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75" r:id="rId5"/>
    <p:sldId id="277" r:id="rId6"/>
    <p:sldId id="276" r:id="rId7"/>
    <p:sldId id="279" r:id="rId8"/>
    <p:sldId id="280" r:id="rId9"/>
    <p:sldId id="281" r:id="rId10"/>
    <p:sldId id="260" r:id="rId11"/>
    <p:sldId id="283" r:id="rId12"/>
    <p:sldId id="282" r:id="rId13"/>
    <p:sldId id="278" r:id="rId14"/>
    <p:sldId id="261" r:id="rId15"/>
    <p:sldId id="262" r:id="rId16"/>
    <p:sldId id="264" r:id="rId17"/>
    <p:sldId id="263" r:id="rId18"/>
    <p:sldId id="272" r:id="rId19"/>
    <p:sldId id="273" r:id="rId20"/>
    <p:sldId id="274" r:id="rId21"/>
    <p:sldId id="265" r:id="rId22"/>
    <p:sldId id="284" r:id="rId23"/>
    <p:sldId id="285" r:id="rId24"/>
    <p:sldId id="266" r:id="rId25"/>
    <p:sldId id="267" r:id="rId26"/>
    <p:sldId id="268" r:id="rId27"/>
    <p:sldId id="271"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9933"/>
    <a:srgbClr val="66FF66"/>
    <a:srgbClr val="66FF33"/>
    <a:srgbClr val="FF9900"/>
    <a:srgbClr val="FFFF00"/>
    <a:srgbClr val="CC00CC"/>
    <a:srgbClr val="006600"/>
    <a:srgbClr val="33CC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76" autoAdjust="0"/>
  </p:normalViewPr>
  <p:slideViewPr>
    <p:cSldViewPr>
      <p:cViewPr>
        <p:scale>
          <a:sx n="70" d="100"/>
          <a:sy n="70" d="100"/>
        </p:scale>
        <p:origin x="-8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1D409-5795-4758-804C-3EFBF1F2F8DD}" type="datetimeFigureOut">
              <a:rPr lang="en-US" smtClean="0"/>
              <a:t>4/13/2018</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31E1E-48A7-4726-9E09-0242272EEA06}" type="slidenum">
              <a:rPr lang="en-US" smtClean="0"/>
              <a:t>‹Nr.›</a:t>
            </a:fld>
            <a:endParaRPr lang="en-US"/>
          </a:p>
        </p:txBody>
      </p:sp>
    </p:spTree>
    <p:extLst>
      <p:ext uri="{BB962C8B-B14F-4D97-AF65-F5344CB8AC3E}">
        <p14:creationId xmlns:p14="http://schemas.microsoft.com/office/powerpoint/2010/main" val="360019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13.04.2018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13.04.2018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13.04.2018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6626773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13.04.2018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13.04.2018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13.04.2018</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13.04.2018</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13.04.2018</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13.04.2018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13.04.2018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dirty="0"/>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 </a:t>
            </a:r>
            <a:r>
              <a:rPr lang="de-DE" altLang="de-DE" sz="1000" dirty="0" smtClean="0">
                <a:solidFill>
                  <a:srgbClr val="000000"/>
                </a:solidFill>
                <a:cs typeface="Arial" charset="0"/>
              </a:rPr>
              <a:t>2018</a:t>
            </a:r>
            <a:endParaRPr lang="en-US" altLang="de-DE" sz="1000" dirty="0" smtClean="0">
              <a:solidFill>
                <a:srgbClr val="000000"/>
              </a:solidFill>
              <a:cs typeface="Arial" charset="0"/>
            </a:endParaRPr>
          </a:p>
        </p:txBody>
      </p:sp>
      <p:pic>
        <p:nvPicPr>
          <p:cNvPr id="10" name="Grafik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513" y="6565900"/>
            <a:ext cx="247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p:cNvSpPr txBox="1">
            <a:spLocks noChangeArrowheads="1"/>
          </p:cNvSpPr>
          <p:nvPr userDrawn="1"/>
        </p:nvSpPr>
        <p:spPr bwMode="auto">
          <a:xfrm>
            <a:off x="360363" y="6559550"/>
            <a:ext cx="28479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altLang="de-DE" sz="1300" dirty="0" smtClean="0">
                <a:solidFill>
                  <a:srgbClr val="FF0000"/>
                </a:solidFill>
              </a:rPr>
              <a:t>Indian Institute </a:t>
            </a:r>
            <a:r>
              <a:rPr lang="de-DE" altLang="de-DE" sz="1300" dirty="0" err="1" smtClean="0">
                <a:solidFill>
                  <a:srgbClr val="FF0000"/>
                </a:solidFill>
              </a:rPr>
              <a:t>of</a:t>
            </a:r>
            <a:r>
              <a:rPr lang="de-DE" altLang="de-DE" sz="1300" dirty="0" smtClean="0">
                <a:solidFill>
                  <a:srgbClr val="FF0000"/>
                </a:solidFill>
              </a:rPr>
              <a:t> Technology </a:t>
            </a:r>
            <a:r>
              <a:rPr lang="de-DE" altLang="de-DE" sz="1300" dirty="0" err="1" smtClean="0">
                <a:solidFill>
                  <a:srgbClr val="FF0000"/>
                </a:solidFill>
              </a:rPr>
              <a:t>Ropar</a:t>
            </a:r>
            <a:endParaRPr lang="de-DE" altLang="de-DE" sz="1300" dirty="0" smtClean="0">
              <a:solidFill>
                <a:srgbClr val="FF0000"/>
              </a:solidFill>
            </a:endParaRPr>
          </a:p>
        </p:txBody>
      </p:sp>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2.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2.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30.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00.png"/></Relationships>
</file>

<file path=ppt/slides/_rels/slide1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41.png"/><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161.png"/></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18.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21.png"/><Relationship Id="rId5" Type="http://schemas.openxmlformats.org/officeDocument/2006/relationships/image" Target="../media/image211.png"/><Relationship Id="rId4" Type="http://schemas.openxmlformats.org/officeDocument/2006/relationships/image" Target="../media/image201.png"/></Relationships>
</file>

<file path=ppt/slides/_rels/slide19.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241.png"/><Relationship Id="rId7" Type="http://schemas.openxmlformats.org/officeDocument/2006/relationships/image" Target="../media/image281.png"/><Relationship Id="rId2" Type="http://schemas.openxmlformats.org/officeDocument/2006/relationships/image" Target="../media/image40.gif"/><Relationship Id="rId1" Type="http://schemas.openxmlformats.org/officeDocument/2006/relationships/slideLayout" Target="../slideLayouts/slideLayout2.xml"/><Relationship Id="rId6" Type="http://schemas.openxmlformats.org/officeDocument/2006/relationships/image" Target="../media/image271.png"/><Relationship Id="rId5" Type="http://schemas.openxmlformats.org/officeDocument/2006/relationships/image" Target="../media/image261.png"/><Relationship Id="rId4" Type="http://schemas.openxmlformats.org/officeDocument/2006/relationships/image" Target="../media/image25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01.png"/><Relationship Id="rId7" Type="http://schemas.openxmlformats.org/officeDocument/2006/relationships/image" Target="../media/image341.png"/><Relationship Id="rId2" Type="http://schemas.openxmlformats.org/officeDocument/2006/relationships/image" Target="../media/image291.png"/><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21.png"/><Relationship Id="rId4" Type="http://schemas.openxmlformats.org/officeDocument/2006/relationships/image" Target="../media/image310.png"/><Relationship Id="rId9" Type="http://schemas.openxmlformats.org/officeDocument/2006/relationships/image" Target="../media/image361.png"/></Relationships>
</file>

<file path=ppt/slides/_rels/slide21.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190.png"/><Relationship Id="rId7" Type="http://schemas.openxmlformats.org/officeDocument/2006/relationships/image" Target="../media/image230.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270.png"/><Relationship Id="rId5" Type="http://schemas.openxmlformats.org/officeDocument/2006/relationships/image" Target="../media/image210.png"/><Relationship Id="rId10" Type="http://schemas.openxmlformats.org/officeDocument/2006/relationships/image" Target="../media/image260.png"/><Relationship Id="rId4" Type="http://schemas.openxmlformats.org/officeDocument/2006/relationships/image" Target="../media/image200.png"/><Relationship Id="rId9" Type="http://schemas.openxmlformats.org/officeDocument/2006/relationships/image" Target="../media/image250.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420.png"/><Relationship Id="rId4" Type="http://schemas.openxmlformats.org/officeDocument/2006/relationships/image" Target="../media/image4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50.wmf"/><Relationship Id="rId4" Type="http://schemas.openxmlformats.org/officeDocument/2006/relationships/image" Target="../media/image300.png"/></Relationships>
</file>

<file path=ppt/slides/_rels/slide2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27.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52.gif"/><Relationship Id="rId1" Type="http://schemas.openxmlformats.org/officeDocument/2006/relationships/slideLayout" Target="../slideLayouts/slideLayout2.xml"/><Relationship Id="rId5" Type="http://schemas.openxmlformats.org/officeDocument/2006/relationships/image" Target="../media/image470.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Basic Concepts</a:t>
            </a:r>
            <a:endParaRPr lang="en-US" dirty="0"/>
          </a:p>
        </p:txBody>
      </p:sp>
      <p:sp>
        <p:nvSpPr>
          <p:cNvPr id="3" name="Textfeld 2"/>
          <p:cNvSpPr txBox="1"/>
          <p:nvPr/>
        </p:nvSpPr>
        <p:spPr>
          <a:xfrm>
            <a:off x="540001" y="720000"/>
            <a:ext cx="8064448"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0000CC"/>
                </a:solidFill>
              </a:rPr>
              <a:t> </a:t>
            </a:r>
            <a:r>
              <a:rPr lang="en-US" dirty="0" smtClean="0"/>
              <a:t>Particle physics studies the elementary “building blocks” of </a:t>
            </a:r>
            <a:r>
              <a:rPr lang="en-US" b="1" i="1" dirty="0" smtClean="0">
                <a:solidFill>
                  <a:srgbClr val="0000CC"/>
                </a:solidFill>
              </a:rPr>
              <a:t>matter</a:t>
            </a:r>
            <a:r>
              <a:rPr lang="en-US" dirty="0" smtClean="0"/>
              <a:t> and interaction between them.</a:t>
            </a:r>
          </a:p>
          <a:p>
            <a:pPr marL="285750" indent="-285750">
              <a:buFont typeface="Wingdings" panose="05000000000000000000" pitchFamily="2" charset="2"/>
              <a:buChar char="Ø"/>
            </a:pPr>
            <a:r>
              <a:rPr lang="en-US" dirty="0">
                <a:solidFill>
                  <a:srgbClr val="0000CC"/>
                </a:solidFill>
              </a:rPr>
              <a:t> </a:t>
            </a:r>
            <a:r>
              <a:rPr lang="en-US" dirty="0" smtClean="0"/>
              <a:t>Matter consists of </a:t>
            </a:r>
            <a:r>
              <a:rPr lang="en-US" b="1" i="1" dirty="0" smtClean="0">
                <a:solidFill>
                  <a:srgbClr val="0000CC"/>
                </a:solidFill>
              </a:rPr>
              <a:t>particles</a:t>
            </a:r>
            <a:r>
              <a:rPr lang="en-US" dirty="0" smtClean="0"/>
              <a:t> and </a:t>
            </a:r>
            <a:r>
              <a:rPr lang="en-US" b="1" i="1" dirty="0" smtClean="0">
                <a:solidFill>
                  <a:srgbClr val="0000CC"/>
                </a:solidFill>
              </a:rPr>
              <a:t>fields</a:t>
            </a:r>
            <a:r>
              <a:rPr lang="en-US" dirty="0" smtClean="0"/>
              <a:t>.</a:t>
            </a:r>
          </a:p>
          <a:p>
            <a:pPr marL="285750" indent="-285750">
              <a:buFont typeface="Wingdings" panose="05000000000000000000" pitchFamily="2" charset="2"/>
              <a:buChar char="Ø"/>
            </a:pPr>
            <a:r>
              <a:rPr lang="en-US" dirty="0">
                <a:solidFill>
                  <a:srgbClr val="0000CC"/>
                </a:solidFill>
              </a:rPr>
              <a:t> </a:t>
            </a:r>
            <a:r>
              <a:rPr lang="en-US" dirty="0" smtClean="0"/>
              <a:t>Particles interact via </a:t>
            </a:r>
            <a:r>
              <a:rPr lang="en-US" b="1" i="1" dirty="0" smtClean="0">
                <a:solidFill>
                  <a:srgbClr val="0000CC"/>
                </a:solidFill>
              </a:rPr>
              <a:t>forces</a:t>
            </a:r>
            <a:r>
              <a:rPr lang="en-US" dirty="0" smtClean="0"/>
              <a:t> caused by fields.</a:t>
            </a:r>
            <a:endParaRPr lang="en-US" dirty="0" smtClean="0">
              <a:solidFill>
                <a:srgbClr val="0000CC"/>
              </a:solidFill>
            </a:endParaRPr>
          </a:p>
          <a:p>
            <a:pPr marL="285750" indent="-285750">
              <a:buFont typeface="Wingdings" panose="05000000000000000000" pitchFamily="2" charset="2"/>
              <a:buChar char="Ø"/>
            </a:pPr>
            <a:r>
              <a:rPr lang="en-US" dirty="0" smtClean="0">
                <a:solidFill>
                  <a:srgbClr val="0000CC"/>
                </a:solidFill>
              </a:rPr>
              <a:t> </a:t>
            </a:r>
            <a:r>
              <a:rPr lang="en-US" dirty="0" smtClean="0"/>
              <a:t>Forces are being carried by special particles, called </a:t>
            </a:r>
            <a:r>
              <a:rPr lang="en-US" b="1" i="1" dirty="0" smtClean="0">
                <a:solidFill>
                  <a:srgbClr val="0000CC"/>
                </a:solidFill>
              </a:rPr>
              <a:t>gauge bosons</a:t>
            </a:r>
            <a:r>
              <a:rPr lang="en-US" dirty="0" smtClean="0"/>
              <a:t>.</a:t>
            </a:r>
            <a:endParaRPr lang="en-US" dirty="0">
              <a:solidFill>
                <a:srgbClr val="0000CC"/>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2340000"/>
            <a:ext cx="4724400" cy="207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feld 4"/>
              <p:cNvSpPr txBox="1"/>
              <p:nvPr/>
            </p:nvSpPr>
            <p:spPr>
              <a:xfrm>
                <a:off x="3780000" y="4680000"/>
                <a:ext cx="5166671" cy="1723549"/>
              </a:xfrm>
              <a:prstGeom prst="rect">
                <a:avLst/>
              </a:prstGeom>
              <a:noFill/>
              <a:ln>
                <a:solidFill>
                  <a:srgbClr val="FF0000"/>
                </a:solidFill>
              </a:ln>
            </p:spPr>
            <p:txBody>
              <a:bodyPr wrap="none" rtlCol="0">
                <a:spAutoFit/>
              </a:bodyPr>
              <a:lstStyle/>
              <a:p>
                <a:r>
                  <a:rPr lang="en-US" dirty="0" smtClean="0">
                    <a:solidFill>
                      <a:srgbClr val="FF0000"/>
                    </a:solidFill>
                  </a:rPr>
                  <a:t>Forces of nature:</a:t>
                </a:r>
              </a:p>
              <a:p>
                <a:endParaRPr lang="en-US" sz="400" dirty="0" smtClean="0">
                  <a:solidFill>
                    <a:srgbClr val="0000CC"/>
                  </a:solidFill>
                </a:endParaRPr>
              </a:p>
              <a:p>
                <a:r>
                  <a:rPr lang="en-US" dirty="0" smtClean="0">
                    <a:solidFill>
                      <a:srgbClr val="0000CC"/>
                    </a:solidFill>
                  </a:rPr>
                  <a:t>1) gravitational</a:t>
                </a:r>
              </a:p>
              <a:p>
                <a:pPr marL="342900" indent="-342900">
                  <a:buAutoNum type="arabicParenR"/>
                </a:pPr>
                <a:endParaRPr lang="en-US" sz="400" dirty="0" smtClean="0">
                  <a:solidFill>
                    <a:srgbClr val="0000CC"/>
                  </a:solidFill>
                </a:endParaRPr>
              </a:p>
              <a:p>
                <a:r>
                  <a:rPr lang="en-US" dirty="0" smtClean="0">
                    <a:solidFill>
                      <a:srgbClr val="0000CC"/>
                    </a:solidFill>
                  </a:rPr>
                  <a:t>2) weak                    </a:t>
                </a:r>
                <a14:m>
                  <m:oMath xmlns:m="http://schemas.openxmlformats.org/officeDocument/2006/math">
                    <m:r>
                      <a:rPr lang="de-DE" sz="1400" b="0" i="1" smtClean="0">
                        <a:solidFill>
                          <a:schemeClr val="tx1"/>
                        </a:solidFill>
                        <a:latin typeface="Cambria Math"/>
                      </a:rPr>
                      <m:t>𝑛</m:t>
                    </m:r>
                    <m:r>
                      <a:rPr lang="de-DE" sz="1400" b="0" i="1" smtClean="0">
                        <a:solidFill>
                          <a:schemeClr val="tx1"/>
                        </a:solidFill>
                        <a:latin typeface="Cambria Math"/>
                        <a:ea typeface="Cambria Math"/>
                      </a:rPr>
                      <m:t>→</m:t>
                    </m:r>
                    <m:r>
                      <a:rPr lang="de-DE" sz="1400" b="0" i="1" smtClean="0">
                        <a:solidFill>
                          <a:schemeClr val="tx1"/>
                        </a:solidFill>
                        <a:latin typeface="Cambria Math"/>
                        <a:ea typeface="Cambria Math"/>
                      </a:rPr>
                      <m:t>𝑝</m:t>
                    </m:r>
                    <m:r>
                      <a:rPr lang="de-DE" sz="1400" b="0" i="1" smtClean="0">
                        <a:solidFill>
                          <a:schemeClr val="tx1"/>
                        </a:solidFill>
                        <a:latin typeface="Cambria Math"/>
                        <a:ea typeface="Cambria Math"/>
                      </a:rPr>
                      <m:t>+</m:t>
                    </m:r>
                    <m:sSup>
                      <m:sSupPr>
                        <m:ctrlPr>
                          <a:rPr lang="de-DE" sz="1400" b="0" i="1" smtClean="0">
                            <a:solidFill>
                              <a:schemeClr val="tx1"/>
                            </a:solidFill>
                            <a:latin typeface="Cambria Math"/>
                            <a:ea typeface="Cambria Math"/>
                          </a:rPr>
                        </m:ctrlPr>
                      </m:sSupPr>
                      <m:e>
                        <m:r>
                          <a:rPr lang="de-DE" sz="1400" b="0" i="1" smtClean="0">
                            <a:solidFill>
                              <a:schemeClr val="tx1"/>
                            </a:solidFill>
                            <a:latin typeface="Cambria Math"/>
                            <a:ea typeface="Cambria Math"/>
                          </a:rPr>
                          <m:t>𝑒</m:t>
                        </m:r>
                      </m:e>
                      <m:sup>
                        <m:r>
                          <a:rPr lang="de-DE" sz="1400" b="0" i="1" smtClean="0">
                            <a:solidFill>
                              <a:schemeClr val="tx1"/>
                            </a:solidFill>
                            <a:latin typeface="Cambria Math"/>
                            <a:ea typeface="Cambria Math"/>
                          </a:rPr>
                          <m:t>−</m:t>
                        </m:r>
                      </m:sup>
                    </m:sSup>
                    <m:r>
                      <a:rPr lang="de-DE" sz="1400" b="0" i="1" smtClean="0">
                        <a:solidFill>
                          <a:schemeClr val="tx1"/>
                        </a:solidFill>
                        <a:latin typeface="Cambria Math"/>
                        <a:ea typeface="Cambria Math"/>
                      </a:rPr>
                      <m:t>+</m:t>
                    </m:r>
                    <m:acc>
                      <m:accPr>
                        <m:chr m:val="̅"/>
                        <m:ctrlPr>
                          <a:rPr lang="de-DE" sz="1400" b="0" i="1" smtClean="0">
                            <a:solidFill>
                              <a:schemeClr val="tx1"/>
                            </a:solidFill>
                            <a:latin typeface="Cambria Math"/>
                            <a:ea typeface="Cambria Math"/>
                          </a:rPr>
                        </m:ctrlPr>
                      </m:accPr>
                      <m:e>
                        <m:sSub>
                          <m:sSubPr>
                            <m:ctrlPr>
                              <a:rPr lang="de-DE" sz="1400" b="0" i="1" smtClean="0">
                                <a:solidFill>
                                  <a:schemeClr val="tx1"/>
                                </a:solidFill>
                                <a:latin typeface="Cambria Math"/>
                                <a:ea typeface="Cambria Math"/>
                              </a:rPr>
                            </m:ctrlPr>
                          </m:sSubPr>
                          <m:e>
                            <m:r>
                              <a:rPr lang="de-DE" sz="1400" b="0" i="1" smtClean="0">
                                <a:solidFill>
                                  <a:schemeClr val="tx1"/>
                                </a:solidFill>
                                <a:latin typeface="Cambria Math"/>
                                <a:ea typeface="Cambria Math"/>
                              </a:rPr>
                              <m:t>𝜈</m:t>
                            </m:r>
                          </m:e>
                          <m:sub>
                            <m:r>
                              <a:rPr lang="de-DE" sz="1400" b="0" i="1" smtClean="0">
                                <a:solidFill>
                                  <a:schemeClr val="tx1"/>
                                </a:solidFill>
                                <a:latin typeface="Cambria Math"/>
                                <a:ea typeface="Cambria Math"/>
                              </a:rPr>
                              <m:t>𝑒</m:t>
                            </m:r>
                          </m:sub>
                        </m:sSub>
                      </m:e>
                    </m:acc>
                  </m:oMath>
                </a14:m>
                <a:endParaRPr lang="en-US" sz="1400" dirty="0" smtClean="0">
                  <a:solidFill>
                    <a:srgbClr val="0000CC"/>
                  </a:solidFill>
                </a:endParaRPr>
              </a:p>
              <a:p>
                <a:endParaRPr lang="en-US" sz="400" dirty="0" smtClean="0">
                  <a:solidFill>
                    <a:srgbClr val="0000CC"/>
                  </a:solidFill>
                </a:endParaRPr>
              </a:p>
              <a:p>
                <a:r>
                  <a:rPr lang="en-US" dirty="0" smtClean="0">
                    <a:solidFill>
                      <a:srgbClr val="0000CC"/>
                    </a:solidFill>
                  </a:rPr>
                  <a:t>3) electromagnetic   </a:t>
                </a:r>
                <a14:m>
                  <m:oMath xmlns:m="http://schemas.openxmlformats.org/officeDocument/2006/math">
                    <m:sSup>
                      <m:sSupPr>
                        <m:ctrlPr>
                          <a:rPr lang="en-US" sz="1400" i="1" smtClean="0">
                            <a:solidFill>
                              <a:schemeClr val="tx1"/>
                            </a:solidFill>
                            <a:latin typeface="Cambria Math"/>
                          </a:rPr>
                        </m:ctrlPr>
                      </m:sSupPr>
                      <m:e>
                        <m:r>
                          <a:rPr lang="de-DE" sz="1400" b="0" i="1" smtClean="0">
                            <a:solidFill>
                              <a:schemeClr val="tx1"/>
                            </a:solidFill>
                            <a:latin typeface="Cambria Math"/>
                          </a:rPr>
                          <m:t>𝑒</m:t>
                        </m:r>
                      </m:e>
                      <m:sup>
                        <m:r>
                          <a:rPr lang="de-DE" sz="1400" b="0" i="1" smtClean="0">
                            <a:solidFill>
                              <a:schemeClr val="tx1"/>
                            </a:solidFill>
                            <a:latin typeface="Cambria Math"/>
                          </a:rPr>
                          <m:t>+</m:t>
                        </m:r>
                      </m:sup>
                    </m:sSup>
                    <m:r>
                      <a:rPr lang="de-DE" sz="1400" b="0" i="1" smtClean="0">
                        <a:solidFill>
                          <a:schemeClr val="tx1"/>
                        </a:solidFill>
                        <a:latin typeface="Cambria Math"/>
                      </a:rPr>
                      <m:t>+</m:t>
                    </m:r>
                    <m:sSup>
                      <m:sSupPr>
                        <m:ctrlPr>
                          <a:rPr lang="de-DE" sz="1400" b="0" i="1" smtClean="0">
                            <a:solidFill>
                              <a:schemeClr val="tx1"/>
                            </a:solidFill>
                            <a:latin typeface="Cambria Math"/>
                          </a:rPr>
                        </m:ctrlPr>
                      </m:sSupPr>
                      <m:e>
                        <m:r>
                          <a:rPr lang="de-DE" sz="1400" b="0" i="1" smtClean="0">
                            <a:solidFill>
                              <a:schemeClr val="tx1"/>
                            </a:solidFill>
                            <a:latin typeface="Cambria Math"/>
                          </a:rPr>
                          <m:t>𝑒</m:t>
                        </m:r>
                      </m:e>
                      <m:sup>
                        <m:r>
                          <a:rPr lang="de-DE" sz="1400" b="0" i="1" smtClean="0">
                            <a:solidFill>
                              <a:schemeClr val="tx1"/>
                            </a:solidFill>
                            <a:latin typeface="Cambria Math"/>
                          </a:rPr>
                          <m:t>−</m:t>
                        </m:r>
                      </m:sup>
                    </m:sSup>
                    <m:r>
                      <a:rPr lang="de-DE" sz="1400" b="0" i="1" smtClean="0">
                        <a:solidFill>
                          <a:schemeClr val="tx1"/>
                        </a:solidFill>
                        <a:latin typeface="Cambria Math"/>
                        <a:ea typeface="Cambria Math"/>
                      </a:rPr>
                      <m:t>→</m:t>
                    </m:r>
                    <m:r>
                      <a:rPr lang="de-DE" sz="1400" b="0" i="1" smtClean="0">
                        <a:solidFill>
                          <a:schemeClr val="tx1"/>
                        </a:solidFill>
                        <a:latin typeface="Cambria Math"/>
                        <a:ea typeface="Cambria Math"/>
                      </a:rPr>
                      <m:t>𝛾</m:t>
                    </m:r>
                    <m:r>
                      <a:rPr lang="de-DE" sz="1400" b="0" i="1" smtClean="0">
                        <a:solidFill>
                          <a:schemeClr val="tx1"/>
                        </a:solidFill>
                        <a:latin typeface="Cambria Math"/>
                        <a:ea typeface="Cambria Math"/>
                      </a:rPr>
                      <m:t>+</m:t>
                    </m:r>
                    <m:r>
                      <a:rPr lang="de-DE" sz="1400" b="0" i="1" smtClean="0">
                        <a:solidFill>
                          <a:schemeClr val="tx1"/>
                        </a:solidFill>
                        <a:latin typeface="Cambria Math"/>
                        <a:ea typeface="Cambria Math"/>
                      </a:rPr>
                      <m:t>𝛾</m:t>
                    </m:r>
                  </m:oMath>
                </a14:m>
                <a:endParaRPr lang="en-US" sz="1400" dirty="0" smtClean="0">
                  <a:solidFill>
                    <a:schemeClr val="tx1"/>
                  </a:solidFill>
                </a:endParaRPr>
              </a:p>
              <a:p>
                <a:endParaRPr lang="en-US" sz="400" dirty="0" smtClean="0">
                  <a:solidFill>
                    <a:srgbClr val="0000CC"/>
                  </a:solidFill>
                </a:endParaRPr>
              </a:p>
              <a:p>
                <a:r>
                  <a:rPr lang="en-US" dirty="0" smtClean="0">
                    <a:solidFill>
                      <a:srgbClr val="0000CC"/>
                    </a:solidFill>
                  </a:rPr>
                  <a:t>4) strong                  </a:t>
                </a:r>
                <a14:m>
                  <m:oMath xmlns:m="http://schemas.openxmlformats.org/officeDocument/2006/math">
                    <m:sSup>
                      <m:sSupPr>
                        <m:ctrlPr>
                          <a:rPr lang="en-US" sz="1400" i="1" smtClean="0">
                            <a:solidFill>
                              <a:schemeClr val="tx1"/>
                            </a:solidFill>
                            <a:latin typeface="Cambria Math"/>
                          </a:rPr>
                        </m:ctrlPr>
                      </m:sSupPr>
                      <m:e>
                        <m:r>
                          <a:rPr lang="en-US" sz="1400" i="1" smtClean="0">
                            <a:solidFill>
                              <a:schemeClr val="tx1"/>
                            </a:solidFill>
                            <a:latin typeface="Cambria Math"/>
                            <a:ea typeface="Cambria Math"/>
                          </a:rPr>
                          <m:t>𝜋</m:t>
                        </m:r>
                      </m:e>
                      <m:sup>
                        <m:r>
                          <a:rPr lang="de-DE" sz="1400" b="0" i="1" smtClean="0">
                            <a:solidFill>
                              <a:schemeClr val="tx1"/>
                            </a:solidFill>
                            <a:latin typeface="Cambria Math"/>
                          </a:rPr>
                          <m:t>−</m:t>
                        </m:r>
                      </m:sup>
                    </m:sSup>
                    <m:d>
                      <m:dPr>
                        <m:ctrlPr>
                          <a:rPr lang="en-US" sz="1400" i="1" smtClean="0">
                            <a:solidFill>
                              <a:schemeClr val="tx1"/>
                            </a:solidFill>
                            <a:latin typeface="Cambria Math"/>
                          </a:rPr>
                        </m:ctrlPr>
                      </m:dPr>
                      <m:e>
                        <m:r>
                          <a:rPr lang="de-DE" sz="1400" b="0" i="1" smtClean="0">
                            <a:solidFill>
                              <a:schemeClr val="tx1"/>
                            </a:solidFill>
                            <a:latin typeface="Cambria Math"/>
                          </a:rPr>
                          <m:t>𝑑</m:t>
                        </m:r>
                        <m:acc>
                          <m:accPr>
                            <m:chr m:val="̅"/>
                            <m:ctrlPr>
                              <a:rPr lang="de-DE" sz="1400" b="0" i="1" smtClean="0">
                                <a:solidFill>
                                  <a:schemeClr val="tx1"/>
                                </a:solidFill>
                                <a:latin typeface="Cambria Math"/>
                              </a:rPr>
                            </m:ctrlPr>
                          </m:accPr>
                          <m:e>
                            <m:r>
                              <a:rPr lang="de-DE" sz="1400" b="0" i="1" smtClean="0">
                                <a:solidFill>
                                  <a:schemeClr val="tx1"/>
                                </a:solidFill>
                                <a:latin typeface="Cambria Math"/>
                              </a:rPr>
                              <m:t>𝑢</m:t>
                            </m:r>
                          </m:e>
                        </m:acc>
                      </m:e>
                    </m:d>
                    <m:r>
                      <a:rPr lang="de-DE" sz="1400" b="0" i="1" smtClean="0">
                        <a:solidFill>
                          <a:schemeClr val="tx1"/>
                        </a:solidFill>
                        <a:latin typeface="Cambria Math"/>
                      </a:rPr>
                      <m:t>+</m:t>
                    </m:r>
                    <m:r>
                      <a:rPr lang="de-DE" sz="1400" b="0" i="1" smtClean="0">
                        <a:solidFill>
                          <a:schemeClr val="tx1"/>
                        </a:solidFill>
                        <a:latin typeface="Cambria Math"/>
                      </a:rPr>
                      <m:t>𝑝</m:t>
                    </m:r>
                    <m:d>
                      <m:dPr>
                        <m:ctrlPr>
                          <a:rPr lang="de-DE" sz="1400" b="0" i="1" smtClean="0">
                            <a:solidFill>
                              <a:schemeClr val="tx1"/>
                            </a:solidFill>
                            <a:latin typeface="Cambria Math"/>
                          </a:rPr>
                        </m:ctrlPr>
                      </m:dPr>
                      <m:e>
                        <m:r>
                          <a:rPr lang="de-DE" sz="1400" b="0" i="1" smtClean="0">
                            <a:solidFill>
                              <a:schemeClr val="tx1"/>
                            </a:solidFill>
                            <a:latin typeface="Cambria Math"/>
                          </a:rPr>
                          <m:t>𝑢𝑢𝑑</m:t>
                        </m:r>
                      </m:e>
                    </m:d>
                    <m:r>
                      <a:rPr lang="de-DE" sz="1400" b="0" i="1" smtClean="0">
                        <a:solidFill>
                          <a:schemeClr val="tx1"/>
                        </a:solidFill>
                        <a:latin typeface="Cambria Math"/>
                        <a:ea typeface="Cambria Math"/>
                      </a:rPr>
                      <m:t>→</m:t>
                    </m:r>
                    <m:sSup>
                      <m:sSupPr>
                        <m:ctrlPr>
                          <a:rPr lang="de-DE" sz="1400" b="0" i="1" smtClean="0">
                            <a:solidFill>
                              <a:schemeClr val="tx1"/>
                            </a:solidFill>
                            <a:latin typeface="Cambria Math"/>
                            <a:ea typeface="Cambria Math"/>
                          </a:rPr>
                        </m:ctrlPr>
                      </m:sSupPr>
                      <m:e>
                        <m:r>
                          <a:rPr lang="de-DE" sz="1400" b="0" i="1" smtClean="0">
                            <a:solidFill>
                              <a:schemeClr val="tx1"/>
                            </a:solidFill>
                            <a:latin typeface="Cambria Math"/>
                            <a:ea typeface="Cambria Math"/>
                          </a:rPr>
                          <m:t>𝐾</m:t>
                        </m:r>
                      </m:e>
                      <m:sup>
                        <m:r>
                          <a:rPr lang="de-DE" sz="1400" b="0" i="1" smtClean="0">
                            <a:solidFill>
                              <a:schemeClr val="tx1"/>
                            </a:solidFill>
                            <a:latin typeface="Cambria Math"/>
                            <a:ea typeface="Cambria Math"/>
                          </a:rPr>
                          <m:t>+</m:t>
                        </m:r>
                      </m:sup>
                    </m:sSup>
                    <m:d>
                      <m:dPr>
                        <m:ctrlPr>
                          <a:rPr lang="de-DE" sz="1400" b="0" i="1" smtClean="0">
                            <a:solidFill>
                              <a:schemeClr val="tx1"/>
                            </a:solidFill>
                            <a:latin typeface="Cambria Math"/>
                            <a:ea typeface="Cambria Math"/>
                          </a:rPr>
                        </m:ctrlPr>
                      </m:dPr>
                      <m:e>
                        <m:r>
                          <a:rPr lang="de-DE" sz="1400" b="0" i="1" smtClean="0">
                            <a:solidFill>
                              <a:schemeClr val="tx1"/>
                            </a:solidFill>
                            <a:latin typeface="Cambria Math"/>
                            <a:ea typeface="Cambria Math"/>
                          </a:rPr>
                          <m:t>𝑢</m:t>
                        </m:r>
                        <m:acc>
                          <m:accPr>
                            <m:chr m:val="̅"/>
                            <m:ctrlPr>
                              <a:rPr lang="de-DE" sz="1400" b="0" i="1" smtClean="0">
                                <a:solidFill>
                                  <a:schemeClr val="tx1"/>
                                </a:solidFill>
                                <a:latin typeface="Cambria Math"/>
                                <a:ea typeface="Cambria Math"/>
                              </a:rPr>
                            </m:ctrlPr>
                          </m:accPr>
                          <m:e>
                            <m:r>
                              <a:rPr lang="de-DE" sz="1400" b="0" i="1" smtClean="0">
                                <a:solidFill>
                                  <a:schemeClr val="tx1"/>
                                </a:solidFill>
                                <a:latin typeface="Cambria Math"/>
                                <a:ea typeface="Cambria Math"/>
                              </a:rPr>
                              <m:t>𝑠</m:t>
                            </m:r>
                          </m:e>
                        </m:acc>
                      </m:e>
                    </m:d>
                    <m:r>
                      <a:rPr lang="de-DE" sz="1400" b="0" i="1" smtClean="0">
                        <a:solidFill>
                          <a:schemeClr val="tx1"/>
                        </a:solidFill>
                        <a:latin typeface="Cambria Math"/>
                        <a:ea typeface="Cambria Math"/>
                      </a:rPr>
                      <m:t>+</m:t>
                    </m:r>
                    <m:sSup>
                      <m:sSupPr>
                        <m:ctrlPr>
                          <a:rPr lang="de-DE" sz="1400" b="0" i="1" smtClean="0">
                            <a:solidFill>
                              <a:schemeClr val="tx1"/>
                            </a:solidFill>
                            <a:latin typeface="Cambria Math"/>
                            <a:ea typeface="Cambria Math"/>
                          </a:rPr>
                        </m:ctrlPr>
                      </m:sSupPr>
                      <m:e>
                        <m:r>
                          <m:rPr>
                            <m:sty m:val="p"/>
                          </m:rPr>
                          <a:rPr lang="el-GR" sz="1400" b="0" i="1" smtClean="0">
                            <a:solidFill>
                              <a:schemeClr val="tx1"/>
                            </a:solidFill>
                            <a:latin typeface="Cambria Math"/>
                            <a:ea typeface="Cambria Math"/>
                          </a:rPr>
                          <m:t>Σ</m:t>
                        </m:r>
                      </m:e>
                      <m:sup>
                        <m:r>
                          <a:rPr lang="de-DE" sz="1400" b="0" i="1" smtClean="0">
                            <a:solidFill>
                              <a:schemeClr val="tx1"/>
                            </a:solidFill>
                            <a:latin typeface="Cambria Math"/>
                            <a:ea typeface="Cambria Math"/>
                          </a:rPr>
                          <m:t>−</m:t>
                        </m:r>
                      </m:sup>
                    </m:sSup>
                    <m:d>
                      <m:dPr>
                        <m:ctrlPr>
                          <a:rPr lang="de-DE" sz="1400" b="0" i="1" smtClean="0">
                            <a:solidFill>
                              <a:schemeClr val="tx1"/>
                            </a:solidFill>
                            <a:latin typeface="Cambria Math"/>
                            <a:ea typeface="Cambria Math"/>
                          </a:rPr>
                        </m:ctrlPr>
                      </m:dPr>
                      <m:e>
                        <m:r>
                          <a:rPr lang="de-DE" sz="1400" b="0" i="1" smtClean="0">
                            <a:solidFill>
                              <a:schemeClr val="tx1"/>
                            </a:solidFill>
                            <a:latin typeface="Cambria Math"/>
                            <a:ea typeface="Cambria Math"/>
                          </a:rPr>
                          <m:t>𝑑𝑑𝑠</m:t>
                        </m:r>
                      </m:e>
                    </m:d>
                  </m:oMath>
                </a14:m>
                <a:endParaRPr lang="en-US" sz="1400" dirty="0">
                  <a:solidFill>
                    <a:srgbClr val="FF0000"/>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3780000" y="4680000"/>
                <a:ext cx="5166671" cy="1723549"/>
              </a:xfrm>
              <a:prstGeom prst="rect">
                <a:avLst/>
              </a:prstGeom>
              <a:blipFill rotWithShape="1">
                <a:blip r:embed="rId3"/>
                <a:stretch>
                  <a:fillRect l="-824" t="-1408" b="-4577"/>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624301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Consequence of  Quark-Number Conservation</a:t>
            </a:r>
            <a:endParaRPr lang="en-US" dirty="0"/>
          </a:p>
        </p:txBody>
      </p:sp>
      <mc:AlternateContent xmlns:mc="http://schemas.openxmlformats.org/markup-compatibility/2006" xmlns:a14="http://schemas.microsoft.com/office/drawing/2010/main">
        <mc:Choice Requires="a14">
          <p:graphicFrame>
            <p:nvGraphicFramePr>
              <p:cNvPr id="3" name="Tabelle 2"/>
              <p:cNvGraphicFramePr>
                <a:graphicFrameLocks noGrp="1"/>
              </p:cNvGraphicFramePr>
              <p:nvPr>
                <p:extLst>
                  <p:ext uri="{D42A27DB-BD31-4B8C-83A1-F6EECF244321}">
                    <p14:modId xmlns:p14="http://schemas.microsoft.com/office/powerpoint/2010/main" val="4066340300"/>
                  </p:ext>
                </p:extLst>
              </p:nvPr>
            </p:nvGraphicFramePr>
            <p:xfrm>
              <a:off x="540000" y="900000"/>
              <a:ext cx="7920432" cy="1274064"/>
            </p:xfrm>
            <a:graphic>
              <a:graphicData uri="http://schemas.openxmlformats.org/drawingml/2006/table">
                <a:tbl>
                  <a:tblPr firstRow="1" bandRow="1">
                    <a:tableStyleId>{5940675A-B579-460E-94D1-54222C63F5DA}</a:tableStyleId>
                  </a:tblPr>
                  <a:tblGrid>
                    <a:gridCol w="1871760"/>
                    <a:gridCol w="3312368"/>
                    <a:gridCol w="720080"/>
                    <a:gridCol w="864096"/>
                    <a:gridCol w="1152128"/>
                  </a:tblGrid>
                  <a:tr h="224744">
                    <a:tc>
                      <a:txBody>
                        <a:bodyPr/>
                        <a:lstStyle/>
                        <a:p>
                          <a:pPr algn="ctr"/>
                          <a:r>
                            <a:rPr lang="en-US" sz="1400" dirty="0" smtClean="0"/>
                            <a:t>reaction</a:t>
                          </a:r>
                          <a:endParaRPr lang="en-US" sz="1400" dirty="0"/>
                        </a:p>
                      </a:txBody>
                      <a:tcPr/>
                    </a:tc>
                    <a:tc>
                      <a:txBody>
                        <a:bodyPr/>
                        <a:lstStyle/>
                        <a:p>
                          <a:pPr algn="ctr"/>
                          <a:r>
                            <a:rPr lang="en-US" sz="1400" dirty="0" smtClean="0"/>
                            <a:t>Quark configuration</a:t>
                          </a:r>
                          <a:endParaRPr lang="en-US" sz="1400" dirty="0"/>
                        </a:p>
                      </a:txBody>
                      <a:tcPr/>
                    </a:tc>
                    <a:tc>
                      <a:txBody>
                        <a:bodyPr/>
                        <a:lstStyle/>
                        <a:p>
                          <a:r>
                            <a:rPr lang="en-US" sz="1400" dirty="0" smtClean="0"/>
                            <a:t>charge</a:t>
                          </a:r>
                          <a:endParaRPr lang="en-US" sz="1400" dirty="0"/>
                        </a:p>
                      </a:txBody>
                      <a:tcPr/>
                    </a:tc>
                    <a:tc>
                      <a:txBody>
                        <a:bodyPr/>
                        <a:lstStyle/>
                        <a:p>
                          <a:r>
                            <a:rPr lang="en-US" sz="1400" dirty="0" smtClean="0"/>
                            <a:t>baryon #</a:t>
                          </a:r>
                          <a:endParaRPr lang="en-US" sz="1400" dirty="0"/>
                        </a:p>
                      </a:txBody>
                      <a:tcPr/>
                    </a:tc>
                    <a:tc>
                      <a:txBody>
                        <a:bodyPr/>
                        <a:lstStyle/>
                        <a:p>
                          <a:r>
                            <a:rPr lang="en-US" sz="1400" dirty="0" smtClean="0"/>
                            <a:t>strangeness #</a:t>
                          </a:r>
                          <a:endParaRPr lang="en-US" sz="1400" dirty="0"/>
                        </a:p>
                      </a:txBody>
                      <a:tcPr/>
                    </a:tc>
                  </a:tr>
                  <a:tr h="279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400" b="0" i="1" u="none" strike="noStrike" kern="1200" cap="none" spc="0" normalizeH="0" baseline="0" noProof="0" smtClean="0">
                                        <a:ln>
                                          <a:noFill/>
                                        </a:ln>
                                        <a:solidFill>
                                          <a:prstClr val="black"/>
                                        </a:solidFill>
                                        <a:effectLst/>
                                        <a:uLnTx/>
                                        <a:uFillTx/>
                                        <a:latin typeface="Cambria Math"/>
                                        <a:ea typeface="+mn-ea"/>
                                        <a:cs typeface="+mn-cs"/>
                                      </a:rPr>
                                    </m:ctrlPr>
                                  </m:accPr>
                                  <m:e>
                                    <m:r>
                                      <a:rPr kumimoji="0" lang="de-DE" sz="1400" b="0" i="1" u="none" strike="noStrike" kern="1200" cap="none" spc="0" normalizeH="0" baseline="0" noProof="0" smtClean="0">
                                        <a:ln>
                                          <a:noFill/>
                                        </a:ln>
                                        <a:solidFill>
                                          <a:prstClr val="black"/>
                                        </a:solidFill>
                                        <a:effectLst/>
                                        <a:uLnTx/>
                                        <a:uFillTx/>
                                        <a:latin typeface="Cambria Math"/>
                                        <a:ea typeface="+mn-ea"/>
                                        <a:cs typeface="+mn-cs"/>
                                      </a:rPr>
                                      <m:t>𝑝</m:t>
                                    </m:r>
                                  </m:e>
                                </m:acc>
                                <m:r>
                                  <a:rPr kumimoji="0" lang="de-DE" sz="1400" b="0" i="1" u="none" strike="noStrike" kern="1200" cap="none" spc="0" normalizeH="0" baseline="0" noProof="0" smtClean="0">
                                    <a:ln>
                                      <a:noFill/>
                                    </a:ln>
                                    <a:solidFill>
                                      <a:prstClr val="black"/>
                                    </a:solidFill>
                                    <a:effectLst/>
                                    <a:uLnTx/>
                                    <a:uFillTx/>
                                    <a:latin typeface="Cambria Math"/>
                                    <a:ea typeface="+mn-ea"/>
                                    <a:cs typeface="+mn-cs"/>
                                  </a:rPr>
                                  <m:t>+</m:t>
                                </m:r>
                                <m:r>
                                  <a:rPr kumimoji="0" lang="de-DE" sz="1400" b="0" i="1" u="none" strike="noStrike" kern="1200" cap="none" spc="0" normalizeH="0" baseline="0" noProof="0" smtClean="0">
                                    <a:ln>
                                      <a:noFill/>
                                    </a:ln>
                                    <a:solidFill>
                                      <a:prstClr val="black"/>
                                    </a:solidFill>
                                    <a:effectLst/>
                                    <a:uLnTx/>
                                    <a:uFillTx/>
                                    <a:latin typeface="Cambria Math"/>
                                    <a:ea typeface="+mn-ea"/>
                                    <a:cs typeface="+mn-cs"/>
                                  </a:rPr>
                                  <m:t>𝑝</m:t>
                                </m:r>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sSup>
                                  <m:sSupPr>
                                    <m:ctrlP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ctrlPr>
                                  </m:sSupPr>
                                  <m:e>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𝜋</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0</m:t>
                                    </m:r>
                                  </m:sup>
                                </m:s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𝑛</m:t>
                                </m:r>
                              </m:oMath>
                            </m:oMathPara>
                          </a14:m>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d>
                                  <m:dPr>
                                    <m:ctrlPr>
                                      <a:rPr lang="en-US" sz="1400" i="1" smtClean="0">
                                        <a:latin typeface="Cambria Math"/>
                                      </a:rPr>
                                    </m:ctrlPr>
                                  </m:dPr>
                                  <m:e>
                                    <m:acc>
                                      <m:accPr>
                                        <m:chr m:val="̅"/>
                                        <m:ctrlPr>
                                          <a:rPr lang="en-US" sz="1400" i="1" smtClean="0">
                                            <a:latin typeface="Cambria Math"/>
                                          </a:rPr>
                                        </m:ctrlPr>
                                      </m:accPr>
                                      <m:e>
                                        <m:r>
                                          <a:rPr lang="de-DE" sz="1400" b="0" i="1" smtClean="0">
                                            <a:latin typeface="Cambria Math"/>
                                          </a:rPr>
                                          <m:t>𝑢</m:t>
                                        </m:r>
                                      </m:e>
                                    </m:acc>
                                    <m:acc>
                                      <m:accPr>
                                        <m:chr m:val="̅"/>
                                        <m:ctrlPr>
                                          <a:rPr lang="en-US" sz="1400" i="1" smtClean="0">
                                            <a:latin typeface="Cambria Math"/>
                                          </a:rPr>
                                        </m:ctrlPr>
                                      </m:accPr>
                                      <m:e>
                                        <m:r>
                                          <a:rPr lang="de-DE" sz="1400" b="0" i="1" smtClean="0">
                                            <a:latin typeface="Cambria Math"/>
                                          </a:rPr>
                                          <m:t>𝑢</m:t>
                                        </m:r>
                                      </m:e>
                                    </m:acc>
                                    <m:acc>
                                      <m:accPr>
                                        <m:chr m:val="̅"/>
                                        <m:ctrlPr>
                                          <a:rPr lang="en-US" sz="1400" i="1" smtClean="0">
                                            <a:latin typeface="Cambria Math"/>
                                          </a:rPr>
                                        </m:ctrlPr>
                                      </m:accPr>
                                      <m:e>
                                        <m:r>
                                          <a:rPr lang="de-DE" sz="1400" b="0" i="1" smtClean="0">
                                            <a:latin typeface="Cambria Math"/>
                                          </a:rPr>
                                          <m:t>𝑑</m:t>
                                        </m:r>
                                      </m:e>
                                    </m:acc>
                                  </m:e>
                                </m:d>
                                <m:r>
                                  <a:rPr lang="de-DE" sz="1400" b="0" i="1" smtClean="0">
                                    <a:latin typeface="Cambria Math"/>
                                  </a:rPr>
                                  <m:t>+</m:t>
                                </m:r>
                                <m:d>
                                  <m:dPr>
                                    <m:ctrlPr>
                                      <a:rPr lang="de-DE" sz="1400" b="0" i="1" smtClean="0">
                                        <a:latin typeface="Cambria Math"/>
                                      </a:rPr>
                                    </m:ctrlPr>
                                  </m:dPr>
                                  <m:e>
                                    <m:r>
                                      <a:rPr lang="de-DE" sz="1400" b="0" i="1" smtClean="0">
                                        <a:latin typeface="Cambria Math"/>
                                      </a:rPr>
                                      <m:t>𝑢𝑢𝑑</m:t>
                                    </m:r>
                                  </m:e>
                                </m:d>
                                <m:r>
                                  <a:rPr lang="de-DE" sz="1400" b="0" i="1" smtClean="0">
                                    <a:latin typeface="Cambria Math"/>
                                    <a:ea typeface="Cambria Math"/>
                                  </a:rPr>
                                  <m:t>→</m:t>
                                </m:r>
                                <m:d>
                                  <m:dPr>
                                    <m:ctrlPr>
                                      <a:rPr lang="de-DE" sz="1400" b="0" i="1" smtClean="0">
                                        <a:latin typeface="Cambria Math"/>
                                        <a:ea typeface="Cambria Math"/>
                                      </a:rPr>
                                    </m:ctrlPr>
                                  </m:dPr>
                                  <m:e>
                                    <m:r>
                                      <a:rPr lang="de-DE" sz="1400" b="0" i="1" smtClean="0">
                                        <a:latin typeface="Cambria Math"/>
                                        <a:ea typeface="Cambria Math"/>
                                      </a:rPr>
                                      <m:t>𝑢</m:t>
                                    </m:r>
                                    <m:acc>
                                      <m:accPr>
                                        <m:chr m:val="̅"/>
                                        <m:ctrlPr>
                                          <a:rPr lang="de-DE" sz="1400" b="0" i="1" smtClean="0">
                                            <a:latin typeface="Cambria Math"/>
                                            <a:ea typeface="Cambria Math"/>
                                          </a:rPr>
                                        </m:ctrlPr>
                                      </m:accPr>
                                      <m:e>
                                        <m:r>
                                          <a:rPr lang="de-DE" sz="1400" b="0" i="1" smtClean="0">
                                            <a:latin typeface="Cambria Math"/>
                                            <a:ea typeface="Cambria Math"/>
                                          </a:rPr>
                                          <m:t>𝑢</m:t>
                                        </m:r>
                                      </m:e>
                                    </m:acc>
                                    <m:r>
                                      <a:rPr lang="de-DE" sz="1400" b="0" i="1" smtClean="0">
                                        <a:latin typeface="Cambria Math"/>
                                      </a:rPr>
                                      <m:t>−</m:t>
                                    </m:r>
                                    <m:r>
                                      <a:rPr lang="de-DE" sz="1400" b="0" i="1" smtClean="0">
                                        <a:latin typeface="Cambria Math"/>
                                      </a:rPr>
                                      <m:t>𝑑</m:t>
                                    </m:r>
                                    <m:acc>
                                      <m:accPr>
                                        <m:chr m:val="̅"/>
                                        <m:ctrlPr>
                                          <a:rPr lang="de-DE" sz="1400" b="0" i="1" smtClean="0">
                                            <a:latin typeface="Cambria Math"/>
                                          </a:rPr>
                                        </m:ctrlPr>
                                      </m:accPr>
                                      <m:e>
                                        <m:r>
                                          <a:rPr lang="de-DE" sz="1400" b="0" i="1" smtClean="0">
                                            <a:latin typeface="Cambria Math"/>
                                          </a:rPr>
                                          <m:t>𝑑</m:t>
                                        </m:r>
                                      </m:e>
                                    </m:acc>
                                  </m:e>
                                </m:d>
                                <m:r>
                                  <a:rPr lang="de-DE" sz="1400" b="0" i="1" smtClean="0">
                                    <a:latin typeface="Cambria Math"/>
                                    <a:ea typeface="Cambria Math"/>
                                  </a:rPr>
                                  <m:t>+</m:t>
                                </m:r>
                                <m:d>
                                  <m:dPr>
                                    <m:ctrlPr>
                                      <a:rPr lang="de-DE" sz="1400" b="0" i="1" smtClean="0">
                                        <a:latin typeface="Cambria Math"/>
                                        <a:ea typeface="Cambria Math"/>
                                      </a:rPr>
                                    </m:ctrlPr>
                                  </m:dPr>
                                  <m:e>
                                    <m:r>
                                      <a:rPr lang="de-DE" sz="1400" b="0" i="1" smtClean="0">
                                        <a:latin typeface="Cambria Math"/>
                                        <a:ea typeface="Cambria Math"/>
                                      </a:rPr>
                                      <m:t>𝑢𝑑𝑑</m:t>
                                    </m:r>
                                  </m:e>
                                </m:d>
                              </m:oMath>
                            </m:oMathPara>
                          </a14:m>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no</a:t>
                          </a:r>
                          <a:endParaRPr lang="en-US" sz="1400" dirty="0"/>
                        </a:p>
                      </a:txBody>
                      <a:tcPr/>
                    </a:tc>
                    <a:tc>
                      <a:txBody>
                        <a:bodyPr/>
                        <a:lstStyle/>
                        <a:p>
                          <a:pPr algn="ctr"/>
                          <a:r>
                            <a:rPr lang="en-US" sz="1400" dirty="0" smtClean="0"/>
                            <a:t>yes</a:t>
                          </a:r>
                          <a:endParaRPr lang="en-US" sz="1400" dirty="0"/>
                        </a:p>
                      </a:txBody>
                      <a:tcPr/>
                    </a:tc>
                  </a:tr>
                  <a:tr h="163776">
                    <a:tc>
                      <a:txBody>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a:rPr>
                                    </m:ctrlPr>
                                  </m:sSupPr>
                                  <m:e>
                                    <m:r>
                                      <a:rPr lang="en-US" sz="1400" i="1" smtClean="0">
                                        <a:latin typeface="Cambria Math"/>
                                        <a:ea typeface="Cambria Math"/>
                                      </a:rPr>
                                      <m:t>𝜋</m:t>
                                    </m:r>
                                  </m:e>
                                  <m:sup>
                                    <m:r>
                                      <a:rPr lang="de-DE" sz="1400" b="0" i="1" smtClean="0">
                                        <a:latin typeface="Cambria Math"/>
                                      </a:rPr>
                                      <m:t>−</m:t>
                                    </m:r>
                                  </m:sup>
                                </m:sSup>
                                <m:r>
                                  <a:rPr lang="de-DE" sz="1400" b="0" i="1" smtClean="0">
                                    <a:latin typeface="Cambria Math"/>
                                  </a:rPr>
                                  <m:t>+</m:t>
                                </m:r>
                                <m:r>
                                  <a:rPr lang="de-DE" sz="1400" b="0" i="1" smtClean="0">
                                    <a:latin typeface="Cambria Math"/>
                                  </a:rPr>
                                  <m:t>𝑝</m:t>
                                </m:r>
                                <m:r>
                                  <a:rPr lang="de-DE" sz="1400" b="0" i="1" smtClean="0">
                                    <a:latin typeface="Cambria Math"/>
                                    <a:ea typeface="Cambria Math"/>
                                  </a:rPr>
                                  <m:t>→</m:t>
                                </m:r>
                                <m:sSup>
                                  <m:sSupPr>
                                    <m:ctrlPr>
                                      <a:rPr lang="de-DE" sz="1400" b="0" i="1" smtClean="0">
                                        <a:latin typeface="Cambria Math"/>
                                        <a:ea typeface="Cambria Math"/>
                                      </a:rPr>
                                    </m:ctrlPr>
                                  </m:sSupPr>
                                  <m:e>
                                    <m:r>
                                      <a:rPr lang="de-DE" sz="1400" b="0" i="1" smtClean="0">
                                        <a:latin typeface="Cambria Math"/>
                                        <a:ea typeface="Cambria Math"/>
                                      </a:rPr>
                                      <m:t>𝐾</m:t>
                                    </m:r>
                                  </m:e>
                                  <m:sup>
                                    <m:r>
                                      <a:rPr lang="de-DE" sz="1400" b="0" i="1" smtClean="0">
                                        <a:latin typeface="Cambria Math"/>
                                        <a:ea typeface="Cambria Math"/>
                                      </a:rPr>
                                      <m:t>0</m:t>
                                    </m:r>
                                  </m:sup>
                                </m:sSup>
                                <m:d>
                                  <m:dPr>
                                    <m:ctrlPr>
                                      <a:rPr lang="de-DE" sz="1400" b="0" i="1" smtClean="0">
                                        <a:latin typeface="Cambria Math"/>
                                        <a:ea typeface="Cambria Math"/>
                                      </a:rPr>
                                    </m:ctrlPr>
                                  </m:dPr>
                                  <m:e>
                                    <m:r>
                                      <a:rPr lang="de-DE" sz="1400" b="0" i="1" smtClean="0">
                                        <a:latin typeface="Cambria Math"/>
                                        <a:ea typeface="Cambria Math"/>
                                      </a:rPr>
                                      <m:t>𝑑</m:t>
                                    </m:r>
                                    <m:acc>
                                      <m:accPr>
                                        <m:chr m:val="̅"/>
                                        <m:ctrlPr>
                                          <a:rPr lang="de-DE" sz="1400" b="0" i="1" smtClean="0">
                                            <a:latin typeface="Cambria Math"/>
                                            <a:ea typeface="Cambria Math"/>
                                          </a:rPr>
                                        </m:ctrlPr>
                                      </m:accPr>
                                      <m:e>
                                        <m:r>
                                          <a:rPr lang="de-DE" sz="1400" b="0" i="1" smtClean="0">
                                            <a:latin typeface="Cambria Math"/>
                                            <a:ea typeface="Cambria Math"/>
                                          </a:rPr>
                                          <m:t>𝑠</m:t>
                                        </m:r>
                                      </m:e>
                                    </m:acc>
                                  </m:e>
                                </m:d>
                                <m:r>
                                  <a:rPr lang="de-DE" sz="1400" b="0" i="1" smtClean="0">
                                    <a:latin typeface="Cambria Math"/>
                                    <a:ea typeface="Cambria Math"/>
                                  </a:rPr>
                                  <m:t>+</m:t>
                                </m:r>
                                <m:r>
                                  <a:rPr lang="de-DE" sz="1400" b="0" i="1" smtClean="0">
                                    <a:latin typeface="Cambria Math"/>
                                    <a:ea typeface="Cambria Math"/>
                                  </a:rPr>
                                  <m:t>𝑛</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d>
                                  <m:dPr>
                                    <m:ctrlPr>
                                      <a:rPr lang="en-US" sz="1400" i="1" smtClean="0">
                                        <a:latin typeface="Cambria Math"/>
                                      </a:rPr>
                                    </m:ctrlPr>
                                  </m:dPr>
                                  <m:e>
                                    <m:acc>
                                      <m:accPr>
                                        <m:chr m:val="̅"/>
                                        <m:ctrlPr>
                                          <a:rPr lang="en-US" sz="1400" i="1" smtClean="0">
                                            <a:latin typeface="Cambria Math"/>
                                          </a:rPr>
                                        </m:ctrlPr>
                                      </m:accPr>
                                      <m:e>
                                        <m:r>
                                          <a:rPr lang="de-DE" sz="1400" b="0" i="1" smtClean="0">
                                            <a:latin typeface="Cambria Math"/>
                                          </a:rPr>
                                          <m:t>𝑢</m:t>
                                        </m:r>
                                      </m:e>
                                    </m:acc>
                                    <m:r>
                                      <a:rPr lang="de-DE" sz="1400" b="0" i="1" smtClean="0">
                                        <a:latin typeface="Cambria Math"/>
                                      </a:rPr>
                                      <m:t>𝑑</m:t>
                                    </m:r>
                                  </m:e>
                                </m:d>
                                <m:r>
                                  <a:rPr lang="de-DE" sz="1400" b="0" i="1" smtClean="0">
                                    <a:latin typeface="Cambria Math"/>
                                  </a:rPr>
                                  <m:t>+</m:t>
                                </m:r>
                                <m:d>
                                  <m:dPr>
                                    <m:ctrlPr>
                                      <a:rPr lang="de-DE" sz="1400" b="0" i="1" smtClean="0">
                                        <a:latin typeface="Cambria Math"/>
                                      </a:rPr>
                                    </m:ctrlPr>
                                  </m:dPr>
                                  <m:e>
                                    <m:r>
                                      <a:rPr lang="de-DE" sz="1400" b="0" i="1" smtClean="0">
                                        <a:latin typeface="Cambria Math"/>
                                      </a:rPr>
                                      <m:t>𝑢𝑢𝑑</m:t>
                                    </m:r>
                                  </m:e>
                                </m:d>
                                <m:r>
                                  <a:rPr lang="de-DE" sz="1400" b="0" i="1" smtClean="0">
                                    <a:latin typeface="Cambria Math"/>
                                    <a:ea typeface="Cambria Math"/>
                                  </a:rPr>
                                  <m:t>→</m:t>
                                </m:r>
                                <m:d>
                                  <m:dPr>
                                    <m:ctrlPr>
                                      <a:rPr lang="de-DE" sz="1400" b="0" i="1" smtClean="0">
                                        <a:latin typeface="Cambria Math"/>
                                        <a:ea typeface="Cambria Math"/>
                                      </a:rPr>
                                    </m:ctrlPr>
                                  </m:dPr>
                                  <m:e>
                                    <m:r>
                                      <a:rPr lang="de-DE" sz="1400" b="0" i="1" smtClean="0">
                                        <a:latin typeface="Cambria Math"/>
                                        <a:ea typeface="Cambria Math"/>
                                      </a:rPr>
                                      <m:t>𝑑</m:t>
                                    </m:r>
                                    <m:acc>
                                      <m:accPr>
                                        <m:chr m:val="̅"/>
                                        <m:ctrlPr>
                                          <a:rPr lang="de-DE" sz="1400" b="0" i="1" smtClean="0">
                                            <a:latin typeface="Cambria Math"/>
                                            <a:ea typeface="Cambria Math"/>
                                          </a:rPr>
                                        </m:ctrlPr>
                                      </m:accPr>
                                      <m:e>
                                        <m:r>
                                          <a:rPr lang="de-DE" sz="1400" b="0" i="1" smtClean="0">
                                            <a:latin typeface="Cambria Math"/>
                                            <a:ea typeface="Cambria Math"/>
                                          </a:rPr>
                                          <m:t>𝑠</m:t>
                                        </m:r>
                                      </m:e>
                                    </m:acc>
                                  </m:e>
                                </m:d>
                                <m:r>
                                  <a:rPr lang="de-DE" sz="1400" b="0" i="1" smtClean="0">
                                    <a:latin typeface="Cambria Math"/>
                                    <a:ea typeface="Cambria Math"/>
                                  </a:rPr>
                                  <m:t>+</m:t>
                                </m:r>
                                <m:d>
                                  <m:dPr>
                                    <m:ctrlPr>
                                      <a:rPr lang="de-DE" sz="1400" b="0" i="1" smtClean="0">
                                        <a:latin typeface="Cambria Math"/>
                                        <a:ea typeface="Cambria Math"/>
                                      </a:rPr>
                                    </m:ctrlPr>
                                  </m:dPr>
                                  <m:e>
                                    <m:r>
                                      <a:rPr lang="de-DE" sz="1400" b="0" i="1" smtClean="0">
                                        <a:latin typeface="Cambria Math"/>
                                        <a:ea typeface="Cambria Math"/>
                                      </a:rPr>
                                      <m:t>𝑢𝑑𝑑</m:t>
                                    </m:r>
                                  </m:e>
                                </m:d>
                              </m:oMath>
                            </m:oMathPara>
                          </a14:m>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no</a:t>
                          </a:r>
                          <a:endParaRPr lang="en-US" sz="1400" dirty="0"/>
                        </a:p>
                      </a:txBody>
                      <a:tcPr/>
                    </a:tc>
                  </a:tr>
                  <a:tr h="219016">
                    <a:tc>
                      <a:txBody>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𝑝</m:t>
                                </m:r>
                                <m:r>
                                  <a:rPr lang="de-DE" sz="1400" b="0" i="1" smtClean="0">
                                    <a:latin typeface="Cambria Math"/>
                                  </a:rPr>
                                  <m:t>+</m:t>
                                </m:r>
                                <m:r>
                                  <a:rPr lang="de-DE" sz="1400" b="0" i="1" smtClean="0">
                                    <a:latin typeface="Cambria Math"/>
                                  </a:rPr>
                                  <m:t>𝑝</m:t>
                                </m:r>
                                <m:r>
                                  <a:rPr lang="de-DE" sz="1400" b="0" i="1" smtClean="0">
                                    <a:latin typeface="Cambria Math"/>
                                    <a:ea typeface="Cambria Math"/>
                                  </a:rPr>
                                  <m:t>→</m:t>
                                </m:r>
                                <m:sSup>
                                  <m:sSupPr>
                                    <m:ctrlPr>
                                      <a:rPr lang="de-DE" sz="1400" b="0" i="1" smtClean="0">
                                        <a:latin typeface="Cambria Math"/>
                                        <a:ea typeface="Cambria Math"/>
                                      </a:rPr>
                                    </m:ctrlPr>
                                  </m:sSupPr>
                                  <m:e>
                                    <m:r>
                                      <a:rPr lang="de-DE" sz="1400" b="0" i="1" smtClean="0">
                                        <a:latin typeface="Cambria Math"/>
                                        <a:ea typeface="Cambria Math"/>
                                      </a:rPr>
                                      <m:t>𝜋</m:t>
                                    </m:r>
                                  </m:e>
                                  <m:sup>
                                    <m:r>
                                      <a:rPr lang="de-DE" sz="1400" b="0" i="1" smtClean="0">
                                        <a:latin typeface="Cambria Math"/>
                                        <a:ea typeface="Cambria Math"/>
                                      </a:rPr>
                                      <m:t>+</m:t>
                                    </m:r>
                                  </m:sup>
                                </m:sSup>
                                <m:r>
                                  <a:rPr lang="de-DE" sz="1400" b="0" i="1" smtClean="0">
                                    <a:latin typeface="Cambria Math"/>
                                    <a:ea typeface="Cambria Math"/>
                                  </a:rPr>
                                  <m:t>+</m:t>
                                </m:r>
                                <m:r>
                                  <a:rPr lang="de-DE" sz="1400" b="0" i="1" smtClean="0">
                                    <a:latin typeface="Cambria Math"/>
                                    <a:ea typeface="Cambria Math"/>
                                  </a:rPr>
                                  <m:t>𝑛</m:t>
                                </m:r>
                                <m:r>
                                  <a:rPr lang="de-DE" sz="1400" b="0" i="1" smtClean="0">
                                    <a:latin typeface="Cambria Math"/>
                                    <a:ea typeface="Cambria Math"/>
                                  </a:rPr>
                                  <m:t>+</m:t>
                                </m:r>
                                <m:r>
                                  <a:rPr lang="de-DE" sz="1400" b="0" i="1" smtClean="0">
                                    <a:latin typeface="Cambria Math"/>
                                    <a:ea typeface="Cambria Math"/>
                                  </a:rPr>
                                  <m:t>𝑛</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d>
                                  <m:dPr>
                                    <m:ctrlPr>
                                      <a:rPr lang="en-US" sz="1400" i="1" smtClean="0">
                                        <a:latin typeface="Cambria Math"/>
                                      </a:rPr>
                                    </m:ctrlPr>
                                  </m:dPr>
                                  <m:e>
                                    <m:r>
                                      <a:rPr lang="de-DE" sz="1400" b="0" i="1" smtClean="0">
                                        <a:latin typeface="Cambria Math"/>
                                      </a:rPr>
                                      <m:t>𝑢𝑢𝑑</m:t>
                                    </m:r>
                                  </m:e>
                                </m:d>
                                <m:r>
                                  <a:rPr lang="de-DE" sz="1400" b="0" i="1" smtClean="0">
                                    <a:latin typeface="Cambria Math"/>
                                  </a:rPr>
                                  <m:t>+</m:t>
                                </m:r>
                                <m:d>
                                  <m:dPr>
                                    <m:ctrlPr>
                                      <a:rPr lang="de-DE" sz="1400" b="0" i="1" smtClean="0">
                                        <a:latin typeface="Cambria Math"/>
                                      </a:rPr>
                                    </m:ctrlPr>
                                  </m:dPr>
                                  <m:e>
                                    <m:r>
                                      <a:rPr lang="de-DE" sz="1400" b="0" i="1" smtClean="0">
                                        <a:latin typeface="Cambria Math"/>
                                      </a:rPr>
                                      <m:t>𝑢𝑢𝑑</m:t>
                                    </m:r>
                                  </m:e>
                                </m:d>
                                <m:r>
                                  <a:rPr lang="de-DE" sz="1400" b="0" i="1" smtClean="0">
                                    <a:latin typeface="Cambria Math"/>
                                    <a:ea typeface="Cambria Math"/>
                                  </a:rPr>
                                  <m:t>→</m:t>
                                </m:r>
                                <m:d>
                                  <m:dPr>
                                    <m:ctrlPr>
                                      <a:rPr lang="de-DE" sz="1400" b="0" i="1" smtClean="0">
                                        <a:latin typeface="Cambria Math"/>
                                        <a:ea typeface="Cambria Math"/>
                                      </a:rPr>
                                    </m:ctrlPr>
                                  </m:dPr>
                                  <m:e>
                                    <m:r>
                                      <a:rPr lang="de-DE" sz="1400" b="0" i="1" smtClean="0">
                                        <a:latin typeface="Cambria Math"/>
                                        <a:ea typeface="Cambria Math"/>
                                      </a:rPr>
                                      <m:t>𝑢</m:t>
                                    </m:r>
                                    <m:acc>
                                      <m:accPr>
                                        <m:chr m:val="̅"/>
                                        <m:ctrlPr>
                                          <a:rPr lang="de-DE" sz="1400" b="0" i="1" smtClean="0">
                                            <a:latin typeface="Cambria Math"/>
                                            <a:ea typeface="Cambria Math"/>
                                          </a:rPr>
                                        </m:ctrlPr>
                                      </m:accPr>
                                      <m:e>
                                        <m:r>
                                          <a:rPr lang="de-DE" sz="1400" b="0" i="1" smtClean="0">
                                            <a:latin typeface="Cambria Math"/>
                                            <a:ea typeface="Cambria Math"/>
                                          </a:rPr>
                                          <m:t>𝑑</m:t>
                                        </m:r>
                                      </m:e>
                                    </m:acc>
                                  </m:e>
                                </m:d>
                                <m:r>
                                  <a:rPr lang="de-DE" sz="1400" b="0" i="1" smtClean="0">
                                    <a:latin typeface="Cambria Math"/>
                                    <a:ea typeface="Cambria Math"/>
                                  </a:rPr>
                                  <m:t>+</m:t>
                                </m:r>
                                <m:d>
                                  <m:dPr>
                                    <m:ctrlPr>
                                      <a:rPr lang="de-DE" sz="1400" b="0" i="1" smtClean="0">
                                        <a:latin typeface="Cambria Math"/>
                                        <a:ea typeface="Cambria Math"/>
                                      </a:rPr>
                                    </m:ctrlPr>
                                  </m:dPr>
                                  <m:e>
                                    <m:r>
                                      <a:rPr lang="de-DE" sz="1400" b="0" i="1" smtClean="0">
                                        <a:latin typeface="Cambria Math"/>
                                        <a:ea typeface="Cambria Math"/>
                                      </a:rPr>
                                      <m:t>𝑢𝑑𝑑</m:t>
                                    </m:r>
                                  </m:e>
                                </m:d>
                                <m:r>
                                  <a:rPr lang="de-DE" sz="1400" b="0" i="1" smtClean="0">
                                    <a:latin typeface="Cambria Math"/>
                                    <a:ea typeface="Cambria Math"/>
                                  </a:rPr>
                                  <m:t>+</m:t>
                                </m:r>
                                <m:d>
                                  <m:dPr>
                                    <m:ctrlPr>
                                      <a:rPr lang="de-DE" sz="1400" b="0" i="1" smtClean="0">
                                        <a:latin typeface="Cambria Math"/>
                                        <a:ea typeface="Cambria Math"/>
                                      </a:rPr>
                                    </m:ctrlPr>
                                  </m:dPr>
                                  <m:e>
                                    <m:r>
                                      <a:rPr lang="de-DE" sz="1400" b="0" i="1" smtClean="0">
                                        <a:latin typeface="Cambria Math"/>
                                        <a:ea typeface="Cambria Math"/>
                                      </a:rPr>
                                      <m:t>𝑢𝑑𝑑</m:t>
                                    </m:r>
                                  </m:e>
                                </m:d>
                              </m:oMath>
                            </m:oMathPara>
                          </a14:m>
                          <a:endParaRPr lang="en-US" sz="1400" dirty="0"/>
                        </a:p>
                      </a:txBody>
                      <a:tcPr/>
                    </a:tc>
                    <a:tc>
                      <a:txBody>
                        <a:bodyPr/>
                        <a:lstStyle/>
                        <a:p>
                          <a:pPr algn="ctr"/>
                          <a:r>
                            <a:rPr lang="en-US" sz="1400" dirty="0" smtClean="0"/>
                            <a:t>no</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r>
                </a:tbl>
              </a:graphicData>
            </a:graphic>
          </p:graphicFrame>
        </mc:Choice>
        <mc:Fallback xmlns="">
          <p:graphicFrame>
            <p:nvGraphicFramePr>
              <p:cNvPr id="3" name="Tabelle 2"/>
              <p:cNvGraphicFramePr>
                <a:graphicFrameLocks noGrp="1"/>
              </p:cNvGraphicFramePr>
              <p:nvPr>
                <p:extLst>
                  <p:ext uri="{D42A27DB-BD31-4B8C-83A1-F6EECF244321}">
                    <p14:modId xmlns:p14="http://schemas.microsoft.com/office/powerpoint/2010/main" val="4066340300"/>
                  </p:ext>
                </p:extLst>
              </p:nvPr>
            </p:nvGraphicFramePr>
            <p:xfrm>
              <a:off x="540000" y="900000"/>
              <a:ext cx="7920432" cy="1274064"/>
            </p:xfrm>
            <a:graphic>
              <a:graphicData uri="http://schemas.openxmlformats.org/drawingml/2006/table">
                <a:tbl>
                  <a:tblPr firstRow="1" bandRow="1">
                    <a:tableStyleId>{5940675A-B579-460E-94D1-54222C63F5DA}</a:tableStyleId>
                  </a:tblPr>
                  <a:tblGrid>
                    <a:gridCol w="1871760"/>
                    <a:gridCol w="3312368"/>
                    <a:gridCol w="720080"/>
                    <a:gridCol w="864096"/>
                    <a:gridCol w="1152128"/>
                  </a:tblGrid>
                  <a:tr h="304800">
                    <a:tc>
                      <a:txBody>
                        <a:bodyPr/>
                        <a:lstStyle/>
                        <a:p>
                          <a:pPr algn="ctr"/>
                          <a:r>
                            <a:rPr lang="en-US" sz="1400" dirty="0" smtClean="0"/>
                            <a:t>reaction</a:t>
                          </a:r>
                          <a:endParaRPr lang="en-US" sz="1400" dirty="0"/>
                        </a:p>
                      </a:txBody>
                      <a:tcPr/>
                    </a:tc>
                    <a:tc>
                      <a:txBody>
                        <a:bodyPr/>
                        <a:lstStyle/>
                        <a:p>
                          <a:pPr algn="ctr"/>
                          <a:r>
                            <a:rPr lang="en-US" sz="1400" dirty="0" smtClean="0"/>
                            <a:t>Quark configuration</a:t>
                          </a:r>
                          <a:endParaRPr lang="en-US" sz="1400" dirty="0"/>
                        </a:p>
                      </a:txBody>
                      <a:tcPr/>
                    </a:tc>
                    <a:tc>
                      <a:txBody>
                        <a:bodyPr/>
                        <a:lstStyle/>
                        <a:p>
                          <a:r>
                            <a:rPr lang="en-US" sz="1400" dirty="0" smtClean="0"/>
                            <a:t>charge</a:t>
                          </a:r>
                          <a:endParaRPr lang="en-US" sz="1400" dirty="0"/>
                        </a:p>
                      </a:txBody>
                      <a:tcPr/>
                    </a:tc>
                    <a:tc>
                      <a:txBody>
                        <a:bodyPr/>
                        <a:lstStyle/>
                        <a:p>
                          <a:r>
                            <a:rPr lang="en-US" sz="1400" dirty="0" smtClean="0"/>
                            <a:t>baryon #</a:t>
                          </a:r>
                          <a:endParaRPr lang="en-US" sz="1400" dirty="0"/>
                        </a:p>
                      </a:txBody>
                      <a:tcPr/>
                    </a:tc>
                    <a:tc>
                      <a:txBody>
                        <a:bodyPr/>
                        <a:lstStyle/>
                        <a:p>
                          <a:r>
                            <a:rPr lang="en-US" sz="1400" dirty="0" smtClean="0"/>
                            <a:t>strangeness #</a:t>
                          </a:r>
                          <a:endParaRPr lang="en-US" sz="1400" dirty="0"/>
                        </a:p>
                      </a:txBody>
                      <a:tcPr/>
                    </a:tc>
                  </a:tr>
                  <a:tr h="332232">
                    <a:tc>
                      <a:txBody>
                        <a:bodyPr/>
                        <a:lstStyle/>
                        <a:p>
                          <a:endParaRPr lang="en-US"/>
                        </a:p>
                      </a:txBody>
                      <a:tcPr>
                        <a:blipFill rotWithShape="1">
                          <a:blip r:embed="rId3"/>
                          <a:stretch>
                            <a:fillRect l="-326" t="-92727" r="-323127" b="-198182"/>
                          </a:stretch>
                        </a:blipFill>
                      </a:tcPr>
                    </a:tc>
                    <a:tc>
                      <a:txBody>
                        <a:bodyPr/>
                        <a:lstStyle/>
                        <a:p>
                          <a:endParaRPr lang="en-US"/>
                        </a:p>
                      </a:txBody>
                      <a:tcPr>
                        <a:blipFill rotWithShape="1">
                          <a:blip r:embed="rId3"/>
                          <a:stretch>
                            <a:fillRect l="-56722" t="-92727" r="-82689" b="-198182"/>
                          </a:stretch>
                        </a:blipFill>
                      </a:tcPr>
                    </a:tc>
                    <a:tc>
                      <a:txBody>
                        <a:bodyPr/>
                        <a:lstStyle/>
                        <a:p>
                          <a:pPr algn="ctr"/>
                          <a:r>
                            <a:rPr lang="en-US" sz="1400" dirty="0" smtClean="0"/>
                            <a:t>yes</a:t>
                          </a:r>
                          <a:endParaRPr lang="en-US" sz="1400" dirty="0"/>
                        </a:p>
                      </a:txBody>
                      <a:tcPr/>
                    </a:tc>
                    <a:tc>
                      <a:txBody>
                        <a:bodyPr/>
                        <a:lstStyle/>
                        <a:p>
                          <a:pPr algn="ctr"/>
                          <a:r>
                            <a:rPr lang="en-US" sz="1400" dirty="0" smtClean="0"/>
                            <a:t>no</a:t>
                          </a:r>
                          <a:endParaRPr lang="en-US" sz="1400" dirty="0"/>
                        </a:p>
                      </a:txBody>
                      <a:tcPr/>
                    </a:tc>
                    <a:tc>
                      <a:txBody>
                        <a:bodyPr/>
                        <a:lstStyle/>
                        <a:p>
                          <a:pPr algn="ctr"/>
                          <a:r>
                            <a:rPr lang="en-US" sz="1400" dirty="0" smtClean="0"/>
                            <a:t>yes</a:t>
                          </a:r>
                          <a:endParaRPr lang="en-US" sz="1400" dirty="0"/>
                        </a:p>
                      </a:txBody>
                      <a:tcPr/>
                    </a:tc>
                  </a:tr>
                  <a:tr h="304800">
                    <a:tc>
                      <a:txBody>
                        <a:bodyPr/>
                        <a:lstStyle/>
                        <a:p>
                          <a:endParaRPr lang="en-US"/>
                        </a:p>
                      </a:txBody>
                      <a:tcPr>
                        <a:blipFill rotWithShape="1">
                          <a:blip r:embed="rId3"/>
                          <a:stretch>
                            <a:fillRect l="-326" t="-212000" r="-323127" b="-118000"/>
                          </a:stretch>
                        </a:blipFill>
                      </a:tcPr>
                    </a:tc>
                    <a:tc>
                      <a:txBody>
                        <a:bodyPr/>
                        <a:lstStyle/>
                        <a:p>
                          <a:endParaRPr lang="en-US"/>
                        </a:p>
                      </a:txBody>
                      <a:tcPr>
                        <a:blipFill rotWithShape="1">
                          <a:blip r:embed="rId3"/>
                          <a:stretch>
                            <a:fillRect l="-56722" t="-212000" r="-82689" b="-118000"/>
                          </a:stretch>
                        </a:blipFill>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no</a:t>
                          </a:r>
                          <a:endParaRPr lang="en-US" sz="1400" dirty="0"/>
                        </a:p>
                      </a:txBody>
                      <a:tcPr/>
                    </a:tc>
                  </a:tr>
                  <a:tr h="332232">
                    <a:tc>
                      <a:txBody>
                        <a:bodyPr/>
                        <a:lstStyle/>
                        <a:p>
                          <a:endParaRPr lang="en-US"/>
                        </a:p>
                      </a:txBody>
                      <a:tcPr>
                        <a:blipFill rotWithShape="1">
                          <a:blip r:embed="rId3"/>
                          <a:stretch>
                            <a:fillRect l="-326" t="-288889" r="-323127" b="-9259"/>
                          </a:stretch>
                        </a:blipFill>
                      </a:tcPr>
                    </a:tc>
                    <a:tc>
                      <a:txBody>
                        <a:bodyPr/>
                        <a:lstStyle/>
                        <a:p>
                          <a:endParaRPr lang="en-US"/>
                        </a:p>
                      </a:txBody>
                      <a:tcPr>
                        <a:blipFill rotWithShape="1">
                          <a:blip r:embed="rId3"/>
                          <a:stretch>
                            <a:fillRect l="-56722" t="-288889" r="-82689" b="-9259"/>
                          </a:stretch>
                        </a:blipFill>
                      </a:tcPr>
                    </a:tc>
                    <a:tc>
                      <a:txBody>
                        <a:bodyPr/>
                        <a:lstStyle/>
                        <a:p>
                          <a:pPr algn="ctr"/>
                          <a:r>
                            <a:rPr lang="en-US" sz="1400" dirty="0" smtClean="0"/>
                            <a:t>no</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r>
                </a:tbl>
              </a:graphicData>
            </a:graphic>
          </p:graphicFrame>
        </mc:Fallback>
      </mc:AlternateContent>
      <p:sp>
        <p:nvSpPr>
          <p:cNvPr id="11" name="Rechteck 10"/>
          <p:cNvSpPr/>
          <p:nvPr/>
        </p:nvSpPr>
        <p:spPr>
          <a:xfrm>
            <a:off x="2412000" y="1224000"/>
            <a:ext cx="6030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2412000" y="1548000"/>
            <a:ext cx="6030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2412000" y="1836000"/>
            <a:ext cx="6030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elle 6"/>
              <p:cNvGraphicFramePr>
                <a:graphicFrameLocks noGrp="1"/>
              </p:cNvGraphicFramePr>
              <p:nvPr>
                <p:extLst>
                  <p:ext uri="{D42A27DB-BD31-4B8C-83A1-F6EECF244321}">
                    <p14:modId xmlns:p14="http://schemas.microsoft.com/office/powerpoint/2010/main" val="222573602"/>
                  </p:ext>
                </p:extLst>
              </p:nvPr>
            </p:nvGraphicFramePr>
            <p:xfrm>
              <a:off x="540000" y="2880000"/>
              <a:ext cx="6624288" cy="1246632"/>
            </p:xfrm>
            <a:graphic>
              <a:graphicData uri="http://schemas.openxmlformats.org/drawingml/2006/table">
                <a:tbl>
                  <a:tblPr firstRow="1" bandRow="1">
                    <a:tableStyleId>{5940675A-B579-460E-94D1-54222C63F5DA}</a:tableStyleId>
                  </a:tblPr>
                  <a:tblGrid>
                    <a:gridCol w="1763768"/>
                    <a:gridCol w="2196224"/>
                    <a:gridCol w="2664296"/>
                  </a:tblGrid>
                  <a:tr h="224744">
                    <a:tc>
                      <a:txBody>
                        <a:bodyPr/>
                        <a:lstStyle/>
                        <a:p>
                          <a:pPr algn="ctr"/>
                          <a:r>
                            <a:rPr lang="en-US" sz="1400" dirty="0" smtClean="0"/>
                            <a:t>decay</a:t>
                          </a:r>
                          <a:endParaRPr lang="en-US" sz="1400" dirty="0"/>
                        </a:p>
                      </a:txBody>
                      <a:tcPr/>
                    </a:tc>
                    <a:tc>
                      <a:txBody>
                        <a:bodyPr/>
                        <a:lstStyle/>
                        <a:p>
                          <a:pPr algn="ctr"/>
                          <a:r>
                            <a:rPr lang="en-US" sz="1400" dirty="0" smtClean="0"/>
                            <a:t>Quark configuration</a:t>
                          </a:r>
                          <a:endParaRPr lang="en-US" sz="1400" dirty="0"/>
                        </a:p>
                      </a:txBody>
                      <a:tcPr/>
                    </a:tc>
                    <a:tc>
                      <a:txBody>
                        <a:bodyPr/>
                        <a:lstStyle/>
                        <a:p>
                          <a:endParaRPr lang="en-US" sz="1400" dirty="0"/>
                        </a:p>
                      </a:txBody>
                      <a:tcPr/>
                    </a:tc>
                  </a:tr>
                  <a:tr h="279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400" b="0" i="1" u="none" strike="noStrike" kern="1200" cap="none" spc="0" normalizeH="0" baseline="0" noProof="0" smtClean="0">
                                        <a:ln>
                                          <a:noFill/>
                                        </a:ln>
                                        <a:solidFill>
                                          <a:prstClr val="black"/>
                                        </a:solidFill>
                                        <a:effectLst/>
                                        <a:uLnTx/>
                                        <a:uFillTx/>
                                        <a:latin typeface="Cambria Math"/>
                                        <a:ea typeface="+mn-ea"/>
                                        <a:cs typeface="+mn-cs"/>
                                      </a:rPr>
                                    </m:ctrlPr>
                                  </m:sSupPr>
                                  <m:e>
                                    <m:r>
                                      <m:rPr>
                                        <m:sty m:val="p"/>
                                      </m:rPr>
                                      <a:rPr kumimoji="0" lang="el-GR" sz="1400" b="0" i="1" u="none" strike="noStrike" kern="1200" cap="none" spc="0" normalizeH="0" baseline="0" noProof="0" smtClean="0">
                                        <a:ln>
                                          <a:noFill/>
                                        </a:ln>
                                        <a:solidFill>
                                          <a:prstClr val="black"/>
                                        </a:solidFill>
                                        <a:effectLst/>
                                        <a:uLnTx/>
                                        <a:uFillTx/>
                                        <a:latin typeface="Cambria Math"/>
                                        <a:ea typeface="Cambria Math"/>
                                        <a:cs typeface="+mn-cs"/>
                                      </a:rPr>
                                      <m:t>Ω</m:t>
                                    </m:r>
                                  </m:e>
                                  <m:sup>
                                    <m:r>
                                      <a:rPr kumimoji="0" lang="de-DE" sz="1400" b="0" i="1" u="none" strike="noStrike" kern="1200" cap="none" spc="0" normalizeH="0" baseline="0" noProof="0" smtClean="0">
                                        <a:ln>
                                          <a:noFill/>
                                        </a:ln>
                                        <a:solidFill>
                                          <a:prstClr val="black"/>
                                        </a:solidFill>
                                        <a:effectLst/>
                                        <a:uLnTx/>
                                        <a:uFillTx/>
                                        <a:latin typeface="Cambria Math"/>
                                        <a:ea typeface="+mn-ea"/>
                                        <a:cs typeface="+mn-cs"/>
                                      </a:rPr>
                                      <m:t>−</m:t>
                                    </m:r>
                                  </m:sup>
                                </m:sSup>
                                <m:r>
                                  <a:rPr kumimoji="0" lang="en-US" sz="1400" b="0" i="1" u="none" strike="noStrike" kern="1200" cap="none" spc="0" normalizeH="0" baseline="0" noProof="0" smtClean="0">
                                    <a:ln>
                                      <a:noFill/>
                                    </a:ln>
                                    <a:solidFill>
                                      <a:prstClr val="black"/>
                                    </a:solidFill>
                                    <a:effectLst/>
                                    <a:uLnTx/>
                                    <a:uFillTx/>
                                    <a:latin typeface="Cambria Math"/>
                                    <a:ea typeface="Cambria Math"/>
                                    <a:cs typeface="+mn-cs"/>
                                  </a:rPr>
                                  <m:t>→</m:t>
                                </m:r>
                                <m:sSup>
                                  <m:sSupPr>
                                    <m:ctrlPr>
                                      <a:rPr kumimoji="0" lang="en-US" sz="1400" b="0" i="1" u="none" strike="noStrike" kern="1200" cap="none" spc="0" normalizeH="0" baseline="0" noProof="0" smtClean="0">
                                        <a:ln>
                                          <a:noFill/>
                                        </a:ln>
                                        <a:solidFill>
                                          <a:prstClr val="black"/>
                                        </a:solidFill>
                                        <a:effectLst/>
                                        <a:uLnTx/>
                                        <a:uFillTx/>
                                        <a:latin typeface="Cambria Math"/>
                                        <a:ea typeface="Cambria Math"/>
                                        <a:cs typeface="+mn-cs"/>
                                      </a:rPr>
                                    </m:ctrlPr>
                                  </m:sSupPr>
                                  <m:e>
                                    <m:r>
                                      <m:rPr>
                                        <m:sty m:val="p"/>
                                      </m:rPr>
                                      <a:rPr kumimoji="0" lang="el-GR" sz="1400" b="0" i="1" u="none" strike="noStrike" kern="1200" cap="none" spc="0" normalizeH="0" baseline="0" noProof="0" smtClean="0">
                                        <a:ln>
                                          <a:noFill/>
                                        </a:ln>
                                        <a:solidFill>
                                          <a:prstClr val="black"/>
                                        </a:solidFill>
                                        <a:effectLst/>
                                        <a:uLnTx/>
                                        <a:uFillTx/>
                                        <a:latin typeface="Cambria Math"/>
                                        <a:ea typeface="Cambria Math"/>
                                        <a:cs typeface="+mn-cs"/>
                                      </a:rPr>
                                      <m:t>Λ</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0</m:t>
                                    </m:r>
                                  </m:sup>
                                </m:s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sSup>
                                  <m:sSupPr>
                                    <m:ctrlP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ctrlPr>
                                  </m:sSupPr>
                                  <m:e>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𝐾</m:t>
                                    </m:r>
                                  </m:e>
                                  <m:sup>
                                    <m:r>
                                      <a:rPr kumimoji="0" lang="de-DE" sz="1400" b="0" i="1" u="none" strike="noStrike" kern="1200" cap="none" spc="0" normalizeH="0" baseline="0" noProof="0" smtClean="0">
                                        <a:ln>
                                          <a:noFill/>
                                        </a:ln>
                                        <a:solidFill>
                                          <a:prstClr val="black"/>
                                        </a:solidFill>
                                        <a:effectLst/>
                                        <a:uLnTx/>
                                        <a:uFillTx/>
                                        <a:latin typeface="Cambria Math"/>
                                        <a:ea typeface="Cambria Math"/>
                                        <a:cs typeface="+mn-cs"/>
                                      </a:rPr>
                                      <m:t>−</m:t>
                                    </m:r>
                                  </m:sup>
                                </m:sSup>
                              </m:oMath>
                            </m:oMathPara>
                          </a14:m>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d>
                                  <m:dPr>
                                    <m:ctrlPr>
                                      <a:rPr lang="de-DE" sz="1400" b="0" i="1" smtClean="0">
                                        <a:latin typeface="Cambria Math"/>
                                      </a:rPr>
                                    </m:ctrlPr>
                                  </m:dPr>
                                  <m:e>
                                    <m:r>
                                      <a:rPr lang="de-DE" sz="1400" b="0" i="1" smtClean="0">
                                        <a:latin typeface="Cambria Math"/>
                                      </a:rPr>
                                      <m:t>𝑠𝑠𝑠</m:t>
                                    </m:r>
                                  </m:e>
                                </m:d>
                                <m:r>
                                  <a:rPr lang="de-DE" sz="1400" b="0" i="1" smtClean="0">
                                    <a:latin typeface="Cambria Math"/>
                                    <a:ea typeface="Cambria Math"/>
                                  </a:rPr>
                                  <m:t>→</m:t>
                                </m:r>
                                <m:d>
                                  <m:dPr>
                                    <m:ctrlPr>
                                      <a:rPr lang="de-DE" sz="1400" b="0" i="1" smtClean="0">
                                        <a:latin typeface="Cambria Math"/>
                                        <a:ea typeface="Cambria Math"/>
                                      </a:rPr>
                                    </m:ctrlPr>
                                  </m:dPr>
                                  <m:e>
                                    <m:r>
                                      <a:rPr lang="de-DE" sz="1400" b="0" i="1" smtClean="0">
                                        <a:latin typeface="Cambria Math"/>
                                        <a:ea typeface="Cambria Math"/>
                                      </a:rPr>
                                      <m:t>𝑢𝑑𝑠</m:t>
                                    </m:r>
                                  </m:e>
                                </m:d>
                                <m:r>
                                  <a:rPr lang="de-DE" sz="1400" b="0" i="1" smtClean="0">
                                    <a:latin typeface="Cambria Math"/>
                                    <a:ea typeface="Cambria Math"/>
                                  </a:rPr>
                                  <m:t>+</m:t>
                                </m:r>
                                <m:d>
                                  <m:dPr>
                                    <m:ctrlPr>
                                      <a:rPr lang="de-DE" sz="1400" b="0" i="1" smtClean="0">
                                        <a:latin typeface="Cambria Math"/>
                                        <a:ea typeface="Cambria Math"/>
                                      </a:rPr>
                                    </m:ctrlPr>
                                  </m:dPr>
                                  <m:e>
                                    <m:acc>
                                      <m:accPr>
                                        <m:chr m:val="̅"/>
                                        <m:ctrlPr>
                                          <a:rPr lang="de-DE" sz="1400" b="0" i="1" smtClean="0">
                                            <a:latin typeface="Cambria Math"/>
                                            <a:ea typeface="Cambria Math"/>
                                          </a:rPr>
                                        </m:ctrlPr>
                                      </m:accPr>
                                      <m:e>
                                        <m:r>
                                          <a:rPr lang="de-DE" sz="1400" b="0" i="1" smtClean="0">
                                            <a:latin typeface="Cambria Math"/>
                                            <a:ea typeface="Cambria Math"/>
                                          </a:rPr>
                                          <m:t>𝑢</m:t>
                                        </m:r>
                                      </m:e>
                                    </m:acc>
                                    <m:r>
                                      <a:rPr lang="de-DE" sz="1400" b="0" i="1" smtClean="0">
                                        <a:latin typeface="Cambria Math"/>
                                      </a:rPr>
                                      <m:t>𝑠</m:t>
                                    </m:r>
                                  </m:e>
                                </m:d>
                              </m:oMath>
                            </m:oMathPara>
                          </a14:m>
                          <a:endParaRPr lang="en-US" sz="1400" dirty="0"/>
                        </a:p>
                      </a:txBody>
                      <a:tcPr/>
                    </a:tc>
                    <a:tc>
                      <a:txBody>
                        <a:bodyPr/>
                        <a:lstStyle/>
                        <a:p>
                          <a:pPr algn="ctr"/>
                          <a14:m>
                            <m:oMath xmlns:m="http://schemas.openxmlformats.org/officeDocument/2006/math">
                              <m:r>
                                <a:rPr lang="de-DE" sz="1400" b="0" i="1" smtClean="0">
                                  <a:latin typeface="Cambria Math"/>
                                </a:rPr>
                                <m:t>𝑠</m:t>
                              </m:r>
                              <m:r>
                                <a:rPr lang="de-DE" sz="1400" b="0" i="1" smtClean="0">
                                  <a:latin typeface="Cambria Math"/>
                                  <a:ea typeface="Cambria Math"/>
                                </a:rPr>
                                <m:t>→</m:t>
                              </m:r>
                              <m:r>
                                <a:rPr lang="de-DE" sz="1400" b="0" i="1" smtClean="0">
                                  <a:latin typeface="Cambria Math"/>
                                  <a:ea typeface="Cambria Math"/>
                                </a:rPr>
                                <m:t>𝑢</m:t>
                              </m:r>
                              <m:r>
                                <a:rPr lang="de-DE" sz="1400" b="0" i="1" smtClean="0">
                                  <a:latin typeface="Cambria Math"/>
                                  <a:ea typeface="Cambria Math"/>
                                </a:rPr>
                                <m:t>+</m:t>
                              </m:r>
                              <m:sSup>
                                <m:sSupPr>
                                  <m:ctrlPr>
                                    <a:rPr lang="de-DE" sz="1400" b="0" i="1" smtClean="0">
                                      <a:latin typeface="Cambria Math"/>
                                      <a:ea typeface="Cambria Math"/>
                                    </a:rPr>
                                  </m:ctrlPr>
                                </m:sSupPr>
                                <m:e>
                                  <m:r>
                                    <a:rPr lang="de-DE" sz="1400" b="0" i="1" smtClean="0">
                                      <a:latin typeface="Cambria Math"/>
                                      <a:ea typeface="Cambria Math"/>
                                    </a:rPr>
                                    <m:t>𝑊</m:t>
                                  </m:r>
                                </m:e>
                                <m:sup>
                                  <m:r>
                                    <a:rPr lang="de-DE" sz="1400" b="0" i="1" smtClean="0">
                                      <a:latin typeface="Cambria Math"/>
                                      <a:ea typeface="Cambria Math"/>
                                    </a:rPr>
                                    <m:t>−</m:t>
                                  </m:r>
                                </m:sup>
                              </m:sSup>
                            </m:oMath>
                          </a14:m>
                          <a:r>
                            <a:rPr lang="en-US" sz="1400" dirty="0" smtClean="0"/>
                            <a:t>   and   </a:t>
                          </a:r>
                          <a14:m>
                            <m:oMath xmlns:m="http://schemas.openxmlformats.org/officeDocument/2006/math">
                              <m:sSup>
                                <m:sSupPr>
                                  <m:ctrlPr>
                                    <a:rPr lang="en-US" sz="1400" i="1" smtClean="0">
                                      <a:latin typeface="Cambria Math"/>
                                    </a:rPr>
                                  </m:ctrlPr>
                                </m:sSupPr>
                                <m:e>
                                  <m:r>
                                    <a:rPr lang="de-DE" sz="1400" b="0" i="1" smtClean="0">
                                      <a:latin typeface="Cambria Math"/>
                                    </a:rPr>
                                    <m:t>𝑊</m:t>
                                  </m:r>
                                </m:e>
                                <m:sup>
                                  <m:r>
                                    <a:rPr lang="de-DE" sz="1400" b="0" i="1" smtClean="0">
                                      <a:latin typeface="Cambria Math"/>
                                    </a:rPr>
                                    <m:t>−</m:t>
                                  </m:r>
                                </m:sup>
                              </m:sSup>
                              <m:r>
                                <a:rPr lang="en-US" sz="1400" i="1" smtClean="0">
                                  <a:latin typeface="Cambria Math"/>
                                  <a:ea typeface="Cambria Math"/>
                                </a:rPr>
                                <m:t>→</m:t>
                              </m:r>
                              <m:acc>
                                <m:accPr>
                                  <m:chr m:val="̅"/>
                                  <m:ctrlPr>
                                    <a:rPr lang="en-US" sz="1400" i="1" smtClean="0">
                                      <a:latin typeface="Cambria Math"/>
                                      <a:ea typeface="Cambria Math"/>
                                    </a:rPr>
                                  </m:ctrlPr>
                                </m:accPr>
                                <m:e>
                                  <m:r>
                                    <a:rPr lang="de-DE" sz="1400" b="0" i="1" smtClean="0">
                                      <a:latin typeface="Cambria Math"/>
                                      <a:ea typeface="Cambria Math"/>
                                    </a:rPr>
                                    <m:t>𝑢</m:t>
                                  </m:r>
                                </m:e>
                              </m:acc>
                              <m:r>
                                <a:rPr lang="de-DE" sz="1400" b="0" i="1" smtClean="0">
                                  <a:latin typeface="Cambria Math"/>
                                </a:rPr>
                                <m:t>+</m:t>
                              </m:r>
                              <m:r>
                                <a:rPr lang="de-DE" sz="1400" b="0" i="1" smtClean="0">
                                  <a:latin typeface="Cambria Math"/>
                                </a:rPr>
                                <m:t>𝑑</m:t>
                              </m:r>
                            </m:oMath>
                          </a14:m>
                          <a:endParaRPr lang="en-US" sz="1400" dirty="0"/>
                        </a:p>
                      </a:txBody>
                      <a:tcPr/>
                    </a:tc>
                  </a:tr>
                  <a:tr h="163776">
                    <a:tc>
                      <a:txBody>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a:rPr>
                                    </m:ctrlPr>
                                  </m:sSupPr>
                                  <m:e>
                                    <m:r>
                                      <a:rPr lang="de-DE" sz="1400" b="0" i="1" smtClean="0">
                                        <a:latin typeface="Cambria Math"/>
                                      </a:rPr>
                                      <m:t>𝐾</m:t>
                                    </m:r>
                                  </m:e>
                                  <m:sup>
                                    <m:r>
                                      <a:rPr lang="de-DE" sz="1400" b="0" i="1" smtClean="0">
                                        <a:latin typeface="Cambria Math"/>
                                      </a:rPr>
                                      <m:t>+</m:t>
                                    </m:r>
                                  </m:sup>
                                </m:sSup>
                                <m:r>
                                  <a:rPr lang="en-US" sz="1400" i="1" smtClean="0">
                                    <a:latin typeface="Cambria Math"/>
                                    <a:ea typeface="Cambria Math"/>
                                  </a:rPr>
                                  <m:t>→</m:t>
                                </m:r>
                                <m:sSup>
                                  <m:sSupPr>
                                    <m:ctrlPr>
                                      <a:rPr lang="en-US" sz="1400" i="1" smtClean="0">
                                        <a:latin typeface="Cambria Math"/>
                                        <a:ea typeface="Cambria Math"/>
                                      </a:rPr>
                                    </m:ctrlPr>
                                  </m:sSupPr>
                                  <m:e>
                                    <m:r>
                                      <a:rPr lang="en-US" sz="1400" i="1" smtClean="0">
                                        <a:latin typeface="Cambria Math"/>
                                        <a:ea typeface="Cambria Math"/>
                                      </a:rPr>
                                      <m:t>𝜋</m:t>
                                    </m:r>
                                  </m:e>
                                  <m:sup>
                                    <m:r>
                                      <a:rPr lang="de-DE" sz="1400" b="0" i="1" smtClean="0">
                                        <a:latin typeface="Cambria Math"/>
                                        <a:ea typeface="Cambria Math"/>
                                      </a:rPr>
                                      <m:t>+</m:t>
                                    </m:r>
                                  </m:sup>
                                </m:sSup>
                                <m:r>
                                  <a:rPr lang="de-DE" sz="1400" b="0" i="1" smtClean="0">
                                    <a:latin typeface="Cambria Math"/>
                                    <a:ea typeface="Cambria Math"/>
                                  </a:rPr>
                                  <m:t>+</m:t>
                                </m:r>
                                <m:sSup>
                                  <m:sSupPr>
                                    <m:ctrlPr>
                                      <a:rPr lang="de-DE" sz="1400" b="0" i="1" smtClean="0">
                                        <a:latin typeface="Cambria Math"/>
                                        <a:ea typeface="Cambria Math"/>
                                      </a:rPr>
                                    </m:ctrlPr>
                                  </m:sSupPr>
                                  <m:e>
                                    <m:r>
                                      <a:rPr lang="de-DE" sz="1400" b="0" i="1" smtClean="0">
                                        <a:latin typeface="Cambria Math"/>
                                        <a:ea typeface="Cambria Math"/>
                                      </a:rPr>
                                      <m:t>𝜋</m:t>
                                    </m:r>
                                  </m:e>
                                  <m:sup>
                                    <m:r>
                                      <a:rPr lang="de-DE" sz="1400" b="0" i="1" smtClean="0">
                                        <a:latin typeface="Cambria Math"/>
                                        <a:ea typeface="Cambria Math"/>
                                      </a:rPr>
                                      <m:t>0</m:t>
                                    </m:r>
                                  </m:sup>
                                </m:sSup>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d>
                                  <m:dPr>
                                    <m:ctrlPr>
                                      <a:rPr lang="de-DE" sz="1400" b="0" i="1" smtClean="0">
                                        <a:latin typeface="Cambria Math"/>
                                      </a:rPr>
                                    </m:ctrlPr>
                                  </m:dPr>
                                  <m:e>
                                    <m:r>
                                      <a:rPr lang="de-DE" sz="1400" b="0" i="1" smtClean="0">
                                        <a:latin typeface="Cambria Math"/>
                                      </a:rPr>
                                      <m:t>𝑢</m:t>
                                    </m:r>
                                    <m:acc>
                                      <m:accPr>
                                        <m:chr m:val="̅"/>
                                        <m:ctrlPr>
                                          <a:rPr lang="de-DE" sz="1400" b="0" i="1" smtClean="0">
                                            <a:latin typeface="Cambria Math"/>
                                          </a:rPr>
                                        </m:ctrlPr>
                                      </m:accPr>
                                      <m:e>
                                        <m:r>
                                          <a:rPr lang="de-DE" sz="1400" b="0" i="1" smtClean="0">
                                            <a:latin typeface="Cambria Math"/>
                                          </a:rPr>
                                          <m:t>𝑠</m:t>
                                        </m:r>
                                      </m:e>
                                    </m:acc>
                                  </m:e>
                                </m:d>
                                <m:r>
                                  <a:rPr lang="de-DE" sz="1400" b="0" i="1" smtClean="0">
                                    <a:latin typeface="Cambria Math"/>
                                    <a:ea typeface="Cambria Math"/>
                                  </a:rPr>
                                  <m:t>→</m:t>
                                </m:r>
                                <m:d>
                                  <m:dPr>
                                    <m:ctrlPr>
                                      <a:rPr lang="de-DE" sz="1400" b="0" i="1" smtClean="0">
                                        <a:latin typeface="Cambria Math"/>
                                        <a:ea typeface="Cambria Math"/>
                                      </a:rPr>
                                    </m:ctrlPr>
                                  </m:dPr>
                                  <m:e>
                                    <m:r>
                                      <a:rPr lang="de-DE" sz="1400" b="0" i="1" smtClean="0">
                                        <a:latin typeface="Cambria Math"/>
                                        <a:ea typeface="Cambria Math"/>
                                      </a:rPr>
                                      <m:t>𝑢</m:t>
                                    </m:r>
                                    <m:acc>
                                      <m:accPr>
                                        <m:chr m:val="̅"/>
                                        <m:ctrlPr>
                                          <a:rPr lang="de-DE" sz="1400" b="0" i="1" smtClean="0">
                                            <a:latin typeface="Cambria Math"/>
                                            <a:ea typeface="Cambria Math"/>
                                          </a:rPr>
                                        </m:ctrlPr>
                                      </m:accPr>
                                      <m:e>
                                        <m:r>
                                          <a:rPr lang="de-DE" sz="1400" b="0" i="1" smtClean="0">
                                            <a:latin typeface="Cambria Math"/>
                                            <a:ea typeface="Cambria Math"/>
                                          </a:rPr>
                                          <m:t>𝑑</m:t>
                                        </m:r>
                                      </m:e>
                                    </m:acc>
                                  </m:e>
                                </m:d>
                                <m:r>
                                  <a:rPr lang="de-DE" sz="1400" b="0" i="1" smtClean="0">
                                    <a:latin typeface="Cambria Math"/>
                                    <a:ea typeface="Cambria Math"/>
                                  </a:rPr>
                                  <m:t>+</m:t>
                                </m:r>
                                <m:d>
                                  <m:dPr>
                                    <m:ctrlPr>
                                      <a:rPr lang="de-DE" sz="1400" b="0" i="1" smtClean="0">
                                        <a:latin typeface="Cambria Math"/>
                                        <a:ea typeface="Cambria Math"/>
                                      </a:rPr>
                                    </m:ctrlPr>
                                  </m:dPr>
                                  <m:e>
                                    <m:r>
                                      <a:rPr lang="de-DE" sz="1400" b="0" i="1" smtClean="0">
                                        <a:latin typeface="Cambria Math"/>
                                        <a:ea typeface="Cambria Math"/>
                                      </a:rPr>
                                      <m:t>𝑢</m:t>
                                    </m:r>
                                    <m:acc>
                                      <m:accPr>
                                        <m:chr m:val="̅"/>
                                        <m:ctrlPr>
                                          <a:rPr lang="de-DE" sz="1400" b="0" i="1" smtClean="0">
                                            <a:latin typeface="Cambria Math"/>
                                            <a:ea typeface="Cambria Math"/>
                                          </a:rPr>
                                        </m:ctrlPr>
                                      </m:accPr>
                                      <m:e>
                                        <m:r>
                                          <a:rPr lang="de-DE" sz="1400" b="0" i="1" smtClean="0">
                                            <a:latin typeface="Cambria Math"/>
                                            <a:ea typeface="Cambria Math"/>
                                          </a:rPr>
                                          <m:t>𝑢</m:t>
                                        </m:r>
                                      </m:e>
                                    </m:acc>
                                    <m:r>
                                      <a:rPr lang="de-DE" sz="1400" b="0" i="1" smtClean="0">
                                        <a:latin typeface="Cambria Math"/>
                                      </a:rPr>
                                      <m:t>−</m:t>
                                    </m:r>
                                    <m:r>
                                      <a:rPr lang="de-DE" sz="1400" b="0" i="1" smtClean="0">
                                        <a:latin typeface="Cambria Math"/>
                                      </a:rPr>
                                      <m:t>𝑑</m:t>
                                    </m:r>
                                    <m:acc>
                                      <m:accPr>
                                        <m:chr m:val="̅"/>
                                        <m:ctrlPr>
                                          <a:rPr lang="de-DE" sz="1400" b="0" i="1" smtClean="0">
                                            <a:latin typeface="Cambria Math"/>
                                          </a:rPr>
                                        </m:ctrlPr>
                                      </m:accPr>
                                      <m:e>
                                        <m:r>
                                          <a:rPr lang="de-DE" sz="1400" b="0" i="1" smtClean="0">
                                            <a:latin typeface="Cambria Math"/>
                                          </a:rPr>
                                          <m:t>𝑑</m:t>
                                        </m:r>
                                      </m:e>
                                    </m:acc>
                                  </m:e>
                                </m:d>
                              </m:oMath>
                            </m:oMathPara>
                          </a14:m>
                          <a:endParaRPr lang="en-US" sz="1400" dirty="0"/>
                        </a:p>
                      </a:txBody>
                      <a:tcPr/>
                    </a:tc>
                    <a:tc>
                      <a:txBody>
                        <a:bodyPr/>
                        <a:lstStyle/>
                        <a:p>
                          <a:pPr algn="ctr"/>
                          <a14:m>
                            <m:oMath xmlns:m="http://schemas.openxmlformats.org/officeDocument/2006/math">
                              <m:acc>
                                <m:accPr>
                                  <m:chr m:val="̅"/>
                                  <m:ctrlPr>
                                    <a:rPr lang="en-US" sz="1400" i="1" smtClean="0">
                                      <a:latin typeface="Cambria Math"/>
                                    </a:rPr>
                                  </m:ctrlPr>
                                </m:accPr>
                                <m:e>
                                  <m:r>
                                    <a:rPr lang="de-DE" sz="1400" b="0" i="1" smtClean="0">
                                      <a:latin typeface="Cambria Math"/>
                                    </a:rPr>
                                    <m:t>𝑠</m:t>
                                  </m:r>
                                </m:e>
                              </m:acc>
                              <m:r>
                                <a:rPr lang="en-US" sz="1400" i="1" smtClean="0">
                                  <a:latin typeface="Cambria Math"/>
                                  <a:ea typeface="Cambria Math"/>
                                </a:rPr>
                                <m:t>→</m:t>
                              </m:r>
                              <m:acc>
                                <m:accPr>
                                  <m:chr m:val="̅"/>
                                  <m:ctrlPr>
                                    <a:rPr lang="en-US" sz="1400" i="1" smtClean="0">
                                      <a:latin typeface="Cambria Math"/>
                                      <a:ea typeface="Cambria Math"/>
                                    </a:rPr>
                                  </m:ctrlPr>
                                </m:accPr>
                                <m:e>
                                  <m:r>
                                    <a:rPr lang="de-DE" sz="1400" b="0" i="1" smtClean="0">
                                      <a:latin typeface="Cambria Math"/>
                                      <a:ea typeface="Cambria Math"/>
                                    </a:rPr>
                                    <m:t>𝑢</m:t>
                                  </m:r>
                                </m:e>
                              </m:acc>
                              <m:r>
                                <a:rPr lang="de-DE" sz="1400" b="0" i="1" smtClean="0">
                                  <a:latin typeface="Cambria Math"/>
                                </a:rPr>
                                <m:t>+</m:t>
                              </m:r>
                              <m:sSup>
                                <m:sSupPr>
                                  <m:ctrlPr>
                                    <a:rPr lang="de-DE" sz="1400" b="0" i="1" smtClean="0">
                                      <a:latin typeface="Cambria Math"/>
                                    </a:rPr>
                                  </m:ctrlPr>
                                </m:sSupPr>
                                <m:e>
                                  <m:r>
                                    <a:rPr lang="de-DE" sz="1400" b="0" i="1" smtClean="0">
                                      <a:latin typeface="Cambria Math"/>
                                    </a:rPr>
                                    <m:t>𝑊</m:t>
                                  </m:r>
                                </m:e>
                                <m:sup>
                                  <m:r>
                                    <a:rPr lang="de-DE" sz="1400" b="0" i="1" smtClean="0">
                                      <a:latin typeface="Cambria Math"/>
                                    </a:rPr>
                                    <m:t>+</m:t>
                                  </m:r>
                                </m:sup>
                              </m:sSup>
                            </m:oMath>
                          </a14:m>
                          <a:r>
                            <a:rPr lang="en-US" sz="1400" dirty="0" smtClean="0"/>
                            <a:t>   and   </a:t>
                          </a:r>
                          <a14:m>
                            <m:oMath xmlns:m="http://schemas.openxmlformats.org/officeDocument/2006/math">
                              <m:sSup>
                                <m:sSupPr>
                                  <m:ctrlPr>
                                    <a:rPr lang="en-US" sz="1400" i="1" smtClean="0">
                                      <a:latin typeface="Cambria Math"/>
                                    </a:rPr>
                                  </m:ctrlPr>
                                </m:sSupPr>
                                <m:e>
                                  <m:r>
                                    <a:rPr lang="de-DE" sz="1400" b="0" i="1" smtClean="0">
                                      <a:latin typeface="Cambria Math"/>
                                    </a:rPr>
                                    <m:t>𝑊</m:t>
                                  </m:r>
                                </m:e>
                                <m:sup>
                                  <m:r>
                                    <a:rPr lang="de-DE" sz="1400" b="0" i="1" smtClean="0">
                                      <a:latin typeface="Cambria Math"/>
                                    </a:rPr>
                                    <m:t>+</m:t>
                                  </m:r>
                                </m:sup>
                              </m:sSup>
                              <m:r>
                                <a:rPr lang="en-US" sz="1400" i="1" smtClean="0">
                                  <a:latin typeface="Cambria Math"/>
                                  <a:ea typeface="Cambria Math"/>
                                </a:rPr>
                                <m:t>→</m:t>
                              </m:r>
                              <m:r>
                                <a:rPr lang="de-DE" sz="1400" b="0" i="1" smtClean="0">
                                  <a:latin typeface="Cambria Math"/>
                                  <a:ea typeface="Cambria Math"/>
                                </a:rPr>
                                <m:t>𝑢</m:t>
                              </m:r>
                              <m:r>
                                <a:rPr lang="de-DE" sz="1400" b="0" i="1" smtClean="0">
                                  <a:latin typeface="Cambria Math"/>
                                  <a:ea typeface="Cambria Math"/>
                                </a:rPr>
                                <m:t>+</m:t>
                              </m:r>
                              <m:acc>
                                <m:accPr>
                                  <m:chr m:val="̅"/>
                                  <m:ctrlPr>
                                    <a:rPr lang="de-DE" sz="1400" b="0" i="1" smtClean="0">
                                      <a:latin typeface="Cambria Math"/>
                                      <a:ea typeface="Cambria Math"/>
                                    </a:rPr>
                                  </m:ctrlPr>
                                </m:accPr>
                                <m:e>
                                  <m:r>
                                    <a:rPr lang="de-DE" sz="1400" b="0" i="1" smtClean="0">
                                      <a:latin typeface="Cambria Math"/>
                                      <a:ea typeface="Cambria Math"/>
                                    </a:rPr>
                                    <m:t>𝑑</m:t>
                                  </m:r>
                                </m:e>
                              </m:acc>
                            </m:oMath>
                          </a14:m>
                          <a:endParaRPr lang="en-US" sz="1400" dirty="0"/>
                        </a:p>
                      </a:txBody>
                      <a:tcPr/>
                    </a:tc>
                  </a:tr>
                  <a:tr h="219016">
                    <a:tc>
                      <a:txBody>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a:rPr>
                                    </m:ctrlPr>
                                  </m:sSupPr>
                                  <m:e>
                                    <m:r>
                                      <m:rPr>
                                        <m:sty m:val="p"/>
                                      </m:rPr>
                                      <a:rPr lang="el-GR" sz="1400" i="1" smtClean="0">
                                        <a:latin typeface="Cambria Math"/>
                                        <a:ea typeface="Cambria Math"/>
                                      </a:rPr>
                                      <m:t>Ξ</m:t>
                                    </m:r>
                                  </m:e>
                                  <m:sup>
                                    <m:r>
                                      <a:rPr lang="de-DE" sz="1400" b="0" i="1" smtClean="0">
                                        <a:latin typeface="Cambria Math"/>
                                      </a:rPr>
                                      <m:t>+</m:t>
                                    </m:r>
                                  </m:sup>
                                </m:sSup>
                                <m:r>
                                  <a:rPr lang="en-US" sz="1400" i="1" smtClean="0">
                                    <a:latin typeface="Cambria Math"/>
                                    <a:ea typeface="Cambria Math"/>
                                  </a:rPr>
                                  <m:t>→</m:t>
                                </m:r>
                                <m:sSup>
                                  <m:sSupPr>
                                    <m:ctrlPr>
                                      <a:rPr lang="en-US" sz="1400" i="1" smtClean="0">
                                        <a:latin typeface="Cambria Math"/>
                                        <a:ea typeface="Cambria Math"/>
                                      </a:rPr>
                                    </m:ctrlPr>
                                  </m:sSupPr>
                                  <m:e>
                                    <m:r>
                                      <m:rPr>
                                        <m:sty m:val="p"/>
                                      </m:rPr>
                                      <a:rPr lang="el-GR" sz="1400" i="1" smtClean="0">
                                        <a:latin typeface="Cambria Math"/>
                                        <a:ea typeface="Cambria Math"/>
                                      </a:rPr>
                                      <m:t>Λ</m:t>
                                    </m:r>
                                  </m:e>
                                  <m:sup>
                                    <m:r>
                                      <a:rPr lang="de-DE" sz="1400" b="0" i="1" smtClean="0">
                                        <a:latin typeface="Cambria Math"/>
                                        <a:ea typeface="Cambria Math"/>
                                      </a:rPr>
                                      <m:t>0</m:t>
                                    </m:r>
                                  </m:sup>
                                </m:sSup>
                                <m:r>
                                  <a:rPr lang="de-DE" sz="1400" b="0" i="1" smtClean="0">
                                    <a:latin typeface="Cambria Math"/>
                                    <a:ea typeface="Cambria Math"/>
                                  </a:rPr>
                                  <m:t>+</m:t>
                                </m:r>
                                <m:sSup>
                                  <m:sSupPr>
                                    <m:ctrlPr>
                                      <a:rPr lang="de-DE" sz="1400" b="0" i="1" smtClean="0">
                                        <a:latin typeface="Cambria Math"/>
                                        <a:ea typeface="Cambria Math"/>
                                      </a:rPr>
                                    </m:ctrlPr>
                                  </m:sSupPr>
                                  <m:e>
                                    <m:r>
                                      <a:rPr lang="de-DE" sz="1400" b="0" i="1" smtClean="0">
                                        <a:latin typeface="Cambria Math"/>
                                        <a:ea typeface="Cambria Math"/>
                                      </a:rPr>
                                      <m:t>𝜋</m:t>
                                    </m:r>
                                  </m:e>
                                  <m:sup>
                                    <m:r>
                                      <a:rPr lang="de-DE" sz="1400" b="0" i="1" smtClean="0">
                                        <a:latin typeface="Cambria Math"/>
                                        <a:ea typeface="Cambria Math"/>
                                      </a:rPr>
                                      <m:t>−</m:t>
                                    </m:r>
                                  </m:sup>
                                </m:sSup>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d>
                                  <m:dPr>
                                    <m:ctrlPr>
                                      <a:rPr lang="de-DE" sz="1400" b="0" i="1" smtClean="0">
                                        <a:latin typeface="Cambria Math"/>
                                      </a:rPr>
                                    </m:ctrlPr>
                                  </m:dPr>
                                  <m:e>
                                    <m:r>
                                      <a:rPr lang="de-DE" sz="1400" b="0" i="1" smtClean="0">
                                        <a:latin typeface="Cambria Math"/>
                                      </a:rPr>
                                      <m:t>𝑑𝑠𝑠</m:t>
                                    </m:r>
                                  </m:e>
                                </m:d>
                                <m:r>
                                  <a:rPr lang="de-DE" sz="1400" b="0" i="1" smtClean="0">
                                    <a:latin typeface="Cambria Math"/>
                                    <a:ea typeface="Cambria Math"/>
                                  </a:rPr>
                                  <m:t>→</m:t>
                                </m:r>
                                <m:d>
                                  <m:dPr>
                                    <m:ctrlPr>
                                      <a:rPr lang="de-DE" sz="1400" b="0" i="1" smtClean="0">
                                        <a:latin typeface="Cambria Math"/>
                                        <a:ea typeface="Cambria Math"/>
                                      </a:rPr>
                                    </m:ctrlPr>
                                  </m:dPr>
                                  <m:e>
                                    <m:r>
                                      <a:rPr lang="de-DE" sz="1400" b="0" i="1" smtClean="0">
                                        <a:latin typeface="Cambria Math"/>
                                        <a:ea typeface="Cambria Math"/>
                                      </a:rPr>
                                      <m:t>𝑢𝑑𝑠</m:t>
                                    </m:r>
                                  </m:e>
                                </m:d>
                                <m:r>
                                  <a:rPr lang="de-DE" sz="1400" b="0" i="1" smtClean="0">
                                    <a:latin typeface="Cambria Math"/>
                                    <a:ea typeface="Cambria Math"/>
                                  </a:rPr>
                                  <m:t>+</m:t>
                                </m:r>
                                <m:d>
                                  <m:dPr>
                                    <m:ctrlPr>
                                      <a:rPr lang="de-DE" sz="1400" b="0" i="1" smtClean="0">
                                        <a:latin typeface="Cambria Math"/>
                                        <a:ea typeface="Cambria Math"/>
                                      </a:rPr>
                                    </m:ctrlPr>
                                  </m:dPr>
                                  <m:e>
                                    <m:acc>
                                      <m:accPr>
                                        <m:chr m:val="̅"/>
                                        <m:ctrlPr>
                                          <a:rPr lang="de-DE" sz="1400" b="0" i="1" smtClean="0">
                                            <a:latin typeface="Cambria Math"/>
                                            <a:ea typeface="Cambria Math"/>
                                          </a:rPr>
                                        </m:ctrlPr>
                                      </m:accPr>
                                      <m:e>
                                        <m:r>
                                          <a:rPr lang="de-DE" sz="1400" b="0" i="1" smtClean="0">
                                            <a:latin typeface="Cambria Math"/>
                                            <a:ea typeface="Cambria Math"/>
                                          </a:rPr>
                                          <m:t>𝑢</m:t>
                                        </m:r>
                                      </m:e>
                                    </m:acc>
                                    <m:r>
                                      <a:rPr lang="de-DE" sz="1400" b="0" i="1" smtClean="0">
                                        <a:latin typeface="Cambria Math"/>
                                        <a:ea typeface="Cambria Math"/>
                                      </a:rPr>
                                      <m:t>𝑑</m:t>
                                    </m:r>
                                  </m:e>
                                </m:d>
                              </m:oMath>
                            </m:oMathPara>
                          </a14:m>
                          <a:endParaRPr lang="en-US" sz="1400" dirty="0"/>
                        </a:p>
                      </a:txBody>
                      <a:tcPr/>
                    </a:tc>
                    <a:tc>
                      <a:txBody>
                        <a:bodyPr/>
                        <a:lstStyle/>
                        <a:p>
                          <a:pPr algn="ctr"/>
                          <a14:m>
                            <m:oMath xmlns:m="http://schemas.openxmlformats.org/officeDocument/2006/math">
                              <m:r>
                                <a:rPr lang="de-DE" sz="1400" b="0" i="1" smtClean="0">
                                  <a:latin typeface="Cambria Math"/>
                                </a:rPr>
                                <m:t>𝑠</m:t>
                              </m:r>
                              <m:r>
                                <a:rPr lang="de-DE" sz="1400" b="0" i="1" smtClean="0">
                                  <a:latin typeface="Cambria Math"/>
                                  <a:ea typeface="Cambria Math"/>
                                </a:rPr>
                                <m:t>→</m:t>
                              </m:r>
                              <m:r>
                                <a:rPr lang="de-DE" sz="1400" b="0" i="1" smtClean="0">
                                  <a:latin typeface="Cambria Math"/>
                                  <a:ea typeface="Cambria Math"/>
                                </a:rPr>
                                <m:t>𝑢</m:t>
                              </m:r>
                              <m:r>
                                <a:rPr lang="de-DE" sz="1400" b="0" i="1" smtClean="0">
                                  <a:latin typeface="Cambria Math"/>
                                  <a:ea typeface="Cambria Math"/>
                                </a:rPr>
                                <m:t>+</m:t>
                              </m:r>
                              <m:sSup>
                                <m:sSupPr>
                                  <m:ctrlPr>
                                    <a:rPr lang="de-DE" sz="1400" b="0" i="1" smtClean="0">
                                      <a:latin typeface="Cambria Math"/>
                                      <a:ea typeface="Cambria Math"/>
                                    </a:rPr>
                                  </m:ctrlPr>
                                </m:sSupPr>
                                <m:e>
                                  <m:r>
                                    <a:rPr lang="de-DE" sz="1400" b="0" i="1" smtClean="0">
                                      <a:latin typeface="Cambria Math"/>
                                      <a:ea typeface="Cambria Math"/>
                                    </a:rPr>
                                    <m:t>𝑊</m:t>
                                  </m:r>
                                </m:e>
                                <m:sup>
                                  <m:r>
                                    <a:rPr lang="de-DE" sz="1400" b="0" i="1" smtClean="0">
                                      <a:latin typeface="Cambria Math"/>
                                      <a:ea typeface="Cambria Math"/>
                                    </a:rPr>
                                    <m:t>−</m:t>
                                  </m:r>
                                </m:sup>
                              </m:sSup>
                            </m:oMath>
                          </a14:m>
                          <a:r>
                            <a:rPr lang="en-US" sz="1400" dirty="0" smtClean="0"/>
                            <a:t>   and   </a:t>
                          </a:r>
                          <a14:m>
                            <m:oMath xmlns:m="http://schemas.openxmlformats.org/officeDocument/2006/math">
                              <m:sSup>
                                <m:sSupPr>
                                  <m:ctrlPr>
                                    <a:rPr lang="en-US" sz="1400" i="1" smtClean="0">
                                      <a:latin typeface="Cambria Math"/>
                                    </a:rPr>
                                  </m:ctrlPr>
                                </m:sSupPr>
                                <m:e>
                                  <m:r>
                                    <a:rPr lang="de-DE" sz="1400" b="0" i="1" smtClean="0">
                                      <a:latin typeface="Cambria Math"/>
                                    </a:rPr>
                                    <m:t>𝑊</m:t>
                                  </m:r>
                                </m:e>
                                <m:sup>
                                  <m:r>
                                    <a:rPr lang="de-DE" sz="1400" b="0" i="1" smtClean="0">
                                      <a:latin typeface="Cambria Math"/>
                                    </a:rPr>
                                    <m:t>−</m:t>
                                  </m:r>
                                </m:sup>
                              </m:sSup>
                              <m:r>
                                <a:rPr lang="en-US" sz="1400" i="1" smtClean="0">
                                  <a:latin typeface="Cambria Math"/>
                                  <a:ea typeface="Cambria Math"/>
                                </a:rPr>
                                <m:t>→</m:t>
                              </m:r>
                              <m:acc>
                                <m:accPr>
                                  <m:chr m:val="̅"/>
                                  <m:ctrlPr>
                                    <a:rPr lang="en-US" sz="1400" i="1" smtClean="0">
                                      <a:latin typeface="Cambria Math"/>
                                      <a:ea typeface="Cambria Math"/>
                                    </a:rPr>
                                  </m:ctrlPr>
                                </m:accPr>
                                <m:e>
                                  <m:r>
                                    <a:rPr lang="de-DE" sz="1400" b="0" i="1" smtClean="0">
                                      <a:latin typeface="Cambria Math"/>
                                      <a:ea typeface="Cambria Math"/>
                                    </a:rPr>
                                    <m:t>𝑢</m:t>
                                  </m:r>
                                </m:e>
                              </m:acc>
                              <m:r>
                                <a:rPr lang="de-DE" sz="1400" b="0" i="1" smtClean="0">
                                  <a:latin typeface="Cambria Math"/>
                                </a:rPr>
                                <m:t>+</m:t>
                              </m:r>
                              <m:r>
                                <a:rPr lang="de-DE" sz="1400" b="0" i="1" smtClean="0">
                                  <a:latin typeface="Cambria Math"/>
                                </a:rPr>
                                <m:t>𝑑</m:t>
                              </m:r>
                            </m:oMath>
                          </a14:m>
                          <a:endParaRPr lang="en-US" sz="1400" dirty="0"/>
                        </a:p>
                      </a:txBody>
                      <a:tcPr/>
                    </a:tc>
                  </a:tr>
                </a:tbl>
              </a:graphicData>
            </a:graphic>
          </p:graphicFrame>
        </mc:Choice>
        <mc:Fallback xmlns="">
          <p:graphicFrame>
            <p:nvGraphicFramePr>
              <p:cNvPr id="7" name="Tabelle 6"/>
              <p:cNvGraphicFramePr>
                <a:graphicFrameLocks noGrp="1"/>
              </p:cNvGraphicFramePr>
              <p:nvPr>
                <p:extLst>
                  <p:ext uri="{D42A27DB-BD31-4B8C-83A1-F6EECF244321}">
                    <p14:modId xmlns:p14="http://schemas.microsoft.com/office/powerpoint/2010/main" val="222573602"/>
                  </p:ext>
                </p:extLst>
              </p:nvPr>
            </p:nvGraphicFramePr>
            <p:xfrm>
              <a:off x="540000" y="2880000"/>
              <a:ext cx="6624288" cy="1246632"/>
            </p:xfrm>
            <a:graphic>
              <a:graphicData uri="http://schemas.openxmlformats.org/drawingml/2006/table">
                <a:tbl>
                  <a:tblPr firstRow="1" bandRow="1">
                    <a:tableStyleId>{5940675A-B579-460E-94D1-54222C63F5DA}</a:tableStyleId>
                  </a:tblPr>
                  <a:tblGrid>
                    <a:gridCol w="1763768"/>
                    <a:gridCol w="2196224"/>
                    <a:gridCol w="2664296"/>
                  </a:tblGrid>
                  <a:tr h="304800">
                    <a:tc>
                      <a:txBody>
                        <a:bodyPr/>
                        <a:lstStyle/>
                        <a:p>
                          <a:pPr algn="ctr"/>
                          <a:r>
                            <a:rPr lang="en-US" sz="1400" dirty="0" smtClean="0"/>
                            <a:t>decay</a:t>
                          </a:r>
                          <a:endParaRPr lang="en-US" sz="1400" dirty="0"/>
                        </a:p>
                      </a:txBody>
                      <a:tcPr/>
                    </a:tc>
                    <a:tc>
                      <a:txBody>
                        <a:bodyPr/>
                        <a:lstStyle/>
                        <a:p>
                          <a:pPr algn="ctr"/>
                          <a:r>
                            <a:rPr lang="en-US" sz="1400" dirty="0" smtClean="0"/>
                            <a:t>Quark configuration</a:t>
                          </a:r>
                          <a:endParaRPr lang="en-US" sz="1400" dirty="0"/>
                        </a:p>
                      </a:txBody>
                      <a:tcPr/>
                    </a:tc>
                    <a:tc>
                      <a:txBody>
                        <a:bodyPr/>
                        <a:lstStyle/>
                        <a:p>
                          <a:endParaRPr lang="en-US" sz="1400" dirty="0"/>
                        </a:p>
                      </a:txBody>
                      <a:tcPr/>
                    </a:tc>
                  </a:tr>
                  <a:tr h="304800">
                    <a:tc>
                      <a:txBody>
                        <a:bodyPr/>
                        <a:lstStyle/>
                        <a:p>
                          <a:endParaRPr lang="en-US"/>
                        </a:p>
                      </a:txBody>
                      <a:tcPr>
                        <a:blipFill rotWithShape="1">
                          <a:blip r:embed="rId4"/>
                          <a:stretch>
                            <a:fillRect l="-346" t="-102000" r="-276125" b="-230000"/>
                          </a:stretch>
                        </a:blipFill>
                      </a:tcPr>
                    </a:tc>
                    <a:tc>
                      <a:txBody>
                        <a:bodyPr/>
                        <a:lstStyle/>
                        <a:p>
                          <a:endParaRPr lang="en-US"/>
                        </a:p>
                      </a:txBody>
                      <a:tcPr>
                        <a:blipFill rotWithShape="1">
                          <a:blip r:embed="rId4"/>
                          <a:stretch>
                            <a:fillRect l="-80556" t="-102000" r="-121667" b="-230000"/>
                          </a:stretch>
                        </a:blipFill>
                      </a:tcPr>
                    </a:tc>
                    <a:tc>
                      <a:txBody>
                        <a:bodyPr/>
                        <a:lstStyle/>
                        <a:p>
                          <a:endParaRPr lang="en-US"/>
                        </a:p>
                      </a:txBody>
                      <a:tcPr>
                        <a:blipFill rotWithShape="1">
                          <a:blip r:embed="rId4"/>
                          <a:stretch>
                            <a:fillRect l="-148741" t="-102000" r="-229" b="-230000"/>
                          </a:stretch>
                        </a:blipFill>
                      </a:tcPr>
                    </a:tc>
                  </a:tr>
                  <a:tr h="332232">
                    <a:tc>
                      <a:txBody>
                        <a:bodyPr/>
                        <a:lstStyle/>
                        <a:p>
                          <a:endParaRPr lang="en-US"/>
                        </a:p>
                      </a:txBody>
                      <a:tcPr>
                        <a:blipFill rotWithShape="1">
                          <a:blip r:embed="rId4"/>
                          <a:stretch>
                            <a:fillRect l="-346" t="-183636" r="-276125" b="-109091"/>
                          </a:stretch>
                        </a:blipFill>
                      </a:tcPr>
                    </a:tc>
                    <a:tc>
                      <a:txBody>
                        <a:bodyPr/>
                        <a:lstStyle/>
                        <a:p>
                          <a:endParaRPr lang="en-US"/>
                        </a:p>
                      </a:txBody>
                      <a:tcPr>
                        <a:blipFill rotWithShape="1">
                          <a:blip r:embed="rId4"/>
                          <a:stretch>
                            <a:fillRect l="-80556" t="-183636" r="-121667" b="-109091"/>
                          </a:stretch>
                        </a:blipFill>
                      </a:tcPr>
                    </a:tc>
                    <a:tc>
                      <a:txBody>
                        <a:bodyPr/>
                        <a:lstStyle/>
                        <a:p>
                          <a:endParaRPr lang="en-US"/>
                        </a:p>
                      </a:txBody>
                      <a:tcPr>
                        <a:blipFill rotWithShape="1">
                          <a:blip r:embed="rId4"/>
                          <a:stretch>
                            <a:fillRect l="-148741" t="-183636" r="-229" b="-109091"/>
                          </a:stretch>
                        </a:blipFill>
                      </a:tcPr>
                    </a:tc>
                  </a:tr>
                  <a:tr h="304800">
                    <a:tc>
                      <a:txBody>
                        <a:bodyPr/>
                        <a:lstStyle/>
                        <a:p>
                          <a:endParaRPr lang="en-US"/>
                        </a:p>
                      </a:txBody>
                      <a:tcPr>
                        <a:blipFill rotWithShape="1">
                          <a:blip r:embed="rId4"/>
                          <a:stretch>
                            <a:fillRect l="-346" t="-312000" r="-276125" b="-20000"/>
                          </a:stretch>
                        </a:blipFill>
                      </a:tcPr>
                    </a:tc>
                    <a:tc>
                      <a:txBody>
                        <a:bodyPr/>
                        <a:lstStyle/>
                        <a:p>
                          <a:endParaRPr lang="en-US"/>
                        </a:p>
                      </a:txBody>
                      <a:tcPr>
                        <a:blipFill rotWithShape="1">
                          <a:blip r:embed="rId4"/>
                          <a:stretch>
                            <a:fillRect l="-80556" t="-312000" r="-121667" b="-20000"/>
                          </a:stretch>
                        </a:blipFill>
                      </a:tcPr>
                    </a:tc>
                    <a:tc>
                      <a:txBody>
                        <a:bodyPr/>
                        <a:lstStyle/>
                        <a:p>
                          <a:endParaRPr lang="en-US"/>
                        </a:p>
                      </a:txBody>
                      <a:tcPr>
                        <a:blipFill rotWithShape="1">
                          <a:blip r:embed="rId4"/>
                          <a:stretch>
                            <a:fillRect l="-148741" t="-312000" r="-229" b="-20000"/>
                          </a:stretch>
                        </a:blipFill>
                      </a:tcPr>
                    </a:tc>
                  </a:tr>
                </a:tbl>
              </a:graphicData>
            </a:graphic>
          </p:graphicFrame>
        </mc:Fallback>
      </mc:AlternateContent>
      <p:sp>
        <p:nvSpPr>
          <p:cNvPr id="8" name="Rechteck 7"/>
          <p:cNvSpPr/>
          <p:nvPr/>
        </p:nvSpPr>
        <p:spPr>
          <a:xfrm>
            <a:off x="2322000" y="3186000"/>
            <a:ext cx="2160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2322000" y="3528000"/>
            <a:ext cx="2160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2322000" y="3794791"/>
            <a:ext cx="2160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kt 4"/>
          <p:cNvGraphicFramePr>
            <a:graphicFrameLocks noChangeAspect="1"/>
          </p:cNvGraphicFramePr>
          <p:nvPr>
            <p:extLst>
              <p:ext uri="{D42A27DB-BD31-4B8C-83A1-F6EECF244321}">
                <p14:modId xmlns:p14="http://schemas.microsoft.com/office/powerpoint/2010/main" val="3703744018"/>
              </p:ext>
            </p:extLst>
          </p:nvPr>
        </p:nvGraphicFramePr>
        <p:xfrm>
          <a:off x="2340000" y="4320000"/>
          <a:ext cx="4114800" cy="1576388"/>
        </p:xfrm>
        <a:graphic>
          <a:graphicData uri="http://schemas.openxmlformats.org/presentationml/2006/ole">
            <mc:AlternateContent xmlns:mc="http://schemas.openxmlformats.org/markup-compatibility/2006">
              <mc:Choice xmlns:v="urn:schemas-microsoft-com:vml" Requires="v">
                <p:oleObj spid="_x0000_s1039" name="Visio" r:id="rId5" imgW="3186360" imgH="1220760" progId="Visio.Drawing.6">
                  <p:embed/>
                </p:oleObj>
              </mc:Choice>
              <mc:Fallback>
                <p:oleObj name="Visio" r:id="rId5" imgW="3186360" imgH="1220760" progId="Visio.Drawing.6">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0000" y="4320000"/>
                        <a:ext cx="4114800"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hteck 13"/>
          <p:cNvSpPr/>
          <p:nvPr/>
        </p:nvSpPr>
        <p:spPr>
          <a:xfrm>
            <a:off x="4500000" y="3176400"/>
            <a:ext cx="2628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4500000" y="3528000"/>
            <a:ext cx="2628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4500000" y="3794400"/>
            <a:ext cx="2628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08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8" grpId="0" animBg="1"/>
      <p:bldP spid="9" grpId="0" animBg="1"/>
      <p:bldP spid="10"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Standard Model Chart</a:t>
            </a:r>
            <a:endParaRPr lang="en-US" dirty="0"/>
          </a:p>
        </p:txBody>
      </p:sp>
      <p:grpSp>
        <p:nvGrpSpPr>
          <p:cNvPr id="8" name="Gruppieren 7"/>
          <p:cNvGrpSpPr/>
          <p:nvPr/>
        </p:nvGrpSpPr>
        <p:grpSpPr>
          <a:xfrm>
            <a:off x="1800000" y="1088704"/>
            <a:ext cx="5871429" cy="4500000"/>
            <a:chOff x="1800000" y="1260000"/>
            <a:chExt cx="5871429" cy="450000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0" y="1260000"/>
              <a:ext cx="5871429" cy="45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6588224" y="1367999"/>
              <a:ext cx="1080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feld 5"/>
          <p:cNvSpPr txBox="1"/>
          <p:nvPr/>
        </p:nvSpPr>
        <p:spPr>
          <a:xfrm>
            <a:off x="5484235" y="764704"/>
            <a:ext cx="1127233" cy="430887"/>
          </a:xfrm>
          <a:prstGeom prst="rect">
            <a:avLst/>
          </a:prstGeom>
          <a:noFill/>
        </p:spPr>
        <p:txBody>
          <a:bodyPr wrap="none" rtlCol="0">
            <a:spAutoFit/>
          </a:bodyPr>
          <a:lstStyle/>
          <a:p>
            <a:pPr algn="ctr"/>
            <a:r>
              <a:rPr lang="en-US" sz="1100" dirty="0" smtClean="0"/>
              <a:t>Force Carriers</a:t>
            </a:r>
          </a:p>
          <a:p>
            <a:pPr algn="ctr"/>
            <a:r>
              <a:rPr lang="en-US" sz="1100" b="1" dirty="0" smtClean="0"/>
              <a:t>(Gauge Bosons)</a:t>
            </a:r>
            <a:endParaRPr lang="en-US" sz="1100" b="1" dirty="0"/>
          </a:p>
        </p:txBody>
      </p:sp>
      <p:sp>
        <p:nvSpPr>
          <p:cNvPr id="5" name="Textfeld 4"/>
          <p:cNvSpPr txBox="1"/>
          <p:nvPr/>
        </p:nvSpPr>
        <p:spPr>
          <a:xfrm>
            <a:off x="2107571" y="764704"/>
            <a:ext cx="3400291" cy="430887"/>
          </a:xfrm>
          <a:prstGeom prst="rect">
            <a:avLst/>
          </a:prstGeom>
          <a:noFill/>
        </p:spPr>
        <p:txBody>
          <a:bodyPr wrap="none" rtlCol="0">
            <a:spAutoFit/>
          </a:bodyPr>
          <a:lstStyle/>
          <a:p>
            <a:pPr algn="ctr"/>
            <a:r>
              <a:rPr lang="en-US" sz="1100" dirty="0" smtClean="0"/>
              <a:t>            Three Generations of Matter (Fermions)       </a:t>
            </a:r>
          </a:p>
          <a:p>
            <a:r>
              <a:rPr lang="en-US" sz="1100" b="1" dirty="0" smtClean="0"/>
              <a:t>               I                             II                         III</a:t>
            </a:r>
            <a:endParaRPr lang="en-US" sz="1100" b="1" dirty="0"/>
          </a:p>
        </p:txBody>
      </p:sp>
      <p:sp>
        <p:nvSpPr>
          <p:cNvPr id="9" name="Textfeld 8"/>
          <p:cNvSpPr txBox="1"/>
          <p:nvPr/>
        </p:nvSpPr>
        <p:spPr>
          <a:xfrm>
            <a:off x="6840000" y="1556704"/>
            <a:ext cx="1298753" cy="2970044"/>
          </a:xfrm>
          <a:prstGeom prst="rect">
            <a:avLst/>
          </a:prstGeom>
          <a:noFill/>
        </p:spPr>
        <p:txBody>
          <a:bodyPr wrap="none" rtlCol="0">
            <a:spAutoFit/>
          </a:bodyPr>
          <a:lstStyle/>
          <a:p>
            <a:pPr algn="ctr"/>
            <a:r>
              <a:rPr lang="en-US" sz="1100" dirty="0" smtClean="0"/>
              <a:t>Strong Interactions</a:t>
            </a:r>
          </a:p>
          <a:p>
            <a:pPr algn="ctr"/>
            <a:endParaRPr lang="en-US" sz="1100" b="1" dirty="0"/>
          </a:p>
          <a:p>
            <a:pPr algn="ctr"/>
            <a:endParaRPr lang="en-US" sz="1100" b="1" dirty="0" smtClean="0"/>
          </a:p>
          <a:p>
            <a:pPr algn="ctr"/>
            <a:endParaRPr lang="en-US" sz="1100" b="1" dirty="0"/>
          </a:p>
          <a:p>
            <a:pPr algn="ctr"/>
            <a:endParaRPr lang="en-US" sz="1100" b="1" dirty="0" smtClean="0"/>
          </a:p>
          <a:p>
            <a:pPr algn="ctr"/>
            <a:endParaRPr lang="en-US" sz="1100" b="1" dirty="0"/>
          </a:p>
          <a:p>
            <a:r>
              <a:rPr lang="en-US" sz="1100" b="1" dirty="0" smtClean="0"/>
              <a:t>Electromagnetism</a:t>
            </a:r>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r>
              <a:rPr lang="en-US" sz="1100" b="1" dirty="0" smtClean="0"/>
              <a:t>Weak Interactions</a:t>
            </a:r>
          </a:p>
        </p:txBody>
      </p:sp>
      <p:sp>
        <p:nvSpPr>
          <p:cNvPr id="10" name="Textfeld 9"/>
          <p:cNvSpPr txBox="1"/>
          <p:nvPr/>
        </p:nvSpPr>
        <p:spPr>
          <a:xfrm>
            <a:off x="539553" y="5760000"/>
            <a:ext cx="7992888"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Standard Model does not explain neither appearance of the mass nor the reason for existence of 3 generations.</a:t>
            </a:r>
            <a:endParaRPr lang="en-US" dirty="0"/>
          </a:p>
        </p:txBody>
      </p:sp>
    </p:spTree>
    <p:extLst>
      <p:ext uri="{BB962C8B-B14F-4D97-AF65-F5344CB8AC3E}">
        <p14:creationId xmlns:p14="http://schemas.microsoft.com/office/powerpoint/2010/main" val="1970361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Why colored Quarks?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00" y="1080000"/>
            <a:ext cx="2935725" cy="22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a:spLocks noChangeAspect="1"/>
          </p:cNvSpPr>
          <p:nvPr/>
        </p:nvSpPr>
        <p:spPr>
          <a:xfrm>
            <a:off x="3114000" y="1134000"/>
            <a:ext cx="540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2520000" y="720000"/>
            <a:ext cx="636713" cy="430887"/>
          </a:xfrm>
          <a:prstGeom prst="rect">
            <a:avLst/>
          </a:prstGeom>
          <a:noFill/>
        </p:spPr>
        <p:txBody>
          <a:bodyPr wrap="none" rtlCol="0">
            <a:spAutoFit/>
          </a:bodyPr>
          <a:lstStyle/>
          <a:p>
            <a:pPr algn="ctr"/>
            <a:r>
              <a:rPr lang="en-US" sz="1100" dirty="0" smtClean="0"/>
              <a:t>Force </a:t>
            </a:r>
          </a:p>
          <a:p>
            <a:pPr algn="ctr"/>
            <a:r>
              <a:rPr lang="en-US" sz="1100" dirty="0" smtClean="0"/>
              <a:t>Carriers</a:t>
            </a:r>
          </a:p>
        </p:txBody>
      </p:sp>
      <p:sp>
        <p:nvSpPr>
          <p:cNvPr id="5" name="Textfeld 4"/>
          <p:cNvSpPr txBox="1"/>
          <p:nvPr/>
        </p:nvSpPr>
        <p:spPr>
          <a:xfrm>
            <a:off x="971600" y="720000"/>
            <a:ext cx="1582142" cy="430887"/>
          </a:xfrm>
          <a:prstGeom prst="rect">
            <a:avLst/>
          </a:prstGeom>
          <a:noFill/>
        </p:spPr>
        <p:txBody>
          <a:bodyPr wrap="square" rtlCol="0">
            <a:spAutoFit/>
          </a:bodyPr>
          <a:lstStyle/>
          <a:p>
            <a:r>
              <a:rPr lang="en-US" sz="1100" dirty="0" smtClean="0"/>
              <a:t>      Three Generations</a:t>
            </a:r>
          </a:p>
          <a:p>
            <a:r>
              <a:rPr lang="en-US" sz="1100" b="1" dirty="0" smtClean="0"/>
              <a:t>    I            II             III</a:t>
            </a:r>
            <a:endParaRPr lang="en-US" sz="1100" b="1" dirty="0"/>
          </a:p>
        </p:txBody>
      </p:sp>
      <p:sp>
        <p:nvSpPr>
          <p:cNvPr id="9" name="Textfeld 8"/>
          <p:cNvSpPr txBox="1"/>
          <p:nvPr/>
        </p:nvSpPr>
        <p:spPr>
          <a:xfrm>
            <a:off x="3654072" y="1165394"/>
            <a:ext cx="1353256" cy="1615827"/>
          </a:xfrm>
          <a:prstGeom prst="rect">
            <a:avLst/>
          </a:prstGeom>
          <a:noFill/>
        </p:spPr>
        <p:txBody>
          <a:bodyPr wrap="none" rtlCol="0">
            <a:spAutoFit/>
          </a:bodyPr>
          <a:lstStyle/>
          <a:p>
            <a:pPr algn="ctr"/>
            <a:r>
              <a:rPr lang="en-US" sz="1100" b="1" dirty="0" smtClean="0"/>
              <a:t>Strong Interactions</a:t>
            </a:r>
          </a:p>
          <a:p>
            <a:pPr algn="ctr"/>
            <a:endParaRPr lang="en-US" sz="1100" b="1" dirty="0"/>
          </a:p>
          <a:p>
            <a:pPr algn="ctr"/>
            <a:endParaRPr lang="en-US" sz="1100" b="1" dirty="0" smtClean="0"/>
          </a:p>
          <a:p>
            <a:pPr algn="ctr"/>
            <a:endParaRPr lang="en-US" sz="1100" b="1" dirty="0"/>
          </a:p>
          <a:p>
            <a:r>
              <a:rPr lang="en-US" sz="1100" b="1" dirty="0" smtClean="0"/>
              <a:t>Electromagnetism</a:t>
            </a:r>
          </a:p>
          <a:p>
            <a:endParaRPr lang="en-US" sz="1100" b="1" dirty="0"/>
          </a:p>
          <a:p>
            <a:endParaRPr lang="en-US" sz="1100" b="1" dirty="0" smtClean="0"/>
          </a:p>
          <a:p>
            <a:endParaRPr lang="en-US" sz="1100" b="1" dirty="0"/>
          </a:p>
          <a:p>
            <a:r>
              <a:rPr lang="en-US" sz="1100" b="1" dirty="0" smtClean="0"/>
              <a:t>Weak Interactions</a:t>
            </a:r>
          </a:p>
        </p:txBody>
      </p:sp>
      <p:grpSp>
        <p:nvGrpSpPr>
          <p:cNvPr id="21" name="Gruppieren 20"/>
          <p:cNvGrpSpPr/>
          <p:nvPr/>
        </p:nvGrpSpPr>
        <p:grpSpPr>
          <a:xfrm>
            <a:off x="720000" y="4320000"/>
            <a:ext cx="4655442" cy="1864219"/>
            <a:chOff x="900000" y="3780000"/>
            <a:chExt cx="4655442" cy="1864219"/>
          </a:xfrm>
        </p:grpSpPr>
        <mc:AlternateContent xmlns:mc="http://schemas.openxmlformats.org/markup-compatibility/2006" xmlns:a14="http://schemas.microsoft.com/office/drawing/2010/main">
          <mc:Choice Requires="a14">
            <p:sp>
              <p:nvSpPr>
                <p:cNvPr id="3" name="Textfeld 2"/>
                <p:cNvSpPr txBox="1"/>
                <p:nvPr/>
              </p:nvSpPr>
              <p:spPr>
                <a:xfrm>
                  <a:off x="1080000" y="4140000"/>
                  <a:ext cx="1621406"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d>
                              <m:dPr>
                                <m:ctrlPr>
                                  <a:rPr lang="en-US" i="1" smtClean="0">
                                    <a:latin typeface="Cambria Math"/>
                                  </a:rPr>
                                </m:ctrlPr>
                              </m:dPr>
                              <m:e>
                                <m:r>
                                  <a:rPr lang="de-DE" b="0" i="1" smtClean="0">
                                    <a:solidFill>
                                      <a:srgbClr val="FF0000"/>
                                    </a:solidFill>
                                    <a:latin typeface="Cambria Math"/>
                                  </a:rPr>
                                  <m:t>𝑟</m:t>
                                </m:r>
                                <m:acc>
                                  <m:accPr>
                                    <m:chr m:val="̅"/>
                                    <m:ctrlPr>
                                      <a:rPr lang="de-DE" b="0" i="1" smtClean="0">
                                        <a:latin typeface="Cambria Math"/>
                                      </a:rPr>
                                    </m:ctrlPr>
                                  </m:accPr>
                                  <m:e>
                                    <m:r>
                                      <a:rPr lang="de-DE" b="0" i="1" smtClean="0">
                                        <a:solidFill>
                                          <a:srgbClr val="0000CC"/>
                                        </a:solidFill>
                                        <a:latin typeface="Cambria Math"/>
                                      </a:rPr>
                                      <m:t>𝑏</m:t>
                                    </m:r>
                                  </m:e>
                                </m:acc>
                                <m:r>
                                  <a:rPr lang="de-DE" b="0" i="1" smtClean="0">
                                    <a:latin typeface="Cambria Math"/>
                                  </a:rPr>
                                  <m:t>+</m:t>
                                </m:r>
                                <m:r>
                                  <a:rPr lang="de-DE" b="0" i="1" smtClean="0">
                                    <a:solidFill>
                                      <a:srgbClr val="0000CC"/>
                                    </a:solidFill>
                                    <a:latin typeface="Cambria Math"/>
                                  </a:rPr>
                                  <m:t>𝑏</m:t>
                                </m:r>
                                <m:acc>
                                  <m:accPr>
                                    <m:chr m:val="̅"/>
                                    <m:ctrlPr>
                                      <a:rPr lang="de-DE" b="0" i="1" smtClean="0">
                                        <a:solidFill>
                                          <a:srgbClr val="FF0000"/>
                                        </a:solidFill>
                                        <a:latin typeface="Cambria Math"/>
                                      </a:rPr>
                                    </m:ctrlPr>
                                  </m:accPr>
                                  <m:e>
                                    <m:r>
                                      <a:rPr lang="de-DE" b="0" i="1" smtClean="0">
                                        <a:solidFill>
                                          <a:srgbClr val="FF0000"/>
                                        </a:solidFill>
                                        <a:latin typeface="Cambria Math"/>
                                      </a:rPr>
                                      <m:t>𝑟</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3" name="Textfeld 2"/>
                <p:cNvSpPr txBox="1">
                  <a:spLocks noRot="1" noChangeAspect="1" noMove="1" noResize="1" noEditPoints="1" noAdjustHandles="1" noChangeArrowheads="1" noChangeShapeType="1" noTextEdit="1"/>
                </p:cNvSpPr>
                <p:nvPr/>
              </p:nvSpPr>
              <p:spPr>
                <a:xfrm>
                  <a:off x="1080000" y="4140000"/>
                  <a:ext cx="1621406" cy="424219"/>
                </a:xfrm>
                <a:prstGeom prst="rect">
                  <a:avLst/>
                </a:prstGeom>
                <a:blipFill rotWithShape="1">
                  <a:blip r:embed="rId3"/>
                  <a:stretch>
                    <a:fillRect t="-92754" r="-19925" b="-153623"/>
                  </a:stretch>
                </a:blipFill>
              </p:spPr>
              <p:txBody>
                <a:bodyPr/>
                <a:lstStyle/>
                <a:p>
                  <a:r>
                    <a:rPr lang="en-US">
                      <a:noFill/>
                    </a:rPr>
                    <a:t> </a:t>
                  </a:r>
                </a:p>
              </p:txBody>
            </p:sp>
          </mc:Fallback>
        </mc:AlternateContent>
        <p:sp>
          <p:nvSpPr>
            <p:cNvPr id="11" name="Textfeld 10"/>
            <p:cNvSpPr txBox="1"/>
            <p:nvPr/>
          </p:nvSpPr>
          <p:spPr>
            <a:xfrm>
              <a:off x="900000" y="3780000"/>
              <a:ext cx="1890261" cy="369332"/>
            </a:xfrm>
            <a:prstGeom prst="rect">
              <a:avLst/>
            </a:prstGeom>
            <a:noFill/>
          </p:spPr>
          <p:txBody>
            <a:bodyPr wrap="none" rtlCol="0">
              <a:spAutoFit/>
            </a:bodyPr>
            <a:lstStyle/>
            <a:p>
              <a:r>
                <a:rPr lang="en-US" dirty="0" smtClean="0"/>
                <a:t>Eight gluon colors</a:t>
              </a:r>
              <a:endParaRPr lang="en-US" dirty="0"/>
            </a:p>
          </p:txBody>
        </p:sp>
        <mc:AlternateContent xmlns:mc="http://schemas.openxmlformats.org/markup-compatibility/2006" xmlns:a14="http://schemas.microsoft.com/office/drawing/2010/main">
          <mc:Choice Requires="a14">
            <p:sp>
              <p:nvSpPr>
                <p:cNvPr id="12" name="Textfeld 11"/>
                <p:cNvSpPr txBox="1"/>
                <p:nvPr/>
              </p:nvSpPr>
              <p:spPr>
                <a:xfrm>
                  <a:off x="1080000" y="4500000"/>
                  <a:ext cx="1635512"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d>
                              <m:dPr>
                                <m:ctrlPr>
                                  <a:rPr lang="en-US" i="1" smtClean="0">
                                    <a:latin typeface="Cambria Math"/>
                                  </a:rPr>
                                </m:ctrlPr>
                              </m:dPr>
                              <m:e>
                                <m:r>
                                  <a:rPr lang="de-DE" b="0" i="1" smtClean="0">
                                    <a:solidFill>
                                      <a:srgbClr val="FF0000"/>
                                    </a:solidFill>
                                    <a:latin typeface="Cambria Math"/>
                                  </a:rPr>
                                  <m:t>𝑟</m:t>
                                </m:r>
                                <m:acc>
                                  <m:accPr>
                                    <m:chr m:val="̅"/>
                                    <m:ctrlPr>
                                      <a:rPr lang="de-DE" b="0" i="1" smtClean="0">
                                        <a:latin typeface="Cambria Math"/>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solidFill>
                                          <a:srgbClr val="FF0000"/>
                                        </a:solidFill>
                                        <a:latin typeface="Cambria Math"/>
                                      </a:rPr>
                                    </m:ctrlPr>
                                  </m:accPr>
                                  <m:e>
                                    <m:r>
                                      <a:rPr lang="de-DE" b="0" i="1" smtClean="0">
                                        <a:solidFill>
                                          <a:srgbClr val="FF0000"/>
                                        </a:solidFill>
                                        <a:latin typeface="Cambria Math"/>
                                      </a:rPr>
                                      <m:t>𝑟</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1080000" y="4500000"/>
                  <a:ext cx="1635512" cy="401970"/>
                </a:xfrm>
                <a:prstGeom prst="rect">
                  <a:avLst/>
                </a:prstGeom>
                <a:blipFill rotWithShape="1">
                  <a:blip r:embed="rId4"/>
                  <a:stretch>
                    <a:fillRect t="-96970" r="-19776" b="-16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1080000" y="4860000"/>
                  <a:ext cx="1683345"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d>
                              <m:dPr>
                                <m:ctrlPr>
                                  <a:rPr lang="en-US" i="1" smtClean="0">
                                    <a:latin typeface="Cambria Math"/>
                                  </a:rPr>
                                </m:ctrlPr>
                              </m:dPr>
                              <m:e>
                                <m:r>
                                  <a:rPr lang="de-DE" b="0" i="1" smtClean="0">
                                    <a:solidFill>
                                      <a:srgbClr val="0000CC"/>
                                    </a:solidFill>
                                    <a:latin typeface="Cambria Math"/>
                                  </a:rPr>
                                  <m:t>𝑏</m:t>
                                </m:r>
                                <m:acc>
                                  <m:accPr>
                                    <m:chr m:val="̅"/>
                                    <m:ctrlPr>
                                      <a:rPr lang="de-DE" b="0" i="1" smtClean="0">
                                        <a:latin typeface="Cambria Math"/>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latin typeface="Cambria Math"/>
                                      </a:rPr>
                                    </m:ctrlPr>
                                  </m:accPr>
                                  <m:e>
                                    <m:r>
                                      <a:rPr lang="de-DE" b="0" i="1" smtClean="0">
                                        <a:solidFill>
                                          <a:srgbClr val="0000CC"/>
                                        </a:solidFill>
                                        <a:latin typeface="Cambria Math"/>
                                      </a:rPr>
                                      <m:t>𝑏</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13" name="Textfeld 12"/>
                <p:cNvSpPr txBox="1">
                  <a:spLocks noRot="1" noChangeAspect="1" noMove="1" noResize="1" noEditPoints="1" noAdjustHandles="1" noChangeArrowheads="1" noChangeShapeType="1" noTextEdit="1"/>
                </p:cNvSpPr>
                <p:nvPr/>
              </p:nvSpPr>
              <p:spPr>
                <a:xfrm>
                  <a:off x="1080000" y="4860000"/>
                  <a:ext cx="1683345" cy="424219"/>
                </a:xfrm>
                <a:prstGeom prst="rect">
                  <a:avLst/>
                </a:prstGeom>
                <a:blipFill rotWithShape="1">
                  <a:blip r:embed="rId5"/>
                  <a:stretch>
                    <a:fillRect t="-92754" r="-19203"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feld 13"/>
                <p:cNvSpPr txBox="1"/>
                <p:nvPr/>
              </p:nvSpPr>
              <p:spPr>
                <a:xfrm>
                  <a:off x="1080000" y="5220000"/>
                  <a:ext cx="1621405"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d>
                              <m:dPr>
                                <m:ctrlPr>
                                  <a:rPr lang="en-US" i="1" smtClean="0">
                                    <a:latin typeface="Cambria Math"/>
                                  </a:rPr>
                                </m:ctrlPr>
                              </m:dPr>
                              <m:e>
                                <m:r>
                                  <a:rPr lang="de-DE" b="0" i="1" smtClean="0">
                                    <a:solidFill>
                                      <a:srgbClr val="FF0000"/>
                                    </a:solidFill>
                                    <a:latin typeface="Cambria Math"/>
                                  </a:rPr>
                                  <m:t>𝑟</m:t>
                                </m:r>
                                <m:acc>
                                  <m:accPr>
                                    <m:chr m:val="̅"/>
                                    <m:ctrlPr>
                                      <a:rPr lang="de-DE" b="0" i="1" smtClean="0">
                                        <a:latin typeface="Cambria Math"/>
                                      </a:rPr>
                                    </m:ctrlPr>
                                  </m:accPr>
                                  <m:e>
                                    <m:r>
                                      <a:rPr lang="de-DE" b="0" i="1" smtClean="0">
                                        <a:solidFill>
                                          <a:srgbClr val="FF0000"/>
                                        </a:solidFill>
                                        <a:latin typeface="Cambria Math"/>
                                      </a:rPr>
                                      <m:t>𝑟</m:t>
                                    </m:r>
                                  </m:e>
                                </m:acc>
                                <m:r>
                                  <a:rPr lang="de-DE" b="0" i="1" smtClean="0">
                                    <a:latin typeface="Cambria Math"/>
                                  </a:rPr>
                                  <m:t>+</m:t>
                                </m:r>
                                <m:r>
                                  <a:rPr lang="de-DE" b="0" i="1" smtClean="0">
                                    <a:solidFill>
                                      <a:srgbClr val="0000CC"/>
                                    </a:solidFill>
                                    <a:latin typeface="Cambria Math"/>
                                  </a:rPr>
                                  <m:t>𝑏</m:t>
                                </m:r>
                                <m:acc>
                                  <m:accPr>
                                    <m:chr m:val="̅"/>
                                    <m:ctrlPr>
                                      <a:rPr lang="de-DE" b="0" i="1" smtClean="0">
                                        <a:latin typeface="Cambria Math"/>
                                      </a:rPr>
                                    </m:ctrlPr>
                                  </m:accPr>
                                  <m:e>
                                    <m:r>
                                      <a:rPr lang="de-DE" b="0" i="1" smtClean="0">
                                        <a:solidFill>
                                          <a:srgbClr val="0000CC"/>
                                        </a:solidFill>
                                        <a:latin typeface="Cambria Math"/>
                                      </a:rPr>
                                      <m:t>𝑏</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14" name="Textfeld 13"/>
                <p:cNvSpPr txBox="1">
                  <a:spLocks noRot="1" noChangeAspect="1" noMove="1" noResize="1" noEditPoints="1" noAdjustHandles="1" noChangeArrowheads="1" noChangeShapeType="1" noTextEdit="1"/>
                </p:cNvSpPr>
                <p:nvPr/>
              </p:nvSpPr>
              <p:spPr>
                <a:xfrm>
                  <a:off x="1080000" y="5220000"/>
                  <a:ext cx="1621405" cy="424219"/>
                </a:xfrm>
                <a:prstGeom prst="rect">
                  <a:avLst/>
                </a:prstGeom>
                <a:blipFill rotWithShape="1">
                  <a:blip r:embed="rId6"/>
                  <a:stretch>
                    <a:fillRect t="-92754" r="-19925"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3240000" y="4140000"/>
                  <a:ext cx="1875578"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r>
                              <a:rPr lang="de-DE" b="0" i="1" smtClean="0">
                                <a:latin typeface="Cambria Math"/>
                              </a:rPr>
                              <m:t>−</m:t>
                            </m:r>
                            <m:r>
                              <a:rPr lang="de-DE" b="0" i="1" smtClean="0">
                                <a:latin typeface="Cambria Math"/>
                              </a:rPr>
                              <m:t>𝑖</m:t>
                            </m:r>
                            <m:d>
                              <m:dPr>
                                <m:ctrlPr>
                                  <a:rPr lang="en-US" i="1" smtClean="0">
                                    <a:latin typeface="Cambria Math"/>
                                  </a:rPr>
                                </m:ctrlPr>
                              </m:dPr>
                              <m:e>
                                <m:r>
                                  <a:rPr lang="de-DE" b="0" i="1" smtClean="0">
                                    <a:solidFill>
                                      <a:srgbClr val="FF0000"/>
                                    </a:solidFill>
                                    <a:latin typeface="Cambria Math"/>
                                  </a:rPr>
                                  <m:t>𝑟</m:t>
                                </m:r>
                                <m:acc>
                                  <m:accPr>
                                    <m:chr m:val="̅"/>
                                    <m:ctrlPr>
                                      <a:rPr lang="de-DE" b="0" i="1" smtClean="0">
                                        <a:latin typeface="Cambria Math"/>
                                      </a:rPr>
                                    </m:ctrlPr>
                                  </m:accPr>
                                  <m:e>
                                    <m:r>
                                      <a:rPr lang="de-DE" b="0" i="1" smtClean="0">
                                        <a:solidFill>
                                          <a:srgbClr val="0000CC"/>
                                        </a:solidFill>
                                        <a:latin typeface="Cambria Math"/>
                                      </a:rPr>
                                      <m:t>𝑏</m:t>
                                    </m:r>
                                  </m:e>
                                </m:acc>
                                <m:r>
                                  <a:rPr lang="de-DE" b="0" i="1" smtClean="0">
                                    <a:latin typeface="Cambria Math"/>
                                  </a:rPr>
                                  <m:t>−</m:t>
                                </m:r>
                                <m:r>
                                  <a:rPr lang="de-DE" b="0" i="1" smtClean="0">
                                    <a:solidFill>
                                      <a:srgbClr val="0000CC"/>
                                    </a:solidFill>
                                    <a:latin typeface="Cambria Math"/>
                                  </a:rPr>
                                  <m:t>𝑏</m:t>
                                </m:r>
                                <m:acc>
                                  <m:accPr>
                                    <m:chr m:val="̅"/>
                                    <m:ctrlPr>
                                      <a:rPr lang="de-DE" b="0" i="1" smtClean="0">
                                        <a:solidFill>
                                          <a:srgbClr val="FF0000"/>
                                        </a:solidFill>
                                        <a:latin typeface="Cambria Math"/>
                                      </a:rPr>
                                    </m:ctrlPr>
                                  </m:accPr>
                                  <m:e>
                                    <m:r>
                                      <a:rPr lang="de-DE" b="0" i="1" smtClean="0">
                                        <a:solidFill>
                                          <a:srgbClr val="FF0000"/>
                                        </a:solidFill>
                                        <a:latin typeface="Cambria Math"/>
                                      </a:rPr>
                                      <m:t>𝑟</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15" name="Textfeld 14"/>
                <p:cNvSpPr txBox="1">
                  <a:spLocks noRot="1" noChangeAspect="1" noMove="1" noResize="1" noEditPoints="1" noAdjustHandles="1" noChangeArrowheads="1" noChangeShapeType="1" noTextEdit="1"/>
                </p:cNvSpPr>
                <p:nvPr/>
              </p:nvSpPr>
              <p:spPr>
                <a:xfrm>
                  <a:off x="3240000" y="4140000"/>
                  <a:ext cx="1875578" cy="424219"/>
                </a:xfrm>
                <a:prstGeom prst="rect">
                  <a:avLst/>
                </a:prstGeom>
                <a:blipFill rotWithShape="1">
                  <a:blip r:embed="rId7"/>
                  <a:stretch>
                    <a:fillRect t="-92754" r="-16883"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3240000" y="4500000"/>
                  <a:ext cx="1889684" cy="4019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r>
                              <a:rPr lang="de-DE" b="0" i="1" smtClean="0">
                                <a:latin typeface="Cambria Math"/>
                              </a:rPr>
                              <m:t>−</m:t>
                            </m:r>
                            <m:r>
                              <a:rPr lang="de-DE" b="0" i="1" smtClean="0">
                                <a:latin typeface="Cambria Math"/>
                              </a:rPr>
                              <m:t>𝑖</m:t>
                            </m:r>
                            <m:d>
                              <m:dPr>
                                <m:ctrlPr>
                                  <a:rPr lang="en-US" i="1" smtClean="0">
                                    <a:latin typeface="Cambria Math"/>
                                  </a:rPr>
                                </m:ctrlPr>
                              </m:dPr>
                              <m:e>
                                <m:r>
                                  <a:rPr lang="de-DE" b="0" i="1" smtClean="0">
                                    <a:solidFill>
                                      <a:srgbClr val="FF0000"/>
                                    </a:solidFill>
                                    <a:latin typeface="Cambria Math"/>
                                  </a:rPr>
                                  <m:t>𝑟</m:t>
                                </m:r>
                                <m:acc>
                                  <m:accPr>
                                    <m:chr m:val="̅"/>
                                    <m:ctrlPr>
                                      <a:rPr lang="de-DE" b="0" i="1" smtClean="0">
                                        <a:latin typeface="Cambria Math"/>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latin typeface="Cambria Math"/>
                                      </a:rPr>
                                    </m:ctrlPr>
                                  </m:accPr>
                                  <m:e>
                                    <m:r>
                                      <a:rPr lang="de-DE" b="0" i="1" smtClean="0">
                                        <a:solidFill>
                                          <a:srgbClr val="FF0000"/>
                                        </a:solidFill>
                                        <a:latin typeface="Cambria Math"/>
                                      </a:rPr>
                                      <m:t>𝑟</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16" name="Textfeld 15"/>
                <p:cNvSpPr txBox="1">
                  <a:spLocks noRot="1" noChangeAspect="1" noMove="1" noResize="1" noEditPoints="1" noAdjustHandles="1" noChangeArrowheads="1" noChangeShapeType="1" noTextEdit="1"/>
                </p:cNvSpPr>
                <p:nvPr/>
              </p:nvSpPr>
              <p:spPr>
                <a:xfrm>
                  <a:off x="3240000" y="4500000"/>
                  <a:ext cx="1889684" cy="401970"/>
                </a:xfrm>
                <a:prstGeom prst="rect">
                  <a:avLst/>
                </a:prstGeom>
                <a:blipFill rotWithShape="1">
                  <a:blip r:embed="rId8"/>
                  <a:stretch>
                    <a:fillRect t="-96970" r="-16774" b="-16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3240000" y="4860000"/>
                  <a:ext cx="1937518"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r>
                              <a:rPr lang="de-DE" b="0" i="1" smtClean="0">
                                <a:latin typeface="Cambria Math"/>
                              </a:rPr>
                              <m:t>−</m:t>
                            </m:r>
                            <m:r>
                              <a:rPr lang="de-DE" b="0" i="1" smtClean="0">
                                <a:latin typeface="Cambria Math"/>
                              </a:rPr>
                              <m:t>𝑖</m:t>
                            </m:r>
                            <m:d>
                              <m:dPr>
                                <m:ctrlPr>
                                  <a:rPr lang="en-US" i="1" smtClean="0">
                                    <a:latin typeface="Cambria Math"/>
                                  </a:rPr>
                                </m:ctrlPr>
                              </m:dPr>
                              <m:e>
                                <m:r>
                                  <a:rPr lang="de-DE" b="0" i="1" smtClean="0">
                                    <a:solidFill>
                                      <a:srgbClr val="0000CC"/>
                                    </a:solidFill>
                                    <a:latin typeface="Cambria Math"/>
                                  </a:rPr>
                                  <m:t>𝑏</m:t>
                                </m:r>
                                <m:acc>
                                  <m:accPr>
                                    <m:chr m:val="̅"/>
                                    <m:ctrlPr>
                                      <a:rPr lang="de-DE" b="0" i="1" smtClean="0">
                                        <a:solidFill>
                                          <a:srgbClr val="339933"/>
                                        </a:solidFill>
                                        <a:latin typeface="Cambria Math"/>
                                      </a:rPr>
                                    </m:ctrlPr>
                                  </m:accPr>
                                  <m:e>
                                    <m:r>
                                      <a:rPr lang="de-DE" b="0" i="1" smtClean="0">
                                        <a:solidFill>
                                          <a:srgbClr val="339933"/>
                                        </a:solidFill>
                                        <a:latin typeface="Cambria Math"/>
                                      </a:rPr>
                                      <m:t>𝑔</m:t>
                                    </m:r>
                                  </m:e>
                                </m:acc>
                                <m:r>
                                  <a:rPr lang="de-DE" b="0" i="1" smtClean="0">
                                    <a:latin typeface="Cambria Math"/>
                                  </a:rPr>
                                  <m:t>−</m:t>
                                </m:r>
                                <m:r>
                                  <a:rPr lang="de-DE" b="0" i="1" smtClean="0">
                                    <a:solidFill>
                                      <a:srgbClr val="339933"/>
                                    </a:solidFill>
                                    <a:latin typeface="Cambria Math"/>
                                  </a:rPr>
                                  <m:t>𝑔</m:t>
                                </m:r>
                                <m:acc>
                                  <m:accPr>
                                    <m:chr m:val="̅"/>
                                    <m:ctrlPr>
                                      <a:rPr lang="de-DE" b="0" i="1" smtClean="0">
                                        <a:latin typeface="Cambria Math"/>
                                      </a:rPr>
                                    </m:ctrlPr>
                                  </m:accPr>
                                  <m:e>
                                    <m:r>
                                      <a:rPr lang="de-DE" b="0" i="1" smtClean="0">
                                        <a:solidFill>
                                          <a:srgbClr val="0000CC"/>
                                        </a:solidFill>
                                        <a:latin typeface="Cambria Math"/>
                                      </a:rPr>
                                      <m:t>𝑏</m:t>
                                    </m:r>
                                  </m:e>
                                </m:acc>
                              </m:e>
                            </m:d>
                          </m:num>
                          <m:den>
                            <m:rad>
                              <m:radPr>
                                <m:degHide m:val="on"/>
                                <m:ctrlPr>
                                  <a:rPr lang="en-US" i="1" smtClean="0">
                                    <a:latin typeface="Cambria Math"/>
                                  </a:rPr>
                                </m:ctrlPr>
                              </m:radPr>
                              <m:deg/>
                              <m:e>
                                <m:r>
                                  <a:rPr lang="de-DE" b="0" i="1" smtClean="0">
                                    <a:latin typeface="Cambria Math"/>
                                  </a:rPr>
                                  <m:t>2</m:t>
                                </m:r>
                              </m:e>
                            </m:rad>
                          </m:den>
                        </m:f>
                      </m:oMath>
                    </m:oMathPara>
                  </a14:m>
                  <a:endParaRPr lang="en-US" dirty="0"/>
                </a:p>
              </p:txBody>
            </p:sp>
          </mc:Choice>
          <mc:Fallback xmlns="">
            <p:sp>
              <p:nvSpPr>
                <p:cNvPr id="17" name="Textfeld 16"/>
                <p:cNvSpPr txBox="1">
                  <a:spLocks noRot="1" noChangeAspect="1" noMove="1" noResize="1" noEditPoints="1" noAdjustHandles="1" noChangeArrowheads="1" noChangeShapeType="1" noTextEdit="1"/>
                </p:cNvSpPr>
                <p:nvPr/>
              </p:nvSpPr>
              <p:spPr>
                <a:xfrm>
                  <a:off x="3240000" y="4860000"/>
                  <a:ext cx="1937518" cy="424219"/>
                </a:xfrm>
                <a:prstGeom prst="rect">
                  <a:avLst/>
                </a:prstGeom>
                <a:blipFill rotWithShape="1">
                  <a:blip r:embed="rId9"/>
                  <a:stretch>
                    <a:fillRect t="-92754" r="-16352" b="-15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3240000" y="5220000"/>
                  <a:ext cx="2315442" cy="424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d>
                              <m:dPr>
                                <m:ctrlPr>
                                  <a:rPr lang="en-US" i="1" smtClean="0">
                                    <a:latin typeface="Cambria Math"/>
                                  </a:rPr>
                                </m:ctrlPr>
                              </m:dPr>
                              <m:e>
                                <m:r>
                                  <a:rPr lang="de-DE" b="0" i="1" smtClean="0">
                                    <a:solidFill>
                                      <a:srgbClr val="FF0000"/>
                                    </a:solidFill>
                                    <a:latin typeface="Cambria Math"/>
                                  </a:rPr>
                                  <m:t>𝑟</m:t>
                                </m:r>
                                <m:acc>
                                  <m:accPr>
                                    <m:chr m:val="̅"/>
                                    <m:ctrlPr>
                                      <a:rPr lang="de-DE" b="0" i="1" smtClean="0">
                                        <a:solidFill>
                                          <a:srgbClr val="FF0000"/>
                                        </a:solidFill>
                                        <a:latin typeface="Cambria Math"/>
                                      </a:rPr>
                                    </m:ctrlPr>
                                  </m:accPr>
                                  <m:e>
                                    <m:r>
                                      <a:rPr lang="de-DE" b="0" i="1" smtClean="0">
                                        <a:solidFill>
                                          <a:srgbClr val="FF0000"/>
                                        </a:solidFill>
                                        <a:latin typeface="Cambria Math"/>
                                      </a:rPr>
                                      <m:t>𝑟</m:t>
                                    </m:r>
                                  </m:e>
                                </m:acc>
                                <m:r>
                                  <a:rPr lang="de-DE" b="0" i="1" smtClean="0">
                                    <a:latin typeface="Cambria Math"/>
                                  </a:rPr>
                                  <m:t>+</m:t>
                                </m:r>
                                <m:r>
                                  <a:rPr lang="de-DE" b="0" i="1" smtClean="0">
                                    <a:solidFill>
                                      <a:srgbClr val="0000CC"/>
                                    </a:solidFill>
                                    <a:latin typeface="Cambria Math"/>
                                  </a:rPr>
                                  <m:t>𝑏</m:t>
                                </m:r>
                                <m:acc>
                                  <m:accPr>
                                    <m:chr m:val="̅"/>
                                    <m:ctrlPr>
                                      <a:rPr lang="de-DE" b="0" i="1" smtClean="0">
                                        <a:solidFill>
                                          <a:srgbClr val="0000CC"/>
                                        </a:solidFill>
                                        <a:latin typeface="Cambria Math"/>
                                      </a:rPr>
                                    </m:ctrlPr>
                                  </m:accPr>
                                  <m:e>
                                    <m:r>
                                      <a:rPr lang="de-DE" b="0" i="1" smtClean="0">
                                        <a:solidFill>
                                          <a:srgbClr val="0000CC"/>
                                        </a:solidFill>
                                        <a:latin typeface="Cambria Math"/>
                                      </a:rPr>
                                      <m:t>𝑏</m:t>
                                    </m:r>
                                  </m:e>
                                </m:acc>
                                <m:r>
                                  <a:rPr lang="de-DE" b="0" i="1" smtClean="0">
                                    <a:latin typeface="Cambria Math"/>
                                  </a:rPr>
                                  <m:t>−2</m:t>
                                </m:r>
                                <m:r>
                                  <a:rPr lang="de-DE" b="0" i="1" smtClean="0">
                                    <a:solidFill>
                                      <a:srgbClr val="339933"/>
                                    </a:solidFill>
                                    <a:latin typeface="Cambria Math"/>
                                  </a:rPr>
                                  <m:t>𝑔</m:t>
                                </m:r>
                                <m:acc>
                                  <m:accPr>
                                    <m:chr m:val="̅"/>
                                    <m:ctrlPr>
                                      <a:rPr lang="de-DE" b="0" i="1" smtClean="0">
                                        <a:solidFill>
                                          <a:srgbClr val="339933"/>
                                        </a:solidFill>
                                        <a:latin typeface="Cambria Math"/>
                                      </a:rPr>
                                    </m:ctrlPr>
                                  </m:accPr>
                                  <m:e>
                                    <m:r>
                                      <a:rPr lang="de-DE" b="0" i="1" smtClean="0">
                                        <a:solidFill>
                                          <a:srgbClr val="339933"/>
                                        </a:solidFill>
                                        <a:latin typeface="Cambria Math"/>
                                      </a:rPr>
                                      <m:t>𝑔</m:t>
                                    </m:r>
                                  </m:e>
                                </m:acc>
                              </m:e>
                            </m:d>
                          </m:num>
                          <m:den>
                            <m:rad>
                              <m:radPr>
                                <m:degHide m:val="on"/>
                                <m:ctrlPr>
                                  <a:rPr lang="en-US" i="1" smtClean="0">
                                    <a:latin typeface="Cambria Math"/>
                                  </a:rPr>
                                </m:ctrlPr>
                              </m:radPr>
                              <m:deg/>
                              <m:e>
                                <m:r>
                                  <a:rPr lang="de-DE" b="0" i="1" smtClean="0">
                                    <a:latin typeface="Cambria Math"/>
                                  </a:rPr>
                                  <m:t>6</m:t>
                                </m:r>
                              </m:e>
                            </m:rad>
                          </m:den>
                        </m:f>
                      </m:oMath>
                    </m:oMathPara>
                  </a14:m>
                  <a:endParaRPr lang="en-US" dirty="0"/>
                </a:p>
              </p:txBody>
            </p:sp>
          </mc:Choice>
          <mc:Fallback xmlns="">
            <p:sp>
              <p:nvSpPr>
                <p:cNvPr id="18" name="Textfeld 17"/>
                <p:cNvSpPr txBox="1">
                  <a:spLocks noRot="1" noChangeAspect="1" noMove="1" noResize="1" noEditPoints="1" noAdjustHandles="1" noChangeArrowheads="1" noChangeShapeType="1" noTextEdit="1"/>
                </p:cNvSpPr>
                <p:nvPr/>
              </p:nvSpPr>
              <p:spPr>
                <a:xfrm>
                  <a:off x="3240000" y="5220000"/>
                  <a:ext cx="2315442" cy="424219"/>
                </a:xfrm>
                <a:prstGeom prst="rect">
                  <a:avLst/>
                </a:prstGeom>
                <a:blipFill rotWithShape="1">
                  <a:blip r:embed="rId10"/>
                  <a:stretch>
                    <a:fillRect t="-92754" r="-13684" b="-153623"/>
                  </a:stretch>
                </a:blipFill>
              </p:spPr>
              <p:txBody>
                <a:bodyPr/>
                <a:lstStyle/>
                <a:p>
                  <a:r>
                    <a:rPr lang="en-US">
                      <a:noFill/>
                    </a:rPr>
                    <a:t> </a:t>
                  </a:r>
                </a:p>
              </p:txBody>
            </p:sp>
          </mc:Fallback>
        </mc:AlternateContent>
      </p:gr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0000" y="1260002"/>
            <a:ext cx="3118374" cy="278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9" name="Textfeld 18"/>
              <p:cNvSpPr txBox="1"/>
              <p:nvPr/>
            </p:nvSpPr>
            <p:spPr>
              <a:xfrm>
                <a:off x="5760000" y="720000"/>
                <a:ext cx="2624774" cy="615553"/>
              </a:xfrm>
              <a:prstGeom prst="rect">
                <a:avLst/>
              </a:prstGeom>
              <a:noFill/>
            </p:spPr>
            <p:txBody>
              <a:bodyPr wrap="square" rtlCol="0">
                <a:spAutoFit/>
              </a:bodyPr>
              <a:lstStyle/>
              <a:p>
                <a14:m>
                  <m:oMath xmlns:m="http://schemas.openxmlformats.org/officeDocument/2006/math">
                    <m:sSup>
                      <m:sSupPr>
                        <m:ctrlPr>
                          <a:rPr lang="en-US" b="1" i="1" smtClean="0">
                            <a:solidFill>
                              <a:srgbClr val="0000CC"/>
                            </a:solidFill>
                            <a:latin typeface="Cambria Math"/>
                          </a:rPr>
                        </m:ctrlPr>
                      </m:sSupPr>
                      <m:e>
                        <m:r>
                          <a:rPr lang="en-US" b="1" i="1" smtClean="0">
                            <a:solidFill>
                              <a:srgbClr val="0000CC"/>
                            </a:solidFill>
                            <a:latin typeface="Cambria Math"/>
                            <a:ea typeface="Cambria Math"/>
                          </a:rPr>
                          <m:t>∆</m:t>
                        </m:r>
                      </m:e>
                      <m:sup>
                        <m:r>
                          <a:rPr lang="de-DE" b="1" i="1" smtClean="0">
                            <a:solidFill>
                              <a:srgbClr val="0000CC"/>
                            </a:solidFill>
                            <a:latin typeface="Cambria Math"/>
                          </a:rPr>
                          <m:t>++</m:t>
                        </m:r>
                      </m:sup>
                    </m:sSup>
                  </m:oMath>
                </a14:m>
                <a:r>
                  <a:rPr lang="en-US" dirty="0" smtClean="0"/>
                  <a:t> </a:t>
                </a:r>
                <a:r>
                  <a:rPr lang="en-US" sz="1600" dirty="0" smtClean="0"/>
                  <a:t>is </a:t>
                </a:r>
                <a:r>
                  <a:rPr lang="en-US" sz="1600" smtClean="0"/>
                  <a:t>a isospin </a:t>
                </a:r>
                <a:r>
                  <a:rPr lang="en-US" sz="1600" b="1" dirty="0" smtClean="0">
                    <a:solidFill>
                      <a:srgbClr val="0000CC"/>
                    </a:solidFill>
                  </a:rPr>
                  <a:t>3/2</a:t>
                </a:r>
                <a:r>
                  <a:rPr lang="en-US" sz="1600" dirty="0" smtClean="0"/>
                  <a:t> particle with 3 “identical” up quarks!</a:t>
                </a:r>
                <a:endParaRPr lang="en-US" sz="16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5760000" y="720000"/>
                <a:ext cx="2624774" cy="615553"/>
              </a:xfrm>
              <a:prstGeom prst="rect">
                <a:avLst/>
              </a:prstGeom>
              <a:blipFill rotWithShape="1">
                <a:blip r:embed="rId12"/>
                <a:stretch>
                  <a:fillRect l="-1395" b="-11881"/>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40000" y="3960000"/>
            <a:ext cx="1251428" cy="115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feld 19"/>
          <p:cNvSpPr txBox="1"/>
          <p:nvPr/>
        </p:nvSpPr>
        <p:spPr>
          <a:xfrm>
            <a:off x="6120000" y="4392000"/>
            <a:ext cx="1537600" cy="369332"/>
          </a:xfrm>
          <a:prstGeom prst="rect">
            <a:avLst/>
          </a:prstGeom>
          <a:noFill/>
        </p:spPr>
        <p:txBody>
          <a:bodyPr wrap="none" rtlCol="0">
            <a:spAutoFit/>
          </a:bodyPr>
          <a:lstStyle/>
          <a:p>
            <a:r>
              <a:rPr lang="en-US" dirty="0" smtClean="0"/>
              <a:t>Pauli principle</a:t>
            </a:r>
            <a:endParaRPr lang="en-US" dirty="0"/>
          </a:p>
        </p:txBody>
      </p:sp>
    </p:spTree>
    <p:extLst>
      <p:ext uri="{BB962C8B-B14F-4D97-AF65-F5344CB8AC3E}">
        <p14:creationId xmlns:p14="http://schemas.microsoft.com/office/powerpoint/2010/main" val="996892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Particles and Interactions</a:t>
            </a:r>
            <a:endParaRPr lang="en-US" dirty="0"/>
          </a:p>
        </p:txBody>
      </p:sp>
      <p:graphicFrame>
        <p:nvGraphicFramePr>
          <p:cNvPr id="3" name="Tabelle 2"/>
          <p:cNvGraphicFramePr>
            <a:graphicFrameLocks noGrp="1"/>
          </p:cNvGraphicFramePr>
          <p:nvPr>
            <p:extLst>
              <p:ext uri="{D42A27DB-BD31-4B8C-83A1-F6EECF244321}">
                <p14:modId xmlns:p14="http://schemas.microsoft.com/office/powerpoint/2010/main" val="967308042"/>
              </p:ext>
            </p:extLst>
          </p:nvPr>
        </p:nvGraphicFramePr>
        <p:xfrm>
          <a:off x="1884040" y="1009536"/>
          <a:ext cx="5568280" cy="1483360"/>
        </p:xfrm>
        <a:graphic>
          <a:graphicData uri="http://schemas.openxmlformats.org/drawingml/2006/table">
            <a:tbl>
              <a:tblPr firstRow="1" bandRow="1">
                <a:tableStyleId>{5940675A-B579-460E-94D1-54222C63F5DA}</a:tableStyleId>
              </a:tblPr>
              <a:tblGrid>
                <a:gridCol w="1751856"/>
                <a:gridCol w="864096"/>
                <a:gridCol w="1800200"/>
                <a:gridCol w="1152128"/>
              </a:tblGrid>
              <a:tr h="370840">
                <a:tc>
                  <a:txBody>
                    <a:bodyPr/>
                    <a:lstStyle/>
                    <a:p>
                      <a:r>
                        <a:rPr lang="en-US" sz="2000" baseline="-25000" dirty="0" smtClean="0">
                          <a:solidFill>
                            <a:srgbClr val="0000CC"/>
                          </a:solidFill>
                        </a:rPr>
                        <a:t>Force</a:t>
                      </a:r>
                      <a:r>
                        <a:rPr lang="en-US" baseline="-25000" dirty="0" smtClean="0"/>
                        <a:t>              </a:t>
                      </a:r>
                      <a:r>
                        <a:rPr lang="en-US" dirty="0" smtClean="0"/>
                        <a:t> </a:t>
                      </a:r>
                      <a:r>
                        <a:rPr lang="en-US" sz="2000" b="0" baseline="30000" dirty="0" smtClean="0">
                          <a:solidFill>
                            <a:srgbClr val="0000CC"/>
                          </a:solidFill>
                        </a:rPr>
                        <a:t>Particles</a:t>
                      </a:r>
                      <a:endParaRPr lang="en-US" sz="2000" b="0" baseline="30000" dirty="0">
                        <a:solidFill>
                          <a:srgbClr val="0000CC"/>
                        </a:solidFill>
                      </a:endParaRPr>
                    </a:p>
                  </a:txBody>
                  <a:tcPr/>
                </a:tc>
                <a:tc>
                  <a:txBody>
                    <a:bodyPr/>
                    <a:lstStyle/>
                    <a:p>
                      <a:r>
                        <a:rPr lang="en-US" dirty="0" smtClean="0"/>
                        <a:t>Quarks</a:t>
                      </a:r>
                      <a:endParaRPr lang="en-US" dirty="0"/>
                    </a:p>
                  </a:txBody>
                  <a:tcPr/>
                </a:tc>
                <a:tc>
                  <a:txBody>
                    <a:bodyPr/>
                    <a:lstStyle/>
                    <a:p>
                      <a:r>
                        <a:rPr lang="en-US" dirty="0" smtClean="0"/>
                        <a:t>Charged Leptons</a:t>
                      </a:r>
                      <a:endParaRPr lang="en-US" dirty="0"/>
                    </a:p>
                  </a:txBody>
                  <a:tcPr/>
                </a:tc>
                <a:tc>
                  <a:txBody>
                    <a:bodyPr/>
                    <a:lstStyle/>
                    <a:p>
                      <a:r>
                        <a:rPr lang="en-US" dirty="0" smtClean="0"/>
                        <a:t>Neutrinos</a:t>
                      </a:r>
                      <a:endParaRPr lang="en-US" dirty="0"/>
                    </a:p>
                  </a:txBody>
                  <a:tcPr/>
                </a:tc>
              </a:tr>
              <a:tr h="370840">
                <a:tc>
                  <a:txBody>
                    <a:bodyPr/>
                    <a:lstStyle/>
                    <a:p>
                      <a:pPr algn="ctr"/>
                      <a:r>
                        <a:rPr lang="en-US" dirty="0" smtClean="0"/>
                        <a:t>Strong</a:t>
                      </a:r>
                      <a:endParaRPr lang="en-US" dirty="0"/>
                    </a:p>
                  </a:txBody>
                  <a:tcPr/>
                </a:tc>
                <a:tc>
                  <a:txBody>
                    <a:bodyPr/>
                    <a:lstStyle/>
                    <a:p>
                      <a:pPr algn="ctr"/>
                      <a:r>
                        <a:rPr lang="en-US" dirty="0" smtClean="0"/>
                        <a:t>yes</a:t>
                      </a:r>
                      <a:endParaRPr lang="en-US" dirty="0"/>
                    </a:p>
                  </a:txBody>
                  <a:tcPr>
                    <a:solidFill>
                      <a:srgbClr val="FF9900"/>
                    </a:solidFill>
                  </a:tcPr>
                </a:tc>
                <a:tc>
                  <a:txBody>
                    <a:bodyPr/>
                    <a:lstStyle/>
                    <a:p>
                      <a:pPr algn="ctr"/>
                      <a:r>
                        <a:rPr lang="en-US" dirty="0" smtClean="0"/>
                        <a:t>no</a:t>
                      </a:r>
                      <a:endParaRPr lang="en-US" dirty="0"/>
                    </a:p>
                  </a:txBody>
                  <a:tcPr>
                    <a:solidFill>
                      <a:srgbClr val="FFFF00">
                        <a:alpha val="50000"/>
                      </a:srgbClr>
                    </a:solidFill>
                  </a:tcPr>
                </a:tc>
                <a:tc>
                  <a:txBody>
                    <a:bodyPr/>
                    <a:lstStyle/>
                    <a:p>
                      <a:pPr algn="ctr"/>
                      <a:r>
                        <a:rPr lang="en-US" dirty="0" smtClean="0"/>
                        <a:t>no</a:t>
                      </a:r>
                      <a:endParaRPr lang="en-US" dirty="0"/>
                    </a:p>
                  </a:txBody>
                  <a:tcPr>
                    <a:solidFill>
                      <a:srgbClr val="FFFF00">
                        <a:alpha val="50000"/>
                      </a:srgbClr>
                    </a:solidFill>
                  </a:tcPr>
                </a:tc>
              </a:tr>
              <a:tr h="370840">
                <a:tc>
                  <a:txBody>
                    <a:bodyPr/>
                    <a:lstStyle/>
                    <a:p>
                      <a:pPr algn="ctr"/>
                      <a:r>
                        <a:rPr lang="en-US" dirty="0" smtClean="0"/>
                        <a:t>Electromagnetic</a:t>
                      </a:r>
                      <a:endParaRPr lang="en-US" dirty="0"/>
                    </a:p>
                  </a:txBody>
                  <a:tcPr/>
                </a:tc>
                <a:tc>
                  <a:txBody>
                    <a:bodyPr/>
                    <a:lstStyle/>
                    <a:p>
                      <a:pPr algn="ctr"/>
                      <a:r>
                        <a:rPr lang="en-US" dirty="0" smtClean="0"/>
                        <a:t>yes</a:t>
                      </a:r>
                      <a:endParaRPr lang="en-US" dirty="0"/>
                    </a:p>
                  </a:txBody>
                  <a:tcPr>
                    <a:solidFill>
                      <a:srgbClr val="FF9900"/>
                    </a:solidFill>
                  </a:tcPr>
                </a:tc>
                <a:tc>
                  <a:txBody>
                    <a:bodyPr/>
                    <a:lstStyle/>
                    <a:p>
                      <a:pPr algn="ctr"/>
                      <a:r>
                        <a:rPr lang="en-US" dirty="0" smtClean="0"/>
                        <a:t>yes</a:t>
                      </a:r>
                      <a:endParaRPr lang="en-US" dirty="0"/>
                    </a:p>
                  </a:txBody>
                  <a:tcPr>
                    <a:solidFill>
                      <a:srgbClr val="FF9900">
                        <a:alpha val="50000"/>
                      </a:srgbClr>
                    </a:solidFill>
                  </a:tcPr>
                </a:tc>
                <a:tc>
                  <a:txBody>
                    <a:bodyPr/>
                    <a:lstStyle/>
                    <a:p>
                      <a:pPr algn="ctr"/>
                      <a:r>
                        <a:rPr lang="en-US" dirty="0" smtClean="0"/>
                        <a:t>no</a:t>
                      </a:r>
                      <a:endParaRPr lang="en-US" dirty="0"/>
                    </a:p>
                  </a:txBody>
                  <a:tcPr>
                    <a:solidFill>
                      <a:srgbClr val="FFFF00">
                        <a:alpha val="50000"/>
                      </a:srgbClr>
                    </a:solidFill>
                  </a:tcPr>
                </a:tc>
              </a:tr>
              <a:tr h="370840">
                <a:tc>
                  <a:txBody>
                    <a:bodyPr/>
                    <a:lstStyle/>
                    <a:p>
                      <a:pPr algn="ctr"/>
                      <a:r>
                        <a:rPr lang="en-US" dirty="0" smtClean="0"/>
                        <a:t>Weak</a:t>
                      </a:r>
                      <a:endParaRPr lang="en-US" dirty="0"/>
                    </a:p>
                  </a:txBody>
                  <a:tcPr/>
                </a:tc>
                <a:tc>
                  <a:txBody>
                    <a:bodyPr/>
                    <a:lstStyle/>
                    <a:p>
                      <a:pPr algn="ctr"/>
                      <a:r>
                        <a:rPr lang="en-US" dirty="0" smtClean="0"/>
                        <a:t>yes</a:t>
                      </a:r>
                      <a:endParaRPr lang="en-US" dirty="0"/>
                    </a:p>
                  </a:txBody>
                  <a:tcPr>
                    <a:solidFill>
                      <a:srgbClr val="FF9900"/>
                    </a:solidFill>
                  </a:tcPr>
                </a:tc>
                <a:tc>
                  <a:txBody>
                    <a:bodyPr/>
                    <a:lstStyle/>
                    <a:p>
                      <a:pPr algn="ctr"/>
                      <a:r>
                        <a:rPr lang="en-US" dirty="0" smtClean="0"/>
                        <a:t>yes</a:t>
                      </a:r>
                      <a:endParaRPr lang="en-US" dirty="0"/>
                    </a:p>
                  </a:txBody>
                  <a:tcPr>
                    <a:solidFill>
                      <a:srgbClr val="FF9900">
                        <a:alpha val="50000"/>
                      </a:srgbClr>
                    </a:solidFill>
                  </a:tcPr>
                </a:tc>
                <a:tc>
                  <a:txBody>
                    <a:bodyPr/>
                    <a:lstStyle/>
                    <a:p>
                      <a:pPr algn="ctr"/>
                      <a:r>
                        <a:rPr lang="en-US" dirty="0" smtClean="0"/>
                        <a:t>yes</a:t>
                      </a:r>
                      <a:endParaRPr lang="en-US" dirty="0"/>
                    </a:p>
                  </a:txBody>
                  <a:tcPr>
                    <a:solidFill>
                      <a:srgbClr val="FF9900">
                        <a:alpha val="50000"/>
                      </a:srgbClr>
                    </a:solidFill>
                  </a:tcPr>
                </a:tc>
              </a:tr>
            </a:tbl>
          </a:graphicData>
        </a:graphic>
      </p:graphicFrame>
      <p:cxnSp>
        <p:nvCxnSpPr>
          <p:cNvPr id="12" name="Gerade Verbindung 11"/>
          <p:cNvCxnSpPr/>
          <p:nvPr/>
        </p:nvCxnSpPr>
        <p:spPr>
          <a:xfrm>
            <a:off x="1907704" y="1025312"/>
            <a:ext cx="1728192"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1907704" y="2708920"/>
            <a:ext cx="5508880" cy="369332"/>
          </a:xfrm>
          <a:prstGeom prst="rect">
            <a:avLst/>
          </a:prstGeom>
          <a:noFill/>
          <a:ln>
            <a:solidFill>
              <a:srgbClr val="0000CC"/>
            </a:solidFill>
          </a:ln>
        </p:spPr>
        <p:txBody>
          <a:bodyPr wrap="none" rtlCol="0">
            <a:spAutoFit/>
          </a:bodyPr>
          <a:lstStyle/>
          <a:p>
            <a:r>
              <a:rPr lang="en-US" b="1" dirty="0" smtClean="0">
                <a:solidFill>
                  <a:srgbClr val="FF0000"/>
                </a:solidFill>
              </a:rPr>
              <a:t>Quarks (hence hadrons) have all types of interactions!</a:t>
            </a:r>
            <a:endParaRPr lang="en-US" b="1" dirty="0">
              <a:solidFill>
                <a:srgbClr val="FF0000"/>
              </a:solidFill>
            </a:endParaRPr>
          </a:p>
        </p:txBody>
      </p:sp>
    </p:spTree>
    <p:extLst>
      <p:ext uri="{BB962C8B-B14F-4D97-AF65-F5344CB8AC3E}">
        <p14:creationId xmlns:p14="http://schemas.microsoft.com/office/powerpoint/2010/main" val="2003888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History of the Universe</a:t>
            </a:r>
            <a:endParaRPr lang="en-US" dirty="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 y="554400"/>
            <a:ext cx="4177665" cy="5955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Gleichschenkliges Dreieck 11"/>
          <p:cNvSpPr/>
          <p:nvPr/>
        </p:nvSpPr>
        <p:spPr>
          <a:xfrm rot="5400000">
            <a:off x="3697200" y="1602092"/>
            <a:ext cx="2052000" cy="108000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leichschenkliges Dreieck 12"/>
          <p:cNvSpPr/>
          <p:nvPr/>
        </p:nvSpPr>
        <p:spPr>
          <a:xfrm rot="5400000">
            <a:off x="3067200" y="4284000"/>
            <a:ext cx="3312000" cy="108000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feld 13"/>
          <p:cNvSpPr txBox="1"/>
          <p:nvPr/>
        </p:nvSpPr>
        <p:spPr>
          <a:xfrm>
            <a:off x="5580000" y="1980000"/>
            <a:ext cx="177484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era of gravitation</a:t>
            </a:r>
            <a:endParaRPr lang="en-US" dirty="0">
              <a:latin typeface="Times New Roman" panose="02020603050405020304" pitchFamily="18" charset="0"/>
              <a:cs typeface="Times New Roman" panose="02020603050405020304" pitchFamily="18" charset="0"/>
            </a:endParaRPr>
          </a:p>
        </p:txBody>
      </p:sp>
      <p:sp>
        <p:nvSpPr>
          <p:cNvPr id="15" name="Textfeld 14"/>
          <p:cNvSpPr txBox="1"/>
          <p:nvPr/>
        </p:nvSpPr>
        <p:spPr>
          <a:xfrm>
            <a:off x="5580000" y="4644000"/>
            <a:ext cx="221727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era of particle physics</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p:cNvSpPr txBox="1"/>
              <p:nvPr/>
            </p:nvSpPr>
            <p:spPr>
              <a:xfrm>
                <a:off x="4500000" y="2996921"/>
                <a:ext cx="8624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10</m:t>
                          </m:r>
                        </m:e>
                        <m:sup>
                          <m:r>
                            <a:rPr lang="de-DE" b="0" i="1" smtClean="0">
                              <a:latin typeface="Cambria Math"/>
                            </a:rPr>
                            <m:t>13</m:t>
                          </m:r>
                        </m:sup>
                      </m:sSup>
                      <m:r>
                        <a:rPr lang="de-DE" b="0" i="1" smtClean="0">
                          <a:latin typeface="Cambria Math"/>
                        </a:rPr>
                        <m:t> </m:t>
                      </m:r>
                      <m:r>
                        <a:rPr lang="de-DE" b="0" i="1" smtClean="0">
                          <a:latin typeface="Cambria Math"/>
                        </a:rPr>
                        <m:t>𝑠</m:t>
                      </m:r>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4500000" y="2996921"/>
                <a:ext cx="862480" cy="3693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1914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Units and Dimensions</a:t>
            </a:r>
            <a:endParaRPr lang="en-US" dirty="0"/>
          </a:p>
        </p:txBody>
      </p:sp>
      <p:sp>
        <p:nvSpPr>
          <p:cNvPr id="3" name="Textfeld 2"/>
          <p:cNvSpPr txBox="1"/>
          <p:nvPr/>
        </p:nvSpPr>
        <p:spPr>
          <a:xfrm>
            <a:off x="540000" y="720000"/>
            <a:ext cx="4429802" cy="369332"/>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solidFill>
                  <a:srgbClr val="0000CC"/>
                </a:solidFill>
              </a:rPr>
              <a:t> </a:t>
            </a:r>
            <a:r>
              <a:rPr lang="en-US" dirty="0" smtClean="0"/>
              <a:t>The energy is measured  in </a:t>
            </a:r>
            <a:r>
              <a:rPr lang="en-US" dirty="0" smtClean="0">
                <a:solidFill>
                  <a:srgbClr val="0000CC"/>
                </a:solidFill>
              </a:rPr>
              <a:t>electron-Volts:</a:t>
            </a:r>
            <a:endParaRPr lang="en-US" dirty="0">
              <a:solidFill>
                <a:srgbClr val="0000CC"/>
              </a:solidFill>
            </a:endParaRPr>
          </a:p>
        </p:txBody>
      </p:sp>
      <mc:AlternateContent xmlns:mc="http://schemas.openxmlformats.org/markup-compatibility/2006" xmlns:a14="http://schemas.microsoft.com/office/drawing/2010/main">
        <mc:Choice Requires="a14">
          <p:sp>
            <p:nvSpPr>
              <p:cNvPr id="4" name="Textfeld 3"/>
              <p:cNvSpPr txBox="1"/>
              <p:nvPr/>
            </p:nvSpPr>
            <p:spPr>
              <a:xfrm>
                <a:off x="3240000" y="1123451"/>
                <a:ext cx="24325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0000CC"/>
                          </a:solidFill>
                          <a:latin typeface="Cambria Math"/>
                        </a:rPr>
                        <m:t>1 </m:t>
                      </m:r>
                      <m:r>
                        <a:rPr lang="de-DE" b="0" i="1" smtClean="0">
                          <a:solidFill>
                            <a:srgbClr val="0000CC"/>
                          </a:solidFill>
                          <a:latin typeface="Cambria Math"/>
                        </a:rPr>
                        <m:t>𝑒𝑉</m:t>
                      </m:r>
                      <m:r>
                        <a:rPr lang="de-DE" b="0" i="1" smtClean="0">
                          <a:solidFill>
                            <a:srgbClr val="0000CC"/>
                          </a:solidFill>
                          <a:latin typeface="Cambria Math"/>
                        </a:rPr>
                        <m:t>=1.602∙</m:t>
                      </m:r>
                      <m:sSup>
                        <m:sSupPr>
                          <m:ctrlPr>
                            <a:rPr lang="de-DE" b="0" i="1" smtClean="0">
                              <a:solidFill>
                                <a:srgbClr val="0000CC"/>
                              </a:solidFill>
                              <a:latin typeface="Cambria Math"/>
                              <a:ea typeface="Cambria Math"/>
                            </a:rPr>
                          </m:ctrlPr>
                        </m:sSupPr>
                        <m:e>
                          <m:r>
                            <a:rPr lang="de-DE" b="0" i="1" smtClean="0">
                              <a:solidFill>
                                <a:srgbClr val="0000CC"/>
                              </a:solidFill>
                              <a:latin typeface="Cambria Math"/>
                              <a:ea typeface="Cambria Math"/>
                            </a:rPr>
                            <m:t>10</m:t>
                          </m:r>
                        </m:e>
                        <m:sup>
                          <m:r>
                            <a:rPr lang="de-DE" b="0" i="1" smtClean="0">
                              <a:solidFill>
                                <a:srgbClr val="0000CC"/>
                              </a:solidFill>
                              <a:latin typeface="Cambria Math"/>
                              <a:ea typeface="Cambria Math"/>
                            </a:rPr>
                            <m:t>−19</m:t>
                          </m:r>
                        </m:sup>
                      </m:sSup>
                      <m:r>
                        <a:rPr lang="de-DE" b="0" i="1" smtClean="0">
                          <a:solidFill>
                            <a:srgbClr val="0000CC"/>
                          </a:solidFill>
                          <a:latin typeface="Cambria Math"/>
                          <a:ea typeface="Cambria Math"/>
                        </a:rPr>
                        <m:t> </m:t>
                      </m:r>
                      <m:r>
                        <a:rPr lang="de-DE" b="0" i="1" smtClean="0">
                          <a:solidFill>
                            <a:srgbClr val="0000CC"/>
                          </a:solidFill>
                          <a:latin typeface="Cambria Math"/>
                          <a:ea typeface="Cambria Math"/>
                        </a:rPr>
                        <m:t>𝐽</m:t>
                      </m:r>
                    </m:oMath>
                  </m:oMathPara>
                </a14:m>
                <a:endParaRPr lang="en-US" dirty="0">
                  <a:solidFill>
                    <a:srgbClr val="0000CC"/>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3240000" y="1123451"/>
                <a:ext cx="2432589" cy="369332"/>
              </a:xfrm>
              <a:prstGeom prst="rect">
                <a:avLst/>
              </a:prstGeom>
              <a:blipFill rotWithShape="1">
                <a:blip r:embed="rId2"/>
                <a:stretch>
                  <a:fillRect b="-9836"/>
                </a:stretch>
              </a:blipFill>
            </p:spPr>
            <p:txBody>
              <a:bodyPr/>
              <a:lstStyle/>
              <a:p>
                <a:r>
                  <a:rPr lang="en-US">
                    <a:noFill/>
                  </a:rPr>
                  <a:t> </a:t>
                </a:r>
              </a:p>
            </p:txBody>
          </p:sp>
        </mc:Fallback>
      </mc:AlternateContent>
      <p:sp>
        <p:nvSpPr>
          <p:cNvPr id="5" name="Textfeld 4"/>
          <p:cNvSpPr txBox="1"/>
          <p:nvPr/>
        </p:nvSpPr>
        <p:spPr>
          <a:xfrm>
            <a:off x="720000" y="1620000"/>
            <a:ext cx="6527684" cy="369332"/>
          </a:xfrm>
          <a:prstGeom prst="rect">
            <a:avLst/>
          </a:prstGeom>
          <a:noFill/>
        </p:spPr>
        <p:txBody>
          <a:bodyPr wrap="none" rtlCol="0">
            <a:spAutoFit/>
          </a:bodyPr>
          <a:lstStyle/>
          <a:p>
            <a:r>
              <a:rPr lang="en-US" dirty="0" smtClean="0"/>
              <a:t>1 </a:t>
            </a:r>
            <a:r>
              <a:rPr lang="en-US" dirty="0" err="1" smtClean="0"/>
              <a:t>keV</a:t>
            </a:r>
            <a:r>
              <a:rPr lang="en-US" dirty="0" smtClean="0"/>
              <a:t> = 10</a:t>
            </a:r>
            <a:r>
              <a:rPr lang="en-US" baseline="30000" dirty="0" smtClean="0"/>
              <a:t>3</a:t>
            </a:r>
            <a:r>
              <a:rPr lang="en-US" dirty="0" smtClean="0"/>
              <a:t> eV; 1 MeV = 10</a:t>
            </a:r>
            <a:r>
              <a:rPr lang="en-US" baseline="30000" dirty="0" smtClean="0"/>
              <a:t>6</a:t>
            </a:r>
            <a:r>
              <a:rPr lang="en-US" dirty="0" smtClean="0"/>
              <a:t> eV; 1GeV = 10</a:t>
            </a:r>
            <a:r>
              <a:rPr lang="en-US" baseline="30000" dirty="0" smtClean="0"/>
              <a:t>9</a:t>
            </a:r>
            <a:r>
              <a:rPr lang="en-US" dirty="0" smtClean="0"/>
              <a:t> eV; 1 </a:t>
            </a:r>
            <a:r>
              <a:rPr lang="en-US" dirty="0" err="1" smtClean="0"/>
              <a:t>TeV</a:t>
            </a:r>
            <a:r>
              <a:rPr lang="en-US" dirty="0" smtClean="0"/>
              <a:t> = 10</a:t>
            </a:r>
            <a:r>
              <a:rPr lang="en-US" baseline="30000" dirty="0" smtClean="0"/>
              <a:t>12</a:t>
            </a:r>
            <a:r>
              <a:rPr lang="en-US" dirty="0" smtClean="0"/>
              <a:t> eV</a:t>
            </a:r>
            <a:endParaRPr lang="en-US" dirty="0"/>
          </a:p>
        </p:txBody>
      </p:sp>
      <p:sp>
        <p:nvSpPr>
          <p:cNvPr id="6" name="Textfeld 5"/>
          <p:cNvSpPr txBox="1"/>
          <p:nvPr/>
        </p:nvSpPr>
        <p:spPr>
          <a:xfrm>
            <a:off x="540000" y="2304000"/>
            <a:ext cx="3617337" cy="369332"/>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solidFill>
                  <a:srgbClr val="0000CC"/>
                </a:solidFill>
              </a:rPr>
              <a:t> </a:t>
            </a:r>
            <a:r>
              <a:rPr lang="en-US" dirty="0" smtClean="0"/>
              <a:t>The Planck constant (reduced) is:</a:t>
            </a:r>
            <a:endParaRPr lang="en-US" dirty="0">
              <a:solidFill>
                <a:srgbClr val="0000CC"/>
              </a:solidFill>
            </a:endParaRPr>
          </a:p>
        </p:txBody>
      </p:sp>
      <mc:AlternateContent xmlns:mc="http://schemas.openxmlformats.org/markup-compatibility/2006" xmlns:a14="http://schemas.microsoft.com/office/drawing/2010/main">
        <mc:Choice Requires="a14">
          <p:sp>
            <p:nvSpPr>
              <p:cNvPr id="7" name="Textfeld 6"/>
              <p:cNvSpPr txBox="1"/>
              <p:nvPr/>
            </p:nvSpPr>
            <p:spPr>
              <a:xfrm>
                <a:off x="3240000" y="2700000"/>
                <a:ext cx="34928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ℏ≡</m:t>
                      </m:r>
                      <m:f>
                        <m:fPr>
                          <m:type m:val="lin"/>
                          <m:ctrlPr>
                            <a:rPr lang="en-US" i="1" smtClean="0">
                              <a:solidFill>
                                <a:srgbClr val="0000CC"/>
                              </a:solidFill>
                              <a:latin typeface="Cambria Math"/>
                              <a:ea typeface="Cambria Math"/>
                            </a:rPr>
                          </m:ctrlPr>
                        </m:fPr>
                        <m:num>
                          <m:r>
                            <a:rPr lang="de-DE" b="0" i="1" smtClean="0">
                              <a:solidFill>
                                <a:srgbClr val="0000CC"/>
                              </a:solidFill>
                              <a:latin typeface="Cambria Math"/>
                              <a:ea typeface="Cambria Math"/>
                            </a:rPr>
                            <m:t>h</m:t>
                          </m:r>
                        </m:num>
                        <m:den>
                          <m:r>
                            <a:rPr lang="de-DE" b="0" i="1" smtClean="0">
                              <a:solidFill>
                                <a:srgbClr val="0000CC"/>
                              </a:solidFill>
                              <a:latin typeface="Cambria Math"/>
                              <a:ea typeface="Cambria Math"/>
                            </a:rPr>
                            <m:t>2</m:t>
                          </m:r>
                          <m:r>
                            <a:rPr lang="de-DE" b="0" i="1" smtClean="0">
                              <a:solidFill>
                                <a:srgbClr val="0000CC"/>
                              </a:solidFill>
                              <a:latin typeface="Cambria Math"/>
                              <a:ea typeface="Cambria Math"/>
                            </a:rPr>
                            <m:t>𝜋</m:t>
                          </m:r>
                        </m:den>
                      </m:f>
                      <m:r>
                        <a:rPr lang="de-DE" b="0" i="1" smtClean="0">
                          <a:solidFill>
                            <a:srgbClr val="0000CC"/>
                          </a:solidFill>
                          <a:latin typeface="Cambria Math"/>
                          <a:ea typeface="Cambria Math"/>
                        </a:rPr>
                        <m:t>=6.582∙</m:t>
                      </m:r>
                      <m:sSup>
                        <m:sSupPr>
                          <m:ctrlPr>
                            <a:rPr lang="de-DE" b="0" i="1" smtClean="0">
                              <a:solidFill>
                                <a:srgbClr val="0000CC"/>
                              </a:solidFill>
                              <a:latin typeface="Cambria Math"/>
                              <a:ea typeface="Cambria Math"/>
                            </a:rPr>
                          </m:ctrlPr>
                        </m:sSupPr>
                        <m:e>
                          <m:r>
                            <a:rPr lang="de-DE" b="0" i="1" smtClean="0">
                              <a:solidFill>
                                <a:srgbClr val="0000CC"/>
                              </a:solidFill>
                              <a:latin typeface="Cambria Math"/>
                              <a:ea typeface="Cambria Math"/>
                            </a:rPr>
                            <m:t>10</m:t>
                          </m:r>
                        </m:e>
                        <m:sup>
                          <m:r>
                            <a:rPr lang="de-DE" b="0" i="1" smtClean="0">
                              <a:solidFill>
                                <a:srgbClr val="0000CC"/>
                              </a:solidFill>
                              <a:latin typeface="Cambria Math"/>
                              <a:ea typeface="Cambria Math"/>
                            </a:rPr>
                            <m:t>−22</m:t>
                          </m:r>
                        </m:sup>
                      </m:sSup>
                      <m:r>
                        <a:rPr lang="de-DE" b="0" i="1" smtClean="0">
                          <a:solidFill>
                            <a:srgbClr val="0000CC"/>
                          </a:solidFill>
                          <a:latin typeface="Cambria Math"/>
                          <a:ea typeface="Cambria Math"/>
                        </a:rPr>
                        <m:t> </m:t>
                      </m:r>
                      <m:r>
                        <a:rPr lang="de-DE" b="0" i="1" smtClean="0">
                          <a:solidFill>
                            <a:srgbClr val="0000CC"/>
                          </a:solidFill>
                          <a:latin typeface="Cambria Math"/>
                          <a:ea typeface="Cambria Math"/>
                        </a:rPr>
                        <m:t>𝑀𝑒𝑉</m:t>
                      </m:r>
                      <m:r>
                        <a:rPr lang="de-DE" b="0" i="1" smtClean="0">
                          <a:solidFill>
                            <a:srgbClr val="0000CC"/>
                          </a:solidFill>
                          <a:latin typeface="Cambria Math"/>
                          <a:ea typeface="Cambria Math"/>
                        </a:rPr>
                        <m:t> </m:t>
                      </m:r>
                      <m:r>
                        <a:rPr lang="de-DE" b="0" i="1" smtClean="0">
                          <a:solidFill>
                            <a:srgbClr val="0000CC"/>
                          </a:solidFill>
                          <a:latin typeface="Cambria Math"/>
                          <a:ea typeface="Cambria Math"/>
                        </a:rPr>
                        <m:t>𝑠</m:t>
                      </m:r>
                    </m:oMath>
                  </m:oMathPara>
                </a14:m>
                <a:endParaRPr lang="en-US" dirty="0">
                  <a:solidFill>
                    <a:srgbClr val="0000CC"/>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3240000" y="2700000"/>
                <a:ext cx="3492879" cy="369332"/>
              </a:xfrm>
              <a:prstGeom prst="rect">
                <a:avLst/>
              </a:prstGeom>
              <a:blipFill rotWithShape="1">
                <a:blip r:embed="rId3"/>
                <a:stretch>
                  <a:fillRect t="-116667" b="-181667"/>
                </a:stretch>
              </a:blipFill>
            </p:spPr>
            <p:txBody>
              <a:bodyPr/>
              <a:lstStyle/>
              <a:p>
                <a:r>
                  <a:rPr lang="en-US">
                    <a:noFill/>
                  </a:rPr>
                  <a:t> </a:t>
                </a:r>
              </a:p>
            </p:txBody>
          </p:sp>
        </mc:Fallback>
      </mc:AlternateContent>
      <p:sp>
        <p:nvSpPr>
          <p:cNvPr id="8" name="Textfeld 7"/>
          <p:cNvSpPr txBox="1"/>
          <p:nvPr/>
        </p:nvSpPr>
        <p:spPr>
          <a:xfrm>
            <a:off x="720000" y="3168000"/>
            <a:ext cx="3236784" cy="369332"/>
          </a:xfrm>
          <a:prstGeom prst="rect">
            <a:avLst/>
          </a:prstGeom>
          <a:noFill/>
        </p:spPr>
        <p:txBody>
          <a:bodyPr wrap="none" rtlCol="0">
            <a:spAutoFit/>
          </a:bodyPr>
          <a:lstStyle/>
          <a:p>
            <a:r>
              <a:rPr lang="en-US" dirty="0" smtClean="0"/>
              <a:t>and the “conversion constant” is:</a:t>
            </a:r>
            <a:endParaRPr lang="en-US" dirty="0"/>
          </a:p>
        </p:txBody>
      </p:sp>
      <mc:AlternateContent xmlns:mc="http://schemas.openxmlformats.org/markup-compatibility/2006" xmlns:a14="http://schemas.microsoft.com/office/drawing/2010/main">
        <mc:Choice Requires="a14">
          <p:sp>
            <p:nvSpPr>
              <p:cNvPr id="9" name="Textfeld 8"/>
              <p:cNvSpPr txBox="1"/>
              <p:nvPr/>
            </p:nvSpPr>
            <p:spPr>
              <a:xfrm>
                <a:off x="3240000" y="3600000"/>
                <a:ext cx="3117456"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ℏ</m:t>
                      </m:r>
                      <m:r>
                        <a:rPr lang="de-DE" b="0" i="1" smtClean="0">
                          <a:solidFill>
                            <a:srgbClr val="0000CC"/>
                          </a:solidFill>
                          <a:latin typeface="Cambria Math"/>
                          <a:ea typeface="Cambria Math"/>
                        </a:rPr>
                        <m:t>𝑐</m:t>
                      </m:r>
                      <m:r>
                        <a:rPr lang="de-DE" b="0" i="1" smtClean="0">
                          <a:solidFill>
                            <a:srgbClr val="0000CC"/>
                          </a:solidFill>
                          <a:latin typeface="Cambria Math"/>
                          <a:ea typeface="Cambria Math"/>
                        </a:rPr>
                        <m:t>=197.327∙</m:t>
                      </m:r>
                      <m:sSup>
                        <m:sSupPr>
                          <m:ctrlPr>
                            <a:rPr lang="de-DE" b="0" i="1" smtClean="0">
                              <a:solidFill>
                                <a:srgbClr val="0000CC"/>
                              </a:solidFill>
                              <a:latin typeface="Cambria Math"/>
                              <a:ea typeface="Cambria Math"/>
                            </a:rPr>
                          </m:ctrlPr>
                        </m:sSupPr>
                        <m:e>
                          <m:r>
                            <a:rPr lang="de-DE" b="0" i="1" smtClean="0">
                              <a:solidFill>
                                <a:srgbClr val="0000CC"/>
                              </a:solidFill>
                              <a:latin typeface="Cambria Math"/>
                              <a:ea typeface="Cambria Math"/>
                            </a:rPr>
                            <m:t>10</m:t>
                          </m:r>
                        </m:e>
                        <m:sup>
                          <m:r>
                            <a:rPr lang="de-DE" b="0" i="1" smtClean="0">
                              <a:solidFill>
                                <a:srgbClr val="0000CC"/>
                              </a:solidFill>
                              <a:latin typeface="Cambria Math"/>
                              <a:ea typeface="Cambria Math"/>
                            </a:rPr>
                            <m:t>−15</m:t>
                          </m:r>
                        </m:sup>
                      </m:sSup>
                      <m:r>
                        <a:rPr lang="de-DE" b="0" i="1" smtClean="0">
                          <a:solidFill>
                            <a:srgbClr val="0000CC"/>
                          </a:solidFill>
                          <a:latin typeface="Cambria Math"/>
                          <a:ea typeface="Cambria Math"/>
                        </a:rPr>
                        <m:t> </m:t>
                      </m:r>
                      <m:r>
                        <a:rPr lang="de-DE" b="0" i="1" smtClean="0">
                          <a:solidFill>
                            <a:srgbClr val="0000CC"/>
                          </a:solidFill>
                          <a:latin typeface="Cambria Math"/>
                          <a:ea typeface="Cambria Math"/>
                        </a:rPr>
                        <m:t>𝑀𝑒𝑉</m:t>
                      </m:r>
                      <m:r>
                        <a:rPr lang="de-DE" b="0" i="1" smtClean="0">
                          <a:solidFill>
                            <a:srgbClr val="0000CC"/>
                          </a:solidFill>
                          <a:latin typeface="Cambria Math"/>
                          <a:ea typeface="Cambria Math"/>
                        </a:rPr>
                        <m:t> </m:t>
                      </m:r>
                      <m:r>
                        <a:rPr lang="de-DE" b="0" i="1" smtClean="0">
                          <a:solidFill>
                            <a:srgbClr val="0000CC"/>
                          </a:solidFill>
                          <a:latin typeface="Cambria Math"/>
                          <a:ea typeface="Cambria Math"/>
                        </a:rPr>
                        <m:t>𝑚</m:t>
                      </m:r>
                    </m:oMath>
                  </m:oMathPara>
                </a14:m>
                <a:endParaRPr lang="en-US" dirty="0">
                  <a:solidFill>
                    <a:srgbClr val="0000CC"/>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3240000" y="3600000"/>
                <a:ext cx="3117456" cy="37241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900000" y="4140000"/>
                <a:ext cx="3654655" cy="923330"/>
              </a:xfrm>
              <a:prstGeom prst="rect">
                <a:avLst/>
              </a:prstGeom>
              <a:noFill/>
              <a:ln>
                <a:solidFill>
                  <a:schemeClr val="tx1"/>
                </a:solidFill>
              </a:ln>
            </p:spPr>
            <p:txBody>
              <a:bodyPr wrap="none" rtlCol="0">
                <a:spAutoFit/>
              </a:bodyPr>
              <a:lstStyle/>
              <a:p>
                <a14:m>
                  <m:oMath xmlns:m="http://schemas.openxmlformats.org/officeDocument/2006/math">
                    <m:r>
                      <a:rPr lang="en-US" i="1" smtClean="0">
                        <a:latin typeface="Cambria Math"/>
                        <a:ea typeface="Cambria Math"/>
                      </a:rPr>
                      <m:t>∆</m:t>
                    </m:r>
                    <m:r>
                      <a:rPr lang="de-DE" b="0" i="1" smtClean="0">
                        <a:latin typeface="Cambria Math"/>
                        <a:ea typeface="Cambria Math"/>
                      </a:rPr>
                      <m:t>𝐸</m:t>
                    </m:r>
                    <m:r>
                      <a:rPr lang="de-DE" b="0" i="1" smtClean="0">
                        <a:latin typeface="Cambria Math"/>
                        <a:ea typeface="Cambria Math"/>
                      </a:rPr>
                      <m:t>∙∆</m:t>
                    </m:r>
                    <m:r>
                      <a:rPr lang="de-DE" b="0" i="1" smtClean="0">
                        <a:latin typeface="Cambria Math"/>
                        <a:ea typeface="Cambria Math"/>
                      </a:rPr>
                      <m:t>𝑡</m:t>
                    </m:r>
                    <m:r>
                      <a:rPr lang="de-DE" b="0" i="1" smtClean="0">
                        <a:latin typeface="Cambria Math"/>
                        <a:ea typeface="Cambria Math"/>
                      </a:rPr>
                      <m:t>=ℏ=</m:t>
                    </m:r>
                    <m:r>
                      <a:rPr lang="de-DE" b="0" i="1" smtClean="0">
                        <a:latin typeface="Cambria Math"/>
                        <a:ea typeface="Cambria Math"/>
                      </a:rPr>
                      <m:t>𝑒𝑛𝑒𝑟𝑔𝑦</m:t>
                    </m:r>
                    <m:r>
                      <a:rPr lang="de-DE" b="0" i="1" smtClean="0">
                        <a:latin typeface="Cambria Math"/>
                        <a:ea typeface="Cambria Math"/>
                      </a:rPr>
                      <m:t>∗</m:t>
                    </m:r>
                    <m:r>
                      <a:rPr lang="de-DE" b="0" i="1" smtClean="0">
                        <a:latin typeface="Cambria Math"/>
                        <a:ea typeface="Cambria Math"/>
                      </a:rPr>
                      <m:t>𝑡𝑖𝑚𝑒</m:t>
                    </m:r>
                  </m:oMath>
                </a14:m>
                <a:r>
                  <a:rPr lang="de-DE" b="0" dirty="0" smtClean="0">
                    <a:ea typeface="Cambria Math"/>
                  </a:rPr>
                  <a:t> </a:t>
                </a:r>
              </a:p>
              <a:p>
                <a:r>
                  <a:rPr lang="en-US" dirty="0" smtClean="0">
                    <a:ea typeface="Cambria Math"/>
                  </a:rPr>
                  <a:t>    </a:t>
                </a:r>
                <a14:m>
                  <m:oMath xmlns:m="http://schemas.openxmlformats.org/officeDocument/2006/math">
                    <m:r>
                      <a:rPr lang="en-US" i="1" smtClean="0">
                        <a:latin typeface="Cambria Math"/>
                        <a:ea typeface="Cambria Math"/>
                      </a:rPr>
                      <m:t>∴ℏ</m:t>
                    </m:r>
                    <m:r>
                      <a:rPr lang="de-DE" b="0" i="1" smtClean="0">
                        <a:latin typeface="Cambria Math"/>
                        <a:ea typeface="Cambria Math"/>
                      </a:rPr>
                      <m:t>𝑐</m:t>
                    </m:r>
                    <m:r>
                      <a:rPr lang="de-DE" b="0" i="1" smtClean="0">
                        <a:latin typeface="Cambria Math"/>
                        <a:ea typeface="Cambria Math"/>
                      </a:rPr>
                      <m:t>=</m:t>
                    </m:r>
                    <m:r>
                      <a:rPr lang="de-DE" b="0" i="1" smtClean="0">
                        <a:latin typeface="Cambria Math"/>
                        <a:ea typeface="Cambria Math"/>
                      </a:rPr>
                      <m:t>𝑒𝑛𝑒𝑟𝑔𝑦</m:t>
                    </m:r>
                    <m:r>
                      <a:rPr lang="de-DE" b="0" i="1" smtClean="0">
                        <a:latin typeface="Cambria Math"/>
                        <a:ea typeface="Cambria Math"/>
                      </a:rPr>
                      <m:t>∗</m:t>
                    </m:r>
                    <m:r>
                      <a:rPr lang="de-DE" b="0" i="1" smtClean="0">
                        <a:latin typeface="Cambria Math"/>
                        <a:ea typeface="Cambria Math"/>
                      </a:rPr>
                      <m:t>𝑡𝑖𝑚𝑒</m:t>
                    </m:r>
                    <m:r>
                      <a:rPr lang="de-DE" b="0" i="1" smtClean="0">
                        <a:latin typeface="Cambria Math"/>
                        <a:ea typeface="Cambria Math"/>
                      </a:rPr>
                      <m:t>∗</m:t>
                    </m:r>
                    <m:r>
                      <a:rPr lang="de-DE" b="0" i="1" smtClean="0">
                        <a:latin typeface="Cambria Math"/>
                        <a:ea typeface="Cambria Math"/>
                      </a:rPr>
                      <m:t>𝑣𝑒𝑙𝑜𝑐𝑖𝑡𝑦</m:t>
                    </m:r>
                  </m:oMath>
                </a14:m>
                <a:endParaRPr lang="de-DE" b="0" dirty="0" smtClean="0">
                  <a:ea typeface="Cambria Math"/>
                </a:endParaRPr>
              </a:p>
              <a:p>
                <a:r>
                  <a:rPr lang="de-DE" b="0" dirty="0" smtClean="0">
                    <a:ea typeface="Cambria Math"/>
                  </a:rPr>
                  <a:t>             </a:t>
                </a:r>
                <a14:m>
                  <m:oMath xmlns:m="http://schemas.openxmlformats.org/officeDocument/2006/math">
                    <m:r>
                      <a:rPr lang="de-DE" b="0" i="1" smtClean="0">
                        <a:latin typeface="Cambria Math"/>
                        <a:ea typeface="Cambria Math"/>
                      </a:rPr>
                      <m:t>=</m:t>
                    </m:r>
                    <m:r>
                      <a:rPr lang="de-DE" b="0" i="1" smtClean="0">
                        <a:latin typeface="Cambria Math"/>
                        <a:ea typeface="Cambria Math"/>
                      </a:rPr>
                      <m:t>𝑒𝑛𝑒𝑟𝑔𝑦</m:t>
                    </m:r>
                    <m:r>
                      <a:rPr lang="de-DE" b="0" i="1" smtClean="0">
                        <a:latin typeface="Cambria Math"/>
                        <a:ea typeface="Cambria Math"/>
                      </a:rPr>
                      <m:t>∗</m:t>
                    </m:r>
                    <m:r>
                      <a:rPr lang="de-DE" b="0" i="1" smtClean="0">
                        <a:latin typeface="Cambria Math"/>
                        <a:ea typeface="Cambria Math"/>
                      </a:rPr>
                      <m:t>𝑑𝑖𝑠𝑡𝑎𝑛𝑐𝑒</m:t>
                    </m:r>
                  </m:oMath>
                </a14:m>
                <a:endParaRPr lang="de-DE" b="0" dirty="0" smtClean="0">
                  <a:ea typeface="Cambria Math"/>
                </a:endParaRPr>
              </a:p>
            </p:txBody>
          </p:sp>
        </mc:Choice>
        <mc:Fallback xmlns="">
          <p:sp>
            <p:nvSpPr>
              <p:cNvPr id="11" name="Textfeld 10"/>
              <p:cNvSpPr txBox="1">
                <a:spLocks noRot="1" noChangeAspect="1" noMove="1" noResize="1" noEditPoints="1" noAdjustHandles="1" noChangeArrowheads="1" noChangeShapeType="1" noTextEdit="1"/>
              </p:cNvSpPr>
              <p:nvPr/>
            </p:nvSpPr>
            <p:spPr>
              <a:xfrm>
                <a:off x="900000" y="4140000"/>
                <a:ext cx="3654655" cy="923330"/>
              </a:xfrm>
              <a:prstGeom prst="rect">
                <a:avLst/>
              </a:prstGeom>
              <a:blipFill rotWithShape="1">
                <a:blip r:embed="rId5"/>
                <a:stretch>
                  <a:fillRect b="-129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540000" y="5220000"/>
                <a:ext cx="6680419" cy="369332"/>
              </a:xfrm>
              <a:prstGeom prst="rect">
                <a:avLst/>
              </a:prstGeom>
              <a:noFill/>
            </p:spPr>
            <p:txBody>
              <a:bodyPr wrap="none" rtlCol="0">
                <a:spAutoFit/>
              </a:bodyPr>
              <a:lstStyle/>
              <a:p>
                <a:pPr marL="285750" indent="-285750">
                  <a:buFont typeface="Wingdings" panose="05000000000000000000" pitchFamily="2" charset="2"/>
                  <a:buChar char="Ø"/>
                </a:pPr>
                <a:r>
                  <a:rPr lang="de-DE" dirty="0" smtClean="0">
                    <a:solidFill>
                      <a:srgbClr val="0000CC"/>
                    </a:solidFill>
                  </a:rPr>
                  <a:t> </a:t>
                </a:r>
                <a:r>
                  <a:rPr lang="en-US" dirty="0" smtClean="0">
                    <a:solidFill>
                      <a:srgbClr val="FF0000"/>
                    </a:solidFill>
                  </a:rPr>
                  <a:t>Charges</a:t>
                </a:r>
                <a:r>
                  <a:rPr lang="en-US" dirty="0" smtClean="0"/>
                  <a:t> measured in terms of electronic charges </a:t>
                </a:r>
                <a14:m>
                  <m:oMath xmlns:m="http://schemas.openxmlformats.org/officeDocument/2006/math">
                    <m:r>
                      <a:rPr lang="de-DE" b="0" i="1" smtClean="0">
                        <a:solidFill>
                          <a:srgbClr val="FF0000"/>
                        </a:solidFill>
                        <a:latin typeface="Cambria Math"/>
                      </a:rPr>
                      <m:t>𝑒</m:t>
                    </m:r>
                    <m:r>
                      <a:rPr lang="de-DE" b="0" i="1" smtClean="0">
                        <a:solidFill>
                          <a:srgbClr val="FF0000"/>
                        </a:solidFill>
                        <a:latin typeface="Cambria Math"/>
                      </a:rPr>
                      <m:t>=1.6∙</m:t>
                    </m:r>
                    <m:sSup>
                      <m:sSupPr>
                        <m:ctrlPr>
                          <a:rPr lang="de-DE" b="0" i="1" smtClean="0">
                            <a:solidFill>
                              <a:srgbClr val="FF0000"/>
                            </a:solidFill>
                            <a:latin typeface="Cambria Math"/>
                            <a:ea typeface="Cambria Math"/>
                          </a:rPr>
                        </m:ctrlPr>
                      </m:sSupPr>
                      <m:e>
                        <m:r>
                          <a:rPr lang="de-DE" b="0" i="1" smtClean="0">
                            <a:solidFill>
                              <a:srgbClr val="FF0000"/>
                            </a:solidFill>
                            <a:latin typeface="Cambria Math"/>
                            <a:ea typeface="Cambria Math"/>
                          </a:rPr>
                          <m:t>10</m:t>
                        </m:r>
                      </m:e>
                      <m:sup>
                        <m:r>
                          <a:rPr lang="de-DE" b="0" i="1" smtClean="0">
                            <a:solidFill>
                              <a:srgbClr val="FF0000"/>
                            </a:solidFill>
                            <a:latin typeface="Cambria Math"/>
                            <a:ea typeface="Cambria Math"/>
                          </a:rPr>
                          <m:t>−19</m:t>
                        </m:r>
                      </m:sup>
                    </m:sSup>
                    <m:r>
                      <a:rPr lang="de-DE" b="0" i="1" smtClean="0">
                        <a:solidFill>
                          <a:srgbClr val="FF0000"/>
                        </a:solidFill>
                        <a:latin typeface="Cambria Math"/>
                        <a:ea typeface="Cambria Math"/>
                      </a:rPr>
                      <m:t>𝐶</m:t>
                    </m:r>
                  </m:oMath>
                </a14:m>
                <a:endParaRPr lang="en-US" dirty="0">
                  <a:solidFill>
                    <a:srgbClr val="FF0000"/>
                  </a:solidFill>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540000" y="5220000"/>
                <a:ext cx="6680419" cy="369332"/>
              </a:xfrm>
              <a:prstGeom prst="rect">
                <a:avLst/>
              </a:prstGeom>
              <a:blipFill rotWithShape="1">
                <a:blip r:embed="rId6"/>
                <a:stretch>
                  <a:fillRect l="-63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540000" y="5760000"/>
                <a:ext cx="6452216" cy="369332"/>
              </a:xfrm>
              <a:prstGeom prst="rect">
                <a:avLst/>
              </a:prstGeom>
              <a:noFill/>
            </p:spPr>
            <p:txBody>
              <a:bodyPr wrap="none" rtlCol="0">
                <a:spAutoFit/>
              </a:bodyPr>
              <a:lstStyle/>
              <a:p>
                <a:pPr marL="285750" indent="-285750">
                  <a:buFont typeface="Wingdings" panose="05000000000000000000" pitchFamily="2" charset="2"/>
                  <a:buChar char="Ø"/>
                </a:pPr>
                <a:r>
                  <a:rPr lang="de-DE" dirty="0" smtClean="0">
                    <a:solidFill>
                      <a:srgbClr val="0000CC"/>
                    </a:solidFill>
                  </a:rPr>
                  <a:t> </a:t>
                </a:r>
                <a:r>
                  <a:rPr lang="en-US" dirty="0" smtClean="0">
                    <a:solidFill>
                      <a:srgbClr val="FF0000"/>
                    </a:solidFill>
                  </a:rPr>
                  <a:t>Cross sections </a:t>
                </a:r>
                <a:r>
                  <a:rPr lang="en-US" dirty="0" smtClean="0"/>
                  <a:t>measured in terms of barns. </a:t>
                </a:r>
                <a14:m>
                  <m:oMath xmlns:m="http://schemas.openxmlformats.org/officeDocument/2006/math">
                    <m:r>
                      <a:rPr lang="de-DE" b="0" i="1" smtClean="0">
                        <a:solidFill>
                          <a:srgbClr val="FF0000"/>
                        </a:solidFill>
                        <a:latin typeface="Cambria Math"/>
                      </a:rPr>
                      <m:t>1 </m:t>
                    </m:r>
                    <m:r>
                      <a:rPr lang="de-DE" b="0" i="1" smtClean="0">
                        <a:solidFill>
                          <a:srgbClr val="FF0000"/>
                        </a:solidFill>
                        <a:latin typeface="Cambria Math"/>
                      </a:rPr>
                      <m:t>𝑏𝑎𝑟𝑛</m:t>
                    </m:r>
                    <m:r>
                      <a:rPr lang="de-DE" b="0" i="1" smtClean="0">
                        <a:solidFill>
                          <a:srgbClr val="FF0000"/>
                        </a:solidFill>
                        <a:latin typeface="Cambria Math"/>
                      </a:rPr>
                      <m:t>=</m:t>
                    </m:r>
                    <m:sSup>
                      <m:sSupPr>
                        <m:ctrlPr>
                          <a:rPr lang="de-DE" b="0" i="1" smtClean="0">
                            <a:solidFill>
                              <a:srgbClr val="FF0000"/>
                            </a:solidFill>
                            <a:latin typeface="Cambria Math"/>
                          </a:rPr>
                        </m:ctrlPr>
                      </m:sSupPr>
                      <m:e>
                        <m:r>
                          <a:rPr lang="de-DE" b="0" i="1" smtClean="0">
                            <a:solidFill>
                              <a:srgbClr val="FF0000"/>
                            </a:solidFill>
                            <a:latin typeface="Cambria Math"/>
                          </a:rPr>
                          <m:t>10</m:t>
                        </m:r>
                      </m:e>
                      <m:sup>
                        <m:r>
                          <a:rPr lang="de-DE" b="0" i="1" smtClean="0">
                            <a:solidFill>
                              <a:srgbClr val="FF0000"/>
                            </a:solidFill>
                            <a:latin typeface="Cambria Math"/>
                          </a:rPr>
                          <m:t>−28</m:t>
                        </m:r>
                      </m:sup>
                    </m:sSup>
                    <m:r>
                      <a:rPr lang="de-DE" b="0" i="1" smtClean="0">
                        <a:solidFill>
                          <a:srgbClr val="FF0000"/>
                        </a:solidFill>
                        <a:latin typeface="Cambria Math"/>
                      </a:rPr>
                      <m:t> </m:t>
                    </m:r>
                    <m:sSup>
                      <m:sSupPr>
                        <m:ctrlPr>
                          <a:rPr lang="de-DE" b="0" i="1" smtClean="0">
                            <a:solidFill>
                              <a:srgbClr val="FF0000"/>
                            </a:solidFill>
                            <a:latin typeface="Cambria Math"/>
                          </a:rPr>
                        </m:ctrlPr>
                      </m:sSupPr>
                      <m:e>
                        <m:r>
                          <a:rPr lang="de-DE" b="0" i="1" smtClean="0">
                            <a:solidFill>
                              <a:srgbClr val="FF0000"/>
                            </a:solidFill>
                            <a:latin typeface="Cambria Math"/>
                          </a:rPr>
                          <m:t>𝑚</m:t>
                        </m:r>
                      </m:e>
                      <m:sup>
                        <m:r>
                          <a:rPr lang="de-DE" b="0" i="1" smtClean="0">
                            <a:solidFill>
                              <a:srgbClr val="FF0000"/>
                            </a:solidFill>
                            <a:latin typeface="Cambria Math"/>
                          </a:rPr>
                          <m:t>2</m:t>
                        </m:r>
                      </m:sup>
                    </m:sSup>
                  </m:oMath>
                </a14:m>
                <a:endParaRPr lang="en-US" dirty="0">
                  <a:solidFill>
                    <a:srgbClr val="0000CC"/>
                  </a:solidFill>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540000" y="5760000"/>
                <a:ext cx="6452216" cy="369332"/>
              </a:xfrm>
              <a:prstGeom prst="rect">
                <a:avLst/>
              </a:prstGeom>
              <a:blipFill rotWithShape="1">
                <a:blip r:embed="rId7"/>
                <a:stretch>
                  <a:fillRect l="-662"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1861865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Units and Dimensions</a:t>
            </a:r>
            <a:endParaRPr lang="en-US" dirty="0"/>
          </a:p>
        </p:txBody>
      </p:sp>
      <mc:AlternateContent xmlns:mc="http://schemas.openxmlformats.org/markup-compatibility/2006" xmlns:a14="http://schemas.microsoft.com/office/drawing/2010/main">
        <mc:Choice Requires="a14">
          <p:sp>
            <p:nvSpPr>
              <p:cNvPr id="4" name="Textfeld 3"/>
              <p:cNvSpPr txBox="1"/>
              <p:nvPr/>
            </p:nvSpPr>
            <p:spPr>
              <a:xfrm>
                <a:off x="720000" y="900000"/>
                <a:ext cx="8172480" cy="923330"/>
              </a:xfrm>
              <a:prstGeom prst="rect">
                <a:avLst/>
              </a:prstGeom>
              <a:noFill/>
            </p:spPr>
            <p:txBody>
              <a:bodyPr wrap="square" rtlCol="0">
                <a:spAutoFit/>
              </a:bodyPr>
              <a:lstStyle/>
              <a:p>
                <a:r>
                  <a:rPr lang="de-DE" dirty="0" smtClean="0"/>
                  <a:t>Because </a:t>
                </a:r>
                <a14:m>
                  <m:oMath xmlns:m="http://schemas.openxmlformats.org/officeDocument/2006/math">
                    <m:sSup>
                      <m:sSupPr>
                        <m:ctrlPr>
                          <a:rPr lang="de-DE" i="1" smtClean="0">
                            <a:solidFill>
                              <a:srgbClr val="0000CC"/>
                            </a:solidFill>
                            <a:latin typeface="Cambria Math"/>
                          </a:rPr>
                        </m:ctrlPr>
                      </m:sSupPr>
                      <m:e>
                        <m:r>
                          <a:rPr lang="de-DE" b="0" i="1" smtClean="0">
                            <a:solidFill>
                              <a:srgbClr val="0000CC"/>
                            </a:solidFill>
                            <a:latin typeface="Cambria Math"/>
                          </a:rPr>
                          <m:t>𝐸</m:t>
                        </m:r>
                      </m:e>
                      <m:sup>
                        <m:r>
                          <a:rPr lang="de-DE" b="0" i="1" smtClean="0">
                            <a:solidFill>
                              <a:srgbClr val="0000CC"/>
                            </a:solidFill>
                            <a:latin typeface="Cambria Math"/>
                          </a:rPr>
                          <m:t>2</m:t>
                        </m:r>
                      </m:sup>
                    </m:sSup>
                    <m:r>
                      <a:rPr lang="de-DE" b="0" i="1" smtClean="0">
                        <a:solidFill>
                          <a:srgbClr val="0000CC"/>
                        </a:solidFill>
                        <a:latin typeface="Cambria Math"/>
                      </a:rPr>
                      <m:t>=</m:t>
                    </m:r>
                    <m:sSup>
                      <m:sSupPr>
                        <m:ctrlPr>
                          <a:rPr lang="de-DE" b="0" i="1" smtClean="0">
                            <a:solidFill>
                              <a:srgbClr val="0000CC"/>
                            </a:solidFill>
                            <a:latin typeface="Cambria Math"/>
                          </a:rPr>
                        </m:ctrlPr>
                      </m:sSupPr>
                      <m:e>
                        <m:r>
                          <a:rPr lang="de-DE" b="0" i="1" smtClean="0">
                            <a:solidFill>
                              <a:srgbClr val="0000CC"/>
                            </a:solidFill>
                            <a:latin typeface="Cambria Math"/>
                          </a:rPr>
                          <m:t>𝑝</m:t>
                        </m:r>
                      </m:e>
                      <m:sup>
                        <m:r>
                          <a:rPr lang="de-DE" b="0" i="1" smtClean="0">
                            <a:solidFill>
                              <a:srgbClr val="0000CC"/>
                            </a:solidFill>
                            <a:latin typeface="Cambria Math"/>
                          </a:rPr>
                          <m:t>2</m:t>
                        </m:r>
                      </m:sup>
                    </m:sSup>
                    <m:sSup>
                      <m:sSupPr>
                        <m:ctrlPr>
                          <a:rPr lang="de-DE" b="0" i="1" smtClean="0">
                            <a:solidFill>
                              <a:srgbClr val="0000CC"/>
                            </a:solidFill>
                            <a:latin typeface="Cambria Math"/>
                          </a:rPr>
                        </m:ctrlPr>
                      </m:sSupPr>
                      <m:e>
                        <m:r>
                          <a:rPr lang="de-DE" b="0" i="1" smtClean="0">
                            <a:solidFill>
                              <a:srgbClr val="0000CC"/>
                            </a:solidFill>
                            <a:latin typeface="Cambria Math"/>
                          </a:rPr>
                          <m:t>𝑐</m:t>
                        </m:r>
                      </m:e>
                      <m:sup>
                        <m:r>
                          <a:rPr lang="de-DE" b="0" i="1" smtClean="0">
                            <a:solidFill>
                              <a:srgbClr val="0000CC"/>
                            </a:solidFill>
                            <a:latin typeface="Cambria Math"/>
                          </a:rPr>
                          <m:t>2</m:t>
                        </m:r>
                      </m:sup>
                    </m:sSup>
                    <m:r>
                      <a:rPr lang="de-DE" b="0" i="1" smtClean="0">
                        <a:solidFill>
                          <a:srgbClr val="0000CC"/>
                        </a:solidFill>
                        <a:latin typeface="Cambria Math"/>
                      </a:rPr>
                      <m:t>+</m:t>
                    </m:r>
                    <m:sSup>
                      <m:sSupPr>
                        <m:ctrlPr>
                          <a:rPr lang="de-DE" b="0" i="1" smtClean="0">
                            <a:solidFill>
                              <a:srgbClr val="0000CC"/>
                            </a:solidFill>
                            <a:latin typeface="Cambria Math"/>
                          </a:rPr>
                        </m:ctrlPr>
                      </m:sSupPr>
                      <m:e>
                        <m:r>
                          <a:rPr lang="de-DE" b="0" i="1" smtClean="0">
                            <a:solidFill>
                              <a:srgbClr val="0000CC"/>
                            </a:solidFill>
                            <a:latin typeface="Cambria Math"/>
                          </a:rPr>
                          <m:t>𝑚</m:t>
                        </m:r>
                      </m:e>
                      <m:sup>
                        <m:r>
                          <a:rPr lang="de-DE" b="0" i="1" smtClean="0">
                            <a:solidFill>
                              <a:srgbClr val="0000CC"/>
                            </a:solidFill>
                            <a:latin typeface="Cambria Math"/>
                          </a:rPr>
                          <m:t>2</m:t>
                        </m:r>
                      </m:sup>
                    </m:sSup>
                    <m:sSup>
                      <m:sSupPr>
                        <m:ctrlPr>
                          <a:rPr lang="de-DE" b="0" i="1" smtClean="0">
                            <a:solidFill>
                              <a:srgbClr val="0000CC"/>
                            </a:solidFill>
                            <a:latin typeface="Cambria Math"/>
                          </a:rPr>
                        </m:ctrlPr>
                      </m:sSupPr>
                      <m:e>
                        <m:r>
                          <a:rPr lang="de-DE" b="0" i="1" smtClean="0">
                            <a:solidFill>
                              <a:srgbClr val="0000CC"/>
                            </a:solidFill>
                            <a:latin typeface="Cambria Math"/>
                          </a:rPr>
                          <m:t>𝑐</m:t>
                        </m:r>
                      </m:e>
                      <m:sup>
                        <m:r>
                          <a:rPr lang="de-DE" b="0" i="1" smtClean="0">
                            <a:solidFill>
                              <a:srgbClr val="0000CC"/>
                            </a:solidFill>
                            <a:latin typeface="Cambria Math"/>
                          </a:rPr>
                          <m:t>4</m:t>
                        </m:r>
                      </m:sup>
                    </m:sSup>
                  </m:oMath>
                </a14:m>
                <a:r>
                  <a:rPr lang="en-US" dirty="0" smtClean="0"/>
                  <a:t> where </a:t>
                </a:r>
                <a:r>
                  <a:rPr lang="en-US" dirty="0" smtClean="0">
                    <a:solidFill>
                      <a:srgbClr val="0000CC"/>
                    </a:solidFill>
                  </a:rPr>
                  <a:t>E</a:t>
                </a:r>
                <a:r>
                  <a:rPr lang="en-US" dirty="0" smtClean="0"/>
                  <a:t> is the energy, </a:t>
                </a:r>
                <a:r>
                  <a:rPr lang="en-US" dirty="0" smtClean="0">
                    <a:solidFill>
                      <a:srgbClr val="0000CC"/>
                    </a:solidFill>
                  </a:rPr>
                  <a:t>p</a:t>
                </a:r>
                <a:r>
                  <a:rPr lang="en-US" dirty="0" smtClean="0"/>
                  <a:t> the momentum, </a:t>
                </a:r>
                <a:r>
                  <a:rPr lang="en-US" dirty="0" smtClean="0">
                    <a:solidFill>
                      <a:srgbClr val="0000CC"/>
                    </a:solidFill>
                  </a:rPr>
                  <a:t>m</a:t>
                </a:r>
                <a:r>
                  <a:rPr lang="en-US" dirty="0" smtClean="0"/>
                  <a:t> the rest mass: </a:t>
                </a:r>
                <a:r>
                  <a:rPr lang="en-US" dirty="0" smtClean="0">
                    <a:solidFill>
                      <a:srgbClr val="0000CC"/>
                    </a:solidFill>
                  </a:rPr>
                  <a:t>pc</a:t>
                </a:r>
                <a:r>
                  <a:rPr lang="en-US" dirty="0" smtClean="0"/>
                  <a:t> and </a:t>
                </a:r>
                <a:r>
                  <a:rPr lang="en-US" dirty="0" smtClean="0">
                    <a:solidFill>
                      <a:srgbClr val="0000CC"/>
                    </a:solidFill>
                  </a:rPr>
                  <a:t>mc</a:t>
                </a:r>
                <a:r>
                  <a:rPr lang="en-US" baseline="30000" dirty="0" smtClean="0">
                    <a:solidFill>
                      <a:srgbClr val="0000CC"/>
                    </a:solidFill>
                  </a:rPr>
                  <a:t>2</a:t>
                </a:r>
                <a:r>
                  <a:rPr lang="en-US" dirty="0" smtClean="0"/>
                  <a:t> have dimensions of energy and it is convenient to measure momentum in units of </a:t>
                </a:r>
                <a:r>
                  <a:rPr lang="en-US" dirty="0" smtClean="0">
                    <a:solidFill>
                      <a:srgbClr val="0000CC"/>
                    </a:solidFill>
                  </a:rPr>
                  <a:t>GeV/c</a:t>
                </a:r>
                <a:r>
                  <a:rPr lang="en-US" dirty="0" smtClean="0"/>
                  <a:t> and mass in units of </a:t>
                </a:r>
                <a:r>
                  <a:rPr lang="en-US" dirty="0" smtClean="0">
                    <a:solidFill>
                      <a:srgbClr val="0000CC"/>
                    </a:solidFill>
                  </a:rPr>
                  <a:t>GeV/c</a:t>
                </a:r>
                <a:r>
                  <a:rPr lang="en-US" baseline="30000" dirty="0" smtClean="0">
                    <a:solidFill>
                      <a:srgbClr val="0000CC"/>
                    </a:solidFill>
                  </a:rPr>
                  <a:t>2</a:t>
                </a:r>
                <a:r>
                  <a:rPr lang="en-US" dirty="0" smtClean="0"/>
                  <a:t>.</a:t>
                </a:r>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720000" y="900000"/>
                <a:ext cx="8172480" cy="923330"/>
              </a:xfrm>
              <a:prstGeom prst="rect">
                <a:avLst/>
              </a:prstGeom>
              <a:blipFill rotWithShape="1">
                <a:blip r:embed="rId2"/>
                <a:stretch>
                  <a:fillRect l="-597" t="-3311" r="-373"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2340693" y="1980000"/>
                <a:ext cx="4931093"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00CC"/>
                              </a:solidFill>
                              <a:latin typeface="Cambria Math"/>
                            </a:rPr>
                          </m:ctrlPr>
                        </m:sSupPr>
                        <m:e>
                          <m:d>
                            <m:dPr>
                              <m:begChr m:val="["/>
                              <m:endChr m:val="]"/>
                              <m:ctrlPr>
                                <a:rPr lang="en-US" i="1" smtClean="0">
                                  <a:solidFill>
                                    <a:srgbClr val="0000CC"/>
                                  </a:solidFill>
                                  <a:latin typeface="Cambria Math"/>
                                </a:rPr>
                              </m:ctrlPr>
                            </m:dPr>
                            <m:e>
                              <m:r>
                                <a:rPr lang="de-DE" b="0" i="1" smtClean="0">
                                  <a:solidFill>
                                    <a:srgbClr val="0000CC"/>
                                  </a:solidFill>
                                  <a:latin typeface="Cambria Math"/>
                                </a:rPr>
                                <m:t>𝐸</m:t>
                              </m:r>
                              <m:d>
                                <m:dPr>
                                  <m:ctrlPr>
                                    <a:rPr lang="de-DE" b="0" i="1" smtClean="0">
                                      <a:solidFill>
                                        <a:srgbClr val="0000CC"/>
                                      </a:solidFill>
                                      <a:latin typeface="Cambria Math"/>
                                    </a:rPr>
                                  </m:ctrlPr>
                                </m:dPr>
                                <m:e>
                                  <m:r>
                                    <a:rPr lang="de-DE" b="0" i="1" smtClean="0">
                                      <a:solidFill>
                                        <a:srgbClr val="0000CC"/>
                                      </a:solidFill>
                                      <a:latin typeface="Cambria Math"/>
                                    </a:rPr>
                                    <m:t>𝐺𝑒𝑉</m:t>
                                  </m:r>
                                </m:e>
                              </m:d>
                            </m:e>
                          </m:d>
                        </m:e>
                        <m:sup>
                          <m:r>
                            <a:rPr lang="de-DE" b="0" i="1" smtClean="0">
                              <a:solidFill>
                                <a:srgbClr val="0000CC"/>
                              </a:solidFill>
                              <a:latin typeface="Cambria Math"/>
                            </a:rPr>
                            <m:t>2</m:t>
                          </m:r>
                        </m:sup>
                      </m:sSup>
                      <m:r>
                        <a:rPr lang="de-DE" b="0" i="1" smtClean="0">
                          <a:solidFill>
                            <a:srgbClr val="0000CC"/>
                          </a:solidFill>
                          <a:latin typeface="Cambria Math"/>
                        </a:rPr>
                        <m:t>=</m:t>
                      </m:r>
                      <m:sSup>
                        <m:sSupPr>
                          <m:ctrlPr>
                            <a:rPr lang="de-DE" b="0" i="1" smtClean="0">
                              <a:solidFill>
                                <a:srgbClr val="0000CC"/>
                              </a:solidFill>
                              <a:latin typeface="Cambria Math"/>
                            </a:rPr>
                          </m:ctrlPr>
                        </m:sSupPr>
                        <m:e>
                          <m:d>
                            <m:dPr>
                              <m:begChr m:val="["/>
                              <m:endChr m:val="]"/>
                              <m:ctrlPr>
                                <a:rPr lang="de-DE" b="0" i="1" smtClean="0">
                                  <a:solidFill>
                                    <a:srgbClr val="0000CC"/>
                                  </a:solidFill>
                                  <a:latin typeface="Cambria Math"/>
                                </a:rPr>
                              </m:ctrlPr>
                            </m:dPr>
                            <m:e>
                              <m:r>
                                <a:rPr lang="de-DE" b="0" i="1" smtClean="0">
                                  <a:solidFill>
                                    <a:srgbClr val="0000CC"/>
                                  </a:solidFill>
                                  <a:latin typeface="Cambria Math"/>
                                </a:rPr>
                                <m:t>𝑝</m:t>
                              </m:r>
                              <m:d>
                                <m:dPr>
                                  <m:ctrlPr>
                                    <a:rPr lang="de-DE" b="0" i="1" smtClean="0">
                                      <a:solidFill>
                                        <a:srgbClr val="0000CC"/>
                                      </a:solidFill>
                                      <a:latin typeface="Cambria Math"/>
                                    </a:rPr>
                                  </m:ctrlPr>
                                </m:dPr>
                                <m:e>
                                  <m:r>
                                    <a:rPr lang="de-DE" b="0" i="1" smtClean="0">
                                      <a:solidFill>
                                        <a:srgbClr val="0000CC"/>
                                      </a:solidFill>
                                      <a:latin typeface="Cambria Math"/>
                                    </a:rPr>
                                    <m:t>𝐺𝑒𝑉</m:t>
                                  </m:r>
                                  <m:r>
                                    <a:rPr lang="de-DE" b="0" i="1" smtClean="0">
                                      <a:solidFill>
                                        <a:srgbClr val="0000CC"/>
                                      </a:solidFill>
                                      <a:latin typeface="Cambria Math"/>
                                    </a:rPr>
                                    <m:t>/</m:t>
                                  </m:r>
                                  <m:r>
                                    <a:rPr lang="de-DE" b="0" i="1" smtClean="0">
                                      <a:solidFill>
                                        <a:srgbClr val="0000CC"/>
                                      </a:solidFill>
                                      <a:latin typeface="Cambria Math"/>
                                    </a:rPr>
                                    <m:t>𝑐</m:t>
                                  </m:r>
                                </m:e>
                              </m:d>
                            </m:e>
                          </m:d>
                        </m:e>
                        <m:sup>
                          <m:r>
                            <a:rPr lang="de-DE" b="0" i="1" smtClean="0">
                              <a:solidFill>
                                <a:srgbClr val="0000CC"/>
                              </a:solidFill>
                              <a:latin typeface="Cambria Math"/>
                            </a:rPr>
                            <m:t>2</m:t>
                          </m:r>
                        </m:sup>
                      </m:sSup>
                      <m:sSup>
                        <m:sSupPr>
                          <m:ctrlPr>
                            <a:rPr lang="de-DE" b="0" i="1" smtClean="0">
                              <a:solidFill>
                                <a:srgbClr val="0000CC"/>
                              </a:solidFill>
                              <a:latin typeface="Cambria Math"/>
                            </a:rPr>
                          </m:ctrlPr>
                        </m:sSupPr>
                        <m:e>
                          <m:r>
                            <a:rPr lang="de-DE" b="0" i="1" smtClean="0">
                              <a:solidFill>
                                <a:srgbClr val="0000CC"/>
                              </a:solidFill>
                              <a:latin typeface="Cambria Math"/>
                            </a:rPr>
                            <m:t>𝑐</m:t>
                          </m:r>
                        </m:e>
                        <m:sup>
                          <m:r>
                            <a:rPr lang="de-DE" b="0" i="1" smtClean="0">
                              <a:solidFill>
                                <a:srgbClr val="0000CC"/>
                              </a:solidFill>
                              <a:latin typeface="Cambria Math"/>
                            </a:rPr>
                            <m:t>2</m:t>
                          </m:r>
                        </m:sup>
                      </m:sSup>
                      <m:r>
                        <a:rPr lang="de-DE" b="0" i="1" smtClean="0">
                          <a:solidFill>
                            <a:srgbClr val="0000CC"/>
                          </a:solidFill>
                          <a:latin typeface="Cambria Math"/>
                        </a:rPr>
                        <m:t>+</m:t>
                      </m:r>
                      <m:sSup>
                        <m:sSupPr>
                          <m:ctrlPr>
                            <a:rPr lang="de-DE" b="0" i="1" smtClean="0">
                              <a:solidFill>
                                <a:srgbClr val="0000CC"/>
                              </a:solidFill>
                              <a:latin typeface="Cambria Math"/>
                            </a:rPr>
                          </m:ctrlPr>
                        </m:sSupPr>
                        <m:e>
                          <m:d>
                            <m:dPr>
                              <m:begChr m:val="["/>
                              <m:endChr m:val="]"/>
                              <m:ctrlPr>
                                <a:rPr lang="de-DE" b="0" i="1" smtClean="0">
                                  <a:solidFill>
                                    <a:srgbClr val="0000CC"/>
                                  </a:solidFill>
                                  <a:latin typeface="Cambria Math"/>
                                </a:rPr>
                              </m:ctrlPr>
                            </m:dPr>
                            <m:e>
                              <m:r>
                                <a:rPr lang="de-DE" b="0" i="1" smtClean="0">
                                  <a:solidFill>
                                    <a:srgbClr val="0000CC"/>
                                  </a:solidFill>
                                  <a:latin typeface="Cambria Math"/>
                                </a:rPr>
                                <m:t>𝑚</m:t>
                              </m:r>
                              <m:d>
                                <m:dPr>
                                  <m:ctrlPr>
                                    <a:rPr lang="de-DE" b="0" i="1" smtClean="0">
                                      <a:solidFill>
                                        <a:srgbClr val="0000CC"/>
                                      </a:solidFill>
                                      <a:latin typeface="Cambria Math"/>
                                    </a:rPr>
                                  </m:ctrlPr>
                                </m:dPr>
                                <m:e>
                                  <m:r>
                                    <a:rPr lang="de-DE" b="0" i="1" smtClean="0">
                                      <a:solidFill>
                                        <a:srgbClr val="0000CC"/>
                                      </a:solidFill>
                                      <a:latin typeface="Cambria Math"/>
                                    </a:rPr>
                                    <m:t>𝐺𝑒𝑉</m:t>
                                  </m:r>
                                  <m:r>
                                    <a:rPr lang="de-DE" b="0" i="1" smtClean="0">
                                      <a:solidFill>
                                        <a:srgbClr val="0000CC"/>
                                      </a:solidFill>
                                      <a:latin typeface="Cambria Math"/>
                                    </a:rPr>
                                    <m:t>/</m:t>
                                  </m:r>
                                  <m:sSup>
                                    <m:sSupPr>
                                      <m:ctrlPr>
                                        <a:rPr lang="de-DE" b="0" i="1" smtClean="0">
                                          <a:solidFill>
                                            <a:srgbClr val="0000CC"/>
                                          </a:solidFill>
                                          <a:latin typeface="Cambria Math"/>
                                        </a:rPr>
                                      </m:ctrlPr>
                                    </m:sSupPr>
                                    <m:e>
                                      <m:r>
                                        <a:rPr lang="de-DE" b="0" i="1" smtClean="0">
                                          <a:solidFill>
                                            <a:srgbClr val="0000CC"/>
                                          </a:solidFill>
                                          <a:latin typeface="Cambria Math"/>
                                        </a:rPr>
                                        <m:t>𝑐</m:t>
                                      </m:r>
                                    </m:e>
                                    <m:sup>
                                      <m:r>
                                        <a:rPr lang="de-DE" b="0" i="1" smtClean="0">
                                          <a:solidFill>
                                            <a:srgbClr val="0000CC"/>
                                          </a:solidFill>
                                          <a:latin typeface="Cambria Math"/>
                                        </a:rPr>
                                        <m:t>2</m:t>
                                      </m:r>
                                    </m:sup>
                                  </m:sSup>
                                </m:e>
                              </m:d>
                            </m:e>
                          </m:d>
                        </m:e>
                        <m:sup>
                          <m:r>
                            <a:rPr lang="de-DE" b="0" i="1" smtClean="0">
                              <a:solidFill>
                                <a:srgbClr val="0000CC"/>
                              </a:solidFill>
                              <a:latin typeface="Cambria Math"/>
                            </a:rPr>
                            <m:t>2</m:t>
                          </m:r>
                        </m:sup>
                      </m:sSup>
                      <m:sSup>
                        <m:sSupPr>
                          <m:ctrlPr>
                            <a:rPr lang="de-DE" b="0" i="1" smtClean="0">
                              <a:solidFill>
                                <a:srgbClr val="0000CC"/>
                              </a:solidFill>
                              <a:latin typeface="Cambria Math"/>
                            </a:rPr>
                          </m:ctrlPr>
                        </m:sSupPr>
                        <m:e>
                          <m:r>
                            <a:rPr lang="de-DE" b="0" i="1" smtClean="0">
                              <a:solidFill>
                                <a:srgbClr val="0000CC"/>
                              </a:solidFill>
                              <a:latin typeface="Cambria Math"/>
                            </a:rPr>
                            <m:t>𝑐</m:t>
                          </m:r>
                        </m:e>
                        <m:sup>
                          <m:r>
                            <a:rPr lang="de-DE" b="0" i="1" smtClean="0">
                              <a:solidFill>
                                <a:srgbClr val="0000CC"/>
                              </a:solidFill>
                              <a:latin typeface="Cambria Math"/>
                            </a:rPr>
                            <m:t>4</m:t>
                          </m:r>
                        </m:sup>
                      </m:sSup>
                    </m:oMath>
                  </m:oMathPara>
                </a14:m>
                <a:endParaRPr lang="en-US"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2340693" y="1980000"/>
                <a:ext cx="4931093" cy="369332"/>
              </a:xfrm>
              <a:prstGeom prst="rect">
                <a:avLst/>
              </a:prstGeom>
              <a:blipFill rotWithShape="1">
                <a:blip r:embed="rId3"/>
                <a:stretch>
                  <a:fillRect b="-1290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3366806" y="2626351"/>
                <a:ext cx="2878865"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FF0000"/>
                          </a:solidFill>
                          <a:latin typeface="Cambria Math"/>
                        </a:rPr>
                        <m:t>1 </m:t>
                      </m:r>
                      <m:f>
                        <m:fPr>
                          <m:type m:val="lin"/>
                          <m:ctrlPr>
                            <a:rPr lang="de-DE" b="0" i="1" smtClean="0">
                              <a:solidFill>
                                <a:srgbClr val="FF0000"/>
                              </a:solidFill>
                              <a:latin typeface="Cambria Math"/>
                            </a:rPr>
                          </m:ctrlPr>
                        </m:fPr>
                        <m:num>
                          <m:r>
                            <a:rPr lang="de-DE" b="0" i="1" smtClean="0">
                              <a:solidFill>
                                <a:srgbClr val="FF0000"/>
                              </a:solidFill>
                              <a:latin typeface="Cambria Math"/>
                            </a:rPr>
                            <m:t>𝑒𝑉</m:t>
                          </m:r>
                        </m:num>
                        <m:den>
                          <m:sSup>
                            <m:sSupPr>
                              <m:ctrlPr>
                                <a:rPr lang="de-DE" b="0" i="1" smtClean="0">
                                  <a:solidFill>
                                    <a:srgbClr val="FF0000"/>
                                  </a:solidFill>
                                  <a:latin typeface="Cambria Math"/>
                                </a:rPr>
                              </m:ctrlPr>
                            </m:sSupPr>
                            <m:e>
                              <m:r>
                                <a:rPr lang="de-DE" b="0" i="1" smtClean="0">
                                  <a:solidFill>
                                    <a:srgbClr val="FF0000"/>
                                  </a:solidFill>
                                  <a:latin typeface="Cambria Math"/>
                                </a:rPr>
                                <m:t>𝑐</m:t>
                              </m:r>
                            </m:e>
                            <m:sup>
                              <m:r>
                                <a:rPr lang="de-DE" b="0" i="1" smtClean="0">
                                  <a:solidFill>
                                    <a:srgbClr val="FF0000"/>
                                  </a:solidFill>
                                  <a:latin typeface="Cambria Math"/>
                                </a:rPr>
                                <m:t>2</m:t>
                              </m:r>
                            </m:sup>
                          </m:sSup>
                        </m:den>
                      </m:f>
                      <m:r>
                        <a:rPr lang="de-DE" b="0" i="1" smtClean="0">
                          <a:solidFill>
                            <a:srgbClr val="FF0000"/>
                          </a:solidFill>
                          <a:latin typeface="Cambria Math"/>
                        </a:rPr>
                        <m:t>=1.78</m:t>
                      </m:r>
                      <m:r>
                        <a:rPr lang="de-DE" b="0" i="1" smtClean="0">
                          <a:solidFill>
                            <a:srgbClr val="FF0000"/>
                          </a:solidFill>
                          <a:latin typeface="Cambria Math"/>
                          <a:ea typeface="Cambria Math"/>
                        </a:rPr>
                        <m:t>∙</m:t>
                      </m:r>
                      <m:sSup>
                        <m:sSupPr>
                          <m:ctrlPr>
                            <a:rPr lang="de-DE" b="0" i="1" smtClean="0">
                              <a:solidFill>
                                <a:srgbClr val="FF0000"/>
                              </a:solidFill>
                              <a:latin typeface="Cambria Math"/>
                              <a:ea typeface="Cambria Math"/>
                            </a:rPr>
                          </m:ctrlPr>
                        </m:sSupPr>
                        <m:e>
                          <m:r>
                            <a:rPr lang="de-DE" b="0" i="1" smtClean="0">
                              <a:solidFill>
                                <a:srgbClr val="FF0000"/>
                              </a:solidFill>
                              <a:latin typeface="Cambria Math"/>
                              <a:ea typeface="Cambria Math"/>
                            </a:rPr>
                            <m:t>10</m:t>
                          </m:r>
                        </m:e>
                        <m:sup>
                          <m:r>
                            <a:rPr lang="de-DE" b="0" i="1" smtClean="0">
                              <a:solidFill>
                                <a:srgbClr val="FF0000"/>
                              </a:solidFill>
                              <a:latin typeface="Cambria Math"/>
                              <a:ea typeface="Cambria Math"/>
                            </a:rPr>
                            <m:t>−36</m:t>
                          </m:r>
                        </m:sup>
                      </m:sSup>
                      <m:r>
                        <a:rPr lang="de-DE" b="0" i="1" smtClean="0">
                          <a:solidFill>
                            <a:srgbClr val="FF0000"/>
                          </a:solidFill>
                          <a:latin typeface="Cambria Math"/>
                          <a:ea typeface="Cambria Math"/>
                        </a:rPr>
                        <m:t> </m:t>
                      </m:r>
                      <m:r>
                        <a:rPr lang="de-DE" b="0" i="1" smtClean="0">
                          <a:solidFill>
                            <a:srgbClr val="FF0000"/>
                          </a:solidFill>
                          <a:latin typeface="Cambria Math"/>
                          <a:ea typeface="Cambria Math"/>
                        </a:rPr>
                        <m:t>𝑘𝑔</m:t>
                      </m:r>
                    </m:oMath>
                  </m:oMathPara>
                </a14:m>
                <a:endParaRPr lang="en-US" dirty="0">
                  <a:solidFill>
                    <a:srgbClr val="FF0000"/>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3366806" y="2626351"/>
                <a:ext cx="2878865" cy="369332"/>
              </a:xfrm>
              <a:prstGeom prst="rect">
                <a:avLst/>
              </a:prstGeom>
              <a:blipFill rotWithShape="1">
                <a:blip r:embed="rId4"/>
                <a:stretch>
                  <a:fillRect t="-111290" b="-17419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720001" y="3600000"/>
                <a:ext cx="6444288" cy="646331"/>
              </a:xfrm>
              <a:prstGeom prst="rect">
                <a:avLst/>
              </a:prstGeom>
              <a:noFill/>
            </p:spPr>
            <p:txBody>
              <a:bodyPr wrap="square" rtlCol="0">
                <a:spAutoFit/>
              </a:bodyPr>
              <a:lstStyle/>
              <a:p>
                <a:r>
                  <a:rPr lang="en-US" dirty="0" smtClean="0"/>
                  <a:t>Because </a:t>
                </a:r>
                <a:r>
                  <a:rPr lang="en-US" dirty="0" smtClean="0">
                    <a:solidFill>
                      <a:srgbClr val="0000CC"/>
                    </a:solidFill>
                  </a:rPr>
                  <a:t>c</a:t>
                </a:r>
                <a:r>
                  <a:rPr lang="en-US" dirty="0" smtClean="0"/>
                  <a:t> cancels out we often omit the </a:t>
                </a:r>
                <a:r>
                  <a:rPr lang="en-US" dirty="0" smtClean="0">
                    <a:solidFill>
                      <a:srgbClr val="0000CC"/>
                    </a:solidFill>
                  </a:rPr>
                  <a:t>c</a:t>
                </a:r>
                <a:r>
                  <a:rPr lang="en-US" dirty="0" smtClean="0"/>
                  <a:t> i.e. put </a:t>
                </a:r>
                <a:r>
                  <a:rPr lang="en-US" i="1" dirty="0" smtClean="0">
                    <a:solidFill>
                      <a:srgbClr val="0000CC"/>
                    </a:solidFill>
                  </a:rPr>
                  <a:t>c=1</a:t>
                </a:r>
                <a:r>
                  <a:rPr lang="en-US" dirty="0" smtClean="0"/>
                  <a:t> (and </a:t>
                </a:r>
                <a14:m>
                  <m:oMath xmlns:m="http://schemas.openxmlformats.org/officeDocument/2006/math">
                    <m:r>
                      <a:rPr lang="en-US" i="1" smtClean="0">
                        <a:solidFill>
                          <a:srgbClr val="0000CC"/>
                        </a:solidFill>
                        <a:latin typeface="Cambria Math"/>
                        <a:ea typeface="Cambria Math"/>
                      </a:rPr>
                      <m:t>ℏ</m:t>
                    </m:r>
                    <m:r>
                      <a:rPr lang="de-DE" b="0" i="1" smtClean="0">
                        <a:solidFill>
                          <a:srgbClr val="0000CC"/>
                        </a:solidFill>
                        <a:latin typeface="Cambria Math"/>
                        <a:ea typeface="Cambria Math"/>
                      </a:rPr>
                      <m:t>=1</m:t>
                    </m:r>
                  </m:oMath>
                </a14:m>
                <a:r>
                  <a:rPr lang="en-US" dirty="0" smtClean="0"/>
                  <a:t>), so momenta and masses are also measured in </a:t>
                </a:r>
                <a:r>
                  <a:rPr lang="en-US" dirty="0" smtClean="0">
                    <a:solidFill>
                      <a:srgbClr val="0000CC"/>
                    </a:solidFill>
                  </a:rPr>
                  <a:t>GeV</a:t>
                </a:r>
                <a:r>
                  <a:rPr lang="en-US" dirty="0" smtClean="0"/>
                  <a:t>.</a:t>
                </a:r>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720001" y="3600000"/>
                <a:ext cx="6444288" cy="646331"/>
              </a:xfrm>
              <a:prstGeom prst="rect">
                <a:avLst/>
              </a:prstGeom>
              <a:blipFill rotWithShape="1">
                <a:blip r:embed="rId5"/>
                <a:stretch>
                  <a:fillRect l="-757"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2756459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Units and Dimensions</a:t>
            </a:r>
            <a:endParaRPr lang="en-US" dirty="0"/>
          </a:p>
        </p:txBody>
      </p:sp>
      <p:sp>
        <p:nvSpPr>
          <p:cNvPr id="11" name="Textfeld 10"/>
          <p:cNvSpPr txBox="1"/>
          <p:nvPr/>
        </p:nvSpPr>
        <p:spPr>
          <a:xfrm>
            <a:off x="540000" y="720000"/>
            <a:ext cx="8064448" cy="646331"/>
          </a:xfrm>
          <a:prstGeom prst="rect">
            <a:avLst/>
          </a:prstGeom>
          <a:noFill/>
        </p:spPr>
        <p:txBody>
          <a:bodyPr wrap="square" rtlCol="0">
            <a:spAutoFit/>
          </a:bodyPr>
          <a:lstStyle/>
          <a:p>
            <a:r>
              <a:rPr lang="en-US" dirty="0" smtClean="0"/>
              <a:t>This implies, however, that the results of calculations must be translated back to measureable quantities in the end. Conversion factors are the following:</a:t>
            </a:r>
            <a:endParaRPr lang="en-US" dirty="0"/>
          </a:p>
        </p:txBody>
      </p:sp>
      <mc:AlternateContent xmlns:mc="http://schemas.openxmlformats.org/markup-compatibility/2006" xmlns:a14="http://schemas.microsoft.com/office/drawing/2010/main">
        <mc:Choice Requires="a14">
          <p:graphicFrame>
            <p:nvGraphicFramePr>
              <p:cNvPr id="12" name="Tabelle 11"/>
              <p:cNvGraphicFramePr>
                <a:graphicFrameLocks noGrp="1"/>
              </p:cNvGraphicFramePr>
              <p:nvPr>
                <p:extLst>
                  <p:ext uri="{D42A27DB-BD31-4B8C-83A1-F6EECF244321}">
                    <p14:modId xmlns:p14="http://schemas.microsoft.com/office/powerpoint/2010/main" val="3460609267"/>
                  </p:ext>
                </p:extLst>
              </p:nvPr>
            </p:nvGraphicFramePr>
            <p:xfrm>
              <a:off x="1440000" y="1620000"/>
              <a:ext cx="6372280" cy="1886903"/>
            </p:xfrm>
            <a:graphic>
              <a:graphicData uri="http://schemas.openxmlformats.org/drawingml/2006/table">
                <a:tbl>
                  <a:tblPr firstRow="1" bandRow="1">
                    <a:tableStyleId>{5940675A-B579-460E-94D1-54222C63F5DA}</a:tableStyleId>
                  </a:tblPr>
                  <a:tblGrid>
                    <a:gridCol w="1259712"/>
                    <a:gridCol w="2520280"/>
                    <a:gridCol w="1296144"/>
                    <a:gridCol w="1296144"/>
                  </a:tblGrid>
                  <a:tr h="370840">
                    <a:tc>
                      <a:txBody>
                        <a:bodyPr/>
                        <a:lstStyle/>
                        <a:p>
                          <a:pPr algn="ctr"/>
                          <a:r>
                            <a:rPr lang="en-US" dirty="0" smtClean="0"/>
                            <a:t>quantity</a:t>
                          </a:r>
                          <a:endParaRPr lang="en-US" dirty="0"/>
                        </a:p>
                      </a:txBody>
                      <a:tcPr/>
                    </a:tc>
                    <a:tc>
                      <a:txBody>
                        <a:bodyPr/>
                        <a:lstStyle/>
                        <a:p>
                          <a:pPr algn="ctr"/>
                          <a:r>
                            <a:rPr lang="en-US" dirty="0" smtClean="0"/>
                            <a:t>conversion factor</a:t>
                          </a:r>
                          <a:endParaRPr lang="en-US" dirty="0"/>
                        </a:p>
                      </a:txBody>
                      <a:tcPr/>
                    </a:tc>
                    <a:tc>
                      <a:txBody>
                        <a:bodyPr/>
                        <a:lstStyle/>
                        <a:p>
                          <a:r>
                            <a:rPr lang="en-US" dirty="0" smtClean="0"/>
                            <a:t>natural unit</a:t>
                          </a:r>
                          <a:endParaRPr lang="en-US" dirty="0"/>
                        </a:p>
                      </a:txBody>
                      <a:tcPr/>
                    </a:tc>
                    <a:tc>
                      <a:txBody>
                        <a:bodyPr/>
                        <a:lstStyle/>
                        <a:p>
                          <a:r>
                            <a:rPr lang="en-US" dirty="0" smtClean="0"/>
                            <a:t>normal unit</a:t>
                          </a:r>
                          <a:endParaRPr lang="en-US" dirty="0"/>
                        </a:p>
                      </a:txBody>
                      <a:tcPr/>
                    </a:tc>
                  </a:tr>
                  <a:tr h="370840">
                    <a:tc>
                      <a:txBody>
                        <a:bodyPr/>
                        <a:lstStyle/>
                        <a:p>
                          <a:pPr algn="ctr"/>
                          <a:r>
                            <a:rPr lang="en-US" dirty="0" smtClean="0"/>
                            <a:t>mass</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1</m:t>
                                </m:r>
                                <m:r>
                                  <a:rPr lang="de-DE" b="0" i="1" smtClean="0">
                                    <a:latin typeface="Cambria Math"/>
                                  </a:rPr>
                                  <m:t>𝑘𝑔</m:t>
                                </m:r>
                                <m:r>
                                  <a:rPr lang="de-DE" b="0" i="1" smtClean="0">
                                    <a:latin typeface="Cambria Math"/>
                                  </a:rPr>
                                  <m:t>=5.61∙</m:t>
                                </m:r>
                                <m:sSup>
                                  <m:sSupPr>
                                    <m:ctrlPr>
                                      <a:rPr lang="de-DE" b="0" i="1" smtClean="0">
                                        <a:latin typeface="Cambria Math"/>
                                        <a:ea typeface="Cambria Math"/>
                                      </a:rPr>
                                    </m:ctrlPr>
                                  </m:sSupPr>
                                  <m:e>
                                    <m:r>
                                      <a:rPr lang="de-DE" b="0" i="1" smtClean="0">
                                        <a:latin typeface="Cambria Math"/>
                                        <a:ea typeface="Cambria Math"/>
                                      </a:rPr>
                                      <m:t>10</m:t>
                                    </m:r>
                                  </m:e>
                                  <m:sup>
                                    <m:r>
                                      <a:rPr lang="de-DE" b="0" i="1" smtClean="0">
                                        <a:latin typeface="Cambria Math"/>
                                        <a:ea typeface="Cambria Math"/>
                                      </a:rPr>
                                      <m:t>26</m:t>
                                    </m:r>
                                  </m:sup>
                                </m:sSup>
                                <m:r>
                                  <a:rPr lang="de-DE" b="0" i="1" smtClean="0">
                                    <a:latin typeface="Cambria Math"/>
                                    <a:ea typeface="Cambria Math"/>
                                  </a:rPr>
                                  <m:t> </m:t>
                                </m:r>
                                <m:r>
                                  <a:rPr lang="de-DE" b="0" i="1" smtClean="0">
                                    <a:latin typeface="Cambria Math"/>
                                    <a:ea typeface="Cambria Math"/>
                                  </a:rPr>
                                  <m:t>𝐺𝑒𝑉</m:t>
                                </m:r>
                              </m:oMath>
                            </m:oMathPara>
                          </a14:m>
                          <a:endParaRPr lang="en-US" dirty="0"/>
                        </a:p>
                      </a:txBody>
                      <a:tcPr/>
                    </a:tc>
                    <a:tc>
                      <a:txBody>
                        <a:bodyPr/>
                        <a:lstStyle/>
                        <a:p>
                          <a:pPr algn="ctr"/>
                          <a:r>
                            <a:rPr lang="en-US" dirty="0" smtClean="0"/>
                            <a:t>GeV</a:t>
                          </a:r>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r>
                                      <a:rPr lang="de-DE" b="0" i="1" smtClean="0">
                                        <a:latin typeface="Cambria Math"/>
                                      </a:rPr>
                                      <m:t>𝐺𝑒𝑉</m:t>
                                    </m:r>
                                  </m:num>
                                  <m:den>
                                    <m:sSup>
                                      <m:sSupPr>
                                        <m:ctrlPr>
                                          <a:rPr lang="en-US" i="1" smtClean="0">
                                            <a:latin typeface="Cambria Math"/>
                                          </a:rPr>
                                        </m:ctrlPr>
                                      </m:sSupPr>
                                      <m:e>
                                        <m:r>
                                          <a:rPr lang="de-DE" b="0" i="1" smtClean="0">
                                            <a:latin typeface="Cambria Math"/>
                                          </a:rPr>
                                          <m:t>𝑐</m:t>
                                        </m:r>
                                      </m:e>
                                      <m:sup>
                                        <m:r>
                                          <a:rPr lang="de-DE" b="0" i="1" smtClean="0">
                                            <a:latin typeface="Cambria Math"/>
                                          </a:rPr>
                                          <m:t>2</m:t>
                                        </m:r>
                                      </m:sup>
                                    </m:sSup>
                                  </m:den>
                                </m:f>
                              </m:oMath>
                            </m:oMathPara>
                          </a14:m>
                          <a:endParaRPr lang="en-US" dirty="0"/>
                        </a:p>
                      </a:txBody>
                      <a:tcPr/>
                    </a:tc>
                  </a:tr>
                  <a:tr h="370840">
                    <a:tc>
                      <a:txBody>
                        <a:bodyPr/>
                        <a:lstStyle/>
                        <a:p>
                          <a:pPr algn="ctr"/>
                          <a:r>
                            <a:rPr lang="en-US" dirty="0" smtClean="0"/>
                            <a:t>length</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1</m:t>
                                </m:r>
                                <m:r>
                                  <a:rPr lang="de-DE" b="0" i="1" smtClean="0">
                                    <a:latin typeface="Cambria Math"/>
                                  </a:rPr>
                                  <m:t>𝑚</m:t>
                                </m:r>
                                <m:r>
                                  <a:rPr lang="de-DE" b="0" i="1" smtClean="0">
                                    <a:latin typeface="Cambria Math"/>
                                  </a:rPr>
                                  <m:t>=5.07∙</m:t>
                                </m:r>
                                <m:sSup>
                                  <m:sSupPr>
                                    <m:ctrlPr>
                                      <a:rPr lang="de-DE" b="0" i="1" smtClean="0">
                                        <a:latin typeface="Cambria Math"/>
                                        <a:ea typeface="Cambria Math"/>
                                      </a:rPr>
                                    </m:ctrlPr>
                                  </m:sSupPr>
                                  <m:e>
                                    <m:r>
                                      <a:rPr lang="de-DE" b="0" i="1" smtClean="0">
                                        <a:latin typeface="Cambria Math"/>
                                        <a:ea typeface="Cambria Math"/>
                                      </a:rPr>
                                      <m:t>10</m:t>
                                    </m:r>
                                  </m:e>
                                  <m:sup>
                                    <m:r>
                                      <a:rPr lang="de-DE" b="0" i="1" smtClean="0">
                                        <a:latin typeface="Cambria Math"/>
                                        <a:ea typeface="Cambria Math"/>
                                      </a:rPr>
                                      <m:t>15</m:t>
                                    </m:r>
                                  </m:sup>
                                </m:sSup>
                                <m:sSup>
                                  <m:sSupPr>
                                    <m:ctrlPr>
                                      <a:rPr lang="de-DE" b="0" i="1" smtClean="0">
                                        <a:latin typeface="Cambria Math"/>
                                        <a:ea typeface="Cambria Math"/>
                                      </a:rPr>
                                    </m:ctrlPr>
                                  </m:sSupPr>
                                  <m:e>
                                    <m:r>
                                      <a:rPr lang="de-DE" b="0" i="1" smtClean="0">
                                        <a:latin typeface="Cambria Math"/>
                                        <a:ea typeface="Cambria Math"/>
                                      </a:rPr>
                                      <m:t>𝐺𝑒𝑉</m:t>
                                    </m:r>
                                  </m:e>
                                  <m:sup>
                                    <m:r>
                                      <a:rPr lang="de-DE" b="0" i="1" smtClean="0">
                                        <a:latin typeface="Cambria Math"/>
                                        <a:ea typeface="Cambria Math"/>
                                      </a:rPr>
                                      <m:t>−1</m:t>
                                    </m:r>
                                  </m:sup>
                                </m:sSup>
                              </m:oMath>
                            </m:oMathPara>
                          </a14:m>
                          <a:endParaRPr lang="en-US" dirty="0"/>
                        </a:p>
                      </a:txBody>
                      <a:tcPr/>
                    </a:tc>
                    <a:tc>
                      <a:txBody>
                        <a:bodyPr/>
                        <a:lstStyle/>
                        <a:p>
                          <a:pPr algn="ctr"/>
                          <a:r>
                            <a:rPr lang="en-US" dirty="0" smtClean="0"/>
                            <a:t>GeV</a:t>
                          </a:r>
                          <a:r>
                            <a:rPr lang="en-US" baseline="30000" dirty="0" smtClean="0"/>
                            <a:t>-1</a:t>
                          </a:r>
                          <a:endParaRPr lang="en-US" baseline="30000" dirty="0"/>
                        </a:p>
                      </a:txBody>
                      <a:tcPr/>
                    </a:tc>
                    <a:tc>
                      <a:txBody>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r>
                                      <a:rPr lang="en-US" i="1" smtClean="0">
                                        <a:latin typeface="Cambria Math"/>
                                        <a:ea typeface="Cambria Math"/>
                                      </a:rPr>
                                      <m:t>ℏ</m:t>
                                    </m:r>
                                    <m:r>
                                      <a:rPr lang="de-DE" b="0" i="1" smtClean="0">
                                        <a:latin typeface="Cambria Math"/>
                                        <a:ea typeface="Cambria Math"/>
                                      </a:rPr>
                                      <m:t>𝑐</m:t>
                                    </m:r>
                                  </m:num>
                                  <m:den>
                                    <m:r>
                                      <a:rPr lang="de-DE" b="0" i="1" smtClean="0">
                                        <a:latin typeface="Cambria Math"/>
                                      </a:rPr>
                                      <m:t>𝐺𝑒𝑉</m:t>
                                    </m:r>
                                  </m:den>
                                </m:f>
                              </m:oMath>
                            </m:oMathPara>
                          </a14:m>
                          <a:endParaRPr lang="en-US" dirty="0"/>
                        </a:p>
                      </a:txBody>
                      <a:tcPr/>
                    </a:tc>
                  </a:tr>
                  <a:tr h="370840">
                    <a:tc>
                      <a:txBody>
                        <a:bodyPr/>
                        <a:lstStyle/>
                        <a:p>
                          <a:pPr algn="ctr"/>
                          <a:r>
                            <a:rPr lang="en-US" dirty="0" smtClean="0"/>
                            <a:t>time</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1</m:t>
                                </m:r>
                                <m:r>
                                  <a:rPr lang="de-DE" b="0" i="1" smtClean="0">
                                    <a:latin typeface="Cambria Math"/>
                                  </a:rPr>
                                  <m:t>𝑠</m:t>
                                </m:r>
                                <m:r>
                                  <a:rPr lang="de-DE" b="0" i="1" smtClean="0">
                                    <a:latin typeface="Cambria Math"/>
                                  </a:rPr>
                                  <m:t>=1.52∙</m:t>
                                </m:r>
                                <m:sSup>
                                  <m:sSupPr>
                                    <m:ctrlPr>
                                      <a:rPr lang="de-DE" b="0" i="1" smtClean="0">
                                        <a:latin typeface="Cambria Math"/>
                                        <a:ea typeface="Cambria Math"/>
                                      </a:rPr>
                                    </m:ctrlPr>
                                  </m:sSupPr>
                                  <m:e>
                                    <m:r>
                                      <a:rPr lang="de-DE" b="0" i="1" smtClean="0">
                                        <a:latin typeface="Cambria Math"/>
                                        <a:ea typeface="Cambria Math"/>
                                      </a:rPr>
                                      <m:t>10</m:t>
                                    </m:r>
                                  </m:e>
                                  <m:sup>
                                    <m:r>
                                      <a:rPr lang="de-DE" b="0" i="1" smtClean="0">
                                        <a:latin typeface="Cambria Math"/>
                                        <a:ea typeface="Cambria Math"/>
                                      </a:rPr>
                                      <m:t>24</m:t>
                                    </m:r>
                                  </m:sup>
                                </m:sSup>
                                <m:sSup>
                                  <m:sSupPr>
                                    <m:ctrlPr>
                                      <a:rPr lang="de-DE" b="0" i="1" smtClean="0">
                                        <a:latin typeface="Cambria Math"/>
                                        <a:ea typeface="Cambria Math"/>
                                      </a:rPr>
                                    </m:ctrlPr>
                                  </m:sSupPr>
                                  <m:e>
                                    <m:r>
                                      <a:rPr lang="de-DE" b="0" i="1" smtClean="0">
                                        <a:latin typeface="Cambria Math"/>
                                        <a:ea typeface="Cambria Math"/>
                                      </a:rPr>
                                      <m:t>𝐺𝑒𝑉</m:t>
                                    </m:r>
                                  </m:e>
                                  <m:sup>
                                    <m:r>
                                      <a:rPr lang="de-DE" b="0" i="1" smtClean="0">
                                        <a:latin typeface="Cambria Math"/>
                                        <a:ea typeface="Cambria Math"/>
                                      </a:rPr>
                                      <m:t>−1</m:t>
                                    </m:r>
                                  </m:sup>
                                </m:sSup>
                              </m:oMath>
                            </m:oMathPara>
                          </a14:m>
                          <a:endParaRPr lang="en-US" dirty="0"/>
                        </a:p>
                      </a:txBody>
                      <a:tcPr/>
                    </a:tc>
                    <a:tc>
                      <a:txBody>
                        <a:bodyPr/>
                        <a:lstStyle/>
                        <a:p>
                          <a:pPr algn="ctr"/>
                          <a:r>
                            <a:rPr lang="en-US" dirty="0" smtClean="0"/>
                            <a:t>GeV</a:t>
                          </a:r>
                          <a:r>
                            <a:rPr lang="en-US" baseline="30000" dirty="0" smtClean="0"/>
                            <a:t>-1</a:t>
                          </a:r>
                          <a:endParaRPr lang="en-US" baseline="30000" dirty="0"/>
                        </a:p>
                      </a:txBody>
                      <a:tcPr/>
                    </a:tc>
                    <a:tc>
                      <a:txBody>
                        <a:bodyPr/>
                        <a:lstStyle/>
                        <a:p>
                          <a:pPr/>
                          <a14:m>
                            <m:oMathPara xmlns:m="http://schemas.openxmlformats.org/officeDocument/2006/math">
                              <m:oMathParaPr>
                                <m:jc m:val="centerGroup"/>
                              </m:oMathParaPr>
                              <m:oMath xmlns:m="http://schemas.openxmlformats.org/officeDocument/2006/math">
                                <m:f>
                                  <m:fPr>
                                    <m:type m:val="lin"/>
                                    <m:ctrlPr>
                                      <a:rPr lang="en-US" i="1" smtClean="0">
                                        <a:latin typeface="Cambria Math"/>
                                      </a:rPr>
                                    </m:ctrlPr>
                                  </m:fPr>
                                  <m:num>
                                    <m:r>
                                      <a:rPr lang="en-US" i="1" smtClean="0">
                                        <a:latin typeface="Cambria Math"/>
                                        <a:ea typeface="Cambria Math"/>
                                      </a:rPr>
                                      <m:t>ℏ</m:t>
                                    </m:r>
                                  </m:num>
                                  <m:den>
                                    <m:r>
                                      <a:rPr lang="de-DE" b="0" i="1" smtClean="0">
                                        <a:latin typeface="Cambria Math"/>
                                      </a:rPr>
                                      <m:t>𝐺𝑒𝑉</m:t>
                                    </m:r>
                                  </m:den>
                                </m:f>
                              </m:oMath>
                            </m:oMathPara>
                          </a14:m>
                          <a:endParaRPr lang="en-US" dirty="0"/>
                        </a:p>
                      </a:txBody>
                      <a:tcPr/>
                    </a:tc>
                  </a:tr>
                  <a:tr h="370840">
                    <a:tc>
                      <a:txBody>
                        <a:bodyPr/>
                        <a:lstStyle/>
                        <a:p>
                          <a:pPr algn="ctr"/>
                          <a:r>
                            <a:rPr lang="en-US" dirty="0" smtClean="0"/>
                            <a:t>unit charge</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𝑒</m:t>
                                </m:r>
                                <m:r>
                                  <a:rPr lang="de-DE" b="0" i="1" smtClean="0">
                                    <a:latin typeface="Cambria Math"/>
                                  </a:rPr>
                                  <m:t>=</m:t>
                                </m:r>
                                <m:rad>
                                  <m:radPr>
                                    <m:degHide m:val="on"/>
                                    <m:ctrlPr>
                                      <a:rPr lang="de-DE" b="0" i="1" smtClean="0">
                                        <a:latin typeface="Cambria Math"/>
                                      </a:rPr>
                                    </m:ctrlPr>
                                  </m:radPr>
                                  <m:deg/>
                                  <m:e>
                                    <m:r>
                                      <a:rPr lang="de-DE" b="0" i="1" smtClean="0">
                                        <a:latin typeface="Cambria Math"/>
                                      </a:rPr>
                                      <m:t>4</m:t>
                                    </m:r>
                                    <m:r>
                                      <a:rPr lang="de-DE" b="0" i="1" smtClean="0">
                                        <a:latin typeface="Cambria Math"/>
                                        <a:ea typeface="Cambria Math"/>
                                      </a:rPr>
                                      <m:t>𝜋𝛼</m:t>
                                    </m:r>
                                  </m:e>
                                </m:rad>
                              </m:oMath>
                            </m:oMathPara>
                          </a14:m>
                          <a:endParaRPr lang="en-US" dirty="0"/>
                        </a:p>
                      </a:txBody>
                      <a:tcPr/>
                    </a:tc>
                    <a:tc>
                      <a:txBody>
                        <a:bodyPr/>
                        <a:lstStyle/>
                        <a:p>
                          <a:pPr algn="ctr"/>
                          <a:r>
                            <a:rPr lang="en-US" dirty="0" smtClean="0"/>
                            <a:t>1</a:t>
                          </a:r>
                          <a:endParaRPr lang="en-US" dirty="0"/>
                        </a:p>
                      </a:txBody>
                      <a:tcPr/>
                    </a:tc>
                    <a:tc>
                      <a:txBody>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a:rPr>
                                    </m:ctrlPr>
                                  </m:radPr>
                                  <m:deg/>
                                  <m:e>
                                    <m:r>
                                      <a:rPr lang="en-US" i="1" smtClean="0">
                                        <a:latin typeface="Cambria Math"/>
                                        <a:ea typeface="Cambria Math"/>
                                      </a:rPr>
                                      <m:t>ℏ</m:t>
                                    </m:r>
                                    <m:r>
                                      <a:rPr lang="de-DE" b="0" i="1" smtClean="0">
                                        <a:latin typeface="Cambria Math"/>
                                        <a:ea typeface="Cambria Math"/>
                                      </a:rPr>
                                      <m:t>𝑐</m:t>
                                    </m:r>
                                  </m:e>
                                </m:rad>
                              </m:oMath>
                            </m:oMathPara>
                          </a14:m>
                          <a:endParaRPr lang="en-US" dirty="0"/>
                        </a:p>
                      </a:txBody>
                      <a:tcPr/>
                    </a:tc>
                  </a:tr>
                </a:tbl>
              </a:graphicData>
            </a:graphic>
          </p:graphicFrame>
        </mc:Choice>
        <mc:Fallback xmlns="">
          <p:graphicFrame>
            <p:nvGraphicFramePr>
              <p:cNvPr id="12" name="Tabelle 11"/>
              <p:cNvGraphicFramePr>
                <a:graphicFrameLocks noGrp="1"/>
              </p:cNvGraphicFramePr>
              <p:nvPr>
                <p:extLst>
                  <p:ext uri="{D42A27DB-BD31-4B8C-83A1-F6EECF244321}">
                    <p14:modId xmlns:p14="http://schemas.microsoft.com/office/powerpoint/2010/main" val="3460609267"/>
                  </p:ext>
                </p:extLst>
              </p:nvPr>
            </p:nvGraphicFramePr>
            <p:xfrm>
              <a:off x="1440000" y="1620000"/>
              <a:ext cx="6372280" cy="1886903"/>
            </p:xfrm>
            <a:graphic>
              <a:graphicData uri="http://schemas.openxmlformats.org/drawingml/2006/table">
                <a:tbl>
                  <a:tblPr firstRow="1" bandRow="1">
                    <a:tableStyleId>{5940675A-B579-460E-94D1-54222C63F5DA}</a:tableStyleId>
                  </a:tblPr>
                  <a:tblGrid>
                    <a:gridCol w="1259712"/>
                    <a:gridCol w="2520280"/>
                    <a:gridCol w="1296144"/>
                    <a:gridCol w="1296144"/>
                  </a:tblGrid>
                  <a:tr h="370840">
                    <a:tc>
                      <a:txBody>
                        <a:bodyPr/>
                        <a:lstStyle/>
                        <a:p>
                          <a:pPr algn="ctr"/>
                          <a:r>
                            <a:rPr lang="en-US" dirty="0" smtClean="0"/>
                            <a:t>quantity</a:t>
                          </a:r>
                          <a:endParaRPr lang="en-US" dirty="0"/>
                        </a:p>
                      </a:txBody>
                      <a:tcPr/>
                    </a:tc>
                    <a:tc>
                      <a:txBody>
                        <a:bodyPr/>
                        <a:lstStyle/>
                        <a:p>
                          <a:pPr algn="ctr"/>
                          <a:r>
                            <a:rPr lang="en-US" dirty="0" smtClean="0"/>
                            <a:t>conversion factor</a:t>
                          </a:r>
                          <a:endParaRPr lang="en-US" dirty="0"/>
                        </a:p>
                      </a:txBody>
                      <a:tcPr/>
                    </a:tc>
                    <a:tc>
                      <a:txBody>
                        <a:bodyPr/>
                        <a:lstStyle/>
                        <a:p>
                          <a:r>
                            <a:rPr lang="en-US" dirty="0" smtClean="0"/>
                            <a:t>natural unit</a:t>
                          </a:r>
                          <a:endParaRPr lang="en-US" dirty="0"/>
                        </a:p>
                      </a:txBody>
                      <a:tcPr/>
                    </a:tc>
                    <a:tc>
                      <a:txBody>
                        <a:bodyPr/>
                        <a:lstStyle/>
                        <a:p>
                          <a:r>
                            <a:rPr lang="en-US" dirty="0" smtClean="0"/>
                            <a:t>normal unit</a:t>
                          </a:r>
                          <a:endParaRPr lang="en-US" dirty="0"/>
                        </a:p>
                      </a:txBody>
                      <a:tcPr/>
                    </a:tc>
                  </a:tr>
                  <a:tr h="370840">
                    <a:tc>
                      <a:txBody>
                        <a:bodyPr/>
                        <a:lstStyle/>
                        <a:p>
                          <a:pPr algn="ctr"/>
                          <a:r>
                            <a:rPr lang="en-US" dirty="0" smtClean="0"/>
                            <a:t>mass</a:t>
                          </a:r>
                          <a:endParaRPr lang="en-US" dirty="0"/>
                        </a:p>
                      </a:txBody>
                      <a:tcPr/>
                    </a:tc>
                    <a:tc>
                      <a:txBody>
                        <a:bodyPr/>
                        <a:lstStyle/>
                        <a:p>
                          <a:endParaRPr lang="de-DE"/>
                        </a:p>
                      </a:txBody>
                      <a:tcPr>
                        <a:blipFill rotWithShape="1">
                          <a:blip r:embed="rId2"/>
                          <a:stretch>
                            <a:fillRect l="-50121" t="-116667" r="-103148" b="-383333"/>
                          </a:stretch>
                        </a:blipFill>
                      </a:tcPr>
                    </a:tc>
                    <a:tc>
                      <a:txBody>
                        <a:bodyPr/>
                        <a:lstStyle/>
                        <a:p>
                          <a:pPr algn="ctr"/>
                          <a:r>
                            <a:rPr lang="en-US" dirty="0" smtClean="0"/>
                            <a:t>GeV</a:t>
                          </a:r>
                          <a:endParaRPr lang="en-US" dirty="0"/>
                        </a:p>
                      </a:txBody>
                      <a:tcPr/>
                    </a:tc>
                    <a:tc>
                      <a:txBody>
                        <a:bodyPr/>
                        <a:lstStyle/>
                        <a:p>
                          <a:endParaRPr lang="de-DE"/>
                        </a:p>
                      </a:txBody>
                      <a:tcPr>
                        <a:blipFill rotWithShape="1">
                          <a:blip r:embed="rId2"/>
                          <a:stretch>
                            <a:fillRect l="-391080" t="-116667" b="-383333"/>
                          </a:stretch>
                        </a:blipFill>
                      </a:tcPr>
                    </a:tc>
                  </a:tr>
                  <a:tr h="370840">
                    <a:tc>
                      <a:txBody>
                        <a:bodyPr/>
                        <a:lstStyle/>
                        <a:p>
                          <a:pPr algn="ctr"/>
                          <a:r>
                            <a:rPr lang="en-US" dirty="0" smtClean="0"/>
                            <a:t>length</a:t>
                          </a:r>
                          <a:endParaRPr lang="en-US" dirty="0"/>
                        </a:p>
                      </a:txBody>
                      <a:tcPr/>
                    </a:tc>
                    <a:tc>
                      <a:txBody>
                        <a:bodyPr/>
                        <a:lstStyle/>
                        <a:p>
                          <a:endParaRPr lang="de-DE"/>
                        </a:p>
                      </a:txBody>
                      <a:tcPr>
                        <a:blipFill rotWithShape="1">
                          <a:blip r:embed="rId2"/>
                          <a:stretch>
                            <a:fillRect l="-50121" t="-213115" r="-103148" b="-277049"/>
                          </a:stretch>
                        </a:blipFill>
                      </a:tcPr>
                    </a:tc>
                    <a:tc>
                      <a:txBody>
                        <a:bodyPr/>
                        <a:lstStyle/>
                        <a:p>
                          <a:pPr algn="ctr"/>
                          <a:r>
                            <a:rPr lang="en-US" dirty="0" smtClean="0"/>
                            <a:t>GeV</a:t>
                          </a:r>
                          <a:r>
                            <a:rPr lang="en-US" baseline="30000" dirty="0" smtClean="0"/>
                            <a:t>-1</a:t>
                          </a:r>
                          <a:endParaRPr lang="en-US" baseline="30000" dirty="0"/>
                        </a:p>
                      </a:txBody>
                      <a:tcPr/>
                    </a:tc>
                    <a:tc>
                      <a:txBody>
                        <a:bodyPr/>
                        <a:lstStyle/>
                        <a:p>
                          <a:endParaRPr lang="de-DE"/>
                        </a:p>
                      </a:txBody>
                      <a:tcPr>
                        <a:blipFill rotWithShape="1">
                          <a:blip r:embed="rId2"/>
                          <a:stretch>
                            <a:fillRect l="-391080" t="-213115" b="-277049"/>
                          </a:stretch>
                        </a:blipFill>
                      </a:tcPr>
                    </a:tc>
                  </a:tr>
                  <a:tr h="370840">
                    <a:tc>
                      <a:txBody>
                        <a:bodyPr/>
                        <a:lstStyle/>
                        <a:p>
                          <a:pPr algn="ctr"/>
                          <a:r>
                            <a:rPr lang="en-US" dirty="0" smtClean="0"/>
                            <a:t>time</a:t>
                          </a:r>
                          <a:endParaRPr lang="en-US" dirty="0"/>
                        </a:p>
                      </a:txBody>
                      <a:tcPr/>
                    </a:tc>
                    <a:tc>
                      <a:txBody>
                        <a:bodyPr/>
                        <a:lstStyle/>
                        <a:p>
                          <a:endParaRPr lang="de-DE"/>
                        </a:p>
                      </a:txBody>
                      <a:tcPr>
                        <a:blipFill rotWithShape="1">
                          <a:blip r:embed="rId2"/>
                          <a:stretch>
                            <a:fillRect l="-50121" t="-313115" r="-103148" b="-177049"/>
                          </a:stretch>
                        </a:blipFill>
                      </a:tcPr>
                    </a:tc>
                    <a:tc>
                      <a:txBody>
                        <a:bodyPr/>
                        <a:lstStyle/>
                        <a:p>
                          <a:pPr algn="ctr"/>
                          <a:r>
                            <a:rPr lang="en-US" dirty="0" smtClean="0"/>
                            <a:t>GeV</a:t>
                          </a:r>
                          <a:r>
                            <a:rPr lang="en-US" baseline="30000" dirty="0" smtClean="0"/>
                            <a:t>-1</a:t>
                          </a:r>
                          <a:endParaRPr lang="en-US" baseline="30000" dirty="0"/>
                        </a:p>
                      </a:txBody>
                      <a:tcPr/>
                    </a:tc>
                    <a:tc>
                      <a:txBody>
                        <a:bodyPr/>
                        <a:lstStyle/>
                        <a:p>
                          <a:endParaRPr lang="de-DE"/>
                        </a:p>
                      </a:txBody>
                      <a:tcPr>
                        <a:blipFill rotWithShape="1">
                          <a:blip r:embed="rId2"/>
                          <a:stretch>
                            <a:fillRect l="-391080" t="-313115" b="-177049"/>
                          </a:stretch>
                        </a:blipFill>
                      </a:tcPr>
                    </a:tc>
                  </a:tr>
                  <a:tr h="403543">
                    <a:tc>
                      <a:txBody>
                        <a:bodyPr/>
                        <a:lstStyle/>
                        <a:p>
                          <a:pPr algn="ctr"/>
                          <a:r>
                            <a:rPr lang="en-US" dirty="0" smtClean="0"/>
                            <a:t>unit charge</a:t>
                          </a:r>
                          <a:endParaRPr lang="en-US" dirty="0"/>
                        </a:p>
                      </a:txBody>
                      <a:tcPr/>
                    </a:tc>
                    <a:tc>
                      <a:txBody>
                        <a:bodyPr/>
                        <a:lstStyle/>
                        <a:p>
                          <a:endParaRPr lang="de-DE"/>
                        </a:p>
                      </a:txBody>
                      <a:tcPr>
                        <a:blipFill rotWithShape="1">
                          <a:blip r:embed="rId2"/>
                          <a:stretch>
                            <a:fillRect l="-50121" t="-381818" r="-103148" b="-63636"/>
                          </a:stretch>
                        </a:blipFill>
                      </a:tcPr>
                    </a:tc>
                    <a:tc>
                      <a:txBody>
                        <a:bodyPr/>
                        <a:lstStyle/>
                        <a:p>
                          <a:pPr algn="ctr"/>
                          <a:r>
                            <a:rPr lang="en-US" dirty="0" smtClean="0"/>
                            <a:t>1</a:t>
                          </a:r>
                          <a:endParaRPr lang="en-US" dirty="0"/>
                        </a:p>
                      </a:txBody>
                      <a:tcPr/>
                    </a:tc>
                    <a:tc>
                      <a:txBody>
                        <a:bodyPr/>
                        <a:lstStyle/>
                        <a:p>
                          <a:endParaRPr lang="de-DE"/>
                        </a:p>
                      </a:txBody>
                      <a:tcPr>
                        <a:blipFill rotWithShape="1">
                          <a:blip r:embed="rId2"/>
                          <a:stretch>
                            <a:fillRect l="-391080" t="-381818" b="-63636"/>
                          </a:stretch>
                        </a:blipFill>
                      </a:tcPr>
                    </a:tc>
                  </a:tr>
                </a:tbl>
              </a:graphicData>
            </a:graphic>
          </p:graphicFrame>
        </mc:Fallback>
      </mc:AlternateContent>
      <p:sp>
        <p:nvSpPr>
          <p:cNvPr id="13" name="Textfeld 12"/>
          <p:cNvSpPr txBox="1"/>
          <p:nvPr/>
        </p:nvSpPr>
        <p:spPr>
          <a:xfrm>
            <a:off x="540000" y="4896104"/>
            <a:ext cx="6330579" cy="584775"/>
          </a:xfrm>
          <a:prstGeom prst="rect">
            <a:avLst/>
          </a:prstGeom>
          <a:noFill/>
        </p:spPr>
        <p:txBody>
          <a:bodyPr wrap="none" rtlCol="0">
            <a:spAutoFit/>
          </a:bodyPr>
          <a:lstStyle/>
          <a:p>
            <a:r>
              <a:rPr lang="en-US" sz="1600" i="1" dirty="0" smtClean="0"/>
              <a:t>Excercise-1:</a:t>
            </a:r>
          </a:p>
          <a:p>
            <a:r>
              <a:rPr lang="en-US" sz="1600" i="1" dirty="0" smtClean="0"/>
              <a:t>Derive the conversion factors for mass, length and time in the table above.</a:t>
            </a:r>
            <a:endParaRPr lang="en-US" sz="1600" i="1" dirty="0"/>
          </a:p>
        </p:txBody>
      </p:sp>
      <mc:AlternateContent xmlns:mc="http://schemas.openxmlformats.org/markup-compatibility/2006" xmlns:a14="http://schemas.microsoft.com/office/drawing/2010/main">
        <mc:Choice Requires="a14">
          <p:sp>
            <p:nvSpPr>
              <p:cNvPr id="14" name="Textfeld 13"/>
              <p:cNvSpPr txBox="1"/>
              <p:nvPr/>
            </p:nvSpPr>
            <p:spPr>
              <a:xfrm>
                <a:off x="1260000" y="5616104"/>
                <a:ext cx="194200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𝐽𝑜𝑢𝑙𝑒</m:t>
                      </m:r>
                      <m:r>
                        <a:rPr lang="de-DE" sz="1400" b="0" i="1" smtClean="0">
                          <a:latin typeface="Cambria Math"/>
                        </a:rPr>
                        <m:t>=6.25∙</m:t>
                      </m:r>
                      <m:sSup>
                        <m:sSupPr>
                          <m:ctrlPr>
                            <a:rPr lang="de-DE" sz="1400" b="0" i="1" smtClean="0">
                              <a:latin typeface="Cambria Math"/>
                              <a:ea typeface="Cambria Math"/>
                            </a:rPr>
                          </m:ctrlPr>
                        </m:sSupPr>
                        <m:e>
                          <m:r>
                            <a:rPr lang="de-DE" sz="1400" b="0" i="1" smtClean="0">
                              <a:latin typeface="Cambria Math"/>
                              <a:ea typeface="Cambria Math"/>
                            </a:rPr>
                            <m:t>10</m:t>
                          </m:r>
                        </m:e>
                        <m:sup>
                          <m:r>
                            <a:rPr lang="de-DE" sz="1400" b="0" i="1" smtClean="0">
                              <a:latin typeface="Cambria Math"/>
                              <a:ea typeface="Cambria Math"/>
                            </a:rPr>
                            <m:t>18</m:t>
                          </m:r>
                        </m:sup>
                      </m:sSup>
                      <m:r>
                        <a:rPr lang="de-DE" sz="1400" b="0" i="1" smtClean="0">
                          <a:latin typeface="Cambria Math"/>
                          <a:ea typeface="Cambria Math"/>
                        </a:rPr>
                        <m:t> </m:t>
                      </m:r>
                      <m:r>
                        <a:rPr lang="de-DE" sz="1400" b="0" i="1" smtClean="0">
                          <a:latin typeface="Cambria Math"/>
                          <a:ea typeface="Cambria Math"/>
                        </a:rPr>
                        <m:t>𝑒𝑉</m:t>
                      </m:r>
                    </m:oMath>
                  </m:oMathPara>
                </a14:m>
                <a:endParaRPr lang="en-US" sz="14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1260000" y="5616104"/>
                <a:ext cx="1942005" cy="307777"/>
              </a:xfrm>
              <a:prstGeom prst="rect">
                <a:avLst/>
              </a:prstGeom>
              <a:blipFill rotWithShape="1">
                <a:blip r:embed="rId3"/>
                <a:stretch>
                  <a:fillRect b="-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1260000" y="5971648"/>
                <a:ext cx="688002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𝐸</m:t>
                      </m:r>
                      <m:r>
                        <a:rPr lang="de-DE" sz="1400" b="0" i="1" smtClean="0">
                          <a:latin typeface="Cambria Math"/>
                        </a:rPr>
                        <m:t>=</m:t>
                      </m:r>
                      <m:r>
                        <a:rPr lang="de-DE" sz="1400" b="0" i="1" smtClean="0">
                          <a:latin typeface="Cambria Math"/>
                        </a:rPr>
                        <m:t>𝑚</m:t>
                      </m:r>
                      <m:r>
                        <a:rPr lang="de-DE" sz="1400" b="0" i="1" smtClean="0">
                          <a:latin typeface="Cambria Math"/>
                          <a:ea typeface="Cambria Math"/>
                        </a:rPr>
                        <m:t>∙</m:t>
                      </m:r>
                      <m:sSup>
                        <m:sSupPr>
                          <m:ctrlPr>
                            <a:rPr lang="de-DE" sz="1400" b="0" i="1" smtClean="0">
                              <a:latin typeface="Cambria Math"/>
                              <a:ea typeface="Cambria Math"/>
                            </a:rPr>
                          </m:ctrlPr>
                        </m:sSupPr>
                        <m:e>
                          <m:r>
                            <a:rPr lang="de-DE" sz="1400" b="0" i="1" smtClean="0">
                              <a:latin typeface="Cambria Math"/>
                              <a:ea typeface="Cambria Math"/>
                            </a:rPr>
                            <m:t>𝑐</m:t>
                          </m:r>
                        </m:e>
                        <m:sup>
                          <m:r>
                            <a:rPr lang="de-DE" sz="1400" b="0" i="1" smtClean="0">
                              <a:latin typeface="Cambria Math"/>
                              <a:ea typeface="Cambria Math"/>
                            </a:rPr>
                            <m:t>2</m:t>
                          </m:r>
                        </m:sup>
                      </m:sSup>
                      <m:r>
                        <a:rPr lang="de-DE" sz="1400" b="0" i="1" smtClean="0">
                          <a:latin typeface="Cambria Math"/>
                          <a:ea typeface="Cambria Math"/>
                        </a:rPr>
                        <m:t>=1</m:t>
                      </m:r>
                      <m:r>
                        <a:rPr lang="de-DE" sz="1400" b="0" i="1" smtClean="0">
                          <a:latin typeface="Cambria Math"/>
                          <a:ea typeface="Cambria Math"/>
                        </a:rPr>
                        <m:t>𝑘𝑔</m:t>
                      </m:r>
                      <m:r>
                        <a:rPr lang="de-DE" sz="1400" b="0" i="1" smtClean="0">
                          <a:latin typeface="Cambria Math"/>
                          <a:ea typeface="Cambria Math"/>
                        </a:rPr>
                        <m:t>∙8.99∙</m:t>
                      </m:r>
                      <m:sSup>
                        <m:sSupPr>
                          <m:ctrlPr>
                            <a:rPr lang="de-DE" sz="1400" b="0" i="1" smtClean="0">
                              <a:latin typeface="Cambria Math"/>
                              <a:ea typeface="Cambria Math"/>
                            </a:rPr>
                          </m:ctrlPr>
                        </m:sSupPr>
                        <m:e>
                          <m:r>
                            <a:rPr lang="de-DE" sz="1400" b="0" i="1" smtClean="0">
                              <a:latin typeface="Cambria Math"/>
                              <a:ea typeface="Cambria Math"/>
                            </a:rPr>
                            <m:t>10</m:t>
                          </m:r>
                        </m:e>
                        <m:sup>
                          <m:r>
                            <a:rPr lang="de-DE" sz="1400" b="0" i="1" smtClean="0">
                              <a:latin typeface="Cambria Math"/>
                              <a:ea typeface="Cambria Math"/>
                            </a:rPr>
                            <m:t>16</m:t>
                          </m:r>
                        </m:sup>
                      </m:sSup>
                      <m:d>
                        <m:dPr>
                          <m:begChr m:val="["/>
                          <m:endChr m:val="]"/>
                          <m:ctrlPr>
                            <a:rPr lang="de-DE" sz="1400" b="0" i="1" smtClean="0">
                              <a:latin typeface="Cambria Math"/>
                              <a:ea typeface="Cambria Math"/>
                            </a:rPr>
                          </m:ctrlPr>
                        </m:dPr>
                        <m:e>
                          <m:r>
                            <a:rPr lang="de-DE" sz="1400" b="0" i="1" smtClean="0">
                              <a:latin typeface="Cambria Math"/>
                              <a:ea typeface="Cambria Math"/>
                            </a:rPr>
                            <m:t>𝐽𝑜𝑢𝑙𝑒</m:t>
                          </m:r>
                        </m:e>
                      </m:d>
                      <m:r>
                        <a:rPr lang="de-DE" sz="1400" b="0" i="1" smtClean="0">
                          <a:latin typeface="Cambria Math"/>
                          <a:ea typeface="Cambria Math"/>
                        </a:rPr>
                        <m:t>=8.99∙</m:t>
                      </m:r>
                      <m:sSup>
                        <m:sSupPr>
                          <m:ctrlPr>
                            <a:rPr lang="de-DE" sz="1400" b="0" i="1" smtClean="0">
                              <a:latin typeface="Cambria Math"/>
                              <a:ea typeface="Cambria Math"/>
                            </a:rPr>
                          </m:ctrlPr>
                        </m:sSupPr>
                        <m:e>
                          <m:r>
                            <a:rPr lang="de-DE" sz="1400" b="0" i="1" smtClean="0">
                              <a:latin typeface="Cambria Math"/>
                              <a:ea typeface="Cambria Math"/>
                            </a:rPr>
                            <m:t>10</m:t>
                          </m:r>
                        </m:e>
                        <m:sup>
                          <m:r>
                            <a:rPr lang="de-DE" sz="1400" b="0" i="1" smtClean="0">
                              <a:latin typeface="Cambria Math"/>
                              <a:ea typeface="Cambria Math"/>
                            </a:rPr>
                            <m:t>16</m:t>
                          </m:r>
                        </m:sup>
                      </m:sSup>
                      <m:r>
                        <a:rPr lang="de-DE" sz="1400" b="0" i="1" smtClean="0">
                          <a:latin typeface="Cambria Math"/>
                          <a:ea typeface="Cambria Math"/>
                        </a:rPr>
                        <m:t>∙6.25∙</m:t>
                      </m:r>
                      <m:sSup>
                        <m:sSupPr>
                          <m:ctrlPr>
                            <a:rPr lang="de-DE" sz="1400" b="0" i="1" smtClean="0">
                              <a:latin typeface="Cambria Math"/>
                              <a:ea typeface="Cambria Math"/>
                            </a:rPr>
                          </m:ctrlPr>
                        </m:sSupPr>
                        <m:e>
                          <m:r>
                            <a:rPr lang="de-DE" sz="1400" b="0" i="1" smtClean="0">
                              <a:latin typeface="Cambria Math"/>
                              <a:ea typeface="Cambria Math"/>
                            </a:rPr>
                            <m:t>10</m:t>
                          </m:r>
                        </m:e>
                        <m:sup>
                          <m:r>
                            <a:rPr lang="de-DE" sz="1400" b="0" i="1" smtClean="0">
                              <a:latin typeface="Cambria Math"/>
                              <a:ea typeface="Cambria Math"/>
                            </a:rPr>
                            <m:t>18</m:t>
                          </m:r>
                        </m:sup>
                      </m:sSup>
                      <m:d>
                        <m:dPr>
                          <m:begChr m:val="["/>
                          <m:endChr m:val="]"/>
                          <m:ctrlPr>
                            <a:rPr lang="de-DE" sz="1400" b="0" i="1" smtClean="0">
                              <a:latin typeface="Cambria Math"/>
                              <a:ea typeface="Cambria Math"/>
                            </a:rPr>
                          </m:ctrlPr>
                        </m:dPr>
                        <m:e>
                          <m:r>
                            <a:rPr lang="de-DE" sz="1400" b="0" i="1" smtClean="0">
                              <a:latin typeface="Cambria Math"/>
                              <a:ea typeface="Cambria Math"/>
                            </a:rPr>
                            <m:t>𝑒𝑉</m:t>
                          </m:r>
                        </m:e>
                      </m:d>
                      <m:r>
                        <a:rPr lang="de-DE" sz="1400" b="0" i="1" smtClean="0">
                          <a:latin typeface="Cambria Math"/>
                          <a:ea typeface="Cambria Math"/>
                        </a:rPr>
                        <m:t>=5.61∙</m:t>
                      </m:r>
                      <m:sSup>
                        <m:sSupPr>
                          <m:ctrlPr>
                            <a:rPr lang="de-DE" sz="1400" b="0" i="1" smtClean="0">
                              <a:latin typeface="Cambria Math"/>
                              <a:ea typeface="Cambria Math"/>
                            </a:rPr>
                          </m:ctrlPr>
                        </m:sSupPr>
                        <m:e>
                          <m:r>
                            <a:rPr lang="de-DE" sz="1400" b="0" i="1" smtClean="0">
                              <a:latin typeface="Cambria Math"/>
                              <a:ea typeface="Cambria Math"/>
                            </a:rPr>
                            <m:t>10</m:t>
                          </m:r>
                        </m:e>
                        <m:sup>
                          <m:r>
                            <a:rPr lang="de-DE" sz="1400" b="0" i="1" smtClean="0">
                              <a:latin typeface="Cambria Math"/>
                              <a:ea typeface="Cambria Math"/>
                            </a:rPr>
                            <m:t>26</m:t>
                          </m:r>
                        </m:sup>
                      </m:sSup>
                      <m:d>
                        <m:dPr>
                          <m:begChr m:val="["/>
                          <m:endChr m:val="]"/>
                          <m:ctrlPr>
                            <a:rPr lang="de-DE" sz="1400" b="0" i="1" smtClean="0">
                              <a:latin typeface="Cambria Math"/>
                              <a:ea typeface="Cambria Math"/>
                            </a:rPr>
                          </m:ctrlPr>
                        </m:dPr>
                        <m:e>
                          <m:r>
                            <a:rPr lang="de-DE" sz="1400" b="0" i="1" smtClean="0">
                              <a:latin typeface="Cambria Math"/>
                              <a:ea typeface="Cambria Math"/>
                            </a:rPr>
                            <m:t>𝐺𝑒𝑉</m:t>
                          </m:r>
                        </m:e>
                      </m:d>
                    </m:oMath>
                  </m:oMathPara>
                </a14:m>
                <a:endParaRPr lang="en-US" sz="14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1260000" y="5971648"/>
                <a:ext cx="6880025" cy="307777"/>
              </a:xfrm>
              <a:prstGeom prst="rect">
                <a:avLst/>
              </a:prstGeom>
              <a:blipFill rotWithShape="1">
                <a:blip r:embed="rId4"/>
                <a:stretch>
                  <a:fillRect b="-10000"/>
                </a:stretch>
              </a:blipFill>
            </p:spPr>
            <p:txBody>
              <a:bodyPr/>
              <a:lstStyle/>
              <a:p>
                <a:r>
                  <a:rPr lang="en-US">
                    <a:noFill/>
                  </a:rPr>
                  <a:t> </a:t>
                </a:r>
              </a:p>
            </p:txBody>
          </p:sp>
        </mc:Fallback>
      </mc:AlternateContent>
      <p:sp>
        <p:nvSpPr>
          <p:cNvPr id="20" name="Rechteck 19"/>
          <p:cNvSpPr/>
          <p:nvPr/>
        </p:nvSpPr>
        <p:spPr>
          <a:xfrm>
            <a:off x="1260000" y="5542435"/>
            <a:ext cx="6880025" cy="83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36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Lorentz Transformation</a:t>
            </a:r>
            <a:endParaRPr lang="en-US" dirty="0"/>
          </a:p>
        </p:txBody>
      </p:sp>
      <p:grpSp>
        <p:nvGrpSpPr>
          <p:cNvPr id="4" name="Group 3"/>
          <p:cNvGrpSpPr>
            <a:grpSpLocks/>
          </p:cNvGrpSpPr>
          <p:nvPr/>
        </p:nvGrpSpPr>
        <p:grpSpPr bwMode="auto">
          <a:xfrm>
            <a:off x="4140000" y="900000"/>
            <a:ext cx="2859088" cy="1676400"/>
            <a:chOff x="3168" y="576"/>
            <a:chExt cx="1662" cy="1056"/>
          </a:xfrm>
        </p:grpSpPr>
        <p:grpSp>
          <p:nvGrpSpPr>
            <p:cNvPr id="5" name="Group 4"/>
            <p:cNvGrpSpPr>
              <a:grpSpLocks/>
            </p:cNvGrpSpPr>
            <p:nvPr/>
          </p:nvGrpSpPr>
          <p:grpSpPr bwMode="auto">
            <a:xfrm>
              <a:off x="3168" y="672"/>
              <a:ext cx="1008" cy="960"/>
              <a:chOff x="3168" y="672"/>
              <a:chExt cx="1008" cy="960"/>
            </a:xfrm>
          </p:grpSpPr>
          <p:sp>
            <p:nvSpPr>
              <p:cNvPr id="16" name="Line 5"/>
              <p:cNvSpPr>
                <a:spLocks noChangeShapeType="1"/>
              </p:cNvSpPr>
              <p:nvPr/>
            </p:nvSpPr>
            <p:spPr bwMode="auto">
              <a:xfrm flipV="1">
                <a:off x="3456" y="672"/>
                <a:ext cx="0" cy="576"/>
              </a:xfrm>
              <a:prstGeom prst="line">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7" name="Line 6"/>
              <p:cNvSpPr>
                <a:spLocks noChangeShapeType="1"/>
              </p:cNvSpPr>
              <p:nvPr/>
            </p:nvSpPr>
            <p:spPr bwMode="auto">
              <a:xfrm flipH="1">
                <a:off x="3168" y="1248"/>
                <a:ext cx="288" cy="384"/>
              </a:xfrm>
              <a:prstGeom prst="line">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8" name="Line 7"/>
              <p:cNvSpPr>
                <a:spLocks noChangeShapeType="1"/>
              </p:cNvSpPr>
              <p:nvPr/>
            </p:nvSpPr>
            <p:spPr bwMode="auto">
              <a:xfrm>
                <a:off x="3456" y="1248"/>
                <a:ext cx="720" cy="0"/>
              </a:xfrm>
              <a:prstGeom prst="line">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6" name="Group 8"/>
            <p:cNvGrpSpPr>
              <a:grpSpLocks/>
            </p:cNvGrpSpPr>
            <p:nvPr/>
          </p:nvGrpSpPr>
          <p:grpSpPr bwMode="auto">
            <a:xfrm>
              <a:off x="3552" y="576"/>
              <a:ext cx="1008" cy="960"/>
              <a:chOff x="3168" y="672"/>
              <a:chExt cx="1008" cy="960"/>
            </a:xfrm>
          </p:grpSpPr>
          <p:sp>
            <p:nvSpPr>
              <p:cNvPr id="13" name="Line 9"/>
              <p:cNvSpPr>
                <a:spLocks noChangeShapeType="1"/>
              </p:cNvSpPr>
              <p:nvPr/>
            </p:nvSpPr>
            <p:spPr bwMode="auto">
              <a:xfrm flipV="1">
                <a:off x="3456" y="672"/>
                <a:ext cx="0" cy="576"/>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4" name="Line 10"/>
              <p:cNvSpPr>
                <a:spLocks noChangeShapeType="1"/>
              </p:cNvSpPr>
              <p:nvPr/>
            </p:nvSpPr>
            <p:spPr bwMode="auto">
              <a:xfrm flipH="1">
                <a:off x="3168" y="1248"/>
                <a:ext cx="288" cy="384"/>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5" name="Line 11"/>
              <p:cNvSpPr>
                <a:spLocks noChangeShapeType="1"/>
              </p:cNvSpPr>
              <p:nvPr/>
            </p:nvSpPr>
            <p:spPr bwMode="auto">
              <a:xfrm>
                <a:off x="3456" y="1248"/>
                <a:ext cx="720" cy="0"/>
              </a:xfrm>
              <a:prstGeom prst="line">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sp>
          <p:nvSpPr>
            <p:cNvPr id="7" name="Line 12"/>
            <p:cNvSpPr>
              <a:spLocks noChangeShapeType="1"/>
            </p:cNvSpPr>
            <p:nvPr/>
          </p:nvSpPr>
          <p:spPr bwMode="auto">
            <a:xfrm>
              <a:off x="3456" y="864"/>
              <a:ext cx="288" cy="0"/>
            </a:xfrm>
            <a:prstGeom prst="line">
              <a:avLst/>
            </a:prstGeom>
            <a:noFill/>
            <a:ln w="9525">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 name="Text Box 13"/>
            <p:cNvSpPr txBox="1">
              <a:spLocks noChangeArrowheads="1"/>
            </p:cNvSpPr>
            <p:nvPr/>
          </p:nvSpPr>
          <p:spPr bwMode="auto">
            <a:xfrm>
              <a:off x="3504" y="816"/>
              <a:ext cx="196"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solidFill>
                    <a:srgbClr val="009900"/>
                  </a:solidFill>
                  <a:latin typeface="Tahoma" pitchFamily="34" charset="0"/>
                </a:rPr>
                <a:t>v</a:t>
              </a:r>
            </a:p>
          </p:txBody>
        </p:sp>
        <p:sp>
          <p:nvSpPr>
            <p:cNvPr id="9" name="Text Box 14"/>
            <p:cNvSpPr txBox="1">
              <a:spLocks noChangeArrowheads="1"/>
            </p:cNvSpPr>
            <p:nvPr/>
          </p:nvSpPr>
          <p:spPr bwMode="auto">
            <a:xfrm>
              <a:off x="3216" y="624"/>
              <a:ext cx="206"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latin typeface="Tahoma" pitchFamily="34" charset="0"/>
                </a:rPr>
                <a:t>S</a:t>
              </a:r>
            </a:p>
          </p:txBody>
        </p:sp>
        <p:sp>
          <p:nvSpPr>
            <p:cNvPr id="10" name="Text Box 15"/>
            <p:cNvSpPr txBox="1">
              <a:spLocks noChangeArrowheads="1"/>
            </p:cNvSpPr>
            <p:nvPr/>
          </p:nvSpPr>
          <p:spPr bwMode="auto">
            <a:xfrm>
              <a:off x="3840" y="576"/>
              <a:ext cx="243"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latin typeface="Tahoma" pitchFamily="34" charset="0"/>
                </a:rPr>
                <a:t>S’</a:t>
              </a:r>
            </a:p>
          </p:txBody>
        </p:sp>
        <p:sp>
          <p:nvSpPr>
            <p:cNvPr id="11" name="Text Box 16"/>
            <p:cNvSpPr txBox="1">
              <a:spLocks noChangeArrowheads="1"/>
            </p:cNvSpPr>
            <p:nvPr/>
          </p:nvSpPr>
          <p:spPr bwMode="auto">
            <a:xfrm>
              <a:off x="4176" y="1104"/>
              <a:ext cx="194"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i="1">
                  <a:latin typeface="Tahoma" pitchFamily="34" charset="0"/>
                </a:rPr>
                <a:t>x</a:t>
              </a:r>
            </a:p>
          </p:txBody>
        </p:sp>
        <p:sp>
          <p:nvSpPr>
            <p:cNvPr id="12" name="Text Box 17"/>
            <p:cNvSpPr txBox="1">
              <a:spLocks noChangeArrowheads="1"/>
            </p:cNvSpPr>
            <p:nvPr/>
          </p:nvSpPr>
          <p:spPr bwMode="auto">
            <a:xfrm>
              <a:off x="4560" y="1008"/>
              <a:ext cx="270"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i="1">
                  <a:latin typeface="Tahoma" pitchFamily="34" charset="0"/>
                </a:rPr>
                <a:t>x’’</a:t>
              </a:r>
            </a:p>
          </p:txBody>
        </p:sp>
      </p:grpSp>
      <p:sp>
        <p:nvSpPr>
          <p:cNvPr id="19" name="Textfeld 18"/>
          <p:cNvSpPr txBox="1"/>
          <p:nvPr/>
        </p:nvSpPr>
        <p:spPr>
          <a:xfrm>
            <a:off x="540000" y="900000"/>
            <a:ext cx="3057247" cy="369332"/>
          </a:xfrm>
          <a:prstGeom prst="rect">
            <a:avLst/>
          </a:prstGeom>
          <a:noFill/>
        </p:spPr>
        <p:txBody>
          <a:bodyPr wrap="none" rtlCol="0">
            <a:spAutoFit/>
          </a:bodyPr>
          <a:lstStyle/>
          <a:p>
            <a:r>
              <a:rPr lang="en-US" dirty="0" smtClean="0"/>
              <a:t>Co-moving coordinate systems</a:t>
            </a:r>
            <a:endParaRPr lang="en-US" dirty="0"/>
          </a:p>
        </p:txBody>
      </p:sp>
      <p:pic>
        <p:nvPicPr>
          <p:cNvPr id="20" name="Picture 18" descr="ED_kinematica_part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2700000"/>
            <a:ext cx="7098030" cy="12915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feld 20"/>
              <p:cNvSpPr txBox="1"/>
              <p:nvPr/>
            </p:nvSpPr>
            <p:spPr>
              <a:xfrm>
                <a:off x="6120000" y="4140000"/>
                <a:ext cx="1354409" cy="6582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0000CC"/>
                          </a:solidFill>
                          <a:latin typeface="Cambria Math"/>
                          <a:ea typeface="Cambria Math"/>
                        </a:rPr>
                        <m:t>𝛾</m:t>
                      </m:r>
                      <m:r>
                        <a:rPr lang="en-US" sz="1600" i="1" smtClean="0">
                          <a:solidFill>
                            <a:srgbClr val="0000CC"/>
                          </a:solidFill>
                          <a:latin typeface="Cambria Math"/>
                          <a:ea typeface="Cambria Math"/>
                        </a:rPr>
                        <m:t>≡</m:t>
                      </m:r>
                      <m:f>
                        <m:fPr>
                          <m:ctrlPr>
                            <a:rPr lang="en-US" sz="1600" i="1" smtClean="0">
                              <a:solidFill>
                                <a:srgbClr val="0000CC"/>
                              </a:solidFill>
                              <a:latin typeface="Cambria Math"/>
                              <a:ea typeface="Cambria Math"/>
                            </a:rPr>
                          </m:ctrlPr>
                        </m:fPr>
                        <m:num>
                          <m:r>
                            <a:rPr lang="de-DE" sz="1600" b="0" i="1" smtClean="0">
                              <a:solidFill>
                                <a:srgbClr val="0000CC"/>
                              </a:solidFill>
                              <a:latin typeface="Cambria Math"/>
                              <a:ea typeface="Cambria Math"/>
                            </a:rPr>
                            <m:t>1</m:t>
                          </m:r>
                        </m:num>
                        <m:den>
                          <m:rad>
                            <m:radPr>
                              <m:degHide m:val="on"/>
                              <m:ctrlPr>
                                <a:rPr lang="en-US" sz="1600" i="1" smtClean="0">
                                  <a:solidFill>
                                    <a:srgbClr val="0000CC"/>
                                  </a:solidFill>
                                  <a:latin typeface="Cambria Math"/>
                                  <a:ea typeface="Cambria Math"/>
                                </a:rPr>
                              </m:ctrlPr>
                            </m:radPr>
                            <m:deg/>
                            <m:e>
                              <m:r>
                                <a:rPr lang="de-DE" sz="1600" b="0" i="1" smtClean="0">
                                  <a:solidFill>
                                    <a:srgbClr val="0000CC"/>
                                  </a:solidFill>
                                  <a:latin typeface="Cambria Math"/>
                                  <a:ea typeface="Cambria Math"/>
                                </a:rPr>
                                <m:t>1−</m:t>
                              </m:r>
                              <m:sSup>
                                <m:sSupPr>
                                  <m:ctrlPr>
                                    <a:rPr lang="de-DE" sz="1600" b="0" i="1" smtClean="0">
                                      <a:solidFill>
                                        <a:srgbClr val="0000CC"/>
                                      </a:solidFill>
                                      <a:latin typeface="Cambria Math"/>
                                      <a:ea typeface="Cambria Math"/>
                                    </a:rPr>
                                  </m:ctrlPr>
                                </m:sSupPr>
                                <m:e>
                                  <m:r>
                                    <a:rPr lang="de-DE" sz="1600" b="0" i="1" smtClean="0">
                                      <a:solidFill>
                                        <a:srgbClr val="0000CC"/>
                                      </a:solidFill>
                                      <a:latin typeface="Cambria Math"/>
                                      <a:ea typeface="Cambria Math"/>
                                    </a:rPr>
                                    <m:t>𝛽</m:t>
                                  </m:r>
                                </m:e>
                                <m:sup>
                                  <m:r>
                                    <a:rPr lang="de-DE" sz="1600" b="0" i="1" smtClean="0">
                                      <a:solidFill>
                                        <a:srgbClr val="0000CC"/>
                                      </a:solidFill>
                                      <a:latin typeface="Cambria Math"/>
                                      <a:ea typeface="Cambria Math"/>
                                    </a:rPr>
                                    <m:t>2</m:t>
                                  </m:r>
                                </m:sup>
                              </m:sSup>
                            </m:e>
                          </m:rad>
                        </m:den>
                      </m:f>
                    </m:oMath>
                  </m:oMathPara>
                </a14:m>
                <a:endParaRPr lang="en-US" sz="1600" dirty="0"/>
              </a:p>
            </p:txBody>
          </p:sp>
        </mc:Choice>
        <mc:Fallback xmlns="">
          <p:sp>
            <p:nvSpPr>
              <p:cNvPr id="21" name="Textfeld 20"/>
              <p:cNvSpPr txBox="1">
                <a:spLocks noRot="1" noChangeAspect="1" noMove="1" noResize="1" noEditPoints="1" noAdjustHandles="1" noChangeArrowheads="1" noChangeShapeType="1" noTextEdit="1"/>
              </p:cNvSpPr>
              <p:nvPr/>
            </p:nvSpPr>
            <p:spPr>
              <a:xfrm>
                <a:off x="6120000" y="4140000"/>
                <a:ext cx="1354409" cy="65825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feld 21"/>
              <p:cNvSpPr txBox="1"/>
              <p:nvPr/>
            </p:nvSpPr>
            <p:spPr>
              <a:xfrm>
                <a:off x="7740000" y="4212000"/>
                <a:ext cx="753348" cy="5145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0000CC"/>
                          </a:solidFill>
                          <a:latin typeface="Cambria Math"/>
                          <a:ea typeface="Cambria Math"/>
                        </a:rPr>
                        <m:t>𝛽</m:t>
                      </m:r>
                      <m:r>
                        <a:rPr lang="de-DE" sz="1600" b="0" i="1" smtClean="0">
                          <a:solidFill>
                            <a:srgbClr val="0000CC"/>
                          </a:solidFill>
                          <a:latin typeface="Cambria Math"/>
                          <a:ea typeface="Cambria Math"/>
                        </a:rPr>
                        <m:t>=</m:t>
                      </m:r>
                      <m:f>
                        <m:fPr>
                          <m:ctrlPr>
                            <a:rPr lang="de-DE" sz="1600" b="0" i="1" smtClean="0">
                              <a:solidFill>
                                <a:srgbClr val="0000CC"/>
                              </a:solidFill>
                              <a:latin typeface="Cambria Math"/>
                              <a:ea typeface="Cambria Math"/>
                            </a:rPr>
                          </m:ctrlPr>
                        </m:fPr>
                        <m:num>
                          <m:r>
                            <a:rPr lang="de-DE" sz="1600" b="0" i="1" smtClean="0">
                              <a:solidFill>
                                <a:srgbClr val="0000CC"/>
                              </a:solidFill>
                              <a:latin typeface="Cambria Math"/>
                              <a:ea typeface="Cambria Math"/>
                            </a:rPr>
                            <m:t>𝑣</m:t>
                          </m:r>
                        </m:num>
                        <m:den>
                          <m:r>
                            <a:rPr lang="de-DE" sz="1600" b="0" i="1" smtClean="0">
                              <a:solidFill>
                                <a:srgbClr val="0000CC"/>
                              </a:solidFill>
                              <a:latin typeface="Cambria Math"/>
                              <a:ea typeface="Cambria Math"/>
                            </a:rPr>
                            <m:t>𝑐</m:t>
                          </m:r>
                        </m:den>
                      </m:f>
                    </m:oMath>
                  </m:oMathPara>
                </a14:m>
                <a:endParaRPr lang="en-US" sz="1600" dirty="0">
                  <a:solidFill>
                    <a:srgbClr val="0000CC"/>
                  </a:solidFill>
                </a:endParaRPr>
              </a:p>
            </p:txBody>
          </p:sp>
        </mc:Choice>
        <mc:Fallback xmlns="">
          <p:sp>
            <p:nvSpPr>
              <p:cNvPr id="22" name="Textfeld 21"/>
              <p:cNvSpPr txBox="1">
                <a:spLocks noRot="1" noChangeAspect="1" noMove="1" noResize="1" noEditPoints="1" noAdjustHandles="1" noChangeArrowheads="1" noChangeShapeType="1" noTextEdit="1"/>
              </p:cNvSpPr>
              <p:nvPr/>
            </p:nvSpPr>
            <p:spPr>
              <a:xfrm>
                <a:off x="7740000" y="4212000"/>
                <a:ext cx="753348" cy="514564"/>
              </a:xfrm>
              <a:prstGeom prst="rect">
                <a:avLst/>
              </a:prstGeom>
              <a:blipFill rotWithShape="1">
                <a:blip r:embed="rId4"/>
                <a:stretch>
                  <a:fillRect/>
                </a:stretch>
              </a:blipFill>
            </p:spPr>
            <p:txBody>
              <a:bodyPr/>
              <a:lstStyle/>
              <a:p>
                <a:r>
                  <a:rPr lang="en-US">
                    <a:noFill/>
                  </a:rPr>
                  <a:t> </a:t>
                </a:r>
              </a:p>
            </p:txBody>
          </p:sp>
        </mc:Fallback>
      </mc:AlternateContent>
      <p:sp>
        <p:nvSpPr>
          <p:cNvPr id="23" name="Textfeld 22"/>
          <p:cNvSpPr txBox="1"/>
          <p:nvPr/>
        </p:nvSpPr>
        <p:spPr>
          <a:xfrm>
            <a:off x="540000" y="4680000"/>
            <a:ext cx="2063385" cy="369332"/>
          </a:xfrm>
          <a:prstGeom prst="rect">
            <a:avLst/>
          </a:prstGeom>
          <a:noFill/>
        </p:spPr>
        <p:txBody>
          <a:bodyPr wrap="none" rtlCol="0">
            <a:spAutoFit/>
          </a:bodyPr>
          <a:lstStyle/>
          <a:p>
            <a:r>
              <a:rPr lang="en-US" dirty="0" smtClean="0">
                <a:solidFill>
                  <a:srgbClr val="FF0000"/>
                </a:solidFill>
              </a:rPr>
              <a:t>Lorentz contraction:</a:t>
            </a:r>
            <a:endParaRPr lang="en-US" dirty="0">
              <a:solidFill>
                <a:srgbClr val="FF0000"/>
              </a:solidFill>
            </a:endParaRPr>
          </a:p>
        </p:txBody>
      </p:sp>
      <p:sp>
        <p:nvSpPr>
          <p:cNvPr id="24" name="Textfeld 23"/>
          <p:cNvSpPr txBox="1"/>
          <p:nvPr/>
        </p:nvSpPr>
        <p:spPr>
          <a:xfrm>
            <a:off x="540000" y="5220000"/>
            <a:ext cx="1657698" cy="369332"/>
          </a:xfrm>
          <a:prstGeom prst="rect">
            <a:avLst/>
          </a:prstGeom>
          <a:noFill/>
        </p:spPr>
        <p:txBody>
          <a:bodyPr wrap="none" rtlCol="0">
            <a:spAutoFit/>
          </a:bodyPr>
          <a:lstStyle/>
          <a:p>
            <a:r>
              <a:rPr lang="en-US" dirty="0" smtClean="0">
                <a:solidFill>
                  <a:srgbClr val="FF0000"/>
                </a:solidFill>
              </a:rPr>
              <a:t>Time dilatation:</a:t>
            </a:r>
            <a:endParaRPr lang="en-US" dirty="0">
              <a:solidFill>
                <a:srgbClr val="FF0000"/>
              </a:solidFill>
            </a:endParaRPr>
          </a:p>
        </p:txBody>
      </p:sp>
      <mc:AlternateContent xmlns:mc="http://schemas.openxmlformats.org/markup-compatibility/2006" xmlns:a14="http://schemas.microsoft.com/office/drawing/2010/main">
        <mc:Choice Requires="a14">
          <p:sp>
            <p:nvSpPr>
              <p:cNvPr id="25" name="Textfeld 24"/>
              <p:cNvSpPr txBox="1"/>
              <p:nvPr/>
            </p:nvSpPr>
            <p:spPr>
              <a:xfrm>
                <a:off x="2880000" y="4680000"/>
                <a:ext cx="1158522" cy="3693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𝐿</m:t>
                      </m:r>
                      <m:r>
                        <a:rPr lang="de-DE" b="0" i="1" smtClean="0">
                          <a:latin typeface="Cambria Math"/>
                        </a:rPr>
                        <m:t>=</m:t>
                      </m:r>
                      <m:f>
                        <m:fPr>
                          <m:type m:val="lin"/>
                          <m:ctrlPr>
                            <a:rPr lang="de-DE" b="0" i="1" smtClean="0">
                              <a:latin typeface="Cambria Math"/>
                            </a:rPr>
                          </m:ctrlPr>
                        </m:fPr>
                        <m:num>
                          <m:sSub>
                            <m:sSubPr>
                              <m:ctrlPr>
                                <a:rPr lang="de-DE" b="0" i="1" smtClean="0">
                                  <a:latin typeface="Cambria Math"/>
                                </a:rPr>
                              </m:ctrlPr>
                            </m:sSubPr>
                            <m:e>
                              <m:r>
                                <a:rPr lang="de-DE" b="0" i="1" smtClean="0">
                                  <a:latin typeface="Cambria Math"/>
                                </a:rPr>
                                <m:t>𝐿</m:t>
                              </m:r>
                            </m:e>
                            <m:sub>
                              <m:r>
                                <a:rPr lang="de-DE" b="0" i="1" smtClean="0">
                                  <a:latin typeface="Cambria Math"/>
                                </a:rPr>
                                <m:t>0</m:t>
                              </m:r>
                            </m:sub>
                          </m:sSub>
                        </m:num>
                        <m:den>
                          <m:r>
                            <a:rPr lang="de-DE" b="0" i="1" smtClean="0">
                              <a:latin typeface="Cambria Math"/>
                              <a:ea typeface="Cambria Math"/>
                            </a:rPr>
                            <m:t>𝛾</m:t>
                          </m:r>
                        </m:den>
                      </m:f>
                    </m:oMath>
                  </m:oMathPara>
                </a14:m>
                <a:endParaRPr lang="en-US" dirty="0"/>
              </a:p>
            </p:txBody>
          </p:sp>
        </mc:Choice>
        <mc:Fallback xmlns="">
          <p:sp>
            <p:nvSpPr>
              <p:cNvPr id="25" name="Textfeld 24"/>
              <p:cNvSpPr txBox="1">
                <a:spLocks noRot="1" noChangeAspect="1" noMove="1" noResize="1" noEditPoints="1" noAdjustHandles="1" noChangeArrowheads="1" noChangeShapeType="1" noTextEdit="1"/>
              </p:cNvSpPr>
              <p:nvPr/>
            </p:nvSpPr>
            <p:spPr>
              <a:xfrm>
                <a:off x="2880000" y="4680000"/>
                <a:ext cx="1158522" cy="369332"/>
              </a:xfrm>
              <a:prstGeom prst="rect">
                <a:avLst/>
              </a:prstGeom>
              <a:blipFill rotWithShape="1">
                <a:blip r:embed="rId5"/>
                <a:stretch>
                  <a:fillRect t="-111290" r="-40104" b="-174194"/>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2880000" y="5220000"/>
                <a:ext cx="1124410" cy="3693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𝑡</m:t>
                      </m:r>
                      <m:r>
                        <a:rPr lang="de-DE" b="0" i="1" smtClean="0">
                          <a:latin typeface="Cambria Math"/>
                        </a:rPr>
                        <m:t>=</m:t>
                      </m:r>
                      <m:sSub>
                        <m:sSubPr>
                          <m:ctrlPr>
                            <a:rPr lang="de-DE" b="0" i="1" smtClean="0">
                              <a:latin typeface="Cambria Math"/>
                            </a:rPr>
                          </m:ctrlPr>
                        </m:sSubPr>
                        <m:e>
                          <m:r>
                            <a:rPr lang="de-DE" b="0" i="1" smtClean="0">
                              <a:latin typeface="Cambria Math"/>
                            </a:rPr>
                            <m:t>𝑡</m:t>
                          </m:r>
                        </m:e>
                        <m:sub>
                          <m:r>
                            <a:rPr lang="de-DE" b="0" i="1" smtClean="0">
                              <a:latin typeface="Cambria Math"/>
                            </a:rPr>
                            <m:t>0</m:t>
                          </m:r>
                        </m:sub>
                      </m:sSub>
                      <m:r>
                        <a:rPr lang="de-DE" b="0" i="1" smtClean="0">
                          <a:latin typeface="Cambria Math"/>
                          <a:ea typeface="Cambria Math"/>
                        </a:rPr>
                        <m:t>∙</m:t>
                      </m:r>
                      <m:r>
                        <a:rPr lang="de-DE" b="0" i="1" smtClean="0">
                          <a:latin typeface="Cambria Math"/>
                          <a:ea typeface="Cambria Math"/>
                        </a:rPr>
                        <m:t>𝛾</m:t>
                      </m:r>
                    </m:oMath>
                  </m:oMathPara>
                </a14:m>
                <a:endParaRPr lang="en-US" dirty="0"/>
              </a:p>
            </p:txBody>
          </p:sp>
        </mc:Choice>
        <mc:Fallback xmlns="">
          <p:sp>
            <p:nvSpPr>
              <p:cNvPr id="26" name="Textfeld 25"/>
              <p:cNvSpPr txBox="1">
                <a:spLocks noRot="1" noChangeAspect="1" noMove="1" noResize="1" noEditPoints="1" noAdjustHandles="1" noChangeArrowheads="1" noChangeShapeType="1" noTextEdit="1"/>
              </p:cNvSpPr>
              <p:nvPr/>
            </p:nvSpPr>
            <p:spPr>
              <a:xfrm>
                <a:off x="2880000" y="5220000"/>
                <a:ext cx="1124410" cy="369332"/>
              </a:xfrm>
              <a:prstGeom prst="rect">
                <a:avLst/>
              </a:prstGeom>
              <a:blipFill rotWithShape="1">
                <a:blip r:embed="rId6"/>
                <a:stretch>
                  <a:fillRect b="-3175"/>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231791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Time Dilatation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720000"/>
            <a:ext cx="34480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p:nvPr/>
            </p:nvSpPr>
            <p:spPr>
              <a:xfrm>
                <a:off x="4499992" y="1440000"/>
                <a:ext cx="2508059" cy="746871"/>
              </a:xfrm>
              <a:prstGeom prst="rect">
                <a:avLst/>
              </a:prstGeom>
              <a:noFill/>
            </p:spPr>
            <p:txBody>
              <a:bodyPr wrap="none" rtlCol="0">
                <a:spAutoFit/>
              </a:bodyPr>
              <a:lstStyle/>
              <a:p>
                <a:r>
                  <a:rPr lang="de-DE" sz="1600" dirty="0" smtClean="0"/>
                  <a:t>Distance: </a:t>
                </a:r>
                <a14:m>
                  <m:oMath xmlns:m="http://schemas.openxmlformats.org/officeDocument/2006/math">
                    <m:sSub>
                      <m:sSubPr>
                        <m:ctrlPr>
                          <a:rPr lang="de-DE" sz="1600" i="1" smtClean="0">
                            <a:latin typeface="Cambria Math"/>
                          </a:rPr>
                        </m:ctrlPr>
                      </m:sSubPr>
                      <m:e>
                        <m:r>
                          <a:rPr lang="de-DE" sz="1600" b="0" i="1" smtClean="0">
                            <a:latin typeface="Cambria Math"/>
                          </a:rPr>
                          <m:t>𝐿</m:t>
                        </m:r>
                      </m:e>
                      <m:sub>
                        <m:r>
                          <a:rPr lang="de-DE" sz="1600" b="0" i="1" smtClean="0">
                            <a:latin typeface="Cambria Math"/>
                          </a:rPr>
                          <m:t>0</m:t>
                        </m:r>
                      </m:sub>
                    </m:sSub>
                    <m:r>
                      <a:rPr lang="de-DE" sz="1600" b="0" i="1" smtClean="0">
                        <a:latin typeface="Cambria Math"/>
                      </a:rPr>
                      <m:t>=</m:t>
                    </m:r>
                    <m:sSup>
                      <m:sSupPr>
                        <m:ctrlPr>
                          <a:rPr lang="de-DE" sz="1600" b="0" i="1" smtClean="0">
                            <a:latin typeface="Cambria Math"/>
                          </a:rPr>
                        </m:ctrlPr>
                      </m:sSupPr>
                      <m:e>
                        <m:r>
                          <a:rPr lang="de-DE" sz="1600" b="0" i="1" smtClean="0">
                            <a:latin typeface="Cambria Math"/>
                          </a:rPr>
                          <m:t>10</m:t>
                        </m:r>
                      </m:e>
                      <m:sup>
                        <m:r>
                          <a:rPr lang="de-DE" sz="1600" b="0" i="1" smtClean="0">
                            <a:latin typeface="Cambria Math"/>
                          </a:rPr>
                          <m:t>4</m:t>
                        </m:r>
                      </m:sup>
                    </m:sSup>
                    <m:r>
                      <a:rPr lang="de-DE" sz="1600" b="0" i="1" smtClean="0">
                        <a:latin typeface="Cambria Math"/>
                      </a:rPr>
                      <m:t> </m:t>
                    </m:r>
                    <m:r>
                      <a:rPr lang="de-DE" sz="1600" b="0" i="1" smtClean="0">
                        <a:latin typeface="Cambria Math"/>
                      </a:rPr>
                      <m:t>𝑚𝑒𝑡𝑒𝑟𝑠</m:t>
                    </m:r>
                  </m:oMath>
                </a14:m>
                <a:endParaRPr lang="de-DE" sz="1600" b="0" dirty="0" smtClean="0"/>
              </a:p>
              <a:p>
                <a:r>
                  <a:rPr lang="de-DE" sz="1600" dirty="0"/>
                  <a:t>T</a:t>
                </a:r>
                <a:r>
                  <a:rPr lang="de-DE" sz="1600" dirty="0" smtClean="0"/>
                  <a:t>ime: </a:t>
                </a:r>
                <a14:m>
                  <m:oMath xmlns:m="http://schemas.openxmlformats.org/officeDocument/2006/math">
                    <m:r>
                      <a:rPr lang="de-DE" sz="1600" b="0" i="1" smtClean="0">
                        <a:latin typeface="Cambria Math"/>
                      </a:rPr>
                      <m:t>𝑇</m:t>
                    </m:r>
                    <m:r>
                      <a:rPr lang="de-DE" sz="1600" b="0" i="1" smtClean="0">
                        <a:latin typeface="Cambria Math"/>
                      </a:rPr>
                      <m:t>=</m:t>
                    </m:r>
                    <m:f>
                      <m:fPr>
                        <m:ctrlPr>
                          <a:rPr lang="de-DE" sz="1600" b="0" i="1" smtClean="0">
                            <a:latin typeface="Cambria Math"/>
                          </a:rPr>
                        </m:ctrlPr>
                      </m:fPr>
                      <m:num>
                        <m:sSup>
                          <m:sSupPr>
                            <m:ctrlPr>
                              <a:rPr lang="de-DE" sz="1600" b="0" i="1" smtClean="0">
                                <a:latin typeface="Cambria Math"/>
                              </a:rPr>
                            </m:ctrlPr>
                          </m:sSupPr>
                          <m:e>
                            <m:r>
                              <a:rPr lang="de-DE" sz="1600" b="0" i="1" smtClean="0">
                                <a:latin typeface="Cambria Math"/>
                              </a:rPr>
                              <m:t>10</m:t>
                            </m:r>
                          </m:e>
                          <m:sup>
                            <m:r>
                              <a:rPr lang="de-DE" sz="1600" b="0" i="1" smtClean="0">
                                <a:latin typeface="Cambria Math"/>
                              </a:rPr>
                              <m:t>4</m:t>
                            </m:r>
                          </m:sup>
                        </m:sSup>
                        <m:r>
                          <a:rPr lang="de-DE" sz="1600" b="0" i="1" smtClean="0">
                            <a:latin typeface="Cambria Math"/>
                          </a:rPr>
                          <m:t> </m:t>
                        </m:r>
                        <m:r>
                          <a:rPr lang="de-DE" sz="1600" b="0" i="1" smtClean="0">
                            <a:latin typeface="Cambria Math"/>
                          </a:rPr>
                          <m:t>𝑚</m:t>
                        </m:r>
                      </m:num>
                      <m:den>
                        <m:d>
                          <m:dPr>
                            <m:ctrlPr>
                              <a:rPr lang="de-DE" sz="1600" b="0" i="1" smtClean="0">
                                <a:latin typeface="Cambria Math"/>
                              </a:rPr>
                            </m:ctrlPr>
                          </m:dPr>
                          <m:e>
                            <m:r>
                              <a:rPr lang="de-DE" sz="1600" b="0" i="1" smtClean="0">
                                <a:latin typeface="Cambria Math"/>
                              </a:rPr>
                              <m:t>0.98</m:t>
                            </m:r>
                          </m:e>
                        </m:d>
                        <m:r>
                          <a:rPr lang="de-DE" sz="1600" b="0" i="1" smtClean="0">
                            <a:latin typeface="Cambria Math"/>
                            <a:ea typeface="Cambria Math"/>
                          </a:rPr>
                          <m:t>∙</m:t>
                        </m:r>
                        <m:d>
                          <m:dPr>
                            <m:ctrlPr>
                              <a:rPr lang="de-DE" sz="1600" b="0" i="1" smtClean="0">
                                <a:latin typeface="Cambria Math"/>
                                <a:ea typeface="Cambria Math"/>
                              </a:rPr>
                            </m:ctrlPr>
                          </m:dPr>
                          <m:e>
                            <m:r>
                              <a:rPr lang="de-DE" sz="1600" b="0" i="1" smtClean="0">
                                <a:latin typeface="Cambria Math"/>
                                <a:ea typeface="Cambria Math"/>
                              </a:rPr>
                              <m:t>3∙</m:t>
                            </m:r>
                            <m:sSup>
                              <m:sSupPr>
                                <m:ctrlPr>
                                  <a:rPr lang="de-DE" sz="1600" b="0" i="1" smtClean="0">
                                    <a:latin typeface="Cambria Math"/>
                                    <a:ea typeface="Cambria Math"/>
                                  </a:rPr>
                                </m:ctrlPr>
                              </m:sSupPr>
                              <m:e>
                                <m:r>
                                  <a:rPr lang="de-DE" sz="1600" b="0" i="1" smtClean="0">
                                    <a:latin typeface="Cambria Math"/>
                                    <a:ea typeface="Cambria Math"/>
                                  </a:rPr>
                                  <m:t>10</m:t>
                                </m:r>
                              </m:e>
                              <m:sup>
                                <m:r>
                                  <a:rPr lang="de-DE" sz="1600" b="0" i="1" smtClean="0">
                                    <a:latin typeface="Cambria Math"/>
                                    <a:ea typeface="Cambria Math"/>
                                  </a:rPr>
                                  <m:t>8</m:t>
                                </m:r>
                              </m:sup>
                            </m:sSup>
                            <m:r>
                              <a:rPr lang="de-DE" sz="1600" b="0" i="1" smtClean="0">
                                <a:latin typeface="Cambria Math"/>
                                <a:ea typeface="Cambria Math"/>
                              </a:rPr>
                              <m:t> </m:t>
                            </m:r>
                            <m:f>
                              <m:fPr>
                                <m:type m:val="lin"/>
                                <m:ctrlPr>
                                  <a:rPr lang="de-DE" sz="1600" b="0" i="1" smtClean="0">
                                    <a:latin typeface="Cambria Math"/>
                                    <a:ea typeface="Cambria Math"/>
                                  </a:rPr>
                                </m:ctrlPr>
                              </m:fPr>
                              <m:num>
                                <m:r>
                                  <a:rPr lang="de-DE" sz="1600" b="0" i="1" smtClean="0">
                                    <a:latin typeface="Cambria Math"/>
                                    <a:ea typeface="Cambria Math"/>
                                  </a:rPr>
                                  <m:t>𝑚</m:t>
                                </m:r>
                              </m:num>
                              <m:den>
                                <m:r>
                                  <a:rPr lang="de-DE" sz="1600" b="0" i="1" smtClean="0">
                                    <a:latin typeface="Cambria Math"/>
                                    <a:ea typeface="Cambria Math"/>
                                  </a:rPr>
                                  <m:t>𝑠</m:t>
                                </m:r>
                              </m:den>
                            </m:f>
                          </m:e>
                        </m:d>
                      </m:den>
                    </m:f>
                  </m:oMath>
                </a14:m>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4499992" y="1440000"/>
                <a:ext cx="2508059" cy="746871"/>
              </a:xfrm>
              <a:prstGeom prst="rect">
                <a:avLst/>
              </a:prstGeom>
              <a:blipFill rotWithShape="1">
                <a:blip r:embed="rId3"/>
                <a:stretch>
                  <a:fillRect l="-1214" t="-2439" r="-5340" b="-52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4500000" y="2268000"/>
                <a:ext cx="275254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𝑇</m:t>
                      </m:r>
                      <m:r>
                        <a:rPr lang="de-DE" sz="1400" b="0" i="1" smtClean="0">
                          <a:latin typeface="Cambria Math"/>
                        </a:rPr>
                        <m:t>=34∙</m:t>
                      </m:r>
                      <m:sSup>
                        <m:sSupPr>
                          <m:ctrlPr>
                            <a:rPr lang="de-DE" sz="1400" b="0" i="1" smtClean="0">
                              <a:latin typeface="Cambria Math"/>
                              <a:ea typeface="Cambria Math"/>
                            </a:rPr>
                          </m:ctrlPr>
                        </m:sSupPr>
                        <m:e>
                          <m:r>
                            <a:rPr lang="de-DE" sz="1400" b="0" i="1" smtClean="0">
                              <a:latin typeface="Cambria Math"/>
                              <a:ea typeface="Cambria Math"/>
                            </a:rPr>
                            <m:t>10</m:t>
                          </m:r>
                        </m:e>
                        <m:sup>
                          <m:r>
                            <a:rPr lang="de-DE" sz="1400" b="0" i="1" smtClean="0">
                              <a:latin typeface="Cambria Math"/>
                              <a:ea typeface="Cambria Math"/>
                            </a:rPr>
                            <m:t>−6</m:t>
                          </m:r>
                        </m:sup>
                      </m:sSup>
                      <m:r>
                        <a:rPr lang="de-DE" sz="1400" b="0" i="1" smtClean="0">
                          <a:latin typeface="Cambria Math"/>
                          <a:ea typeface="Cambria Math"/>
                        </a:rPr>
                        <m:t> </m:t>
                      </m:r>
                      <m:r>
                        <a:rPr lang="de-DE" sz="1400" b="0" i="1" smtClean="0">
                          <a:latin typeface="Cambria Math"/>
                          <a:ea typeface="Cambria Math"/>
                        </a:rPr>
                        <m:t>𝑠</m:t>
                      </m:r>
                      <m:r>
                        <a:rPr lang="de-DE" sz="1400" b="0" i="1" smtClean="0">
                          <a:latin typeface="Cambria Math"/>
                          <a:ea typeface="Cambria Math"/>
                        </a:rPr>
                        <m:t>=21.8 </m:t>
                      </m:r>
                      <m:r>
                        <a:rPr lang="de-DE" sz="1400" b="0" i="1" smtClean="0">
                          <a:latin typeface="Cambria Math"/>
                          <a:ea typeface="Cambria Math"/>
                        </a:rPr>
                        <m:t>h𝑎𝑙𝑓𝑙𝑖𝑣𝑒𝑠</m:t>
                      </m:r>
                    </m:oMath>
                  </m:oMathPara>
                </a14:m>
                <a:endParaRPr lang="en-US" sz="1400" dirty="0"/>
              </a:p>
            </p:txBody>
          </p:sp>
        </mc:Choice>
        <mc:Fallback xmlns="">
          <p:sp>
            <p:nvSpPr>
              <p:cNvPr id="5" name="Textfeld 4"/>
              <p:cNvSpPr txBox="1">
                <a:spLocks noRot="1" noChangeAspect="1" noMove="1" noResize="1" noEditPoints="1" noAdjustHandles="1" noChangeArrowheads="1" noChangeShapeType="1" noTextEdit="1"/>
              </p:cNvSpPr>
              <p:nvPr/>
            </p:nvSpPr>
            <p:spPr>
              <a:xfrm>
                <a:off x="4500000" y="2268000"/>
                <a:ext cx="2752548" cy="307777"/>
              </a:xfrm>
              <a:prstGeom prst="rect">
                <a:avLst/>
              </a:prstGeom>
              <a:blipFill rotWithShape="1">
                <a:blip r:embed="rId4"/>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4500000" y="2700000"/>
                <a:ext cx="2472600" cy="778418"/>
              </a:xfrm>
              <a:prstGeom prst="rect">
                <a:avLst/>
              </a:prstGeom>
              <a:noFill/>
            </p:spPr>
            <p:txBody>
              <a:bodyPr wrap="none" rtlCol="0">
                <a:spAutoFit/>
              </a:bodyPr>
              <a:lstStyle/>
              <a:p>
                <a:r>
                  <a:rPr lang="en-US" sz="1600" dirty="0" smtClean="0"/>
                  <a:t>Survival rate:</a:t>
                </a:r>
              </a:p>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de-DE" sz="1400" b="0" i="1" smtClean="0">
                              <a:latin typeface="Cambria Math"/>
                            </a:rPr>
                            <m:t>𝐼</m:t>
                          </m:r>
                        </m:num>
                        <m:den>
                          <m:sSub>
                            <m:sSubPr>
                              <m:ctrlPr>
                                <a:rPr lang="en-US" sz="1400" i="1" smtClean="0">
                                  <a:latin typeface="Cambria Math"/>
                                </a:rPr>
                              </m:ctrlPr>
                            </m:sSubPr>
                            <m:e>
                              <m:r>
                                <a:rPr lang="de-DE" sz="1400" b="0" i="1" smtClean="0">
                                  <a:latin typeface="Cambria Math"/>
                                </a:rPr>
                                <m:t>𝐼</m:t>
                              </m:r>
                            </m:e>
                            <m:sub>
                              <m:r>
                                <a:rPr lang="de-DE" sz="1400" b="0" i="1" smtClean="0">
                                  <a:latin typeface="Cambria Math"/>
                                </a:rPr>
                                <m:t>0</m:t>
                              </m:r>
                            </m:sub>
                          </m:sSub>
                        </m:den>
                      </m:f>
                      <m:r>
                        <a:rPr lang="de-DE" sz="1400" b="0" i="1" smtClean="0">
                          <a:latin typeface="Cambria Math"/>
                        </a:rPr>
                        <m:t>=</m:t>
                      </m:r>
                      <m:sSup>
                        <m:sSupPr>
                          <m:ctrlPr>
                            <a:rPr lang="de-DE" sz="1400" b="0" i="1" smtClean="0">
                              <a:latin typeface="Cambria Math"/>
                            </a:rPr>
                          </m:ctrlPr>
                        </m:sSupPr>
                        <m:e>
                          <m:r>
                            <a:rPr lang="de-DE" sz="1400" b="0" i="1" smtClean="0">
                              <a:latin typeface="Cambria Math"/>
                            </a:rPr>
                            <m:t>2</m:t>
                          </m:r>
                        </m:e>
                        <m:sup>
                          <m:r>
                            <a:rPr lang="de-DE" sz="1400" b="0" i="1" smtClean="0">
                              <a:latin typeface="Cambria Math"/>
                            </a:rPr>
                            <m:t>−21.8</m:t>
                          </m:r>
                        </m:sup>
                      </m:sSup>
                      <m:r>
                        <a:rPr lang="de-DE" sz="1400" b="0" i="1" smtClean="0">
                          <a:latin typeface="Cambria Math"/>
                        </a:rPr>
                        <m:t>=0.27</m:t>
                      </m:r>
                      <m:r>
                        <a:rPr lang="de-DE" sz="1400" b="0" i="1" smtClean="0">
                          <a:latin typeface="Cambria Math"/>
                          <a:ea typeface="Cambria Math"/>
                        </a:rPr>
                        <m:t>∙</m:t>
                      </m:r>
                      <m:sSup>
                        <m:sSupPr>
                          <m:ctrlPr>
                            <a:rPr lang="de-DE" sz="1400" b="0" i="1" smtClean="0">
                              <a:latin typeface="Cambria Math"/>
                              <a:ea typeface="Cambria Math"/>
                            </a:rPr>
                          </m:ctrlPr>
                        </m:sSupPr>
                        <m:e>
                          <m:r>
                            <a:rPr lang="de-DE" sz="1400" b="0" i="1" smtClean="0">
                              <a:latin typeface="Cambria Math"/>
                              <a:ea typeface="Cambria Math"/>
                            </a:rPr>
                            <m:t>10</m:t>
                          </m:r>
                        </m:e>
                        <m:sup>
                          <m:r>
                            <a:rPr lang="de-DE" sz="1400" b="0" i="1" smtClean="0">
                              <a:latin typeface="Cambria Math"/>
                              <a:ea typeface="Cambria Math"/>
                            </a:rPr>
                            <m:t>−6</m:t>
                          </m:r>
                        </m:sup>
                      </m:sSup>
                    </m:oMath>
                  </m:oMathPara>
                </a14:m>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4500000" y="2700000"/>
                <a:ext cx="2472600" cy="778418"/>
              </a:xfrm>
              <a:prstGeom prst="rect">
                <a:avLst/>
              </a:prstGeom>
              <a:blipFill rotWithShape="1">
                <a:blip r:embed="rId5"/>
                <a:stretch>
                  <a:fillRect l="-1232" t="-2344"/>
                </a:stretch>
              </a:blipFill>
            </p:spPr>
            <p:txBody>
              <a:bodyPr/>
              <a:lstStyle/>
              <a:p>
                <a:r>
                  <a:rPr lang="en-US">
                    <a:noFill/>
                  </a:rPr>
                  <a:t> </a:t>
                </a:r>
              </a:p>
            </p:txBody>
          </p:sp>
        </mc:Fallback>
      </mc:AlternateContent>
      <p:sp>
        <p:nvSpPr>
          <p:cNvPr id="7" name="Textfeld 6"/>
          <p:cNvSpPr txBox="1"/>
          <p:nvPr/>
        </p:nvSpPr>
        <p:spPr>
          <a:xfrm>
            <a:off x="4500001" y="3600000"/>
            <a:ext cx="1512159" cy="523220"/>
          </a:xfrm>
          <a:prstGeom prst="rect">
            <a:avLst/>
          </a:prstGeom>
          <a:noFill/>
        </p:spPr>
        <p:txBody>
          <a:bodyPr wrap="square" rtlCol="0">
            <a:spAutoFit/>
          </a:bodyPr>
          <a:lstStyle/>
          <a:p>
            <a:r>
              <a:rPr lang="en-US" sz="1400" dirty="0" smtClean="0"/>
              <a:t>Or only about 0.3 out of a million</a:t>
            </a:r>
            <a:endParaRPr lang="en-US" sz="1400" dirty="0"/>
          </a:p>
        </p:txBody>
      </p:sp>
      <mc:AlternateContent xmlns:mc="http://schemas.openxmlformats.org/markup-compatibility/2006" xmlns:a14="http://schemas.microsoft.com/office/drawing/2010/main">
        <mc:Choice Requires="a14">
          <p:sp>
            <p:nvSpPr>
              <p:cNvPr id="8" name="Textfeld 7"/>
              <p:cNvSpPr txBox="1"/>
              <p:nvPr/>
            </p:nvSpPr>
            <p:spPr>
              <a:xfrm>
                <a:off x="7380000" y="2268000"/>
                <a:ext cx="153022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solidFill>
                            <a:srgbClr val="FF0000"/>
                          </a:solidFill>
                          <a:latin typeface="Cambria Math"/>
                        </a:rPr>
                        <m:t>=4.36 </m:t>
                      </m:r>
                      <m:r>
                        <a:rPr lang="de-DE" sz="1400" b="0" i="1" smtClean="0">
                          <a:solidFill>
                            <a:srgbClr val="FF0000"/>
                          </a:solidFill>
                          <a:latin typeface="Cambria Math"/>
                        </a:rPr>
                        <m:t>h𝑎𝑙𝑓𝑙𝑖𝑣𝑒𝑠</m:t>
                      </m:r>
                    </m:oMath>
                  </m:oMathPara>
                </a14:m>
                <a:endParaRPr lang="en-US" sz="1400" dirty="0">
                  <a:solidFill>
                    <a:srgbClr val="FF0000"/>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7380000" y="2268000"/>
                <a:ext cx="1530226" cy="307777"/>
              </a:xfrm>
              <a:prstGeom prst="rect">
                <a:avLst/>
              </a:prstGeom>
              <a:blipFill rotWithShape="1">
                <a:blip r:embed="rId6"/>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7380000" y="2941200"/>
                <a:ext cx="1727076" cy="5321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de-DE" sz="1400" b="0" i="1" smtClean="0">
                              <a:solidFill>
                                <a:srgbClr val="FF0000"/>
                              </a:solidFill>
                              <a:latin typeface="Cambria Math"/>
                            </a:rPr>
                            <m:t>𝐼</m:t>
                          </m:r>
                        </m:num>
                        <m:den>
                          <m:sSub>
                            <m:sSubPr>
                              <m:ctrlPr>
                                <a:rPr lang="en-US" sz="1400" i="1" smtClean="0">
                                  <a:solidFill>
                                    <a:srgbClr val="FF0000"/>
                                  </a:solidFill>
                                  <a:latin typeface="Cambria Math"/>
                                </a:rPr>
                              </m:ctrlPr>
                            </m:sSubPr>
                            <m:e>
                              <m:r>
                                <a:rPr lang="de-DE" sz="1400" b="0" i="1" smtClean="0">
                                  <a:solidFill>
                                    <a:srgbClr val="FF0000"/>
                                  </a:solidFill>
                                  <a:latin typeface="Cambria Math"/>
                                </a:rPr>
                                <m:t>𝐼</m:t>
                              </m:r>
                            </m:e>
                            <m:sub>
                              <m:r>
                                <a:rPr lang="de-DE" sz="1400" b="0" i="1" smtClean="0">
                                  <a:solidFill>
                                    <a:srgbClr val="FF0000"/>
                                  </a:solidFill>
                                  <a:latin typeface="Cambria Math"/>
                                </a:rPr>
                                <m:t>0</m:t>
                              </m:r>
                            </m:sub>
                          </m:sSub>
                        </m:den>
                      </m:f>
                      <m:r>
                        <a:rPr lang="de-DE" sz="1400" b="0" i="1" smtClean="0">
                          <a:solidFill>
                            <a:srgbClr val="FF0000"/>
                          </a:solidFill>
                          <a:latin typeface="Cambria Math"/>
                        </a:rPr>
                        <m:t>=</m:t>
                      </m:r>
                      <m:sSup>
                        <m:sSupPr>
                          <m:ctrlPr>
                            <a:rPr lang="de-DE" sz="1400" b="0" i="1" smtClean="0">
                              <a:solidFill>
                                <a:srgbClr val="FF0000"/>
                              </a:solidFill>
                              <a:latin typeface="Cambria Math"/>
                            </a:rPr>
                          </m:ctrlPr>
                        </m:sSupPr>
                        <m:e>
                          <m:r>
                            <a:rPr lang="de-DE" sz="1400" b="0" i="1" smtClean="0">
                              <a:solidFill>
                                <a:srgbClr val="FF0000"/>
                              </a:solidFill>
                              <a:latin typeface="Cambria Math"/>
                            </a:rPr>
                            <m:t>2</m:t>
                          </m:r>
                        </m:e>
                        <m:sup>
                          <m:r>
                            <a:rPr lang="de-DE" sz="1400" b="0" i="1" smtClean="0">
                              <a:solidFill>
                                <a:srgbClr val="FF0000"/>
                              </a:solidFill>
                              <a:latin typeface="Cambria Math"/>
                            </a:rPr>
                            <m:t>−4.36</m:t>
                          </m:r>
                        </m:sup>
                      </m:sSup>
                      <m:r>
                        <a:rPr lang="de-DE" sz="1400" b="0" i="1" smtClean="0">
                          <a:solidFill>
                            <a:srgbClr val="FF0000"/>
                          </a:solidFill>
                          <a:latin typeface="Cambria Math"/>
                        </a:rPr>
                        <m:t>=0.049</m:t>
                      </m:r>
                    </m:oMath>
                  </m:oMathPara>
                </a14:m>
                <a:endParaRPr lang="en-US" sz="1400" dirty="0">
                  <a:solidFill>
                    <a:srgbClr val="FF0000"/>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7380000" y="2941200"/>
                <a:ext cx="1727076" cy="532197"/>
              </a:xfrm>
              <a:prstGeom prst="rect">
                <a:avLst/>
              </a:prstGeom>
              <a:blipFill rotWithShape="1">
                <a:blip r:embed="rId7"/>
                <a:stretch>
                  <a:fillRect/>
                </a:stretch>
              </a:blipFill>
            </p:spPr>
            <p:txBody>
              <a:bodyPr/>
              <a:lstStyle/>
              <a:p>
                <a:r>
                  <a:rPr lang="en-US">
                    <a:noFill/>
                  </a:rPr>
                  <a:t> </a:t>
                </a:r>
              </a:p>
            </p:txBody>
          </p:sp>
        </mc:Fallback>
      </mc:AlternateContent>
      <p:sp>
        <p:nvSpPr>
          <p:cNvPr id="11" name="Textfeld 10"/>
          <p:cNvSpPr txBox="1"/>
          <p:nvPr/>
        </p:nvSpPr>
        <p:spPr>
          <a:xfrm>
            <a:off x="7380000" y="3600000"/>
            <a:ext cx="1728183" cy="523220"/>
          </a:xfrm>
          <a:prstGeom prst="rect">
            <a:avLst/>
          </a:prstGeom>
          <a:noFill/>
        </p:spPr>
        <p:txBody>
          <a:bodyPr wrap="square" rtlCol="0">
            <a:spAutoFit/>
          </a:bodyPr>
          <a:lstStyle/>
          <a:p>
            <a:r>
              <a:rPr lang="en-US" sz="1400" dirty="0" smtClean="0"/>
              <a:t>Or only about 49000 out of a million</a:t>
            </a:r>
            <a:endParaRPr lang="en-US" sz="1400" dirty="0"/>
          </a:p>
        </p:txBody>
      </p:sp>
      <mc:AlternateContent xmlns:mc="http://schemas.openxmlformats.org/markup-compatibility/2006" xmlns:a14="http://schemas.microsoft.com/office/drawing/2010/main">
        <mc:Choice Requires="a14">
          <p:sp>
            <p:nvSpPr>
              <p:cNvPr id="10" name="Textfeld 9"/>
              <p:cNvSpPr txBox="1"/>
              <p:nvPr/>
            </p:nvSpPr>
            <p:spPr>
              <a:xfrm>
                <a:off x="7020000" y="4320000"/>
                <a:ext cx="2063778" cy="1169551"/>
              </a:xfrm>
              <a:prstGeom prst="rect">
                <a:avLst/>
              </a:prstGeom>
              <a:noFill/>
              <a:ln>
                <a:solidFill>
                  <a:srgbClr val="FF0000"/>
                </a:solidFill>
              </a:ln>
            </p:spPr>
            <p:txBody>
              <a:bodyPr wrap="square" rtlCol="0">
                <a:spAutoFit/>
              </a:bodyPr>
              <a:lstStyle/>
              <a:p>
                <a:r>
                  <a:rPr lang="en-US" sz="1400" dirty="0" smtClean="0"/>
                  <a:t>The muon´s clock is time-dilated, or running slow by a factor </a:t>
                </a:r>
                <a14:m>
                  <m:oMath xmlns:m="http://schemas.openxmlformats.org/officeDocument/2006/math">
                    <m:r>
                      <a:rPr lang="de-DE" sz="1400" b="0" i="1" smtClean="0">
                        <a:solidFill>
                          <a:srgbClr val="FF0000"/>
                        </a:solidFill>
                        <a:latin typeface="Cambria Math"/>
                      </a:rPr>
                      <m:t>𝑇</m:t>
                    </m:r>
                    <m:r>
                      <a:rPr lang="de-DE" sz="1400" b="0" i="1" smtClean="0">
                        <a:solidFill>
                          <a:srgbClr val="FF0000"/>
                        </a:solidFill>
                        <a:latin typeface="Cambria Math"/>
                      </a:rPr>
                      <m:t>=</m:t>
                    </m:r>
                    <m:r>
                      <a:rPr lang="de-DE" sz="1400" b="0" i="1" smtClean="0">
                        <a:solidFill>
                          <a:srgbClr val="FF0000"/>
                        </a:solidFill>
                        <a:latin typeface="Cambria Math"/>
                        <a:ea typeface="Cambria Math"/>
                      </a:rPr>
                      <m:t>𝛾</m:t>
                    </m:r>
                    <m:r>
                      <a:rPr lang="de-DE" sz="1400" b="0" i="1" smtClean="0">
                        <a:solidFill>
                          <a:srgbClr val="FF0000"/>
                        </a:solidFill>
                        <a:latin typeface="Cambria Math"/>
                        <a:ea typeface="Cambria Math"/>
                      </a:rPr>
                      <m:t>∙</m:t>
                    </m:r>
                    <m:sSub>
                      <m:sSubPr>
                        <m:ctrlPr>
                          <a:rPr lang="de-DE" sz="1400" b="0" i="1" smtClean="0">
                            <a:solidFill>
                              <a:srgbClr val="FF0000"/>
                            </a:solidFill>
                            <a:latin typeface="Cambria Math"/>
                            <a:ea typeface="Cambria Math"/>
                          </a:rPr>
                        </m:ctrlPr>
                      </m:sSubPr>
                      <m:e>
                        <m:r>
                          <a:rPr lang="de-DE" sz="1400" b="0" i="1" smtClean="0">
                            <a:solidFill>
                              <a:srgbClr val="FF0000"/>
                            </a:solidFill>
                            <a:latin typeface="Cambria Math"/>
                            <a:ea typeface="Cambria Math"/>
                          </a:rPr>
                          <m:t>𝑇</m:t>
                        </m:r>
                      </m:e>
                      <m:sub>
                        <m:r>
                          <a:rPr lang="de-DE" sz="1400" b="0" i="1" smtClean="0">
                            <a:solidFill>
                              <a:srgbClr val="FF0000"/>
                            </a:solidFill>
                            <a:latin typeface="Cambria Math"/>
                            <a:ea typeface="Cambria Math"/>
                          </a:rPr>
                          <m:t>0</m:t>
                        </m:r>
                      </m:sub>
                    </m:sSub>
                  </m:oMath>
                </a14:m>
                <a:r>
                  <a:rPr lang="en-US" sz="1400" dirty="0" smtClean="0"/>
                  <a:t> so its measured half-life is </a:t>
                </a:r>
                <a14:m>
                  <m:oMath xmlns:m="http://schemas.openxmlformats.org/officeDocument/2006/math">
                    <m:r>
                      <a:rPr lang="de-DE" sz="1400" b="0" i="1" smtClean="0">
                        <a:solidFill>
                          <a:srgbClr val="FF0000"/>
                        </a:solidFill>
                        <a:latin typeface="Cambria Math"/>
                      </a:rPr>
                      <m:t>5</m:t>
                    </m:r>
                    <m:r>
                      <a:rPr lang="de-DE" sz="1400" b="0" i="1" smtClean="0">
                        <a:solidFill>
                          <a:srgbClr val="FF0000"/>
                        </a:solidFill>
                        <a:latin typeface="Cambria Math"/>
                        <a:ea typeface="Cambria Math"/>
                      </a:rPr>
                      <m:t>∙1.56 </m:t>
                    </m:r>
                    <m:r>
                      <a:rPr lang="de-DE" sz="1400" b="0" i="1" smtClean="0">
                        <a:solidFill>
                          <a:srgbClr val="FF0000"/>
                        </a:solidFill>
                        <a:latin typeface="Cambria Math"/>
                        <a:ea typeface="Cambria Math"/>
                      </a:rPr>
                      <m:t>𝜇</m:t>
                    </m:r>
                    <m:r>
                      <a:rPr lang="de-DE" sz="1400" b="0" i="1" smtClean="0">
                        <a:solidFill>
                          <a:srgbClr val="FF0000"/>
                        </a:solidFill>
                        <a:latin typeface="Cambria Math"/>
                        <a:ea typeface="Cambria Math"/>
                      </a:rPr>
                      <m:t>𝑠</m:t>
                    </m:r>
                    <m:r>
                      <a:rPr lang="de-DE" sz="1400" b="0" i="1" smtClean="0">
                        <a:solidFill>
                          <a:srgbClr val="FF0000"/>
                        </a:solidFill>
                        <a:latin typeface="Cambria Math"/>
                        <a:ea typeface="Cambria Math"/>
                      </a:rPr>
                      <m:t>=7.8 </m:t>
                    </m:r>
                    <m:r>
                      <a:rPr lang="de-DE" sz="1400" b="0" i="1" smtClean="0">
                        <a:solidFill>
                          <a:srgbClr val="FF0000"/>
                        </a:solidFill>
                        <a:latin typeface="Cambria Math"/>
                        <a:ea typeface="Cambria Math"/>
                      </a:rPr>
                      <m:t>𝜇</m:t>
                    </m:r>
                    <m:r>
                      <a:rPr lang="de-DE" sz="1400" b="0" i="1" smtClean="0">
                        <a:solidFill>
                          <a:srgbClr val="FF0000"/>
                        </a:solidFill>
                        <a:latin typeface="Cambria Math"/>
                        <a:ea typeface="Cambria Math"/>
                      </a:rPr>
                      <m:t>𝑠</m:t>
                    </m:r>
                  </m:oMath>
                </a14:m>
                <a:r>
                  <a:rPr lang="en-US" sz="1400" dirty="0" smtClean="0"/>
                  <a:t>.</a:t>
                </a:r>
                <a:endParaRPr lang="en-US" sz="1400" dirty="0"/>
              </a:p>
            </p:txBody>
          </p:sp>
        </mc:Choice>
        <mc:Fallback xmlns="">
          <p:sp>
            <p:nvSpPr>
              <p:cNvPr id="10" name="Textfeld 9"/>
              <p:cNvSpPr txBox="1">
                <a:spLocks noRot="1" noChangeAspect="1" noMove="1" noResize="1" noEditPoints="1" noAdjustHandles="1" noChangeArrowheads="1" noChangeShapeType="1" noTextEdit="1"/>
              </p:cNvSpPr>
              <p:nvPr/>
            </p:nvSpPr>
            <p:spPr>
              <a:xfrm>
                <a:off x="7020000" y="4320000"/>
                <a:ext cx="2063778" cy="1169551"/>
              </a:xfrm>
              <a:prstGeom prst="rect">
                <a:avLst/>
              </a:prstGeom>
              <a:blipFill rotWithShape="1">
                <a:blip r:embed="rId8"/>
                <a:stretch>
                  <a:fillRect l="-588" b="-3608"/>
                </a:stretch>
              </a:blipFill>
              <a:ln>
                <a:solidFill>
                  <a:srgbClr val="FF0000"/>
                </a:solidFill>
              </a:ln>
            </p:spPr>
            <p:txBody>
              <a:bodyPr/>
              <a:lstStyle/>
              <a:p>
                <a:r>
                  <a:rPr lang="en-US">
                    <a:noFill/>
                  </a:rPr>
                  <a:t> </a:t>
                </a:r>
              </a:p>
            </p:txBody>
          </p:sp>
        </mc:Fallback>
      </mc:AlternateContent>
      <p:sp>
        <p:nvSpPr>
          <p:cNvPr id="3" name="Textfeld 2"/>
          <p:cNvSpPr txBox="1"/>
          <p:nvPr/>
        </p:nvSpPr>
        <p:spPr>
          <a:xfrm>
            <a:off x="4500000" y="900000"/>
            <a:ext cx="1276055" cy="307777"/>
          </a:xfrm>
          <a:prstGeom prst="rect">
            <a:avLst/>
          </a:prstGeom>
          <a:noFill/>
        </p:spPr>
        <p:txBody>
          <a:bodyPr wrap="none" rtlCol="0">
            <a:spAutoFit/>
          </a:bodyPr>
          <a:lstStyle/>
          <a:p>
            <a:r>
              <a:rPr lang="en-US" sz="1400" i="1" dirty="0" smtClean="0">
                <a:solidFill>
                  <a:srgbClr val="0000CC"/>
                </a:solidFill>
              </a:rPr>
              <a:t>non-relativistic</a:t>
            </a:r>
            <a:endParaRPr lang="en-US" sz="1400" i="1" dirty="0">
              <a:solidFill>
                <a:srgbClr val="0000CC"/>
              </a:solidFill>
            </a:endParaRPr>
          </a:p>
        </p:txBody>
      </p:sp>
      <p:sp>
        <p:nvSpPr>
          <p:cNvPr id="13" name="Textfeld 12"/>
          <p:cNvSpPr txBox="1"/>
          <p:nvPr/>
        </p:nvSpPr>
        <p:spPr>
          <a:xfrm>
            <a:off x="7200000" y="900000"/>
            <a:ext cx="1749197" cy="307777"/>
          </a:xfrm>
          <a:prstGeom prst="rect">
            <a:avLst/>
          </a:prstGeom>
          <a:noFill/>
          <a:ln>
            <a:solidFill>
              <a:srgbClr val="FF0000"/>
            </a:solidFill>
          </a:ln>
        </p:spPr>
        <p:txBody>
          <a:bodyPr wrap="none" rtlCol="0">
            <a:spAutoFit/>
          </a:bodyPr>
          <a:lstStyle/>
          <a:p>
            <a:r>
              <a:rPr lang="en-US" sz="1400" i="1" dirty="0" smtClean="0">
                <a:solidFill>
                  <a:srgbClr val="FF0000"/>
                </a:solidFill>
              </a:rPr>
              <a:t>Earth-frame observer</a:t>
            </a:r>
            <a:endParaRPr lang="en-US" sz="1400" i="1" dirty="0">
              <a:solidFill>
                <a:srgbClr val="FF0000"/>
              </a:solidFill>
            </a:endParaRPr>
          </a:p>
        </p:txBody>
      </p:sp>
    </p:spTree>
    <p:extLst>
      <p:ext uri="{BB962C8B-B14F-4D97-AF65-F5344CB8AC3E}">
        <p14:creationId xmlns:p14="http://schemas.microsoft.com/office/powerpoint/2010/main" val="330623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0"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Forces of Nature</a:t>
            </a:r>
            <a:endParaRPr lang="en-US" dirty="0"/>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ext uri="{D42A27DB-BD31-4B8C-83A1-F6EECF244321}">
                    <p14:modId xmlns:p14="http://schemas.microsoft.com/office/powerpoint/2010/main" val="2047946396"/>
                  </p:ext>
                </p:extLst>
              </p:nvPr>
            </p:nvGraphicFramePr>
            <p:xfrm>
              <a:off x="540000" y="900000"/>
              <a:ext cx="8208910" cy="2590800"/>
            </p:xfrm>
            <a:graphic>
              <a:graphicData uri="http://schemas.openxmlformats.org/drawingml/2006/table">
                <a:tbl>
                  <a:tblPr firstRow="1" bandRow="1">
                    <a:tableStyleId>{5940675A-B579-460E-94D1-54222C63F5DA}</a:tableStyleId>
                  </a:tblPr>
                  <a:tblGrid>
                    <a:gridCol w="1512166"/>
                    <a:gridCol w="1224136"/>
                    <a:gridCol w="864096"/>
                    <a:gridCol w="925818"/>
                    <a:gridCol w="1131554"/>
                    <a:gridCol w="1131554"/>
                    <a:gridCol w="1419586"/>
                  </a:tblGrid>
                  <a:tr h="510799">
                    <a:tc>
                      <a:txBody>
                        <a:bodyPr/>
                        <a:lstStyle/>
                        <a:p>
                          <a:endParaRPr lang="en-US" sz="1400" dirty="0"/>
                        </a:p>
                      </a:txBody>
                      <a:tcPr/>
                    </a:tc>
                    <a:tc>
                      <a:txBody>
                        <a:bodyPr/>
                        <a:lstStyle/>
                        <a:p>
                          <a:pPr algn="ctr"/>
                          <a:r>
                            <a:rPr lang="en-US" sz="1400" dirty="0" smtClean="0"/>
                            <a:t>Acts on:</a:t>
                          </a:r>
                          <a:endParaRPr lang="en-US" sz="1400" dirty="0"/>
                        </a:p>
                      </a:txBody>
                      <a:tcPr/>
                    </a:tc>
                    <a:tc>
                      <a:txBody>
                        <a:bodyPr/>
                        <a:lstStyle/>
                        <a:p>
                          <a:pPr algn="ctr"/>
                          <a:r>
                            <a:rPr lang="en-US" sz="1400" dirty="0" smtClean="0"/>
                            <a:t>Carrier</a:t>
                          </a:r>
                          <a:endParaRPr lang="en-US" sz="1400" dirty="0"/>
                        </a:p>
                      </a:txBody>
                      <a:tcPr/>
                    </a:tc>
                    <a:tc>
                      <a:txBody>
                        <a:bodyPr/>
                        <a:lstStyle/>
                        <a:p>
                          <a:pPr algn="ctr"/>
                          <a:r>
                            <a:rPr lang="en-US" sz="1400" dirty="0" smtClean="0"/>
                            <a:t>Range</a:t>
                          </a:r>
                          <a:endParaRPr lang="en-US" sz="1400" dirty="0"/>
                        </a:p>
                      </a:txBody>
                      <a:tcPr/>
                    </a:tc>
                    <a:tc>
                      <a:txBody>
                        <a:bodyPr/>
                        <a:lstStyle/>
                        <a:p>
                          <a:pPr algn="ctr"/>
                          <a:r>
                            <a:rPr lang="en-US" sz="1400" dirty="0" smtClean="0"/>
                            <a:t>Strength</a:t>
                          </a:r>
                          <a:endParaRPr lang="en-US" sz="1400" dirty="0"/>
                        </a:p>
                      </a:txBody>
                      <a:tcPr/>
                    </a:tc>
                    <a:tc>
                      <a:txBody>
                        <a:bodyPr/>
                        <a:lstStyle/>
                        <a:p>
                          <a:pPr algn="ctr"/>
                          <a:r>
                            <a:rPr lang="en-US" sz="1400" dirty="0" smtClean="0"/>
                            <a:t>Stable systems</a:t>
                          </a:r>
                          <a:endParaRPr lang="en-US" sz="1400" dirty="0"/>
                        </a:p>
                      </a:txBody>
                      <a:tcPr/>
                    </a:tc>
                    <a:tc>
                      <a:txBody>
                        <a:bodyPr/>
                        <a:lstStyle/>
                        <a:p>
                          <a:pPr algn="ctr"/>
                          <a:r>
                            <a:rPr lang="en-US" sz="1400" dirty="0" smtClean="0"/>
                            <a:t>Induced reaction</a:t>
                          </a:r>
                          <a:endParaRPr lang="en-US" sz="1400" dirty="0"/>
                        </a:p>
                      </a:txBody>
                      <a:tcPr/>
                    </a:tc>
                  </a:tr>
                  <a:tr h="400466">
                    <a:tc>
                      <a:txBody>
                        <a:bodyPr/>
                        <a:lstStyle/>
                        <a:p>
                          <a:r>
                            <a:rPr lang="en-US" sz="1400" dirty="0" smtClean="0">
                              <a:solidFill>
                                <a:srgbClr val="0000CC"/>
                              </a:solidFill>
                            </a:rPr>
                            <a:t>Gravity</a:t>
                          </a:r>
                          <a:endParaRPr lang="en-US" sz="1400" dirty="0">
                            <a:solidFill>
                              <a:srgbClr val="0000CC"/>
                            </a:solidFill>
                          </a:endParaRPr>
                        </a:p>
                      </a:txBody>
                      <a:tcPr/>
                    </a:tc>
                    <a:tc>
                      <a:txBody>
                        <a:bodyPr/>
                        <a:lstStyle/>
                        <a:p>
                          <a:pPr algn="ctr"/>
                          <a:r>
                            <a:rPr lang="en-US" sz="1400" dirty="0" smtClean="0"/>
                            <a:t>all particles</a:t>
                          </a:r>
                          <a:endParaRPr lang="en-US" sz="1400" dirty="0"/>
                        </a:p>
                      </a:txBody>
                      <a:tcPr/>
                    </a:tc>
                    <a:tc>
                      <a:txBody>
                        <a:bodyPr/>
                        <a:lstStyle/>
                        <a:p>
                          <a:pPr algn="ctr"/>
                          <a:r>
                            <a:rPr lang="en-US" sz="1400" dirty="0" smtClean="0"/>
                            <a:t>graviton</a:t>
                          </a:r>
                          <a:endParaRPr lang="en-US" sz="1400" dirty="0"/>
                        </a:p>
                      </a:txBody>
                      <a:tcPr/>
                    </a:tc>
                    <a:tc>
                      <a:txBody>
                        <a:bodyPr/>
                        <a:lstStyle/>
                        <a:p>
                          <a:pPr algn="ctr"/>
                          <a:r>
                            <a:rPr lang="en-US" sz="1400" dirty="0" smtClean="0"/>
                            <a:t>long </a:t>
                          </a:r>
                          <a14:m>
                            <m:oMath xmlns:m="http://schemas.openxmlformats.org/officeDocument/2006/math">
                              <m:r>
                                <a:rPr lang="de-DE" sz="1400" b="0" i="1" smtClean="0">
                                  <a:latin typeface="Cambria Math"/>
                                </a:rPr>
                                <m:t>𝐹</m:t>
                              </m:r>
                              <m:r>
                                <a:rPr lang="de-DE" sz="1400" b="0" i="1" smtClean="0">
                                  <a:latin typeface="Cambria Math"/>
                                  <a:ea typeface="Cambria Math"/>
                                </a:rPr>
                                <m:t>∝</m:t>
                              </m:r>
                              <m:f>
                                <m:fPr>
                                  <m:type m:val="lin"/>
                                  <m:ctrlPr>
                                    <a:rPr lang="de-DE" sz="1400" b="0" i="1" smtClean="0">
                                      <a:latin typeface="Cambria Math"/>
                                      <a:ea typeface="Cambria Math"/>
                                    </a:rPr>
                                  </m:ctrlPr>
                                </m:fPr>
                                <m:num>
                                  <m:r>
                                    <a:rPr lang="de-DE" sz="1400" b="0" i="1" smtClean="0">
                                      <a:latin typeface="Cambria Math"/>
                                      <a:ea typeface="Cambria Math"/>
                                    </a:rPr>
                                    <m:t>1</m:t>
                                  </m:r>
                                </m:num>
                                <m:den>
                                  <m:sSup>
                                    <m:sSupPr>
                                      <m:ctrlPr>
                                        <a:rPr lang="de-DE" sz="1400" b="0" i="1" smtClean="0">
                                          <a:latin typeface="Cambria Math"/>
                                          <a:ea typeface="Cambria Math"/>
                                        </a:rPr>
                                      </m:ctrlPr>
                                    </m:sSupPr>
                                    <m:e>
                                      <m:r>
                                        <a:rPr lang="de-DE" sz="1400" b="0" i="1" smtClean="0">
                                          <a:latin typeface="Cambria Math"/>
                                          <a:ea typeface="Cambria Math"/>
                                        </a:rPr>
                                        <m:t>𝑟</m:t>
                                      </m:r>
                                    </m:e>
                                    <m:sup>
                                      <m:r>
                                        <a:rPr lang="de-DE" sz="1400" b="0" i="1" smtClean="0">
                                          <a:latin typeface="Cambria Math"/>
                                          <a:ea typeface="Cambria Math"/>
                                        </a:rPr>
                                        <m:t>2</m:t>
                                      </m:r>
                                    </m:sup>
                                  </m:sSup>
                                </m:den>
                              </m:f>
                            </m:oMath>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m:t>
                                </m:r>
                                <m:sSup>
                                  <m:sSupPr>
                                    <m:ctrlPr>
                                      <a:rPr lang="en-US" sz="1400" i="1" smtClean="0">
                                        <a:latin typeface="Cambria Math"/>
                                        <a:ea typeface="Cambria Math"/>
                                      </a:rPr>
                                    </m:ctrlPr>
                                  </m:sSupPr>
                                  <m:e>
                                    <m:r>
                                      <a:rPr lang="de-DE" sz="1400" b="0" i="1" smtClean="0">
                                        <a:latin typeface="Cambria Math"/>
                                        <a:ea typeface="Cambria Math"/>
                                      </a:rPr>
                                      <m:t>10</m:t>
                                    </m:r>
                                  </m:e>
                                  <m:sup>
                                    <m:r>
                                      <a:rPr lang="de-DE" sz="1400" b="0" i="1" smtClean="0">
                                        <a:latin typeface="Cambria Math"/>
                                        <a:ea typeface="Cambria Math"/>
                                      </a:rPr>
                                      <m:t>−39</m:t>
                                    </m:r>
                                  </m:sup>
                                </m:sSup>
                              </m:oMath>
                            </m:oMathPara>
                          </a14:m>
                          <a:endParaRPr lang="en-US" sz="1400" dirty="0"/>
                        </a:p>
                      </a:txBody>
                      <a:tcPr/>
                    </a:tc>
                    <a:tc>
                      <a:txBody>
                        <a:bodyPr/>
                        <a:lstStyle/>
                        <a:p>
                          <a:pPr algn="ctr"/>
                          <a:r>
                            <a:rPr lang="en-US" sz="1400" dirty="0" smtClean="0"/>
                            <a:t>Solar system</a:t>
                          </a:r>
                          <a:endParaRPr lang="en-US" sz="1400" dirty="0"/>
                        </a:p>
                      </a:txBody>
                      <a:tcPr/>
                    </a:tc>
                    <a:tc>
                      <a:txBody>
                        <a:bodyPr/>
                        <a:lstStyle/>
                        <a:p>
                          <a:pPr algn="ctr"/>
                          <a:r>
                            <a:rPr lang="en-US" sz="1400" dirty="0" smtClean="0"/>
                            <a:t>Object falling</a:t>
                          </a:r>
                          <a:endParaRPr lang="en-US" sz="1400" dirty="0"/>
                        </a:p>
                      </a:txBody>
                      <a:tcPr/>
                    </a:tc>
                  </a:tr>
                  <a:tr h="328647">
                    <a:tc>
                      <a:txBody>
                        <a:bodyPr/>
                        <a:lstStyle/>
                        <a:p>
                          <a:r>
                            <a:rPr lang="en-US" sz="1400" dirty="0" smtClean="0">
                              <a:solidFill>
                                <a:srgbClr val="0000CC"/>
                              </a:solidFill>
                            </a:rPr>
                            <a:t>Weak force</a:t>
                          </a:r>
                          <a:endParaRPr lang="en-US" sz="1400" dirty="0">
                            <a:solidFill>
                              <a:srgbClr val="0000CC"/>
                            </a:solidFill>
                          </a:endParaRPr>
                        </a:p>
                      </a:txBody>
                      <a:tcPr/>
                    </a:tc>
                    <a:tc>
                      <a:txBody>
                        <a:bodyPr/>
                        <a:lstStyle/>
                        <a:p>
                          <a:pPr algn="ctr"/>
                          <a:r>
                            <a:rPr lang="en-US" sz="1400" dirty="0" smtClean="0"/>
                            <a:t>fermions</a:t>
                          </a:r>
                          <a:endParaRPr lang="en-US" sz="1400" dirty="0"/>
                        </a:p>
                      </a:txBody>
                      <a:tcPr/>
                    </a:tc>
                    <a:tc>
                      <a:txBody>
                        <a:bodyPr/>
                        <a:lstStyle/>
                        <a:p>
                          <a:pPr algn="ctr"/>
                          <a:r>
                            <a:rPr lang="en-US" sz="1400" dirty="0" smtClean="0"/>
                            <a:t>bosons W and Z</a:t>
                          </a:r>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&lt;</m:t>
                                </m:r>
                                <m:sSup>
                                  <m:sSupPr>
                                    <m:ctrlPr>
                                      <a:rPr lang="en-US" sz="1400" i="1" smtClean="0">
                                        <a:latin typeface="Cambria Math"/>
                                        <a:ea typeface="Cambria Math"/>
                                      </a:rPr>
                                    </m:ctrlPr>
                                  </m:sSupPr>
                                  <m:e>
                                    <m:r>
                                      <a:rPr lang="de-DE" sz="1400" b="0" i="1" smtClean="0">
                                        <a:latin typeface="Cambria Math"/>
                                        <a:ea typeface="Cambria Math"/>
                                      </a:rPr>
                                      <m:t>10</m:t>
                                    </m:r>
                                  </m:e>
                                  <m:sup>
                                    <m:r>
                                      <a:rPr lang="de-DE" sz="1400" b="0" i="1" smtClean="0">
                                        <a:latin typeface="Cambria Math"/>
                                        <a:ea typeface="Cambria Math"/>
                                      </a:rPr>
                                      <m:t>−17</m:t>
                                    </m:r>
                                  </m:sup>
                                </m:sSup>
                                <m:r>
                                  <a:rPr lang="de-DE" sz="1400" b="0" i="1" smtClean="0">
                                    <a:latin typeface="Cambria Math"/>
                                    <a:ea typeface="Cambria Math"/>
                                  </a:rPr>
                                  <m:t>𝑚</m:t>
                                </m:r>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a:rPr>
                                    </m:ctrlPr>
                                  </m:sSupPr>
                                  <m:e>
                                    <m:r>
                                      <a:rPr lang="de-DE" sz="1400" b="0" i="1" smtClean="0">
                                        <a:latin typeface="Cambria Math"/>
                                      </a:rPr>
                                      <m:t>10</m:t>
                                    </m:r>
                                  </m:e>
                                  <m:sup>
                                    <m:r>
                                      <a:rPr lang="de-DE" sz="1400" b="0" i="1" smtClean="0">
                                        <a:latin typeface="Cambria Math"/>
                                      </a:rPr>
                                      <m:t>−5</m:t>
                                    </m:r>
                                  </m:sup>
                                </m:sSup>
                              </m:oMath>
                            </m:oMathPara>
                          </a14:m>
                          <a:endParaRPr lang="en-US" sz="1400" dirty="0"/>
                        </a:p>
                      </a:txBody>
                      <a:tcPr/>
                    </a:tc>
                    <a:tc>
                      <a:txBody>
                        <a:bodyPr/>
                        <a:lstStyle/>
                        <a:p>
                          <a:pPr algn="ctr"/>
                          <a:r>
                            <a:rPr lang="en-US" sz="1400" dirty="0" smtClean="0"/>
                            <a:t>None</a:t>
                          </a:r>
                          <a:endParaRPr lang="en-US" sz="1400" dirty="0"/>
                        </a:p>
                      </a:txBody>
                      <a:tcPr/>
                    </a:tc>
                    <a:tc>
                      <a:txBody>
                        <a:bodyPr/>
                        <a:lstStyle/>
                        <a:p>
                          <a:pPr algn="ctr"/>
                          <a:r>
                            <a:rPr lang="el-GR" sz="1400" dirty="0" smtClean="0">
                              <a:latin typeface="Times New Roman"/>
                              <a:cs typeface="Times New Roman"/>
                            </a:rPr>
                            <a:t>β</a:t>
                          </a:r>
                          <a:r>
                            <a:rPr lang="en-US" sz="1400" noProof="0" dirty="0" smtClean="0">
                              <a:latin typeface="Times New Roman"/>
                              <a:cs typeface="Times New Roman"/>
                            </a:rPr>
                            <a:t>-decay</a:t>
                          </a:r>
                          <a:endParaRPr lang="en-US" sz="1400" noProof="0" dirty="0"/>
                        </a:p>
                      </a:txBody>
                      <a:tcPr/>
                    </a:tc>
                  </a:tr>
                  <a:tr h="178911">
                    <a:tc>
                      <a:txBody>
                        <a:bodyPr/>
                        <a:lstStyle/>
                        <a:p>
                          <a:r>
                            <a:rPr lang="en-US" sz="1400" dirty="0" smtClean="0">
                              <a:solidFill>
                                <a:srgbClr val="0000CC"/>
                              </a:solidFill>
                            </a:rPr>
                            <a:t>Electromagnetism</a:t>
                          </a:r>
                          <a:endParaRPr lang="en-US" sz="1400" dirty="0">
                            <a:solidFill>
                              <a:srgbClr val="0000CC"/>
                            </a:solidFill>
                          </a:endParaRPr>
                        </a:p>
                      </a:txBody>
                      <a:tcPr/>
                    </a:tc>
                    <a:tc>
                      <a:txBody>
                        <a:bodyPr/>
                        <a:lstStyle/>
                        <a:p>
                          <a:pPr algn="ctr"/>
                          <a:r>
                            <a:rPr lang="en-US" sz="1400" dirty="0" smtClean="0"/>
                            <a:t>particles with electric charge</a:t>
                          </a:r>
                          <a:endParaRPr lang="en-US" sz="1400" dirty="0"/>
                        </a:p>
                      </a:txBody>
                      <a:tcPr/>
                    </a:tc>
                    <a:tc>
                      <a:txBody>
                        <a:bodyPr/>
                        <a:lstStyle/>
                        <a:p>
                          <a:pPr algn="ctr"/>
                          <a:r>
                            <a:rPr lang="en-US" sz="1400" dirty="0" smtClean="0"/>
                            <a:t>photon</a:t>
                          </a:r>
                          <a:endParaRPr lang="en-US" sz="1400" dirty="0"/>
                        </a:p>
                      </a:txBody>
                      <a:tcPr/>
                    </a:tc>
                    <a:tc>
                      <a:txBody>
                        <a:bodyPr/>
                        <a:lstStyle/>
                        <a:p>
                          <a:pPr algn="ctr"/>
                          <a:r>
                            <a:rPr lang="en-US" sz="1400" dirty="0" smtClean="0"/>
                            <a:t>long </a:t>
                          </a:r>
                          <a14:m>
                            <m:oMath xmlns:m="http://schemas.openxmlformats.org/officeDocument/2006/math">
                              <m:r>
                                <a:rPr lang="de-DE" sz="1400" b="0" i="1" smtClean="0">
                                  <a:latin typeface="Cambria Math"/>
                                </a:rPr>
                                <m:t>𝐹</m:t>
                              </m:r>
                              <m:r>
                                <a:rPr lang="de-DE" sz="1400" b="0" i="1" smtClean="0">
                                  <a:latin typeface="Cambria Math"/>
                                  <a:ea typeface="Cambria Math"/>
                                </a:rPr>
                                <m:t>∝</m:t>
                              </m:r>
                              <m:f>
                                <m:fPr>
                                  <m:type m:val="lin"/>
                                  <m:ctrlPr>
                                    <a:rPr lang="de-DE" sz="1400" b="0" i="1" smtClean="0">
                                      <a:latin typeface="Cambria Math"/>
                                      <a:ea typeface="Cambria Math"/>
                                    </a:rPr>
                                  </m:ctrlPr>
                                </m:fPr>
                                <m:num>
                                  <m:r>
                                    <a:rPr lang="de-DE" sz="1400" b="0" i="1" smtClean="0">
                                      <a:latin typeface="Cambria Math"/>
                                      <a:ea typeface="Cambria Math"/>
                                    </a:rPr>
                                    <m:t>1</m:t>
                                  </m:r>
                                </m:num>
                                <m:den>
                                  <m:sSup>
                                    <m:sSupPr>
                                      <m:ctrlPr>
                                        <a:rPr lang="de-DE" sz="1400" b="0" i="1" smtClean="0">
                                          <a:latin typeface="Cambria Math"/>
                                          <a:ea typeface="Cambria Math"/>
                                        </a:rPr>
                                      </m:ctrlPr>
                                    </m:sSupPr>
                                    <m:e>
                                      <m:r>
                                        <a:rPr lang="de-DE" sz="1400" b="0" i="1" smtClean="0">
                                          <a:latin typeface="Cambria Math"/>
                                          <a:ea typeface="Cambria Math"/>
                                        </a:rPr>
                                        <m:t>𝑟</m:t>
                                      </m:r>
                                    </m:e>
                                    <m:sup>
                                      <m:r>
                                        <a:rPr lang="de-DE" sz="1400" b="0" i="1" smtClean="0">
                                          <a:latin typeface="Cambria Math"/>
                                          <a:ea typeface="Cambria Math"/>
                                        </a:rPr>
                                        <m:t>2</m:t>
                                      </m:r>
                                    </m:sup>
                                  </m:sSup>
                                </m:den>
                              </m:f>
                            </m:oMath>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f>
                                  <m:fPr>
                                    <m:type m:val="lin"/>
                                    <m:ctrlPr>
                                      <a:rPr lang="en-US" sz="1400" i="1" smtClean="0">
                                        <a:latin typeface="Cambria Math"/>
                                      </a:rPr>
                                    </m:ctrlPr>
                                  </m:fPr>
                                  <m:num>
                                    <m:r>
                                      <a:rPr lang="de-DE" sz="1400" b="0" i="1" smtClean="0">
                                        <a:latin typeface="Cambria Math"/>
                                      </a:rPr>
                                      <m:t>1</m:t>
                                    </m:r>
                                  </m:num>
                                  <m:den>
                                    <m:r>
                                      <a:rPr lang="de-DE" sz="1400" b="0" i="1" smtClean="0">
                                        <a:latin typeface="Cambria Math"/>
                                      </a:rPr>
                                      <m:t>137</m:t>
                                    </m:r>
                                  </m:den>
                                </m:f>
                              </m:oMath>
                            </m:oMathPara>
                          </a14:m>
                          <a:endParaRPr lang="en-US" sz="1400" dirty="0"/>
                        </a:p>
                      </a:txBody>
                      <a:tcPr/>
                    </a:tc>
                    <a:tc>
                      <a:txBody>
                        <a:bodyPr/>
                        <a:lstStyle/>
                        <a:p>
                          <a:pPr algn="ctr"/>
                          <a:r>
                            <a:rPr lang="en-US" sz="1400" dirty="0" smtClean="0"/>
                            <a:t>Atoms, stones</a:t>
                          </a:r>
                          <a:endParaRPr lang="en-US" sz="1400" dirty="0"/>
                        </a:p>
                      </a:txBody>
                      <a:tcPr/>
                    </a:tc>
                    <a:tc>
                      <a:txBody>
                        <a:bodyPr/>
                        <a:lstStyle/>
                        <a:p>
                          <a:pPr algn="ctr"/>
                          <a:r>
                            <a:rPr lang="en-US" sz="1400" dirty="0" smtClean="0"/>
                            <a:t>Chemical reactions</a:t>
                          </a:r>
                          <a:endParaRPr lang="en-US" sz="1400" dirty="0"/>
                        </a:p>
                      </a:txBody>
                      <a:tcPr/>
                    </a:tc>
                  </a:tr>
                  <a:tr h="245199">
                    <a:tc>
                      <a:txBody>
                        <a:bodyPr/>
                        <a:lstStyle/>
                        <a:p>
                          <a:r>
                            <a:rPr lang="en-US" sz="1400" dirty="0" smtClean="0">
                              <a:solidFill>
                                <a:srgbClr val="0000CC"/>
                              </a:solidFill>
                            </a:rPr>
                            <a:t>Strong force</a:t>
                          </a:r>
                          <a:endParaRPr lang="en-US" sz="1400" dirty="0">
                            <a:solidFill>
                              <a:srgbClr val="0000CC"/>
                            </a:solidFill>
                          </a:endParaRPr>
                        </a:p>
                      </a:txBody>
                      <a:tcPr/>
                    </a:tc>
                    <a:tc>
                      <a:txBody>
                        <a:bodyPr/>
                        <a:lstStyle/>
                        <a:p>
                          <a:pPr algn="ctr"/>
                          <a:r>
                            <a:rPr lang="en-US" sz="1400" dirty="0" smtClean="0"/>
                            <a:t>quarks and gluons</a:t>
                          </a:r>
                          <a:endParaRPr lang="en-US" sz="1400" dirty="0"/>
                        </a:p>
                      </a:txBody>
                      <a:tcPr/>
                    </a:tc>
                    <a:tc>
                      <a:txBody>
                        <a:bodyPr/>
                        <a:lstStyle/>
                        <a:p>
                          <a:pPr algn="ctr"/>
                          <a:r>
                            <a:rPr lang="en-US" sz="1400" dirty="0" smtClean="0"/>
                            <a:t>gluon</a:t>
                          </a:r>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a:rPr>
                                    </m:ctrlPr>
                                  </m:sSupPr>
                                  <m:e>
                                    <m:r>
                                      <a:rPr lang="de-DE" sz="1400" b="0" i="1" smtClean="0">
                                        <a:latin typeface="Cambria Math"/>
                                      </a:rPr>
                                      <m:t>10</m:t>
                                    </m:r>
                                  </m:e>
                                  <m:sup>
                                    <m:r>
                                      <a:rPr lang="de-DE" sz="1400" b="0" i="1" smtClean="0">
                                        <a:latin typeface="Cambria Math"/>
                                      </a:rPr>
                                      <m:t>−15</m:t>
                                    </m:r>
                                  </m:sup>
                                </m:sSup>
                                <m:r>
                                  <a:rPr lang="de-DE" sz="1400" b="0" i="1" smtClean="0">
                                    <a:latin typeface="Cambria Math"/>
                                  </a:rPr>
                                  <m:t> </m:t>
                                </m:r>
                                <m:r>
                                  <a:rPr lang="de-DE" sz="1400" b="0" i="1" smtClean="0">
                                    <a:latin typeface="Cambria Math"/>
                                  </a:rPr>
                                  <m:t>𝑚</m:t>
                                </m:r>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latin typeface="Cambria Math"/>
                                  </a:rPr>
                                  <m:t>1</m:t>
                                </m:r>
                              </m:oMath>
                            </m:oMathPara>
                          </a14:m>
                          <a:endParaRPr lang="en-US" sz="1400" dirty="0"/>
                        </a:p>
                      </a:txBody>
                      <a:tcPr/>
                    </a:tc>
                    <a:tc>
                      <a:txBody>
                        <a:bodyPr/>
                        <a:lstStyle/>
                        <a:p>
                          <a:pPr algn="ctr"/>
                          <a:r>
                            <a:rPr lang="en-US" sz="1400" dirty="0" smtClean="0"/>
                            <a:t>Hadrons, nuclei</a:t>
                          </a:r>
                          <a:endParaRPr lang="en-US" sz="1400" dirty="0"/>
                        </a:p>
                      </a:txBody>
                      <a:tcPr/>
                    </a:tc>
                    <a:tc>
                      <a:txBody>
                        <a:bodyPr/>
                        <a:lstStyle/>
                        <a:p>
                          <a:pPr algn="ctr"/>
                          <a:r>
                            <a:rPr lang="en-US" sz="1400" dirty="0" smtClean="0"/>
                            <a:t>Nuclear reactions</a:t>
                          </a:r>
                          <a:endParaRPr lang="en-US" sz="1400" dirty="0"/>
                        </a:p>
                      </a:txBody>
                      <a:tcPr/>
                    </a:tc>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2047946396"/>
                  </p:ext>
                </p:extLst>
              </p:nvPr>
            </p:nvGraphicFramePr>
            <p:xfrm>
              <a:off x="540000" y="900000"/>
              <a:ext cx="8208910" cy="2590800"/>
            </p:xfrm>
            <a:graphic>
              <a:graphicData uri="http://schemas.openxmlformats.org/drawingml/2006/table">
                <a:tbl>
                  <a:tblPr firstRow="1" bandRow="1">
                    <a:tableStyleId>{5940675A-B579-460E-94D1-54222C63F5DA}</a:tableStyleId>
                  </a:tblPr>
                  <a:tblGrid>
                    <a:gridCol w="1512166"/>
                    <a:gridCol w="1224136"/>
                    <a:gridCol w="864096"/>
                    <a:gridCol w="925818"/>
                    <a:gridCol w="1131554"/>
                    <a:gridCol w="1131554"/>
                    <a:gridCol w="1419586"/>
                  </a:tblGrid>
                  <a:tr h="518160">
                    <a:tc>
                      <a:txBody>
                        <a:bodyPr/>
                        <a:lstStyle/>
                        <a:p>
                          <a:endParaRPr lang="en-US" sz="1400" dirty="0"/>
                        </a:p>
                      </a:txBody>
                      <a:tcPr/>
                    </a:tc>
                    <a:tc>
                      <a:txBody>
                        <a:bodyPr/>
                        <a:lstStyle/>
                        <a:p>
                          <a:pPr algn="ctr"/>
                          <a:r>
                            <a:rPr lang="en-US" sz="1400" dirty="0" smtClean="0"/>
                            <a:t>Acts on:</a:t>
                          </a:r>
                          <a:endParaRPr lang="en-US" sz="1400" dirty="0"/>
                        </a:p>
                      </a:txBody>
                      <a:tcPr/>
                    </a:tc>
                    <a:tc>
                      <a:txBody>
                        <a:bodyPr/>
                        <a:lstStyle/>
                        <a:p>
                          <a:pPr algn="ctr"/>
                          <a:r>
                            <a:rPr lang="en-US" sz="1400" dirty="0" smtClean="0"/>
                            <a:t>Carrier</a:t>
                          </a:r>
                          <a:endParaRPr lang="en-US" sz="1400" dirty="0"/>
                        </a:p>
                      </a:txBody>
                      <a:tcPr/>
                    </a:tc>
                    <a:tc>
                      <a:txBody>
                        <a:bodyPr/>
                        <a:lstStyle/>
                        <a:p>
                          <a:pPr algn="ctr"/>
                          <a:r>
                            <a:rPr lang="en-US" sz="1400" dirty="0" smtClean="0"/>
                            <a:t>Range</a:t>
                          </a:r>
                          <a:endParaRPr lang="en-US" sz="1400" dirty="0"/>
                        </a:p>
                      </a:txBody>
                      <a:tcPr/>
                    </a:tc>
                    <a:tc>
                      <a:txBody>
                        <a:bodyPr/>
                        <a:lstStyle/>
                        <a:p>
                          <a:pPr algn="ctr"/>
                          <a:r>
                            <a:rPr lang="en-US" sz="1400" dirty="0" smtClean="0"/>
                            <a:t>Strength</a:t>
                          </a:r>
                          <a:endParaRPr lang="en-US" sz="1400" dirty="0"/>
                        </a:p>
                      </a:txBody>
                      <a:tcPr/>
                    </a:tc>
                    <a:tc>
                      <a:txBody>
                        <a:bodyPr/>
                        <a:lstStyle/>
                        <a:p>
                          <a:pPr algn="ctr"/>
                          <a:r>
                            <a:rPr lang="en-US" sz="1400" dirty="0" smtClean="0"/>
                            <a:t>Stable systems</a:t>
                          </a:r>
                          <a:endParaRPr lang="en-US" sz="1400" dirty="0"/>
                        </a:p>
                      </a:txBody>
                      <a:tcPr/>
                    </a:tc>
                    <a:tc>
                      <a:txBody>
                        <a:bodyPr/>
                        <a:lstStyle/>
                        <a:p>
                          <a:pPr algn="ctr"/>
                          <a:r>
                            <a:rPr lang="en-US" sz="1400" dirty="0" smtClean="0"/>
                            <a:t>Induced reaction</a:t>
                          </a:r>
                          <a:endParaRPr lang="en-US" sz="1400" dirty="0"/>
                        </a:p>
                      </a:txBody>
                      <a:tcPr/>
                    </a:tc>
                  </a:tr>
                  <a:tr h="518160">
                    <a:tc>
                      <a:txBody>
                        <a:bodyPr/>
                        <a:lstStyle/>
                        <a:p>
                          <a:r>
                            <a:rPr lang="en-US" sz="1400" dirty="0" smtClean="0">
                              <a:solidFill>
                                <a:srgbClr val="0000CC"/>
                              </a:solidFill>
                            </a:rPr>
                            <a:t>Gravity</a:t>
                          </a:r>
                          <a:endParaRPr lang="en-US" sz="1400" dirty="0">
                            <a:solidFill>
                              <a:srgbClr val="0000CC"/>
                            </a:solidFill>
                          </a:endParaRPr>
                        </a:p>
                      </a:txBody>
                      <a:tcPr/>
                    </a:tc>
                    <a:tc>
                      <a:txBody>
                        <a:bodyPr/>
                        <a:lstStyle/>
                        <a:p>
                          <a:pPr algn="ctr"/>
                          <a:r>
                            <a:rPr lang="en-US" sz="1400" dirty="0" smtClean="0"/>
                            <a:t>all particles</a:t>
                          </a:r>
                          <a:endParaRPr lang="en-US" sz="1400" dirty="0"/>
                        </a:p>
                      </a:txBody>
                      <a:tcPr/>
                    </a:tc>
                    <a:tc>
                      <a:txBody>
                        <a:bodyPr/>
                        <a:lstStyle/>
                        <a:p>
                          <a:pPr algn="ctr"/>
                          <a:r>
                            <a:rPr lang="en-US" sz="1400" dirty="0" smtClean="0"/>
                            <a:t>graviton</a:t>
                          </a:r>
                          <a:endParaRPr lang="en-US" sz="1400" dirty="0"/>
                        </a:p>
                      </a:txBody>
                      <a:tcPr/>
                    </a:tc>
                    <a:tc>
                      <a:txBody>
                        <a:bodyPr/>
                        <a:lstStyle/>
                        <a:p>
                          <a:endParaRPr lang="en-US"/>
                        </a:p>
                      </a:txBody>
                      <a:tcPr>
                        <a:blipFill rotWithShape="1">
                          <a:blip r:embed="rId2"/>
                          <a:stretch>
                            <a:fillRect l="-388816" t="-101176" r="-398026" b="-311765"/>
                          </a:stretch>
                        </a:blipFill>
                      </a:tcPr>
                    </a:tc>
                    <a:tc>
                      <a:txBody>
                        <a:bodyPr/>
                        <a:lstStyle/>
                        <a:p>
                          <a:endParaRPr lang="en-US"/>
                        </a:p>
                      </a:txBody>
                      <a:tcPr>
                        <a:blipFill rotWithShape="1">
                          <a:blip r:embed="rId2"/>
                          <a:stretch>
                            <a:fillRect l="-399462" t="-101176" r="-225269" b="-311765"/>
                          </a:stretch>
                        </a:blipFill>
                      </a:tcPr>
                    </a:tc>
                    <a:tc>
                      <a:txBody>
                        <a:bodyPr/>
                        <a:lstStyle/>
                        <a:p>
                          <a:pPr algn="ctr"/>
                          <a:r>
                            <a:rPr lang="en-US" sz="1400" smtClean="0"/>
                            <a:t>Solar system</a:t>
                          </a:r>
                          <a:endParaRPr lang="en-US" sz="1400" dirty="0"/>
                        </a:p>
                      </a:txBody>
                      <a:tcPr/>
                    </a:tc>
                    <a:tc>
                      <a:txBody>
                        <a:bodyPr/>
                        <a:lstStyle/>
                        <a:p>
                          <a:pPr algn="ctr"/>
                          <a:r>
                            <a:rPr lang="en-US" sz="1400" dirty="0" smtClean="0"/>
                            <a:t>Object falling</a:t>
                          </a:r>
                          <a:endParaRPr lang="en-US" sz="1400" dirty="0"/>
                        </a:p>
                      </a:txBody>
                      <a:tcPr/>
                    </a:tc>
                  </a:tr>
                  <a:tr h="518160">
                    <a:tc>
                      <a:txBody>
                        <a:bodyPr/>
                        <a:lstStyle/>
                        <a:p>
                          <a:r>
                            <a:rPr lang="en-US" sz="1400" dirty="0" smtClean="0">
                              <a:solidFill>
                                <a:srgbClr val="0000CC"/>
                              </a:solidFill>
                            </a:rPr>
                            <a:t>Weak force</a:t>
                          </a:r>
                          <a:endParaRPr lang="en-US" sz="1400" dirty="0">
                            <a:solidFill>
                              <a:srgbClr val="0000CC"/>
                            </a:solidFill>
                          </a:endParaRPr>
                        </a:p>
                      </a:txBody>
                      <a:tcPr/>
                    </a:tc>
                    <a:tc>
                      <a:txBody>
                        <a:bodyPr/>
                        <a:lstStyle/>
                        <a:p>
                          <a:pPr algn="ctr"/>
                          <a:r>
                            <a:rPr lang="en-US" sz="1400" dirty="0" smtClean="0"/>
                            <a:t>fermions</a:t>
                          </a:r>
                          <a:endParaRPr lang="en-US" sz="1400" dirty="0"/>
                        </a:p>
                      </a:txBody>
                      <a:tcPr/>
                    </a:tc>
                    <a:tc>
                      <a:txBody>
                        <a:bodyPr/>
                        <a:lstStyle/>
                        <a:p>
                          <a:pPr algn="ctr"/>
                          <a:r>
                            <a:rPr lang="en-US" sz="1400" dirty="0" smtClean="0"/>
                            <a:t>bosons W and Z</a:t>
                          </a:r>
                          <a:endParaRPr lang="en-US" sz="1400" dirty="0"/>
                        </a:p>
                      </a:txBody>
                      <a:tcPr/>
                    </a:tc>
                    <a:tc>
                      <a:txBody>
                        <a:bodyPr/>
                        <a:lstStyle/>
                        <a:p>
                          <a:endParaRPr lang="en-US"/>
                        </a:p>
                      </a:txBody>
                      <a:tcPr>
                        <a:blipFill rotWithShape="1">
                          <a:blip r:embed="rId2"/>
                          <a:stretch>
                            <a:fillRect l="-388816" t="-201176" r="-398026" b="-211765"/>
                          </a:stretch>
                        </a:blipFill>
                      </a:tcPr>
                    </a:tc>
                    <a:tc>
                      <a:txBody>
                        <a:bodyPr/>
                        <a:lstStyle/>
                        <a:p>
                          <a:endParaRPr lang="en-US"/>
                        </a:p>
                      </a:txBody>
                      <a:tcPr>
                        <a:blipFill rotWithShape="1">
                          <a:blip r:embed="rId2"/>
                          <a:stretch>
                            <a:fillRect l="-399462" t="-201176" r="-225269" b="-211765"/>
                          </a:stretch>
                        </a:blipFill>
                      </a:tcPr>
                    </a:tc>
                    <a:tc>
                      <a:txBody>
                        <a:bodyPr/>
                        <a:lstStyle/>
                        <a:p>
                          <a:pPr algn="ctr"/>
                          <a:r>
                            <a:rPr lang="en-US" sz="1400" dirty="0" smtClean="0"/>
                            <a:t>None</a:t>
                          </a:r>
                          <a:endParaRPr lang="en-US" sz="1400" dirty="0"/>
                        </a:p>
                      </a:txBody>
                      <a:tcPr/>
                    </a:tc>
                    <a:tc>
                      <a:txBody>
                        <a:bodyPr/>
                        <a:lstStyle/>
                        <a:p>
                          <a:pPr algn="ctr"/>
                          <a:r>
                            <a:rPr lang="el-GR" sz="1400" dirty="0" smtClean="0">
                              <a:latin typeface="Times New Roman"/>
                              <a:cs typeface="Times New Roman"/>
                            </a:rPr>
                            <a:t>β</a:t>
                          </a:r>
                          <a:r>
                            <a:rPr lang="en-US" sz="1400" noProof="0" dirty="0" smtClean="0">
                              <a:latin typeface="Times New Roman"/>
                              <a:cs typeface="Times New Roman"/>
                            </a:rPr>
                            <a:t>-decay</a:t>
                          </a:r>
                          <a:endParaRPr lang="en-US" sz="1400" noProof="0" dirty="0"/>
                        </a:p>
                      </a:txBody>
                      <a:tcPr/>
                    </a:tc>
                  </a:tr>
                  <a:tr h="518160">
                    <a:tc>
                      <a:txBody>
                        <a:bodyPr/>
                        <a:lstStyle/>
                        <a:p>
                          <a:r>
                            <a:rPr lang="en-US" sz="1400" dirty="0" smtClean="0">
                              <a:solidFill>
                                <a:srgbClr val="0000CC"/>
                              </a:solidFill>
                            </a:rPr>
                            <a:t>Electromagnetism</a:t>
                          </a:r>
                          <a:endParaRPr lang="en-US" sz="1400" dirty="0">
                            <a:solidFill>
                              <a:srgbClr val="0000CC"/>
                            </a:solidFill>
                          </a:endParaRPr>
                        </a:p>
                      </a:txBody>
                      <a:tcPr/>
                    </a:tc>
                    <a:tc>
                      <a:txBody>
                        <a:bodyPr/>
                        <a:lstStyle/>
                        <a:p>
                          <a:pPr algn="ctr"/>
                          <a:r>
                            <a:rPr lang="en-US" sz="1400" dirty="0" smtClean="0"/>
                            <a:t>particles with electric charge</a:t>
                          </a:r>
                          <a:endParaRPr lang="en-US" sz="1400" dirty="0"/>
                        </a:p>
                      </a:txBody>
                      <a:tcPr/>
                    </a:tc>
                    <a:tc>
                      <a:txBody>
                        <a:bodyPr/>
                        <a:lstStyle/>
                        <a:p>
                          <a:pPr algn="ctr"/>
                          <a:r>
                            <a:rPr lang="en-US" sz="1400" dirty="0" smtClean="0"/>
                            <a:t>photon</a:t>
                          </a:r>
                          <a:endParaRPr lang="en-US" sz="1400" dirty="0"/>
                        </a:p>
                      </a:txBody>
                      <a:tcPr/>
                    </a:tc>
                    <a:tc>
                      <a:txBody>
                        <a:bodyPr/>
                        <a:lstStyle/>
                        <a:p>
                          <a:endParaRPr lang="en-US"/>
                        </a:p>
                      </a:txBody>
                      <a:tcPr>
                        <a:blipFill rotWithShape="1">
                          <a:blip r:embed="rId2"/>
                          <a:stretch>
                            <a:fillRect l="-388816" t="-301176" r="-398026" b="-111765"/>
                          </a:stretch>
                        </a:blipFill>
                      </a:tcPr>
                    </a:tc>
                    <a:tc>
                      <a:txBody>
                        <a:bodyPr/>
                        <a:lstStyle/>
                        <a:p>
                          <a:endParaRPr lang="en-US"/>
                        </a:p>
                      </a:txBody>
                      <a:tcPr>
                        <a:blipFill rotWithShape="1">
                          <a:blip r:embed="rId2"/>
                          <a:stretch>
                            <a:fillRect l="-399462" t="-301176" r="-225269" b="-111765"/>
                          </a:stretch>
                        </a:blipFill>
                      </a:tcPr>
                    </a:tc>
                    <a:tc>
                      <a:txBody>
                        <a:bodyPr/>
                        <a:lstStyle/>
                        <a:p>
                          <a:pPr algn="ctr"/>
                          <a:r>
                            <a:rPr lang="en-US" sz="1400" dirty="0" smtClean="0"/>
                            <a:t>Atoms, stones</a:t>
                          </a:r>
                          <a:endParaRPr lang="en-US" sz="1400" dirty="0"/>
                        </a:p>
                      </a:txBody>
                      <a:tcPr/>
                    </a:tc>
                    <a:tc>
                      <a:txBody>
                        <a:bodyPr/>
                        <a:lstStyle/>
                        <a:p>
                          <a:pPr algn="ctr"/>
                          <a:r>
                            <a:rPr lang="en-US" sz="1400" smtClean="0"/>
                            <a:t>Chemical reactions</a:t>
                          </a:r>
                          <a:endParaRPr lang="en-US" sz="1400"/>
                        </a:p>
                      </a:txBody>
                      <a:tcPr/>
                    </a:tc>
                  </a:tr>
                  <a:tr h="518160">
                    <a:tc>
                      <a:txBody>
                        <a:bodyPr/>
                        <a:lstStyle/>
                        <a:p>
                          <a:r>
                            <a:rPr lang="en-US" sz="1400" dirty="0" smtClean="0">
                              <a:solidFill>
                                <a:srgbClr val="0000CC"/>
                              </a:solidFill>
                            </a:rPr>
                            <a:t>Strong force</a:t>
                          </a:r>
                          <a:endParaRPr lang="en-US" sz="1400" dirty="0">
                            <a:solidFill>
                              <a:srgbClr val="0000CC"/>
                            </a:solidFill>
                          </a:endParaRPr>
                        </a:p>
                      </a:txBody>
                      <a:tcPr/>
                    </a:tc>
                    <a:tc>
                      <a:txBody>
                        <a:bodyPr/>
                        <a:lstStyle/>
                        <a:p>
                          <a:pPr algn="ctr"/>
                          <a:r>
                            <a:rPr lang="en-US" sz="1400" dirty="0" smtClean="0"/>
                            <a:t>quarks and gluons</a:t>
                          </a:r>
                          <a:endParaRPr lang="en-US" sz="1400" dirty="0"/>
                        </a:p>
                      </a:txBody>
                      <a:tcPr/>
                    </a:tc>
                    <a:tc>
                      <a:txBody>
                        <a:bodyPr/>
                        <a:lstStyle/>
                        <a:p>
                          <a:pPr algn="ctr"/>
                          <a:r>
                            <a:rPr lang="en-US" sz="1400" dirty="0" smtClean="0"/>
                            <a:t>gluon</a:t>
                          </a:r>
                          <a:endParaRPr lang="en-US" sz="1400" dirty="0"/>
                        </a:p>
                      </a:txBody>
                      <a:tcPr/>
                    </a:tc>
                    <a:tc>
                      <a:txBody>
                        <a:bodyPr/>
                        <a:lstStyle/>
                        <a:p>
                          <a:endParaRPr lang="en-US"/>
                        </a:p>
                      </a:txBody>
                      <a:tcPr>
                        <a:blipFill rotWithShape="1">
                          <a:blip r:embed="rId2"/>
                          <a:stretch>
                            <a:fillRect l="-388816" t="-401176" r="-398026" b="-11765"/>
                          </a:stretch>
                        </a:blipFill>
                      </a:tcPr>
                    </a:tc>
                    <a:tc>
                      <a:txBody>
                        <a:bodyPr/>
                        <a:lstStyle/>
                        <a:p>
                          <a:endParaRPr lang="en-US"/>
                        </a:p>
                      </a:txBody>
                      <a:tcPr>
                        <a:blipFill rotWithShape="1">
                          <a:blip r:embed="rId2"/>
                          <a:stretch>
                            <a:fillRect l="-399462" t="-401176" r="-225269" b="-11765"/>
                          </a:stretch>
                        </a:blipFill>
                      </a:tcPr>
                    </a:tc>
                    <a:tc>
                      <a:txBody>
                        <a:bodyPr/>
                        <a:lstStyle/>
                        <a:p>
                          <a:pPr algn="ctr"/>
                          <a:r>
                            <a:rPr lang="en-US" sz="1400" dirty="0" smtClean="0"/>
                            <a:t>Hadrons, nuclei</a:t>
                          </a:r>
                          <a:endParaRPr lang="en-US" sz="1400" dirty="0"/>
                        </a:p>
                      </a:txBody>
                      <a:tcPr/>
                    </a:tc>
                    <a:tc>
                      <a:txBody>
                        <a:bodyPr/>
                        <a:lstStyle/>
                        <a:p>
                          <a:pPr algn="ctr"/>
                          <a:r>
                            <a:rPr lang="en-US" sz="1400" dirty="0" smtClean="0"/>
                            <a:t>Nuclear reactions</a:t>
                          </a:r>
                          <a:endParaRPr lang="en-US" sz="1400" dirty="0"/>
                        </a:p>
                      </a:txBody>
                      <a:tcPr/>
                    </a:tc>
                  </a:tr>
                </a:tbl>
              </a:graphicData>
            </a:graphic>
          </p:graphicFrame>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0" y="3780000"/>
            <a:ext cx="250507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40000" y="4860000"/>
            <a:ext cx="3816000"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rgbClr val="0000CC"/>
                </a:solidFill>
              </a:rPr>
              <a:t> </a:t>
            </a:r>
            <a:r>
              <a:rPr lang="en-US" sz="1400" dirty="0" smtClean="0"/>
              <a:t>Two </a:t>
            </a:r>
            <a:r>
              <a:rPr lang="en-US" sz="1400" dirty="0"/>
              <a:t>people are standing in boats. One </a:t>
            </a:r>
            <a:r>
              <a:rPr lang="en-US" sz="1400" dirty="0" smtClean="0"/>
              <a:t>person</a:t>
            </a:r>
          </a:p>
          <a:p>
            <a:r>
              <a:rPr lang="en-US" sz="1400" dirty="0" smtClean="0"/>
              <a:t> moves </a:t>
            </a:r>
            <a:r>
              <a:rPr lang="en-US" sz="1400" dirty="0"/>
              <a:t>their </a:t>
            </a:r>
            <a:r>
              <a:rPr lang="en-US" sz="1400" dirty="0" smtClean="0"/>
              <a:t>arm and </a:t>
            </a:r>
            <a:r>
              <a:rPr lang="en-US" sz="1400" dirty="0"/>
              <a:t>is pushed backwards; a moment later the other person grabs at an invisible object and is driven backwards. Even though you cannot see a basketball, you can assume that one person threw a basketball to the other person because you see its effect on the people</a:t>
            </a:r>
            <a:r>
              <a:rPr lang="en-US" sz="1400" dirty="0" smtClean="0"/>
              <a:t>.</a:t>
            </a:r>
            <a:endParaRPr lang="en-US" sz="1400" dirty="0"/>
          </a:p>
        </p:txBody>
      </p:sp>
      <p:sp>
        <p:nvSpPr>
          <p:cNvPr id="7" name="Textfeld 6"/>
          <p:cNvSpPr txBox="1"/>
          <p:nvPr/>
        </p:nvSpPr>
        <p:spPr>
          <a:xfrm>
            <a:off x="4680000" y="4860000"/>
            <a:ext cx="4248000"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rgbClr val="0000CC"/>
                </a:solidFill>
              </a:rPr>
              <a:t> </a:t>
            </a:r>
            <a:r>
              <a:rPr lang="en-US" sz="1400" dirty="0" smtClean="0"/>
              <a:t>It </a:t>
            </a:r>
            <a:r>
              <a:rPr lang="en-US" sz="1400" dirty="0"/>
              <a:t>turns out that all interactions which </a:t>
            </a:r>
            <a:r>
              <a:rPr lang="en-US" sz="1400" dirty="0" smtClean="0"/>
              <a:t>affect matter</a:t>
            </a:r>
          </a:p>
          <a:p>
            <a:r>
              <a:rPr lang="en-US" sz="1400" dirty="0" smtClean="0"/>
              <a:t>particles </a:t>
            </a:r>
            <a:r>
              <a:rPr lang="en-US" sz="1400" dirty="0"/>
              <a:t>are due to an exchange of </a:t>
            </a:r>
            <a:r>
              <a:rPr lang="en-US" sz="1400" b="1" i="1" dirty="0">
                <a:solidFill>
                  <a:srgbClr val="0000CC"/>
                </a:solidFill>
              </a:rPr>
              <a:t>force carrier particles</a:t>
            </a:r>
            <a:r>
              <a:rPr lang="en-US" sz="1400" dirty="0"/>
              <a:t>, a different type of particle altogether. These particles are like basketballs tossed between matter particles (which are like the basketball players). What we normally think of as "forces" are actually the effects of force carrier particles on matter particles</a:t>
            </a:r>
            <a:r>
              <a:rPr lang="en-US" sz="1400" dirty="0" smtClean="0"/>
              <a:t>.</a:t>
            </a:r>
            <a:endParaRPr lang="en-US" sz="1400" dirty="0"/>
          </a:p>
        </p:txBody>
      </p:sp>
      <p:sp>
        <p:nvSpPr>
          <p:cNvPr id="4" name="Rechteck 3"/>
          <p:cNvSpPr/>
          <p:nvPr/>
        </p:nvSpPr>
        <p:spPr>
          <a:xfrm>
            <a:off x="3275856" y="900000"/>
            <a:ext cx="864096" cy="259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66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Lorentz Contraction</a:t>
            </a:r>
            <a:endParaRPr lang="en-US" dirty="0"/>
          </a:p>
        </p:txBody>
      </p:sp>
      <mc:AlternateContent xmlns:mc="http://schemas.openxmlformats.org/markup-compatibility/2006" xmlns:a14="http://schemas.microsoft.com/office/drawing/2010/main">
        <mc:Choice Requires="a14">
          <p:sp>
            <p:nvSpPr>
              <p:cNvPr id="5" name="Textfeld 4"/>
              <p:cNvSpPr txBox="1"/>
              <p:nvPr/>
            </p:nvSpPr>
            <p:spPr>
              <a:xfrm>
                <a:off x="4499992" y="1440000"/>
                <a:ext cx="2508059" cy="746871"/>
              </a:xfrm>
              <a:prstGeom prst="rect">
                <a:avLst/>
              </a:prstGeom>
              <a:noFill/>
            </p:spPr>
            <p:txBody>
              <a:bodyPr wrap="none" rtlCol="0">
                <a:spAutoFit/>
              </a:bodyPr>
              <a:lstStyle/>
              <a:p>
                <a:r>
                  <a:rPr lang="de-DE" sz="1600" dirty="0" smtClean="0"/>
                  <a:t>Distance: </a:t>
                </a:r>
                <a14:m>
                  <m:oMath xmlns:m="http://schemas.openxmlformats.org/officeDocument/2006/math">
                    <m:sSub>
                      <m:sSubPr>
                        <m:ctrlPr>
                          <a:rPr lang="de-DE" sz="1600" i="1" smtClean="0">
                            <a:latin typeface="Cambria Math"/>
                          </a:rPr>
                        </m:ctrlPr>
                      </m:sSubPr>
                      <m:e>
                        <m:r>
                          <a:rPr lang="de-DE" sz="1600" b="0" i="1" smtClean="0">
                            <a:latin typeface="Cambria Math"/>
                          </a:rPr>
                          <m:t>𝐿</m:t>
                        </m:r>
                      </m:e>
                      <m:sub>
                        <m:r>
                          <a:rPr lang="de-DE" sz="1600" b="0" i="1" smtClean="0">
                            <a:latin typeface="Cambria Math"/>
                          </a:rPr>
                          <m:t>0</m:t>
                        </m:r>
                      </m:sub>
                    </m:sSub>
                    <m:r>
                      <a:rPr lang="de-DE" sz="1600" b="0" i="1" smtClean="0">
                        <a:latin typeface="Cambria Math"/>
                      </a:rPr>
                      <m:t>=</m:t>
                    </m:r>
                    <m:sSup>
                      <m:sSupPr>
                        <m:ctrlPr>
                          <a:rPr lang="de-DE" sz="1600" b="0" i="1" smtClean="0">
                            <a:latin typeface="Cambria Math"/>
                          </a:rPr>
                        </m:ctrlPr>
                      </m:sSupPr>
                      <m:e>
                        <m:r>
                          <a:rPr lang="de-DE" sz="1600" b="0" i="1" smtClean="0">
                            <a:latin typeface="Cambria Math"/>
                          </a:rPr>
                          <m:t>10</m:t>
                        </m:r>
                      </m:e>
                      <m:sup>
                        <m:r>
                          <a:rPr lang="de-DE" sz="1600" b="0" i="1" smtClean="0">
                            <a:latin typeface="Cambria Math"/>
                          </a:rPr>
                          <m:t>4</m:t>
                        </m:r>
                      </m:sup>
                    </m:sSup>
                    <m:r>
                      <a:rPr lang="de-DE" sz="1600" b="0" i="1" smtClean="0">
                        <a:latin typeface="Cambria Math"/>
                      </a:rPr>
                      <m:t> </m:t>
                    </m:r>
                    <m:r>
                      <a:rPr lang="de-DE" sz="1600" b="0" i="1" smtClean="0">
                        <a:latin typeface="Cambria Math"/>
                      </a:rPr>
                      <m:t>𝑚𝑒𝑡𝑒𝑟𝑠</m:t>
                    </m:r>
                  </m:oMath>
                </a14:m>
                <a:endParaRPr lang="de-DE" sz="1600" b="0" dirty="0" smtClean="0"/>
              </a:p>
              <a:p>
                <a:r>
                  <a:rPr lang="de-DE" sz="1600" dirty="0"/>
                  <a:t>T</a:t>
                </a:r>
                <a:r>
                  <a:rPr lang="de-DE" sz="1600" dirty="0" smtClean="0"/>
                  <a:t>ime: </a:t>
                </a:r>
                <a14:m>
                  <m:oMath xmlns:m="http://schemas.openxmlformats.org/officeDocument/2006/math">
                    <m:r>
                      <a:rPr lang="de-DE" sz="1600" b="0" i="1" smtClean="0">
                        <a:latin typeface="Cambria Math"/>
                      </a:rPr>
                      <m:t>𝑇</m:t>
                    </m:r>
                    <m:r>
                      <a:rPr lang="de-DE" sz="1600" b="0" i="1" smtClean="0">
                        <a:latin typeface="Cambria Math"/>
                      </a:rPr>
                      <m:t>=</m:t>
                    </m:r>
                    <m:f>
                      <m:fPr>
                        <m:ctrlPr>
                          <a:rPr lang="de-DE" sz="1600" b="0" i="1" smtClean="0">
                            <a:latin typeface="Cambria Math"/>
                          </a:rPr>
                        </m:ctrlPr>
                      </m:fPr>
                      <m:num>
                        <m:sSup>
                          <m:sSupPr>
                            <m:ctrlPr>
                              <a:rPr lang="de-DE" sz="1600" b="0" i="1" smtClean="0">
                                <a:latin typeface="Cambria Math"/>
                              </a:rPr>
                            </m:ctrlPr>
                          </m:sSupPr>
                          <m:e>
                            <m:r>
                              <a:rPr lang="de-DE" sz="1600" b="0" i="1" smtClean="0">
                                <a:latin typeface="Cambria Math"/>
                              </a:rPr>
                              <m:t>10</m:t>
                            </m:r>
                          </m:e>
                          <m:sup>
                            <m:r>
                              <a:rPr lang="de-DE" sz="1600" b="0" i="1" smtClean="0">
                                <a:latin typeface="Cambria Math"/>
                              </a:rPr>
                              <m:t>4</m:t>
                            </m:r>
                          </m:sup>
                        </m:sSup>
                        <m:r>
                          <a:rPr lang="de-DE" sz="1600" b="0" i="1" smtClean="0">
                            <a:latin typeface="Cambria Math"/>
                          </a:rPr>
                          <m:t> </m:t>
                        </m:r>
                        <m:r>
                          <a:rPr lang="de-DE" sz="1600" b="0" i="1" smtClean="0">
                            <a:latin typeface="Cambria Math"/>
                          </a:rPr>
                          <m:t>𝑚</m:t>
                        </m:r>
                      </m:num>
                      <m:den>
                        <m:d>
                          <m:dPr>
                            <m:ctrlPr>
                              <a:rPr lang="de-DE" sz="1600" b="0" i="1" smtClean="0">
                                <a:latin typeface="Cambria Math"/>
                              </a:rPr>
                            </m:ctrlPr>
                          </m:dPr>
                          <m:e>
                            <m:r>
                              <a:rPr lang="de-DE" sz="1600" b="0" i="1" smtClean="0">
                                <a:latin typeface="Cambria Math"/>
                              </a:rPr>
                              <m:t>0.98</m:t>
                            </m:r>
                          </m:e>
                        </m:d>
                        <m:r>
                          <a:rPr lang="de-DE" sz="1600" b="0" i="1" smtClean="0">
                            <a:latin typeface="Cambria Math"/>
                            <a:ea typeface="Cambria Math"/>
                          </a:rPr>
                          <m:t>∙</m:t>
                        </m:r>
                        <m:d>
                          <m:dPr>
                            <m:ctrlPr>
                              <a:rPr lang="de-DE" sz="1600" b="0" i="1" smtClean="0">
                                <a:latin typeface="Cambria Math"/>
                                <a:ea typeface="Cambria Math"/>
                              </a:rPr>
                            </m:ctrlPr>
                          </m:dPr>
                          <m:e>
                            <m:r>
                              <a:rPr lang="de-DE" sz="1600" b="0" i="1" smtClean="0">
                                <a:latin typeface="Cambria Math"/>
                                <a:ea typeface="Cambria Math"/>
                              </a:rPr>
                              <m:t>3∙</m:t>
                            </m:r>
                            <m:sSup>
                              <m:sSupPr>
                                <m:ctrlPr>
                                  <a:rPr lang="de-DE" sz="1600" b="0" i="1" smtClean="0">
                                    <a:latin typeface="Cambria Math"/>
                                    <a:ea typeface="Cambria Math"/>
                                  </a:rPr>
                                </m:ctrlPr>
                              </m:sSupPr>
                              <m:e>
                                <m:r>
                                  <a:rPr lang="de-DE" sz="1600" b="0" i="1" smtClean="0">
                                    <a:latin typeface="Cambria Math"/>
                                    <a:ea typeface="Cambria Math"/>
                                  </a:rPr>
                                  <m:t>10</m:t>
                                </m:r>
                              </m:e>
                              <m:sup>
                                <m:r>
                                  <a:rPr lang="de-DE" sz="1600" b="0" i="1" smtClean="0">
                                    <a:latin typeface="Cambria Math"/>
                                    <a:ea typeface="Cambria Math"/>
                                  </a:rPr>
                                  <m:t>8</m:t>
                                </m:r>
                              </m:sup>
                            </m:sSup>
                            <m:r>
                              <a:rPr lang="de-DE" sz="1600" b="0" i="1" smtClean="0">
                                <a:latin typeface="Cambria Math"/>
                                <a:ea typeface="Cambria Math"/>
                              </a:rPr>
                              <m:t> </m:t>
                            </m:r>
                            <m:f>
                              <m:fPr>
                                <m:type m:val="lin"/>
                                <m:ctrlPr>
                                  <a:rPr lang="de-DE" sz="1600" b="0" i="1" smtClean="0">
                                    <a:latin typeface="Cambria Math"/>
                                    <a:ea typeface="Cambria Math"/>
                                  </a:rPr>
                                </m:ctrlPr>
                              </m:fPr>
                              <m:num>
                                <m:r>
                                  <a:rPr lang="de-DE" sz="1600" b="0" i="1" smtClean="0">
                                    <a:latin typeface="Cambria Math"/>
                                    <a:ea typeface="Cambria Math"/>
                                  </a:rPr>
                                  <m:t>𝑚</m:t>
                                </m:r>
                              </m:num>
                              <m:den>
                                <m:r>
                                  <a:rPr lang="de-DE" sz="1600" b="0" i="1" smtClean="0">
                                    <a:latin typeface="Cambria Math"/>
                                    <a:ea typeface="Cambria Math"/>
                                  </a:rPr>
                                  <m:t>𝑠</m:t>
                                </m:r>
                              </m:den>
                            </m:f>
                          </m:e>
                        </m:d>
                      </m:den>
                    </m:f>
                  </m:oMath>
                </a14:m>
                <a:endParaRPr lang="en-US" sz="1600" dirty="0"/>
              </a:p>
            </p:txBody>
          </p:sp>
        </mc:Choice>
        <mc:Fallback xmlns="">
          <p:sp>
            <p:nvSpPr>
              <p:cNvPr id="5" name="Textfeld 4"/>
              <p:cNvSpPr txBox="1">
                <a:spLocks noRot="1" noChangeAspect="1" noMove="1" noResize="1" noEditPoints="1" noAdjustHandles="1" noChangeArrowheads="1" noChangeShapeType="1" noTextEdit="1"/>
              </p:cNvSpPr>
              <p:nvPr/>
            </p:nvSpPr>
            <p:spPr>
              <a:xfrm>
                <a:off x="4499992" y="1440000"/>
                <a:ext cx="2508059" cy="746871"/>
              </a:xfrm>
              <a:prstGeom prst="rect">
                <a:avLst/>
              </a:prstGeom>
              <a:blipFill rotWithShape="1">
                <a:blip r:embed="rId2"/>
                <a:stretch>
                  <a:fillRect l="-1214" t="-2439" r="-5340" b="-52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4500000" y="2268000"/>
                <a:ext cx="275254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𝑇</m:t>
                      </m:r>
                      <m:r>
                        <a:rPr lang="de-DE" sz="1400" b="0" i="1" smtClean="0">
                          <a:latin typeface="Cambria Math"/>
                        </a:rPr>
                        <m:t>=34∙</m:t>
                      </m:r>
                      <m:sSup>
                        <m:sSupPr>
                          <m:ctrlPr>
                            <a:rPr lang="de-DE" sz="1400" b="0" i="1" smtClean="0">
                              <a:latin typeface="Cambria Math"/>
                              <a:ea typeface="Cambria Math"/>
                            </a:rPr>
                          </m:ctrlPr>
                        </m:sSupPr>
                        <m:e>
                          <m:r>
                            <a:rPr lang="de-DE" sz="1400" b="0" i="1" smtClean="0">
                              <a:latin typeface="Cambria Math"/>
                              <a:ea typeface="Cambria Math"/>
                            </a:rPr>
                            <m:t>10</m:t>
                          </m:r>
                        </m:e>
                        <m:sup>
                          <m:r>
                            <a:rPr lang="de-DE" sz="1400" b="0" i="1" smtClean="0">
                              <a:latin typeface="Cambria Math"/>
                              <a:ea typeface="Cambria Math"/>
                            </a:rPr>
                            <m:t>−6</m:t>
                          </m:r>
                        </m:sup>
                      </m:sSup>
                      <m:r>
                        <a:rPr lang="de-DE" sz="1400" b="0" i="1" smtClean="0">
                          <a:latin typeface="Cambria Math"/>
                          <a:ea typeface="Cambria Math"/>
                        </a:rPr>
                        <m:t> </m:t>
                      </m:r>
                      <m:r>
                        <a:rPr lang="de-DE" sz="1400" b="0" i="1" smtClean="0">
                          <a:latin typeface="Cambria Math"/>
                          <a:ea typeface="Cambria Math"/>
                        </a:rPr>
                        <m:t>𝑠</m:t>
                      </m:r>
                      <m:r>
                        <a:rPr lang="de-DE" sz="1400" b="0" i="1" smtClean="0">
                          <a:latin typeface="Cambria Math"/>
                          <a:ea typeface="Cambria Math"/>
                        </a:rPr>
                        <m:t>=21.8 </m:t>
                      </m:r>
                      <m:r>
                        <a:rPr lang="de-DE" sz="1400" b="0" i="1" smtClean="0">
                          <a:latin typeface="Cambria Math"/>
                          <a:ea typeface="Cambria Math"/>
                        </a:rPr>
                        <m:t>h𝑎𝑙𝑓𝑙𝑖𝑣𝑒𝑠</m:t>
                      </m:r>
                    </m:oMath>
                  </m:oMathPara>
                </a14:m>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4500000" y="2268000"/>
                <a:ext cx="2752548" cy="307777"/>
              </a:xfrm>
              <a:prstGeom prst="rect">
                <a:avLst/>
              </a:prstGeom>
              <a:blipFill rotWithShape="1">
                <a:blip r:embed="rId3"/>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4500000" y="2700000"/>
                <a:ext cx="2472600" cy="778418"/>
              </a:xfrm>
              <a:prstGeom prst="rect">
                <a:avLst/>
              </a:prstGeom>
              <a:noFill/>
            </p:spPr>
            <p:txBody>
              <a:bodyPr wrap="none" rtlCol="0">
                <a:spAutoFit/>
              </a:bodyPr>
              <a:lstStyle/>
              <a:p>
                <a:r>
                  <a:rPr lang="en-US" sz="1600" dirty="0" smtClean="0"/>
                  <a:t>Survival rate:</a:t>
                </a:r>
              </a:p>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de-DE" sz="1400" b="0" i="1" smtClean="0">
                              <a:latin typeface="Cambria Math"/>
                            </a:rPr>
                            <m:t>𝐼</m:t>
                          </m:r>
                        </m:num>
                        <m:den>
                          <m:sSub>
                            <m:sSubPr>
                              <m:ctrlPr>
                                <a:rPr lang="en-US" sz="1400" i="1" smtClean="0">
                                  <a:latin typeface="Cambria Math"/>
                                </a:rPr>
                              </m:ctrlPr>
                            </m:sSubPr>
                            <m:e>
                              <m:r>
                                <a:rPr lang="de-DE" sz="1400" b="0" i="1" smtClean="0">
                                  <a:latin typeface="Cambria Math"/>
                                </a:rPr>
                                <m:t>𝐼</m:t>
                              </m:r>
                            </m:e>
                            <m:sub>
                              <m:r>
                                <a:rPr lang="de-DE" sz="1400" b="0" i="1" smtClean="0">
                                  <a:latin typeface="Cambria Math"/>
                                </a:rPr>
                                <m:t>0</m:t>
                              </m:r>
                            </m:sub>
                          </m:sSub>
                        </m:den>
                      </m:f>
                      <m:r>
                        <a:rPr lang="de-DE" sz="1400" b="0" i="1" smtClean="0">
                          <a:latin typeface="Cambria Math"/>
                        </a:rPr>
                        <m:t>=</m:t>
                      </m:r>
                      <m:sSup>
                        <m:sSupPr>
                          <m:ctrlPr>
                            <a:rPr lang="de-DE" sz="1400" b="0" i="1" smtClean="0">
                              <a:latin typeface="Cambria Math"/>
                            </a:rPr>
                          </m:ctrlPr>
                        </m:sSupPr>
                        <m:e>
                          <m:r>
                            <a:rPr lang="de-DE" sz="1400" b="0" i="1" smtClean="0">
                              <a:latin typeface="Cambria Math"/>
                            </a:rPr>
                            <m:t>2</m:t>
                          </m:r>
                        </m:e>
                        <m:sup>
                          <m:r>
                            <a:rPr lang="de-DE" sz="1400" b="0" i="1" smtClean="0">
                              <a:latin typeface="Cambria Math"/>
                            </a:rPr>
                            <m:t>−21.8</m:t>
                          </m:r>
                        </m:sup>
                      </m:sSup>
                      <m:r>
                        <a:rPr lang="de-DE" sz="1400" b="0" i="1" smtClean="0">
                          <a:latin typeface="Cambria Math"/>
                        </a:rPr>
                        <m:t>=0.27</m:t>
                      </m:r>
                      <m:r>
                        <a:rPr lang="de-DE" sz="1400" b="0" i="1" smtClean="0">
                          <a:latin typeface="Cambria Math"/>
                          <a:ea typeface="Cambria Math"/>
                        </a:rPr>
                        <m:t>∙</m:t>
                      </m:r>
                      <m:sSup>
                        <m:sSupPr>
                          <m:ctrlPr>
                            <a:rPr lang="de-DE" sz="1400" b="0" i="1" smtClean="0">
                              <a:latin typeface="Cambria Math"/>
                              <a:ea typeface="Cambria Math"/>
                            </a:rPr>
                          </m:ctrlPr>
                        </m:sSupPr>
                        <m:e>
                          <m:r>
                            <a:rPr lang="de-DE" sz="1400" b="0" i="1" smtClean="0">
                              <a:latin typeface="Cambria Math"/>
                              <a:ea typeface="Cambria Math"/>
                            </a:rPr>
                            <m:t>10</m:t>
                          </m:r>
                        </m:e>
                        <m:sup>
                          <m:r>
                            <a:rPr lang="de-DE" sz="1400" b="0" i="1" smtClean="0">
                              <a:latin typeface="Cambria Math"/>
                              <a:ea typeface="Cambria Math"/>
                            </a:rPr>
                            <m:t>−6</m:t>
                          </m:r>
                        </m:sup>
                      </m:sSup>
                    </m:oMath>
                  </m:oMathPara>
                </a14:m>
                <a:endParaRPr lang="en-US" sz="1400" dirty="0"/>
              </a:p>
            </p:txBody>
          </p:sp>
        </mc:Choice>
        <mc:Fallback xmlns="">
          <p:sp>
            <p:nvSpPr>
              <p:cNvPr id="7" name="Textfeld 6"/>
              <p:cNvSpPr txBox="1">
                <a:spLocks noRot="1" noChangeAspect="1" noMove="1" noResize="1" noEditPoints="1" noAdjustHandles="1" noChangeArrowheads="1" noChangeShapeType="1" noTextEdit="1"/>
              </p:cNvSpPr>
              <p:nvPr/>
            </p:nvSpPr>
            <p:spPr>
              <a:xfrm>
                <a:off x="4500000" y="2700000"/>
                <a:ext cx="2472600" cy="778418"/>
              </a:xfrm>
              <a:prstGeom prst="rect">
                <a:avLst/>
              </a:prstGeom>
              <a:blipFill rotWithShape="1">
                <a:blip r:embed="rId4"/>
                <a:stretch>
                  <a:fillRect l="-1232" t="-2344"/>
                </a:stretch>
              </a:blipFill>
            </p:spPr>
            <p:txBody>
              <a:bodyPr/>
              <a:lstStyle/>
              <a:p>
                <a:r>
                  <a:rPr lang="en-US">
                    <a:noFill/>
                  </a:rPr>
                  <a:t> </a:t>
                </a:r>
              </a:p>
            </p:txBody>
          </p:sp>
        </mc:Fallback>
      </mc:AlternateContent>
      <p:sp>
        <p:nvSpPr>
          <p:cNvPr id="8" name="Textfeld 7"/>
          <p:cNvSpPr txBox="1"/>
          <p:nvPr/>
        </p:nvSpPr>
        <p:spPr>
          <a:xfrm>
            <a:off x="4500001" y="3600000"/>
            <a:ext cx="1512159" cy="523220"/>
          </a:xfrm>
          <a:prstGeom prst="rect">
            <a:avLst/>
          </a:prstGeom>
          <a:noFill/>
        </p:spPr>
        <p:txBody>
          <a:bodyPr wrap="square" rtlCol="0">
            <a:spAutoFit/>
          </a:bodyPr>
          <a:lstStyle/>
          <a:p>
            <a:r>
              <a:rPr lang="en-US" sz="1400" dirty="0" smtClean="0"/>
              <a:t>Or only about 0.3 out of a million</a:t>
            </a:r>
            <a:endParaRPr lang="en-US" sz="1400" dirty="0"/>
          </a:p>
        </p:txBody>
      </p:sp>
      <mc:AlternateContent xmlns:mc="http://schemas.openxmlformats.org/markup-compatibility/2006" xmlns:a14="http://schemas.microsoft.com/office/drawing/2010/main">
        <mc:Choice Requires="a14">
          <p:sp>
            <p:nvSpPr>
              <p:cNvPr id="9" name="Textfeld 8"/>
              <p:cNvSpPr txBox="1"/>
              <p:nvPr/>
            </p:nvSpPr>
            <p:spPr>
              <a:xfrm>
                <a:off x="7380000" y="2268000"/>
                <a:ext cx="1559529" cy="52322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de-DE" sz="1400" b="0" i="1" smtClean="0">
                          <a:solidFill>
                            <a:srgbClr val="FF0000"/>
                          </a:solidFill>
                          <a:latin typeface="Cambria Math"/>
                        </a:rPr>
                        <m:t>=6.8</m:t>
                      </m:r>
                      <m:r>
                        <a:rPr lang="de-DE" sz="1400" b="0" i="1" smtClean="0">
                          <a:solidFill>
                            <a:srgbClr val="FF0000"/>
                          </a:solidFill>
                          <a:latin typeface="Cambria Math"/>
                          <a:ea typeface="Cambria Math"/>
                        </a:rPr>
                        <m:t>∙</m:t>
                      </m:r>
                      <m:sSup>
                        <m:sSupPr>
                          <m:ctrlPr>
                            <a:rPr lang="de-DE" sz="1400" b="0" i="1" smtClean="0">
                              <a:solidFill>
                                <a:srgbClr val="FF0000"/>
                              </a:solidFill>
                              <a:latin typeface="Cambria Math"/>
                              <a:ea typeface="Cambria Math"/>
                            </a:rPr>
                          </m:ctrlPr>
                        </m:sSupPr>
                        <m:e>
                          <m:r>
                            <a:rPr lang="de-DE" sz="1400" b="0" i="1" smtClean="0">
                              <a:solidFill>
                                <a:srgbClr val="FF0000"/>
                              </a:solidFill>
                              <a:latin typeface="Cambria Math"/>
                              <a:ea typeface="Cambria Math"/>
                            </a:rPr>
                            <m:t>10</m:t>
                          </m:r>
                        </m:e>
                        <m:sup>
                          <m:r>
                            <a:rPr lang="de-DE" sz="1400" b="0" i="1" smtClean="0">
                              <a:solidFill>
                                <a:srgbClr val="FF0000"/>
                              </a:solidFill>
                              <a:latin typeface="Cambria Math"/>
                              <a:ea typeface="Cambria Math"/>
                            </a:rPr>
                            <m:t>6</m:t>
                          </m:r>
                        </m:sup>
                      </m:sSup>
                      <m:r>
                        <a:rPr lang="de-DE" sz="1400" b="0" i="1" smtClean="0">
                          <a:solidFill>
                            <a:srgbClr val="FF0000"/>
                          </a:solidFill>
                          <a:latin typeface="Cambria Math"/>
                          <a:ea typeface="Cambria Math"/>
                        </a:rPr>
                        <m:t> </m:t>
                      </m:r>
                      <m:r>
                        <a:rPr lang="de-DE" sz="1400" b="0" i="1" smtClean="0">
                          <a:solidFill>
                            <a:srgbClr val="FF0000"/>
                          </a:solidFill>
                          <a:latin typeface="Cambria Math"/>
                          <a:ea typeface="Cambria Math"/>
                        </a:rPr>
                        <m:t>𝑠</m:t>
                      </m:r>
                    </m:oMath>
                  </m:oMathPara>
                </a14:m>
                <a:endParaRPr lang="de-DE" sz="1400" b="0" i="1" dirty="0" smtClean="0">
                  <a:solidFill>
                    <a:srgbClr val="FF0000"/>
                  </a:solidFill>
                  <a:latin typeface="Cambria Math"/>
                  <a:ea typeface="Cambria Math"/>
                </a:endParaRPr>
              </a:p>
              <a:p>
                <a:pPr/>
                <a14:m>
                  <m:oMathPara xmlns:m="http://schemas.openxmlformats.org/officeDocument/2006/math">
                    <m:oMathParaPr>
                      <m:jc m:val="left"/>
                    </m:oMathParaPr>
                    <m:oMath xmlns:m="http://schemas.openxmlformats.org/officeDocument/2006/math">
                      <m:r>
                        <a:rPr lang="de-DE" sz="1400" b="0" i="1" smtClean="0">
                          <a:solidFill>
                            <a:srgbClr val="FF0000"/>
                          </a:solidFill>
                          <a:latin typeface="Cambria Math"/>
                          <a:ea typeface="Cambria Math"/>
                        </a:rPr>
                        <m:t>=</m:t>
                      </m:r>
                      <m:r>
                        <a:rPr lang="de-DE" sz="1400" b="0" i="1" smtClean="0">
                          <a:solidFill>
                            <a:srgbClr val="FF0000"/>
                          </a:solidFill>
                          <a:latin typeface="Cambria Math"/>
                        </a:rPr>
                        <m:t>4.36 </m:t>
                      </m:r>
                      <m:r>
                        <a:rPr lang="de-DE" sz="1400" b="0" i="1" smtClean="0">
                          <a:solidFill>
                            <a:srgbClr val="FF0000"/>
                          </a:solidFill>
                          <a:latin typeface="Cambria Math"/>
                        </a:rPr>
                        <m:t>h𝑎𝑙𝑓𝑙𝑖𝑣𝑒𝑠</m:t>
                      </m:r>
                    </m:oMath>
                  </m:oMathPara>
                </a14:m>
                <a:endParaRPr lang="en-US" sz="1400" dirty="0">
                  <a:solidFill>
                    <a:srgbClr val="FF0000"/>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7380000" y="2268000"/>
                <a:ext cx="1559529" cy="523220"/>
              </a:xfrm>
              <a:prstGeom prst="rect">
                <a:avLst/>
              </a:prstGeom>
              <a:blipFill rotWithShape="1">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7380000" y="2941200"/>
                <a:ext cx="1727076" cy="5321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de-DE" sz="1400" b="0" i="1" smtClean="0">
                              <a:solidFill>
                                <a:srgbClr val="FF0000"/>
                              </a:solidFill>
                              <a:latin typeface="Cambria Math"/>
                            </a:rPr>
                            <m:t>𝐼</m:t>
                          </m:r>
                        </m:num>
                        <m:den>
                          <m:sSub>
                            <m:sSubPr>
                              <m:ctrlPr>
                                <a:rPr lang="en-US" sz="1400" i="1" smtClean="0">
                                  <a:solidFill>
                                    <a:srgbClr val="FF0000"/>
                                  </a:solidFill>
                                  <a:latin typeface="Cambria Math"/>
                                </a:rPr>
                              </m:ctrlPr>
                            </m:sSubPr>
                            <m:e>
                              <m:r>
                                <a:rPr lang="de-DE" sz="1400" b="0" i="1" smtClean="0">
                                  <a:solidFill>
                                    <a:srgbClr val="FF0000"/>
                                  </a:solidFill>
                                  <a:latin typeface="Cambria Math"/>
                                </a:rPr>
                                <m:t>𝐼</m:t>
                              </m:r>
                            </m:e>
                            <m:sub>
                              <m:r>
                                <a:rPr lang="de-DE" sz="1400" b="0" i="1" smtClean="0">
                                  <a:solidFill>
                                    <a:srgbClr val="FF0000"/>
                                  </a:solidFill>
                                  <a:latin typeface="Cambria Math"/>
                                </a:rPr>
                                <m:t>0</m:t>
                              </m:r>
                            </m:sub>
                          </m:sSub>
                        </m:den>
                      </m:f>
                      <m:r>
                        <a:rPr lang="de-DE" sz="1400" b="0" i="1" smtClean="0">
                          <a:solidFill>
                            <a:srgbClr val="FF0000"/>
                          </a:solidFill>
                          <a:latin typeface="Cambria Math"/>
                        </a:rPr>
                        <m:t>=</m:t>
                      </m:r>
                      <m:sSup>
                        <m:sSupPr>
                          <m:ctrlPr>
                            <a:rPr lang="de-DE" sz="1400" b="0" i="1" smtClean="0">
                              <a:solidFill>
                                <a:srgbClr val="FF0000"/>
                              </a:solidFill>
                              <a:latin typeface="Cambria Math"/>
                            </a:rPr>
                          </m:ctrlPr>
                        </m:sSupPr>
                        <m:e>
                          <m:r>
                            <a:rPr lang="de-DE" sz="1400" b="0" i="1" smtClean="0">
                              <a:solidFill>
                                <a:srgbClr val="FF0000"/>
                              </a:solidFill>
                              <a:latin typeface="Cambria Math"/>
                            </a:rPr>
                            <m:t>2</m:t>
                          </m:r>
                        </m:e>
                        <m:sup>
                          <m:r>
                            <a:rPr lang="de-DE" sz="1400" b="0" i="1" smtClean="0">
                              <a:solidFill>
                                <a:srgbClr val="FF0000"/>
                              </a:solidFill>
                              <a:latin typeface="Cambria Math"/>
                            </a:rPr>
                            <m:t>−4.36</m:t>
                          </m:r>
                        </m:sup>
                      </m:sSup>
                      <m:r>
                        <a:rPr lang="de-DE" sz="1400" b="0" i="1" smtClean="0">
                          <a:solidFill>
                            <a:srgbClr val="FF0000"/>
                          </a:solidFill>
                          <a:latin typeface="Cambria Math"/>
                        </a:rPr>
                        <m:t>=0.049</m:t>
                      </m:r>
                    </m:oMath>
                  </m:oMathPara>
                </a14:m>
                <a:endParaRPr lang="en-US" sz="1400" dirty="0">
                  <a:solidFill>
                    <a:srgbClr val="FF0000"/>
                  </a:solidFill>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7380000" y="2941200"/>
                <a:ext cx="1727076" cy="532197"/>
              </a:xfrm>
              <a:prstGeom prst="rect">
                <a:avLst/>
              </a:prstGeom>
              <a:blipFill rotWithShape="1">
                <a:blip r:embed="rId6"/>
                <a:stretch>
                  <a:fillRect/>
                </a:stretch>
              </a:blipFill>
            </p:spPr>
            <p:txBody>
              <a:bodyPr/>
              <a:lstStyle/>
              <a:p>
                <a:r>
                  <a:rPr lang="en-US">
                    <a:noFill/>
                  </a:rPr>
                  <a:t> </a:t>
                </a:r>
              </a:p>
            </p:txBody>
          </p:sp>
        </mc:Fallback>
      </mc:AlternateContent>
      <p:sp>
        <p:nvSpPr>
          <p:cNvPr id="11" name="Textfeld 10"/>
          <p:cNvSpPr txBox="1"/>
          <p:nvPr/>
        </p:nvSpPr>
        <p:spPr>
          <a:xfrm>
            <a:off x="7380000" y="3600000"/>
            <a:ext cx="1728183" cy="523220"/>
          </a:xfrm>
          <a:prstGeom prst="rect">
            <a:avLst/>
          </a:prstGeom>
          <a:noFill/>
        </p:spPr>
        <p:txBody>
          <a:bodyPr wrap="square" rtlCol="0">
            <a:spAutoFit/>
          </a:bodyPr>
          <a:lstStyle/>
          <a:p>
            <a:r>
              <a:rPr lang="en-US" sz="1400" dirty="0" smtClean="0"/>
              <a:t>Or only about 49000 out of a million</a:t>
            </a:r>
            <a:endParaRPr lang="en-US" sz="1400" dirty="0"/>
          </a:p>
        </p:txBody>
      </p:sp>
      <mc:AlternateContent xmlns:mc="http://schemas.openxmlformats.org/markup-compatibility/2006" xmlns:a14="http://schemas.microsoft.com/office/drawing/2010/main">
        <mc:Choice Requires="a14">
          <p:sp>
            <p:nvSpPr>
              <p:cNvPr id="12" name="Textfeld 11"/>
              <p:cNvSpPr txBox="1"/>
              <p:nvPr/>
            </p:nvSpPr>
            <p:spPr>
              <a:xfrm>
                <a:off x="7020000" y="4320000"/>
                <a:ext cx="2063778" cy="954107"/>
              </a:xfrm>
              <a:prstGeom prst="rect">
                <a:avLst/>
              </a:prstGeom>
              <a:noFill/>
              <a:ln>
                <a:solidFill>
                  <a:srgbClr val="FF0000"/>
                </a:solidFill>
              </a:ln>
            </p:spPr>
            <p:txBody>
              <a:bodyPr wrap="square" rtlCol="0">
                <a:spAutoFit/>
              </a:bodyPr>
              <a:lstStyle/>
              <a:p>
                <a:r>
                  <a:rPr lang="en-US" sz="1400" dirty="0" smtClean="0"/>
                  <a:t>The muon</a:t>
                </a:r>
                <a:r>
                  <a:rPr lang="en-US" sz="1400" dirty="0"/>
                  <a:t> </a:t>
                </a:r>
                <a:r>
                  <a:rPr lang="en-US" sz="1400" dirty="0" smtClean="0"/>
                  <a:t>sees distance as length-contracted</a:t>
                </a:r>
                <a:r>
                  <a:rPr lang="en-US" sz="1400" dirty="0"/>
                  <a:t> </a:t>
                </a:r>
                <a:r>
                  <a:rPr lang="en-US" sz="1400" dirty="0" smtClean="0"/>
                  <a:t>, so that </a:t>
                </a:r>
                <a14:m>
                  <m:oMath xmlns:m="http://schemas.openxmlformats.org/officeDocument/2006/math">
                    <m:r>
                      <a:rPr lang="de-DE" sz="1400" b="0" i="1" smtClean="0">
                        <a:solidFill>
                          <a:srgbClr val="FF0000"/>
                        </a:solidFill>
                        <a:latin typeface="Cambria Math"/>
                      </a:rPr>
                      <m:t>𝐿</m:t>
                    </m:r>
                    <m:r>
                      <a:rPr lang="de-DE" sz="1400" b="0" i="1" smtClean="0">
                        <a:solidFill>
                          <a:srgbClr val="FF0000"/>
                        </a:solidFill>
                        <a:latin typeface="Cambria Math"/>
                      </a:rPr>
                      <m:t>=</m:t>
                    </m:r>
                    <m:f>
                      <m:fPr>
                        <m:type m:val="lin"/>
                        <m:ctrlPr>
                          <a:rPr lang="de-DE" sz="1400" b="0" i="1" smtClean="0">
                            <a:solidFill>
                              <a:srgbClr val="FF0000"/>
                            </a:solidFill>
                            <a:latin typeface="Cambria Math"/>
                          </a:rPr>
                        </m:ctrlPr>
                      </m:fPr>
                      <m:num>
                        <m:sSub>
                          <m:sSubPr>
                            <m:ctrlPr>
                              <a:rPr lang="de-DE" sz="1400" b="0" i="1" smtClean="0">
                                <a:solidFill>
                                  <a:srgbClr val="FF0000"/>
                                </a:solidFill>
                                <a:latin typeface="Cambria Math"/>
                              </a:rPr>
                            </m:ctrlPr>
                          </m:sSubPr>
                          <m:e>
                            <m:r>
                              <a:rPr lang="de-DE" sz="1400" b="0" i="1" smtClean="0">
                                <a:solidFill>
                                  <a:srgbClr val="FF0000"/>
                                </a:solidFill>
                                <a:latin typeface="Cambria Math"/>
                              </a:rPr>
                              <m:t>𝐿</m:t>
                            </m:r>
                          </m:e>
                          <m:sub>
                            <m:r>
                              <a:rPr lang="de-DE" sz="1400" b="0" i="1" smtClean="0">
                                <a:solidFill>
                                  <a:srgbClr val="FF0000"/>
                                </a:solidFill>
                                <a:latin typeface="Cambria Math"/>
                              </a:rPr>
                              <m:t>0</m:t>
                            </m:r>
                          </m:sub>
                        </m:sSub>
                      </m:num>
                      <m:den>
                        <m:r>
                          <a:rPr lang="de-DE" sz="1400" b="0" i="1" smtClean="0">
                            <a:solidFill>
                              <a:srgbClr val="FF0000"/>
                            </a:solidFill>
                            <a:latin typeface="Cambria Math"/>
                            <a:ea typeface="Cambria Math"/>
                          </a:rPr>
                          <m:t>𝛾</m:t>
                        </m:r>
                        <m:r>
                          <a:rPr lang="de-DE" sz="1400" b="0" i="1" smtClean="0">
                            <a:solidFill>
                              <a:srgbClr val="FF0000"/>
                            </a:solidFill>
                            <a:latin typeface="Cambria Math"/>
                            <a:ea typeface="Cambria Math"/>
                          </a:rPr>
                          <m:t>=0.2∙</m:t>
                        </m:r>
                        <m:sSub>
                          <m:sSubPr>
                            <m:ctrlPr>
                              <a:rPr lang="de-DE" sz="1400" b="0" i="1" smtClean="0">
                                <a:solidFill>
                                  <a:srgbClr val="FF0000"/>
                                </a:solidFill>
                                <a:latin typeface="Cambria Math"/>
                                <a:ea typeface="Cambria Math"/>
                              </a:rPr>
                            </m:ctrlPr>
                          </m:sSubPr>
                          <m:e>
                            <m:r>
                              <a:rPr lang="de-DE" sz="1400" b="0" i="1" smtClean="0">
                                <a:solidFill>
                                  <a:srgbClr val="FF0000"/>
                                </a:solidFill>
                                <a:latin typeface="Cambria Math"/>
                                <a:ea typeface="Cambria Math"/>
                              </a:rPr>
                              <m:t>𝐿</m:t>
                            </m:r>
                          </m:e>
                          <m:sub>
                            <m:r>
                              <a:rPr lang="de-DE" sz="1400" b="0" i="1" smtClean="0">
                                <a:solidFill>
                                  <a:srgbClr val="FF0000"/>
                                </a:solidFill>
                                <a:latin typeface="Cambria Math"/>
                                <a:ea typeface="Cambria Math"/>
                              </a:rPr>
                              <m:t>0</m:t>
                            </m:r>
                          </m:sub>
                        </m:sSub>
                      </m:den>
                    </m:f>
                  </m:oMath>
                </a14:m>
                <a:r>
                  <a:rPr lang="en-US" sz="1400" dirty="0" smtClean="0"/>
                  <a:t>  </a:t>
                </a:r>
                <a14:m>
                  <m:oMath xmlns:m="http://schemas.openxmlformats.org/officeDocument/2006/math">
                    <m:r>
                      <a:rPr lang="de-DE" sz="1400" b="0" i="1" smtClean="0">
                        <a:solidFill>
                          <a:srgbClr val="FF0000"/>
                        </a:solidFill>
                        <a:latin typeface="Cambria Math"/>
                        <a:ea typeface="Cambria Math"/>
                      </a:rPr>
                      <m:t>=2 </m:t>
                    </m:r>
                    <m:r>
                      <a:rPr lang="de-DE" sz="1400" b="0" i="1" smtClean="0">
                        <a:solidFill>
                          <a:srgbClr val="FF0000"/>
                        </a:solidFill>
                        <a:latin typeface="Cambria Math"/>
                        <a:ea typeface="Cambria Math"/>
                      </a:rPr>
                      <m:t>𝑘𝑚</m:t>
                    </m:r>
                  </m:oMath>
                </a14:m>
                <a:r>
                  <a:rPr lang="en-US" sz="1400" dirty="0" smtClean="0"/>
                  <a:t>.</a:t>
                </a:r>
                <a:endParaRPr lang="en-US" sz="14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7020000" y="4320000"/>
                <a:ext cx="2063778" cy="954107"/>
              </a:xfrm>
              <a:prstGeom prst="rect">
                <a:avLst/>
              </a:prstGeom>
              <a:blipFill rotWithShape="1">
                <a:blip r:embed="rId7"/>
                <a:stretch>
                  <a:fillRect l="-588" b="-26582"/>
                </a:stretch>
              </a:blipFill>
              <a:ln>
                <a:solidFill>
                  <a:srgbClr val="FF0000"/>
                </a:solidFill>
              </a:ln>
            </p:spPr>
            <p:txBody>
              <a:bodyPr/>
              <a:lstStyle/>
              <a:p>
                <a:r>
                  <a:rPr lang="en-US">
                    <a:noFill/>
                  </a:rPr>
                  <a:t> </a:t>
                </a:r>
              </a:p>
            </p:txBody>
          </p:sp>
        </mc:Fallback>
      </mc:AlternateContent>
      <p:sp>
        <p:nvSpPr>
          <p:cNvPr id="13" name="Textfeld 12"/>
          <p:cNvSpPr txBox="1"/>
          <p:nvPr/>
        </p:nvSpPr>
        <p:spPr>
          <a:xfrm>
            <a:off x="4500000" y="900000"/>
            <a:ext cx="1276055" cy="307777"/>
          </a:xfrm>
          <a:prstGeom prst="rect">
            <a:avLst/>
          </a:prstGeom>
          <a:noFill/>
        </p:spPr>
        <p:txBody>
          <a:bodyPr wrap="none" rtlCol="0">
            <a:spAutoFit/>
          </a:bodyPr>
          <a:lstStyle/>
          <a:p>
            <a:r>
              <a:rPr lang="en-US" sz="1400" i="1" dirty="0" smtClean="0">
                <a:solidFill>
                  <a:srgbClr val="0000CC"/>
                </a:solidFill>
              </a:rPr>
              <a:t>non-relativistic</a:t>
            </a:r>
            <a:endParaRPr lang="en-US" sz="1400" i="1" dirty="0">
              <a:solidFill>
                <a:srgbClr val="0000CC"/>
              </a:solidFill>
            </a:endParaRPr>
          </a:p>
        </p:txBody>
      </p:sp>
      <p:sp>
        <p:nvSpPr>
          <p:cNvPr id="14" name="Textfeld 13"/>
          <p:cNvSpPr txBox="1"/>
          <p:nvPr/>
        </p:nvSpPr>
        <p:spPr>
          <a:xfrm>
            <a:off x="7200000" y="900000"/>
            <a:ext cx="1758815" cy="307777"/>
          </a:xfrm>
          <a:prstGeom prst="rect">
            <a:avLst/>
          </a:prstGeom>
          <a:noFill/>
          <a:ln>
            <a:solidFill>
              <a:srgbClr val="FF0000"/>
            </a:solidFill>
          </a:ln>
        </p:spPr>
        <p:txBody>
          <a:bodyPr wrap="none" rtlCol="0">
            <a:spAutoFit/>
          </a:bodyPr>
          <a:lstStyle/>
          <a:p>
            <a:r>
              <a:rPr lang="en-US" sz="1400" i="1" dirty="0" smtClean="0">
                <a:solidFill>
                  <a:srgbClr val="FF0000"/>
                </a:solidFill>
              </a:rPr>
              <a:t>Muon-frame observer</a:t>
            </a:r>
            <a:endParaRPr lang="en-US" sz="1400" i="1" dirty="0">
              <a:solidFill>
                <a:srgbClr val="FF0000"/>
              </a:solidFill>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000" y="720000"/>
            <a:ext cx="344805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6" name="Textfeld 15"/>
              <p:cNvSpPr txBox="1">
                <a:spLocks noChangeAspect="1"/>
              </p:cNvSpPr>
              <p:nvPr/>
            </p:nvSpPr>
            <p:spPr>
              <a:xfrm>
                <a:off x="7380000" y="1738800"/>
                <a:ext cx="1540806" cy="4033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00" b="0" i="1" smtClean="0">
                          <a:solidFill>
                            <a:srgbClr val="FF0000"/>
                          </a:solidFill>
                          <a:latin typeface="Cambria Math"/>
                        </a:rPr>
                        <m:t>=</m:t>
                      </m:r>
                      <m:f>
                        <m:fPr>
                          <m:ctrlPr>
                            <a:rPr lang="de-DE" sz="1000" b="0" i="1" smtClean="0">
                              <a:solidFill>
                                <a:srgbClr val="FF0000"/>
                              </a:solidFill>
                              <a:latin typeface="Cambria Math"/>
                            </a:rPr>
                          </m:ctrlPr>
                        </m:fPr>
                        <m:num>
                          <m:r>
                            <a:rPr lang="de-DE" sz="1000" b="0" i="1" smtClean="0">
                              <a:solidFill>
                                <a:srgbClr val="FF0000"/>
                              </a:solidFill>
                              <a:latin typeface="Cambria Math"/>
                            </a:rPr>
                            <m:t>2000 </m:t>
                          </m:r>
                          <m:r>
                            <a:rPr lang="de-DE" sz="1000" b="0" i="1" smtClean="0">
                              <a:solidFill>
                                <a:srgbClr val="FF0000"/>
                              </a:solidFill>
                              <a:latin typeface="Cambria Math"/>
                            </a:rPr>
                            <m:t>𝑚</m:t>
                          </m:r>
                        </m:num>
                        <m:den>
                          <m:d>
                            <m:dPr>
                              <m:ctrlPr>
                                <a:rPr lang="de-DE" sz="1000" b="0" i="1" smtClean="0">
                                  <a:solidFill>
                                    <a:srgbClr val="FF0000"/>
                                  </a:solidFill>
                                  <a:latin typeface="Cambria Math"/>
                                </a:rPr>
                              </m:ctrlPr>
                            </m:dPr>
                            <m:e>
                              <m:r>
                                <a:rPr lang="de-DE" sz="1000" b="0" i="1" smtClean="0">
                                  <a:solidFill>
                                    <a:srgbClr val="FF0000"/>
                                  </a:solidFill>
                                  <a:latin typeface="Cambria Math"/>
                                </a:rPr>
                                <m:t>0.98</m:t>
                              </m:r>
                            </m:e>
                          </m:d>
                          <m:r>
                            <a:rPr lang="de-DE" sz="1000" b="0" i="1" smtClean="0">
                              <a:solidFill>
                                <a:srgbClr val="FF0000"/>
                              </a:solidFill>
                              <a:latin typeface="Cambria Math"/>
                              <a:ea typeface="Cambria Math"/>
                            </a:rPr>
                            <m:t>∙</m:t>
                          </m:r>
                          <m:d>
                            <m:dPr>
                              <m:ctrlPr>
                                <a:rPr lang="de-DE" sz="1000" b="0" i="1" smtClean="0">
                                  <a:solidFill>
                                    <a:srgbClr val="FF0000"/>
                                  </a:solidFill>
                                  <a:latin typeface="Cambria Math"/>
                                  <a:ea typeface="Cambria Math"/>
                                </a:rPr>
                              </m:ctrlPr>
                            </m:dPr>
                            <m:e>
                              <m:r>
                                <a:rPr lang="de-DE" sz="1000" b="0" i="1" smtClean="0">
                                  <a:solidFill>
                                    <a:srgbClr val="FF0000"/>
                                  </a:solidFill>
                                  <a:latin typeface="Cambria Math"/>
                                  <a:ea typeface="Cambria Math"/>
                                </a:rPr>
                                <m:t>3∙</m:t>
                              </m:r>
                              <m:sSup>
                                <m:sSupPr>
                                  <m:ctrlPr>
                                    <a:rPr lang="de-DE" sz="1000" b="0" i="1" smtClean="0">
                                      <a:solidFill>
                                        <a:srgbClr val="FF0000"/>
                                      </a:solidFill>
                                      <a:latin typeface="Cambria Math"/>
                                      <a:ea typeface="Cambria Math"/>
                                    </a:rPr>
                                  </m:ctrlPr>
                                </m:sSupPr>
                                <m:e>
                                  <m:r>
                                    <a:rPr lang="de-DE" sz="1000" b="0" i="1" smtClean="0">
                                      <a:solidFill>
                                        <a:srgbClr val="FF0000"/>
                                      </a:solidFill>
                                      <a:latin typeface="Cambria Math"/>
                                      <a:ea typeface="Cambria Math"/>
                                    </a:rPr>
                                    <m:t>10</m:t>
                                  </m:r>
                                </m:e>
                                <m:sup>
                                  <m:r>
                                    <a:rPr lang="de-DE" sz="1000" b="0" i="1" smtClean="0">
                                      <a:solidFill>
                                        <a:srgbClr val="FF0000"/>
                                      </a:solidFill>
                                      <a:latin typeface="Cambria Math"/>
                                      <a:ea typeface="Cambria Math"/>
                                    </a:rPr>
                                    <m:t>8</m:t>
                                  </m:r>
                                </m:sup>
                              </m:sSup>
                              <m:r>
                                <a:rPr lang="de-DE" sz="1000" b="0" i="1" smtClean="0">
                                  <a:solidFill>
                                    <a:srgbClr val="FF0000"/>
                                  </a:solidFill>
                                  <a:latin typeface="Cambria Math"/>
                                  <a:ea typeface="Cambria Math"/>
                                </a:rPr>
                                <m:t> </m:t>
                              </m:r>
                              <m:f>
                                <m:fPr>
                                  <m:type m:val="lin"/>
                                  <m:ctrlPr>
                                    <a:rPr lang="de-DE" sz="1000" b="0" i="1" smtClean="0">
                                      <a:solidFill>
                                        <a:srgbClr val="FF0000"/>
                                      </a:solidFill>
                                      <a:latin typeface="Cambria Math"/>
                                      <a:ea typeface="Cambria Math"/>
                                    </a:rPr>
                                  </m:ctrlPr>
                                </m:fPr>
                                <m:num>
                                  <m:r>
                                    <a:rPr lang="de-DE" sz="1000" b="0" i="1" smtClean="0">
                                      <a:solidFill>
                                        <a:srgbClr val="FF0000"/>
                                      </a:solidFill>
                                      <a:latin typeface="Cambria Math"/>
                                      <a:ea typeface="Cambria Math"/>
                                    </a:rPr>
                                    <m:t>𝑚</m:t>
                                  </m:r>
                                </m:num>
                                <m:den>
                                  <m:r>
                                    <a:rPr lang="de-DE" sz="1000" b="0" i="1" smtClean="0">
                                      <a:solidFill>
                                        <a:srgbClr val="FF0000"/>
                                      </a:solidFill>
                                      <a:latin typeface="Cambria Math"/>
                                      <a:ea typeface="Cambria Math"/>
                                    </a:rPr>
                                    <m:t>𝑠</m:t>
                                  </m:r>
                                </m:den>
                              </m:f>
                            </m:e>
                          </m:d>
                        </m:den>
                      </m:f>
                    </m:oMath>
                  </m:oMathPara>
                </a14:m>
                <a:endParaRPr lang="en-US" sz="1000" dirty="0">
                  <a:solidFill>
                    <a:srgbClr val="FF0000"/>
                  </a:solidFill>
                </a:endParaRPr>
              </a:p>
            </p:txBody>
          </p:sp>
        </mc:Choice>
        <mc:Fallback xmlns="">
          <p:sp>
            <p:nvSpPr>
              <p:cNvPr id="16" name="Textfeld 15"/>
              <p:cNvSpPr txBox="1">
                <a:spLocks noRot="1" noChangeAspect="1" noMove="1" noResize="1" noEditPoints="1" noAdjustHandles="1" noChangeArrowheads="1" noChangeShapeType="1" noTextEdit="1"/>
              </p:cNvSpPr>
              <p:nvPr/>
            </p:nvSpPr>
            <p:spPr>
              <a:xfrm>
                <a:off x="7380000" y="1738800"/>
                <a:ext cx="1540806" cy="403316"/>
              </a:xfrm>
              <a:prstGeom prst="rect">
                <a:avLst/>
              </a:prstGeom>
              <a:blipFill rotWithShape="1">
                <a:blip r:embed="rId9"/>
                <a:stretch>
                  <a:fillRect t="-9091" r="-14286" b="-83333"/>
                </a:stretch>
              </a:blipFill>
            </p:spPr>
            <p:txBody>
              <a:bodyPr/>
              <a:lstStyle/>
              <a:p>
                <a:r>
                  <a:rPr lang="en-US">
                    <a:noFill/>
                  </a:rPr>
                  <a:t> </a:t>
                </a:r>
              </a:p>
            </p:txBody>
          </p:sp>
        </mc:Fallback>
      </mc:AlternateContent>
    </p:spTree>
    <p:extLst>
      <p:ext uri="{BB962C8B-B14F-4D97-AF65-F5344CB8AC3E}">
        <p14:creationId xmlns:p14="http://schemas.microsoft.com/office/powerpoint/2010/main" val="214193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4"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Relativistic Kinematics</a:t>
            </a:r>
            <a:endParaRPr lang="en-US" dirty="0"/>
          </a:p>
        </p:txBody>
      </p:sp>
      <p:sp>
        <p:nvSpPr>
          <p:cNvPr id="4" name="Textfeld 3"/>
          <p:cNvSpPr txBox="1"/>
          <p:nvPr/>
        </p:nvSpPr>
        <p:spPr>
          <a:xfrm>
            <a:off x="540000" y="720000"/>
            <a:ext cx="8330166" cy="369332"/>
          </a:xfrm>
          <a:prstGeom prst="rect">
            <a:avLst/>
          </a:prstGeom>
          <a:noFill/>
        </p:spPr>
        <p:txBody>
          <a:bodyPr wrap="none" rtlCol="0">
            <a:spAutoFit/>
          </a:bodyPr>
          <a:lstStyle/>
          <a:p>
            <a:r>
              <a:rPr lang="en-US" dirty="0" smtClean="0"/>
              <a:t>The relativistic relationship between the total energy </a:t>
            </a:r>
            <a:r>
              <a:rPr lang="en-US" dirty="0" smtClean="0">
                <a:solidFill>
                  <a:srgbClr val="0000CC"/>
                </a:solidFill>
              </a:rPr>
              <a:t>E</a:t>
            </a:r>
            <a:r>
              <a:rPr lang="en-US" dirty="0" smtClean="0"/>
              <a:t>, momentum </a:t>
            </a:r>
            <a:r>
              <a:rPr lang="en-US" dirty="0" smtClean="0">
                <a:solidFill>
                  <a:srgbClr val="0000CC"/>
                </a:solidFill>
              </a:rPr>
              <a:t>p</a:t>
            </a:r>
            <a:r>
              <a:rPr lang="en-US" dirty="0" smtClean="0"/>
              <a:t> and rest mass </a:t>
            </a:r>
            <a:r>
              <a:rPr lang="en-US" dirty="0" smtClean="0">
                <a:solidFill>
                  <a:srgbClr val="0000CC"/>
                </a:solidFill>
              </a:rPr>
              <a:t>m</a:t>
            </a:r>
            <a:r>
              <a:rPr lang="en-US" dirty="0" smtClean="0"/>
              <a:t> is</a:t>
            </a:r>
            <a:endParaRPr lang="en-US" dirty="0"/>
          </a:p>
        </p:txBody>
      </p:sp>
      <mc:AlternateContent xmlns:mc="http://schemas.openxmlformats.org/markup-compatibility/2006" xmlns:a14="http://schemas.microsoft.com/office/drawing/2010/main">
        <mc:Choice Requires="a14">
          <p:sp>
            <p:nvSpPr>
              <p:cNvPr id="5" name="Textfeld 4"/>
              <p:cNvSpPr txBox="1"/>
              <p:nvPr/>
            </p:nvSpPr>
            <p:spPr>
              <a:xfrm>
                <a:off x="1080000" y="1080000"/>
                <a:ext cx="20748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a:rPr>
                          </m:ctrlPr>
                        </m:sSupPr>
                        <m:e>
                          <m:r>
                            <a:rPr lang="de-DE" b="0" i="1" smtClean="0">
                              <a:solidFill>
                                <a:srgbClr val="FF0000"/>
                              </a:solidFill>
                              <a:latin typeface="Cambria Math"/>
                            </a:rPr>
                            <m:t>𝐸</m:t>
                          </m:r>
                        </m:e>
                        <m:sup>
                          <m:r>
                            <a:rPr lang="de-DE" b="0" i="1" smtClean="0">
                              <a:solidFill>
                                <a:srgbClr val="FF0000"/>
                              </a:solidFill>
                              <a:latin typeface="Cambria Math"/>
                            </a:rPr>
                            <m:t>2</m:t>
                          </m:r>
                        </m:sup>
                      </m:sSup>
                      <m:r>
                        <a:rPr lang="de-DE" b="0" i="1" smtClean="0">
                          <a:solidFill>
                            <a:srgbClr val="FF0000"/>
                          </a:solidFill>
                          <a:latin typeface="Cambria Math"/>
                        </a:rPr>
                        <m:t>=</m:t>
                      </m:r>
                      <m:sSup>
                        <m:sSupPr>
                          <m:ctrlPr>
                            <a:rPr lang="de-DE" b="0" i="1" smtClean="0">
                              <a:solidFill>
                                <a:srgbClr val="FF0000"/>
                              </a:solidFill>
                              <a:latin typeface="Cambria Math"/>
                            </a:rPr>
                          </m:ctrlPr>
                        </m:sSupPr>
                        <m:e>
                          <m:r>
                            <a:rPr lang="de-DE" b="0" i="1" smtClean="0">
                              <a:solidFill>
                                <a:srgbClr val="FF0000"/>
                              </a:solidFill>
                              <a:latin typeface="Cambria Math"/>
                            </a:rPr>
                            <m:t>𝑝</m:t>
                          </m:r>
                        </m:e>
                        <m:sup>
                          <m:r>
                            <a:rPr lang="de-DE" b="0" i="1" smtClean="0">
                              <a:solidFill>
                                <a:srgbClr val="FF0000"/>
                              </a:solidFill>
                              <a:latin typeface="Cambria Math"/>
                            </a:rPr>
                            <m:t>2</m:t>
                          </m:r>
                        </m:sup>
                      </m:sSup>
                      <m:sSup>
                        <m:sSupPr>
                          <m:ctrlPr>
                            <a:rPr lang="de-DE" b="0" i="1" smtClean="0">
                              <a:solidFill>
                                <a:srgbClr val="FF0000"/>
                              </a:solidFill>
                              <a:latin typeface="Cambria Math"/>
                            </a:rPr>
                          </m:ctrlPr>
                        </m:sSupPr>
                        <m:e>
                          <m:r>
                            <a:rPr lang="de-DE" b="0" i="1" smtClean="0">
                              <a:solidFill>
                                <a:srgbClr val="FF0000"/>
                              </a:solidFill>
                              <a:latin typeface="Cambria Math"/>
                            </a:rPr>
                            <m:t>𝑐</m:t>
                          </m:r>
                        </m:e>
                        <m:sup>
                          <m:r>
                            <a:rPr lang="de-DE" b="0" i="1" smtClean="0">
                              <a:solidFill>
                                <a:srgbClr val="FF0000"/>
                              </a:solidFill>
                              <a:latin typeface="Cambria Math"/>
                            </a:rPr>
                            <m:t>2</m:t>
                          </m:r>
                        </m:sup>
                      </m:sSup>
                      <m:r>
                        <a:rPr lang="de-DE" b="0" i="1" smtClean="0">
                          <a:solidFill>
                            <a:srgbClr val="FF0000"/>
                          </a:solidFill>
                          <a:latin typeface="Cambria Math"/>
                        </a:rPr>
                        <m:t>+</m:t>
                      </m:r>
                      <m:sSup>
                        <m:sSupPr>
                          <m:ctrlPr>
                            <a:rPr lang="de-DE" b="0" i="1" smtClean="0">
                              <a:solidFill>
                                <a:srgbClr val="FF0000"/>
                              </a:solidFill>
                              <a:latin typeface="Cambria Math"/>
                            </a:rPr>
                          </m:ctrlPr>
                        </m:sSupPr>
                        <m:e>
                          <m:r>
                            <a:rPr lang="de-DE" b="0" i="1" smtClean="0">
                              <a:solidFill>
                                <a:srgbClr val="FF0000"/>
                              </a:solidFill>
                              <a:latin typeface="Cambria Math"/>
                            </a:rPr>
                            <m:t>𝑚</m:t>
                          </m:r>
                        </m:e>
                        <m:sup>
                          <m:r>
                            <a:rPr lang="de-DE" b="0" i="1" smtClean="0">
                              <a:solidFill>
                                <a:srgbClr val="FF0000"/>
                              </a:solidFill>
                              <a:latin typeface="Cambria Math"/>
                            </a:rPr>
                            <m:t>2</m:t>
                          </m:r>
                        </m:sup>
                      </m:sSup>
                      <m:sSup>
                        <m:sSupPr>
                          <m:ctrlPr>
                            <a:rPr lang="de-DE" b="0" i="1" smtClean="0">
                              <a:solidFill>
                                <a:srgbClr val="FF0000"/>
                              </a:solidFill>
                              <a:latin typeface="Cambria Math"/>
                            </a:rPr>
                          </m:ctrlPr>
                        </m:sSupPr>
                        <m:e>
                          <m:r>
                            <a:rPr lang="de-DE" b="0" i="1" smtClean="0">
                              <a:solidFill>
                                <a:srgbClr val="FF0000"/>
                              </a:solidFill>
                              <a:latin typeface="Cambria Math"/>
                            </a:rPr>
                            <m:t>𝑐</m:t>
                          </m:r>
                        </m:e>
                        <m:sup>
                          <m:r>
                            <a:rPr lang="de-DE" b="0" i="1" smtClean="0">
                              <a:solidFill>
                                <a:srgbClr val="FF0000"/>
                              </a:solidFill>
                              <a:latin typeface="Cambria Math"/>
                            </a:rPr>
                            <m:t>4</m:t>
                          </m:r>
                        </m:sup>
                      </m:sSup>
                    </m:oMath>
                  </m:oMathPara>
                </a14:m>
                <a:endParaRPr lang="en-US" dirty="0">
                  <a:solidFill>
                    <a:srgbClr val="FF0000"/>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1080000" y="1080000"/>
                <a:ext cx="2074863" cy="369332"/>
              </a:xfrm>
              <a:prstGeom prst="rect">
                <a:avLst/>
              </a:prstGeom>
              <a:blipFill rotWithShape="1">
                <a:blip r:embed="rId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940000" y="1260000"/>
                <a:ext cx="2645019" cy="1500411"/>
              </a:xfrm>
              <a:prstGeom prst="rect">
                <a:avLst/>
              </a:prstGeom>
              <a:noFill/>
              <a:ln>
                <a:solidFill>
                  <a:schemeClr val="tx1"/>
                </a:solidFill>
              </a:ln>
            </p:spPr>
            <p:txBody>
              <a:bodyPr wrap="none" rtlCol="0">
                <a:spAutoFit/>
              </a:bodyPr>
              <a:lstStyle/>
              <a:p>
                <a:pPr/>
                <a14:m>
                  <m:oMathPara xmlns:m="http://schemas.openxmlformats.org/officeDocument/2006/math">
                    <m:oMathParaPr>
                      <m:jc m:val="left"/>
                    </m:oMathParaPr>
                    <m:oMath xmlns:m="http://schemas.openxmlformats.org/officeDocument/2006/math">
                      <m:r>
                        <a:rPr lang="de-DE" sz="1400" b="0" i="1" smtClean="0">
                          <a:latin typeface="Cambria Math"/>
                        </a:rPr>
                        <m:t>𝑁𝑜𝑛</m:t>
                      </m:r>
                      <m:r>
                        <a:rPr lang="de-DE" sz="1400" b="0" i="1" smtClean="0">
                          <a:latin typeface="Cambria Math"/>
                        </a:rPr>
                        <m:t> </m:t>
                      </m:r>
                      <m:r>
                        <a:rPr lang="de-DE" sz="1400" b="0" i="1" smtClean="0">
                          <a:latin typeface="Cambria Math"/>
                        </a:rPr>
                        <m:t>𝑟𝑒𝑙𝑎𝑡𝑖𝑣𝑖𝑠𝑡𝑖𝑐</m:t>
                      </m:r>
                      <m:r>
                        <a:rPr lang="de-DE" sz="1400" b="0" i="1" smtClean="0">
                          <a:latin typeface="Cambria Math"/>
                        </a:rPr>
                        <m:t> </m:t>
                      </m:r>
                      <m:d>
                        <m:dPr>
                          <m:ctrlPr>
                            <a:rPr lang="de-DE" sz="1400" b="0" i="1" smtClean="0">
                              <a:latin typeface="Cambria Math"/>
                            </a:rPr>
                          </m:ctrlPr>
                        </m:dPr>
                        <m:e>
                          <m:r>
                            <a:rPr lang="de-DE" sz="1400" b="0" i="1" smtClean="0">
                              <a:solidFill>
                                <a:srgbClr val="0000CC"/>
                              </a:solidFill>
                              <a:latin typeface="Cambria Math"/>
                            </a:rPr>
                            <m:t>𝑝</m:t>
                          </m:r>
                          <m:r>
                            <a:rPr lang="de-DE" sz="1400" b="0" i="1" smtClean="0">
                              <a:solidFill>
                                <a:srgbClr val="0000CC"/>
                              </a:solidFill>
                              <a:latin typeface="Cambria Math"/>
                              <a:ea typeface="Cambria Math"/>
                            </a:rPr>
                            <m:t>≪</m:t>
                          </m:r>
                          <m:r>
                            <a:rPr lang="de-DE" sz="1400" b="0" i="1" smtClean="0">
                              <a:solidFill>
                                <a:srgbClr val="0000CC"/>
                              </a:solidFill>
                              <a:latin typeface="Cambria Math"/>
                              <a:ea typeface="Cambria Math"/>
                            </a:rPr>
                            <m:t>𝑚</m:t>
                          </m:r>
                        </m:e>
                      </m:d>
                      <m:r>
                        <a:rPr lang="de-DE" sz="1400" b="0" i="1" smtClean="0">
                          <a:latin typeface="Cambria Math"/>
                          <a:ea typeface="Cambria Math"/>
                        </a:rPr>
                        <m:t>:</m:t>
                      </m:r>
                    </m:oMath>
                  </m:oMathPara>
                </a14:m>
                <a:endParaRPr lang="en-US" sz="1400" dirty="0" smtClean="0"/>
              </a:p>
              <a:p>
                <a:pPr/>
                <a14:m>
                  <m:oMathPara xmlns:m="http://schemas.openxmlformats.org/officeDocument/2006/math">
                    <m:oMathParaPr>
                      <m:jc m:val="left"/>
                    </m:oMathParaPr>
                    <m:oMath xmlns:m="http://schemas.openxmlformats.org/officeDocument/2006/math">
                      <m:r>
                        <a:rPr lang="de-DE" sz="1400" b="0" i="1" smtClean="0">
                          <a:solidFill>
                            <a:srgbClr val="0000CC"/>
                          </a:solidFill>
                          <a:latin typeface="Cambria Math"/>
                        </a:rPr>
                        <m:t>𝐸</m:t>
                      </m:r>
                      <m:r>
                        <a:rPr lang="de-DE" sz="1400" b="0" i="1" smtClean="0">
                          <a:solidFill>
                            <a:srgbClr val="0000CC"/>
                          </a:solidFill>
                          <a:latin typeface="Cambria Math"/>
                        </a:rPr>
                        <m:t>=</m:t>
                      </m:r>
                      <m:sSup>
                        <m:sSupPr>
                          <m:ctrlPr>
                            <a:rPr lang="de-DE" sz="1400" b="0" i="1" smtClean="0">
                              <a:solidFill>
                                <a:srgbClr val="0000CC"/>
                              </a:solidFill>
                              <a:latin typeface="Cambria Math"/>
                            </a:rPr>
                          </m:ctrlPr>
                        </m:sSupPr>
                        <m:e>
                          <m:d>
                            <m:dPr>
                              <m:ctrlPr>
                                <a:rPr lang="de-DE" sz="1400" b="0" i="1" smtClean="0">
                                  <a:solidFill>
                                    <a:srgbClr val="0000CC"/>
                                  </a:solidFill>
                                  <a:latin typeface="Cambria Math"/>
                                </a:rPr>
                              </m:ctrlPr>
                            </m:dPr>
                            <m:e>
                              <m:sSup>
                                <m:sSupPr>
                                  <m:ctrlPr>
                                    <a:rPr lang="de-DE" sz="1400" b="0" i="1" smtClean="0">
                                      <a:solidFill>
                                        <a:srgbClr val="0000CC"/>
                                      </a:solidFill>
                                      <a:latin typeface="Cambria Math"/>
                                    </a:rPr>
                                  </m:ctrlPr>
                                </m:sSupPr>
                                <m:e>
                                  <m:r>
                                    <a:rPr lang="de-DE" sz="1400" b="0" i="1" smtClean="0">
                                      <a:solidFill>
                                        <a:srgbClr val="0000CC"/>
                                      </a:solidFill>
                                      <a:latin typeface="Cambria Math"/>
                                    </a:rPr>
                                    <m:t>𝑝</m:t>
                                  </m:r>
                                </m:e>
                                <m:sup>
                                  <m:r>
                                    <a:rPr lang="de-DE" sz="1400" b="0" i="1" smtClean="0">
                                      <a:solidFill>
                                        <a:srgbClr val="0000CC"/>
                                      </a:solidFill>
                                      <a:latin typeface="Cambria Math"/>
                                    </a:rPr>
                                    <m:t>2</m:t>
                                  </m:r>
                                </m:sup>
                              </m:sSup>
                              <m:sSup>
                                <m:sSupPr>
                                  <m:ctrlPr>
                                    <a:rPr lang="de-DE" sz="1400" b="0" i="1" smtClean="0">
                                      <a:solidFill>
                                        <a:srgbClr val="0000CC"/>
                                      </a:solidFill>
                                      <a:latin typeface="Cambria Math"/>
                                    </a:rPr>
                                  </m:ctrlPr>
                                </m:sSupPr>
                                <m:e>
                                  <m:r>
                                    <a:rPr lang="de-DE" sz="1400" b="0" i="1" smtClean="0">
                                      <a:solidFill>
                                        <a:srgbClr val="0000CC"/>
                                      </a:solidFill>
                                      <a:latin typeface="Cambria Math"/>
                                    </a:rPr>
                                    <m:t>𝑐</m:t>
                                  </m:r>
                                </m:e>
                                <m:sup>
                                  <m:r>
                                    <a:rPr lang="de-DE" sz="1400" b="0" i="1" smtClean="0">
                                      <a:solidFill>
                                        <a:srgbClr val="0000CC"/>
                                      </a:solidFill>
                                      <a:latin typeface="Cambria Math"/>
                                    </a:rPr>
                                    <m:t>2</m:t>
                                  </m:r>
                                </m:sup>
                              </m:sSup>
                              <m:r>
                                <a:rPr lang="de-DE" sz="1400" b="0" i="1" smtClean="0">
                                  <a:solidFill>
                                    <a:srgbClr val="0000CC"/>
                                  </a:solidFill>
                                  <a:latin typeface="Cambria Math"/>
                                </a:rPr>
                                <m:t>+</m:t>
                              </m:r>
                              <m:sSup>
                                <m:sSupPr>
                                  <m:ctrlPr>
                                    <a:rPr lang="de-DE" sz="1400" b="0" i="1" smtClean="0">
                                      <a:solidFill>
                                        <a:srgbClr val="0000CC"/>
                                      </a:solidFill>
                                      <a:latin typeface="Cambria Math"/>
                                    </a:rPr>
                                  </m:ctrlPr>
                                </m:sSupPr>
                                <m:e>
                                  <m:r>
                                    <a:rPr lang="de-DE" sz="1400" b="0" i="1" smtClean="0">
                                      <a:solidFill>
                                        <a:srgbClr val="0000CC"/>
                                      </a:solidFill>
                                      <a:latin typeface="Cambria Math"/>
                                    </a:rPr>
                                    <m:t>𝑚</m:t>
                                  </m:r>
                                </m:e>
                                <m:sup>
                                  <m:r>
                                    <a:rPr lang="de-DE" sz="1400" b="0" i="1" smtClean="0">
                                      <a:solidFill>
                                        <a:srgbClr val="0000CC"/>
                                      </a:solidFill>
                                      <a:latin typeface="Cambria Math"/>
                                    </a:rPr>
                                    <m:t>2</m:t>
                                  </m:r>
                                </m:sup>
                              </m:sSup>
                              <m:sSup>
                                <m:sSupPr>
                                  <m:ctrlPr>
                                    <a:rPr lang="de-DE" sz="1400" b="0" i="1" smtClean="0">
                                      <a:solidFill>
                                        <a:srgbClr val="0000CC"/>
                                      </a:solidFill>
                                      <a:latin typeface="Cambria Math"/>
                                    </a:rPr>
                                  </m:ctrlPr>
                                </m:sSupPr>
                                <m:e>
                                  <m:r>
                                    <a:rPr lang="de-DE" sz="1400" b="0" i="1" smtClean="0">
                                      <a:solidFill>
                                        <a:srgbClr val="0000CC"/>
                                      </a:solidFill>
                                      <a:latin typeface="Cambria Math"/>
                                    </a:rPr>
                                    <m:t>𝑐</m:t>
                                  </m:r>
                                </m:e>
                                <m:sup>
                                  <m:r>
                                    <a:rPr lang="de-DE" sz="1400" b="0" i="1" smtClean="0">
                                      <a:solidFill>
                                        <a:srgbClr val="0000CC"/>
                                      </a:solidFill>
                                      <a:latin typeface="Cambria Math"/>
                                    </a:rPr>
                                    <m:t>4</m:t>
                                  </m:r>
                                </m:sup>
                              </m:sSup>
                            </m:e>
                          </m:d>
                        </m:e>
                        <m:sup>
                          <m:f>
                            <m:fPr>
                              <m:type m:val="lin"/>
                              <m:ctrlPr>
                                <a:rPr lang="de-DE" sz="1400" b="0" i="1" smtClean="0">
                                  <a:solidFill>
                                    <a:srgbClr val="0000CC"/>
                                  </a:solidFill>
                                  <a:latin typeface="Cambria Math"/>
                                </a:rPr>
                              </m:ctrlPr>
                            </m:fPr>
                            <m:num>
                              <m:r>
                                <a:rPr lang="de-DE" sz="1400" b="0" i="1" smtClean="0">
                                  <a:solidFill>
                                    <a:srgbClr val="0000CC"/>
                                  </a:solidFill>
                                  <a:latin typeface="Cambria Math"/>
                                </a:rPr>
                                <m:t>1</m:t>
                              </m:r>
                            </m:num>
                            <m:den>
                              <m:r>
                                <a:rPr lang="de-DE" sz="1400" b="0" i="1" smtClean="0">
                                  <a:solidFill>
                                    <a:srgbClr val="0000CC"/>
                                  </a:solidFill>
                                  <a:latin typeface="Cambria Math"/>
                                </a:rPr>
                                <m:t>2</m:t>
                              </m:r>
                            </m:den>
                          </m:f>
                        </m:sup>
                      </m:sSup>
                    </m:oMath>
                  </m:oMathPara>
                </a14:m>
                <a:endParaRPr lang="en-US" sz="1400" dirty="0" smtClean="0">
                  <a:solidFill>
                    <a:srgbClr val="0000CC"/>
                  </a:solidFill>
                </a:endParaRPr>
              </a:p>
              <a:p>
                <a:r>
                  <a:rPr lang="de-DE" sz="1400" b="0" dirty="0" smtClean="0">
                    <a:solidFill>
                      <a:srgbClr val="0000CC"/>
                    </a:solidFill>
                  </a:rPr>
                  <a:t>    </a:t>
                </a:r>
                <a14:m>
                  <m:oMath xmlns:m="http://schemas.openxmlformats.org/officeDocument/2006/math">
                    <m:r>
                      <a:rPr lang="de-DE" sz="1400" b="0" i="1" smtClean="0">
                        <a:solidFill>
                          <a:srgbClr val="0000CC"/>
                        </a:solidFill>
                        <a:latin typeface="Cambria Math"/>
                      </a:rPr>
                      <m:t>=</m:t>
                    </m:r>
                    <m:r>
                      <a:rPr lang="de-DE" sz="1400" b="0" i="1" smtClean="0">
                        <a:solidFill>
                          <a:srgbClr val="0000CC"/>
                        </a:solidFill>
                        <a:latin typeface="Cambria Math"/>
                      </a:rPr>
                      <m:t>𝑚</m:t>
                    </m:r>
                    <m:sSup>
                      <m:sSupPr>
                        <m:ctrlPr>
                          <a:rPr lang="de-DE" sz="1400" b="0" i="1" smtClean="0">
                            <a:solidFill>
                              <a:srgbClr val="0000CC"/>
                            </a:solidFill>
                            <a:latin typeface="Cambria Math"/>
                          </a:rPr>
                        </m:ctrlPr>
                      </m:sSupPr>
                      <m:e>
                        <m:r>
                          <a:rPr lang="de-DE" sz="1400" b="0" i="1" smtClean="0">
                            <a:solidFill>
                              <a:srgbClr val="0000CC"/>
                            </a:solidFill>
                            <a:latin typeface="Cambria Math"/>
                          </a:rPr>
                          <m:t>𝑐</m:t>
                        </m:r>
                      </m:e>
                      <m:sup>
                        <m:r>
                          <a:rPr lang="de-DE" sz="1400" b="0" i="1" smtClean="0">
                            <a:solidFill>
                              <a:srgbClr val="0000CC"/>
                            </a:solidFill>
                            <a:latin typeface="Cambria Math"/>
                          </a:rPr>
                          <m:t>2</m:t>
                        </m:r>
                      </m:sup>
                    </m:sSup>
                    <m:r>
                      <a:rPr lang="de-DE" sz="1400" b="0" i="1" smtClean="0">
                        <a:solidFill>
                          <a:srgbClr val="0000CC"/>
                        </a:solidFill>
                        <a:latin typeface="Cambria Math"/>
                        <a:ea typeface="Cambria Math"/>
                      </a:rPr>
                      <m:t>∙</m:t>
                    </m:r>
                    <m:sSup>
                      <m:sSupPr>
                        <m:ctrlPr>
                          <a:rPr lang="de-DE" sz="1400" b="0" i="1" smtClean="0">
                            <a:solidFill>
                              <a:srgbClr val="0000CC"/>
                            </a:solidFill>
                            <a:latin typeface="Cambria Math"/>
                            <a:ea typeface="Cambria Math"/>
                          </a:rPr>
                        </m:ctrlPr>
                      </m:sSupPr>
                      <m:e>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1+</m:t>
                            </m:r>
                            <m:f>
                              <m:fPr>
                                <m:type m:val="lin"/>
                                <m:ctrlPr>
                                  <a:rPr lang="de-DE" sz="1400" b="0" i="1" smtClean="0">
                                    <a:solidFill>
                                      <a:srgbClr val="0000CC"/>
                                    </a:solidFill>
                                    <a:latin typeface="Cambria Math"/>
                                    <a:ea typeface="Cambria Math"/>
                                  </a:rPr>
                                </m:ctrlPr>
                              </m:fPr>
                              <m:num>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𝑝</m:t>
                                    </m:r>
                                  </m:e>
                                  <m:sup>
                                    <m:r>
                                      <a:rPr lang="de-DE" sz="1400" b="0" i="1" smtClean="0">
                                        <a:solidFill>
                                          <a:srgbClr val="0000CC"/>
                                        </a:solidFill>
                                        <a:latin typeface="Cambria Math"/>
                                        <a:ea typeface="Cambria Math"/>
                                      </a:rPr>
                                      <m:t>2</m:t>
                                    </m:r>
                                  </m:sup>
                                </m:sSup>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𝑐</m:t>
                                    </m:r>
                                  </m:e>
                                  <m:sup>
                                    <m:r>
                                      <a:rPr lang="de-DE" sz="1400" b="0" i="1" smtClean="0">
                                        <a:solidFill>
                                          <a:srgbClr val="0000CC"/>
                                        </a:solidFill>
                                        <a:latin typeface="Cambria Math"/>
                                        <a:ea typeface="Cambria Math"/>
                                      </a:rPr>
                                      <m:t>2</m:t>
                                    </m:r>
                                  </m:sup>
                                </m:sSup>
                              </m:num>
                              <m:den>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𝑚</m:t>
                                    </m:r>
                                  </m:e>
                                  <m:sup>
                                    <m:r>
                                      <a:rPr lang="de-DE" sz="1400" b="0" i="1" smtClean="0">
                                        <a:solidFill>
                                          <a:srgbClr val="0000CC"/>
                                        </a:solidFill>
                                        <a:latin typeface="Cambria Math"/>
                                        <a:ea typeface="Cambria Math"/>
                                      </a:rPr>
                                      <m:t>2</m:t>
                                    </m:r>
                                  </m:sup>
                                </m:sSup>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𝑐</m:t>
                                    </m:r>
                                  </m:e>
                                  <m:sup>
                                    <m:r>
                                      <a:rPr lang="de-DE" sz="1400" b="0" i="1" smtClean="0">
                                        <a:solidFill>
                                          <a:srgbClr val="0000CC"/>
                                        </a:solidFill>
                                        <a:latin typeface="Cambria Math"/>
                                        <a:ea typeface="Cambria Math"/>
                                      </a:rPr>
                                      <m:t>4</m:t>
                                    </m:r>
                                  </m:sup>
                                </m:sSup>
                              </m:den>
                            </m:f>
                          </m:e>
                        </m:d>
                      </m:e>
                      <m:sup>
                        <m:f>
                          <m:fPr>
                            <m:type m:val="lin"/>
                            <m:ctrlPr>
                              <a:rPr lang="de-DE" sz="1400" b="0" i="1" smtClean="0">
                                <a:solidFill>
                                  <a:srgbClr val="0000CC"/>
                                </a:solidFill>
                                <a:latin typeface="Cambria Math"/>
                                <a:ea typeface="Cambria Math"/>
                              </a:rPr>
                            </m:ctrlPr>
                          </m:fPr>
                          <m:num>
                            <m:r>
                              <a:rPr lang="de-DE" sz="1400" b="0" i="1" smtClean="0">
                                <a:solidFill>
                                  <a:srgbClr val="0000CC"/>
                                </a:solidFill>
                                <a:latin typeface="Cambria Math"/>
                                <a:ea typeface="Cambria Math"/>
                              </a:rPr>
                              <m:t>1</m:t>
                            </m:r>
                          </m:num>
                          <m:den>
                            <m:r>
                              <a:rPr lang="de-DE" sz="1400" b="0" i="1" smtClean="0">
                                <a:solidFill>
                                  <a:srgbClr val="0000CC"/>
                                </a:solidFill>
                                <a:latin typeface="Cambria Math"/>
                                <a:ea typeface="Cambria Math"/>
                              </a:rPr>
                              <m:t>2</m:t>
                            </m:r>
                          </m:den>
                        </m:f>
                      </m:sup>
                    </m:sSup>
                  </m:oMath>
                </a14:m>
                <a:endParaRPr lang="en-US" sz="1400" dirty="0" smtClean="0">
                  <a:solidFill>
                    <a:srgbClr val="0000CC"/>
                  </a:solidFill>
                </a:endParaRPr>
              </a:p>
              <a:p>
                <a:r>
                  <a:rPr lang="de-DE" sz="1400" b="0" dirty="0" smtClean="0">
                    <a:solidFill>
                      <a:srgbClr val="0000CC"/>
                    </a:solidFill>
                  </a:rPr>
                  <a:t> </a:t>
                </a:r>
                <a14:m>
                  <m:oMath xmlns:m="http://schemas.openxmlformats.org/officeDocument/2006/math">
                    <m:r>
                      <a:rPr lang="de-DE" sz="1400" b="0" i="1" smtClean="0">
                        <a:solidFill>
                          <a:srgbClr val="0000CC"/>
                        </a:solidFill>
                        <a:latin typeface="Cambria Math"/>
                      </a:rPr>
                      <m:t>   =</m:t>
                    </m:r>
                    <m:r>
                      <a:rPr lang="de-DE" sz="1400" b="0" i="1" smtClean="0">
                        <a:solidFill>
                          <a:srgbClr val="0000CC"/>
                        </a:solidFill>
                        <a:latin typeface="Cambria Math"/>
                      </a:rPr>
                      <m:t>𝑚</m:t>
                    </m:r>
                    <m:sSup>
                      <m:sSupPr>
                        <m:ctrlPr>
                          <a:rPr lang="de-DE" sz="1400" b="0" i="1" smtClean="0">
                            <a:solidFill>
                              <a:srgbClr val="0000CC"/>
                            </a:solidFill>
                            <a:latin typeface="Cambria Math"/>
                          </a:rPr>
                        </m:ctrlPr>
                      </m:sSupPr>
                      <m:e>
                        <m:r>
                          <a:rPr lang="de-DE" sz="1400" b="0" i="1" smtClean="0">
                            <a:solidFill>
                              <a:srgbClr val="0000CC"/>
                            </a:solidFill>
                            <a:latin typeface="Cambria Math"/>
                          </a:rPr>
                          <m:t>𝑐</m:t>
                        </m:r>
                      </m:e>
                      <m:sup>
                        <m:r>
                          <a:rPr lang="de-DE" sz="1400" b="0" i="1" smtClean="0">
                            <a:solidFill>
                              <a:srgbClr val="0000CC"/>
                            </a:solidFill>
                            <a:latin typeface="Cambria Math"/>
                          </a:rPr>
                          <m:t>2</m:t>
                        </m:r>
                      </m:sup>
                    </m:sSup>
                    <m:r>
                      <a:rPr lang="de-DE" sz="1400" b="0" i="1" smtClean="0">
                        <a:solidFill>
                          <a:srgbClr val="0000CC"/>
                        </a:solidFill>
                        <a:latin typeface="Cambria Math"/>
                        <a:ea typeface="Cambria Math"/>
                      </a:rPr>
                      <m:t>∙</m:t>
                    </m:r>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1+</m:t>
                        </m:r>
                        <m:f>
                          <m:fPr>
                            <m:type m:val="lin"/>
                            <m:ctrlPr>
                              <a:rPr lang="de-DE" sz="1400" b="0" i="1" smtClean="0">
                                <a:solidFill>
                                  <a:srgbClr val="0000CC"/>
                                </a:solidFill>
                                <a:latin typeface="Cambria Math"/>
                                <a:ea typeface="Cambria Math"/>
                              </a:rPr>
                            </m:ctrlPr>
                          </m:fPr>
                          <m:num>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𝑝</m:t>
                                </m:r>
                              </m:e>
                              <m:sup>
                                <m:r>
                                  <a:rPr lang="de-DE" sz="1400" b="0" i="1" smtClean="0">
                                    <a:solidFill>
                                      <a:srgbClr val="0000CC"/>
                                    </a:solidFill>
                                    <a:latin typeface="Cambria Math"/>
                                    <a:ea typeface="Cambria Math"/>
                                  </a:rPr>
                                  <m:t>2</m:t>
                                </m:r>
                              </m:sup>
                            </m:sSup>
                          </m:num>
                          <m:den>
                            <m:r>
                              <a:rPr lang="de-DE" sz="1400" b="0" i="1" smtClean="0">
                                <a:solidFill>
                                  <a:srgbClr val="0000CC"/>
                                </a:solidFill>
                                <a:latin typeface="Cambria Math"/>
                                <a:ea typeface="Cambria Math"/>
                              </a:rPr>
                              <m:t>2</m:t>
                            </m:r>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𝑚</m:t>
                                </m:r>
                              </m:e>
                              <m:sup>
                                <m:r>
                                  <a:rPr lang="de-DE" sz="1400" b="0" i="1" smtClean="0">
                                    <a:solidFill>
                                      <a:srgbClr val="0000CC"/>
                                    </a:solidFill>
                                    <a:latin typeface="Cambria Math"/>
                                    <a:ea typeface="Cambria Math"/>
                                  </a:rPr>
                                  <m:t>2</m:t>
                                </m:r>
                              </m:sup>
                            </m:sSup>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𝑐</m:t>
                                </m:r>
                              </m:e>
                              <m:sup>
                                <m:r>
                                  <a:rPr lang="de-DE" sz="1400" b="0" i="1" smtClean="0">
                                    <a:solidFill>
                                      <a:srgbClr val="0000CC"/>
                                    </a:solidFill>
                                    <a:latin typeface="Cambria Math"/>
                                    <a:ea typeface="Cambria Math"/>
                                  </a:rPr>
                                  <m:t>2</m:t>
                                </m:r>
                              </m:sup>
                            </m:sSup>
                          </m:den>
                        </m:f>
                        <m:r>
                          <a:rPr lang="de-DE" sz="1400" b="0" i="1" smtClean="0">
                            <a:solidFill>
                              <a:srgbClr val="0000CC"/>
                            </a:solidFill>
                            <a:latin typeface="Cambria Math"/>
                            <a:ea typeface="Cambria Math"/>
                          </a:rPr>
                          <m:t>+⋯</m:t>
                        </m:r>
                      </m:e>
                    </m:d>
                  </m:oMath>
                </a14:m>
                <a:endParaRPr lang="en-US" sz="1400" dirty="0" smtClean="0">
                  <a:solidFill>
                    <a:srgbClr val="0000CC"/>
                  </a:solidFill>
                </a:endParaRPr>
              </a:p>
              <a:p>
                <a:r>
                  <a:rPr lang="en-US" sz="1400" dirty="0" smtClean="0">
                    <a:solidFill>
                      <a:srgbClr val="0000CC"/>
                    </a:solidFill>
                    <a:ea typeface="Cambria Math"/>
                  </a:rPr>
                  <a:t>    </a:t>
                </a:r>
                <a14:m>
                  <m:oMath xmlns:m="http://schemas.openxmlformats.org/officeDocument/2006/math">
                    <m:r>
                      <a:rPr lang="en-US" sz="1400" i="1" smtClean="0">
                        <a:solidFill>
                          <a:srgbClr val="0000CC"/>
                        </a:solidFill>
                        <a:latin typeface="Cambria Math"/>
                        <a:ea typeface="Cambria Math"/>
                      </a:rPr>
                      <m:t>≅</m:t>
                    </m:r>
                    <m:r>
                      <a:rPr lang="de-DE" sz="1400" b="0" i="1" smtClean="0">
                        <a:solidFill>
                          <a:srgbClr val="0000CC"/>
                        </a:solidFill>
                        <a:latin typeface="Cambria Math"/>
                        <a:ea typeface="Cambria Math"/>
                      </a:rPr>
                      <m:t>𝑚</m:t>
                    </m:r>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𝑐</m:t>
                        </m:r>
                      </m:e>
                      <m:sup>
                        <m:r>
                          <a:rPr lang="de-DE" sz="1400" b="0" i="1" smtClean="0">
                            <a:solidFill>
                              <a:srgbClr val="0000CC"/>
                            </a:solidFill>
                            <a:latin typeface="Cambria Math"/>
                            <a:ea typeface="Cambria Math"/>
                          </a:rPr>
                          <m:t>2</m:t>
                        </m:r>
                      </m:sup>
                    </m:sSup>
                    <m:r>
                      <a:rPr lang="de-DE" sz="1400" b="0" i="1" smtClean="0">
                        <a:solidFill>
                          <a:srgbClr val="0000CC"/>
                        </a:solidFill>
                        <a:latin typeface="Cambria Math"/>
                        <a:ea typeface="Cambria Math"/>
                      </a:rPr>
                      <m:t>+</m:t>
                    </m:r>
                    <m:f>
                      <m:fPr>
                        <m:type m:val="lin"/>
                        <m:ctrlPr>
                          <a:rPr lang="de-DE" sz="1400" b="0" i="1" smtClean="0">
                            <a:solidFill>
                              <a:srgbClr val="0000CC"/>
                            </a:solidFill>
                            <a:latin typeface="Cambria Math"/>
                            <a:ea typeface="Cambria Math"/>
                          </a:rPr>
                        </m:ctrlPr>
                      </m:fPr>
                      <m:num>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𝑝</m:t>
                            </m:r>
                          </m:e>
                          <m:sup>
                            <m:r>
                              <a:rPr lang="de-DE" sz="1400" b="0" i="1" smtClean="0">
                                <a:solidFill>
                                  <a:srgbClr val="0000CC"/>
                                </a:solidFill>
                                <a:latin typeface="Cambria Math"/>
                                <a:ea typeface="Cambria Math"/>
                              </a:rPr>
                              <m:t>2</m:t>
                            </m:r>
                          </m:sup>
                        </m:sSup>
                      </m:num>
                      <m:den>
                        <m:r>
                          <a:rPr lang="de-DE" sz="1400" b="0" i="1" smtClean="0">
                            <a:solidFill>
                              <a:srgbClr val="0000CC"/>
                            </a:solidFill>
                            <a:latin typeface="Cambria Math"/>
                            <a:ea typeface="Cambria Math"/>
                          </a:rPr>
                          <m:t>2</m:t>
                        </m:r>
                        <m:r>
                          <a:rPr lang="de-DE" sz="1400" b="0" i="1" smtClean="0">
                            <a:solidFill>
                              <a:srgbClr val="0000CC"/>
                            </a:solidFill>
                            <a:latin typeface="Cambria Math"/>
                            <a:ea typeface="Cambria Math"/>
                          </a:rPr>
                          <m:t>𝑚</m:t>
                        </m:r>
                      </m:den>
                    </m:f>
                    <m:r>
                      <a:rPr lang="de-DE" sz="1400" b="0" i="1" smtClean="0">
                        <a:solidFill>
                          <a:srgbClr val="0000CC"/>
                        </a:solidFill>
                        <a:latin typeface="Cambria Math"/>
                        <a:ea typeface="Cambria Math"/>
                      </a:rPr>
                      <m:t>     </m:t>
                    </m:r>
                    <m:d>
                      <m:dPr>
                        <m:ctrlPr>
                          <a:rPr lang="de-DE" sz="1400" b="0" i="1" smtClean="0">
                            <a:solidFill>
                              <a:srgbClr val="0000CC"/>
                            </a:solidFill>
                            <a:latin typeface="Cambria Math"/>
                            <a:ea typeface="Cambria Math"/>
                          </a:rPr>
                        </m:ctrlPr>
                      </m:dPr>
                      <m:e>
                        <m:r>
                          <a:rPr lang="de-DE" sz="1400" b="0" i="1" smtClean="0">
                            <a:solidFill>
                              <a:srgbClr val="0000CC"/>
                            </a:solidFill>
                            <a:latin typeface="Cambria Math"/>
                            <a:ea typeface="Cambria Math"/>
                          </a:rPr>
                          <m:t>𝑝</m:t>
                        </m:r>
                        <m:r>
                          <a:rPr lang="de-DE" sz="1400" b="0" i="1" smtClean="0">
                            <a:solidFill>
                              <a:srgbClr val="0000CC"/>
                            </a:solidFill>
                            <a:latin typeface="Cambria Math"/>
                            <a:ea typeface="Cambria Math"/>
                          </a:rPr>
                          <m:t>=</m:t>
                        </m:r>
                        <m:r>
                          <a:rPr lang="de-DE" sz="1400" b="0" i="1" smtClean="0">
                            <a:solidFill>
                              <a:srgbClr val="0000CC"/>
                            </a:solidFill>
                            <a:latin typeface="Cambria Math"/>
                            <a:ea typeface="Cambria Math"/>
                          </a:rPr>
                          <m:t>𝑚𝑣</m:t>
                        </m:r>
                      </m:e>
                    </m:d>
                  </m:oMath>
                </a14:m>
                <a:endParaRPr lang="en-US" sz="1400" dirty="0" smtClean="0">
                  <a:solidFill>
                    <a:srgbClr val="0000CC"/>
                  </a:solidFill>
                </a:endParaRPr>
              </a:p>
              <a:p>
                <a:r>
                  <a:rPr lang="en-US" sz="1400" dirty="0" smtClean="0">
                    <a:solidFill>
                      <a:srgbClr val="0000CC"/>
                    </a:solidFill>
                    <a:ea typeface="Cambria Math"/>
                  </a:rPr>
                  <a:t>    </a:t>
                </a:r>
                <a14:m>
                  <m:oMath xmlns:m="http://schemas.openxmlformats.org/officeDocument/2006/math">
                    <m:r>
                      <a:rPr lang="en-US" sz="1400" i="1" smtClean="0">
                        <a:solidFill>
                          <a:srgbClr val="0000CC"/>
                        </a:solidFill>
                        <a:latin typeface="Cambria Math"/>
                        <a:ea typeface="Cambria Math"/>
                      </a:rPr>
                      <m:t>≅</m:t>
                    </m:r>
                    <m:r>
                      <a:rPr lang="de-DE" sz="1400" b="0" i="1" smtClean="0">
                        <a:solidFill>
                          <a:srgbClr val="0000CC"/>
                        </a:solidFill>
                        <a:latin typeface="Cambria Math"/>
                        <a:ea typeface="Cambria Math"/>
                      </a:rPr>
                      <m:t>𝑚</m:t>
                    </m:r>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𝑐</m:t>
                        </m:r>
                      </m:e>
                      <m:sup>
                        <m:r>
                          <a:rPr lang="de-DE" sz="1400" b="0" i="1" smtClean="0">
                            <a:solidFill>
                              <a:srgbClr val="0000CC"/>
                            </a:solidFill>
                            <a:latin typeface="Cambria Math"/>
                            <a:ea typeface="Cambria Math"/>
                          </a:rPr>
                          <m:t>2</m:t>
                        </m:r>
                      </m:sup>
                    </m:sSup>
                    <m:r>
                      <a:rPr lang="de-DE" sz="1400" b="0" i="1" smtClean="0">
                        <a:solidFill>
                          <a:srgbClr val="0000CC"/>
                        </a:solidFill>
                        <a:latin typeface="Cambria Math"/>
                        <a:ea typeface="Cambria Math"/>
                      </a:rPr>
                      <m:t>+</m:t>
                    </m:r>
                    <m:f>
                      <m:fPr>
                        <m:ctrlPr>
                          <a:rPr lang="de-DE" sz="1400" b="0" i="1" smtClean="0">
                            <a:solidFill>
                              <a:srgbClr val="0000CC"/>
                            </a:solidFill>
                            <a:latin typeface="Cambria Math"/>
                            <a:ea typeface="Cambria Math"/>
                          </a:rPr>
                        </m:ctrlPr>
                      </m:fPr>
                      <m:num>
                        <m:r>
                          <a:rPr lang="de-DE" sz="1400" b="0" i="1" smtClean="0">
                            <a:solidFill>
                              <a:srgbClr val="0000CC"/>
                            </a:solidFill>
                            <a:latin typeface="Cambria Math"/>
                            <a:ea typeface="Cambria Math"/>
                          </a:rPr>
                          <m:t>1</m:t>
                        </m:r>
                      </m:num>
                      <m:den>
                        <m:r>
                          <a:rPr lang="de-DE" sz="1400" b="0" i="1" smtClean="0">
                            <a:solidFill>
                              <a:srgbClr val="0000CC"/>
                            </a:solidFill>
                            <a:latin typeface="Cambria Math"/>
                            <a:ea typeface="Cambria Math"/>
                          </a:rPr>
                          <m:t>2</m:t>
                        </m:r>
                      </m:den>
                    </m:f>
                    <m:r>
                      <a:rPr lang="de-DE" sz="1400" b="0" i="1" smtClean="0">
                        <a:solidFill>
                          <a:srgbClr val="0000CC"/>
                        </a:solidFill>
                        <a:latin typeface="Cambria Math"/>
                        <a:ea typeface="Cambria Math"/>
                      </a:rPr>
                      <m:t>𝑚</m:t>
                    </m:r>
                    <m:sSup>
                      <m:sSupPr>
                        <m:ctrlPr>
                          <a:rPr lang="de-DE" sz="1400" b="0" i="1" smtClean="0">
                            <a:solidFill>
                              <a:srgbClr val="0000CC"/>
                            </a:solidFill>
                            <a:latin typeface="Cambria Math"/>
                            <a:ea typeface="Cambria Math"/>
                          </a:rPr>
                        </m:ctrlPr>
                      </m:sSupPr>
                      <m:e>
                        <m:r>
                          <a:rPr lang="de-DE" sz="1400" b="0" i="1" smtClean="0">
                            <a:solidFill>
                              <a:srgbClr val="0000CC"/>
                            </a:solidFill>
                            <a:latin typeface="Cambria Math"/>
                            <a:ea typeface="Cambria Math"/>
                          </a:rPr>
                          <m:t>𝑣</m:t>
                        </m:r>
                      </m:e>
                      <m:sup>
                        <m:r>
                          <a:rPr lang="de-DE" sz="1400" b="0" i="1" smtClean="0">
                            <a:solidFill>
                              <a:srgbClr val="0000CC"/>
                            </a:solidFill>
                            <a:latin typeface="Cambria Math"/>
                            <a:ea typeface="Cambria Math"/>
                          </a:rPr>
                          <m:t>2</m:t>
                        </m:r>
                      </m:sup>
                    </m:sSup>
                  </m:oMath>
                </a14:m>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5940000" y="1260000"/>
                <a:ext cx="2645019" cy="1500411"/>
              </a:xfrm>
              <a:prstGeom prst="rect">
                <a:avLst/>
              </a:prstGeom>
              <a:blipFill rotWithShape="1">
                <a:blip r:embed="rId3"/>
                <a:stretch>
                  <a:fillRect r="-6193" b="-1088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80000" y="1800000"/>
                <a:ext cx="3568285" cy="396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𝐸</m:t>
                          </m:r>
                        </m:e>
                        <m:sup>
                          <m:r>
                            <a:rPr lang="de-DE" b="0" i="1" smtClean="0">
                              <a:latin typeface="Cambria Math"/>
                            </a:rPr>
                            <m:t>2</m:t>
                          </m:r>
                        </m:sup>
                      </m:sSup>
                      <m:r>
                        <a:rPr lang="de-DE" b="0" i="1" smtClean="0">
                          <a:latin typeface="Cambria Math"/>
                        </a:rPr>
                        <m:t>=</m:t>
                      </m:r>
                      <m:sSubSup>
                        <m:sSubSupPr>
                          <m:ctrlPr>
                            <a:rPr lang="de-DE" b="0" i="1" smtClean="0">
                              <a:latin typeface="Cambria Math"/>
                            </a:rPr>
                          </m:ctrlPr>
                        </m:sSubSupPr>
                        <m:e>
                          <m:r>
                            <a:rPr lang="de-DE" b="0" i="1" smtClean="0">
                              <a:latin typeface="Cambria Math"/>
                            </a:rPr>
                            <m:t>𝑝</m:t>
                          </m:r>
                        </m:e>
                        <m:sub>
                          <m:r>
                            <a:rPr lang="de-DE" b="0" i="1" smtClean="0">
                              <a:latin typeface="Cambria Math"/>
                            </a:rPr>
                            <m:t>𝑥</m:t>
                          </m:r>
                        </m:sub>
                        <m:sup>
                          <m:r>
                            <a:rPr lang="de-DE" b="0" i="1" smtClean="0">
                              <a:latin typeface="Cambria Math"/>
                            </a:rPr>
                            <m:t>2</m:t>
                          </m:r>
                        </m:sup>
                      </m:sSubSup>
                      <m:sSup>
                        <m:sSupPr>
                          <m:ctrlPr>
                            <a:rPr lang="de-DE" b="0" i="1" smtClean="0">
                              <a:latin typeface="Cambria Math"/>
                            </a:rPr>
                          </m:ctrlPr>
                        </m:sSupPr>
                        <m:e>
                          <m:r>
                            <a:rPr lang="de-DE" b="0" i="1" smtClean="0">
                              <a:latin typeface="Cambria Math"/>
                            </a:rPr>
                            <m:t>𝑐</m:t>
                          </m:r>
                        </m:e>
                        <m:sup>
                          <m:r>
                            <a:rPr lang="de-DE" b="0" i="1" smtClean="0">
                              <a:latin typeface="Cambria Math"/>
                            </a:rPr>
                            <m:t>2</m:t>
                          </m:r>
                        </m:sup>
                      </m:sSup>
                      <m:r>
                        <a:rPr lang="de-DE" b="0" i="1" smtClean="0">
                          <a:latin typeface="Cambria Math"/>
                        </a:rPr>
                        <m:t>+</m:t>
                      </m:r>
                      <m:sSubSup>
                        <m:sSubSupPr>
                          <m:ctrlPr>
                            <a:rPr lang="de-DE" b="0" i="1" smtClean="0">
                              <a:latin typeface="Cambria Math"/>
                            </a:rPr>
                          </m:ctrlPr>
                        </m:sSubSupPr>
                        <m:e>
                          <m:r>
                            <a:rPr lang="de-DE" b="0" i="1" smtClean="0">
                              <a:latin typeface="Cambria Math"/>
                            </a:rPr>
                            <m:t>𝑝</m:t>
                          </m:r>
                        </m:e>
                        <m:sub>
                          <m:r>
                            <a:rPr lang="de-DE" b="0" i="1" smtClean="0">
                              <a:latin typeface="Cambria Math"/>
                            </a:rPr>
                            <m:t>𝑦</m:t>
                          </m:r>
                        </m:sub>
                        <m:sup>
                          <m:r>
                            <a:rPr lang="de-DE" b="0" i="1" smtClean="0">
                              <a:latin typeface="Cambria Math"/>
                            </a:rPr>
                            <m:t>2</m:t>
                          </m:r>
                        </m:sup>
                      </m:sSubSup>
                      <m:sSup>
                        <m:sSupPr>
                          <m:ctrlPr>
                            <a:rPr lang="de-DE" b="0" i="1" smtClean="0">
                              <a:latin typeface="Cambria Math"/>
                            </a:rPr>
                          </m:ctrlPr>
                        </m:sSupPr>
                        <m:e>
                          <m:r>
                            <a:rPr lang="de-DE" b="0" i="1" smtClean="0">
                              <a:latin typeface="Cambria Math"/>
                            </a:rPr>
                            <m:t>𝑐</m:t>
                          </m:r>
                        </m:e>
                        <m:sup>
                          <m:r>
                            <a:rPr lang="de-DE" b="0" i="1" smtClean="0">
                              <a:latin typeface="Cambria Math"/>
                            </a:rPr>
                            <m:t>2</m:t>
                          </m:r>
                        </m:sup>
                      </m:sSup>
                      <m:r>
                        <a:rPr lang="de-DE" b="0" i="1" smtClean="0">
                          <a:latin typeface="Cambria Math"/>
                        </a:rPr>
                        <m:t>+</m:t>
                      </m:r>
                      <m:sPre>
                        <m:sPrePr>
                          <m:ctrlPr>
                            <a:rPr lang="de-DE" b="0" i="1" smtClean="0">
                              <a:latin typeface="Cambria Math"/>
                            </a:rPr>
                          </m:ctrlPr>
                        </m:sPrePr>
                        <m:sub>
                          <m:r>
                            <a:rPr lang="de-DE" b="0" i="1" smtClean="0">
                              <a:latin typeface="Cambria Math"/>
                            </a:rPr>
                            <m:t>𝑧</m:t>
                          </m:r>
                        </m:sub>
                        <m:sup>
                          <m:r>
                            <a:rPr lang="de-DE" b="0" i="1" smtClean="0">
                              <a:latin typeface="Cambria Math"/>
                            </a:rPr>
                            <m:t>2</m:t>
                          </m:r>
                        </m:sup>
                        <m:e>
                          <m:r>
                            <a:rPr lang="de-DE" b="0" i="1" smtClean="0">
                              <a:latin typeface="Cambria Math"/>
                            </a:rPr>
                            <m:t>𝑝</m:t>
                          </m:r>
                        </m:e>
                      </m:sPre>
                      <m:sSup>
                        <m:sSupPr>
                          <m:ctrlPr>
                            <a:rPr lang="de-DE" b="0" i="1" smtClean="0">
                              <a:latin typeface="Cambria Math"/>
                            </a:rPr>
                          </m:ctrlPr>
                        </m:sSupPr>
                        <m:e>
                          <m:r>
                            <a:rPr lang="de-DE" b="0" i="1" smtClean="0">
                              <a:latin typeface="Cambria Math"/>
                            </a:rPr>
                            <m:t>𝑐</m:t>
                          </m:r>
                        </m:e>
                        <m:sup>
                          <m:r>
                            <a:rPr lang="de-DE" b="0" i="1" smtClean="0">
                              <a:latin typeface="Cambria Math"/>
                            </a:rPr>
                            <m:t>2</m:t>
                          </m:r>
                        </m:sup>
                      </m:sSup>
                      <m:r>
                        <a:rPr lang="de-DE" b="0" i="1" smtClean="0">
                          <a:latin typeface="Cambria Math"/>
                        </a:rPr>
                        <m:t>+</m:t>
                      </m:r>
                      <m:sSup>
                        <m:sSupPr>
                          <m:ctrlPr>
                            <a:rPr lang="de-DE" b="0" i="1" smtClean="0">
                              <a:latin typeface="Cambria Math"/>
                            </a:rPr>
                          </m:ctrlPr>
                        </m:sSupPr>
                        <m:e>
                          <m:r>
                            <a:rPr lang="de-DE" b="0" i="1" smtClean="0">
                              <a:latin typeface="Cambria Math"/>
                            </a:rPr>
                            <m:t>𝑚</m:t>
                          </m:r>
                        </m:e>
                        <m:sup>
                          <m:r>
                            <a:rPr lang="de-DE" b="0" i="1" smtClean="0">
                              <a:latin typeface="Cambria Math"/>
                            </a:rPr>
                            <m:t>2</m:t>
                          </m:r>
                        </m:sup>
                      </m:sSup>
                      <m:sSup>
                        <m:sSupPr>
                          <m:ctrlPr>
                            <a:rPr lang="de-DE" b="0" i="1" smtClean="0">
                              <a:latin typeface="Cambria Math"/>
                            </a:rPr>
                          </m:ctrlPr>
                        </m:sSupPr>
                        <m:e>
                          <m:r>
                            <a:rPr lang="de-DE" b="0" i="1" smtClean="0">
                              <a:latin typeface="Cambria Math"/>
                            </a:rPr>
                            <m:t>𝑐</m:t>
                          </m:r>
                        </m:e>
                        <m:sup>
                          <m:r>
                            <a:rPr lang="de-DE" b="0" i="1" smtClean="0">
                              <a:latin typeface="Cambria Math"/>
                            </a:rPr>
                            <m:t>4</m:t>
                          </m:r>
                        </m:sup>
                      </m:sSup>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1080000" y="1800000"/>
                <a:ext cx="3568285" cy="396775"/>
              </a:xfrm>
              <a:prstGeom prst="rect">
                <a:avLst/>
              </a:prstGeom>
              <a:blipFill rotWithShape="1">
                <a:blip r:embed="rId4"/>
                <a:stretch>
                  <a:fillRect b="-3077"/>
                </a:stretch>
              </a:blipFill>
            </p:spPr>
            <p:txBody>
              <a:bodyPr/>
              <a:lstStyle/>
              <a:p>
                <a:r>
                  <a:rPr lang="en-US">
                    <a:noFill/>
                  </a:rPr>
                  <a:t> </a:t>
                </a:r>
              </a:p>
            </p:txBody>
          </p:sp>
        </mc:Fallback>
      </mc:AlternateContent>
      <p:sp>
        <p:nvSpPr>
          <p:cNvPr id="8" name="Textfeld 7"/>
          <p:cNvSpPr txBox="1"/>
          <p:nvPr/>
        </p:nvSpPr>
        <p:spPr>
          <a:xfrm>
            <a:off x="1260000" y="1404000"/>
            <a:ext cx="389850" cy="369332"/>
          </a:xfrm>
          <a:prstGeom prst="rect">
            <a:avLst/>
          </a:prstGeom>
          <a:noFill/>
        </p:spPr>
        <p:txBody>
          <a:bodyPr wrap="none" rtlCol="0">
            <a:spAutoFit/>
          </a:bodyPr>
          <a:lstStyle/>
          <a:p>
            <a:r>
              <a:rPr lang="en-US" i="1" dirty="0" smtClean="0"/>
              <a:t>or</a:t>
            </a:r>
            <a:endParaRPr lang="en-US" i="1" dirty="0"/>
          </a:p>
        </p:txBody>
      </p:sp>
      <mc:AlternateContent xmlns:mc="http://schemas.openxmlformats.org/markup-compatibility/2006" xmlns:a14="http://schemas.microsoft.com/office/drawing/2010/main">
        <mc:Choice Requires="a14">
          <p:sp>
            <p:nvSpPr>
              <p:cNvPr id="9" name="Textfeld 8"/>
              <p:cNvSpPr txBox="1"/>
              <p:nvPr/>
            </p:nvSpPr>
            <p:spPr>
              <a:xfrm>
                <a:off x="540000" y="2880000"/>
                <a:ext cx="6070251" cy="369332"/>
              </a:xfrm>
              <a:prstGeom prst="rect">
                <a:avLst/>
              </a:prstGeom>
              <a:noFill/>
            </p:spPr>
            <p:txBody>
              <a:bodyPr wrap="none" rtlCol="0">
                <a:spAutoFit/>
              </a:bodyPr>
              <a:lstStyle/>
              <a:p>
                <a:r>
                  <a:rPr lang="en-US" dirty="0" smtClean="0"/>
                  <a:t>The particle velocity </a:t>
                </a:r>
                <a14:m>
                  <m:oMath xmlns:m="http://schemas.openxmlformats.org/officeDocument/2006/math">
                    <m:r>
                      <a:rPr lang="de-DE" b="0" i="1" smtClean="0">
                        <a:solidFill>
                          <a:srgbClr val="0000CC"/>
                        </a:solidFill>
                        <a:latin typeface="Cambria Math"/>
                      </a:rPr>
                      <m:t>𝑣</m:t>
                    </m:r>
                    <m:r>
                      <a:rPr lang="de-DE" b="0" i="1" smtClean="0">
                        <a:solidFill>
                          <a:srgbClr val="0000CC"/>
                        </a:solidFill>
                        <a:latin typeface="Cambria Math"/>
                      </a:rPr>
                      <m:t>=</m:t>
                    </m:r>
                    <m:r>
                      <a:rPr lang="de-DE" b="0" i="1" smtClean="0">
                        <a:solidFill>
                          <a:srgbClr val="0000CC"/>
                        </a:solidFill>
                        <a:latin typeface="Cambria Math"/>
                        <a:ea typeface="Cambria Math"/>
                      </a:rPr>
                      <m:t>𝛽</m:t>
                    </m:r>
                    <m:r>
                      <a:rPr lang="de-DE" b="0" i="1" smtClean="0">
                        <a:solidFill>
                          <a:srgbClr val="0000CC"/>
                        </a:solidFill>
                        <a:latin typeface="Cambria Math"/>
                        <a:ea typeface="Cambria Math"/>
                      </a:rPr>
                      <m:t>𝑐</m:t>
                    </m:r>
                  </m:oMath>
                </a14:m>
                <a:r>
                  <a:rPr lang="en-US" dirty="0" smtClean="0">
                    <a:solidFill>
                      <a:srgbClr val="0000CC"/>
                    </a:solidFill>
                  </a:rPr>
                  <a:t> </a:t>
                </a:r>
                <a:r>
                  <a:rPr lang="en-US" dirty="0" smtClean="0"/>
                  <a:t>or </a:t>
                </a:r>
                <a14:m>
                  <m:oMath xmlns:m="http://schemas.openxmlformats.org/officeDocument/2006/math">
                    <m:r>
                      <a:rPr lang="en-US" i="1" smtClean="0">
                        <a:solidFill>
                          <a:srgbClr val="0000CC"/>
                        </a:solidFill>
                        <a:latin typeface="Cambria Math"/>
                        <a:ea typeface="Cambria Math"/>
                      </a:rPr>
                      <m:t>𝛽</m:t>
                    </m:r>
                    <m:r>
                      <a:rPr lang="de-DE" b="0" i="1" smtClean="0">
                        <a:solidFill>
                          <a:srgbClr val="0000CC"/>
                        </a:solidFill>
                        <a:latin typeface="Cambria Math"/>
                        <a:ea typeface="Cambria Math"/>
                      </a:rPr>
                      <m:t>=</m:t>
                    </m:r>
                    <m:f>
                      <m:fPr>
                        <m:type m:val="lin"/>
                        <m:ctrlPr>
                          <a:rPr lang="de-DE" b="0" i="1" smtClean="0">
                            <a:solidFill>
                              <a:srgbClr val="0000CC"/>
                            </a:solidFill>
                            <a:latin typeface="Cambria Math"/>
                            <a:ea typeface="Cambria Math"/>
                          </a:rPr>
                        </m:ctrlPr>
                      </m:fPr>
                      <m:num>
                        <m:r>
                          <a:rPr lang="de-DE" b="0" i="1" smtClean="0">
                            <a:solidFill>
                              <a:srgbClr val="0000CC"/>
                            </a:solidFill>
                            <a:latin typeface="Cambria Math"/>
                            <a:ea typeface="Cambria Math"/>
                          </a:rPr>
                          <m:t>𝑣</m:t>
                        </m:r>
                      </m:num>
                      <m:den>
                        <m:r>
                          <a:rPr lang="de-DE" b="0" i="1" smtClean="0">
                            <a:solidFill>
                              <a:srgbClr val="0000CC"/>
                            </a:solidFill>
                            <a:latin typeface="Cambria Math"/>
                            <a:ea typeface="Cambria Math"/>
                          </a:rPr>
                          <m:t>𝑐</m:t>
                        </m:r>
                      </m:den>
                    </m:f>
                  </m:oMath>
                </a14:m>
                <a:r>
                  <a:rPr lang="en-US" dirty="0" smtClean="0"/>
                  <a:t> and the Lorentz factor</a:t>
                </a:r>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540000" y="2880000"/>
                <a:ext cx="6070251" cy="369332"/>
              </a:xfrm>
              <a:prstGeom prst="rect">
                <a:avLst/>
              </a:prstGeom>
              <a:blipFill rotWithShape="1">
                <a:blip r:embed="rId5"/>
                <a:stretch>
                  <a:fillRect l="-905" t="-114754" b="-177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1080000" y="3240000"/>
                <a:ext cx="3033523" cy="7290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𝛾</m:t>
                      </m:r>
                      <m:r>
                        <a:rPr lang="de-DE" b="0" i="1" smtClean="0">
                          <a:solidFill>
                            <a:srgbClr val="0000CC"/>
                          </a:solidFill>
                          <a:latin typeface="Cambria Math"/>
                          <a:ea typeface="Cambria Math"/>
                        </a:rPr>
                        <m:t>=</m:t>
                      </m:r>
                      <m:f>
                        <m:fPr>
                          <m:ctrlPr>
                            <a:rPr lang="de-DE" b="0" i="1" smtClean="0">
                              <a:solidFill>
                                <a:srgbClr val="0000CC"/>
                              </a:solidFill>
                              <a:latin typeface="Cambria Math"/>
                              <a:ea typeface="Cambria Math"/>
                            </a:rPr>
                          </m:ctrlPr>
                        </m:fPr>
                        <m:num>
                          <m:r>
                            <a:rPr lang="de-DE" b="0" i="1" smtClean="0">
                              <a:solidFill>
                                <a:srgbClr val="0000CC"/>
                              </a:solidFill>
                              <a:latin typeface="Cambria Math"/>
                              <a:ea typeface="Cambria Math"/>
                            </a:rPr>
                            <m:t>1</m:t>
                          </m:r>
                        </m:num>
                        <m:den>
                          <m:rad>
                            <m:radPr>
                              <m:degHide m:val="on"/>
                              <m:ctrlPr>
                                <a:rPr lang="de-DE" b="0" i="1" smtClean="0">
                                  <a:solidFill>
                                    <a:srgbClr val="0000CC"/>
                                  </a:solidFill>
                                  <a:latin typeface="Cambria Math"/>
                                  <a:ea typeface="Cambria Math"/>
                                </a:rPr>
                              </m:ctrlPr>
                            </m:radPr>
                            <m:deg/>
                            <m:e>
                              <m:r>
                                <a:rPr lang="de-DE" b="0" i="1" smtClean="0">
                                  <a:solidFill>
                                    <a:srgbClr val="0000CC"/>
                                  </a:solidFill>
                                  <a:latin typeface="Cambria Math"/>
                                  <a:ea typeface="Cambria Math"/>
                                </a:rPr>
                                <m:t>1−</m:t>
                              </m:r>
                              <m:f>
                                <m:fPr>
                                  <m:type m:val="lin"/>
                                  <m:ctrlPr>
                                    <a:rPr lang="de-DE" b="0" i="1" smtClean="0">
                                      <a:solidFill>
                                        <a:srgbClr val="0000CC"/>
                                      </a:solidFill>
                                      <a:latin typeface="Cambria Math"/>
                                      <a:ea typeface="Cambria Math"/>
                                    </a:rPr>
                                  </m:ctrlPr>
                                </m:fPr>
                                <m:num>
                                  <m:sSup>
                                    <m:sSupPr>
                                      <m:ctrlPr>
                                        <a:rPr lang="de-DE" b="0" i="1" smtClean="0">
                                          <a:solidFill>
                                            <a:srgbClr val="0000CC"/>
                                          </a:solidFill>
                                          <a:latin typeface="Cambria Math"/>
                                          <a:ea typeface="Cambria Math"/>
                                        </a:rPr>
                                      </m:ctrlPr>
                                    </m:sSupPr>
                                    <m:e>
                                      <m:r>
                                        <a:rPr lang="de-DE" b="0" i="1" smtClean="0">
                                          <a:solidFill>
                                            <a:srgbClr val="0000CC"/>
                                          </a:solidFill>
                                          <a:latin typeface="Cambria Math"/>
                                          <a:ea typeface="Cambria Math"/>
                                        </a:rPr>
                                        <m:t>𝑣</m:t>
                                      </m:r>
                                    </m:e>
                                    <m:sup>
                                      <m:r>
                                        <a:rPr lang="de-DE" b="0" i="1" smtClean="0">
                                          <a:solidFill>
                                            <a:srgbClr val="0000CC"/>
                                          </a:solidFill>
                                          <a:latin typeface="Cambria Math"/>
                                          <a:ea typeface="Cambria Math"/>
                                        </a:rPr>
                                        <m:t>2</m:t>
                                      </m:r>
                                    </m:sup>
                                  </m:sSup>
                                </m:num>
                                <m:den>
                                  <m:sSup>
                                    <m:sSupPr>
                                      <m:ctrlPr>
                                        <a:rPr lang="de-DE" b="0" i="1" smtClean="0">
                                          <a:solidFill>
                                            <a:srgbClr val="0000CC"/>
                                          </a:solidFill>
                                          <a:latin typeface="Cambria Math"/>
                                          <a:ea typeface="Cambria Math"/>
                                        </a:rPr>
                                      </m:ctrlPr>
                                    </m:sSupPr>
                                    <m:e>
                                      <m:r>
                                        <a:rPr lang="de-DE" b="0" i="1" smtClean="0">
                                          <a:solidFill>
                                            <a:srgbClr val="0000CC"/>
                                          </a:solidFill>
                                          <a:latin typeface="Cambria Math"/>
                                          <a:ea typeface="Cambria Math"/>
                                        </a:rPr>
                                        <m:t>𝑐</m:t>
                                      </m:r>
                                    </m:e>
                                    <m:sup>
                                      <m:r>
                                        <a:rPr lang="de-DE" b="0" i="1" smtClean="0">
                                          <a:solidFill>
                                            <a:srgbClr val="0000CC"/>
                                          </a:solidFill>
                                          <a:latin typeface="Cambria Math"/>
                                          <a:ea typeface="Cambria Math"/>
                                        </a:rPr>
                                        <m:t>2</m:t>
                                      </m:r>
                                    </m:sup>
                                  </m:sSup>
                                </m:den>
                              </m:f>
                            </m:e>
                          </m:rad>
                        </m:den>
                      </m:f>
                      <m:r>
                        <a:rPr lang="de-DE" b="0" i="1" smtClean="0">
                          <a:solidFill>
                            <a:srgbClr val="0000CC"/>
                          </a:solidFill>
                          <a:latin typeface="Cambria Math"/>
                          <a:ea typeface="Cambria Math"/>
                        </a:rPr>
                        <m:t>=</m:t>
                      </m:r>
                      <m:f>
                        <m:fPr>
                          <m:ctrlPr>
                            <a:rPr lang="de-DE" b="0" i="1" smtClean="0">
                              <a:solidFill>
                                <a:srgbClr val="0000CC"/>
                              </a:solidFill>
                              <a:latin typeface="Cambria Math"/>
                              <a:ea typeface="Cambria Math"/>
                            </a:rPr>
                          </m:ctrlPr>
                        </m:fPr>
                        <m:num>
                          <m:r>
                            <a:rPr lang="de-DE" b="0" i="1" smtClean="0">
                              <a:solidFill>
                                <a:srgbClr val="0000CC"/>
                              </a:solidFill>
                              <a:latin typeface="Cambria Math"/>
                              <a:ea typeface="Cambria Math"/>
                            </a:rPr>
                            <m:t>1</m:t>
                          </m:r>
                        </m:num>
                        <m:den>
                          <m:rad>
                            <m:radPr>
                              <m:degHide m:val="on"/>
                              <m:ctrlPr>
                                <a:rPr lang="de-DE" b="0" i="1" smtClean="0">
                                  <a:solidFill>
                                    <a:srgbClr val="0000CC"/>
                                  </a:solidFill>
                                  <a:latin typeface="Cambria Math"/>
                                  <a:ea typeface="Cambria Math"/>
                                </a:rPr>
                              </m:ctrlPr>
                            </m:radPr>
                            <m:deg/>
                            <m:e>
                              <m:r>
                                <a:rPr lang="de-DE" b="0" i="1" smtClean="0">
                                  <a:solidFill>
                                    <a:srgbClr val="0000CC"/>
                                  </a:solidFill>
                                  <a:latin typeface="Cambria Math"/>
                                  <a:ea typeface="Cambria Math"/>
                                </a:rPr>
                                <m:t>1−</m:t>
                              </m:r>
                              <m:sSup>
                                <m:sSupPr>
                                  <m:ctrlPr>
                                    <a:rPr lang="de-DE" b="0" i="1" smtClean="0">
                                      <a:solidFill>
                                        <a:srgbClr val="0000CC"/>
                                      </a:solidFill>
                                      <a:latin typeface="Cambria Math"/>
                                      <a:ea typeface="Cambria Math"/>
                                    </a:rPr>
                                  </m:ctrlPr>
                                </m:sSupPr>
                                <m:e>
                                  <m:r>
                                    <a:rPr lang="de-DE" b="0" i="1" smtClean="0">
                                      <a:solidFill>
                                        <a:srgbClr val="0000CC"/>
                                      </a:solidFill>
                                      <a:latin typeface="Cambria Math"/>
                                      <a:ea typeface="Cambria Math"/>
                                    </a:rPr>
                                    <m:t>𝛽</m:t>
                                  </m:r>
                                </m:e>
                                <m:sup>
                                  <m:r>
                                    <a:rPr lang="de-DE" b="0" i="1" smtClean="0">
                                      <a:solidFill>
                                        <a:srgbClr val="0000CC"/>
                                      </a:solidFill>
                                      <a:latin typeface="Cambria Math"/>
                                      <a:ea typeface="Cambria Math"/>
                                    </a:rPr>
                                    <m:t>2</m:t>
                                  </m:r>
                                </m:sup>
                              </m:sSup>
                            </m:e>
                          </m:rad>
                        </m:den>
                      </m:f>
                    </m:oMath>
                  </m:oMathPara>
                </a14:m>
                <a:endParaRPr lang="en-US" dirty="0">
                  <a:solidFill>
                    <a:srgbClr val="0000CC"/>
                  </a:solidFill>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1080000" y="3240000"/>
                <a:ext cx="3033523" cy="72904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540000" y="4320000"/>
                <a:ext cx="4221605" cy="369332"/>
              </a:xfrm>
              <a:prstGeom prst="rect">
                <a:avLst/>
              </a:prstGeom>
              <a:noFill/>
            </p:spPr>
            <p:txBody>
              <a:bodyPr wrap="none" rtlCol="0">
                <a:spAutoFit/>
              </a:bodyPr>
              <a:lstStyle/>
              <a:p>
                <a:r>
                  <a:rPr lang="en-US" dirty="0" smtClean="0"/>
                  <a:t>So that </a:t>
                </a:r>
                <a14:m>
                  <m:oMath xmlns:m="http://schemas.openxmlformats.org/officeDocument/2006/math">
                    <m:sSup>
                      <m:sSupPr>
                        <m:ctrlPr>
                          <a:rPr lang="en-US" i="1" smtClean="0">
                            <a:solidFill>
                              <a:srgbClr val="0000CC"/>
                            </a:solidFill>
                            <a:latin typeface="Cambria Math"/>
                          </a:rPr>
                        </m:ctrlPr>
                      </m:sSupPr>
                      <m:e>
                        <m:r>
                          <a:rPr lang="en-US" i="1" smtClean="0">
                            <a:solidFill>
                              <a:srgbClr val="0000CC"/>
                            </a:solidFill>
                            <a:latin typeface="Cambria Math"/>
                            <a:ea typeface="Cambria Math"/>
                          </a:rPr>
                          <m:t>𝛾</m:t>
                        </m:r>
                      </m:e>
                      <m:sup>
                        <m:r>
                          <a:rPr lang="de-DE" b="0" i="1" smtClean="0">
                            <a:solidFill>
                              <a:srgbClr val="0000CC"/>
                            </a:solidFill>
                            <a:latin typeface="Cambria Math"/>
                          </a:rPr>
                          <m:t>2</m:t>
                        </m:r>
                      </m:sup>
                    </m:sSup>
                    <m:d>
                      <m:dPr>
                        <m:ctrlPr>
                          <a:rPr lang="en-US" i="1" smtClean="0">
                            <a:solidFill>
                              <a:srgbClr val="0000CC"/>
                            </a:solidFill>
                            <a:latin typeface="Cambria Math"/>
                          </a:rPr>
                        </m:ctrlPr>
                      </m:dPr>
                      <m:e>
                        <m:r>
                          <a:rPr lang="de-DE" b="0" i="1" smtClean="0">
                            <a:solidFill>
                              <a:srgbClr val="0000CC"/>
                            </a:solidFill>
                            <a:latin typeface="Cambria Math"/>
                          </a:rPr>
                          <m:t>1−</m:t>
                        </m:r>
                        <m:sSup>
                          <m:sSupPr>
                            <m:ctrlPr>
                              <a:rPr lang="de-DE" b="0" i="1" smtClean="0">
                                <a:solidFill>
                                  <a:srgbClr val="0000CC"/>
                                </a:solidFill>
                                <a:latin typeface="Cambria Math"/>
                              </a:rPr>
                            </m:ctrlPr>
                          </m:sSupPr>
                          <m:e>
                            <m:r>
                              <a:rPr lang="de-DE" b="0" i="1" smtClean="0">
                                <a:solidFill>
                                  <a:srgbClr val="0000CC"/>
                                </a:solidFill>
                                <a:latin typeface="Cambria Math"/>
                                <a:ea typeface="Cambria Math"/>
                              </a:rPr>
                              <m:t>𝛽</m:t>
                            </m:r>
                          </m:e>
                          <m:sup>
                            <m:r>
                              <a:rPr lang="de-DE" b="0" i="1" smtClean="0">
                                <a:solidFill>
                                  <a:srgbClr val="0000CC"/>
                                </a:solidFill>
                                <a:latin typeface="Cambria Math"/>
                              </a:rPr>
                              <m:t>2</m:t>
                            </m:r>
                          </m:sup>
                        </m:sSup>
                      </m:e>
                    </m:d>
                    <m:r>
                      <a:rPr lang="de-DE" b="0" i="1" smtClean="0">
                        <a:solidFill>
                          <a:srgbClr val="0000CC"/>
                        </a:solidFill>
                        <a:latin typeface="Cambria Math"/>
                      </a:rPr>
                      <m:t>=1</m:t>
                    </m:r>
                  </m:oMath>
                </a14:m>
                <a:r>
                  <a:rPr lang="en-US" dirty="0" smtClean="0">
                    <a:solidFill>
                      <a:srgbClr val="0000CC"/>
                    </a:solidFill>
                  </a:rPr>
                  <a:t> </a:t>
                </a:r>
                <a:r>
                  <a:rPr lang="en-US" dirty="0" smtClean="0"/>
                  <a:t>or </a:t>
                </a:r>
                <a14:m>
                  <m:oMath xmlns:m="http://schemas.openxmlformats.org/officeDocument/2006/math">
                    <m:sSup>
                      <m:sSupPr>
                        <m:ctrlPr>
                          <a:rPr lang="en-US" i="1" smtClean="0">
                            <a:solidFill>
                              <a:srgbClr val="0000CC"/>
                            </a:solidFill>
                            <a:latin typeface="Cambria Math"/>
                          </a:rPr>
                        </m:ctrlPr>
                      </m:sSupPr>
                      <m:e>
                        <m:r>
                          <a:rPr lang="en-US" i="1" smtClean="0">
                            <a:solidFill>
                              <a:srgbClr val="0000CC"/>
                            </a:solidFill>
                            <a:latin typeface="Cambria Math"/>
                            <a:ea typeface="Cambria Math"/>
                          </a:rPr>
                          <m:t>𝛾</m:t>
                        </m:r>
                      </m:e>
                      <m:sup>
                        <m:r>
                          <a:rPr lang="de-DE" b="0" i="1" smtClean="0">
                            <a:solidFill>
                              <a:srgbClr val="0000CC"/>
                            </a:solidFill>
                            <a:latin typeface="Cambria Math"/>
                          </a:rPr>
                          <m:t>2</m:t>
                        </m:r>
                      </m:sup>
                    </m:sSup>
                    <m:r>
                      <a:rPr lang="de-DE" b="0" i="1" smtClean="0">
                        <a:solidFill>
                          <a:srgbClr val="0000CC"/>
                        </a:solidFill>
                        <a:latin typeface="Cambria Math"/>
                      </a:rPr>
                      <m:t>=</m:t>
                    </m:r>
                    <m:sSup>
                      <m:sSupPr>
                        <m:ctrlPr>
                          <a:rPr lang="de-DE" b="0" i="1" smtClean="0">
                            <a:solidFill>
                              <a:srgbClr val="0000CC"/>
                            </a:solidFill>
                            <a:latin typeface="Cambria Math"/>
                          </a:rPr>
                        </m:ctrlPr>
                      </m:sSupPr>
                      <m:e>
                        <m:r>
                          <a:rPr lang="de-DE" b="0" i="1" smtClean="0">
                            <a:solidFill>
                              <a:srgbClr val="0000CC"/>
                            </a:solidFill>
                            <a:latin typeface="Cambria Math"/>
                            <a:ea typeface="Cambria Math"/>
                          </a:rPr>
                          <m:t>𝛾</m:t>
                        </m:r>
                      </m:e>
                      <m:sup>
                        <m:r>
                          <a:rPr lang="de-DE" b="0" i="1" smtClean="0">
                            <a:solidFill>
                              <a:srgbClr val="0000CC"/>
                            </a:solidFill>
                            <a:latin typeface="Cambria Math"/>
                          </a:rPr>
                          <m:t>2</m:t>
                        </m:r>
                      </m:sup>
                    </m:sSup>
                    <m:sSup>
                      <m:sSupPr>
                        <m:ctrlPr>
                          <a:rPr lang="de-DE" b="0" i="1" smtClean="0">
                            <a:solidFill>
                              <a:srgbClr val="0000CC"/>
                            </a:solidFill>
                            <a:latin typeface="Cambria Math"/>
                          </a:rPr>
                        </m:ctrlPr>
                      </m:sSupPr>
                      <m:e>
                        <m:r>
                          <a:rPr lang="de-DE" b="0" i="1" smtClean="0">
                            <a:solidFill>
                              <a:srgbClr val="0000CC"/>
                            </a:solidFill>
                            <a:latin typeface="Cambria Math"/>
                            <a:ea typeface="Cambria Math"/>
                          </a:rPr>
                          <m:t>𝛽</m:t>
                        </m:r>
                      </m:e>
                      <m:sup>
                        <m:r>
                          <a:rPr lang="de-DE" b="0" i="1" smtClean="0">
                            <a:solidFill>
                              <a:srgbClr val="0000CC"/>
                            </a:solidFill>
                            <a:latin typeface="Cambria Math"/>
                          </a:rPr>
                          <m:t>2</m:t>
                        </m:r>
                      </m:sup>
                    </m:sSup>
                    <m:r>
                      <a:rPr lang="de-DE" b="0" i="1" smtClean="0">
                        <a:solidFill>
                          <a:srgbClr val="0000CC"/>
                        </a:solidFill>
                        <a:latin typeface="Cambria Math"/>
                      </a:rPr>
                      <m:t>+1</m:t>
                    </m:r>
                  </m:oMath>
                </a14:m>
                <a:endParaRPr lang="en-US" dirty="0"/>
              </a:p>
            </p:txBody>
          </p:sp>
        </mc:Choice>
        <mc:Fallback xmlns="">
          <p:sp>
            <p:nvSpPr>
              <p:cNvPr id="11" name="Textfeld 10"/>
              <p:cNvSpPr txBox="1">
                <a:spLocks noRot="1" noChangeAspect="1" noMove="1" noResize="1" noEditPoints="1" noAdjustHandles="1" noChangeArrowheads="1" noChangeShapeType="1" noTextEdit="1"/>
              </p:cNvSpPr>
              <p:nvPr/>
            </p:nvSpPr>
            <p:spPr>
              <a:xfrm>
                <a:off x="540000" y="4320000"/>
                <a:ext cx="4221605" cy="369332"/>
              </a:xfrm>
              <a:prstGeom prst="rect">
                <a:avLst/>
              </a:prstGeom>
              <a:blipFill rotWithShape="1">
                <a:blip r:embed="rId7"/>
                <a:stretch>
                  <a:fillRect l="-1301"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5040000" y="4320000"/>
                <a:ext cx="2144241" cy="369332"/>
              </a:xfrm>
              <a:prstGeom prst="rect">
                <a:avLst/>
              </a:prstGeom>
              <a:noFill/>
            </p:spPr>
            <p:txBody>
              <a:bodyPr wrap="none" rtlCol="0">
                <a:spAutoFit/>
              </a:bodyPr>
              <a:lstStyle/>
              <a:p>
                <a:r>
                  <a:rPr lang="en-US" dirty="0" smtClean="0"/>
                  <a:t>- multiplied by </a:t>
                </a:r>
                <a14:m>
                  <m:oMath xmlns:m="http://schemas.openxmlformats.org/officeDocument/2006/math">
                    <m:sSup>
                      <m:sSupPr>
                        <m:ctrlPr>
                          <a:rPr lang="en-US" i="1" smtClean="0">
                            <a:solidFill>
                              <a:srgbClr val="0000CC"/>
                            </a:solidFill>
                            <a:latin typeface="Cambria Math"/>
                          </a:rPr>
                        </m:ctrlPr>
                      </m:sSupPr>
                      <m:e>
                        <m:r>
                          <a:rPr lang="de-DE" b="0" i="1" smtClean="0">
                            <a:solidFill>
                              <a:srgbClr val="0000CC"/>
                            </a:solidFill>
                            <a:latin typeface="Cambria Math"/>
                          </a:rPr>
                          <m:t>𝑚</m:t>
                        </m:r>
                      </m:e>
                      <m:sup>
                        <m:r>
                          <a:rPr lang="de-DE" b="0" i="1" smtClean="0">
                            <a:solidFill>
                              <a:srgbClr val="0000CC"/>
                            </a:solidFill>
                            <a:latin typeface="Cambria Math"/>
                          </a:rPr>
                          <m:t>2</m:t>
                        </m:r>
                      </m:sup>
                    </m:sSup>
                    <m:sSup>
                      <m:sSupPr>
                        <m:ctrlPr>
                          <a:rPr lang="en-US" i="1" smtClean="0">
                            <a:solidFill>
                              <a:srgbClr val="0000CC"/>
                            </a:solidFill>
                            <a:latin typeface="Cambria Math"/>
                          </a:rPr>
                        </m:ctrlPr>
                      </m:sSupPr>
                      <m:e>
                        <m:r>
                          <a:rPr lang="de-DE" b="0" i="1" smtClean="0">
                            <a:solidFill>
                              <a:srgbClr val="0000CC"/>
                            </a:solidFill>
                            <a:latin typeface="Cambria Math"/>
                          </a:rPr>
                          <m:t>𝑐</m:t>
                        </m:r>
                      </m:e>
                      <m:sup>
                        <m:r>
                          <a:rPr lang="de-DE" b="0" i="1" smtClean="0">
                            <a:solidFill>
                              <a:srgbClr val="0000CC"/>
                            </a:solidFill>
                            <a:latin typeface="Cambria Math"/>
                          </a:rPr>
                          <m:t>4</m:t>
                        </m:r>
                      </m:sup>
                    </m:sSup>
                  </m:oMath>
                </a14:m>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5040000" y="4320000"/>
                <a:ext cx="2144241" cy="369332"/>
              </a:xfrm>
              <a:prstGeom prst="rect">
                <a:avLst/>
              </a:prstGeom>
              <a:blipFill rotWithShape="1">
                <a:blip r:embed="rId8"/>
                <a:stretch>
                  <a:fillRect l="-2557"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1080000" y="4860000"/>
                <a:ext cx="31477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00CC"/>
                              </a:solidFill>
                              <a:latin typeface="Cambria Math"/>
                            </a:rPr>
                          </m:ctrlPr>
                        </m:sSupPr>
                        <m:e>
                          <m:r>
                            <a:rPr lang="en-US" i="1" smtClean="0">
                              <a:solidFill>
                                <a:srgbClr val="0000CC"/>
                              </a:solidFill>
                              <a:latin typeface="Cambria Math"/>
                              <a:ea typeface="Cambria Math"/>
                            </a:rPr>
                            <m:t>𝛾</m:t>
                          </m:r>
                        </m:e>
                        <m:sup>
                          <m:r>
                            <a:rPr lang="de-DE" b="0" i="1" smtClean="0">
                              <a:solidFill>
                                <a:srgbClr val="0000CC"/>
                              </a:solidFill>
                              <a:latin typeface="Cambria Math"/>
                            </a:rPr>
                            <m:t>2</m:t>
                          </m:r>
                        </m:sup>
                      </m:sSup>
                      <m:sSup>
                        <m:sSupPr>
                          <m:ctrlPr>
                            <a:rPr lang="en-US" i="1" smtClean="0">
                              <a:solidFill>
                                <a:srgbClr val="0000CC"/>
                              </a:solidFill>
                              <a:latin typeface="Cambria Math"/>
                            </a:rPr>
                          </m:ctrlPr>
                        </m:sSupPr>
                        <m:e>
                          <m:r>
                            <a:rPr lang="de-DE" b="0" i="1" smtClean="0">
                              <a:solidFill>
                                <a:srgbClr val="0000CC"/>
                              </a:solidFill>
                              <a:latin typeface="Cambria Math"/>
                            </a:rPr>
                            <m:t>𝑚</m:t>
                          </m:r>
                        </m:e>
                        <m:sup>
                          <m:r>
                            <a:rPr lang="de-DE" b="0" i="1" smtClean="0">
                              <a:solidFill>
                                <a:srgbClr val="0000CC"/>
                              </a:solidFill>
                              <a:latin typeface="Cambria Math"/>
                            </a:rPr>
                            <m:t>2</m:t>
                          </m:r>
                        </m:sup>
                      </m:sSup>
                      <m:sSup>
                        <m:sSupPr>
                          <m:ctrlPr>
                            <a:rPr lang="en-US" i="1" smtClean="0">
                              <a:solidFill>
                                <a:srgbClr val="0000CC"/>
                              </a:solidFill>
                              <a:latin typeface="Cambria Math"/>
                            </a:rPr>
                          </m:ctrlPr>
                        </m:sSupPr>
                        <m:e>
                          <m:r>
                            <a:rPr lang="de-DE" b="0" i="1" smtClean="0">
                              <a:solidFill>
                                <a:srgbClr val="0000CC"/>
                              </a:solidFill>
                              <a:latin typeface="Cambria Math"/>
                            </a:rPr>
                            <m:t>𝑐</m:t>
                          </m:r>
                        </m:e>
                        <m:sup>
                          <m:r>
                            <a:rPr lang="de-DE" b="0" i="1" smtClean="0">
                              <a:solidFill>
                                <a:srgbClr val="0000CC"/>
                              </a:solidFill>
                              <a:latin typeface="Cambria Math"/>
                            </a:rPr>
                            <m:t>4</m:t>
                          </m:r>
                        </m:sup>
                      </m:sSup>
                      <m:r>
                        <a:rPr lang="de-DE" b="0" i="1" smtClean="0">
                          <a:solidFill>
                            <a:srgbClr val="0000CC"/>
                          </a:solidFill>
                          <a:latin typeface="Cambria Math"/>
                        </a:rPr>
                        <m:t>=</m:t>
                      </m:r>
                      <m:sSup>
                        <m:sSupPr>
                          <m:ctrlPr>
                            <a:rPr lang="de-DE" b="0" i="1" smtClean="0">
                              <a:solidFill>
                                <a:srgbClr val="0000CC"/>
                              </a:solidFill>
                              <a:latin typeface="Cambria Math"/>
                            </a:rPr>
                          </m:ctrlPr>
                        </m:sSupPr>
                        <m:e>
                          <m:r>
                            <a:rPr lang="de-DE" b="0" i="1" smtClean="0">
                              <a:solidFill>
                                <a:srgbClr val="0000CC"/>
                              </a:solidFill>
                              <a:latin typeface="Cambria Math"/>
                              <a:ea typeface="Cambria Math"/>
                            </a:rPr>
                            <m:t>𝛾</m:t>
                          </m:r>
                        </m:e>
                        <m:sup>
                          <m:r>
                            <a:rPr lang="de-DE" b="0" i="1" smtClean="0">
                              <a:solidFill>
                                <a:srgbClr val="0000CC"/>
                              </a:solidFill>
                              <a:latin typeface="Cambria Math"/>
                            </a:rPr>
                            <m:t>2</m:t>
                          </m:r>
                        </m:sup>
                      </m:sSup>
                      <m:sSup>
                        <m:sSupPr>
                          <m:ctrlPr>
                            <a:rPr lang="de-DE" b="0" i="1" smtClean="0">
                              <a:solidFill>
                                <a:srgbClr val="0000CC"/>
                              </a:solidFill>
                              <a:latin typeface="Cambria Math"/>
                            </a:rPr>
                          </m:ctrlPr>
                        </m:sSupPr>
                        <m:e>
                          <m:r>
                            <a:rPr lang="de-DE" b="0" i="1" smtClean="0">
                              <a:solidFill>
                                <a:srgbClr val="0000CC"/>
                              </a:solidFill>
                              <a:latin typeface="Cambria Math"/>
                              <a:ea typeface="Cambria Math"/>
                            </a:rPr>
                            <m:t>𝛽</m:t>
                          </m:r>
                        </m:e>
                        <m:sup>
                          <m:r>
                            <a:rPr lang="de-DE" b="0" i="1" smtClean="0">
                              <a:solidFill>
                                <a:srgbClr val="0000CC"/>
                              </a:solidFill>
                              <a:latin typeface="Cambria Math"/>
                            </a:rPr>
                            <m:t>2</m:t>
                          </m:r>
                        </m:sup>
                      </m:sSup>
                      <m:sSup>
                        <m:sSupPr>
                          <m:ctrlPr>
                            <a:rPr lang="de-DE" b="0" i="1" smtClean="0">
                              <a:solidFill>
                                <a:srgbClr val="0000CC"/>
                              </a:solidFill>
                              <a:latin typeface="Cambria Math"/>
                            </a:rPr>
                          </m:ctrlPr>
                        </m:sSupPr>
                        <m:e>
                          <m:r>
                            <a:rPr lang="de-DE" b="0" i="1" smtClean="0">
                              <a:solidFill>
                                <a:srgbClr val="0000CC"/>
                              </a:solidFill>
                              <a:latin typeface="Cambria Math"/>
                            </a:rPr>
                            <m:t>𝑚</m:t>
                          </m:r>
                        </m:e>
                        <m:sup>
                          <m:r>
                            <a:rPr lang="de-DE" b="0" i="1" smtClean="0">
                              <a:solidFill>
                                <a:srgbClr val="0000CC"/>
                              </a:solidFill>
                              <a:latin typeface="Cambria Math"/>
                            </a:rPr>
                            <m:t>2</m:t>
                          </m:r>
                        </m:sup>
                      </m:sSup>
                      <m:sSup>
                        <m:sSupPr>
                          <m:ctrlPr>
                            <a:rPr lang="de-DE" b="0" i="1" smtClean="0">
                              <a:solidFill>
                                <a:srgbClr val="0000CC"/>
                              </a:solidFill>
                              <a:latin typeface="Cambria Math"/>
                            </a:rPr>
                          </m:ctrlPr>
                        </m:sSupPr>
                        <m:e>
                          <m:r>
                            <a:rPr lang="de-DE" b="0" i="1" smtClean="0">
                              <a:solidFill>
                                <a:srgbClr val="0000CC"/>
                              </a:solidFill>
                              <a:latin typeface="Cambria Math"/>
                            </a:rPr>
                            <m:t>𝑐</m:t>
                          </m:r>
                        </m:e>
                        <m:sup>
                          <m:r>
                            <a:rPr lang="de-DE" b="0" i="1" smtClean="0">
                              <a:solidFill>
                                <a:srgbClr val="0000CC"/>
                              </a:solidFill>
                              <a:latin typeface="Cambria Math"/>
                            </a:rPr>
                            <m:t>4</m:t>
                          </m:r>
                        </m:sup>
                      </m:sSup>
                      <m:r>
                        <a:rPr lang="de-DE" b="0" i="1" smtClean="0">
                          <a:solidFill>
                            <a:srgbClr val="0000CC"/>
                          </a:solidFill>
                          <a:latin typeface="Cambria Math"/>
                        </a:rPr>
                        <m:t>+</m:t>
                      </m:r>
                      <m:sSup>
                        <m:sSupPr>
                          <m:ctrlPr>
                            <a:rPr lang="de-DE" b="0" i="1" smtClean="0">
                              <a:solidFill>
                                <a:srgbClr val="0000CC"/>
                              </a:solidFill>
                              <a:latin typeface="Cambria Math"/>
                            </a:rPr>
                          </m:ctrlPr>
                        </m:sSupPr>
                        <m:e>
                          <m:r>
                            <a:rPr lang="de-DE" b="0" i="1" smtClean="0">
                              <a:solidFill>
                                <a:srgbClr val="0000CC"/>
                              </a:solidFill>
                              <a:latin typeface="Cambria Math"/>
                            </a:rPr>
                            <m:t>𝑚</m:t>
                          </m:r>
                        </m:e>
                        <m:sup>
                          <m:r>
                            <a:rPr lang="de-DE" b="0" i="1" smtClean="0">
                              <a:solidFill>
                                <a:srgbClr val="0000CC"/>
                              </a:solidFill>
                              <a:latin typeface="Cambria Math"/>
                            </a:rPr>
                            <m:t>2</m:t>
                          </m:r>
                        </m:sup>
                      </m:sSup>
                      <m:sSup>
                        <m:sSupPr>
                          <m:ctrlPr>
                            <a:rPr lang="de-DE" b="0" i="1" smtClean="0">
                              <a:solidFill>
                                <a:srgbClr val="0000CC"/>
                              </a:solidFill>
                              <a:latin typeface="Cambria Math"/>
                            </a:rPr>
                          </m:ctrlPr>
                        </m:sSupPr>
                        <m:e>
                          <m:r>
                            <a:rPr lang="de-DE" b="0" i="1" smtClean="0">
                              <a:solidFill>
                                <a:srgbClr val="0000CC"/>
                              </a:solidFill>
                              <a:latin typeface="Cambria Math"/>
                            </a:rPr>
                            <m:t>𝑐</m:t>
                          </m:r>
                        </m:e>
                        <m:sup>
                          <m:r>
                            <a:rPr lang="de-DE" b="0" i="1" smtClean="0">
                              <a:solidFill>
                                <a:srgbClr val="0000CC"/>
                              </a:solidFill>
                              <a:latin typeface="Cambria Math"/>
                            </a:rPr>
                            <m:t>4</m:t>
                          </m:r>
                        </m:sup>
                      </m:sSup>
                    </m:oMath>
                  </m:oMathPara>
                </a14:m>
                <a:endParaRPr lang="en-US" dirty="0">
                  <a:solidFill>
                    <a:srgbClr val="0000CC"/>
                  </a:solidFill>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1080000" y="4860000"/>
                <a:ext cx="3147721" cy="369332"/>
              </a:xfrm>
              <a:prstGeom prst="rect">
                <a:avLst/>
              </a:prstGeom>
              <a:blipFill rotWithShape="1">
                <a:blip r:embed="rId9"/>
                <a:stretch>
                  <a:fillRect b="-13115"/>
                </a:stretch>
              </a:blipFill>
            </p:spPr>
            <p:txBody>
              <a:bodyPr/>
              <a:lstStyle/>
              <a:p>
                <a:r>
                  <a:rPr lang="en-US">
                    <a:noFill/>
                  </a:rPr>
                  <a:t> </a:t>
                </a:r>
              </a:p>
            </p:txBody>
          </p:sp>
        </mc:Fallback>
      </mc:AlternateContent>
      <p:sp>
        <p:nvSpPr>
          <p:cNvPr id="14" name="Textfeld 13"/>
          <p:cNvSpPr txBox="1"/>
          <p:nvPr/>
        </p:nvSpPr>
        <p:spPr>
          <a:xfrm>
            <a:off x="540000" y="5184000"/>
            <a:ext cx="1063112" cy="276999"/>
          </a:xfrm>
          <a:prstGeom prst="rect">
            <a:avLst/>
          </a:prstGeom>
          <a:noFill/>
        </p:spPr>
        <p:txBody>
          <a:bodyPr wrap="none" rtlCol="0">
            <a:spAutoFit/>
          </a:bodyPr>
          <a:lstStyle/>
          <a:p>
            <a:r>
              <a:rPr lang="en-US" sz="1200" dirty="0" smtClean="0"/>
              <a:t>Compare with</a:t>
            </a:r>
            <a:endParaRPr lang="en-US" sz="1200" dirty="0"/>
          </a:p>
        </p:txBody>
      </p:sp>
      <mc:AlternateContent xmlns:mc="http://schemas.openxmlformats.org/markup-compatibility/2006" xmlns:a14="http://schemas.microsoft.com/office/drawing/2010/main">
        <mc:Choice Requires="a14">
          <p:sp>
            <p:nvSpPr>
              <p:cNvPr id="15" name="Textfeld 14"/>
              <p:cNvSpPr txBox="1"/>
              <p:nvPr/>
            </p:nvSpPr>
            <p:spPr>
              <a:xfrm>
                <a:off x="1620000" y="5400000"/>
                <a:ext cx="20748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a:rPr>
                          </m:ctrlPr>
                        </m:sSupPr>
                        <m:e>
                          <m:r>
                            <a:rPr lang="de-DE" b="0" i="1" smtClean="0">
                              <a:solidFill>
                                <a:schemeClr val="tx1"/>
                              </a:solidFill>
                              <a:latin typeface="Cambria Math"/>
                            </a:rPr>
                            <m:t>𝐸</m:t>
                          </m:r>
                        </m:e>
                        <m:sup>
                          <m:r>
                            <a:rPr lang="de-DE" b="0" i="1" smtClean="0">
                              <a:solidFill>
                                <a:schemeClr val="tx1"/>
                              </a:solidFill>
                              <a:latin typeface="Cambria Math"/>
                            </a:rPr>
                            <m:t>2</m:t>
                          </m:r>
                        </m:sup>
                      </m:sSup>
                      <m:r>
                        <a:rPr lang="de-DE" b="0" i="1" smtClean="0">
                          <a:solidFill>
                            <a:schemeClr val="tx1"/>
                          </a:solidFill>
                          <a:latin typeface="Cambria Math"/>
                        </a:rPr>
                        <m:t>=</m:t>
                      </m:r>
                      <m:sSup>
                        <m:sSupPr>
                          <m:ctrlPr>
                            <a:rPr lang="de-DE" b="0" i="1" smtClean="0">
                              <a:solidFill>
                                <a:schemeClr val="tx1"/>
                              </a:solidFill>
                              <a:latin typeface="Cambria Math"/>
                            </a:rPr>
                          </m:ctrlPr>
                        </m:sSupPr>
                        <m:e>
                          <m:r>
                            <a:rPr lang="de-DE" b="0" i="1" smtClean="0">
                              <a:solidFill>
                                <a:schemeClr val="tx1"/>
                              </a:solidFill>
                              <a:latin typeface="Cambria Math"/>
                            </a:rPr>
                            <m:t>𝑝</m:t>
                          </m:r>
                        </m:e>
                        <m:sup>
                          <m:r>
                            <a:rPr lang="de-DE" b="0" i="1" smtClean="0">
                              <a:solidFill>
                                <a:schemeClr val="tx1"/>
                              </a:solidFill>
                              <a:latin typeface="Cambria Math"/>
                            </a:rPr>
                            <m:t>2</m:t>
                          </m:r>
                        </m:sup>
                      </m:sSup>
                      <m:sSup>
                        <m:sSupPr>
                          <m:ctrlPr>
                            <a:rPr lang="de-DE" b="0" i="1" smtClean="0">
                              <a:solidFill>
                                <a:schemeClr val="tx1"/>
                              </a:solidFill>
                              <a:latin typeface="Cambria Math"/>
                            </a:rPr>
                          </m:ctrlPr>
                        </m:sSupPr>
                        <m:e>
                          <m:r>
                            <a:rPr lang="de-DE" b="0" i="1" smtClean="0">
                              <a:solidFill>
                                <a:schemeClr val="tx1"/>
                              </a:solidFill>
                              <a:latin typeface="Cambria Math"/>
                            </a:rPr>
                            <m:t>𝑐</m:t>
                          </m:r>
                        </m:e>
                        <m:sup>
                          <m:r>
                            <a:rPr lang="de-DE" b="0" i="1" smtClean="0">
                              <a:solidFill>
                                <a:schemeClr val="tx1"/>
                              </a:solidFill>
                              <a:latin typeface="Cambria Math"/>
                            </a:rPr>
                            <m:t>2</m:t>
                          </m:r>
                        </m:sup>
                      </m:sSup>
                      <m:r>
                        <a:rPr lang="de-DE" b="0" i="1" smtClean="0">
                          <a:solidFill>
                            <a:schemeClr val="tx1"/>
                          </a:solidFill>
                          <a:latin typeface="Cambria Math"/>
                        </a:rPr>
                        <m:t>+</m:t>
                      </m:r>
                      <m:sSup>
                        <m:sSupPr>
                          <m:ctrlPr>
                            <a:rPr lang="de-DE" b="0" i="1" smtClean="0">
                              <a:solidFill>
                                <a:schemeClr val="tx1"/>
                              </a:solidFill>
                              <a:latin typeface="Cambria Math"/>
                            </a:rPr>
                          </m:ctrlPr>
                        </m:sSupPr>
                        <m:e>
                          <m:r>
                            <a:rPr lang="de-DE" b="0" i="1" smtClean="0">
                              <a:solidFill>
                                <a:schemeClr val="tx1"/>
                              </a:solidFill>
                              <a:latin typeface="Cambria Math"/>
                            </a:rPr>
                            <m:t>𝑚</m:t>
                          </m:r>
                        </m:e>
                        <m:sup>
                          <m:r>
                            <a:rPr lang="de-DE" b="0" i="1" smtClean="0">
                              <a:solidFill>
                                <a:schemeClr val="tx1"/>
                              </a:solidFill>
                              <a:latin typeface="Cambria Math"/>
                            </a:rPr>
                            <m:t>2</m:t>
                          </m:r>
                        </m:sup>
                      </m:sSup>
                      <m:sSup>
                        <m:sSupPr>
                          <m:ctrlPr>
                            <a:rPr lang="de-DE" b="0" i="1" smtClean="0">
                              <a:solidFill>
                                <a:schemeClr val="tx1"/>
                              </a:solidFill>
                              <a:latin typeface="Cambria Math"/>
                            </a:rPr>
                          </m:ctrlPr>
                        </m:sSupPr>
                        <m:e>
                          <m:r>
                            <a:rPr lang="de-DE" b="0" i="1" smtClean="0">
                              <a:solidFill>
                                <a:schemeClr val="tx1"/>
                              </a:solidFill>
                              <a:latin typeface="Cambria Math"/>
                            </a:rPr>
                            <m:t>𝑐</m:t>
                          </m:r>
                        </m:e>
                        <m:sup>
                          <m:r>
                            <a:rPr lang="de-DE" b="0" i="1" smtClean="0">
                              <a:solidFill>
                                <a:schemeClr val="tx1"/>
                              </a:solidFill>
                              <a:latin typeface="Cambria Math"/>
                            </a:rPr>
                            <m:t>4</m:t>
                          </m:r>
                        </m:sup>
                      </m:sSup>
                    </m:oMath>
                  </m:oMathPara>
                </a14:m>
                <a:endParaRPr lang="en-US" dirty="0">
                  <a:solidFill>
                    <a:srgbClr val="FF0000"/>
                  </a:solidFill>
                </a:endParaRPr>
              </a:p>
            </p:txBody>
          </p:sp>
        </mc:Choice>
        <mc:Fallback xmlns="">
          <p:sp>
            <p:nvSpPr>
              <p:cNvPr id="15" name="Textfeld 14"/>
              <p:cNvSpPr txBox="1">
                <a:spLocks noRot="1" noChangeAspect="1" noMove="1" noResize="1" noEditPoints="1" noAdjustHandles="1" noChangeArrowheads="1" noChangeShapeType="1" noTextEdit="1"/>
              </p:cNvSpPr>
              <p:nvPr/>
            </p:nvSpPr>
            <p:spPr>
              <a:xfrm>
                <a:off x="1620000" y="5400000"/>
                <a:ext cx="2074863" cy="369332"/>
              </a:xfrm>
              <a:prstGeom prst="rect">
                <a:avLst/>
              </a:prstGeom>
              <a:blipFill rotWithShape="1">
                <a:blip r:embed="rId10"/>
                <a:stretch>
                  <a:fillRect b="-8333"/>
                </a:stretch>
              </a:blipFill>
            </p:spPr>
            <p:txBody>
              <a:bodyPr/>
              <a:lstStyle/>
              <a:p>
                <a:r>
                  <a:rPr lang="en-US">
                    <a:noFill/>
                  </a:rPr>
                  <a:t> </a:t>
                </a:r>
              </a:p>
            </p:txBody>
          </p:sp>
        </mc:Fallback>
      </mc:AlternateContent>
      <p:cxnSp>
        <p:nvCxnSpPr>
          <p:cNvPr id="17" name="Gerade Verbindung mit Pfeil 16"/>
          <p:cNvCxnSpPr/>
          <p:nvPr/>
        </p:nvCxnSpPr>
        <p:spPr>
          <a:xfrm>
            <a:off x="1603112" y="5184000"/>
            <a:ext cx="160576" cy="2160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rot="3600000">
            <a:off x="2520000" y="5184000"/>
            <a:ext cx="160576" cy="2160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feld 18"/>
              <p:cNvSpPr txBox="1"/>
              <p:nvPr/>
            </p:nvSpPr>
            <p:spPr>
              <a:xfrm>
                <a:off x="540000" y="5940000"/>
                <a:ext cx="6482031" cy="369332"/>
              </a:xfrm>
              <a:prstGeom prst="rect">
                <a:avLst/>
              </a:prstGeom>
              <a:noFill/>
            </p:spPr>
            <p:txBody>
              <a:bodyPr wrap="none" rtlCol="0">
                <a:spAutoFit/>
              </a:bodyPr>
              <a:lstStyle/>
              <a:p>
                <a14:m>
                  <m:oMath xmlns:m="http://schemas.openxmlformats.org/officeDocument/2006/math">
                    <m:r>
                      <a:rPr lang="de-DE" b="0" i="1" smtClean="0">
                        <a:solidFill>
                          <a:srgbClr val="FF0000"/>
                        </a:solidFill>
                        <a:latin typeface="Cambria Math"/>
                      </a:rPr>
                      <m:t>𝐸</m:t>
                    </m:r>
                    <m:r>
                      <a:rPr lang="de-DE" b="0" i="1" smtClean="0">
                        <a:solidFill>
                          <a:srgbClr val="FF0000"/>
                        </a:solidFill>
                        <a:latin typeface="Cambria Math"/>
                      </a:rPr>
                      <m:t>=</m:t>
                    </m:r>
                    <m:r>
                      <a:rPr lang="de-DE" b="0" i="1" smtClean="0">
                        <a:solidFill>
                          <a:srgbClr val="FF0000"/>
                        </a:solidFill>
                        <a:latin typeface="Cambria Math"/>
                        <a:ea typeface="Cambria Math"/>
                      </a:rPr>
                      <m:t>𝛾</m:t>
                    </m:r>
                    <m:r>
                      <a:rPr lang="de-DE" b="0" i="1" smtClean="0">
                        <a:solidFill>
                          <a:srgbClr val="FF0000"/>
                        </a:solidFill>
                        <a:latin typeface="Cambria Math"/>
                        <a:ea typeface="Cambria Math"/>
                      </a:rPr>
                      <m:t>𝑚</m:t>
                    </m:r>
                    <m:sSup>
                      <m:sSupPr>
                        <m:ctrlPr>
                          <a:rPr lang="de-DE" b="0" i="1" smtClean="0">
                            <a:solidFill>
                              <a:srgbClr val="FF0000"/>
                            </a:solidFill>
                            <a:latin typeface="Cambria Math"/>
                            <a:ea typeface="Cambria Math"/>
                          </a:rPr>
                        </m:ctrlPr>
                      </m:sSupPr>
                      <m:e>
                        <m:r>
                          <a:rPr lang="de-DE" b="0" i="1" smtClean="0">
                            <a:solidFill>
                              <a:srgbClr val="FF0000"/>
                            </a:solidFill>
                            <a:latin typeface="Cambria Math"/>
                            <a:ea typeface="Cambria Math"/>
                          </a:rPr>
                          <m:t>𝑐</m:t>
                        </m:r>
                      </m:e>
                      <m:sup>
                        <m:r>
                          <a:rPr lang="de-DE" b="0" i="1" smtClean="0">
                            <a:solidFill>
                              <a:srgbClr val="FF0000"/>
                            </a:solidFill>
                            <a:latin typeface="Cambria Math"/>
                            <a:ea typeface="Cambria Math"/>
                          </a:rPr>
                          <m:t>2</m:t>
                        </m:r>
                      </m:sup>
                    </m:sSup>
                  </m:oMath>
                </a14:m>
                <a:r>
                  <a:rPr lang="en-US" dirty="0" smtClean="0"/>
                  <a:t> and </a:t>
                </a:r>
                <a14:m>
                  <m:oMath xmlns:m="http://schemas.openxmlformats.org/officeDocument/2006/math">
                    <m:r>
                      <a:rPr lang="de-DE" b="0" i="1" smtClean="0">
                        <a:solidFill>
                          <a:srgbClr val="FF0000"/>
                        </a:solidFill>
                        <a:latin typeface="Cambria Math"/>
                      </a:rPr>
                      <m:t>𝑝</m:t>
                    </m:r>
                    <m:r>
                      <a:rPr lang="de-DE" b="0" i="1" smtClean="0">
                        <a:solidFill>
                          <a:srgbClr val="FF0000"/>
                        </a:solidFill>
                        <a:latin typeface="Cambria Math"/>
                      </a:rPr>
                      <m:t>=</m:t>
                    </m:r>
                    <m:r>
                      <a:rPr lang="de-DE" b="0" i="1" smtClean="0">
                        <a:solidFill>
                          <a:srgbClr val="FF0000"/>
                        </a:solidFill>
                        <a:latin typeface="Cambria Math"/>
                        <a:ea typeface="Cambria Math"/>
                      </a:rPr>
                      <m:t>𝛾𝛽</m:t>
                    </m:r>
                    <m:r>
                      <a:rPr lang="de-DE" b="0" i="1" smtClean="0">
                        <a:solidFill>
                          <a:srgbClr val="FF0000"/>
                        </a:solidFill>
                        <a:latin typeface="Cambria Math"/>
                        <a:ea typeface="Cambria Math"/>
                      </a:rPr>
                      <m:t>𝑚𝑐</m:t>
                    </m:r>
                  </m:oMath>
                </a14:m>
                <a:r>
                  <a:rPr lang="en-US" dirty="0" smtClean="0">
                    <a:solidFill>
                      <a:srgbClr val="FF0000"/>
                    </a:solidFill>
                  </a:rPr>
                  <a:t> </a:t>
                </a:r>
                <a:r>
                  <a:rPr lang="en-US" dirty="0" smtClean="0"/>
                  <a:t>or </a:t>
                </a:r>
                <a14:m>
                  <m:oMath xmlns:m="http://schemas.openxmlformats.org/officeDocument/2006/math">
                    <m:r>
                      <a:rPr lang="en-US" i="1" smtClean="0">
                        <a:solidFill>
                          <a:srgbClr val="FF0000"/>
                        </a:solidFill>
                        <a:latin typeface="Cambria Math"/>
                        <a:ea typeface="Cambria Math"/>
                      </a:rPr>
                      <m:t>𝛾</m:t>
                    </m:r>
                    <m:r>
                      <a:rPr lang="de-DE" b="0" i="1" smtClean="0">
                        <a:solidFill>
                          <a:srgbClr val="FF0000"/>
                        </a:solidFill>
                        <a:latin typeface="Cambria Math"/>
                        <a:ea typeface="Cambria Math"/>
                      </a:rPr>
                      <m:t>=</m:t>
                    </m:r>
                    <m:f>
                      <m:fPr>
                        <m:type m:val="lin"/>
                        <m:ctrlPr>
                          <a:rPr lang="de-DE" b="0" i="1" smtClean="0">
                            <a:solidFill>
                              <a:srgbClr val="FF0000"/>
                            </a:solidFill>
                            <a:latin typeface="Cambria Math"/>
                            <a:ea typeface="Cambria Math"/>
                          </a:rPr>
                        </m:ctrlPr>
                      </m:fPr>
                      <m:num>
                        <m:r>
                          <a:rPr lang="de-DE" b="0" i="1" smtClean="0">
                            <a:solidFill>
                              <a:srgbClr val="FF0000"/>
                            </a:solidFill>
                            <a:latin typeface="Cambria Math"/>
                            <a:ea typeface="Cambria Math"/>
                          </a:rPr>
                          <m:t>𝐸</m:t>
                        </m:r>
                      </m:num>
                      <m:den>
                        <m:r>
                          <a:rPr lang="de-DE" b="0" i="1" smtClean="0">
                            <a:solidFill>
                              <a:srgbClr val="FF0000"/>
                            </a:solidFill>
                            <a:latin typeface="Cambria Math"/>
                            <a:ea typeface="Cambria Math"/>
                          </a:rPr>
                          <m:t>𝑚</m:t>
                        </m:r>
                        <m:sSup>
                          <m:sSupPr>
                            <m:ctrlPr>
                              <a:rPr lang="de-DE" b="0" i="1" smtClean="0">
                                <a:solidFill>
                                  <a:srgbClr val="FF0000"/>
                                </a:solidFill>
                                <a:latin typeface="Cambria Math"/>
                                <a:ea typeface="Cambria Math"/>
                              </a:rPr>
                            </m:ctrlPr>
                          </m:sSupPr>
                          <m:e>
                            <m:r>
                              <a:rPr lang="de-DE" b="0" i="1" smtClean="0">
                                <a:solidFill>
                                  <a:srgbClr val="FF0000"/>
                                </a:solidFill>
                                <a:latin typeface="Cambria Math"/>
                                <a:ea typeface="Cambria Math"/>
                              </a:rPr>
                              <m:t>𝑐</m:t>
                            </m:r>
                          </m:e>
                          <m:sup>
                            <m:r>
                              <a:rPr lang="de-DE" b="0" i="1" smtClean="0">
                                <a:solidFill>
                                  <a:srgbClr val="FF0000"/>
                                </a:solidFill>
                                <a:latin typeface="Cambria Math"/>
                                <a:ea typeface="Cambria Math"/>
                              </a:rPr>
                              <m:t>2</m:t>
                            </m:r>
                          </m:sup>
                        </m:sSup>
                      </m:den>
                    </m:f>
                  </m:oMath>
                </a14:m>
                <a:r>
                  <a:rPr lang="en-US" dirty="0" smtClean="0"/>
                  <a:t> and </a:t>
                </a:r>
                <a14:m>
                  <m:oMath xmlns:m="http://schemas.openxmlformats.org/officeDocument/2006/math">
                    <m:r>
                      <a:rPr lang="en-US" i="1" smtClean="0">
                        <a:solidFill>
                          <a:srgbClr val="FF0000"/>
                        </a:solidFill>
                        <a:latin typeface="Cambria Math"/>
                        <a:ea typeface="Cambria Math"/>
                      </a:rPr>
                      <m:t>𝛽</m:t>
                    </m:r>
                    <m:r>
                      <a:rPr lang="de-DE" b="0" i="1" smtClean="0">
                        <a:solidFill>
                          <a:srgbClr val="FF0000"/>
                        </a:solidFill>
                        <a:latin typeface="Cambria Math"/>
                        <a:ea typeface="Cambria Math"/>
                      </a:rPr>
                      <m:t>=</m:t>
                    </m:r>
                    <m:f>
                      <m:fPr>
                        <m:type m:val="lin"/>
                        <m:ctrlPr>
                          <a:rPr lang="de-DE" b="0" i="1" smtClean="0">
                            <a:solidFill>
                              <a:srgbClr val="FF0000"/>
                            </a:solidFill>
                            <a:latin typeface="Cambria Math"/>
                            <a:ea typeface="Cambria Math"/>
                          </a:rPr>
                        </m:ctrlPr>
                      </m:fPr>
                      <m:num>
                        <m:r>
                          <a:rPr lang="de-DE" b="0" i="1" smtClean="0">
                            <a:solidFill>
                              <a:srgbClr val="FF0000"/>
                            </a:solidFill>
                            <a:latin typeface="Cambria Math"/>
                            <a:ea typeface="Cambria Math"/>
                          </a:rPr>
                          <m:t>𝑝</m:t>
                        </m:r>
                      </m:num>
                      <m:den>
                        <m:r>
                          <a:rPr lang="de-DE" b="0" i="1" smtClean="0">
                            <a:solidFill>
                              <a:srgbClr val="FF0000"/>
                            </a:solidFill>
                            <a:latin typeface="Cambria Math"/>
                            <a:ea typeface="Cambria Math"/>
                          </a:rPr>
                          <m:t>𝛾</m:t>
                        </m:r>
                        <m:r>
                          <a:rPr lang="de-DE" b="0" i="1" smtClean="0">
                            <a:solidFill>
                              <a:srgbClr val="FF0000"/>
                            </a:solidFill>
                            <a:latin typeface="Cambria Math"/>
                            <a:ea typeface="Cambria Math"/>
                          </a:rPr>
                          <m:t>𝑚𝑐</m:t>
                        </m:r>
                      </m:den>
                    </m:f>
                    <m:r>
                      <a:rPr lang="de-DE" b="0" i="1" smtClean="0">
                        <a:solidFill>
                          <a:srgbClr val="FF0000"/>
                        </a:solidFill>
                        <a:latin typeface="Cambria Math"/>
                        <a:ea typeface="Cambria Math"/>
                      </a:rPr>
                      <m:t>=</m:t>
                    </m:r>
                    <m:f>
                      <m:fPr>
                        <m:type m:val="lin"/>
                        <m:ctrlPr>
                          <a:rPr lang="de-DE" b="0" i="1" smtClean="0">
                            <a:solidFill>
                              <a:srgbClr val="FF0000"/>
                            </a:solidFill>
                            <a:latin typeface="Cambria Math"/>
                            <a:ea typeface="Cambria Math"/>
                          </a:rPr>
                        </m:ctrlPr>
                      </m:fPr>
                      <m:num>
                        <m:r>
                          <a:rPr lang="de-DE" b="0" i="1" smtClean="0">
                            <a:solidFill>
                              <a:srgbClr val="FF0000"/>
                            </a:solidFill>
                            <a:latin typeface="Cambria Math"/>
                            <a:ea typeface="Cambria Math"/>
                          </a:rPr>
                          <m:t>𝑝𝑐</m:t>
                        </m:r>
                      </m:num>
                      <m:den>
                        <m:r>
                          <a:rPr lang="de-DE" b="0" i="1" smtClean="0">
                            <a:solidFill>
                              <a:srgbClr val="FF0000"/>
                            </a:solidFill>
                            <a:latin typeface="Cambria Math"/>
                            <a:ea typeface="Cambria Math"/>
                          </a:rPr>
                          <m:t>𝐸</m:t>
                        </m:r>
                      </m:den>
                    </m:f>
                  </m:oMath>
                </a14:m>
                <a:endParaRPr lang="en-US" dirty="0"/>
              </a:p>
            </p:txBody>
          </p:sp>
        </mc:Choice>
        <mc:Fallback xmlns="">
          <p:sp>
            <p:nvSpPr>
              <p:cNvPr id="19" name="Textfeld 18"/>
              <p:cNvSpPr txBox="1">
                <a:spLocks noRot="1" noChangeAspect="1" noMove="1" noResize="1" noEditPoints="1" noAdjustHandles="1" noChangeArrowheads="1" noChangeShapeType="1" noTextEdit="1"/>
              </p:cNvSpPr>
              <p:nvPr/>
            </p:nvSpPr>
            <p:spPr>
              <a:xfrm>
                <a:off x="540000" y="5940000"/>
                <a:ext cx="6482031" cy="369332"/>
              </a:xfrm>
              <a:prstGeom prst="rect">
                <a:avLst/>
              </a:prstGeom>
              <a:blipFill rotWithShape="1">
                <a:blip r:embed="rId11"/>
                <a:stretch>
                  <a:fillRect t="-114754" r="-6491" b="-177049"/>
                </a:stretch>
              </a:blipFill>
            </p:spPr>
            <p:txBody>
              <a:bodyPr/>
              <a:lstStyle/>
              <a:p>
                <a:r>
                  <a:rPr lang="en-US">
                    <a:noFill/>
                  </a:rPr>
                  <a:t> </a:t>
                </a:r>
              </a:p>
            </p:txBody>
          </p:sp>
        </mc:Fallback>
      </mc:AlternateContent>
    </p:spTree>
    <p:extLst>
      <p:ext uri="{BB962C8B-B14F-4D97-AF65-F5344CB8AC3E}">
        <p14:creationId xmlns:p14="http://schemas.microsoft.com/office/powerpoint/2010/main" val="5550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el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m:rPr>
                          <m:sty m:val="p"/>
                        </m:rPr>
                        <a:rPr lang="en-US" i="0" dirty="0" smtClean="0">
                          <a:latin typeface="Cambria Math"/>
                        </a:rPr>
                        <m:t>Invariant</m:t>
                      </m:r>
                      <m:r>
                        <a:rPr lang="en-US" i="0" dirty="0" smtClean="0">
                          <a:latin typeface="Cambria Math"/>
                        </a:rPr>
                        <m:t> </m:t>
                      </m:r>
                      <m:r>
                        <m:rPr>
                          <m:sty m:val="p"/>
                        </m:rPr>
                        <a:rPr lang="en-US" i="0" dirty="0" smtClean="0">
                          <a:latin typeface="Cambria Math"/>
                        </a:rPr>
                        <m:t>Mass</m:t>
                      </m:r>
                    </m:oMath>
                  </m:oMathPara>
                </a14:m>
                <a:endParaRPr lang="en-US" dirty="0"/>
              </a:p>
            </p:txBody>
          </p:sp>
        </mc:Choice>
        <mc:Fallback xmlns="">
          <p:sp>
            <p:nvSpPr>
              <p:cNvPr id="2" name="Titel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00" y="720000"/>
            <a:ext cx="7281694" cy="318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4" name="Textfeld 3"/>
              <p:cNvSpPr txBox="1"/>
              <p:nvPr/>
            </p:nvSpPr>
            <p:spPr>
              <a:xfrm>
                <a:off x="900000" y="3780000"/>
                <a:ext cx="2998000" cy="883575"/>
              </a:xfrm>
              <a:prstGeom prst="rect">
                <a:avLst/>
              </a:prstGeom>
              <a:solidFill>
                <a:srgbClr val="FFFF00"/>
              </a:solid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𝑀</m:t>
                          </m:r>
                        </m:e>
                        <m:sup>
                          <m:r>
                            <a:rPr lang="de-DE" b="0" i="1" smtClean="0">
                              <a:latin typeface="Cambria Math"/>
                            </a:rPr>
                            <m:t>2</m:t>
                          </m:r>
                        </m:sup>
                      </m:sSup>
                      <m:r>
                        <a:rPr lang="de-DE" b="0" i="1" smtClean="0">
                          <a:latin typeface="Cambria Math"/>
                        </a:rPr>
                        <m:t>=</m:t>
                      </m:r>
                      <m:sSup>
                        <m:sSupPr>
                          <m:ctrlPr>
                            <a:rPr lang="de-DE" b="0" i="1" smtClean="0">
                              <a:latin typeface="Cambria Math"/>
                            </a:rPr>
                          </m:ctrlPr>
                        </m:sSupPr>
                        <m:e>
                          <m:d>
                            <m:dPr>
                              <m:ctrlPr>
                                <a:rPr lang="de-DE" b="0" i="1" smtClean="0">
                                  <a:latin typeface="Cambria Math"/>
                                </a:rPr>
                              </m:ctrlPr>
                            </m:dPr>
                            <m:e>
                              <m:nary>
                                <m:naryPr>
                                  <m:chr m:val="∑"/>
                                  <m:supHide m:val="on"/>
                                  <m:ctrlPr>
                                    <a:rPr lang="de-DE" b="0" i="1" smtClean="0">
                                      <a:latin typeface="Cambria Math"/>
                                    </a:rPr>
                                  </m:ctrlPr>
                                </m:naryPr>
                                <m:sub>
                                  <m:r>
                                    <m:rPr>
                                      <m:brk m:alnAt="7"/>
                                    </m:rPr>
                                    <a:rPr lang="de-DE" b="0" i="1" smtClean="0">
                                      <a:latin typeface="Cambria Math"/>
                                    </a:rPr>
                                    <m:t>𝑖</m:t>
                                  </m:r>
                                </m:sub>
                                <m:sup/>
                                <m:e>
                                  <m:sSub>
                                    <m:sSubPr>
                                      <m:ctrlPr>
                                        <a:rPr lang="de-DE" b="0" i="1" smtClean="0">
                                          <a:latin typeface="Cambria Math"/>
                                        </a:rPr>
                                      </m:ctrlPr>
                                    </m:sSubPr>
                                    <m:e>
                                      <m:r>
                                        <a:rPr lang="de-DE" b="0" i="1" smtClean="0">
                                          <a:latin typeface="Cambria Math"/>
                                        </a:rPr>
                                        <m:t>𝐸</m:t>
                                      </m:r>
                                    </m:e>
                                    <m:sub>
                                      <m:r>
                                        <a:rPr lang="de-DE" b="0" i="1" smtClean="0">
                                          <a:latin typeface="Cambria Math"/>
                                        </a:rPr>
                                        <m:t>𝑖</m:t>
                                      </m:r>
                                    </m:sub>
                                  </m:sSub>
                                </m:e>
                              </m:nary>
                            </m:e>
                          </m:d>
                        </m:e>
                        <m:sup>
                          <m:r>
                            <a:rPr lang="de-DE" b="0" i="1" smtClean="0">
                              <a:latin typeface="Cambria Math"/>
                            </a:rPr>
                            <m:t>2</m:t>
                          </m:r>
                        </m:sup>
                      </m:sSup>
                      <m:r>
                        <a:rPr lang="de-DE" b="0" i="1" smtClean="0">
                          <a:latin typeface="Cambria Math"/>
                        </a:rPr>
                        <m:t>−</m:t>
                      </m:r>
                      <m:sSup>
                        <m:sSupPr>
                          <m:ctrlPr>
                            <a:rPr lang="de-DE" b="0" i="1" smtClean="0">
                              <a:latin typeface="Cambria Math"/>
                            </a:rPr>
                          </m:ctrlPr>
                        </m:sSupPr>
                        <m:e>
                          <m:d>
                            <m:dPr>
                              <m:ctrlPr>
                                <a:rPr lang="de-DE" b="0" i="1" smtClean="0">
                                  <a:latin typeface="Cambria Math"/>
                                </a:rPr>
                              </m:ctrlPr>
                            </m:dPr>
                            <m:e>
                              <m:nary>
                                <m:naryPr>
                                  <m:chr m:val="∑"/>
                                  <m:supHide m:val="on"/>
                                  <m:ctrlPr>
                                    <a:rPr lang="de-DE" b="0" i="1" smtClean="0">
                                      <a:latin typeface="Cambria Math"/>
                                    </a:rPr>
                                  </m:ctrlPr>
                                </m:naryPr>
                                <m:sub>
                                  <m:r>
                                    <m:rPr>
                                      <m:brk m:alnAt="7"/>
                                    </m:rPr>
                                    <a:rPr lang="de-DE" b="0" i="1" smtClean="0">
                                      <a:latin typeface="Cambria Math"/>
                                    </a:rPr>
                                    <m:t>𝑖</m:t>
                                  </m:r>
                                </m:sub>
                                <m:sup/>
                                <m:e>
                                  <m:acc>
                                    <m:accPr>
                                      <m:chr m:val="⃗"/>
                                      <m:ctrlPr>
                                        <a:rPr lang="de-DE" b="0" i="1" smtClean="0">
                                          <a:latin typeface="Cambria Math"/>
                                        </a:rPr>
                                      </m:ctrlPr>
                                    </m:accPr>
                                    <m:e>
                                      <m:sSub>
                                        <m:sSubPr>
                                          <m:ctrlPr>
                                            <a:rPr lang="de-DE" b="0" i="1" smtClean="0">
                                              <a:latin typeface="Cambria Math"/>
                                            </a:rPr>
                                          </m:ctrlPr>
                                        </m:sSubPr>
                                        <m:e>
                                          <m:r>
                                            <a:rPr lang="de-DE" b="0" i="1" smtClean="0">
                                              <a:latin typeface="Cambria Math"/>
                                            </a:rPr>
                                            <m:t>𝑝</m:t>
                                          </m:r>
                                        </m:e>
                                        <m:sub>
                                          <m:r>
                                            <a:rPr lang="de-DE" b="0" i="1" smtClean="0">
                                              <a:latin typeface="Cambria Math"/>
                                            </a:rPr>
                                            <m:t>𝑖</m:t>
                                          </m:r>
                                        </m:sub>
                                      </m:sSub>
                                    </m:e>
                                  </m:acc>
                                </m:e>
                              </m:nary>
                            </m:e>
                          </m:d>
                        </m:e>
                        <m:sup>
                          <m:r>
                            <a:rPr lang="de-DE" b="0" i="1" smtClean="0">
                              <a:latin typeface="Cambria Math"/>
                            </a:rPr>
                            <m:t>2</m:t>
                          </m:r>
                        </m:sup>
                      </m:sSup>
                    </m:oMath>
                  </m:oMathPara>
                </a14:m>
                <a:endParaRPr lang="en-US" dirty="0"/>
              </a:p>
            </p:txBody>
          </p:sp>
        </mc:Choice>
        <mc:Fallback>
          <p:sp>
            <p:nvSpPr>
              <p:cNvPr id="4" name="Textfeld 3"/>
              <p:cNvSpPr txBox="1">
                <a:spLocks noRot="1" noChangeAspect="1" noMove="1" noResize="1" noEditPoints="1" noAdjustHandles="1" noChangeArrowheads="1" noChangeShapeType="1" noTextEdit="1"/>
              </p:cNvSpPr>
              <p:nvPr/>
            </p:nvSpPr>
            <p:spPr>
              <a:xfrm>
                <a:off x="900000" y="3780000"/>
                <a:ext cx="2998000" cy="883575"/>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6" name="Textfeld 5"/>
              <p:cNvSpPr txBox="1"/>
              <p:nvPr/>
            </p:nvSpPr>
            <p:spPr>
              <a:xfrm>
                <a:off x="900000" y="5137551"/>
                <a:ext cx="1846724" cy="369332"/>
              </a:xfrm>
              <a:prstGeom prst="rect">
                <a:avLst/>
              </a:prstGeom>
              <a:solidFill>
                <a:srgbClr val="FFFF00"/>
              </a:solidFill>
            </p:spPr>
            <p:txBody>
              <a:bodyPr wrap="none" rtlCol="0">
                <a:spAutoFit/>
              </a:bodyPr>
              <a:lstStyle/>
              <a:p>
                <a:pPr/>
                <a14:m>
                  <m:oMath xmlns:m="http://schemas.openxmlformats.org/officeDocument/2006/math">
                    <m:sSup>
                      <m:sSupPr>
                        <m:ctrlPr>
                          <a:rPr lang="en-US" i="1" smtClean="0">
                            <a:latin typeface="Cambria Math"/>
                          </a:rPr>
                        </m:ctrlPr>
                      </m:sSupPr>
                      <m:e>
                        <m:r>
                          <a:rPr lang="en-US" i="1" smtClean="0">
                            <a:latin typeface="Cambria Math"/>
                            <a:ea typeface="Cambria Math"/>
                          </a:rPr>
                          <m:t>𝜋</m:t>
                        </m:r>
                      </m:e>
                      <m:sup>
                        <m:r>
                          <a:rPr lang="de-DE" b="0" i="1" smtClean="0">
                            <a:latin typeface="Cambria Math"/>
                          </a:rPr>
                          <m:t>0</m:t>
                        </m:r>
                      </m:sup>
                    </m:sSup>
                    <m:r>
                      <a:rPr lang="en-US" i="1" smtClean="0">
                        <a:latin typeface="Cambria Math"/>
                        <a:ea typeface="Cambria Math"/>
                      </a:rPr>
                      <m:t>→</m:t>
                    </m:r>
                    <m:r>
                      <a:rPr lang="en-US" i="1" smtClean="0">
                        <a:latin typeface="Cambria Math"/>
                        <a:ea typeface="Cambria Math"/>
                      </a:rPr>
                      <m:t>𝛾𝛾</m:t>
                    </m:r>
                  </m:oMath>
                </a14:m>
                <a:r>
                  <a:rPr lang="en-US" dirty="0" smtClean="0"/>
                  <a:t>    decay:</a:t>
                </a:r>
                <a:endParaRPr lang="en-US" dirty="0"/>
              </a:p>
            </p:txBody>
          </p:sp>
        </mc:Choice>
        <mc:Fallback>
          <p:sp>
            <p:nvSpPr>
              <p:cNvPr id="6" name="Textfeld 5"/>
              <p:cNvSpPr txBox="1">
                <a:spLocks noRot="1" noChangeAspect="1" noMove="1" noResize="1" noEditPoints="1" noAdjustHandles="1" noChangeArrowheads="1" noChangeShapeType="1" noTextEdit="1"/>
              </p:cNvSpPr>
              <p:nvPr/>
            </p:nvSpPr>
            <p:spPr>
              <a:xfrm>
                <a:off x="900000" y="5137551"/>
                <a:ext cx="1846724" cy="369332"/>
              </a:xfrm>
              <a:prstGeom prst="rect">
                <a:avLst/>
              </a:prstGeom>
              <a:blipFill rotWithShape="1">
                <a:blip r:embed="rId5"/>
                <a:stretch>
                  <a:fillRect t="-8333" r="-990" b="-26667"/>
                </a:stretch>
              </a:blipFill>
            </p:spPr>
            <p:txBody>
              <a:bodyPr/>
              <a:lstStyle/>
              <a:p>
                <a:r>
                  <a:rPr lang="en-US">
                    <a:noFill/>
                  </a:rPr>
                  <a:t> </a:t>
                </a:r>
              </a:p>
            </p:txBody>
          </p:sp>
        </mc:Fallback>
      </mc:AlternateContent>
      <p:sp>
        <p:nvSpPr>
          <p:cNvPr id="3" name="Textfeld 2"/>
          <p:cNvSpPr txBox="1"/>
          <p:nvPr/>
        </p:nvSpPr>
        <p:spPr>
          <a:xfrm>
            <a:off x="2946457" y="5168328"/>
            <a:ext cx="1903085" cy="307777"/>
          </a:xfrm>
          <a:prstGeom prst="rect">
            <a:avLst/>
          </a:prstGeom>
          <a:noFill/>
        </p:spPr>
        <p:txBody>
          <a:bodyPr wrap="none" rtlCol="0">
            <a:spAutoFit/>
          </a:bodyPr>
          <a:lstStyle/>
          <a:p>
            <a:r>
              <a:rPr lang="en-US" sz="1400" dirty="0" smtClean="0"/>
              <a:t>(two massless particles)</a:t>
            </a:r>
            <a:endParaRPr lang="en-US" sz="1400" dirty="0"/>
          </a:p>
        </p:txBody>
      </p:sp>
      <mc:AlternateContent xmlns:mc="http://schemas.openxmlformats.org/markup-compatibility/2006">
        <mc:Choice xmlns:a14="http://schemas.microsoft.com/office/drawing/2010/main" Requires="a14">
          <p:sp>
            <p:nvSpPr>
              <p:cNvPr id="7" name="Textfeld 6"/>
              <p:cNvSpPr txBox="1"/>
              <p:nvPr/>
            </p:nvSpPr>
            <p:spPr>
              <a:xfrm>
                <a:off x="900000" y="5677551"/>
                <a:ext cx="6927346" cy="31059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en-US" sz="1400" i="1" smtClean="0">
                              <a:latin typeface="Cambria Math"/>
                            </a:rPr>
                          </m:ctrlPr>
                        </m:sSupPr>
                        <m:e>
                          <m:r>
                            <a:rPr lang="de-DE" sz="1400" b="0" i="1" smtClean="0">
                              <a:latin typeface="Cambria Math"/>
                            </a:rPr>
                            <m:t>𝑀</m:t>
                          </m:r>
                        </m:e>
                        <m:sup>
                          <m:r>
                            <a:rPr lang="de-DE" sz="1400" b="0" i="1" smtClean="0">
                              <a:latin typeface="Cambria Math"/>
                            </a:rPr>
                            <m:t>2</m:t>
                          </m:r>
                        </m:sup>
                      </m:sSup>
                      <m:r>
                        <a:rPr lang="de-DE" sz="1400" b="0" i="1" smtClean="0">
                          <a:latin typeface="Cambria Math"/>
                        </a:rPr>
                        <m:t>=</m:t>
                      </m:r>
                      <m:sSup>
                        <m:sSupPr>
                          <m:ctrlPr>
                            <a:rPr lang="de-DE" sz="1400" b="0" i="1" smtClean="0">
                              <a:latin typeface="Cambria Math"/>
                            </a:rPr>
                          </m:ctrlPr>
                        </m:sSupPr>
                        <m:e>
                          <m:d>
                            <m:dPr>
                              <m:begChr m:val="["/>
                              <m:endChr m:val="]"/>
                              <m:ctrlPr>
                                <a:rPr lang="de-DE" sz="1400" b="0" i="1" smtClean="0">
                                  <a:latin typeface="Cambria Math"/>
                                </a:rPr>
                              </m:ctrlPr>
                            </m:dPr>
                            <m:e>
                              <m:d>
                                <m:dPr>
                                  <m:ctrlPr>
                                    <a:rPr lang="de-DE" sz="1400" b="0" i="1" smtClean="0">
                                      <a:latin typeface="Cambria Math"/>
                                    </a:rPr>
                                  </m:ctrlPr>
                                </m:dPr>
                                <m:e>
                                  <m:sSub>
                                    <m:sSubPr>
                                      <m:ctrlPr>
                                        <a:rPr lang="de-DE" sz="1400" b="0" i="1" smtClean="0">
                                          <a:latin typeface="Cambria Math"/>
                                        </a:rPr>
                                      </m:ctrlPr>
                                    </m:sSubPr>
                                    <m:e>
                                      <m:r>
                                        <a:rPr lang="de-DE" sz="1400" b="0" i="1" smtClean="0">
                                          <a:latin typeface="Cambria Math"/>
                                        </a:rPr>
                                        <m:t>𝑝</m:t>
                                      </m:r>
                                    </m:e>
                                    <m:sub>
                                      <m:r>
                                        <a:rPr lang="de-DE" sz="1400" b="0" i="1" smtClean="0">
                                          <a:latin typeface="Cambria Math"/>
                                        </a:rPr>
                                        <m:t>1</m:t>
                                      </m:r>
                                    </m:sub>
                                  </m:sSub>
                                  <m:r>
                                    <a:rPr lang="de-DE" sz="1400" b="0" i="1" smtClean="0">
                                      <a:latin typeface="Cambria Math"/>
                                    </a:rPr>
                                    <m:t>,0,0,</m:t>
                                  </m:r>
                                  <m:sSub>
                                    <m:sSubPr>
                                      <m:ctrlPr>
                                        <a:rPr lang="de-DE" sz="1400" b="0" i="1" smtClean="0">
                                          <a:latin typeface="Cambria Math"/>
                                        </a:rPr>
                                      </m:ctrlPr>
                                    </m:sSubPr>
                                    <m:e>
                                      <m:r>
                                        <a:rPr lang="de-DE" sz="1400" b="0" i="1" smtClean="0">
                                          <a:latin typeface="Cambria Math"/>
                                        </a:rPr>
                                        <m:t>𝑝</m:t>
                                      </m:r>
                                    </m:e>
                                    <m:sub>
                                      <m:r>
                                        <a:rPr lang="de-DE" sz="1400" b="0" i="1" smtClean="0">
                                          <a:latin typeface="Cambria Math"/>
                                        </a:rPr>
                                        <m:t>1</m:t>
                                      </m:r>
                                    </m:sub>
                                  </m:sSub>
                                </m:e>
                              </m:d>
                              <m:r>
                                <a:rPr lang="de-DE" sz="1400" b="0" i="1" smtClean="0">
                                  <a:latin typeface="Cambria Math"/>
                                </a:rPr>
                                <m:t>+</m:t>
                              </m:r>
                              <m:d>
                                <m:dPr>
                                  <m:ctrlPr>
                                    <a:rPr lang="de-DE" sz="1400" b="0" i="1" smtClean="0">
                                      <a:latin typeface="Cambria Math"/>
                                    </a:rPr>
                                  </m:ctrlPr>
                                </m:dPr>
                                <m:e>
                                  <m:sSub>
                                    <m:sSubPr>
                                      <m:ctrlPr>
                                        <a:rPr lang="de-DE" sz="1400" b="0" i="1" smtClean="0">
                                          <a:latin typeface="Cambria Math"/>
                                        </a:rPr>
                                      </m:ctrlPr>
                                    </m:sSubPr>
                                    <m:e>
                                      <m:r>
                                        <a:rPr lang="de-DE" sz="1400" b="0" i="1" smtClean="0">
                                          <a:latin typeface="Cambria Math"/>
                                        </a:rPr>
                                        <m:t>𝑝</m:t>
                                      </m:r>
                                    </m:e>
                                    <m:sub>
                                      <m:r>
                                        <a:rPr lang="de-DE" sz="1400" b="0" i="1" smtClean="0">
                                          <a:latin typeface="Cambria Math"/>
                                        </a:rPr>
                                        <m:t>2</m:t>
                                      </m:r>
                                    </m:sub>
                                  </m:sSub>
                                  <m:r>
                                    <a:rPr lang="de-DE" sz="1400" b="0" i="1" smtClean="0">
                                      <a:latin typeface="Cambria Math"/>
                                    </a:rPr>
                                    <m:t>,0,</m:t>
                                  </m:r>
                                  <m:sSub>
                                    <m:sSubPr>
                                      <m:ctrlPr>
                                        <a:rPr lang="de-DE" sz="1400" b="0" i="1" smtClean="0">
                                          <a:latin typeface="Cambria Math"/>
                                        </a:rPr>
                                      </m:ctrlPr>
                                    </m:sSubPr>
                                    <m:e>
                                      <m:r>
                                        <a:rPr lang="de-DE" sz="1400" b="0" i="1" smtClean="0">
                                          <a:latin typeface="Cambria Math"/>
                                        </a:rPr>
                                        <m:t>𝑝</m:t>
                                      </m:r>
                                    </m:e>
                                    <m:sub>
                                      <m:r>
                                        <a:rPr lang="de-DE" sz="1400" b="0" i="1" smtClean="0">
                                          <a:latin typeface="Cambria Math"/>
                                        </a:rPr>
                                        <m:t>2</m:t>
                                      </m:r>
                                    </m:sub>
                                  </m:sSub>
                                  <m:r>
                                    <a:rPr lang="de-DE" sz="1400" b="0" i="1" smtClean="0">
                                      <a:latin typeface="Cambria Math"/>
                                    </a:rPr>
                                    <m:t>𝑠𝑖𝑛</m:t>
                                  </m:r>
                                  <m:r>
                                    <a:rPr lang="de-DE" sz="1400" b="0" i="1" smtClean="0">
                                      <a:latin typeface="Cambria Math"/>
                                      <a:ea typeface="Cambria Math"/>
                                    </a:rPr>
                                    <m:t>𝜃</m:t>
                                  </m:r>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𝑝</m:t>
                                      </m:r>
                                    </m:e>
                                    <m:sub>
                                      <m:r>
                                        <a:rPr lang="de-DE" sz="1400" b="0" i="1" smtClean="0">
                                          <a:latin typeface="Cambria Math"/>
                                          <a:ea typeface="Cambria Math"/>
                                        </a:rPr>
                                        <m:t>2</m:t>
                                      </m:r>
                                    </m:sub>
                                  </m:sSub>
                                  <m:r>
                                    <a:rPr lang="de-DE" sz="1400" b="0" i="1" smtClean="0">
                                      <a:latin typeface="Cambria Math"/>
                                      <a:ea typeface="Cambria Math"/>
                                    </a:rPr>
                                    <m:t>𝑐𝑜𝑠</m:t>
                                  </m:r>
                                  <m:r>
                                    <a:rPr lang="de-DE" sz="1400" b="0" i="1" smtClean="0">
                                      <a:latin typeface="Cambria Math"/>
                                      <a:ea typeface="Cambria Math"/>
                                    </a:rPr>
                                    <m:t>𝜃</m:t>
                                  </m:r>
                                </m:e>
                              </m:d>
                            </m:e>
                          </m:d>
                        </m:e>
                        <m:sup>
                          <m:r>
                            <a:rPr lang="de-DE" sz="1400" b="0" i="1" smtClean="0">
                              <a:latin typeface="Cambria Math"/>
                            </a:rPr>
                            <m:t>2</m:t>
                          </m:r>
                        </m:sup>
                      </m:sSup>
                      <m:r>
                        <a:rPr lang="de-DE" sz="1400" b="0" i="1" smtClean="0">
                          <a:latin typeface="Cambria Math"/>
                        </a:rPr>
                        <m:t>=</m:t>
                      </m:r>
                      <m:sSup>
                        <m:sSupPr>
                          <m:ctrlPr>
                            <a:rPr lang="de-DE" sz="1400" b="0" i="1" smtClean="0">
                              <a:latin typeface="Cambria Math"/>
                            </a:rPr>
                          </m:ctrlPr>
                        </m:sSupPr>
                        <m:e>
                          <m:d>
                            <m:dPr>
                              <m:ctrlPr>
                                <a:rPr lang="de-DE" sz="1400" b="0" i="1" smtClean="0">
                                  <a:latin typeface="Cambria Math"/>
                                </a:rPr>
                              </m:ctrlPr>
                            </m:dPr>
                            <m:e>
                              <m:sSub>
                                <m:sSubPr>
                                  <m:ctrlPr>
                                    <a:rPr lang="de-DE" sz="1400" b="0" i="1" smtClean="0">
                                      <a:latin typeface="Cambria Math"/>
                                    </a:rPr>
                                  </m:ctrlPr>
                                </m:sSubPr>
                                <m:e>
                                  <m:r>
                                    <a:rPr lang="de-DE" sz="1400" b="0" i="1" smtClean="0">
                                      <a:latin typeface="Cambria Math"/>
                                    </a:rPr>
                                    <m:t>𝑝</m:t>
                                  </m:r>
                                </m:e>
                                <m:sub>
                                  <m:r>
                                    <a:rPr lang="de-DE" sz="1400" b="0" i="1" smtClean="0">
                                      <a:latin typeface="Cambria Math"/>
                                    </a:rPr>
                                    <m:t>1</m:t>
                                  </m:r>
                                </m:sub>
                              </m:sSub>
                              <m:r>
                                <a:rPr lang="de-DE" sz="1400" b="0" i="1" smtClean="0">
                                  <a:latin typeface="Cambria Math"/>
                                </a:rPr>
                                <m:t>+</m:t>
                              </m:r>
                              <m:sSub>
                                <m:sSubPr>
                                  <m:ctrlPr>
                                    <a:rPr lang="de-DE" sz="1400" b="0" i="1" smtClean="0">
                                      <a:latin typeface="Cambria Math"/>
                                    </a:rPr>
                                  </m:ctrlPr>
                                </m:sSubPr>
                                <m:e>
                                  <m:r>
                                    <a:rPr lang="de-DE" sz="1400" b="0" i="1" smtClean="0">
                                      <a:latin typeface="Cambria Math"/>
                                    </a:rPr>
                                    <m:t>𝑝</m:t>
                                  </m:r>
                                </m:e>
                                <m:sub>
                                  <m:r>
                                    <a:rPr lang="de-DE" sz="1400" b="0" i="1" smtClean="0">
                                      <a:latin typeface="Cambria Math"/>
                                    </a:rPr>
                                    <m:t>2</m:t>
                                  </m:r>
                                </m:sub>
                              </m:sSub>
                            </m:e>
                          </m:d>
                        </m:e>
                        <m:sup>
                          <m:r>
                            <a:rPr lang="de-DE" sz="1400" b="0" i="1" smtClean="0">
                              <a:latin typeface="Cambria Math"/>
                            </a:rPr>
                            <m:t>2</m:t>
                          </m:r>
                        </m:sup>
                      </m:sSup>
                      <m:r>
                        <a:rPr lang="de-DE" sz="1400" b="0" i="1" smtClean="0">
                          <a:latin typeface="Cambria Math"/>
                        </a:rPr>
                        <m:t>−</m:t>
                      </m:r>
                      <m:sSubSup>
                        <m:sSubSupPr>
                          <m:ctrlPr>
                            <a:rPr lang="de-DE" sz="1400" b="0" i="1" smtClean="0">
                              <a:latin typeface="Cambria Math"/>
                            </a:rPr>
                          </m:ctrlPr>
                        </m:sSubSupPr>
                        <m:e>
                          <m:r>
                            <a:rPr lang="de-DE" sz="1400" b="0" i="1" smtClean="0">
                              <a:latin typeface="Cambria Math"/>
                            </a:rPr>
                            <m:t>𝑝</m:t>
                          </m:r>
                        </m:e>
                        <m:sub>
                          <m:r>
                            <a:rPr lang="de-DE" sz="1400" b="0" i="1" smtClean="0">
                              <a:latin typeface="Cambria Math"/>
                            </a:rPr>
                            <m:t>2</m:t>
                          </m:r>
                        </m:sub>
                        <m:sup>
                          <m:r>
                            <a:rPr lang="de-DE" sz="1400" b="0" i="1" smtClean="0">
                              <a:latin typeface="Cambria Math"/>
                            </a:rPr>
                            <m:t>2</m:t>
                          </m:r>
                        </m:sup>
                      </m:sSubSup>
                      <m:sSup>
                        <m:sSupPr>
                          <m:ctrlPr>
                            <a:rPr lang="de-DE" sz="1400" b="0" i="1" smtClean="0">
                              <a:latin typeface="Cambria Math"/>
                            </a:rPr>
                          </m:ctrlPr>
                        </m:sSupPr>
                        <m:e>
                          <m:r>
                            <a:rPr lang="de-DE" sz="1400" b="0" i="1" smtClean="0">
                              <a:latin typeface="Cambria Math"/>
                            </a:rPr>
                            <m:t>𝑠𝑖𝑛</m:t>
                          </m:r>
                        </m:e>
                        <m:sup>
                          <m:r>
                            <a:rPr lang="de-DE" sz="1400" b="0" i="1" smtClean="0">
                              <a:latin typeface="Cambria Math"/>
                            </a:rPr>
                            <m:t>2</m:t>
                          </m:r>
                        </m:sup>
                      </m:sSup>
                      <m:r>
                        <a:rPr lang="de-DE" sz="1400" b="0" i="1" smtClean="0">
                          <a:latin typeface="Cambria Math"/>
                          <a:ea typeface="Cambria Math"/>
                        </a:rPr>
                        <m:t>𝜃</m:t>
                      </m:r>
                      <m:r>
                        <a:rPr lang="de-DE" sz="1400" b="0" i="1" smtClean="0">
                          <a:latin typeface="Cambria Math"/>
                          <a:ea typeface="Cambria Math"/>
                        </a:rPr>
                        <m:t>−</m:t>
                      </m:r>
                      <m:sSup>
                        <m:sSupPr>
                          <m:ctrlPr>
                            <a:rPr lang="de-DE" sz="1400" b="0" i="1" smtClean="0">
                              <a:latin typeface="Cambria Math"/>
                              <a:ea typeface="Cambria Math"/>
                            </a:rPr>
                          </m:ctrlPr>
                        </m:sSupPr>
                        <m:e>
                          <m:d>
                            <m:dPr>
                              <m:ctrlPr>
                                <a:rPr lang="de-DE" sz="1400" b="0" i="1" smtClean="0">
                                  <a:latin typeface="Cambria Math"/>
                                  <a:ea typeface="Cambria Math"/>
                                </a:rPr>
                              </m:ctrlPr>
                            </m:dPr>
                            <m:e>
                              <m:sSub>
                                <m:sSubPr>
                                  <m:ctrlPr>
                                    <a:rPr lang="de-DE" sz="1400" b="0" i="1" smtClean="0">
                                      <a:latin typeface="Cambria Math"/>
                                      <a:ea typeface="Cambria Math"/>
                                    </a:rPr>
                                  </m:ctrlPr>
                                </m:sSubPr>
                                <m:e>
                                  <m:r>
                                    <a:rPr lang="de-DE" sz="1400" b="0" i="1" smtClean="0">
                                      <a:latin typeface="Cambria Math"/>
                                      <a:ea typeface="Cambria Math"/>
                                    </a:rPr>
                                    <m:t>𝑝</m:t>
                                  </m:r>
                                </m:e>
                                <m:sub>
                                  <m:r>
                                    <a:rPr lang="de-DE" sz="1400" b="0" i="1" smtClean="0">
                                      <a:latin typeface="Cambria Math"/>
                                      <a:ea typeface="Cambria Math"/>
                                    </a:rPr>
                                    <m:t>1</m:t>
                                  </m:r>
                                </m:sub>
                              </m:sSub>
                              <m:r>
                                <a:rPr lang="de-DE" sz="1400" b="0" i="1" smtClean="0">
                                  <a:latin typeface="Cambria Math"/>
                                  <a:ea typeface="Cambria Math"/>
                                </a:rPr>
                                <m:t>+</m:t>
                              </m:r>
                              <m:sSub>
                                <m:sSubPr>
                                  <m:ctrlPr>
                                    <a:rPr lang="de-DE" sz="1400" b="0" i="1" smtClean="0">
                                      <a:latin typeface="Cambria Math"/>
                                      <a:ea typeface="Cambria Math"/>
                                    </a:rPr>
                                  </m:ctrlPr>
                                </m:sSubPr>
                                <m:e>
                                  <m:r>
                                    <a:rPr lang="de-DE" sz="1400" b="0" i="1" smtClean="0">
                                      <a:latin typeface="Cambria Math"/>
                                      <a:ea typeface="Cambria Math"/>
                                    </a:rPr>
                                    <m:t>𝑝</m:t>
                                  </m:r>
                                </m:e>
                                <m:sub>
                                  <m:r>
                                    <a:rPr lang="de-DE" sz="1400" b="0" i="1" smtClean="0">
                                      <a:latin typeface="Cambria Math"/>
                                      <a:ea typeface="Cambria Math"/>
                                    </a:rPr>
                                    <m:t>2</m:t>
                                  </m:r>
                                </m:sub>
                              </m:sSub>
                              <m:r>
                                <a:rPr lang="de-DE" sz="1400" b="0" i="1" smtClean="0">
                                  <a:latin typeface="Cambria Math"/>
                                  <a:ea typeface="Cambria Math"/>
                                </a:rPr>
                                <m:t>𝑐𝑜𝑠</m:t>
                              </m:r>
                              <m:r>
                                <a:rPr lang="de-DE" sz="1400" b="0" i="1" smtClean="0">
                                  <a:latin typeface="Cambria Math"/>
                                  <a:ea typeface="Cambria Math"/>
                                </a:rPr>
                                <m:t>𝜃</m:t>
                              </m:r>
                            </m:e>
                          </m:d>
                        </m:e>
                        <m:sup>
                          <m:r>
                            <a:rPr lang="de-DE" sz="1400" b="0" i="1" smtClean="0">
                              <a:latin typeface="Cambria Math"/>
                              <a:ea typeface="Cambria Math"/>
                            </a:rPr>
                            <m:t>2</m:t>
                          </m:r>
                        </m:sup>
                      </m:sSup>
                    </m:oMath>
                  </m:oMathPara>
                </a14:m>
                <a:endParaRPr lang="en-US" sz="1400" dirty="0"/>
              </a:p>
            </p:txBody>
          </p:sp>
        </mc:Choice>
        <mc:Fallback>
          <p:sp>
            <p:nvSpPr>
              <p:cNvPr id="7" name="Textfeld 6"/>
              <p:cNvSpPr txBox="1">
                <a:spLocks noRot="1" noChangeAspect="1" noMove="1" noResize="1" noEditPoints="1" noAdjustHandles="1" noChangeArrowheads="1" noChangeShapeType="1" noTextEdit="1"/>
              </p:cNvSpPr>
              <p:nvPr/>
            </p:nvSpPr>
            <p:spPr>
              <a:xfrm>
                <a:off x="900000" y="5677551"/>
                <a:ext cx="6927346" cy="310598"/>
              </a:xfrm>
              <a:prstGeom prst="rect">
                <a:avLst/>
              </a:prstGeom>
              <a:blipFill rotWithShape="1">
                <a:blip r:embed="rId6"/>
                <a:stretch>
                  <a:fillRect b="-39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feld 7"/>
              <p:cNvSpPr txBox="1"/>
              <p:nvPr/>
            </p:nvSpPr>
            <p:spPr>
              <a:xfrm>
                <a:off x="1224000" y="6073551"/>
                <a:ext cx="1694182"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de-DE" sz="1400" b="0" i="1" smtClean="0">
                          <a:latin typeface="Cambria Math"/>
                        </a:rPr>
                        <m:t>=2</m:t>
                      </m:r>
                      <m:sSub>
                        <m:sSubPr>
                          <m:ctrlPr>
                            <a:rPr lang="de-DE" sz="1400" b="0" i="1" smtClean="0">
                              <a:latin typeface="Cambria Math"/>
                            </a:rPr>
                          </m:ctrlPr>
                        </m:sSubPr>
                        <m:e>
                          <m:r>
                            <a:rPr lang="de-DE" sz="1400" b="0" i="1" smtClean="0">
                              <a:latin typeface="Cambria Math"/>
                            </a:rPr>
                            <m:t>𝑝</m:t>
                          </m:r>
                        </m:e>
                        <m:sub>
                          <m:r>
                            <a:rPr lang="de-DE" sz="1400" b="0" i="1" smtClean="0">
                              <a:latin typeface="Cambria Math"/>
                            </a:rPr>
                            <m:t>1</m:t>
                          </m:r>
                        </m:sub>
                      </m:sSub>
                      <m:sSub>
                        <m:sSubPr>
                          <m:ctrlPr>
                            <a:rPr lang="de-DE" sz="1400" b="0" i="1" smtClean="0">
                              <a:latin typeface="Cambria Math"/>
                            </a:rPr>
                          </m:ctrlPr>
                        </m:sSubPr>
                        <m:e>
                          <m:r>
                            <a:rPr lang="de-DE" sz="1400" b="0" i="1" smtClean="0">
                              <a:latin typeface="Cambria Math"/>
                            </a:rPr>
                            <m:t>𝑝</m:t>
                          </m:r>
                        </m:e>
                        <m:sub>
                          <m:r>
                            <a:rPr lang="de-DE" sz="1400" b="0" i="1" smtClean="0">
                              <a:latin typeface="Cambria Math"/>
                            </a:rPr>
                            <m:t>2</m:t>
                          </m:r>
                        </m:sub>
                      </m:sSub>
                      <m:d>
                        <m:dPr>
                          <m:ctrlPr>
                            <a:rPr lang="de-DE" sz="1400" b="0" i="1" smtClean="0">
                              <a:latin typeface="Cambria Math"/>
                            </a:rPr>
                          </m:ctrlPr>
                        </m:dPr>
                        <m:e>
                          <m:r>
                            <a:rPr lang="de-DE" sz="1400" b="0" i="1" smtClean="0">
                              <a:latin typeface="Cambria Math"/>
                            </a:rPr>
                            <m:t>1−</m:t>
                          </m:r>
                          <m:r>
                            <a:rPr lang="de-DE" sz="1400" b="0" i="1" smtClean="0">
                              <a:latin typeface="Cambria Math"/>
                            </a:rPr>
                            <m:t>𝑐𝑜𝑠</m:t>
                          </m:r>
                          <m:r>
                            <a:rPr lang="de-DE" sz="1400" b="0" i="1" smtClean="0">
                              <a:latin typeface="Cambria Math"/>
                              <a:ea typeface="Cambria Math"/>
                            </a:rPr>
                            <m:t>𝜃</m:t>
                          </m:r>
                        </m:e>
                      </m:d>
                    </m:oMath>
                  </m:oMathPara>
                </a14:m>
                <a:endParaRPr lang="en-US" sz="1400" dirty="0"/>
              </a:p>
            </p:txBody>
          </p:sp>
        </mc:Choice>
        <mc:Fallback>
          <p:sp>
            <p:nvSpPr>
              <p:cNvPr id="8" name="Textfeld 7"/>
              <p:cNvSpPr txBox="1">
                <a:spLocks noRot="1" noChangeAspect="1" noMove="1" noResize="1" noEditPoints="1" noAdjustHandles="1" noChangeArrowheads="1" noChangeShapeType="1" noTextEdit="1"/>
              </p:cNvSpPr>
              <p:nvPr/>
            </p:nvSpPr>
            <p:spPr>
              <a:xfrm>
                <a:off x="1224000" y="6073551"/>
                <a:ext cx="1694182" cy="307777"/>
              </a:xfrm>
              <a:prstGeom prst="rect">
                <a:avLst/>
              </a:prstGeom>
              <a:blipFill rotWithShape="1">
                <a:blip r:embed="rId7"/>
                <a:stretch>
                  <a:fillRect b="-19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feld 8"/>
              <p:cNvSpPr txBox="1"/>
              <p:nvPr/>
            </p:nvSpPr>
            <p:spPr>
              <a:xfrm>
                <a:off x="8042673" y="6227439"/>
                <a:ext cx="1101327" cy="30482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d>
                        <m:dPr>
                          <m:ctrlPr>
                            <a:rPr lang="en-US" sz="1200" i="1" smtClean="0">
                              <a:solidFill>
                                <a:srgbClr val="0000CC"/>
                              </a:solidFill>
                              <a:latin typeface="Cambria Math"/>
                            </a:rPr>
                          </m:ctrlPr>
                        </m:dPr>
                        <m:e>
                          <m:r>
                            <a:rPr lang="de-DE" sz="1200" b="0" i="1" smtClean="0">
                              <a:solidFill>
                                <a:srgbClr val="0000CC"/>
                              </a:solidFill>
                              <a:latin typeface="Cambria Math"/>
                            </a:rPr>
                            <m:t>𝐸</m:t>
                          </m:r>
                          <m:r>
                            <a:rPr lang="de-DE" sz="1200" b="0" i="1" smtClean="0">
                              <a:solidFill>
                                <a:srgbClr val="0000CC"/>
                              </a:solidFill>
                              <a:latin typeface="Cambria Math"/>
                            </a:rPr>
                            <m:t>,</m:t>
                          </m:r>
                          <m:sSub>
                            <m:sSubPr>
                              <m:ctrlPr>
                                <a:rPr lang="de-DE" sz="1200" b="0" i="1" smtClean="0">
                                  <a:solidFill>
                                    <a:srgbClr val="0000CC"/>
                                  </a:solidFill>
                                  <a:latin typeface="Cambria Math"/>
                                </a:rPr>
                              </m:ctrlPr>
                            </m:sSubPr>
                            <m:e>
                              <m:r>
                                <a:rPr lang="de-DE" sz="1200" b="0" i="1" smtClean="0">
                                  <a:solidFill>
                                    <a:srgbClr val="0000CC"/>
                                  </a:solidFill>
                                  <a:latin typeface="Cambria Math"/>
                                </a:rPr>
                                <m:t>𝑝</m:t>
                              </m:r>
                            </m:e>
                            <m:sub>
                              <m:r>
                                <a:rPr lang="de-DE" sz="1200" b="0" i="1" smtClean="0">
                                  <a:solidFill>
                                    <a:srgbClr val="0000CC"/>
                                  </a:solidFill>
                                  <a:latin typeface="Cambria Math"/>
                                </a:rPr>
                                <m:t>𝑥</m:t>
                              </m:r>
                            </m:sub>
                          </m:sSub>
                          <m:r>
                            <a:rPr lang="de-DE" sz="1200" b="0" i="1" smtClean="0">
                              <a:solidFill>
                                <a:srgbClr val="0000CC"/>
                              </a:solidFill>
                              <a:latin typeface="Cambria Math"/>
                            </a:rPr>
                            <m:t>,</m:t>
                          </m:r>
                          <m:sSub>
                            <m:sSubPr>
                              <m:ctrlPr>
                                <a:rPr lang="de-DE" sz="1200" b="0" i="1" smtClean="0">
                                  <a:solidFill>
                                    <a:srgbClr val="0000CC"/>
                                  </a:solidFill>
                                  <a:latin typeface="Cambria Math"/>
                                </a:rPr>
                              </m:ctrlPr>
                            </m:sSubPr>
                            <m:e>
                              <m:r>
                                <a:rPr lang="de-DE" sz="1200" b="0" i="1" smtClean="0">
                                  <a:solidFill>
                                    <a:srgbClr val="0000CC"/>
                                  </a:solidFill>
                                  <a:latin typeface="Cambria Math"/>
                                </a:rPr>
                                <m:t>𝑝</m:t>
                              </m:r>
                            </m:e>
                            <m:sub>
                              <m:r>
                                <a:rPr lang="de-DE" sz="1200" b="0" i="1" smtClean="0">
                                  <a:solidFill>
                                    <a:srgbClr val="0000CC"/>
                                  </a:solidFill>
                                  <a:latin typeface="Cambria Math"/>
                                </a:rPr>
                                <m:t>𝑦</m:t>
                              </m:r>
                            </m:sub>
                          </m:sSub>
                          <m:r>
                            <a:rPr lang="de-DE" sz="1200" b="0" i="1" smtClean="0">
                              <a:solidFill>
                                <a:srgbClr val="0000CC"/>
                              </a:solidFill>
                              <a:latin typeface="Cambria Math"/>
                            </a:rPr>
                            <m:t>,</m:t>
                          </m:r>
                          <m:sSub>
                            <m:sSubPr>
                              <m:ctrlPr>
                                <a:rPr lang="de-DE" sz="1200" b="0" i="1" smtClean="0">
                                  <a:solidFill>
                                    <a:srgbClr val="0000CC"/>
                                  </a:solidFill>
                                  <a:latin typeface="Cambria Math"/>
                                </a:rPr>
                              </m:ctrlPr>
                            </m:sSubPr>
                            <m:e>
                              <m:r>
                                <a:rPr lang="de-DE" sz="1200" b="0" i="1" smtClean="0">
                                  <a:solidFill>
                                    <a:srgbClr val="0000CC"/>
                                  </a:solidFill>
                                  <a:latin typeface="Cambria Math"/>
                                </a:rPr>
                                <m:t>𝑝</m:t>
                              </m:r>
                            </m:e>
                            <m:sub>
                              <m:r>
                                <a:rPr lang="de-DE" sz="1200" b="0" i="1" smtClean="0">
                                  <a:solidFill>
                                    <a:srgbClr val="0000CC"/>
                                  </a:solidFill>
                                  <a:latin typeface="Cambria Math"/>
                                </a:rPr>
                                <m:t>𝑧</m:t>
                              </m:r>
                            </m:sub>
                          </m:sSub>
                        </m:e>
                      </m:d>
                    </m:oMath>
                  </m:oMathPara>
                </a14:m>
                <a:endParaRPr lang="en-US" sz="1200" dirty="0"/>
              </a:p>
            </p:txBody>
          </p:sp>
        </mc:Choice>
        <mc:Fallback>
          <p:sp>
            <p:nvSpPr>
              <p:cNvPr id="9" name="Textfeld 8"/>
              <p:cNvSpPr txBox="1">
                <a:spLocks noRot="1" noChangeAspect="1" noMove="1" noResize="1" noEditPoints="1" noAdjustHandles="1" noChangeArrowheads="1" noChangeShapeType="1" noTextEdit="1"/>
              </p:cNvSpPr>
              <p:nvPr/>
            </p:nvSpPr>
            <p:spPr>
              <a:xfrm>
                <a:off x="8042673" y="6227439"/>
                <a:ext cx="1101327" cy="304827"/>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645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 Data from </a:t>
            </a:r>
            <a:r>
              <a:rPr lang="en-US" dirty="0" smtClean="0">
                <a:solidFill>
                  <a:srgbClr val="FF0000"/>
                </a:solidFill>
              </a:rPr>
              <a:t>T</a:t>
            </a:r>
            <a:r>
              <a:rPr lang="en-US" dirty="0" smtClean="0"/>
              <a:t>wo </a:t>
            </a:r>
            <a:r>
              <a:rPr lang="en-US" dirty="0">
                <a:solidFill>
                  <a:srgbClr val="FF0000"/>
                </a:solidFill>
              </a:rPr>
              <a:t>A</a:t>
            </a:r>
            <a:r>
              <a:rPr lang="en-US" dirty="0" smtClean="0"/>
              <a:t>rm </a:t>
            </a:r>
            <a:r>
              <a:rPr lang="en-US" dirty="0">
                <a:solidFill>
                  <a:srgbClr val="FF0000"/>
                </a:solidFill>
              </a:rPr>
              <a:t>P</a:t>
            </a:r>
            <a:r>
              <a:rPr lang="en-US" dirty="0" smtClean="0"/>
              <a:t>hoton </a:t>
            </a:r>
            <a:r>
              <a:rPr lang="en-US" dirty="0">
                <a:solidFill>
                  <a:srgbClr val="FF0000"/>
                </a:solidFill>
              </a:rPr>
              <a:t>S</a:t>
            </a:r>
            <a:r>
              <a:rPr lang="en-US" dirty="0" smtClean="0"/>
              <a:t>pectrometer TAPS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000" y="3960000"/>
            <a:ext cx="271145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720000"/>
            <a:ext cx="3152775"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042552" y="583200"/>
            <a:ext cx="1603003" cy="276999"/>
          </a:xfrm>
          <a:prstGeom prst="rect">
            <a:avLst/>
          </a:prstGeom>
          <a:solidFill>
            <a:srgbClr val="FFFF00"/>
          </a:solidFill>
        </p:spPr>
        <p:txBody>
          <a:bodyPr wrap="none" lIns="0" tIns="0" rIns="0" bIns="0" rtlCol="0">
            <a:spAutoFit/>
          </a:bodyPr>
          <a:lstStyle/>
          <a:p>
            <a:r>
              <a:rPr lang="el-GR" dirty="0" smtClean="0"/>
              <a:t>γγ</a:t>
            </a:r>
            <a:r>
              <a:rPr lang="de-DE" dirty="0" smtClean="0"/>
              <a:t> </a:t>
            </a:r>
            <a:r>
              <a:rPr lang="en-US" dirty="0" smtClean="0"/>
              <a:t>invariant mass</a:t>
            </a:r>
            <a:endParaRPr lang="en-US" dirty="0"/>
          </a:p>
        </p:txBody>
      </p:sp>
      <p:sp>
        <p:nvSpPr>
          <p:cNvPr id="5" name="Textfeld 4"/>
          <p:cNvSpPr txBox="1"/>
          <p:nvPr/>
        </p:nvSpPr>
        <p:spPr>
          <a:xfrm>
            <a:off x="1080000" y="900000"/>
            <a:ext cx="614271" cy="307777"/>
          </a:xfrm>
          <a:prstGeom prst="rect">
            <a:avLst/>
          </a:prstGeom>
          <a:noFill/>
        </p:spPr>
        <p:txBody>
          <a:bodyPr wrap="none" rtlCol="0">
            <a:spAutoFit/>
          </a:bodyPr>
          <a:lstStyle/>
          <a:p>
            <a:r>
              <a:rPr lang="en-US" sz="1400" dirty="0" smtClean="0">
                <a:solidFill>
                  <a:srgbClr val="006600"/>
                </a:solidFill>
              </a:rPr>
              <a:t>signal</a:t>
            </a:r>
            <a:endParaRPr lang="en-US" sz="1400" dirty="0">
              <a:solidFill>
                <a:srgbClr val="006600"/>
              </a:solidFill>
            </a:endParaRPr>
          </a:p>
        </p:txBody>
      </p:sp>
      <p:sp>
        <p:nvSpPr>
          <p:cNvPr id="6" name="Textfeld 5"/>
          <p:cNvSpPr txBox="1"/>
          <p:nvPr/>
        </p:nvSpPr>
        <p:spPr>
          <a:xfrm>
            <a:off x="1080000" y="2410908"/>
            <a:ext cx="1188000" cy="430887"/>
          </a:xfrm>
          <a:prstGeom prst="rect">
            <a:avLst/>
          </a:prstGeom>
          <a:noFill/>
        </p:spPr>
        <p:txBody>
          <a:bodyPr wrap="square" lIns="0" tIns="0" rIns="0" bIns="0" rtlCol="0">
            <a:spAutoFit/>
          </a:bodyPr>
          <a:lstStyle/>
          <a:p>
            <a:pPr algn="ctr"/>
            <a:r>
              <a:rPr lang="en-US" sz="1400" dirty="0" smtClean="0">
                <a:solidFill>
                  <a:srgbClr val="0000CC"/>
                </a:solidFill>
              </a:rPr>
              <a:t>combinatorial background</a:t>
            </a:r>
            <a:endParaRPr lang="en-US" sz="1400" dirty="0">
              <a:solidFill>
                <a:srgbClr val="0000CC"/>
              </a:solidFill>
            </a:endParaRPr>
          </a:p>
        </p:txBody>
      </p:sp>
      <mc:AlternateContent xmlns:mc="http://schemas.openxmlformats.org/markup-compatibility/2006" xmlns:a14="http://schemas.microsoft.com/office/drawing/2010/main">
        <mc:Choice Requires="a14">
          <p:sp>
            <p:nvSpPr>
              <p:cNvPr id="7" name="Textfeld 6"/>
              <p:cNvSpPr txBox="1"/>
              <p:nvPr/>
            </p:nvSpPr>
            <p:spPr>
              <a:xfrm>
                <a:off x="4320000" y="2880000"/>
                <a:ext cx="3180935" cy="656013"/>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de-DE" b="0" i="1" smtClean="0">
                              <a:latin typeface="Cambria Math"/>
                            </a:rPr>
                            <m:t>𝑚</m:t>
                          </m:r>
                        </m:e>
                        <m:sub>
                          <m:r>
                            <a:rPr lang="en-US" i="1" smtClean="0">
                              <a:latin typeface="Cambria Math"/>
                              <a:ea typeface="Cambria Math"/>
                            </a:rPr>
                            <m:t>𝛾𝛾</m:t>
                          </m:r>
                        </m:sub>
                      </m:sSub>
                      <m:r>
                        <a:rPr lang="de-DE" b="0" i="1" smtClean="0">
                          <a:latin typeface="Cambria Math"/>
                        </a:rPr>
                        <m:t>=</m:t>
                      </m:r>
                      <m:rad>
                        <m:radPr>
                          <m:degHide m:val="on"/>
                          <m:ctrlPr>
                            <a:rPr lang="de-DE" b="0" i="1" smtClean="0">
                              <a:latin typeface="Cambria Math"/>
                            </a:rPr>
                          </m:ctrlPr>
                        </m:radPr>
                        <m:deg/>
                        <m:e>
                          <m:r>
                            <a:rPr lang="de-DE" b="0" i="1" smtClean="0">
                              <a:latin typeface="Cambria Math"/>
                            </a:rPr>
                            <m:t>2</m:t>
                          </m:r>
                          <m:sSub>
                            <m:sSubPr>
                              <m:ctrlPr>
                                <a:rPr lang="de-DE" b="0" i="1" smtClean="0">
                                  <a:latin typeface="Cambria Math"/>
                                </a:rPr>
                              </m:ctrlPr>
                            </m:sSubPr>
                            <m:e>
                              <m:r>
                                <a:rPr lang="de-DE" b="0" i="1" smtClean="0">
                                  <a:latin typeface="Cambria Math"/>
                                </a:rPr>
                                <m:t>𝐸</m:t>
                              </m:r>
                            </m:e>
                            <m:sub>
                              <m:r>
                                <a:rPr lang="de-DE" b="0" i="1" smtClean="0">
                                  <a:latin typeface="Cambria Math"/>
                                  <a:ea typeface="Cambria Math"/>
                                </a:rPr>
                                <m:t>𝛾</m:t>
                              </m:r>
                              <m:r>
                                <a:rPr lang="de-DE" b="0" i="1" smtClean="0">
                                  <a:latin typeface="Cambria Math"/>
                                  <a:ea typeface="Cambria Math"/>
                                </a:rPr>
                                <m:t>1</m:t>
                              </m:r>
                            </m:sub>
                          </m:sSub>
                          <m:sSub>
                            <m:sSubPr>
                              <m:ctrlPr>
                                <a:rPr lang="de-DE" b="0" i="1" smtClean="0">
                                  <a:latin typeface="Cambria Math"/>
                                </a:rPr>
                              </m:ctrlPr>
                            </m:sSubPr>
                            <m:e>
                              <m:r>
                                <a:rPr lang="de-DE" b="0" i="1" smtClean="0">
                                  <a:latin typeface="Cambria Math"/>
                                </a:rPr>
                                <m:t>𝐸</m:t>
                              </m:r>
                            </m:e>
                            <m:sub>
                              <m:r>
                                <a:rPr lang="de-DE" b="0" i="1" smtClean="0">
                                  <a:latin typeface="Cambria Math"/>
                                  <a:ea typeface="Cambria Math"/>
                                </a:rPr>
                                <m:t>𝛾</m:t>
                              </m:r>
                              <m:r>
                                <a:rPr lang="de-DE" b="0" i="1" smtClean="0">
                                  <a:latin typeface="Cambria Math"/>
                                  <a:ea typeface="Cambria Math"/>
                                </a:rPr>
                                <m:t>2</m:t>
                              </m:r>
                            </m:sub>
                          </m:sSub>
                          <m:d>
                            <m:dPr>
                              <m:ctrlPr>
                                <a:rPr lang="de-DE" b="0" i="1" smtClean="0">
                                  <a:latin typeface="Cambria Math"/>
                                </a:rPr>
                              </m:ctrlPr>
                            </m:dPr>
                            <m:e>
                              <m:r>
                                <a:rPr lang="de-DE" b="0" i="1" smtClean="0">
                                  <a:latin typeface="Cambria Math"/>
                                </a:rPr>
                                <m:t>1−</m:t>
                              </m:r>
                              <m:r>
                                <a:rPr lang="de-DE" b="0" i="1" smtClean="0">
                                  <a:latin typeface="Cambria Math"/>
                                </a:rPr>
                                <m:t>𝑐𝑜𝑠</m:t>
                              </m:r>
                              <m:sSub>
                                <m:sSubPr>
                                  <m:ctrlPr>
                                    <a:rPr lang="de-DE" b="0" i="1" smtClean="0">
                                      <a:latin typeface="Cambria Math"/>
                                    </a:rPr>
                                  </m:ctrlPr>
                                </m:sSubPr>
                                <m:e>
                                  <m:r>
                                    <a:rPr lang="el-GR" i="1">
                                      <a:latin typeface="Cambria Math"/>
                                      <a:ea typeface="Cambria Math"/>
                                    </a:rPr>
                                    <m:t>𝜃</m:t>
                                  </m:r>
                                </m:e>
                                <m:sub>
                                  <m:r>
                                    <a:rPr lang="de-DE" b="0" i="1" smtClean="0">
                                      <a:latin typeface="Cambria Math"/>
                                      <a:ea typeface="Cambria Math"/>
                                    </a:rPr>
                                    <m:t>𝛾𝛾</m:t>
                                  </m:r>
                                </m:sub>
                              </m:sSub>
                            </m:e>
                          </m:d>
                        </m:e>
                      </m:rad>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4320000" y="2880000"/>
                <a:ext cx="3180935" cy="656013"/>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4320000" y="1080000"/>
                <a:ext cx="1563570" cy="523220"/>
              </a:xfrm>
              <a:prstGeom prst="rect">
                <a:avLst/>
              </a:prstGeom>
              <a:solidFill>
                <a:srgbClr val="FFFF00"/>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a:rPr>
                          </m:ctrlPr>
                        </m:sSupPr>
                        <m:e>
                          <m:r>
                            <a:rPr lang="en-US" sz="2800" i="1" smtClean="0">
                              <a:latin typeface="Cambria Math"/>
                              <a:ea typeface="Cambria Math"/>
                            </a:rPr>
                            <m:t>𝜋</m:t>
                          </m:r>
                        </m:e>
                        <m:sup>
                          <m:r>
                            <a:rPr lang="de-DE" sz="2800" b="0" i="1" smtClean="0">
                              <a:latin typeface="Cambria Math"/>
                            </a:rPr>
                            <m:t>0</m:t>
                          </m:r>
                        </m:sup>
                      </m:sSup>
                      <m:r>
                        <a:rPr lang="en-US" sz="2800" i="1" smtClean="0">
                          <a:latin typeface="Cambria Math"/>
                          <a:ea typeface="Cambria Math"/>
                        </a:rPr>
                        <m:t>→</m:t>
                      </m:r>
                      <m:r>
                        <a:rPr lang="en-US" sz="2800" i="1" smtClean="0">
                          <a:latin typeface="Cambria Math"/>
                          <a:ea typeface="Cambria Math"/>
                        </a:rPr>
                        <m:t>𝛾𝛾</m:t>
                      </m:r>
                    </m:oMath>
                  </m:oMathPara>
                </a14:m>
                <a:endParaRPr lang="en-US" sz="2800" dirty="0"/>
              </a:p>
            </p:txBody>
          </p:sp>
        </mc:Choice>
        <mc:Fallback xmlns="">
          <p:sp>
            <p:nvSpPr>
              <p:cNvPr id="8" name="Textfeld 7"/>
              <p:cNvSpPr txBox="1">
                <a:spLocks noRot="1" noChangeAspect="1" noMove="1" noResize="1" noEditPoints="1" noAdjustHandles="1" noChangeArrowheads="1" noChangeShapeType="1" noTextEdit="1"/>
              </p:cNvSpPr>
              <p:nvPr/>
            </p:nvSpPr>
            <p:spPr>
              <a:xfrm>
                <a:off x="4320000" y="1080000"/>
                <a:ext cx="1563570"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4320000" y="2160000"/>
                <a:ext cx="2952328" cy="668516"/>
              </a:xfrm>
              <a:prstGeom prst="rect">
                <a:avLst/>
              </a:prstGeom>
              <a:noFill/>
            </p:spPr>
            <p:txBody>
              <a:bodyPr wrap="square" rtlCol="0">
                <a:spAutoFit/>
              </a:bodyPr>
              <a:lstStyle/>
              <a:p>
                <a:r>
                  <a:rPr lang="en-US" dirty="0" smtClean="0"/>
                  <a:t>Compute invariant mass </a:t>
                </a:r>
                <a14:m>
                  <m:oMath xmlns:m="http://schemas.openxmlformats.org/officeDocument/2006/math">
                    <m:sSub>
                      <m:sSubPr>
                        <m:ctrlPr>
                          <a:rPr lang="en-US" i="1" smtClean="0">
                            <a:latin typeface="Cambria Math"/>
                          </a:rPr>
                        </m:ctrlPr>
                      </m:sSubPr>
                      <m:e>
                        <m:r>
                          <a:rPr lang="de-DE" b="0" i="1" smtClean="0">
                            <a:latin typeface="Cambria Math"/>
                          </a:rPr>
                          <m:t>𝑚</m:t>
                        </m:r>
                      </m:e>
                      <m:sub>
                        <m:r>
                          <a:rPr lang="en-US" i="1" smtClean="0">
                            <a:latin typeface="Cambria Math"/>
                            <a:ea typeface="Cambria Math"/>
                          </a:rPr>
                          <m:t>𝛾𝛾</m:t>
                        </m:r>
                      </m:sub>
                    </m:sSub>
                  </m:oMath>
                </a14:m>
                <a:r>
                  <a:rPr lang="en-US" dirty="0" smtClean="0"/>
                  <a:t> for all possible photon pairs</a:t>
                </a:r>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4320000" y="2160000"/>
                <a:ext cx="2952328" cy="668516"/>
              </a:xfrm>
              <a:prstGeom prst="rect">
                <a:avLst/>
              </a:prstGeom>
              <a:blipFill rotWithShape="1">
                <a:blip r:embed="rId6"/>
                <a:stretch>
                  <a:fillRect l="-1860" t="-4545" b="-13636"/>
                </a:stretch>
              </a:blipFill>
            </p:spPr>
            <p:txBody>
              <a:bodyPr/>
              <a:lstStyle/>
              <a:p>
                <a:r>
                  <a:rPr lang="en-US">
                    <a:noFill/>
                  </a:rPr>
                  <a:t> </a:t>
                </a:r>
              </a:p>
            </p:txBody>
          </p:sp>
        </mc:Fallback>
      </mc:AlternateContent>
    </p:spTree>
    <p:extLst>
      <p:ext uri="{BB962C8B-B14F-4D97-AF65-F5344CB8AC3E}">
        <p14:creationId xmlns:p14="http://schemas.microsoft.com/office/powerpoint/2010/main" val="3319799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Observables</a:t>
            </a:r>
            <a:endParaRPr lang="en-US" dirty="0"/>
          </a:p>
        </p:txBody>
      </p:sp>
      <p:grpSp>
        <p:nvGrpSpPr>
          <p:cNvPr id="7" name="Gruppieren 6"/>
          <p:cNvGrpSpPr/>
          <p:nvPr/>
        </p:nvGrpSpPr>
        <p:grpSpPr>
          <a:xfrm>
            <a:off x="2520000" y="1440000"/>
            <a:ext cx="4255332" cy="1200329"/>
            <a:chOff x="1547664" y="1484784"/>
            <a:chExt cx="4255332" cy="1200329"/>
          </a:xfrm>
        </p:grpSpPr>
        <p:sp>
          <p:nvSpPr>
            <p:cNvPr id="4" name="Textfeld 3"/>
            <p:cNvSpPr txBox="1"/>
            <p:nvPr/>
          </p:nvSpPr>
          <p:spPr>
            <a:xfrm>
              <a:off x="1547664" y="1484784"/>
              <a:ext cx="4255332" cy="1200329"/>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Scattering                    </a:t>
              </a:r>
              <a:r>
                <a:rPr lang="en-US" b="1" dirty="0" smtClean="0">
                  <a:solidFill>
                    <a:srgbClr val="CC00CC"/>
                  </a:solidFill>
                </a:rPr>
                <a:t>Cross section </a:t>
              </a:r>
              <a:r>
                <a:rPr lang="en-US" dirty="0" smtClean="0"/>
                <a:t>(</a:t>
              </a:r>
              <a:r>
                <a:rPr lang="el-GR" b="1" dirty="0" smtClean="0">
                  <a:solidFill>
                    <a:srgbClr val="0000CC"/>
                  </a:solidFill>
                </a:rPr>
                <a:t>σ</a:t>
              </a:r>
              <a:r>
                <a:rPr lang="de-DE" dirty="0" smtClean="0"/>
                <a:t>)</a:t>
              </a:r>
            </a:p>
            <a:p>
              <a:pPr marL="285750" indent="-285750">
                <a:buFont typeface="Wingdings" panose="05000000000000000000" pitchFamily="2" charset="2"/>
                <a:buChar char="v"/>
              </a:pPr>
              <a:endParaRPr lang="de-DE" dirty="0"/>
            </a:p>
            <a:p>
              <a:pPr marL="285750" indent="-285750">
                <a:buFont typeface="Wingdings" panose="05000000000000000000" pitchFamily="2" charset="2"/>
                <a:buChar char="v"/>
              </a:pPr>
              <a:endParaRPr lang="de-DE" dirty="0" smtClean="0"/>
            </a:p>
            <a:p>
              <a:pPr marL="285750" indent="-285750">
                <a:buFont typeface="Wingdings" panose="05000000000000000000" pitchFamily="2" charset="2"/>
                <a:buChar char="v"/>
              </a:pPr>
              <a:r>
                <a:rPr lang="de-DE" dirty="0" smtClean="0">
                  <a:solidFill>
                    <a:srgbClr val="0000CC"/>
                  </a:solidFill>
                </a:rPr>
                <a:t> </a:t>
              </a:r>
              <a:r>
                <a:rPr lang="en-US" dirty="0" smtClean="0"/>
                <a:t>Decays                         </a:t>
              </a:r>
              <a:r>
                <a:rPr lang="en-US" b="1" dirty="0" smtClean="0">
                  <a:solidFill>
                    <a:srgbClr val="CC00CC"/>
                  </a:solidFill>
                </a:rPr>
                <a:t>Decay rate </a:t>
              </a:r>
              <a:r>
                <a:rPr lang="de-DE" dirty="0" smtClean="0"/>
                <a:t>(</a:t>
              </a:r>
              <a:r>
                <a:rPr lang="el-GR" b="1" dirty="0" smtClean="0">
                  <a:solidFill>
                    <a:srgbClr val="0000CC"/>
                  </a:solidFill>
                </a:rPr>
                <a:t>Γ</a:t>
              </a:r>
              <a:r>
                <a:rPr lang="de-DE" dirty="0" smtClean="0"/>
                <a:t>)</a:t>
              </a:r>
              <a:endParaRPr lang="en-US" dirty="0">
                <a:solidFill>
                  <a:srgbClr val="0000CC"/>
                </a:solidFill>
              </a:endParaRPr>
            </a:p>
          </p:txBody>
        </p:sp>
        <p:sp>
          <p:nvSpPr>
            <p:cNvPr id="5" name="Pfeil nach rechts 4"/>
            <p:cNvSpPr/>
            <p:nvPr/>
          </p:nvSpPr>
          <p:spPr>
            <a:xfrm>
              <a:off x="3240000" y="1584000"/>
              <a:ext cx="360040"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feil nach rechts 5"/>
            <p:cNvSpPr/>
            <p:nvPr/>
          </p:nvSpPr>
          <p:spPr>
            <a:xfrm>
              <a:off x="3240000" y="2376000"/>
              <a:ext cx="360040"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feld 7"/>
          <p:cNvSpPr txBox="1"/>
          <p:nvPr/>
        </p:nvSpPr>
        <p:spPr>
          <a:xfrm>
            <a:off x="900000" y="3420000"/>
            <a:ext cx="7354899" cy="369332"/>
          </a:xfrm>
          <a:prstGeom prst="rect">
            <a:avLst/>
          </a:prstGeom>
          <a:noFill/>
        </p:spPr>
        <p:txBody>
          <a:bodyPr wrap="none" rtlCol="0">
            <a:spAutoFit/>
          </a:bodyPr>
          <a:lstStyle/>
          <a:p>
            <a:r>
              <a:rPr lang="en-US" dirty="0" smtClean="0"/>
              <a:t>Both </a:t>
            </a:r>
            <a:r>
              <a:rPr lang="el-GR" b="1" dirty="0" smtClean="0">
                <a:solidFill>
                  <a:srgbClr val="0000CC"/>
                </a:solidFill>
              </a:rPr>
              <a:t>σ</a:t>
            </a:r>
            <a:r>
              <a:rPr lang="de-DE" dirty="0"/>
              <a:t> </a:t>
            </a:r>
            <a:r>
              <a:rPr lang="en-US" dirty="0" smtClean="0"/>
              <a:t>and</a:t>
            </a:r>
            <a:r>
              <a:rPr lang="de-DE" dirty="0" smtClean="0"/>
              <a:t> </a:t>
            </a:r>
            <a:r>
              <a:rPr lang="el-GR" b="1" dirty="0" smtClean="0">
                <a:solidFill>
                  <a:srgbClr val="0000CC"/>
                </a:solidFill>
              </a:rPr>
              <a:t>Γ</a:t>
            </a:r>
            <a:r>
              <a:rPr lang="de-DE" dirty="0" smtClean="0"/>
              <a:t> </a:t>
            </a:r>
            <a:r>
              <a:rPr lang="en-US" dirty="0" smtClean="0"/>
              <a:t>are related to the probability for the considered process to occur</a:t>
            </a:r>
            <a:endParaRPr lang="en-US" dirty="0"/>
          </a:p>
        </p:txBody>
      </p:sp>
    </p:spTree>
    <p:extLst>
      <p:ext uri="{BB962C8B-B14F-4D97-AF65-F5344CB8AC3E}">
        <p14:creationId xmlns:p14="http://schemas.microsoft.com/office/powerpoint/2010/main" val="3868179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Cross Section</a:t>
            </a:r>
            <a:endParaRPr lang="en-US" dirty="0"/>
          </a:p>
        </p:txBody>
      </p:sp>
      <p:sp>
        <p:nvSpPr>
          <p:cNvPr id="4" name="Textfeld 3"/>
          <p:cNvSpPr txBox="1"/>
          <p:nvPr/>
        </p:nvSpPr>
        <p:spPr>
          <a:xfrm>
            <a:off x="360000" y="980720"/>
            <a:ext cx="5292120" cy="1754326"/>
          </a:xfrm>
          <a:prstGeom prst="rect">
            <a:avLst/>
          </a:prstGeom>
          <a:noFill/>
        </p:spPr>
        <p:txBody>
          <a:bodyPr wrap="square" rtlCol="0">
            <a:spAutoFit/>
          </a:bodyPr>
          <a:lstStyle/>
          <a:p>
            <a:r>
              <a:rPr lang="en-US" sz="1200" dirty="0" smtClean="0">
                <a:solidFill>
                  <a:prstClr val="black"/>
                </a:solidFill>
                <a:cs typeface="Times New Roman" panose="02020603050405020304" pitchFamily="18" charset="0"/>
              </a:rPr>
              <a:t>Consider a beam of projectiles of intensity </a:t>
            </a:r>
            <a:r>
              <a:rPr lang="el-GR" sz="1200" b="1" dirty="0" smtClean="0">
                <a:solidFill>
                  <a:srgbClr val="0000CC"/>
                </a:solidFill>
                <a:cs typeface="Times New Roman"/>
              </a:rPr>
              <a:t>Φ</a:t>
            </a:r>
            <a:r>
              <a:rPr lang="de-DE" sz="1200" b="1" baseline="-25000" dirty="0" smtClean="0">
                <a:solidFill>
                  <a:srgbClr val="0000CC"/>
                </a:solidFill>
                <a:cs typeface="Times New Roman"/>
              </a:rPr>
              <a:t>a</a:t>
            </a:r>
            <a:r>
              <a:rPr lang="de-DE" sz="1200" dirty="0" smtClean="0">
                <a:solidFill>
                  <a:prstClr val="black"/>
                </a:solidFill>
                <a:cs typeface="Times New Roman"/>
              </a:rPr>
              <a:t> </a:t>
            </a:r>
            <a:r>
              <a:rPr lang="en-US" sz="1200" dirty="0" smtClean="0">
                <a:solidFill>
                  <a:prstClr val="black"/>
                </a:solidFill>
                <a:cs typeface="Times New Roman"/>
              </a:rPr>
              <a:t>particles/sec which hits a thin foil of target nuclei with the result that the beam is attenuated by reactions in the foil such that the transmitted intensity is </a:t>
            </a:r>
            <a:r>
              <a:rPr lang="el-GR" sz="1200" b="1" dirty="0" smtClean="0">
                <a:solidFill>
                  <a:srgbClr val="0000CC"/>
                </a:solidFill>
                <a:cs typeface="Times New Roman"/>
              </a:rPr>
              <a:t>Φ</a:t>
            </a:r>
            <a:r>
              <a:rPr lang="de-DE" sz="1200" dirty="0" smtClean="0">
                <a:solidFill>
                  <a:prstClr val="black"/>
                </a:solidFill>
                <a:cs typeface="Times New Roman"/>
              </a:rPr>
              <a:t> </a:t>
            </a:r>
            <a:r>
              <a:rPr lang="en-US" sz="1200" dirty="0" smtClean="0">
                <a:solidFill>
                  <a:prstClr val="black"/>
                </a:solidFill>
                <a:cs typeface="Times New Roman"/>
              </a:rPr>
              <a:t>particles/sec.</a:t>
            </a:r>
          </a:p>
          <a:p>
            <a:r>
              <a:rPr lang="en-US" sz="1200" dirty="0" smtClean="0">
                <a:solidFill>
                  <a:prstClr val="black"/>
                </a:solidFill>
                <a:cs typeface="Times New Roman"/>
              </a:rPr>
              <a:t>The fraction of the incident particles disappear from the beam, i.e. react, in passing through the foil is given by</a:t>
            </a:r>
          </a:p>
          <a:p>
            <a:endParaRPr lang="en-US" sz="1200" dirty="0">
              <a:solidFill>
                <a:prstClr val="black"/>
              </a:solidFill>
              <a:cs typeface="Times New Roman"/>
            </a:endParaRPr>
          </a:p>
          <a:p>
            <a:endParaRPr lang="en-US" sz="1200" dirty="0" smtClean="0">
              <a:solidFill>
                <a:prstClr val="black"/>
              </a:solidFill>
              <a:cs typeface="Times New Roman"/>
            </a:endParaRPr>
          </a:p>
          <a:p>
            <a:r>
              <a:rPr lang="en-US" sz="1200" dirty="0" smtClean="0">
                <a:solidFill>
                  <a:prstClr val="black"/>
                </a:solidFill>
                <a:cs typeface="Times New Roman"/>
              </a:rPr>
              <a:t>The number of reactions that are occurring is the difference between the initial and transmitted flux</a:t>
            </a:r>
            <a:endParaRPr lang="en-US" sz="1200" dirty="0">
              <a:solidFill>
                <a:prstClr val="black"/>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1979712" y="2001699"/>
                <a:ext cx="186698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srgbClr val="0000CC"/>
                          </a:solidFill>
                          <a:latin typeface="Cambria Math"/>
                        </a:rPr>
                        <m:t>𝑑</m:t>
                      </m:r>
                      <m:r>
                        <m:rPr>
                          <m:sty m:val="p"/>
                        </m:rPr>
                        <a:rPr lang="el-GR" sz="1400" i="1" smtClean="0">
                          <a:solidFill>
                            <a:srgbClr val="0000CC"/>
                          </a:solidFill>
                          <a:latin typeface="Cambria Math"/>
                          <a:ea typeface="Cambria Math"/>
                        </a:rPr>
                        <m:t>Φ</m:t>
                      </m:r>
                      <m:r>
                        <a:rPr lang="de-DE" sz="1400" i="1" smtClean="0">
                          <a:solidFill>
                            <a:srgbClr val="0000CC"/>
                          </a:solidFill>
                          <a:latin typeface="Cambria Math"/>
                          <a:ea typeface="Cambria Math"/>
                        </a:rPr>
                        <m:t>=−</m:t>
                      </m:r>
                      <m:r>
                        <m:rPr>
                          <m:sty m:val="p"/>
                        </m:rPr>
                        <a:rPr lang="el-GR" sz="1400" i="1" smtClean="0">
                          <a:solidFill>
                            <a:srgbClr val="0000CC"/>
                          </a:solidFill>
                          <a:latin typeface="Cambria Math"/>
                          <a:ea typeface="Cambria Math"/>
                        </a:rPr>
                        <m:t>Φ</m:t>
                      </m:r>
                      <m:r>
                        <a:rPr lang="el-GR" sz="1400" i="1" smtClean="0">
                          <a:solidFill>
                            <a:srgbClr val="0000CC"/>
                          </a:solidFill>
                          <a:latin typeface="Cambria Math"/>
                          <a:ea typeface="Cambria Math"/>
                        </a:rPr>
                        <m:t>∙</m:t>
                      </m:r>
                      <m:sSub>
                        <m:sSubPr>
                          <m:ctrlPr>
                            <a:rPr lang="el-GR" sz="1400" i="1" smtClean="0">
                              <a:solidFill>
                                <a:srgbClr val="0000CC"/>
                              </a:solidFill>
                              <a:latin typeface="Cambria Math"/>
                              <a:ea typeface="Cambria Math"/>
                            </a:rPr>
                          </m:ctrlPr>
                        </m:sSubPr>
                        <m:e>
                          <m:r>
                            <a:rPr lang="de-DE" sz="1400" i="1" smtClean="0">
                              <a:solidFill>
                                <a:srgbClr val="0000CC"/>
                              </a:solidFill>
                              <a:latin typeface="Cambria Math"/>
                              <a:ea typeface="Cambria Math"/>
                            </a:rPr>
                            <m:t>𝑛</m:t>
                          </m:r>
                        </m:e>
                        <m:sub>
                          <m:r>
                            <a:rPr lang="de-DE" sz="1400" i="1" smtClean="0">
                              <a:solidFill>
                                <a:srgbClr val="0000CC"/>
                              </a:solidFill>
                              <a:latin typeface="Cambria Math"/>
                              <a:ea typeface="Cambria Math"/>
                            </a:rPr>
                            <m:t>𝑏</m:t>
                          </m:r>
                        </m:sub>
                      </m:sSub>
                      <m:r>
                        <a:rPr lang="de-DE" sz="1400" i="1" smtClean="0">
                          <a:solidFill>
                            <a:srgbClr val="0000CC"/>
                          </a:solidFill>
                          <a:latin typeface="Cambria Math"/>
                          <a:ea typeface="Cambria Math"/>
                        </a:rPr>
                        <m:t>∙</m:t>
                      </m:r>
                      <m:r>
                        <a:rPr lang="de-DE" sz="1400" i="1" smtClean="0">
                          <a:solidFill>
                            <a:srgbClr val="0000CC"/>
                          </a:solidFill>
                          <a:latin typeface="Cambria Math"/>
                          <a:ea typeface="Cambria Math"/>
                        </a:rPr>
                        <m:t>𝜎</m:t>
                      </m:r>
                      <m:r>
                        <a:rPr lang="de-DE" sz="1400" i="1" smtClean="0">
                          <a:solidFill>
                            <a:srgbClr val="0000CC"/>
                          </a:solidFill>
                          <a:latin typeface="Cambria Math"/>
                          <a:ea typeface="Cambria Math"/>
                        </a:rPr>
                        <m:t>∙</m:t>
                      </m:r>
                      <m:r>
                        <a:rPr lang="de-DE" sz="1400" i="1" smtClean="0">
                          <a:solidFill>
                            <a:srgbClr val="0000CC"/>
                          </a:solidFill>
                          <a:latin typeface="Cambria Math"/>
                          <a:ea typeface="Cambria Math"/>
                        </a:rPr>
                        <m:t>𝑑𝑥</m:t>
                      </m:r>
                    </m:oMath>
                  </m:oMathPara>
                </a14:m>
                <a:endParaRPr lang="en-US" sz="1400" dirty="0">
                  <a:solidFill>
                    <a:srgbClr val="0000CC"/>
                  </a:solidFill>
                  <a:latin typeface="Calibri"/>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1979712" y="2001699"/>
                <a:ext cx="1866985" cy="30777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971600" y="2735046"/>
                <a:ext cx="3985899" cy="307777"/>
              </a:xfrm>
              <a:prstGeom prst="rect">
                <a:avLst/>
              </a:prstGeom>
              <a:solidFill>
                <a:srgbClr val="FFFF00"/>
              </a:solid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a:rPr>
                          </m:ctrlPr>
                        </m:sSubPr>
                        <m:e>
                          <m:r>
                            <m:rPr>
                              <m:sty m:val="p"/>
                            </m:rPr>
                            <a:rPr lang="el-GR" sz="1400" i="1" smtClean="0">
                              <a:solidFill>
                                <a:srgbClr val="0000CC"/>
                              </a:solidFill>
                              <a:latin typeface="Cambria Math"/>
                              <a:ea typeface="Cambria Math"/>
                            </a:rPr>
                            <m:t>Φ</m:t>
                          </m:r>
                        </m:e>
                        <m:sub>
                          <m:r>
                            <a:rPr lang="de-DE" sz="1400" i="1" smtClean="0">
                              <a:solidFill>
                                <a:srgbClr val="0000CC"/>
                              </a:solidFill>
                              <a:latin typeface="Cambria Math"/>
                            </a:rPr>
                            <m:t>𝑖𝑛𝑖𝑡𝑖𝑎𝑙</m:t>
                          </m:r>
                        </m:sub>
                      </m:sSub>
                      <m:r>
                        <a:rPr lang="de-DE" sz="1400" i="1" smtClean="0">
                          <a:solidFill>
                            <a:srgbClr val="0000CC"/>
                          </a:solidFill>
                          <a:latin typeface="Cambria Math"/>
                        </a:rPr>
                        <m:t>−</m:t>
                      </m:r>
                      <m:sSub>
                        <m:sSubPr>
                          <m:ctrlPr>
                            <a:rPr lang="de-DE" sz="1400" i="1" smtClean="0">
                              <a:solidFill>
                                <a:srgbClr val="0000CC"/>
                              </a:solidFill>
                              <a:latin typeface="Cambria Math"/>
                            </a:rPr>
                          </m:ctrlPr>
                        </m:sSubPr>
                        <m:e>
                          <m:r>
                            <m:rPr>
                              <m:sty m:val="p"/>
                            </m:rPr>
                            <a:rPr lang="el-GR" sz="1400" i="1" smtClean="0">
                              <a:solidFill>
                                <a:srgbClr val="0000CC"/>
                              </a:solidFill>
                              <a:latin typeface="Cambria Math"/>
                              <a:ea typeface="Cambria Math"/>
                            </a:rPr>
                            <m:t>Φ</m:t>
                          </m:r>
                        </m:e>
                        <m:sub>
                          <m:r>
                            <a:rPr lang="de-DE" sz="1400" i="1" smtClean="0">
                              <a:solidFill>
                                <a:srgbClr val="0000CC"/>
                              </a:solidFill>
                              <a:latin typeface="Cambria Math"/>
                            </a:rPr>
                            <m:t>𝑡𝑟𝑎𝑛𝑠</m:t>
                          </m:r>
                        </m:sub>
                      </m:sSub>
                      <m:r>
                        <a:rPr lang="de-DE" sz="1400" i="1" smtClean="0">
                          <a:solidFill>
                            <a:srgbClr val="0000CC"/>
                          </a:solidFill>
                          <a:latin typeface="Cambria Math"/>
                        </a:rPr>
                        <m:t>=</m:t>
                      </m:r>
                      <m:sSub>
                        <m:sSubPr>
                          <m:ctrlPr>
                            <a:rPr lang="de-DE" sz="1400" i="1" smtClean="0">
                              <a:solidFill>
                                <a:srgbClr val="0000CC"/>
                              </a:solidFill>
                              <a:latin typeface="Cambria Math"/>
                            </a:rPr>
                          </m:ctrlPr>
                        </m:sSubPr>
                        <m:e>
                          <m:r>
                            <m:rPr>
                              <m:sty m:val="p"/>
                            </m:rPr>
                            <a:rPr lang="el-GR" sz="1400" i="1" smtClean="0">
                              <a:solidFill>
                                <a:srgbClr val="0000CC"/>
                              </a:solidFill>
                              <a:latin typeface="Cambria Math"/>
                              <a:ea typeface="Cambria Math"/>
                            </a:rPr>
                            <m:t>Φ</m:t>
                          </m:r>
                        </m:e>
                        <m:sub>
                          <m:r>
                            <a:rPr lang="de-DE" sz="1400" i="1" smtClean="0">
                              <a:solidFill>
                                <a:srgbClr val="0000CC"/>
                              </a:solidFill>
                              <a:latin typeface="Cambria Math"/>
                            </a:rPr>
                            <m:t>𝑖𝑛𝑖𝑡𝑖𝑎𝑙</m:t>
                          </m:r>
                        </m:sub>
                      </m:sSub>
                      <m:d>
                        <m:dPr>
                          <m:ctrlPr>
                            <a:rPr lang="de-DE" sz="1400" i="1" smtClean="0">
                              <a:solidFill>
                                <a:srgbClr val="0000CC"/>
                              </a:solidFill>
                              <a:latin typeface="Cambria Math"/>
                            </a:rPr>
                          </m:ctrlPr>
                        </m:dPr>
                        <m:e>
                          <m:r>
                            <a:rPr lang="de-DE" sz="1400" i="1" smtClean="0">
                              <a:solidFill>
                                <a:srgbClr val="0000CC"/>
                              </a:solidFill>
                              <a:latin typeface="Cambria Math"/>
                            </a:rPr>
                            <m:t>1−</m:t>
                          </m:r>
                          <m:r>
                            <a:rPr lang="de-DE" sz="1400" i="1" smtClean="0">
                              <a:solidFill>
                                <a:srgbClr val="0000CC"/>
                              </a:solidFill>
                              <a:latin typeface="Cambria Math"/>
                            </a:rPr>
                            <m:t>𝑒𝑥𝑝</m:t>
                          </m:r>
                          <m:d>
                            <m:dPr>
                              <m:begChr m:val="["/>
                              <m:endChr m:val="]"/>
                              <m:ctrlPr>
                                <a:rPr lang="de-DE" sz="1400" i="1" smtClean="0">
                                  <a:solidFill>
                                    <a:srgbClr val="0000CC"/>
                                  </a:solidFill>
                                  <a:latin typeface="Cambria Math"/>
                                </a:rPr>
                              </m:ctrlPr>
                            </m:dPr>
                            <m:e>
                              <m:r>
                                <a:rPr lang="de-DE" sz="1400" i="1" smtClean="0">
                                  <a:solidFill>
                                    <a:srgbClr val="0000CC"/>
                                  </a:solidFill>
                                  <a:latin typeface="Cambria Math"/>
                                </a:rPr>
                                <m:t>−</m:t>
                              </m:r>
                              <m:sSub>
                                <m:sSubPr>
                                  <m:ctrlPr>
                                    <a:rPr lang="de-DE" sz="1400" i="1" smtClean="0">
                                      <a:solidFill>
                                        <a:srgbClr val="0000CC"/>
                                      </a:solidFill>
                                      <a:latin typeface="Cambria Math"/>
                                    </a:rPr>
                                  </m:ctrlPr>
                                </m:sSubPr>
                                <m:e>
                                  <m:r>
                                    <a:rPr lang="de-DE" sz="1400" i="1" smtClean="0">
                                      <a:solidFill>
                                        <a:srgbClr val="0000CC"/>
                                      </a:solidFill>
                                      <a:latin typeface="Cambria Math"/>
                                    </a:rPr>
                                    <m:t>𝑛</m:t>
                                  </m:r>
                                </m:e>
                                <m:sub>
                                  <m:r>
                                    <a:rPr lang="de-DE" sz="1400" i="1" smtClean="0">
                                      <a:solidFill>
                                        <a:srgbClr val="0000CC"/>
                                      </a:solidFill>
                                      <a:latin typeface="Cambria Math"/>
                                    </a:rPr>
                                    <m:t>𝑏</m:t>
                                  </m:r>
                                </m:sub>
                              </m:sSub>
                              <m:r>
                                <a:rPr lang="de-DE" sz="1400" i="1" smtClean="0">
                                  <a:solidFill>
                                    <a:srgbClr val="0000CC"/>
                                  </a:solidFill>
                                  <a:latin typeface="Cambria Math"/>
                                  <a:ea typeface="Cambria Math"/>
                                </a:rPr>
                                <m:t>∙</m:t>
                              </m:r>
                              <m:r>
                                <a:rPr lang="de-DE" sz="1400" i="1" smtClean="0">
                                  <a:solidFill>
                                    <a:srgbClr val="0000CC"/>
                                  </a:solidFill>
                                  <a:latin typeface="Cambria Math"/>
                                  <a:ea typeface="Cambria Math"/>
                                </a:rPr>
                                <m:t>𝑑</m:t>
                              </m:r>
                              <m:r>
                                <a:rPr lang="de-DE" sz="1400" i="1" smtClean="0">
                                  <a:solidFill>
                                    <a:srgbClr val="0000CC"/>
                                  </a:solidFill>
                                  <a:latin typeface="Cambria Math"/>
                                  <a:ea typeface="Cambria Math"/>
                                </a:rPr>
                                <m:t>∙</m:t>
                              </m:r>
                              <m:r>
                                <a:rPr lang="de-DE" sz="1400" i="1" smtClean="0">
                                  <a:solidFill>
                                    <a:srgbClr val="0000CC"/>
                                  </a:solidFill>
                                  <a:latin typeface="Cambria Math"/>
                                  <a:ea typeface="Cambria Math"/>
                                </a:rPr>
                                <m:t>𝜎</m:t>
                              </m:r>
                            </m:e>
                          </m:d>
                        </m:e>
                      </m:d>
                    </m:oMath>
                  </m:oMathPara>
                </a14:m>
                <a:endParaRPr lang="en-US" sz="1400" dirty="0">
                  <a:solidFill>
                    <a:srgbClr val="0000CC"/>
                  </a:solidFill>
                  <a:latin typeface="Calibri"/>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971600" y="2735046"/>
                <a:ext cx="3985899" cy="307777"/>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2358000" y="3079520"/>
                <a:ext cx="153978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0000CC"/>
                          </a:solidFill>
                          <a:latin typeface="Cambria Math"/>
                          <a:ea typeface="Cambria Math"/>
                        </a:rPr>
                        <m:t>≈</m:t>
                      </m:r>
                      <m:sSub>
                        <m:sSubPr>
                          <m:ctrlPr>
                            <a:rPr lang="en-US" sz="1400" i="1" smtClean="0">
                              <a:solidFill>
                                <a:srgbClr val="0000CC"/>
                              </a:solidFill>
                              <a:latin typeface="Cambria Math"/>
                              <a:ea typeface="Cambria Math"/>
                            </a:rPr>
                          </m:ctrlPr>
                        </m:sSubPr>
                        <m:e>
                          <m:r>
                            <m:rPr>
                              <m:sty m:val="p"/>
                            </m:rPr>
                            <a:rPr lang="el-GR" sz="1400" i="1" smtClean="0">
                              <a:solidFill>
                                <a:srgbClr val="0000CC"/>
                              </a:solidFill>
                              <a:latin typeface="Cambria Math"/>
                              <a:ea typeface="Cambria Math"/>
                            </a:rPr>
                            <m:t>Φ</m:t>
                          </m:r>
                        </m:e>
                        <m:sub>
                          <m:r>
                            <a:rPr lang="de-DE" sz="1400" i="1" smtClean="0">
                              <a:solidFill>
                                <a:srgbClr val="0000CC"/>
                              </a:solidFill>
                              <a:latin typeface="Cambria Math"/>
                              <a:ea typeface="Cambria Math"/>
                            </a:rPr>
                            <m:t>𝑖𝑛𝑖𝑡𝑖𝑎𝑙</m:t>
                          </m:r>
                        </m:sub>
                      </m:sSub>
                      <m:r>
                        <a:rPr lang="en-US" sz="1400" i="1" smtClean="0">
                          <a:solidFill>
                            <a:srgbClr val="0000CC"/>
                          </a:solidFill>
                          <a:latin typeface="Cambria Math"/>
                          <a:ea typeface="Cambria Math"/>
                        </a:rPr>
                        <m:t>∙</m:t>
                      </m:r>
                      <m:sSub>
                        <m:sSubPr>
                          <m:ctrlPr>
                            <a:rPr lang="en-US" sz="1400" i="1" smtClean="0">
                              <a:solidFill>
                                <a:srgbClr val="0000CC"/>
                              </a:solidFill>
                              <a:latin typeface="Cambria Math"/>
                              <a:ea typeface="Cambria Math"/>
                            </a:rPr>
                          </m:ctrlPr>
                        </m:sSubPr>
                        <m:e>
                          <m:r>
                            <a:rPr lang="de-DE" sz="1400" i="1" smtClean="0">
                              <a:solidFill>
                                <a:srgbClr val="0000CC"/>
                              </a:solidFill>
                              <a:latin typeface="Cambria Math"/>
                              <a:ea typeface="Cambria Math"/>
                            </a:rPr>
                            <m:t>𝑁</m:t>
                          </m:r>
                        </m:e>
                        <m:sub>
                          <m:r>
                            <a:rPr lang="de-DE" sz="1400" i="1" smtClean="0">
                              <a:solidFill>
                                <a:srgbClr val="0000CC"/>
                              </a:solidFill>
                              <a:latin typeface="Cambria Math"/>
                              <a:ea typeface="Cambria Math"/>
                            </a:rPr>
                            <m:t>𝑏</m:t>
                          </m:r>
                        </m:sub>
                      </m:sSub>
                      <m:r>
                        <a:rPr lang="de-DE" sz="1400" i="1" smtClean="0">
                          <a:solidFill>
                            <a:srgbClr val="0000CC"/>
                          </a:solidFill>
                          <a:latin typeface="Cambria Math"/>
                          <a:ea typeface="Cambria Math"/>
                        </a:rPr>
                        <m:t>∙</m:t>
                      </m:r>
                      <m:r>
                        <a:rPr lang="de-DE" sz="1400" i="1" smtClean="0">
                          <a:solidFill>
                            <a:srgbClr val="0000CC"/>
                          </a:solidFill>
                          <a:latin typeface="Cambria Math"/>
                          <a:ea typeface="Cambria Math"/>
                        </a:rPr>
                        <m:t>𝜎</m:t>
                      </m:r>
                    </m:oMath>
                  </m:oMathPara>
                </a14:m>
                <a:endParaRPr lang="en-US" sz="1400" dirty="0">
                  <a:solidFill>
                    <a:srgbClr val="0000CC"/>
                  </a:solidFill>
                  <a:latin typeface="Calibri"/>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2358000" y="3079520"/>
                <a:ext cx="1539780" cy="307777"/>
              </a:xfrm>
              <a:prstGeom prst="rect">
                <a:avLst/>
              </a:prstGeom>
              <a:blipFill rotWithShape="1">
                <a:blip r:embed="rId4"/>
                <a:stretch>
                  <a:fillRect/>
                </a:stretch>
              </a:blipFill>
            </p:spPr>
            <p:txBody>
              <a:bodyPr/>
              <a:lstStyle/>
              <a:p>
                <a:r>
                  <a:rPr lang="en-US">
                    <a:noFill/>
                  </a:rPr>
                  <a:t> </a:t>
                </a:r>
              </a:p>
            </p:txBody>
          </p:sp>
        </mc:Fallback>
      </mc:AlternateContent>
      <p:sp>
        <p:nvSpPr>
          <p:cNvPr id="8" name="Textfeld 7"/>
          <p:cNvSpPr txBox="1"/>
          <p:nvPr/>
        </p:nvSpPr>
        <p:spPr>
          <a:xfrm>
            <a:off x="4013971" y="3077712"/>
            <a:ext cx="1134093" cy="276999"/>
          </a:xfrm>
          <a:prstGeom prst="rect">
            <a:avLst/>
          </a:prstGeom>
          <a:noFill/>
        </p:spPr>
        <p:txBody>
          <a:bodyPr wrap="none" rtlCol="0">
            <a:spAutoFit/>
          </a:bodyPr>
          <a:lstStyle/>
          <a:p>
            <a:r>
              <a:rPr lang="en-US" sz="1200" dirty="0" smtClean="0">
                <a:solidFill>
                  <a:prstClr val="black"/>
                </a:solidFill>
                <a:cs typeface="Times New Roman" panose="02020603050405020304" pitchFamily="18" charset="0"/>
              </a:rPr>
              <a:t>(for thin target)</a:t>
            </a:r>
            <a:endParaRPr lang="en-US" sz="1200" dirty="0">
              <a:solidFill>
                <a:prstClr val="black"/>
              </a:solidFill>
              <a:cs typeface="Times New Roman" panose="02020603050405020304" pitchFamily="18" charset="0"/>
            </a:endParaRPr>
          </a:p>
        </p:txBody>
      </p:sp>
      <p:pic>
        <p:nvPicPr>
          <p:cNvPr id="9"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000" y="915920"/>
            <a:ext cx="3071485" cy="282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6120000" y="3500720"/>
            <a:ext cx="719749" cy="21544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0" i="0" u="none" strike="noStrike" kern="0" cap="none" spc="0" normalizeH="0" baseline="0" noProof="0" dirty="0" smtClean="0">
                <a:ln>
                  <a:noFill/>
                </a:ln>
                <a:solidFill>
                  <a:srgbClr val="0000CC"/>
                </a:solidFill>
                <a:effectLst/>
                <a:uLnTx/>
                <a:uFillTx/>
                <a:cs typeface="Times New Roman" panose="02020603050405020304" pitchFamily="18" charset="0"/>
              </a:rPr>
              <a:t>Φ</a:t>
            </a:r>
            <a:r>
              <a:rPr kumimoji="0" lang="de-DE" sz="1400" b="0" i="0" u="none" strike="noStrike" kern="0" cap="none" spc="0" normalizeH="0" baseline="-25000" noProof="0" dirty="0" smtClean="0">
                <a:ln>
                  <a:noFill/>
                </a:ln>
                <a:solidFill>
                  <a:srgbClr val="0000CC"/>
                </a:solidFill>
                <a:effectLst/>
                <a:uLnTx/>
                <a:uFillTx/>
                <a:cs typeface="Times New Roman" panose="02020603050405020304" pitchFamily="18" charset="0"/>
              </a:rPr>
              <a:t>a</a:t>
            </a:r>
            <a:r>
              <a:rPr kumimoji="0" lang="de-DE" sz="1400" b="0" i="0" u="none" strike="noStrike" kern="0" cap="none" spc="0" normalizeH="0" baseline="0" noProof="0" dirty="0" smtClean="0">
                <a:ln>
                  <a:noFill/>
                </a:ln>
                <a:solidFill>
                  <a:srgbClr val="0000CC"/>
                </a:solidFill>
                <a:effectLst/>
                <a:uLnTx/>
                <a:uFillTx/>
                <a:cs typeface="Times New Roman" panose="02020603050405020304" pitchFamily="18" charset="0"/>
              </a:rPr>
              <a:t> = </a:t>
            </a:r>
            <a:r>
              <a:rPr kumimoji="0" lang="de-DE" sz="1400" b="0" i="0" u="none" strike="noStrike" kern="0" cap="none" spc="0" normalizeH="0" baseline="0" noProof="0" dirty="0" err="1" smtClean="0">
                <a:ln>
                  <a:noFill/>
                </a:ln>
                <a:solidFill>
                  <a:srgbClr val="0000CC"/>
                </a:solidFill>
                <a:effectLst/>
                <a:uLnTx/>
                <a:uFillTx/>
                <a:cs typeface="Times New Roman" panose="02020603050405020304" pitchFamily="18" charset="0"/>
              </a:rPr>
              <a:t>n</a:t>
            </a:r>
            <a:r>
              <a:rPr kumimoji="0" lang="de-DE" sz="1400" b="0" i="0" u="none" strike="noStrike" kern="0" cap="none" spc="0" normalizeH="0" baseline="-25000" noProof="0" dirty="0" err="1" smtClean="0">
                <a:ln>
                  <a:noFill/>
                </a:ln>
                <a:solidFill>
                  <a:srgbClr val="0000CC"/>
                </a:solidFill>
                <a:effectLst/>
                <a:uLnTx/>
                <a:uFillTx/>
                <a:cs typeface="Times New Roman" panose="02020603050405020304" pitchFamily="18" charset="0"/>
              </a:rPr>
              <a:t>a</a:t>
            </a:r>
            <a:r>
              <a:rPr kumimoji="0" lang="de-DE" sz="1400" b="0" i="0" u="none" strike="noStrike" kern="0" cap="none" spc="0" normalizeH="0" baseline="0" noProof="0" dirty="0" err="1" smtClean="0">
                <a:ln>
                  <a:noFill/>
                </a:ln>
                <a:solidFill>
                  <a:srgbClr val="0000CC"/>
                </a:solidFill>
                <a:effectLst/>
                <a:uLnTx/>
                <a:uFillTx/>
                <a:cs typeface="Times New Roman"/>
              </a:rPr>
              <a:t>·v</a:t>
            </a:r>
            <a:r>
              <a:rPr kumimoji="0" lang="de-DE" sz="1400" b="0" i="0" u="none" strike="noStrike" kern="0" cap="none" spc="0" normalizeH="0" baseline="-25000" noProof="0" dirty="0" err="1" smtClean="0">
                <a:ln>
                  <a:noFill/>
                </a:ln>
                <a:solidFill>
                  <a:srgbClr val="0000CC"/>
                </a:solidFill>
                <a:effectLst/>
                <a:uLnTx/>
                <a:uFillTx/>
                <a:cs typeface="Times New Roman"/>
              </a:rPr>
              <a:t>a</a:t>
            </a:r>
            <a:endParaRPr kumimoji="0" lang="en-US" sz="1400" b="0" i="0" u="none" strike="noStrike" kern="0" cap="none" spc="0" normalizeH="0" baseline="-25000" noProof="0" dirty="0" smtClean="0">
              <a:ln>
                <a:noFill/>
              </a:ln>
              <a:solidFill>
                <a:srgbClr val="0000CC"/>
              </a:solidFill>
              <a:effectLst/>
              <a:uLnTx/>
              <a:uFillTx/>
              <a:cs typeface="Times New Roman" panose="02020603050405020304" pitchFamily="18" charset="0"/>
            </a:endParaRPr>
          </a:p>
        </p:txBody>
      </p:sp>
      <p:sp>
        <p:nvSpPr>
          <p:cNvPr id="11" name="Textfeld 10"/>
          <p:cNvSpPr txBox="1"/>
          <p:nvPr/>
        </p:nvSpPr>
        <p:spPr>
          <a:xfrm>
            <a:off x="7560000" y="3500720"/>
            <a:ext cx="867225" cy="21544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err="1" smtClean="0">
                <a:ln>
                  <a:noFill/>
                </a:ln>
                <a:solidFill>
                  <a:srgbClr val="0000CC"/>
                </a:solidFill>
                <a:effectLst/>
                <a:uLnTx/>
                <a:uFillTx/>
                <a:cs typeface="Times New Roman" panose="02020603050405020304" pitchFamily="18" charset="0"/>
              </a:rPr>
              <a:t>N</a:t>
            </a:r>
            <a:r>
              <a:rPr kumimoji="0" lang="de-DE" sz="1400" b="0" i="0" u="none" strike="noStrike" kern="0" cap="none" spc="0" normalizeH="0" baseline="-25000" noProof="0" dirty="0" err="1" smtClean="0">
                <a:ln>
                  <a:noFill/>
                </a:ln>
                <a:solidFill>
                  <a:srgbClr val="0000CC"/>
                </a:solidFill>
                <a:effectLst/>
                <a:uLnTx/>
                <a:uFillTx/>
                <a:cs typeface="Times New Roman" panose="02020603050405020304" pitchFamily="18" charset="0"/>
              </a:rPr>
              <a:t>b</a:t>
            </a:r>
            <a:r>
              <a:rPr kumimoji="0" lang="de-DE" sz="1400" b="0" i="0" u="none" strike="noStrike" kern="0" cap="none" spc="0" normalizeH="0" baseline="0" noProof="0" dirty="0" smtClean="0">
                <a:ln>
                  <a:noFill/>
                </a:ln>
                <a:solidFill>
                  <a:srgbClr val="0000CC"/>
                </a:solidFill>
                <a:effectLst/>
                <a:uLnTx/>
                <a:uFillTx/>
                <a:cs typeface="Times New Roman" panose="02020603050405020304" pitchFamily="18" charset="0"/>
              </a:rPr>
              <a:t> = </a:t>
            </a:r>
            <a:r>
              <a:rPr kumimoji="0" lang="de-DE" sz="1400" b="0" i="0" u="none" strike="noStrike" kern="0" cap="none" spc="0" normalizeH="0" baseline="0" noProof="0" dirty="0" err="1" smtClean="0">
                <a:ln>
                  <a:noFill/>
                </a:ln>
                <a:solidFill>
                  <a:srgbClr val="0000CC"/>
                </a:solidFill>
                <a:effectLst/>
                <a:uLnTx/>
                <a:uFillTx/>
                <a:cs typeface="Times New Roman" panose="02020603050405020304" pitchFamily="18" charset="0"/>
              </a:rPr>
              <a:t>n</a:t>
            </a:r>
            <a:r>
              <a:rPr kumimoji="0" lang="de-DE" sz="1400" b="0" i="0" u="none" strike="noStrike" kern="0" cap="none" spc="0" normalizeH="0" baseline="-25000" noProof="0" dirty="0" err="1" smtClean="0">
                <a:ln>
                  <a:noFill/>
                </a:ln>
                <a:solidFill>
                  <a:srgbClr val="0000CC"/>
                </a:solidFill>
                <a:effectLst/>
                <a:uLnTx/>
                <a:uFillTx/>
                <a:cs typeface="Times New Roman" panose="02020603050405020304" pitchFamily="18" charset="0"/>
              </a:rPr>
              <a:t>b</a:t>
            </a:r>
            <a:r>
              <a:rPr kumimoji="0" lang="de-DE" sz="1400" b="0" i="0" u="none" strike="noStrike" kern="0" cap="none" spc="0" normalizeH="0" baseline="0" noProof="0" dirty="0" err="1" smtClean="0">
                <a:ln>
                  <a:noFill/>
                </a:ln>
                <a:solidFill>
                  <a:srgbClr val="0000CC"/>
                </a:solidFill>
                <a:effectLst/>
                <a:uLnTx/>
                <a:uFillTx/>
                <a:cs typeface="Times New Roman"/>
              </a:rPr>
              <a:t>·A·d</a:t>
            </a:r>
            <a:endParaRPr kumimoji="0" lang="en-US" sz="1400" b="0" i="0" u="none" strike="noStrike" kern="0" cap="none" spc="0" normalizeH="0" baseline="-25000" noProof="0" dirty="0" smtClean="0">
              <a:ln>
                <a:noFill/>
              </a:ln>
              <a:solidFill>
                <a:srgbClr val="0000CC"/>
              </a:solidFill>
              <a:effectLst/>
              <a:uLnTx/>
              <a:uFillTx/>
              <a:cs typeface="Times New Roman" panose="02020603050405020304" pitchFamily="18" charset="0"/>
            </a:endParaRPr>
          </a:p>
        </p:txBody>
      </p:sp>
      <p:sp>
        <p:nvSpPr>
          <p:cNvPr id="12" name="Textfeld 11"/>
          <p:cNvSpPr txBox="1"/>
          <p:nvPr/>
        </p:nvSpPr>
        <p:spPr>
          <a:xfrm>
            <a:off x="6229532" y="1232720"/>
            <a:ext cx="142668" cy="21544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err="1" smtClean="0">
                <a:ln>
                  <a:noFill/>
                </a:ln>
                <a:solidFill>
                  <a:srgbClr val="0000CC"/>
                </a:solidFill>
                <a:effectLst/>
                <a:uLnTx/>
                <a:uFillTx/>
                <a:cs typeface="Times New Roman"/>
              </a:rPr>
              <a:t>v</a:t>
            </a:r>
            <a:r>
              <a:rPr kumimoji="0" lang="de-DE" sz="1400" b="0" i="0" u="none" strike="noStrike" kern="0" cap="none" spc="0" normalizeH="0" baseline="-25000" noProof="0" dirty="0" err="1" smtClean="0">
                <a:ln>
                  <a:noFill/>
                </a:ln>
                <a:solidFill>
                  <a:srgbClr val="0000CC"/>
                </a:solidFill>
                <a:effectLst/>
                <a:uLnTx/>
                <a:uFillTx/>
                <a:cs typeface="Times New Roman"/>
              </a:rPr>
              <a:t>a</a:t>
            </a:r>
            <a:endParaRPr kumimoji="0" lang="en-US" sz="1400" b="0" i="0" u="none" strike="noStrike" kern="0" cap="none" spc="0" normalizeH="0" baseline="-25000" noProof="0" dirty="0" smtClean="0">
              <a:ln>
                <a:noFill/>
              </a:ln>
              <a:solidFill>
                <a:srgbClr val="0000CC"/>
              </a:solidFill>
              <a:effectLst/>
              <a:uLnTx/>
              <a:uFillTx/>
              <a:cs typeface="Times New Roman" panose="02020603050405020304" pitchFamily="18" charset="0"/>
            </a:endParaRPr>
          </a:p>
        </p:txBody>
      </p:sp>
      <p:sp>
        <p:nvSpPr>
          <p:cNvPr id="13" name="Textfeld 12"/>
          <p:cNvSpPr txBox="1"/>
          <p:nvPr/>
        </p:nvSpPr>
        <p:spPr>
          <a:xfrm>
            <a:off x="6624000" y="1052720"/>
            <a:ext cx="129844" cy="21544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smtClean="0">
                <a:ln>
                  <a:noFill/>
                </a:ln>
                <a:solidFill>
                  <a:srgbClr val="0000CC"/>
                </a:solidFill>
                <a:effectLst/>
                <a:uLnTx/>
                <a:uFillTx/>
                <a:cs typeface="Times New Roman"/>
              </a:rPr>
              <a:t>A</a:t>
            </a:r>
            <a:endParaRPr kumimoji="0" lang="en-US" sz="1400" b="0" i="0" u="none" strike="noStrike" kern="0" cap="none" spc="0" normalizeH="0" baseline="-25000" noProof="0" dirty="0" smtClean="0">
              <a:ln>
                <a:noFill/>
              </a:ln>
              <a:solidFill>
                <a:srgbClr val="0000CC"/>
              </a:solidFill>
              <a:effectLst/>
              <a:uLnTx/>
              <a:uFillTx/>
              <a:cs typeface="Times New Roman" panose="02020603050405020304" pitchFamily="18" charset="0"/>
            </a:endParaRPr>
          </a:p>
        </p:txBody>
      </p:sp>
      <p:sp>
        <p:nvSpPr>
          <p:cNvPr id="14" name="Textfeld 13"/>
          <p:cNvSpPr txBox="1"/>
          <p:nvPr/>
        </p:nvSpPr>
        <p:spPr>
          <a:xfrm>
            <a:off x="7272000" y="908720"/>
            <a:ext cx="89768" cy="21544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smtClean="0">
                <a:ln>
                  <a:noFill/>
                </a:ln>
                <a:solidFill>
                  <a:srgbClr val="0000CC"/>
                </a:solidFill>
                <a:effectLst/>
                <a:uLnTx/>
                <a:uFillTx/>
                <a:cs typeface="Times New Roman"/>
              </a:rPr>
              <a:t>d</a:t>
            </a:r>
            <a:endParaRPr kumimoji="0" lang="en-US" sz="1400" b="0" i="0" u="none" strike="noStrike" kern="0" cap="none" spc="0" normalizeH="0" baseline="-25000" noProof="0" dirty="0" smtClean="0">
              <a:ln>
                <a:noFill/>
              </a:ln>
              <a:solidFill>
                <a:srgbClr val="0000CC"/>
              </a:solidFill>
              <a:effectLst/>
              <a:uLnTx/>
              <a:uFillTx/>
              <a:cs typeface="Times New Roman" panose="02020603050405020304" pitchFamily="18" charset="0"/>
            </a:endParaRPr>
          </a:p>
        </p:txBody>
      </p:sp>
      <p:sp>
        <p:nvSpPr>
          <p:cNvPr id="15" name="Textfeld 14"/>
          <p:cNvSpPr txBox="1"/>
          <p:nvPr/>
        </p:nvSpPr>
        <p:spPr>
          <a:xfrm>
            <a:off x="360000" y="3500720"/>
            <a:ext cx="872355" cy="307777"/>
          </a:xfrm>
          <a:prstGeom prst="rect">
            <a:avLst/>
          </a:prstGeom>
          <a:noFill/>
        </p:spPr>
        <p:txBody>
          <a:bodyPr wrap="none" rtlCol="0">
            <a:spAutoFit/>
          </a:bodyPr>
          <a:lstStyle/>
          <a:p>
            <a:r>
              <a:rPr lang="en-US" sz="1400" dirty="0" smtClean="0">
                <a:solidFill>
                  <a:srgbClr val="FF0000"/>
                </a:solidFill>
                <a:cs typeface="Times New Roman" panose="02020603050405020304" pitchFamily="18" charset="0"/>
              </a:rPr>
              <a:t>Example:</a:t>
            </a:r>
            <a:endParaRPr lang="en-US" sz="1400" dirty="0">
              <a:solidFill>
                <a:srgbClr val="FF0000"/>
              </a:solidFill>
              <a:cs typeface="Times New Roman" panose="02020603050405020304" pitchFamily="18" charset="0"/>
            </a:endParaRPr>
          </a:p>
        </p:txBody>
      </p:sp>
      <p:sp>
        <p:nvSpPr>
          <p:cNvPr id="16" name="Textfeld 15"/>
          <p:cNvSpPr txBox="1"/>
          <p:nvPr/>
        </p:nvSpPr>
        <p:spPr>
          <a:xfrm>
            <a:off x="360000" y="3860720"/>
            <a:ext cx="3731214" cy="523220"/>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200" b="0" i="0" u="none" strike="noStrike" kern="0" cap="none" spc="0" normalizeH="0" baseline="0" noProof="0" dirty="0" smtClean="0">
                <a:ln>
                  <a:noFill/>
                </a:ln>
                <a:solidFill>
                  <a:srgbClr val="000000"/>
                </a:solidFill>
                <a:effectLst/>
                <a:uLnTx/>
                <a:uFillTx/>
              </a:rPr>
              <a:t>A </a:t>
            </a:r>
            <a:r>
              <a:rPr kumimoji="0" lang="de-DE" altLang="de-DE" sz="1200" b="0" i="0" u="none" strike="noStrike" kern="0" cap="none" spc="0" normalizeH="0" baseline="0" noProof="0" dirty="0" err="1" smtClean="0">
                <a:ln>
                  <a:noFill/>
                </a:ln>
                <a:solidFill>
                  <a:srgbClr val="000000"/>
                </a:solidFill>
                <a:effectLst/>
                <a:uLnTx/>
                <a:uFillTx/>
              </a:rPr>
              <a:t>particle</a:t>
            </a:r>
            <a:r>
              <a:rPr kumimoji="0" lang="de-DE" altLang="de-DE" sz="1200" b="0" i="0" u="none" strike="noStrike" kern="0" cap="none" spc="0" normalizeH="0" baseline="0" noProof="0" dirty="0" smtClean="0">
                <a:ln>
                  <a:noFill/>
                </a:ln>
                <a:solidFill>
                  <a:srgbClr val="000000"/>
                </a:solidFill>
                <a:effectLst/>
                <a:uLnTx/>
                <a:uFillTx/>
              </a:rPr>
              <a:t> </a:t>
            </a:r>
            <a:r>
              <a:rPr kumimoji="0" lang="de-DE" altLang="de-DE" sz="1200" b="0" i="0" u="none" strike="noStrike" kern="0" cap="none" spc="0" normalizeH="0" baseline="0" noProof="0" dirty="0" err="1" smtClean="0">
                <a:ln>
                  <a:noFill/>
                </a:ln>
                <a:solidFill>
                  <a:srgbClr val="000000"/>
                </a:solidFill>
                <a:effectLst/>
                <a:uLnTx/>
                <a:uFillTx/>
              </a:rPr>
              <a:t>current</a:t>
            </a:r>
            <a:r>
              <a:rPr kumimoji="0" lang="de-DE" altLang="de-DE" sz="1200" b="0" i="0" u="none" strike="noStrike" kern="0" cap="none" spc="0" normalizeH="0" baseline="0" noProof="0" dirty="0" smtClean="0">
                <a:ln>
                  <a:noFill/>
                </a:ln>
                <a:solidFill>
                  <a:srgbClr val="000000"/>
                </a:solidFill>
                <a:effectLst/>
                <a:uLnTx/>
                <a:uFillTx/>
              </a:rPr>
              <a:t> </a:t>
            </a:r>
            <a:r>
              <a:rPr kumimoji="0" lang="de-DE" altLang="de-DE" sz="1200" b="0" i="0" u="none" strike="noStrike" kern="0" cap="none" spc="0" normalizeH="0" baseline="0" noProof="0" dirty="0" err="1" smtClean="0">
                <a:ln>
                  <a:noFill/>
                </a:ln>
                <a:solidFill>
                  <a:srgbClr val="000000"/>
                </a:solidFill>
                <a:effectLst/>
                <a:uLnTx/>
                <a:uFillTx/>
              </a:rPr>
              <a:t>of</a:t>
            </a:r>
            <a:r>
              <a:rPr kumimoji="0" lang="de-DE" altLang="de-DE" sz="1200" b="0" i="0" u="none" strike="noStrike" kern="0" cap="none" spc="0" normalizeH="0" baseline="0" noProof="0" dirty="0" smtClean="0">
                <a:ln>
                  <a:noFill/>
                </a:ln>
                <a:solidFill>
                  <a:srgbClr val="000000"/>
                </a:solidFill>
                <a:effectLst/>
                <a:uLnTx/>
                <a:uFillTx/>
              </a:rPr>
              <a:t> 1 </a:t>
            </a:r>
            <a:r>
              <a:rPr kumimoji="0" lang="de-DE" altLang="de-DE" sz="1200" b="0" i="0" u="none" strike="noStrike" kern="0" cap="none" spc="0" normalizeH="0" baseline="0" noProof="0" dirty="0" err="1" smtClean="0">
                <a:ln>
                  <a:noFill/>
                </a:ln>
                <a:solidFill>
                  <a:srgbClr val="000000"/>
                </a:solidFill>
                <a:effectLst/>
                <a:uLnTx/>
                <a:uFillTx/>
              </a:rPr>
              <a:t>pnA</a:t>
            </a:r>
            <a:r>
              <a:rPr kumimoji="0" lang="de-DE" altLang="de-DE" sz="1200" b="0" i="0" u="none" strike="noStrike" kern="0" cap="none" spc="0" normalizeH="0" baseline="0" noProof="0" dirty="0" smtClean="0">
                <a:ln>
                  <a:noFill/>
                </a:ln>
                <a:solidFill>
                  <a:srgbClr val="000000"/>
                </a:solidFill>
                <a:effectLst/>
                <a:uLnTx/>
                <a:uFillTx/>
              </a:rPr>
              <a:t> </a:t>
            </a:r>
            <a:r>
              <a:rPr kumimoji="0" lang="de-DE" altLang="de-DE" sz="1200" b="0" i="0" u="none" strike="noStrike" kern="0" cap="none" spc="0" normalizeH="0" baseline="0" noProof="0" dirty="0" err="1" smtClean="0">
                <a:ln>
                  <a:noFill/>
                </a:ln>
                <a:solidFill>
                  <a:srgbClr val="000000"/>
                </a:solidFill>
                <a:effectLst/>
                <a:uLnTx/>
                <a:uFillTx/>
              </a:rPr>
              <a:t>consists</a:t>
            </a:r>
            <a:r>
              <a:rPr kumimoji="0" lang="de-DE" altLang="de-DE" sz="1200" b="0" i="0" u="none" strike="noStrike" kern="0" cap="none" spc="0" normalizeH="0" baseline="0" noProof="0" dirty="0" smtClean="0">
                <a:ln>
                  <a:noFill/>
                </a:ln>
                <a:solidFill>
                  <a:srgbClr val="000000"/>
                </a:solidFill>
                <a:effectLst/>
                <a:uLnTx/>
                <a:uFillTx/>
              </a:rPr>
              <a:t> </a:t>
            </a:r>
            <a:r>
              <a:rPr kumimoji="0" lang="de-DE" altLang="de-DE" sz="1200" b="0" i="0" u="none" strike="noStrike" kern="0" cap="none" spc="0" normalizeH="0" baseline="0" noProof="0" dirty="0" err="1" smtClean="0">
                <a:ln>
                  <a:noFill/>
                </a:ln>
                <a:solidFill>
                  <a:srgbClr val="000000"/>
                </a:solidFill>
                <a:effectLst/>
                <a:uLnTx/>
                <a:uFillTx/>
              </a:rPr>
              <a:t>of</a:t>
            </a:r>
            <a:r>
              <a:rPr kumimoji="0" lang="de-DE" altLang="de-DE" sz="1200" b="0" i="0" u="none" strike="noStrike" kern="0" cap="none" spc="0" normalizeH="0" baseline="0" noProof="0" dirty="0" smtClean="0">
                <a:ln>
                  <a:noFill/>
                </a:ln>
                <a:solidFill>
                  <a:srgbClr val="000000"/>
                </a:solidFill>
                <a:effectLst/>
                <a:uLnTx/>
                <a:uFillTx/>
              </a:rPr>
              <a:t> 6</a:t>
            </a:r>
            <a:r>
              <a:rPr kumimoji="0" lang="de-DE" altLang="de-DE" sz="1200" b="0" i="0" u="none" strike="noStrike" kern="0" cap="none" spc="0" normalizeH="0" baseline="0" noProof="0" dirty="0" smtClean="0">
                <a:ln>
                  <a:noFill/>
                </a:ln>
                <a:solidFill>
                  <a:srgbClr val="000000"/>
                </a:solidFill>
                <a:effectLst/>
                <a:uLnTx/>
                <a:uFillTx/>
                <a:cs typeface="Times New Roman" pitchFamily="18" charset="0"/>
              </a:rPr>
              <a:t>·10</a:t>
            </a:r>
            <a:r>
              <a:rPr kumimoji="0" lang="de-DE" altLang="de-DE" sz="1200" b="0" i="0" u="none" strike="noStrike" kern="0" cap="none" spc="0" normalizeH="0" baseline="30000" noProof="0" dirty="0" smtClean="0">
                <a:ln>
                  <a:noFill/>
                </a:ln>
                <a:solidFill>
                  <a:srgbClr val="000000"/>
                </a:solidFill>
                <a:effectLst/>
                <a:uLnTx/>
                <a:uFillTx/>
                <a:cs typeface="Times New Roman" pitchFamily="18" charset="0"/>
              </a:rPr>
              <a:t>9</a:t>
            </a:r>
            <a:r>
              <a:rPr kumimoji="0" lang="de-DE" altLang="de-DE" sz="1200" b="0" i="0" u="none" strike="noStrike" kern="0" cap="none" spc="0" normalizeH="0" baseline="0" noProof="0" dirty="0" smtClean="0">
                <a:ln>
                  <a:noFill/>
                </a:ln>
                <a:solidFill>
                  <a:srgbClr val="000000"/>
                </a:solidFill>
                <a:effectLst/>
                <a:uLnTx/>
                <a:uFillTx/>
                <a:cs typeface="Times New Roman" pitchFamily="18" charset="0"/>
              </a:rPr>
              <a:t> </a:t>
            </a:r>
            <a:r>
              <a:rPr kumimoji="0" lang="de-DE" altLang="de-DE" sz="1200" b="0" i="0" u="none" strike="noStrike" kern="0" cap="none" spc="0" normalizeH="0" baseline="0" noProof="0" dirty="0" err="1" smtClean="0">
                <a:ln>
                  <a:noFill/>
                </a:ln>
                <a:solidFill>
                  <a:srgbClr val="000000"/>
                </a:solidFill>
                <a:effectLst/>
                <a:uLnTx/>
                <a:uFillTx/>
                <a:cs typeface="Times New Roman" pitchFamily="18" charset="0"/>
              </a:rPr>
              <a:t>projectiles</a:t>
            </a:r>
            <a:r>
              <a:rPr kumimoji="0" lang="de-DE" altLang="de-DE" sz="1200" b="0" i="0" u="none" strike="noStrike" kern="0" cap="none" spc="0" normalizeH="0" baseline="0" noProof="0" dirty="0" smtClean="0">
                <a:ln>
                  <a:noFill/>
                </a:ln>
                <a:solidFill>
                  <a:srgbClr val="000000"/>
                </a:solidFill>
                <a:effectLst/>
                <a:uLnTx/>
                <a:uFillTx/>
                <a:cs typeface="Times New Roman" pitchFamily="18" charset="0"/>
              </a:rPr>
              <a:t>/s.</a:t>
            </a:r>
          </a:p>
          <a:p>
            <a:pPr marL="0" marR="0" lvl="0" indent="0" defTabSz="914400" eaLnBrk="1" fontAlgn="base" latinLnBrk="0" hangingPunct="1">
              <a:lnSpc>
                <a:spcPct val="100000"/>
              </a:lnSpc>
              <a:spcBef>
                <a:spcPct val="0"/>
              </a:spcBef>
              <a:spcAft>
                <a:spcPct val="0"/>
              </a:spcAft>
              <a:buClrTx/>
              <a:buSzTx/>
              <a:buFontTx/>
              <a:buNone/>
              <a:tabLst/>
              <a:defRPr/>
            </a:pPr>
            <a:endParaRPr kumimoji="0" lang="de-DE" altLang="de-DE" sz="400" b="0" i="0" u="none" strike="noStrike" kern="0" cap="none" spc="0" normalizeH="0" baseline="0" noProof="0" dirty="0" smtClean="0">
              <a:ln>
                <a:noFill/>
              </a:ln>
              <a:solidFill>
                <a:srgbClr val="000000"/>
              </a:solidFill>
              <a:effectLst/>
              <a:uLnTx/>
              <a:uFillTx/>
              <a:cs typeface="Times New Roman"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de-DE" altLang="de-DE" sz="1200" b="0" i="0" u="none" strike="noStrike" kern="0" cap="none" spc="0" normalizeH="0" baseline="0" noProof="0" dirty="0" smtClean="0">
                <a:ln>
                  <a:noFill/>
                </a:ln>
                <a:solidFill>
                  <a:srgbClr val="000000"/>
                </a:solidFill>
                <a:effectLst/>
                <a:uLnTx/>
                <a:uFillTx/>
                <a:cs typeface="Times New Roman" pitchFamily="18" charset="0"/>
              </a:rPr>
              <a:t>A </a:t>
            </a:r>
            <a:r>
              <a:rPr kumimoji="0" lang="de-DE" altLang="de-DE" sz="1200" b="0" i="0" u="none" strike="noStrike" kern="0" cap="none" spc="0" normalizeH="0" baseline="30000" noProof="0" dirty="0" smtClean="0">
                <a:ln>
                  <a:noFill/>
                </a:ln>
                <a:solidFill>
                  <a:srgbClr val="000000"/>
                </a:solidFill>
                <a:effectLst/>
                <a:uLnTx/>
                <a:uFillTx/>
                <a:cs typeface="Times New Roman" pitchFamily="18" charset="0"/>
              </a:rPr>
              <a:t>132</a:t>
            </a:r>
            <a:r>
              <a:rPr kumimoji="0" lang="de-DE" altLang="de-DE" sz="1200" b="0" i="0" u="none" strike="noStrike" kern="0" cap="none" spc="0" normalizeH="0" baseline="0" noProof="0" dirty="0" smtClean="0">
                <a:ln>
                  <a:noFill/>
                </a:ln>
                <a:solidFill>
                  <a:srgbClr val="000000"/>
                </a:solidFill>
                <a:effectLst/>
                <a:uLnTx/>
                <a:uFillTx/>
                <a:cs typeface="Times New Roman" pitchFamily="18" charset="0"/>
              </a:rPr>
              <a:t>Sn </a:t>
            </a:r>
            <a:r>
              <a:rPr kumimoji="0" lang="de-DE" altLang="de-DE" sz="1200" b="0" i="0" u="none" strike="noStrike" kern="0" cap="none" spc="0" normalizeH="0" baseline="0" noProof="0" dirty="0" err="1" smtClean="0">
                <a:ln>
                  <a:noFill/>
                </a:ln>
                <a:solidFill>
                  <a:srgbClr val="000000"/>
                </a:solidFill>
                <a:effectLst/>
                <a:uLnTx/>
                <a:uFillTx/>
                <a:cs typeface="Times New Roman" pitchFamily="18" charset="0"/>
              </a:rPr>
              <a:t>target</a:t>
            </a:r>
            <a:r>
              <a:rPr kumimoji="0" lang="de-DE" altLang="de-DE" sz="1200" b="0" i="0" u="none" strike="noStrike" kern="0" cap="none" spc="0" normalizeH="0" baseline="0" noProof="0" dirty="0" smtClean="0">
                <a:ln>
                  <a:noFill/>
                </a:ln>
                <a:solidFill>
                  <a:srgbClr val="000000"/>
                </a:solidFill>
                <a:effectLst/>
                <a:uLnTx/>
                <a:uFillTx/>
                <a:cs typeface="Times New Roman" pitchFamily="18" charset="0"/>
              </a:rPr>
              <a:t> (1 mg/cm</a:t>
            </a:r>
            <a:r>
              <a:rPr kumimoji="0" lang="de-DE" altLang="de-DE" sz="1200" b="0" i="0" u="none" strike="noStrike" kern="0" cap="none" spc="0" normalizeH="0" baseline="30000" noProof="0" dirty="0" smtClean="0">
                <a:ln>
                  <a:noFill/>
                </a:ln>
                <a:solidFill>
                  <a:srgbClr val="000000"/>
                </a:solidFill>
                <a:effectLst/>
                <a:uLnTx/>
                <a:uFillTx/>
                <a:cs typeface="Times New Roman" pitchFamily="18" charset="0"/>
              </a:rPr>
              <a:t>2</a:t>
            </a:r>
            <a:r>
              <a:rPr kumimoji="0" lang="de-DE" altLang="de-DE" sz="1200" b="0" i="0" u="none" strike="noStrike" kern="0" cap="none" spc="0" normalizeH="0" baseline="0" noProof="0" dirty="0" smtClean="0">
                <a:ln>
                  <a:noFill/>
                </a:ln>
                <a:solidFill>
                  <a:srgbClr val="000000"/>
                </a:solidFill>
                <a:effectLst/>
                <a:uLnTx/>
                <a:uFillTx/>
                <a:cs typeface="Times New Roman" pitchFamily="18" charset="0"/>
              </a:rPr>
              <a:t>) </a:t>
            </a:r>
            <a:r>
              <a:rPr kumimoji="0" lang="de-DE" altLang="de-DE" sz="1200" b="0" i="0" u="none" strike="noStrike" kern="0" cap="none" spc="0" normalizeH="0" baseline="0" noProof="0" dirty="0" err="1" smtClean="0">
                <a:ln>
                  <a:noFill/>
                </a:ln>
                <a:solidFill>
                  <a:srgbClr val="000000"/>
                </a:solidFill>
                <a:effectLst/>
                <a:uLnTx/>
                <a:uFillTx/>
                <a:cs typeface="Times New Roman" pitchFamily="18" charset="0"/>
              </a:rPr>
              <a:t>consists</a:t>
            </a:r>
            <a:r>
              <a:rPr kumimoji="0" lang="de-DE" altLang="de-DE" sz="1200" b="0" i="0" u="none" strike="noStrike" kern="0" cap="none" spc="0" normalizeH="0" baseline="0" noProof="0" dirty="0" smtClean="0">
                <a:ln>
                  <a:noFill/>
                </a:ln>
                <a:solidFill>
                  <a:srgbClr val="000000"/>
                </a:solidFill>
                <a:effectLst/>
                <a:uLnTx/>
                <a:uFillTx/>
                <a:cs typeface="Times New Roman" pitchFamily="18" charset="0"/>
              </a:rPr>
              <a:t> </a:t>
            </a:r>
            <a:r>
              <a:rPr kumimoji="0" lang="de-DE" altLang="de-DE" sz="1200" b="0" i="0" u="none" strike="noStrike" kern="0" cap="none" spc="0" normalizeH="0" baseline="0" noProof="0" dirty="0" err="1" smtClean="0">
                <a:ln>
                  <a:noFill/>
                </a:ln>
                <a:solidFill>
                  <a:srgbClr val="000000"/>
                </a:solidFill>
                <a:effectLst/>
                <a:uLnTx/>
                <a:uFillTx/>
                <a:cs typeface="Times New Roman" pitchFamily="18" charset="0"/>
              </a:rPr>
              <a:t>of</a:t>
            </a:r>
            <a:r>
              <a:rPr kumimoji="0" lang="de-DE" altLang="de-DE" sz="1200" b="0" i="0" u="none" strike="noStrike" kern="0" cap="none" spc="0" normalizeH="0" baseline="0" noProof="0" dirty="0" smtClean="0">
                <a:ln>
                  <a:noFill/>
                </a:ln>
                <a:solidFill>
                  <a:srgbClr val="000000"/>
                </a:solidFill>
                <a:effectLst/>
                <a:uLnTx/>
                <a:uFillTx/>
                <a:cs typeface="Times New Roman" pitchFamily="18" charset="0"/>
              </a:rPr>
              <a:t> 5·10</a:t>
            </a:r>
            <a:r>
              <a:rPr kumimoji="0" lang="de-DE" altLang="de-DE" sz="1200" b="0" i="0" u="none" strike="noStrike" kern="0" cap="none" spc="0" normalizeH="0" baseline="30000" noProof="0" dirty="0" smtClean="0">
                <a:ln>
                  <a:noFill/>
                </a:ln>
                <a:solidFill>
                  <a:srgbClr val="000000"/>
                </a:solidFill>
                <a:effectLst/>
                <a:uLnTx/>
                <a:uFillTx/>
                <a:cs typeface="Times New Roman" pitchFamily="18" charset="0"/>
              </a:rPr>
              <a:t>18</a:t>
            </a:r>
            <a:r>
              <a:rPr kumimoji="0" lang="de-DE" altLang="de-DE" sz="1200" b="0" i="0" u="none" strike="noStrike" kern="0" cap="none" spc="0" normalizeH="0" baseline="0" noProof="0" dirty="0" smtClean="0">
                <a:ln>
                  <a:noFill/>
                </a:ln>
                <a:solidFill>
                  <a:srgbClr val="000000"/>
                </a:solidFill>
                <a:effectLst/>
                <a:uLnTx/>
                <a:uFillTx/>
                <a:cs typeface="Times New Roman" pitchFamily="18" charset="0"/>
              </a:rPr>
              <a:t> </a:t>
            </a:r>
            <a:r>
              <a:rPr kumimoji="0" lang="de-DE" altLang="de-DE" sz="1200" b="0" i="0" u="none" strike="noStrike" kern="0" cap="none" spc="0" normalizeH="0" baseline="0" noProof="0" dirty="0" err="1" smtClean="0">
                <a:ln>
                  <a:noFill/>
                </a:ln>
                <a:solidFill>
                  <a:srgbClr val="000000"/>
                </a:solidFill>
                <a:effectLst/>
                <a:uLnTx/>
                <a:uFillTx/>
                <a:cs typeface="Times New Roman" pitchFamily="18" charset="0"/>
              </a:rPr>
              <a:t>nuclei</a:t>
            </a:r>
            <a:r>
              <a:rPr kumimoji="0" lang="de-DE" altLang="de-DE" sz="1200" b="0" i="0" u="none" strike="noStrike" kern="0" cap="none" spc="0" normalizeH="0" baseline="0" noProof="0" dirty="0" smtClean="0">
                <a:ln>
                  <a:noFill/>
                </a:ln>
                <a:solidFill>
                  <a:srgbClr val="000000"/>
                </a:solidFill>
                <a:effectLst/>
                <a:uLnTx/>
                <a:uFillTx/>
                <a:cs typeface="Times New Roman" pitchFamily="18" charset="0"/>
              </a:rPr>
              <a:t>/cm</a:t>
            </a:r>
            <a:r>
              <a:rPr kumimoji="0" lang="de-DE" altLang="de-DE" sz="1200" b="0" i="0" u="none" strike="noStrike" kern="0" cap="none" spc="0" normalizeH="0" baseline="30000" noProof="0" dirty="0" smtClean="0">
                <a:ln>
                  <a:noFill/>
                </a:ln>
                <a:solidFill>
                  <a:srgbClr val="000000"/>
                </a:solidFill>
                <a:effectLst/>
                <a:uLnTx/>
                <a:uFillTx/>
                <a:cs typeface="Times New Roman" pitchFamily="18" charset="0"/>
              </a:rPr>
              <a:t>2</a:t>
            </a:r>
          </a:p>
        </p:txBody>
      </p:sp>
      <mc:AlternateContent xmlns:mc="http://schemas.openxmlformats.org/markup-compatibility/2006" xmlns:a14="http://schemas.microsoft.com/office/drawing/2010/main">
        <mc:Choice Requires="a14">
          <p:sp>
            <p:nvSpPr>
              <p:cNvPr id="17" name="Textfeld 16"/>
              <p:cNvSpPr txBox="1"/>
              <p:nvPr/>
            </p:nvSpPr>
            <p:spPr>
              <a:xfrm>
                <a:off x="972000" y="4400720"/>
                <a:ext cx="3124830" cy="4395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000" i="1" smtClean="0">
                              <a:solidFill>
                                <a:prstClr val="black"/>
                              </a:solidFill>
                              <a:latin typeface="Cambria Math"/>
                            </a:rPr>
                          </m:ctrlPr>
                        </m:fPr>
                        <m:num>
                          <m:r>
                            <a:rPr lang="de-DE" sz="1000" i="1" smtClean="0">
                              <a:solidFill>
                                <a:prstClr val="black"/>
                              </a:solidFill>
                              <a:latin typeface="Cambria Math"/>
                            </a:rPr>
                            <m:t>6</m:t>
                          </m:r>
                          <m:r>
                            <a:rPr lang="de-DE" sz="1000" i="1" smtClean="0">
                              <a:solidFill>
                                <a:prstClr val="black"/>
                              </a:solidFill>
                              <a:latin typeface="Cambria Math"/>
                              <a:ea typeface="Cambria Math"/>
                            </a:rPr>
                            <m:t>∙</m:t>
                          </m:r>
                          <m:sSup>
                            <m:sSupPr>
                              <m:ctrlPr>
                                <a:rPr lang="de-DE" sz="1000" i="1" smtClean="0">
                                  <a:solidFill>
                                    <a:prstClr val="black"/>
                                  </a:solidFill>
                                  <a:latin typeface="Cambria Math"/>
                                  <a:ea typeface="Cambria Math"/>
                                </a:rPr>
                              </m:ctrlPr>
                            </m:sSupPr>
                            <m:e>
                              <m:r>
                                <a:rPr lang="de-DE" sz="1000" i="1" smtClean="0">
                                  <a:solidFill>
                                    <a:prstClr val="black"/>
                                  </a:solidFill>
                                  <a:latin typeface="Cambria Math"/>
                                  <a:ea typeface="Cambria Math"/>
                                </a:rPr>
                                <m:t>10</m:t>
                              </m:r>
                            </m:e>
                            <m:sup>
                              <m:r>
                                <a:rPr lang="de-DE" sz="1000" i="1" smtClean="0">
                                  <a:solidFill>
                                    <a:prstClr val="black"/>
                                  </a:solidFill>
                                  <a:latin typeface="Cambria Math"/>
                                  <a:ea typeface="Cambria Math"/>
                                </a:rPr>
                                <m:t>23</m:t>
                              </m:r>
                            </m:sup>
                          </m:sSup>
                          <m:r>
                            <a:rPr lang="de-DE" sz="1000" i="1" smtClean="0">
                              <a:solidFill>
                                <a:prstClr val="black"/>
                              </a:solidFill>
                              <a:latin typeface="Cambria Math"/>
                              <a:ea typeface="Cambria Math"/>
                            </a:rPr>
                            <m:t>∙</m:t>
                          </m:r>
                          <m:sSup>
                            <m:sSupPr>
                              <m:ctrlPr>
                                <a:rPr lang="de-DE" sz="1000" i="1" smtClean="0">
                                  <a:solidFill>
                                    <a:prstClr val="black"/>
                                  </a:solidFill>
                                  <a:latin typeface="Cambria Math"/>
                                  <a:ea typeface="Cambria Math"/>
                                </a:rPr>
                              </m:ctrlPr>
                            </m:sSupPr>
                            <m:e>
                              <m:r>
                                <a:rPr lang="de-DE" sz="1000" i="1" smtClean="0">
                                  <a:solidFill>
                                    <a:prstClr val="black"/>
                                  </a:solidFill>
                                  <a:latin typeface="Cambria Math"/>
                                  <a:ea typeface="Cambria Math"/>
                                </a:rPr>
                                <m:t>10</m:t>
                              </m:r>
                            </m:e>
                            <m:sup>
                              <m:r>
                                <a:rPr lang="de-DE" sz="1000" i="1" smtClean="0">
                                  <a:solidFill>
                                    <a:prstClr val="black"/>
                                  </a:solidFill>
                                  <a:latin typeface="Cambria Math"/>
                                  <a:ea typeface="Cambria Math"/>
                                </a:rPr>
                                <m:t>−3</m:t>
                              </m:r>
                            </m:sup>
                          </m:sSup>
                          <m:r>
                            <a:rPr lang="de-DE" sz="1000" i="1" smtClean="0">
                              <a:solidFill>
                                <a:prstClr val="black"/>
                              </a:solidFill>
                              <a:latin typeface="Cambria Math"/>
                              <a:ea typeface="Cambria Math"/>
                            </a:rPr>
                            <m:t> </m:t>
                          </m:r>
                          <m:f>
                            <m:fPr>
                              <m:type m:val="lin"/>
                              <m:ctrlPr>
                                <a:rPr lang="de-DE" sz="1000" i="1" smtClean="0">
                                  <a:solidFill>
                                    <a:prstClr val="black"/>
                                  </a:solidFill>
                                  <a:latin typeface="Cambria Math"/>
                                  <a:ea typeface="Cambria Math"/>
                                </a:rPr>
                              </m:ctrlPr>
                            </m:fPr>
                            <m:num>
                              <m:r>
                                <a:rPr lang="de-DE" sz="1000" i="1" smtClean="0">
                                  <a:solidFill>
                                    <a:prstClr val="black"/>
                                  </a:solidFill>
                                  <a:latin typeface="Cambria Math"/>
                                  <a:ea typeface="Cambria Math"/>
                                </a:rPr>
                                <m:t>𝑔</m:t>
                              </m:r>
                            </m:num>
                            <m:den>
                              <m:sSup>
                                <m:sSupPr>
                                  <m:ctrlPr>
                                    <a:rPr lang="de-DE" sz="1000" i="1" smtClean="0">
                                      <a:solidFill>
                                        <a:prstClr val="black"/>
                                      </a:solidFill>
                                      <a:latin typeface="Cambria Math"/>
                                      <a:ea typeface="Cambria Math"/>
                                    </a:rPr>
                                  </m:ctrlPr>
                                </m:sSupPr>
                                <m:e>
                                  <m:r>
                                    <a:rPr lang="de-DE" sz="1000" i="1" smtClean="0">
                                      <a:solidFill>
                                        <a:prstClr val="black"/>
                                      </a:solidFill>
                                      <a:latin typeface="Cambria Math"/>
                                      <a:ea typeface="Cambria Math"/>
                                    </a:rPr>
                                    <m:t>𝑐𝑚</m:t>
                                  </m:r>
                                </m:e>
                                <m:sup>
                                  <m:r>
                                    <a:rPr lang="de-DE" sz="1000" i="1" smtClean="0">
                                      <a:solidFill>
                                        <a:prstClr val="black"/>
                                      </a:solidFill>
                                      <a:latin typeface="Cambria Math"/>
                                      <a:ea typeface="Cambria Math"/>
                                    </a:rPr>
                                    <m:t>2</m:t>
                                  </m:r>
                                </m:sup>
                              </m:sSup>
                            </m:den>
                          </m:f>
                        </m:num>
                        <m:den>
                          <m:r>
                            <a:rPr lang="de-DE" sz="1000" i="1" smtClean="0">
                              <a:solidFill>
                                <a:prstClr val="black"/>
                              </a:solidFill>
                              <a:latin typeface="Cambria Math"/>
                            </a:rPr>
                            <m:t>132</m:t>
                          </m:r>
                          <m:r>
                            <a:rPr lang="de-DE" sz="1000" i="1" smtClean="0">
                              <a:solidFill>
                                <a:prstClr val="black"/>
                              </a:solidFill>
                              <a:latin typeface="Cambria Math"/>
                            </a:rPr>
                            <m:t>𝑔</m:t>
                          </m:r>
                        </m:den>
                      </m:f>
                      <m:r>
                        <a:rPr lang="de-DE" sz="1000" i="1" smtClean="0">
                          <a:solidFill>
                            <a:prstClr val="black"/>
                          </a:solidFill>
                          <a:latin typeface="Cambria Math"/>
                        </a:rPr>
                        <m:t>=4.5</m:t>
                      </m:r>
                      <m:r>
                        <a:rPr lang="de-DE" sz="1000" i="1" smtClean="0">
                          <a:solidFill>
                            <a:prstClr val="black"/>
                          </a:solidFill>
                          <a:latin typeface="Cambria Math"/>
                          <a:ea typeface="Cambria Math"/>
                        </a:rPr>
                        <m:t>∙</m:t>
                      </m:r>
                      <m:sSup>
                        <m:sSupPr>
                          <m:ctrlPr>
                            <a:rPr lang="de-DE" sz="1000" i="1" smtClean="0">
                              <a:solidFill>
                                <a:prstClr val="black"/>
                              </a:solidFill>
                              <a:latin typeface="Cambria Math"/>
                              <a:ea typeface="Cambria Math"/>
                            </a:rPr>
                          </m:ctrlPr>
                        </m:sSupPr>
                        <m:e>
                          <m:r>
                            <a:rPr lang="de-DE" sz="1000" i="1" smtClean="0">
                              <a:solidFill>
                                <a:prstClr val="black"/>
                              </a:solidFill>
                              <a:latin typeface="Cambria Math"/>
                              <a:ea typeface="Cambria Math"/>
                            </a:rPr>
                            <m:t>10</m:t>
                          </m:r>
                        </m:e>
                        <m:sup>
                          <m:r>
                            <a:rPr lang="de-DE" sz="1000" i="1" smtClean="0">
                              <a:solidFill>
                                <a:prstClr val="black"/>
                              </a:solidFill>
                              <a:latin typeface="Cambria Math"/>
                              <a:ea typeface="Cambria Math"/>
                            </a:rPr>
                            <m:t>18</m:t>
                          </m:r>
                        </m:sup>
                      </m:sSup>
                      <m:r>
                        <a:rPr lang="de-DE" sz="1000" i="1" smtClean="0">
                          <a:solidFill>
                            <a:prstClr val="black"/>
                          </a:solidFill>
                          <a:latin typeface="Cambria Math"/>
                          <a:ea typeface="Cambria Math"/>
                        </a:rPr>
                        <m:t>     </m:t>
                      </m:r>
                      <m:d>
                        <m:dPr>
                          <m:begChr m:val="["/>
                          <m:endChr m:val="]"/>
                          <m:ctrlPr>
                            <a:rPr lang="de-DE" sz="1000" i="1" smtClean="0">
                              <a:solidFill>
                                <a:prstClr val="black"/>
                              </a:solidFill>
                              <a:latin typeface="Cambria Math"/>
                              <a:ea typeface="Cambria Math"/>
                            </a:rPr>
                          </m:ctrlPr>
                        </m:dPr>
                        <m:e>
                          <m:f>
                            <m:fPr>
                              <m:ctrlPr>
                                <a:rPr lang="de-DE" sz="1000" i="1" smtClean="0">
                                  <a:solidFill>
                                    <a:prstClr val="black"/>
                                  </a:solidFill>
                                  <a:latin typeface="Cambria Math"/>
                                  <a:ea typeface="Cambria Math"/>
                                </a:rPr>
                              </m:ctrlPr>
                            </m:fPr>
                            <m:num>
                              <m:r>
                                <a:rPr lang="de-DE" sz="1000" i="1" smtClean="0">
                                  <a:solidFill>
                                    <a:prstClr val="black"/>
                                  </a:solidFill>
                                  <a:latin typeface="Cambria Math"/>
                                  <a:ea typeface="Cambria Math"/>
                                </a:rPr>
                                <m:t>𝑡𝑎𝑟𝑔𝑒𝑡</m:t>
                              </m:r>
                              <m:r>
                                <a:rPr lang="de-DE" sz="1000" i="1" smtClean="0">
                                  <a:solidFill>
                                    <a:prstClr val="black"/>
                                  </a:solidFill>
                                  <a:latin typeface="Cambria Math"/>
                                  <a:ea typeface="Cambria Math"/>
                                </a:rPr>
                                <m:t> </m:t>
                              </m:r>
                              <m:r>
                                <a:rPr lang="de-DE" sz="1000" i="1" smtClean="0">
                                  <a:solidFill>
                                    <a:prstClr val="black"/>
                                  </a:solidFill>
                                  <a:latin typeface="Cambria Math"/>
                                  <a:ea typeface="Cambria Math"/>
                                </a:rPr>
                                <m:t>𝑛𝑢𝑐𝑙𝑒𝑖</m:t>
                              </m:r>
                            </m:num>
                            <m:den>
                              <m:sSup>
                                <m:sSupPr>
                                  <m:ctrlPr>
                                    <a:rPr lang="de-DE" sz="1000" i="1" smtClean="0">
                                      <a:solidFill>
                                        <a:prstClr val="black"/>
                                      </a:solidFill>
                                      <a:latin typeface="Cambria Math"/>
                                      <a:ea typeface="Cambria Math"/>
                                    </a:rPr>
                                  </m:ctrlPr>
                                </m:sSupPr>
                                <m:e>
                                  <m:r>
                                    <a:rPr lang="de-DE" sz="1000" i="1" smtClean="0">
                                      <a:solidFill>
                                        <a:prstClr val="black"/>
                                      </a:solidFill>
                                      <a:latin typeface="Cambria Math"/>
                                      <a:ea typeface="Cambria Math"/>
                                    </a:rPr>
                                    <m:t>𝑐𝑚</m:t>
                                  </m:r>
                                </m:e>
                                <m:sup>
                                  <m:r>
                                    <a:rPr lang="de-DE" sz="1000" i="1" smtClean="0">
                                      <a:solidFill>
                                        <a:prstClr val="black"/>
                                      </a:solidFill>
                                      <a:latin typeface="Cambria Math"/>
                                      <a:ea typeface="Cambria Math"/>
                                    </a:rPr>
                                    <m:t>2</m:t>
                                  </m:r>
                                </m:sup>
                              </m:sSup>
                            </m:den>
                          </m:f>
                        </m:e>
                      </m:d>
                    </m:oMath>
                  </m:oMathPara>
                </a14:m>
                <a:endParaRPr lang="en-US" sz="1000" dirty="0">
                  <a:solidFill>
                    <a:prstClr val="black"/>
                  </a:solidFill>
                  <a:latin typeface="Calibri"/>
                </a:endParaRPr>
              </a:p>
            </p:txBody>
          </p:sp>
        </mc:Choice>
        <mc:Fallback xmlns="">
          <p:sp>
            <p:nvSpPr>
              <p:cNvPr id="17" name="Textfeld 16"/>
              <p:cNvSpPr txBox="1">
                <a:spLocks noRot="1" noChangeAspect="1" noMove="1" noResize="1" noEditPoints="1" noAdjustHandles="1" noChangeArrowheads="1" noChangeShapeType="1" noTextEdit="1"/>
              </p:cNvSpPr>
              <p:nvPr/>
            </p:nvSpPr>
            <p:spPr>
              <a:xfrm>
                <a:off x="972000" y="4400720"/>
                <a:ext cx="3124830" cy="439544"/>
              </a:xfrm>
              <a:prstGeom prst="rect">
                <a:avLst/>
              </a:prstGeom>
              <a:blipFill rotWithShape="1">
                <a:blip r:embed="rId6"/>
                <a:stretch>
                  <a:fillRect t="-45833" b="-30556"/>
                </a:stretch>
              </a:blipFill>
            </p:spPr>
            <p:txBody>
              <a:bodyPr/>
              <a:lstStyle/>
              <a:p>
                <a:r>
                  <a:rPr lang="en-US">
                    <a:noFill/>
                  </a:rPr>
                  <a:t> </a:t>
                </a:r>
              </a:p>
            </p:txBody>
          </p:sp>
        </mc:Fallback>
      </mc:AlternateContent>
      <p:sp>
        <p:nvSpPr>
          <p:cNvPr id="18" name="Textfeld 17"/>
          <p:cNvSpPr txBox="1"/>
          <p:nvPr/>
        </p:nvSpPr>
        <p:spPr>
          <a:xfrm>
            <a:off x="360000" y="4904720"/>
            <a:ext cx="2799164" cy="461665"/>
          </a:xfrm>
          <a:prstGeom prst="rect">
            <a:avLst/>
          </a:prstGeom>
          <a:noFill/>
        </p:spPr>
        <p:txBody>
          <a:bodyPr wrap="none" rtlCol="0">
            <a:spAutoFit/>
          </a:bodyPr>
          <a:lstStyle/>
          <a:p>
            <a:r>
              <a:rPr lang="en-US" sz="1000" dirty="0" smtClean="0">
                <a:solidFill>
                  <a:srgbClr val="FF0000"/>
                </a:solidFill>
                <a:cs typeface="Times New Roman" panose="02020603050405020304" pitchFamily="18" charset="0"/>
              </a:rPr>
              <a:t>Luminosity</a:t>
            </a:r>
            <a:r>
              <a:rPr lang="en-US" sz="1000" dirty="0" smtClean="0">
                <a:solidFill>
                  <a:prstClr val="black"/>
                </a:solidFill>
                <a:cs typeface="Times New Roman" panose="02020603050405020304" pitchFamily="18" charset="0"/>
              </a:rPr>
              <a:t> = projectiles [s</a:t>
            </a:r>
            <a:r>
              <a:rPr lang="en-US" sz="1000" baseline="30000" dirty="0" smtClean="0">
                <a:solidFill>
                  <a:prstClr val="black"/>
                </a:solidFill>
                <a:cs typeface="Times New Roman" panose="02020603050405020304" pitchFamily="18" charset="0"/>
              </a:rPr>
              <a:t>-1</a:t>
            </a:r>
            <a:r>
              <a:rPr lang="en-US" sz="1000" dirty="0" smtClean="0">
                <a:solidFill>
                  <a:prstClr val="black"/>
                </a:solidFill>
                <a:cs typeface="Times New Roman" panose="02020603050405020304" pitchFamily="18" charset="0"/>
              </a:rPr>
              <a:t>] </a:t>
            </a:r>
            <a:r>
              <a:rPr lang="en-US" sz="1000" dirty="0" smtClean="0">
                <a:solidFill>
                  <a:prstClr val="black"/>
                </a:solidFill>
                <a:cs typeface="Times New Roman"/>
              </a:rPr>
              <a:t>· target nuclei [cm</a:t>
            </a:r>
            <a:r>
              <a:rPr lang="en-US" sz="1000" baseline="30000" dirty="0" smtClean="0">
                <a:solidFill>
                  <a:prstClr val="black"/>
                </a:solidFill>
                <a:cs typeface="Times New Roman"/>
              </a:rPr>
              <a:t>-2</a:t>
            </a:r>
            <a:r>
              <a:rPr lang="en-US" sz="1000" dirty="0" smtClean="0">
                <a:solidFill>
                  <a:prstClr val="black"/>
                </a:solidFill>
                <a:cs typeface="Times New Roman"/>
              </a:rPr>
              <a:t>]</a:t>
            </a:r>
          </a:p>
          <a:p>
            <a:endParaRPr lang="en-US" sz="400" dirty="0">
              <a:solidFill>
                <a:srgbClr val="FF0000"/>
              </a:solidFill>
              <a:cs typeface="Times New Roman"/>
            </a:endParaRPr>
          </a:p>
          <a:p>
            <a:r>
              <a:rPr lang="en-US" sz="1000" dirty="0" smtClean="0">
                <a:solidFill>
                  <a:prstClr val="black"/>
                </a:solidFill>
                <a:cs typeface="Times New Roman"/>
              </a:rPr>
              <a:t>Luminosity (projectile → </a:t>
            </a:r>
            <a:r>
              <a:rPr lang="en-US" sz="1000" baseline="30000" dirty="0" smtClean="0">
                <a:solidFill>
                  <a:prstClr val="black"/>
                </a:solidFill>
                <a:cs typeface="Times New Roman"/>
              </a:rPr>
              <a:t>132</a:t>
            </a:r>
            <a:r>
              <a:rPr lang="en-US" sz="1000" dirty="0" smtClean="0">
                <a:solidFill>
                  <a:prstClr val="black"/>
                </a:solidFill>
                <a:cs typeface="Times New Roman"/>
              </a:rPr>
              <a:t>Sn) = 3·10</a:t>
            </a:r>
            <a:r>
              <a:rPr lang="en-US" sz="1000" baseline="30000" dirty="0" smtClean="0">
                <a:solidFill>
                  <a:prstClr val="black"/>
                </a:solidFill>
                <a:cs typeface="Times New Roman"/>
              </a:rPr>
              <a:t>28</a:t>
            </a:r>
            <a:r>
              <a:rPr lang="en-US" sz="1000" dirty="0" smtClean="0">
                <a:solidFill>
                  <a:prstClr val="black"/>
                </a:solidFill>
                <a:cs typeface="Times New Roman"/>
              </a:rPr>
              <a:t> [s</a:t>
            </a:r>
            <a:r>
              <a:rPr lang="en-US" sz="1000" baseline="30000" dirty="0" smtClean="0">
                <a:solidFill>
                  <a:prstClr val="black"/>
                </a:solidFill>
                <a:cs typeface="Times New Roman"/>
              </a:rPr>
              <a:t>-1</a:t>
            </a:r>
            <a:r>
              <a:rPr lang="en-US" sz="1000" dirty="0" smtClean="0">
                <a:solidFill>
                  <a:prstClr val="black"/>
                </a:solidFill>
                <a:cs typeface="Times New Roman"/>
              </a:rPr>
              <a:t>cm</a:t>
            </a:r>
            <a:r>
              <a:rPr lang="en-US" sz="1000" baseline="30000" dirty="0" smtClean="0">
                <a:solidFill>
                  <a:prstClr val="black"/>
                </a:solidFill>
                <a:cs typeface="Times New Roman"/>
              </a:rPr>
              <a:t>-2</a:t>
            </a:r>
            <a:r>
              <a:rPr lang="en-US" sz="1000" dirty="0" smtClean="0">
                <a:solidFill>
                  <a:prstClr val="black"/>
                </a:solidFill>
                <a:cs typeface="Times New Roman"/>
              </a:rPr>
              <a:t>]</a:t>
            </a:r>
            <a:endParaRPr lang="en-US" sz="1000" dirty="0">
              <a:solidFill>
                <a:prstClr val="black"/>
              </a:solidFill>
              <a:cs typeface="Times New Roman" panose="02020603050405020304" pitchFamily="18" charset="0"/>
            </a:endParaRPr>
          </a:p>
        </p:txBody>
      </p:sp>
      <p:sp>
        <p:nvSpPr>
          <p:cNvPr id="19" name="Textfeld 18"/>
          <p:cNvSpPr txBox="1"/>
          <p:nvPr/>
        </p:nvSpPr>
        <p:spPr>
          <a:xfrm>
            <a:off x="360000" y="5480720"/>
            <a:ext cx="5971443" cy="523220"/>
          </a:xfrm>
          <a:prstGeom prst="rect">
            <a:avLst/>
          </a:prstGeom>
          <a:noFill/>
          <a:ln>
            <a:solidFill>
              <a:srgbClr val="0000CC"/>
            </a:solidFill>
          </a:ln>
        </p:spPr>
        <p:txBody>
          <a:bodyPr wrap="none" rtlCol="0">
            <a:spAutoFit/>
          </a:bodyPr>
          <a:lstStyle/>
          <a:p>
            <a:r>
              <a:rPr lang="en-US" sz="1400" dirty="0" smtClean="0">
                <a:solidFill>
                  <a:srgbClr val="FF0000"/>
                </a:solidFill>
                <a:cs typeface="Times New Roman" panose="02020603050405020304" pitchFamily="18" charset="0"/>
              </a:rPr>
              <a:t>Reaction rate [s</a:t>
            </a:r>
            <a:r>
              <a:rPr lang="en-US" sz="1400" baseline="30000" dirty="0" smtClean="0">
                <a:solidFill>
                  <a:srgbClr val="FF0000"/>
                </a:solidFill>
                <a:cs typeface="Times New Roman" panose="02020603050405020304" pitchFamily="18" charset="0"/>
              </a:rPr>
              <a:t>-1</a:t>
            </a:r>
            <a:r>
              <a:rPr lang="en-US" sz="1400" dirty="0" smtClean="0">
                <a:solidFill>
                  <a:srgbClr val="FF0000"/>
                </a:solidFill>
                <a:cs typeface="Times New Roman" panose="02020603050405020304" pitchFamily="18" charset="0"/>
              </a:rPr>
              <a:t>] = luminosity </a:t>
            </a:r>
            <a:r>
              <a:rPr lang="en-US" sz="1400" dirty="0" smtClean="0">
                <a:solidFill>
                  <a:srgbClr val="FF0000"/>
                </a:solidFill>
                <a:cs typeface="Times New Roman"/>
              </a:rPr>
              <a:t>· cross section [cm</a:t>
            </a:r>
            <a:r>
              <a:rPr lang="en-US" sz="1400" baseline="30000" dirty="0" smtClean="0">
                <a:solidFill>
                  <a:srgbClr val="FF0000"/>
                </a:solidFill>
                <a:cs typeface="Times New Roman"/>
              </a:rPr>
              <a:t>2</a:t>
            </a:r>
            <a:r>
              <a:rPr lang="en-US" sz="1400" dirty="0" smtClean="0">
                <a:solidFill>
                  <a:srgbClr val="FF0000"/>
                </a:solidFill>
                <a:cs typeface="Times New Roman"/>
              </a:rPr>
              <a:t>]</a:t>
            </a:r>
          </a:p>
          <a:p>
            <a:r>
              <a:rPr lang="en-US" sz="1400" dirty="0">
                <a:solidFill>
                  <a:prstClr val="black"/>
                </a:solidFill>
                <a:cs typeface="Times New Roman"/>
              </a:rPr>
              <a:t> </a:t>
            </a:r>
            <a:r>
              <a:rPr lang="en-US" sz="1400" dirty="0" smtClean="0">
                <a:solidFill>
                  <a:prstClr val="black"/>
                </a:solidFill>
                <a:cs typeface="Times New Roman"/>
              </a:rPr>
              <a:t>                             = projectiles [s</a:t>
            </a:r>
            <a:r>
              <a:rPr lang="en-US" sz="1400" baseline="30000" dirty="0" smtClean="0">
                <a:solidFill>
                  <a:prstClr val="black"/>
                </a:solidFill>
                <a:cs typeface="Times New Roman"/>
              </a:rPr>
              <a:t>-1</a:t>
            </a:r>
            <a:r>
              <a:rPr lang="en-US" sz="1400" dirty="0" smtClean="0">
                <a:solidFill>
                  <a:prstClr val="black"/>
                </a:solidFill>
                <a:cs typeface="Times New Roman"/>
              </a:rPr>
              <a:t>] · target nuclei [cm</a:t>
            </a:r>
            <a:r>
              <a:rPr lang="en-US" sz="1400" baseline="30000" dirty="0" smtClean="0">
                <a:solidFill>
                  <a:prstClr val="black"/>
                </a:solidFill>
                <a:cs typeface="Times New Roman"/>
              </a:rPr>
              <a:t>-2</a:t>
            </a:r>
            <a:r>
              <a:rPr lang="en-US" sz="1400" dirty="0" smtClean="0">
                <a:solidFill>
                  <a:prstClr val="black"/>
                </a:solidFill>
                <a:cs typeface="Times New Roman"/>
              </a:rPr>
              <a:t>] · </a:t>
            </a:r>
            <a:r>
              <a:rPr lang="en-US" sz="1400" dirty="0" smtClean="0">
                <a:solidFill>
                  <a:srgbClr val="FF0000"/>
                </a:solidFill>
                <a:cs typeface="Times New Roman"/>
              </a:rPr>
              <a:t>cross section [cm</a:t>
            </a:r>
            <a:r>
              <a:rPr lang="en-US" sz="1400" baseline="30000" dirty="0" smtClean="0">
                <a:solidFill>
                  <a:srgbClr val="FF0000"/>
                </a:solidFill>
                <a:cs typeface="Times New Roman"/>
              </a:rPr>
              <a:t>2</a:t>
            </a:r>
            <a:r>
              <a:rPr lang="en-US" sz="1400" dirty="0" smtClean="0">
                <a:solidFill>
                  <a:srgbClr val="FF0000"/>
                </a:solidFill>
                <a:cs typeface="Times New Roman"/>
              </a:rPr>
              <a:t>]</a:t>
            </a:r>
            <a:endParaRPr lang="en-US" sz="14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5452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15" grpId="0"/>
      <p:bldP spid="16" grpId="0"/>
      <p:bldP spid="17" grpId="0"/>
      <p:bldP spid="18" grpId="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Decay Time and Lifetime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20000"/>
            <a:ext cx="6862252" cy="275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p:nvPr/>
            </p:nvSpPr>
            <p:spPr>
              <a:xfrm>
                <a:off x="1620000" y="3960000"/>
                <a:ext cx="58637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ea typeface="Cambria Math"/>
                        </a:rPr>
                        <m:t>𝜏</m:t>
                      </m:r>
                      <m:r>
                        <a:rPr lang="de-DE" b="0" i="1" smtClean="0">
                          <a:solidFill>
                            <a:srgbClr val="FF0000"/>
                          </a:solidFill>
                          <a:latin typeface="Cambria Math"/>
                          <a:ea typeface="Cambria Math"/>
                        </a:rPr>
                        <m:t>=</m:t>
                      </m:r>
                      <m:r>
                        <a:rPr lang="de-DE" b="0" i="1" smtClean="0">
                          <a:solidFill>
                            <a:srgbClr val="FF0000"/>
                          </a:solidFill>
                          <a:latin typeface="Cambria Math"/>
                          <a:ea typeface="Cambria Math"/>
                        </a:rPr>
                        <m:t>𝑝𝑟𝑜𝑝𝑒𝑟</m:t>
                      </m:r>
                      <m:r>
                        <a:rPr lang="de-DE" b="0" i="1" smtClean="0">
                          <a:solidFill>
                            <a:srgbClr val="FF0000"/>
                          </a:solidFill>
                          <a:latin typeface="Cambria Math"/>
                          <a:ea typeface="Cambria Math"/>
                        </a:rPr>
                        <m:t> </m:t>
                      </m:r>
                      <m:r>
                        <a:rPr lang="de-DE" b="0" i="1" smtClean="0">
                          <a:solidFill>
                            <a:srgbClr val="FF0000"/>
                          </a:solidFill>
                          <a:latin typeface="Cambria Math"/>
                          <a:ea typeface="Cambria Math"/>
                        </a:rPr>
                        <m:t>𝑡𝑖𝑚𝑒</m:t>
                      </m:r>
                      <m:r>
                        <a:rPr lang="de-DE" b="0" i="0" smtClean="0">
                          <a:solidFill>
                            <a:srgbClr val="FF0000"/>
                          </a:solidFill>
                          <a:latin typeface="Cambria Math"/>
                          <a:ea typeface="Cambria Math"/>
                        </a:rPr>
                        <m:t> </m:t>
                      </m:r>
                      <m:d>
                        <m:dPr>
                          <m:ctrlPr>
                            <a:rPr lang="de-DE" b="0" i="1" smtClean="0">
                              <a:latin typeface="Cambria Math"/>
                              <a:ea typeface="Cambria Math"/>
                            </a:rPr>
                          </m:ctrlPr>
                        </m:dPr>
                        <m:e>
                          <m:r>
                            <a:rPr lang="de-DE" b="0" i="1" smtClean="0">
                              <a:latin typeface="Cambria Math"/>
                              <a:ea typeface="Cambria Math"/>
                            </a:rPr>
                            <m:t>𝑚𝑒𝑎𝑠𝑢𝑟𝑒𝑑</m:t>
                          </m:r>
                          <m:r>
                            <a:rPr lang="de-DE" b="0" i="1" smtClean="0">
                              <a:latin typeface="Cambria Math"/>
                              <a:ea typeface="Cambria Math"/>
                            </a:rPr>
                            <m:t> </m:t>
                          </m:r>
                          <m:r>
                            <a:rPr lang="de-DE" b="0" i="1" smtClean="0">
                              <a:latin typeface="Cambria Math"/>
                              <a:ea typeface="Cambria Math"/>
                            </a:rPr>
                            <m:t>𝑖𝑛</m:t>
                          </m:r>
                          <m:r>
                            <a:rPr lang="de-DE" b="0" i="1" smtClean="0">
                              <a:latin typeface="Cambria Math"/>
                              <a:ea typeface="Cambria Math"/>
                            </a:rPr>
                            <m:t> </m:t>
                          </m:r>
                          <m:r>
                            <a:rPr lang="de-DE" b="0" i="1" smtClean="0">
                              <a:latin typeface="Cambria Math"/>
                              <a:ea typeface="Cambria Math"/>
                            </a:rPr>
                            <m:t>𝑡h𝑒</m:t>
                          </m:r>
                          <m:r>
                            <a:rPr lang="de-DE" b="0" i="1" smtClean="0">
                              <a:latin typeface="Cambria Math"/>
                              <a:ea typeface="Cambria Math"/>
                            </a:rPr>
                            <m:t> </m:t>
                          </m:r>
                          <m:r>
                            <a:rPr lang="de-DE" b="0" i="1" smtClean="0">
                              <a:latin typeface="Cambria Math"/>
                              <a:ea typeface="Cambria Math"/>
                            </a:rPr>
                            <m:t>𝑝𝑎𝑟𝑡𝑖𝑐𝑙𝑒</m:t>
                          </m:r>
                          <m:r>
                            <a:rPr lang="de-DE" b="0" i="1" smtClean="0">
                              <a:latin typeface="Cambria Math"/>
                              <a:ea typeface="Cambria Math"/>
                            </a:rPr>
                            <m:t> </m:t>
                          </m:r>
                          <m:r>
                            <a:rPr lang="de-DE" b="0" i="1" smtClean="0">
                              <a:latin typeface="Cambria Math"/>
                              <a:ea typeface="Cambria Math"/>
                            </a:rPr>
                            <m:t>𝑟𝑒𝑠𝑡</m:t>
                          </m:r>
                          <m:r>
                            <a:rPr lang="de-DE" b="0" i="1" smtClean="0">
                              <a:latin typeface="Cambria Math"/>
                              <a:ea typeface="Cambria Math"/>
                            </a:rPr>
                            <m:t> </m:t>
                          </m:r>
                          <m:r>
                            <a:rPr lang="de-DE" b="0" i="1" smtClean="0">
                              <a:latin typeface="Cambria Math"/>
                              <a:ea typeface="Cambria Math"/>
                            </a:rPr>
                            <m:t>𝑓𝑟𝑎𝑚𝑒</m:t>
                          </m:r>
                        </m:e>
                      </m:d>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1620000" y="3960000"/>
                <a:ext cx="5863785" cy="369332"/>
              </a:xfrm>
              <a:prstGeom prst="rect">
                <a:avLst/>
              </a:prstGeom>
              <a:blipFill rotWithShape="1">
                <a:blip r:embed="rId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1620000" y="4680000"/>
                <a:ext cx="3770840" cy="391261"/>
              </a:xfrm>
              <a:prstGeom prst="rect">
                <a:avLst/>
              </a:prstGeom>
              <a:noFill/>
            </p:spPr>
            <p:txBody>
              <a:bodyPr wrap="none" rtlCol="0">
                <a:spAutoFit/>
              </a:bodyPr>
              <a:lstStyle/>
              <a:p>
                <a:r>
                  <a:rPr lang="en-US" dirty="0" smtClean="0">
                    <a:solidFill>
                      <a:srgbClr val="0000CC"/>
                    </a:solidFill>
                  </a:rPr>
                  <a:t>In laboratory frame:</a:t>
                </a:r>
                <a:r>
                  <a:rPr lang="en-US" dirty="0" smtClean="0"/>
                  <a:t> </a:t>
                </a:r>
                <a14:m>
                  <m:oMath xmlns:m="http://schemas.openxmlformats.org/officeDocument/2006/math">
                    <m:sSub>
                      <m:sSubPr>
                        <m:ctrlPr>
                          <a:rPr lang="en-US" i="1" smtClean="0">
                            <a:latin typeface="Cambria Math"/>
                          </a:rPr>
                        </m:ctrlPr>
                      </m:sSubPr>
                      <m:e>
                        <m:r>
                          <a:rPr lang="en-US" i="1" smtClean="0">
                            <a:latin typeface="Cambria Math"/>
                            <a:ea typeface="Cambria Math"/>
                          </a:rPr>
                          <m:t>𝜆</m:t>
                        </m:r>
                      </m:e>
                      <m:sub>
                        <m:r>
                          <a:rPr lang="de-DE" b="0" i="1" smtClean="0">
                            <a:latin typeface="Cambria Math"/>
                          </a:rPr>
                          <m:t>𝑑𝑒𝑐𝑎𝑦</m:t>
                        </m:r>
                      </m:sub>
                    </m:sSub>
                    <m:r>
                      <a:rPr lang="de-DE" b="0" i="1" smtClean="0">
                        <a:latin typeface="Cambria Math"/>
                      </a:rPr>
                      <m:t>=</m:t>
                    </m:r>
                    <m:r>
                      <a:rPr lang="de-DE" b="0" i="1" smtClean="0">
                        <a:latin typeface="Cambria Math"/>
                        <a:ea typeface="Cambria Math"/>
                      </a:rPr>
                      <m:t>𝛾𝛽</m:t>
                    </m:r>
                    <m:r>
                      <a:rPr lang="de-DE" b="0" i="1" smtClean="0">
                        <a:latin typeface="Cambria Math"/>
                        <a:ea typeface="Cambria Math"/>
                      </a:rPr>
                      <m:t>𝑐</m:t>
                    </m:r>
                    <m:r>
                      <a:rPr lang="de-DE" b="0" i="1" smtClean="0">
                        <a:latin typeface="Cambria Math"/>
                        <a:ea typeface="Cambria Math"/>
                      </a:rPr>
                      <m:t>∙</m:t>
                    </m:r>
                    <m:r>
                      <a:rPr lang="de-DE" b="0" i="1" smtClean="0">
                        <a:latin typeface="Cambria Math"/>
                        <a:ea typeface="Cambria Math"/>
                      </a:rPr>
                      <m:t>𝜏</m:t>
                    </m:r>
                  </m:oMath>
                </a14:m>
                <a:endParaRPr lang="en-US"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1620000" y="4680000"/>
                <a:ext cx="3770840" cy="391261"/>
              </a:xfrm>
              <a:prstGeom prst="rect">
                <a:avLst/>
              </a:prstGeom>
              <a:blipFill rotWithShape="1">
                <a:blip r:embed="rId4"/>
                <a:stretch>
                  <a:fillRect l="-1456" t="-7813" b="-18750"/>
                </a:stretch>
              </a:blipFill>
            </p:spPr>
            <p:txBody>
              <a:bodyPr/>
              <a:lstStyle/>
              <a:p>
                <a:r>
                  <a:rPr lang="en-US">
                    <a:noFill/>
                  </a:rPr>
                  <a:t> </a:t>
                </a:r>
              </a:p>
            </p:txBody>
          </p:sp>
        </mc:Fallback>
      </mc:AlternateContent>
    </p:spTree>
    <p:extLst>
      <p:ext uri="{BB962C8B-B14F-4D97-AF65-F5344CB8AC3E}">
        <p14:creationId xmlns:p14="http://schemas.microsoft.com/office/powerpoint/2010/main" val="2810856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Decay Width</a:t>
            </a:r>
            <a:endParaRPr lang="en-US" dirty="0"/>
          </a:p>
        </p:txBody>
      </p:sp>
      <p:grpSp>
        <p:nvGrpSpPr>
          <p:cNvPr id="7" name="Gruppieren 6"/>
          <p:cNvGrpSpPr/>
          <p:nvPr/>
        </p:nvGrpSpPr>
        <p:grpSpPr>
          <a:xfrm>
            <a:off x="540000" y="1080000"/>
            <a:ext cx="2602757" cy="1651504"/>
            <a:chOff x="601885" y="1176273"/>
            <a:chExt cx="2602757" cy="1651504"/>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76273"/>
              <a:ext cx="23050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rot="16200000">
              <a:off x="108000" y="1728000"/>
              <a:ext cx="1295547" cy="307777"/>
            </a:xfrm>
            <a:prstGeom prst="rect">
              <a:avLst/>
            </a:prstGeom>
            <a:noFill/>
          </p:spPr>
          <p:txBody>
            <a:bodyPr wrap="none" rtlCol="0">
              <a:spAutoFit/>
            </a:bodyPr>
            <a:lstStyle/>
            <a:p>
              <a:r>
                <a:rPr lang="en-US" sz="1400" dirty="0" smtClean="0"/>
                <a:t>cross section  </a:t>
              </a:r>
              <a:r>
                <a:rPr lang="el-GR" sz="1400" dirty="0" smtClean="0"/>
                <a:t>σ</a:t>
              </a:r>
              <a:endParaRPr lang="en-US" sz="1400" dirty="0"/>
            </a:p>
          </p:txBody>
        </p:sp>
        <p:sp>
          <p:nvSpPr>
            <p:cNvPr id="5" name="Textfeld 4"/>
            <p:cNvSpPr txBox="1"/>
            <p:nvPr/>
          </p:nvSpPr>
          <p:spPr>
            <a:xfrm>
              <a:off x="1908000" y="2520000"/>
              <a:ext cx="1269899" cy="307777"/>
            </a:xfrm>
            <a:prstGeom prst="rect">
              <a:avLst/>
            </a:prstGeom>
            <a:noFill/>
          </p:spPr>
          <p:txBody>
            <a:bodyPr wrap="none" rtlCol="0">
              <a:spAutoFit/>
            </a:bodyPr>
            <a:lstStyle/>
            <a:p>
              <a:r>
                <a:rPr lang="de-DE" sz="1400" dirty="0" smtClean="0"/>
                <a:t>E</a:t>
              </a:r>
              <a:r>
                <a:rPr lang="de-DE" sz="1400" baseline="-25000" dirty="0" smtClean="0"/>
                <a:t>0</a:t>
              </a:r>
              <a:r>
                <a:rPr lang="de-DE" sz="1400" dirty="0" smtClean="0"/>
                <a:t>                 E</a:t>
              </a:r>
              <a:endParaRPr lang="en-US" sz="1400" dirty="0"/>
            </a:p>
          </p:txBody>
        </p:sp>
        <p:sp>
          <p:nvSpPr>
            <p:cNvPr id="6" name="Textfeld 5"/>
            <p:cNvSpPr txBox="1"/>
            <p:nvPr/>
          </p:nvSpPr>
          <p:spPr>
            <a:xfrm>
              <a:off x="2628000" y="1881123"/>
              <a:ext cx="477695" cy="184666"/>
            </a:xfrm>
            <a:prstGeom prst="rect">
              <a:avLst/>
            </a:prstGeom>
            <a:noFill/>
          </p:spPr>
          <p:txBody>
            <a:bodyPr wrap="none" lIns="0" tIns="0" rIns="0" bIns="0" rtlCol="0">
              <a:spAutoFit/>
            </a:bodyPr>
            <a:lstStyle/>
            <a:p>
              <a:r>
                <a:rPr lang="de-DE" sz="1200" dirty="0" smtClean="0"/>
                <a:t>FWHM</a:t>
              </a:r>
              <a:endParaRPr lang="en-US" sz="1200" dirty="0"/>
            </a:p>
          </p:txBody>
        </p:sp>
      </p:grpSp>
      <p:grpSp>
        <p:nvGrpSpPr>
          <p:cNvPr id="13" name="Gruppieren 12"/>
          <p:cNvGrpSpPr/>
          <p:nvPr/>
        </p:nvGrpSpPr>
        <p:grpSpPr>
          <a:xfrm>
            <a:off x="3960000" y="1548000"/>
            <a:ext cx="3780312" cy="618311"/>
            <a:chOff x="3600000" y="908720"/>
            <a:chExt cx="3780312" cy="618311"/>
          </a:xfrm>
        </p:grpSpPr>
        <p:sp>
          <p:nvSpPr>
            <p:cNvPr id="8" name="Textfeld 7"/>
            <p:cNvSpPr txBox="1"/>
            <p:nvPr/>
          </p:nvSpPr>
          <p:spPr>
            <a:xfrm>
              <a:off x="3600000" y="1080000"/>
              <a:ext cx="2268570" cy="369332"/>
            </a:xfrm>
            <a:prstGeom prst="rect">
              <a:avLst/>
            </a:prstGeom>
            <a:noFill/>
          </p:spPr>
          <p:txBody>
            <a:bodyPr wrap="none" rtlCol="0">
              <a:spAutoFit/>
            </a:bodyPr>
            <a:lstStyle/>
            <a:p>
              <a:r>
                <a:rPr lang="en-US" dirty="0" smtClean="0"/>
                <a:t>Uncertainty principle </a:t>
              </a:r>
              <a:endParaRPr lang="en-US" dirty="0"/>
            </a:p>
          </p:txBody>
        </p:sp>
        <mc:AlternateContent xmlns:mc="http://schemas.openxmlformats.org/markup-compatibility/2006" xmlns:a14="http://schemas.microsoft.com/office/drawing/2010/main">
          <mc:Choice Requires="a14">
            <p:sp>
              <p:nvSpPr>
                <p:cNvPr id="9" name="Textfeld 8"/>
                <p:cNvSpPr txBox="1"/>
                <p:nvPr/>
              </p:nvSpPr>
              <p:spPr>
                <a:xfrm>
                  <a:off x="6576887" y="908720"/>
                  <a:ext cx="803425" cy="618311"/>
                </a:xfrm>
                <a:prstGeom prst="rect">
                  <a:avLst/>
                </a:prstGeom>
                <a:solidFill>
                  <a:srgbClr val="FFFF00"/>
                </a:solid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Γ</m:t>
                        </m:r>
                        <m:r>
                          <a:rPr lang="el-GR" i="1" smtClean="0">
                            <a:latin typeface="Cambria Math"/>
                            <a:ea typeface="Cambria Math"/>
                          </a:rPr>
                          <m:t>≡</m:t>
                        </m:r>
                        <m:f>
                          <m:fPr>
                            <m:ctrlPr>
                              <a:rPr lang="el-GR" i="1" smtClean="0">
                                <a:latin typeface="Cambria Math"/>
                                <a:ea typeface="Cambria Math"/>
                              </a:rPr>
                            </m:ctrlPr>
                          </m:fPr>
                          <m:num>
                            <m:r>
                              <a:rPr lang="el-GR" i="1" smtClean="0">
                                <a:latin typeface="Cambria Math"/>
                                <a:ea typeface="Cambria Math"/>
                              </a:rPr>
                              <m:t>ℏ</m:t>
                            </m:r>
                          </m:num>
                          <m:den>
                            <m:r>
                              <a:rPr lang="el-GR" i="1" smtClean="0">
                                <a:latin typeface="Cambria Math"/>
                                <a:ea typeface="Cambria Math"/>
                              </a:rPr>
                              <m:t>𝜏</m:t>
                            </m:r>
                          </m:den>
                        </m:f>
                      </m:oMath>
                    </m:oMathPara>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6576887" y="908720"/>
                  <a:ext cx="803425" cy="618311"/>
                </a:xfrm>
                <a:prstGeom prst="rect">
                  <a:avLst/>
                </a:prstGeom>
                <a:blipFill rotWithShape="1">
                  <a:blip r:embed="rId3"/>
                  <a:stretch>
                    <a:fillRect/>
                  </a:stretch>
                </a:blipFill>
              </p:spPr>
              <p:txBody>
                <a:bodyPr/>
                <a:lstStyle/>
                <a:p>
                  <a:r>
                    <a:rPr lang="en-US">
                      <a:noFill/>
                    </a:rPr>
                    <a:t> </a:t>
                  </a:r>
                </a:p>
              </p:txBody>
            </p:sp>
          </mc:Fallback>
        </mc:AlternateContent>
        <p:sp>
          <p:nvSpPr>
            <p:cNvPr id="10" name="Pfeil nach rechts 9"/>
            <p:cNvSpPr/>
            <p:nvPr/>
          </p:nvSpPr>
          <p:spPr>
            <a:xfrm>
              <a:off x="5940000" y="1152000"/>
              <a:ext cx="431622" cy="2623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11" name="Textfeld 10"/>
              <p:cNvSpPr txBox="1"/>
              <p:nvPr/>
            </p:nvSpPr>
            <p:spPr>
              <a:xfrm>
                <a:off x="720001" y="3240000"/>
                <a:ext cx="8172480" cy="940450"/>
              </a:xfrm>
              <a:prstGeom prst="rect">
                <a:avLst/>
              </a:prstGeom>
              <a:noFill/>
            </p:spPr>
            <p:txBody>
              <a:bodyPr wrap="square" rtlCol="0">
                <a:spAutoFit/>
              </a:bodyPr>
              <a:lstStyle/>
              <a:p>
                <a:r>
                  <a:rPr lang="en-US" dirty="0" smtClean="0"/>
                  <a:t>If a particle has a finite lifetime </a:t>
                </a:r>
                <a:r>
                  <a:rPr lang="el-GR" dirty="0" smtClean="0">
                    <a:solidFill>
                      <a:srgbClr val="0000CC"/>
                    </a:solidFill>
                  </a:rPr>
                  <a:t>τ</a:t>
                </a:r>
                <a:r>
                  <a:rPr lang="de-DE" dirty="0" smtClean="0"/>
                  <a:t>, </a:t>
                </a:r>
                <a:r>
                  <a:rPr lang="en-US" dirty="0" smtClean="0"/>
                  <a:t>it decays with </a:t>
                </a:r>
                <a:r>
                  <a:rPr lang="en-US" dirty="0" smtClean="0"/>
                  <a:t>probability </a:t>
                </a:r>
                <a14:m>
                  <m:oMath xmlns:m="http://schemas.openxmlformats.org/officeDocument/2006/math">
                    <m:sSup>
                      <m:sSupPr>
                        <m:ctrlPr>
                          <a:rPr lang="en-US" i="1" smtClean="0">
                            <a:solidFill>
                              <a:srgbClr val="0000CC"/>
                            </a:solidFill>
                            <a:latin typeface="Cambria Math"/>
                          </a:rPr>
                        </m:ctrlPr>
                      </m:sSupPr>
                      <m:e>
                        <m:r>
                          <a:rPr lang="de-DE" b="0" i="1" smtClean="0">
                            <a:solidFill>
                              <a:srgbClr val="0000CC"/>
                            </a:solidFill>
                            <a:latin typeface="Cambria Math"/>
                          </a:rPr>
                          <m:t>𝑒</m:t>
                        </m:r>
                      </m:e>
                      <m:sup>
                        <m:r>
                          <a:rPr lang="de-DE" b="0" i="1" smtClean="0">
                            <a:solidFill>
                              <a:srgbClr val="0000CC"/>
                            </a:solidFill>
                            <a:latin typeface="Cambria Math"/>
                          </a:rPr>
                          <m:t>−</m:t>
                        </m:r>
                        <m:f>
                          <m:fPr>
                            <m:type m:val="lin"/>
                            <m:ctrlPr>
                              <a:rPr lang="de-DE" b="0" i="1" smtClean="0">
                                <a:solidFill>
                                  <a:srgbClr val="0000CC"/>
                                </a:solidFill>
                                <a:latin typeface="Cambria Math"/>
                              </a:rPr>
                            </m:ctrlPr>
                          </m:fPr>
                          <m:num>
                            <m:r>
                              <a:rPr lang="de-DE" b="0" i="1" smtClean="0">
                                <a:solidFill>
                                  <a:srgbClr val="0000CC"/>
                                </a:solidFill>
                                <a:latin typeface="Cambria Math"/>
                              </a:rPr>
                              <m:t>𝑡</m:t>
                            </m:r>
                          </m:num>
                          <m:den>
                            <m:r>
                              <a:rPr lang="de-DE" b="0" i="1" smtClean="0">
                                <a:solidFill>
                                  <a:srgbClr val="0000CC"/>
                                </a:solidFill>
                                <a:latin typeface="Cambria Math"/>
                                <a:ea typeface="Cambria Math"/>
                              </a:rPr>
                              <m:t>𝜏</m:t>
                            </m:r>
                          </m:den>
                        </m:f>
                      </m:sup>
                    </m:sSup>
                  </m:oMath>
                </a14:m>
                <a:r>
                  <a:rPr lang="en-US" dirty="0" smtClean="0"/>
                  <a:t> and a decay width </a:t>
                </a:r>
                <a:r>
                  <a:rPr lang="el-GR" dirty="0" smtClean="0">
                    <a:solidFill>
                      <a:srgbClr val="0000CC"/>
                    </a:solidFill>
                  </a:rPr>
                  <a:t>Γ</a:t>
                </a:r>
                <a:r>
                  <a:rPr lang="de-DE" dirty="0" smtClean="0"/>
                  <a:t> </a:t>
                </a:r>
                <a:r>
                  <a:rPr lang="en-US" dirty="0" smtClean="0"/>
                  <a:t>can be defined. One can interpret </a:t>
                </a:r>
                <a14:m>
                  <m:oMath xmlns:m="http://schemas.openxmlformats.org/officeDocument/2006/math">
                    <m:r>
                      <m:rPr>
                        <m:sty m:val="p"/>
                      </m:rPr>
                      <a:rPr lang="el-GR" i="1" smtClean="0">
                        <a:latin typeface="Cambria Math"/>
                        <a:ea typeface="Cambria Math"/>
                      </a:rPr>
                      <m:t>Γ</m:t>
                    </m:r>
                    <m:r>
                      <a:rPr lang="el-GR" i="1" smtClean="0">
                        <a:latin typeface="Cambria Math"/>
                        <a:ea typeface="Cambria Math"/>
                      </a:rPr>
                      <m:t>∙</m:t>
                    </m:r>
                    <m:r>
                      <a:rPr lang="el-GR" i="1" smtClean="0">
                        <a:latin typeface="Cambria Math"/>
                        <a:ea typeface="Cambria Math"/>
                      </a:rPr>
                      <m:t>𝜏</m:t>
                    </m:r>
                    <m:r>
                      <a:rPr lang="de-DE" b="0" i="1" smtClean="0">
                        <a:latin typeface="Cambria Math"/>
                        <a:ea typeface="Cambria Math"/>
                      </a:rPr>
                      <m:t>=ℏ</m:t>
                    </m:r>
                  </m:oMath>
                </a14:m>
                <a:r>
                  <a:rPr lang="en-US" dirty="0" smtClean="0"/>
                  <a:t> as a relationship between uncertainty in energy (mass) and lifetime i.e. </a:t>
                </a:r>
                <a14:m>
                  <m:oMath xmlns:m="http://schemas.openxmlformats.org/officeDocument/2006/math">
                    <m:r>
                      <a:rPr lang="en-US" i="1" smtClean="0">
                        <a:solidFill>
                          <a:srgbClr val="0000CC"/>
                        </a:solidFill>
                        <a:latin typeface="Cambria Math"/>
                        <a:ea typeface="Cambria Math"/>
                      </a:rPr>
                      <m:t>∆</m:t>
                    </m:r>
                    <m:r>
                      <a:rPr lang="de-DE" b="0" i="1" smtClean="0">
                        <a:solidFill>
                          <a:srgbClr val="0000CC"/>
                        </a:solidFill>
                        <a:latin typeface="Cambria Math"/>
                        <a:ea typeface="Cambria Math"/>
                      </a:rPr>
                      <m:t>𝐸</m:t>
                    </m:r>
                    <m:r>
                      <a:rPr lang="de-DE" b="0" i="1" smtClean="0">
                        <a:solidFill>
                          <a:srgbClr val="0000CC"/>
                        </a:solidFill>
                        <a:latin typeface="Cambria Math"/>
                        <a:ea typeface="Cambria Math"/>
                      </a:rPr>
                      <m:t>∙∆</m:t>
                    </m:r>
                    <m:r>
                      <a:rPr lang="de-DE" b="0" i="1" smtClean="0">
                        <a:solidFill>
                          <a:srgbClr val="0000CC"/>
                        </a:solidFill>
                        <a:latin typeface="Cambria Math"/>
                        <a:ea typeface="Cambria Math"/>
                      </a:rPr>
                      <m:t>𝑡</m:t>
                    </m:r>
                    <m:r>
                      <a:rPr lang="de-DE" b="0" i="1" smtClean="0">
                        <a:solidFill>
                          <a:srgbClr val="0000CC"/>
                        </a:solidFill>
                        <a:latin typeface="Cambria Math"/>
                        <a:ea typeface="Cambria Math"/>
                      </a:rPr>
                      <m:t>=ℏ</m:t>
                    </m:r>
                  </m:oMath>
                </a14:m>
                <a:r>
                  <a:rPr lang="en-US" dirty="0" smtClean="0"/>
                  <a:t>.</a:t>
                </a:r>
                <a:endParaRPr lang="en-US" dirty="0"/>
              </a:p>
            </p:txBody>
          </p:sp>
        </mc:Choice>
        <mc:Fallback>
          <p:sp>
            <p:nvSpPr>
              <p:cNvPr id="11" name="Textfeld 10"/>
              <p:cNvSpPr txBox="1">
                <a:spLocks noRot="1" noChangeAspect="1" noMove="1" noResize="1" noEditPoints="1" noAdjustHandles="1" noChangeArrowheads="1" noChangeShapeType="1" noTextEdit="1"/>
              </p:cNvSpPr>
              <p:nvPr/>
            </p:nvSpPr>
            <p:spPr>
              <a:xfrm>
                <a:off x="720001" y="3240000"/>
                <a:ext cx="8172480" cy="940450"/>
              </a:xfrm>
              <a:prstGeom prst="rect">
                <a:avLst/>
              </a:prstGeom>
              <a:blipFill rotWithShape="1">
                <a:blip r:embed="rId4"/>
                <a:stretch>
                  <a:fillRect l="-597" t="-32258" r="-149" b="-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720000" y="4680000"/>
                <a:ext cx="8188718" cy="1323439"/>
              </a:xfrm>
              <a:prstGeom prst="rect">
                <a:avLst/>
              </a:prstGeom>
              <a:noFill/>
            </p:spPr>
            <p:txBody>
              <a:bodyPr wrap="square" rtlCol="0">
                <a:spAutoFit/>
              </a:bodyPr>
              <a:lstStyle/>
              <a:p>
                <a:r>
                  <a:rPr lang="en-US" dirty="0" smtClean="0">
                    <a:solidFill>
                      <a:srgbClr val="FF0000"/>
                    </a:solidFill>
                  </a:rPr>
                  <a:t>Strongly</a:t>
                </a:r>
                <a:r>
                  <a:rPr lang="en-US" dirty="0" smtClean="0"/>
                  <a:t> decaying particles have very short lifetimes and hence large width. The </a:t>
                </a:r>
                <a14:m>
                  <m:oMath xmlns:m="http://schemas.openxmlformats.org/officeDocument/2006/math">
                    <m:r>
                      <a:rPr lang="en-US" i="1" smtClean="0">
                        <a:solidFill>
                          <a:srgbClr val="0000CC"/>
                        </a:solidFill>
                        <a:latin typeface="Cambria Math"/>
                        <a:ea typeface="Cambria Math"/>
                      </a:rPr>
                      <m:t>𝜌</m:t>
                    </m:r>
                    <m:d>
                      <m:dPr>
                        <m:ctrlPr>
                          <a:rPr lang="en-US" i="1" smtClean="0">
                            <a:solidFill>
                              <a:srgbClr val="0000CC"/>
                            </a:solidFill>
                            <a:latin typeface="Cambria Math"/>
                            <a:ea typeface="Cambria Math"/>
                          </a:rPr>
                        </m:ctrlPr>
                      </m:dPr>
                      <m:e>
                        <m:r>
                          <a:rPr lang="de-DE" b="0" i="1" smtClean="0">
                            <a:solidFill>
                              <a:srgbClr val="0000CC"/>
                            </a:solidFill>
                            <a:latin typeface="Cambria Math"/>
                            <a:ea typeface="Cambria Math"/>
                          </a:rPr>
                          <m:t>770</m:t>
                        </m:r>
                      </m:e>
                    </m:d>
                  </m:oMath>
                </a14:m>
                <a:r>
                  <a:rPr lang="en-US" dirty="0" smtClean="0">
                    <a:solidFill>
                      <a:srgbClr val="FF0000"/>
                    </a:solidFill>
                  </a:rPr>
                  <a:t> </a:t>
                </a:r>
                <a:r>
                  <a:rPr lang="en-US" dirty="0" smtClean="0"/>
                  <a:t>has </a:t>
                </a:r>
                <a14:m>
                  <m:oMath xmlns:m="http://schemas.openxmlformats.org/officeDocument/2006/math">
                    <m:r>
                      <m:rPr>
                        <m:sty m:val="p"/>
                      </m:rPr>
                      <a:rPr lang="el-GR" i="1" smtClean="0">
                        <a:solidFill>
                          <a:srgbClr val="0000CC"/>
                        </a:solidFill>
                        <a:latin typeface="Cambria Math"/>
                        <a:ea typeface="Cambria Math"/>
                      </a:rPr>
                      <m:t>Γ</m:t>
                    </m:r>
                    <m:r>
                      <a:rPr lang="de-DE" b="0" i="1" smtClean="0">
                        <a:solidFill>
                          <a:srgbClr val="0000CC"/>
                        </a:solidFill>
                        <a:latin typeface="Cambria Math"/>
                        <a:ea typeface="Cambria Math"/>
                      </a:rPr>
                      <m:t>=151 </m:t>
                    </m:r>
                    <m:r>
                      <a:rPr lang="de-DE" b="0" i="1" smtClean="0">
                        <a:solidFill>
                          <a:srgbClr val="0000CC"/>
                        </a:solidFill>
                        <a:latin typeface="Cambria Math"/>
                        <a:ea typeface="Cambria Math"/>
                      </a:rPr>
                      <m:t>𝑀𝑒𝑉</m:t>
                    </m:r>
                  </m:oMath>
                </a14:m>
                <a:r>
                  <a:rPr lang="en-US" dirty="0" smtClean="0">
                    <a:solidFill>
                      <a:srgbClr val="0000CC"/>
                    </a:solidFill>
                  </a:rPr>
                  <a:t> </a:t>
                </a:r>
                <a:r>
                  <a:rPr lang="en-US" dirty="0" smtClean="0"/>
                  <a:t>and </a:t>
                </a:r>
                <a14:m>
                  <m:oMath xmlns:m="http://schemas.openxmlformats.org/officeDocument/2006/math">
                    <m:r>
                      <a:rPr lang="en-US" i="1" smtClean="0">
                        <a:solidFill>
                          <a:srgbClr val="0000CC"/>
                        </a:solidFill>
                        <a:latin typeface="Cambria Math"/>
                        <a:ea typeface="Cambria Math"/>
                      </a:rPr>
                      <m:t>𝜏</m:t>
                    </m:r>
                    <m:r>
                      <a:rPr lang="de-DE" b="0" i="1" smtClean="0">
                        <a:solidFill>
                          <a:srgbClr val="0000CC"/>
                        </a:solidFill>
                        <a:latin typeface="Cambria Math"/>
                        <a:ea typeface="Cambria Math"/>
                      </a:rPr>
                      <m:t>=4.4∙</m:t>
                    </m:r>
                    <m:sSup>
                      <m:sSupPr>
                        <m:ctrlPr>
                          <a:rPr lang="de-DE" b="0" i="1" smtClean="0">
                            <a:solidFill>
                              <a:srgbClr val="0000CC"/>
                            </a:solidFill>
                            <a:latin typeface="Cambria Math"/>
                            <a:ea typeface="Cambria Math"/>
                          </a:rPr>
                        </m:ctrlPr>
                      </m:sSupPr>
                      <m:e>
                        <m:r>
                          <a:rPr lang="de-DE" b="0" i="1" smtClean="0">
                            <a:solidFill>
                              <a:srgbClr val="0000CC"/>
                            </a:solidFill>
                            <a:latin typeface="Cambria Math"/>
                            <a:ea typeface="Cambria Math"/>
                          </a:rPr>
                          <m:t>10</m:t>
                        </m:r>
                      </m:e>
                      <m:sup>
                        <m:r>
                          <a:rPr lang="de-DE" b="0" i="1" smtClean="0">
                            <a:solidFill>
                              <a:srgbClr val="0000CC"/>
                            </a:solidFill>
                            <a:latin typeface="Cambria Math"/>
                            <a:ea typeface="Cambria Math"/>
                          </a:rPr>
                          <m:t>−24</m:t>
                        </m:r>
                      </m:sup>
                    </m:sSup>
                    <m:r>
                      <a:rPr lang="de-DE" b="0" i="1" smtClean="0">
                        <a:solidFill>
                          <a:srgbClr val="0000CC"/>
                        </a:solidFill>
                        <a:latin typeface="Cambria Math"/>
                        <a:ea typeface="Cambria Math"/>
                      </a:rPr>
                      <m:t> </m:t>
                    </m:r>
                    <m:r>
                      <a:rPr lang="de-DE" b="0" i="1" smtClean="0">
                        <a:solidFill>
                          <a:srgbClr val="0000CC"/>
                        </a:solidFill>
                        <a:latin typeface="Cambria Math"/>
                        <a:ea typeface="Cambria Math"/>
                      </a:rPr>
                      <m:t>𝑠</m:t>
                    </m:r>
                  </m:oMath>
                </a14:m>
                <a:r>
                  <a:rPr lang="en-US" dirty="0" smtClean="0"/>
                  <a:t>.</a:t>
                </a:r>
              </a:p>
              <a:p>
                <a:endParaRPr lang="en-US" sz="800" dirty="0" smtClean="0">
                  <a:solidFill>
                    <a:srgbClr val="FF0000"/>
                  </a:solidFill>
                </a:endParaRPr>
              </a:p>
              <a:p>
                <a:r>
                  <a:rPr lang="en-US" dirty="0" smtClean="0">
                    <a:solidFill>
                      <a:srgbClr val="FF0000"/>
                    </a:solidFill>
                  </a:rPr>
                  <a:t>Weakly</a:t>
                </a:r>
                <a:r>
                  <a:rPr lang="en-US" dirty="0" smtClean="0"/>
                  <a:t> decaying particles have longer lifetimes and hence much smaller widths. The </a:t>
                </a:r>
                <a14:m>
                  <m:oMath xmlns:m="http://schemas.openxmlformats.org/officeDocument/2006/math">
                    <m:sSup>
                      <m:sSupPr>
                        <m:ctrlPr>
                          <a:rPr lang="en-US" i="1" smtClean="0">
                            <a:solidFill>
                              <a:srgbClr val="0000CC"/>
                            </a:solidFill>
                            <a:latin typeface="Cambria Math"/>
                          </a:rPr>
                        </m:ctrlPr>
                      </m:sSupPr>
                      <m:e>
                        <m:r>
                          <a:rPr lang="de-DE" b="0" i="1" smtClean="0">
                            <a:solidFill>
                              <a:srgbClr val="0000CC"/>
                            </a:solidFill>
                            <a:latin typeface="Cambria Math"/>
                          </a:rPr>
                          <m:t>𝐾</m:t>
                        </m:r>
                      </m:e>
                      <m:sup>
                        <m:r>
                          <a:rPr lang="de-DE" b="0" i="1" smtClean="0">
                            <a:solidFill>
                              <a:srgbClr val="0000CC"/>
                            </a:solidFill>
                            <a:latin typeface="Cambria Math"/>
                          </a:rPr>
                          <m:t>0</m:t>
                        </m:r>
                      </m:sup>
                    </m:sSup>
                  </m:oMath>
                </a14:m>
                <a:r>
                  <a:rPr lang="en-US" dirty="0" smtClean="0">
                    <a:solidFill>
                      <a:srgbClr val="FF0000"/>
                    </a:solidFill>
                  </a:rPr>
                  <a:t> </a:t>
                </a:r>
                <a:r>
                  <a:rPr lang="en-US" dirty="0" smtClean="0"/>
                  <a:t>meson has </a:t>
                </a:r>
                <a14:m>
                  <m:oMath xmlns:m="http://schemas.openxmlformats.org/officeDocument/2006/math">
                    <m:r>
                      <m:rPr>
                        <m:sty m:val="p"/>
                      </m:rPr>
                      <a:rPr lang="el-GR" i="1" smtClean="0">
                        <a:solidFill>
                          <a:srgbClr val="0000CC"/>
                        </a:solidFill>
                        <a:latin typeface="Cambria Math"/>
                        <a:ea typeface="Cambria Math"/>
                      </a:rPr>
                      <m:t>Γ</m:t>
                    </m:r>
                    <m:r>
                      <a:rPr lang="de-DE" b="0" i="1" smtClean="0">
                        <a:solidFill>
                          <a:srgbClr val="0000CC"/>
                        </a:solidFill>
                        <a:latin typeface="Cambria Math"/>
                        <a:ea typeface="Cambria Math"/>
                      </a:rPr>
                      <m:t>=7.3∙</m:t>
                    </m:r>
                    <m:sSup>
                      <m:sSupPr>
                        <m:ctrlPr>
                          <a:rPr lang="de-DE" b="0" i="1" smtClean="0">
                            <a:solidFill>
                              <a:srgbClr val="0000CC"/>
                            </a:solidFill>
                            <a:latin typeface="Cambria Math"/>
                            <a:ea typeface="Cambria Math"/>
                          </a:rPr>
                        </m:ctrlPr>
                      </m:sSupPr>
                      <m:e>
                        <m:r>
                          <a:rPr lang="de-DE" b="0" i="1" smtClean="0">
                            <a:solidFill>
                              <a:srgbClr val="0000CC"/>
                            </a:solidFill>
                            <a:latin typeface="Cambria Math"/>
                            <a:ea typeface="Cambria Math"/>
                          </a:rPr>
                          <m:t>10</m:t>
                        </m:r>
                      </m:e>
                      <m:sup>
                        <m:r>
                          <a:rPr lang="de-DE" b="0" i="1" smtClean="0">
                            <a:solidFill>
                              <a:srgbClr val="0000CC"/>
                            </a:solidFill>
                            <a:latin typeface="Cambria Math"/>
                            <a:ea typeface="Cambria Math"/>
                          </a:rPr>
                          <m:t>−12</m:t>
                        </m:r>
                      </m:sup>
                    </m:sSup>
                    <m:r>
                      <a:rPr lang="de-DE" b="0" i="1" smtClean="0">
                        <a:solidFill>
                          <a:srgbClr val="0000CC"/>
                        </a:solidFill>
                        <a:latin typeface="Cambria Math"/>
                        <a:ea typeface="Cambria Math"/>
                      </a:rPr>
                      <m:t> </m:t>
                    </m:r>
                    <m:r>
                      <a:rPr lang="de-DE" b="0" i="1" smtClean="0">
                        <a:solidFill>
                          <a:srgbClr val="0000CC"/>
                        </a:solidFill>
                        <a:latin typeface="Cambria Math"/>
                        <a:ea typeface="Cambria Math"/>
                      </a:rPr>
                      <m:t>𝑀𝑒𝑉</m:t>
                    </m:r>
                  </m:oMath>
                </a14:m>
                <a:r>
                  <a:rPr lang="en-US" dirty="0" smtClean="0">
                    <a:solidFill>
                      <a:srgbClr val="0000CC"/>
                    </a:solidFill>
                  </a:rPr>
                  <a:t> </a:t>
                </a:r>
                <a:r>
                  <a:rPr lang="en-US" dirty="0" smtClean="0"/>
                  <a:t>and </a:t>
                </a:r>
                <a14:m>
                  <m:oMath xmlns:m="http://schemas.openxmlformats.org/officeDocument/2006/math">
                    <m:r>
                      <a:rPr lang="en-US" i="1" smtClean="0">
                        <a:solidFill>
                          <a:srgbClr val="0000CC"/>
                        </a:solidFill>
                        <a:latin typeface="Cambria Math"/>
                        <a:ea typeface="Cambria Math"/>
                      </a:rPr>
                      <m:t>𝜏</m:t>
                    </m:r>
                    <m:r>
                      <a:rPr lang="de-DE" b="0" i="1" smtClean="0">
                        <a:solidFill>
                          <a:srgbClr val="0000CC"/>
                        </a:solidFill>
                        <a:latin typeface="Cambria Math"/>
                        <a:ea typeface="Cambria Math"/>
                      </a:rPr>
                      <m:t>=0.9∙</m:t>
                    </m:r>
                    <m:sSup>
                      <m:sSupPr>
                        <m:ctrlPr>
                          <a:rPr lang="de-DE" b="0" i="1" smtClean="0">
                            <a:solidFill>
                              <a:srgbClr val="0000CC"/>
                            </a:solidFill>
                            <a:latin typeface="Cambria Math"/>
                            <a:ea typeface="Cambria Math"/>
                          </a:rPr>
                        </m:ctrlPr>
                      </m:sSupPr>
                      <m:e>
                        <m:r>
                          <a:rPr lang="de-DE" b="0" i="1" smtClean="0">
                            <a:solidFill>
                              <a:srgbClr val="0000CC"/>
                            </a:solidFill>
                            <a:latin typeface="Cambria Math"/>
                            <a:ea typeface="Cambria Math"/>
                          </a:rPr>
                          <m:t>10</m:t>
                        </m:r>
                      </m:e>
                      <m:sup>
                        <m:r>
                          <a:rPr lang="de-DE" b="0" i="1" smtClean="0">
                            <a:solidFill>
                              <a:srgbClr val="0000CC"/>
                            </a:solidFill>
                            <a:latin typeface="Cambria Math"/>
                            <a:ea typeface="Cambria Math"/>
                          </a:rPr>
                          <m:t>−10</m:t>
                        </m:r>
                      </m:sup>
                    </m:sSup>
                    <m:r>
                      <a:rPr lang="de-DE" b="0" i="1" smtClean="0">
                        <a:solidFill>
                          <a:srgbClr val="0000CC"/>
                        </a:solidFill>
                        <a:latin typeface="Cambria Math"/>
                        <a:ea typeface="Cambria Math"/>
                      </a:rPr>
                      <m:t> </m:t>
                    </m:r>
                    <m:r>
                      <a:rPr lang="de-DE" b="0" i="1" smtClean="0">
                        <a:solidFill>
                          <a:srgbClr val="0000CC"/>
                        </a:solidFill>
                        <a:latin typeface="Cambria Math"/>
                        <a:ea typeface="Cambria Math"/>
                      </a:rPr>
                      <m:t>𝑠</m:t>
                    </m:r>
                  </m:oMath>
                </a14:m>
                <a:r>
                  <a:rPr lang="en-US" dirty="0" smtClean="0"/>
                  <a:t>.</a:t>
                </a:r>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720000" y="4680000"/>
                <a:ext cx="8188718" cy="1323439"/>
              </a:xfrm>
              <a:prstGeom prst="rect">
                <a:avLst/>
              </a:prstGeom>
              <a:blipFill rotWithShape="1">
                <a:blip r:embed="rId5"/>
                <a:stretch>
                  <a:fillRect l="-596" t="-2304" b="-6452"/>
                </a:stretch>
              </a:blipFill>
            </p:spPr>
            <p:txBody>
              <a:bodyPr/>
              <a:lstStyle/>
              <a:p>
                <a:r>
                  <a:rPr lang="en-US">
                    <a:noFill/>
                  </a:rPr>
                  <a:t> </a:t>
                </a:r>
              </a:p>
            </p:txBody>
          </p:sp>
        </mc:Fallback>
      </mc:AlternateContent>
    </p:spTree>
    <p:extLst>
      <p:ext uri="{BB962C8B-B14F-4D97-AF65-F5344CB8AC3E}">
        <p14:creationId xmlns:p14="http://schemas.microsoft.com/office/powerpoint/2010/main" val="1079295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Standard Model</a:t>
            </a:r>
            <a:endParaRPr lang="en-US" dirty="0"/>
          </a:p>
        </p:txBody>
      </p:sp>
      <mc:AlternateContent xmlns:mc="http://schemas.openxmlformats.org/markup-compatibility/2006" xmlns:a14="http://schemas.microsoft.com/office/drawing/2010/main">
        <mc:Choice Requires="a14">
          <p:sp>
            <p:nvSpPr>
              <p:cNvPr id="3" name="Textfeld 2"/>
              <p:cNvSpPr txBox="1"/>
              <p:nvPr/>
            </p:nvSpPr>
            <p:spPr>
              <a:xfrm>
                <a:off x="540000" y="720000"/>
                <a:ext cx="8064448" cy="4924425"/>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0000CC"/>
                    </a:solidFill>
                  </a:rPr>
                  <a:t> </a:t>
                </a:r>
                <a:r>
                  <a:rPr lang="en-US" dirty="0" smtClean="0"/>
                  <a:t>Electromagnetic and weak forces can be described by a single theory </a:t>
                </a:r>
                <a14:m>
                  <m:oMath xmlns:m="http://schemas.openxmlformats.org/officeDocument/2006/math">
                    <m:r>
                      <a:rPr lang="en-US" i="1" smtClean="0">
                        <a:solidFill>
                          <a:schemeClr val="tx1"/>
                        </a:solidFill>
                        <a:latin typeface="Cambria Math"/>
                        <a:ea typeface="Cambria Math"/>
                      </a:rPr>
                      <m:t>⇒</m:t>
                    </m:r>
                  </m:oMath>
                </a14:m>
                <a:r>
                  <a:rPr lang="en-US" dirty="0" smtClean="0">
                    <a:solidFill>
                      <a:schemeClr val="tx1"/>
                    </a:solidFill>
                  </a:rPr>
                  <a:t> the </a:t>
                </a:r>
                <a:r>
                  <a:rPr lang="en-US" b="1" i="1" dirty="0" smtClean="0">
                    <a:solidFill>
                      <a:srgbClr val="0000CC"/>
                    </a:solidFill>
                  </a:rPr>
                  <a:t>“Electroweak Theory” </a:t>
                </a:r>
                <a:r>
                  <a:rPr lang="en-US" dirty="0" smtClean="0">
                    <a:solidFill>
                      <a:schemeClr val="tx1"/>
                    </a:solidFill>
                  </a:rPr>
                  <a:t>was developed in 1960s (Glashow, Weinberg, Salam).</a:t>
                </a:r>
              </a:p>
              <a:p>
                <a:pPr marL="285750" indent="-285750">
                  <a:buFont typeface="Wingdings" panose="05000000000000000000" pitchFamily="2" charset="2"/>
                  <a:buChar char="Ø"/>
                </a:pPr>
                <a:endParaRPr lang="en-US" sz="400" dirty="0"/>
              </a:p>
              <a:p>
                <a:pPr marL="285750" indent="-285750">
                  <a:buFont typeface="Wingdings" panose="05000000000000000000" pitchFamily="2" charset="2"/>
                  <a:buChar char="Ø"/>
                </a:pPr>
                <a:r>
                  <a:rPr lang="en-US" dirty="0" smtClean="0">
                    <a:solidFill>
                      <a:srgbClr val="0000CC"/>
                    </a:solidFill>
                  </a:rPr>
                  <a:t> </a:t>
                </a:r>
                <a:r>
                  <a:rPr lang="en-US" dirty="0" smtClean="0"/>
                  <a:t>Theory of strong interactions appeared in 1970s:</a:t>
                </a:r>
              </a:p>
              <a:p>
                <a:r>
                  <a:rPr lang="en-US" dirty="0">
                    <a:solidFill>
                      <a:srgbClr val="0000CC"/>
                    </a:solidFill>
                  </a:rPr>
                  <a:t> </a:t>
                </a:r>
                <a:r>
                  <a:rPr lang="en-US" dirty="0" smtClean="0">
                    <a:solidFill>
                      <a:srgbClr val="0000CC"/>
                    </a:solidFill>
                  </a:rPr>
                  <a:t>     </a:t>
                </a:r>
                <a:r>
                  <a:rPr lang="en-US" b="1" i="1" dirty="0" smtClean="0">
                    <a:solidFill>
                      <a:srgbClr val="0000CC"/>
                    </a:solidFill>
                  </a:rPr>
                  <a:t>“Quantum Chromodynamics” </a:t>
                </a:r>
                <a:r>
                  <a:rPr lang="en-US" dirty="0" smtClean="0"/>
                  <a:t>(QCD)</a:t>
                </a:r>
              </a:p>
              <a:p>
                <a:endParaRPr lang="en-US" sz="400" dirty="0"/>
              </a:p>
              <a:p>
                <a:pPr marL="285750" indent="-285750">
                  <a:buFont typeface="Wingdings" panose="05000000000000000000" pitchFamily="2" charset="2"/>
                  <a:buChar char="Ø"/>
                </a:pPr>
                <a:r>
                  <a:rPr lang="en-US" dirty="0" smtClean="0">
                    <a:solidFill>
                      <a:srgbClr val="0000CC"/>
                    </a:solidFill>
                  </a:rPr>
                  <a:t> </a:t>
                </a:r>
                <a:r>
                  <a:rPr lang="en-US" dirty="0" smtClean="0"/>
                  <a:t>The </a:t>
                </a:r>
                <a:r>
                  <a:rPr lang="en-US" b="1" i="1" dirty="0" smtClean="0">
                    <a:solidFill>
                      <a:srgbClr val="0000CC"/>
                    </a:solidFill>
                  </a:rPr>
                  <a:t>“Standard Model” </a:t>
                </a:r>
                <a:r>
                  <a:rPr lang="en-US" dirty="0" smtClean="0"/>
                  <a:t>(SM) combines both.</a:t>
                </a:r>
              </a:p>
              <a:p>
                <a:endParaRPr lang="en-US" dirty="0" smtClean="0">
                  <a:solidFill>
                    <a:srgbClr val="0000CC"/>
                  </a:solidFill>
                </a:endParaRPr>
              </a:p>
              <a:p>
                <a:endParaRPr lang="en-US" dirty="0">
                  <a:solidFill>
                    <a:srgbClr val="0000CC"/>
                  </a:solidFill>
                </a:endParaRPr>
              </a:p>
              <a:p>
                <a:endParaRPr lang="en-US" dirty="0" smtClean="0">
                  <a:solidFill>
                    <a:srgbClr val="0000CC"/>
                  </a:solidFill>
                </a:endParaRPr>
              </a:p>
              <a:p>
                <a:endParaRPr lang="en-US" dirty="0">
                  <a:solidFill>
                    <a:srgbClr val="0000CC"/>
                  </a:solidFill>
                </a:endParaRPr>
              </a:p>
              <a:p>
                <a:endParaRPr lang="en-US" dirty="0">
                  <a:solidFill>
                    <a:srgbClr val="0000CC"/>
                  </a:solidFill>
                </a:endParaRPr>
              </a:p>
              <a:p>
                <a:r>
                  <a:rPr lang="en-US" dirty="0" smtClean="0">
                    <a:solidFill>
                      <a:srgbClr val="FF0000"/>
                    </a:solidFill>
                  </a:rPr>
                  <a:t>Main postulates of SM:</a:t>
                </a:r>
              </a:p>
              <a:p>
                <a:endParaRPr lang="en-US" dirty="0">
                  <a:solidFill>
                    <a:srgbClr val="0000CC"/>
                  </a:solidFill>
                </a:endParaRPr>
              </a:p>
              <a:p>
                <a:r>
                  <a:rPr lang="en-US" dirty="0" smtClean="0"/>
                  <a:t>1) Basic constituents of matter are </a:t>
                </a:r>
                <a:r>
                  <a:rPr lang="en-US" b="1" i="1" dirty="0" smtClean="0">
                    <a:solidFill>
                      <a:srgbClr val="0000CC"/>
                    </a:solidFill>
                  </a:rPr>
                  <a:t>quarks</a:t>
                </a:r>
                <a:r>
                  <a:rPr lang="en-US" dirty="0" smtClean="0"/>
                  <a:t> and </a:t>
                </a:r>
                <a:r>
                  <a:rPr lang="en-US" b="1" i="1" dirty="0" smtClean="0">
                    <a:solidFill>
                      <a:srgbClr val="0000CC"/>
                    </a:solidFill>
                  </a:rPr>
                  <a:t>leptons</a:t>
                </a:r>
                <a:r>
                  <a:rPr lang="en-US" dirty="0" smtClean="0"/>
                  <a:t> (spin 1/2).</a:t>
                </a:r>
              </a:p>
              <a:p>
                <a:endParaRPr lang="en-US" dirty="0"/>
              </a:p>
              <a:p>
                <a:r>
                  <a:rPr lang="en-US" dirty="0" smtClean="0"/>
                  <a:t>2) They interact by means of gauge bosons (spin 1).</a:t>
                </a:r>
              </a:p>
              <a:p>
                <a:endParaRPr lang="en-US" dirty="0"/>
              </a:p>
              <a:p>
                <a:r>
                  <a:rPr lang="en-US" dirty="0" smtClean="0"/>
                  <a:t>3) Quarks and leptons are subdivided into </a:t>
                </a:r>
                <a:r>
                  <a:rPr lang="en-US" b="1" i="1" dirty="0" smtClean="0">
                    <a:solidFill>
                      <a:srgbClr val="0000CC"/>
                    </a:solidFill>
                  </a:rPr>
                  <a:t>3</a:t>
                </a:r>
                <a:r>
                  <a:rPr lang="en-US" dirty="0" smtClean="0"/>
                  <a:t> </a:t>
                </a:r>
                <a:r>
                  <a:rPr lang="en-US" b="1" i="1" dirty="0" smtClean="0">
                    <a:solidFill>
                      <a:srgbClr val="0000CC"/>
                    </a:solidFill>
                  </a:rPr>
                  <a:t>generations</a:t>
                </a:r>
                <a:r>
                  <a:rPr lang="en-US" dirty="0" smtClean="0"/>
                  <a:t>.</a:t>
                </a:r>
                <a:endParaRPr lang="en-US" dirty="0"/>
              </a:p>
            </p:txBody>
          </p:sp>
        </mc:Choice>
        <mc:Fallback xmlns="">
          <p:sp>
            <p:nvSpPr>
              <p:cNvPr id="3" name="Textfeld 2"/>
              <p:cNvSpPr txBox="1">
                <a:spLocks noRot="1" noChangeAspect="1" noMove="1" noResize="1" noEditPoints="1" noAdjustHandles="1" noChangeArrowheads="1" noChangeShapeType="1" noTextEdit="1"/>
              </p:cNvSpPr>
              <p:nvPr/>
            </p:nvSpPr>
            <p:spPr>
              <a:xfrm>
                <a:off x="540000" y="720000"/>
                <a:ext cx="8064448" cy="4924425"/>
              </a:xfrm>
              <a:prstGeom prst="rect">
                <a:avLst/>
              </a:prstGeom>
              <a:blipFill rotWithShape="1">
                <a:blip r:embed="rId2"/>
                <a:stretch>
                  <a:fillRect l="-681" t="-619" b="-990"/>
                </a:stretch>
              </a:blipFill>
            </p:spPr>
            <p:txBody>
              <a:bodyPr/>
              <a:lstStyle/>
              <a:p>
                <a:r>
                  <a:rPr lang="en-US">
                    <a:noFill/>
                  </a:rPr>
                  <a:t> </a:t>
                </a:r>
              </a:p>
            </p:txBody>
          </p:sp>
        </mc:Fallback>
      </mc:AlternateContent>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00" y="2340000"/>
            <a:ext cx="2738438" cy="129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5454825" y="3600000"/>
            <a:ext cx="2941831" cy="246221"/>
          </a:xfrm>
          <a:prstGeom prst="rect">
            <a:avLst/>
          </a:prstGeom>
          <a:noFill/>
        </p:spPr>
        <p:txBody>
          <a:bodyPr wrap="none" rtlCol="0">
            <a:spAutoFit/>
          </a:bodyPr>
          <a:lstStyle/>
          <a:p>
            <a:r>
              <a:rPr lang="en-US" sz="1000" dirty="0" err="1" smtClean="0"/>
              <a:t>Abdus</a:t>
            </a:r>
            <a:r>
              <a:rPr lang="en-US" sz="1000" dirty="0" smtClean="0"/>
              <a:t> Salam, Steven Weinberg, Sheldon L. Glashow</a:t>
            </a:r>
            <a:endParaRPr lang="en-US" sz="1000" dirty="0"/>
          </a:p>
        </p:txBody>
      </p:sp>
    </p:spTree>
    <p:extLst>
      <p:ext uri="{BB962C8B-B14F-4D97-AF65-F5344CB8AC3E}">
        <p14:creationId xmlns:p14="http://schemas.microsoft.com/office/powerpoint/2010/main" val="2092148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Standard Model</a:t>
            </a:r>
            <a:endParaRPr lang="en-US" dirty="0"/>
          </a:p>
        </p:txBody>
      </p:sp>
      <p:grpSp>
        <p:nvGrpSpPr>
          <p:cNvPr id="25" name="Gruppieren 24"/>
          <p:cNvGrpSpPr/>
          <p:nvPr/>
        </p:nvGrpSpPr>
        <p:grpSpPr>
          <a:xfrm>
            <a:off x="828000" y="720000"/>
            <a:ext cx="7488416" cy="2700000"/>
            <a:chOff x="828000" y="1512000"/>
            <a:chExt cx="7488416" cy="2700000"/>
          </a:xfrm>
        </p:grpSpPr>
        <p:sp>
          <p:nvSpPr>
            <p:cNvPr id="22" name="Rechteck 21"/>
            <p:cNvSpPr/>
            <p:nvPr/>
          </p:nvSpPr>
          <p:spPr>
            <a:xfrm>
              <a:off x="4572000" y="1512000"/>
              <a:ext cx="3744416" cy="2700000"/>
            </a:xfrm>
            <a:prstGeom prst="rec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p:cNvSpPr/>
            <p:nvPr/>
          </p:nvSpPr>
          <p:spPr>
            <a:xfrm>
              <a:off x="828000" y="1512000"/>
              <a:ext cx="3744416" cy="270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feld 3"/>
            <p:cNvSpPr txBox="1"/>
            <p:nvPr/>
          </p:nvSpPr>
          <p:spPr>
            <a:xfrm>
              <a:off x="2520000" y="1620000"/>
              <a:ext cx="1431802" cy="461665"/>
            </a:xfrm>
            <a:prstGeom prst="rect">
              <a:avLst/>
            </a:prstGeom>
            <a:noFill/>
          </p:spPr>
          <p:txBody>
            <a:bodyPr wrap="none" rtlCol="0">
              <a:spAutoFit/>
            </a:bodyPr>
            <a:lstStyle/>
            <a:p>
              <a:r>
                <a:rPr lang="en-US" sz="2400" b="1" dirty="0" smtClean="0"/>
                <a:t>Fermions</a:t>
              </a:r>
              <a:endParaRPr lang="en-US" sz="2400" b="1" dirty="0"/>
            </a:p>
          </p:txBody>
        </p:sp>
        <p:sp>
          <p:nvSpPr>
            <p:cNvPr id="7" name="Textfeld 6"/>
            <p:cNvSpPr txBox="1"/>
            <p:nvPr/>
          </p:nvSpPr>
          <p:spPr>
            <a:xfrm>
              <a:off x="5580000" y="1620000"/>
              <a:ext cx="1109599" cy="461665"/>
            </a:xfrm>
            <a:prstGeom prst="rect">
              <a:avLst/>
            </a:prstGeom>
            <a:noFill/>
          </p:spPr>
          <p:txBody>
            <a:bodyPr wrap="none" rtlCol="0">
              <a:spAutoFit/>
            </a:bodyPr>
            <a:lstStyle/>
            <a:p>
              <a:r>
                <a:rPr lang="en-US" sz="2400" b="1" dirty="0" smtClean="0"/>
                <a:t>Bosons</a:t>
              </a:r>
              <a:endParaRPr lang="en-US" sz="2400" b="1" dirty="0"/>
            </a:p>
          </p:txBody>
        </p:sp>
        <p:sp>
          <p:nvSpPr>
            <p:cNvPr id="10" name="Textfeld 9"/>
            <p:cNvSpPr txBox="1"/>
            <p:nvPr/>
          </p:nvSpPr>
          <p:spPr>
            <a:xfrm>
              <a:off x="1080000" y="2340000"/>
              <a:ext cx="1319592" cy="646331"/>
            </a:xfrm>
            <a:prstGeom prst="rect">
              <a:avLst/>
            </a:prstGeom>
            <a:noFill/>
          </p:spPr>
          <p:txBody>
            <a:bodyPr wrap="none" rtlCol="0">
              <a:spAutoFit/>
            </a:bodyPr>
            <a:lstStyle/>
            <a:p>
              <a:r>
                <a:rPr lang="en-US" dirty="0" smtClean="0"/>
                <a:t>Leptons and</a:t>
              </a:r>
            </a:p>
            <a:p>
              <a:r>
                <a:rPr lang="en-US" dirty="0" smtClean="0"/>
                <a:t>Quarks</a:t>
              </a:r>
              <a:endParaRPr lang="en-US" dirty="0"/>
            </a:p>
          </p:txBody>
        </p:sp>
        <p:sp>
          <p:nvSpPr>
            <p:cNvPr id="11" name="Textfeld 10"/>
            <p:cNvSpPr txBox="1"/>
            <p:nvPr/>
          </p:nvSpPr>
          <p:spPr>
            <a:xfrm>
              <a:off x="6660000" y="2340000"/>
              <a:ext cx="1422184" cy="646331"/>
            </a:xfrm>
            <a:prstGeom prst="rect">
              <a:avLst/>
            </a:prstGeom>
            <a:noFill/>
          </p:spPr>
          <p:txBody>
            <a:bodyPr wrap="none" rtlCol="0">
              <a:spAutoFit/>
            </a:bodyPr>
            <a:lstStyle/>
            <a:p>
              <a:r>
                <a:rPr lang="en-US" dirty="0" smtClean="0"/>
                <a:t>Force Carrier</a:t>
              </a:r>
            </a:p>
            <a:p>
              <a:r>
                <a:rPr lang="en-US" dirty="0" smtClean="0"/>
                <a:t>Particles</a:t>
              </a:r>
              <a:endParaRPr lang="en-US" dirty="0"/>
            </a:p>
          </p:txBody>
        </p:sp>
        <mc:AlternateContent xmlns:mc="http://schemas.openxmlformats.org/markup-compatibility/2006" xmlns:a14="http://schemas.microsoft.com/office/drawing/2010/main">
          <mc:Choice Requires="a14">
            <p:sp>
              <p:nvSpPr>
                <p:cNvPr id="15" name="Textfeld 14"/>
                <p:cNvSpPr txBox="1"/>
                <p:nvPr/>
              </p:nvSpPr>
              <p:spPr>
                <a:xfrm>
                  <a:off x="1080000" y="3420000"/>
                  <a:ext cx="1673087" cy="369332"/>
                </a:xfrm>
                <a:prstGeom prst="rect">
                  <a:avLst/>
                </a:prstGeom>
                <a:noFill/>
              </p:spPr>
              <p:txBody>
                <a:bodyPr wrap="none" rtlCol="0">
                  <a:spAutoFit/>
                </a:bodyPr>
                <a:lstStyle/>
                <a:p>
                  <a:r>
                    <a:rPr lang="en-US" b="1" dirty="0" smtClean="0">
                      <a:solidFill>
                        <a:srgbClr val="0000CC"/>
                      </a:solidFill>
                    </a:rPr>
                    <a:t>Baryons </a:t>
                  </a:r>
                  <a14:m>
                    <m:oMath xmlns:m="http://schemas.openxmlformats.org/officeDocument/2006/math">
                      <m:d>
                        <m:dPr>
                          <m:ctrlPr>
                            <a:rPr lang="en-US" b="1" i="1" smtClean="0">
                              <a:solidFill>
                                <a:srgbClr val="0000CC"/>
                              </a:solidFill>
                              <a:latin typeface="Cambria Math"/>
                            </a:rPr>
                          </m:ctrlPr>
                        </m:dPr>
                        <m:e>
                          <m:r>
                            <a:rPr lang="de-DE" b="1" i="1" smtClean="0">
                              <a:solidFill>
                                <a:srgbClr val="0000CC"/>
                              </a:solidFill>
                              <a:latin typeface="Cambria Math"/>
                            </a:rPr>
                            <m:t>𝒒𝒒𝒒</m:t>
                          </m:r>
                        </m:e>
                      </m:d>
                    </m:oMath>
                  </a14:m>
                  <a:endParaRPr lang="en-US" b="1" dirty="0"/>
                </a:p>
              </p:txBody>
            </p:sp>
          </mc:Choice>
          <mc:Fallback xmlns="">
            <p:sp>
              <p:nvSpPr>
                <p:cNvPr id="15" name="Textfeld 14"/>
                <p:cNvSpPr txBox="1">
                  <a:spLocks noRot="1" noChangeAspect="1" noMove="1" noResize="1" noEditPoints="1" noAdjustHandles="1" noChangeArrowheads="1" noChangeShapeType="1" noTextEdit="1"/>
                </p:cNvSpPr>
                <p:nvPr/>
              </p:nvSpPr>
              <p:spPr>
                <a:xfrm>
                  <a:off x="1080000" y="3420000"/>
                  <a:ext cx="1673087" cy="369332"/>
                </a:xfrm>
                <a:prstGeom prst="rect">
                  <a:avLst/>
                </a:prstGeom>
                <a:blipFill rotWithShape="1">
                  <a:blip r:embed="rId2"/>
                  <a:stretch>
                    <a:fillRect l="-290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6660000" y="3420000"/>
                  <a:ext cx="1366913" cy="369332"/>
                </a:xfrm>
                <a:prstGeom prst="rect">
                  <a:avLst/>
                </a:prstGeom>
                <a:noFill/>
              </p:spPr>
              <p:txBody>
                <a:bodyPr wrap="none" rtlCol="0">
                  <a:spAutoFit/>
                </a:bodyPr>
                <a:lstStyle/>
                <a:p>
                  <a:r>
                    <a:rPr lang="en-US" b="1" dirty="0" smtClean="0">
                      <a:solidFill>
                        <a:srgbClr val="0000CC"/>
                      </a:solidFill>
                    </a:rPr>
                    <a:t>Meson </a:t>
                  </a:r>
                  <a14:m>
                    <m:oMath xmlns:m="http://schemas.openxmlformats.org/officeDocument/2006/math">
                      <m:d>
                        <m:dPr>
                          <m:ctrlPr>
                            <a:rPr lang="en-US" b="1" i="1" smtClean="0">
                              <a:solidFill>
                                <a:srgbClr val="0000CC"/>
                              </a:solidFill>
                              <a:latin typeface="Cambria Math"/>
                            </a:rPr>
                          </m:ctrlPr>
                        </m:dPr>
                        <m:e>
                          <m:r>
                            <a:rPr lang="de-DE" b="1" i="1" smtClean="0">
                              <a:solidFill>
                                <a:srgbClr val="0000CC"/>
                              </a:solidFill>
                              <a:latin typeface="Cambria Math"/>
                            </a:rPr>
                            <m:t>𝒒</m:t>
                          </m:r>
                          <m:acc>
                            <m:accPr>
                              <m:chr m:val="̅"/>
                              <m:ctrlPr>
                                <a:rPr lang="de-DE" b="1" i="1" smtClean="0">
                                  <a:solidFill>
                                    <a:srgbClr val="0000CC"/>
                                  </a:solidFill>
                                  <a:latin typeface="Cambria Math"/>
                                </a:rPr>
                              </m:ctrlPr>
                            </m:accPr>
                            <m:e>
                              <m:r>
                                <a:rPr lang="de-DE" b="1" i="1" smtClean="0">
                                  <a:solidFill>
                                    <a:srgbClr val="0000CC"/>
                                  </a:solidFill>
                                  <a:latin typeface="Cambria Math"/>
                                </a:rPr>
                                <m:t>𝒒</m:t>
                              </m:r>
                            </m:e>
                          </m:acc>
                        </m:e>
                      </m:d>
                    </m:oMath>
                  </a14:m>
                  <a:endParaRPr lang="en-US" b="1" dirty="0">
                    <a:solidFill>
                      <a:srgbClr val="0000CC"/>
                    </a:solidFill>
                  </a:endParaRPr>
                </a:p>
              </p:txBody>
            </p:sp>
          </mc:Choice>
          <mc:Fallback xmlns="">
            <p:sp>
              <p:nvSpPr>
                <p:cNvPr id="18" name="Textfeld 17"/>
                <p:cNvSpPr txBox="1">
                  <a:spLocks noRot="1" noChangeAspect="1" noMove="1" noResize="1" noEditPoints="1" noAdjustHandles="1" noChangeArrowheads="1" noChangeShapeType="1" noTextEdit="1"/>
                </p:cNvSpPr>
                <p:nvPr/>
              </p:nvSpPr>
              <p:spPr>
                <a:xfrm>
                  <a:off x="6660000" y="3420000"/>
                  <a:ext cx="1366913" cy="369332"/>
                </a:xfrm>
                <a:prstGeom prst="rect">
                  <a:avLst/>
                </a:prstGeom>
                <a:blipFill rotWithShape="1">
                  <a:blip r:embed="rId3"/>
                  <a:stretch>
                    <a:fillRect l="-4018" t="-8197" r="-16964" b="-24590"/>
                  </a:stretch>
                </a:blipFill>
              </p:spPr>
              <p:txBody>
                <a:bodyPr/>
                <a:lstStyle/>
                <a:p>
                  <a:r>
                    <a:rPr lang="en-US">
                      <a:noFill/>
                    </a:rPr>
                    <a:t> </a:t>
                  </a:r>
                </a:p>
              </p:txBody>
            </p:sp>
          </mc:Fallback>
        </mc:AlternateContent>
        <p:sp>
          <p:nvSpPr>
            <p:cNvPr id="23" name="Rechteck 22"/>
            <p:cNvSpPr/>
            <p:nvPr/>
          </p:nvSpPr>
          <p:spPr>
            <a:xfrm>
              <a:off x="2880000" y="2340000"/>
              <a:ext cx="1692416" cy="159305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feld 12"/>
                <p:cNvSpPr txBox="1"/>
                <p:nvPr/>
              </p:nvSpPr>
              <p:spPr>
                <a:xfrm>
                  <a:off x="2880000" y="2421432"/>
                  <a:ext cx="950901" cy="483466"/>
                </a:xfrm>
                <a:prstGeom prst="rect">
                  <a:avLst/>
                </a:prstGeom>
                <a:noFill/>
              </p:spPr>
              <p:txBody>
                <a:bodyPr wrap="none" rtlCol="0">
                  <a:spAutoFit/>
                </a:bodyPr>
                <a:lstStyle/>
                <a:p>
                  <a:r>
                    <a:rPr lang="en-US" dirty="0" smtClean="0"/>
                    <a:t>Spin = </a:t>
                  </a:r>
                  <a14:m>
                    <m:oMath xmlns:m="http://schemas.openxmlformats.org/officeDocument/2006/math">
                      <m:f>
                        <m:fPr>
                          <m:ctrlPr>
                            <a:rPr lang="en-US" i="1" smtClean="0">
                              <a:latin typeface="Cambria Math"/>
                            </a:rPr>
                          </m:ctrlPr>
                        </m:fPr>
                        <m:num>
                          <m:r>
                            <a:rPr lang="de-DE" b="0" i="1" smtClean="0">
                              <a:latin typeface="Cambria Math"/>
                            </a:rPr>
                            <m:t>1</m:t>
                          </m:r>
                        </m:num>
                        <m:den>
                          <m:r>
                            <a:rPr lang="de-DE" b="0" i="1" smtClean="0">
                              <a:latin typeface="Cambria Math"/>
                            </a:rPr>
                            <m:t>2</m:t>
                          </m:r>
                        </m:den>
                      </m:f>
                    </m:oMath>
                  </a14:m>
                  <a:endParaRPr lang="en-US" dirty="0"/>
                </a:p>
              </p:txBody>
            </p:sp>
          </mc:Choice>
          <mc:Fallback xmlns="">
            <p:sp>
              <p:nvSpPr>
                <p:cNvPr id="13" name="Textfeld 12"/>
                <p:cNvSpPr txBox="1">
                  <a:spLocks noRot="1" noChangeAspect="1" noMove="1" noResize="1" noEditPoints="1" noAdjustHandles="1" noChangeArrowheads="1" noChangeShapeType="1" noTextEdit="1"/>
                </p:cNvSpPr>
                <p:nvPr/>
              </p:nvSpPr>
              <p:spPr>
                <a:xfrm>
                  <a:off x="2880000" y="2421432"/>
                  <a:ext cx="950901" cy="483466"/>
                </a:xfrm>
                <a:prstGeom prst="rect">
                  <a:avLst/>
                </a:prstGeom>
                <a:blipFill rotWithShape="1">
                  <a:blip r:embed="rId4"/>
                  <a:stretch>
                    <a:fillRect l="-5128"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2880000" y="3360689"/>
                  <a:ext cx="1776448" cy="487954"/>
                </a:xfrm>
                <a:prstGeom prst="rect">
                  <a:avLst/>
                </a:prstGeom>
                <a:noFill/>
              </p:spPr>
              <p:txBody>
                <a:bodyPr wrap="none" rtlCol="0">
                  <a:spAutoFit/>
                </a:bodyPr>
                <a:lstStyle/>
                <a:p>
                  <a:r>
                    <a:rPr lang="en-US" dirty="0" smtClean="0"/>
                    <a:t>Spin = </a:t>
                  </a:r>
                  <a14:m>
                    <m:oMath xmlns:m="http://schemas.openxmlformats.org/officeDocument/2006/math">
                      <m:f>
                        <m:fPr>
                          <m:ctrlPr>
                            <a:rPr lang="en-US" i="1" smtClean="0">
                              <a:latin typeface="Cambria Math"/>
                            </a:rPr>
                          </m:ctrlPr>
                        </m:fPr>
                        <m:num>
                          <m:r>
                            <a:rPr lang="de-DE" b="0" i="1" smtClean="0">
                              <a:latin typeface="Cambria Math"/>
                            </a:rPr>
                            <m:t>1</m:t>
                          </m:r>
                        </m:num>
                        <m:den>
                          <m:r>
                            <a:rPr lang="de-DE" b="0" i="1" smtClean="0">
                              <a:latin typeface="Cambria Math"/>
                            </a:rPr>
                            <m:t>2</m:t>
                          </m:r>
                        </m:den>
                      </m:f>
                      <m:r>
                        <a:rPr lang="de-DE" b="0" i="1" smtClean="0">
                          <a:latin typeface="Cambria Math"/>
                        </a:rPr>
                        <m:t>, </m:t>
                      </m:r>
                      <m:f>
                        <m:fPr>
                          <m:ctrlPr>
                            <a:rPr lang="de-DE" b="0" i="1" smtClean="0">
                              <a:latin typeface="Cambria Math"/>
                            </a:rPr>
                          </m:ctrlPr>
                        </m:fPr>
                        <m:num>
                          <m:r>
                            <a:rPr lang="de-DE" b="0" i="1" smtClean="0">
                              <a:latin typeface="Cambria Math"/>
                            </a:rPr>
                            <m:t>3</m:t>
                          </m:r>
                        </m:num>
                        <m:den>
                          <m:r>
                            <a:rPr lang="de-DE" b="0" i="1" smtClean="0">
                              <a:latin typeface="Cambria Math"/>
                            </a:rPr>
                            <m:t>2</m:t>
                          </m:r>
                        </m:den>
                      </m:f>
                      <m:r>
                        <a:rPr lang="de-DE" b="0" i="1" smtClean="0">
                          <a:latin typeface="Cambria Math"/>
                        </a:rPr>
                        <m:t>, </m:t>
                      </m:r>
                      <m:f>
                        <m:fPr>
                          <m:ctrlPr>
                            <a:rPr lang="de-DE" b="0" i="1" smtClean="0">
                              <a:latin typeface="Cambria Math"/>
                            </a:rPr>
                          </m:ctrlPr>
                        </m:fPr>
                        <m:num>
                          <m:r>
                            <a:rPr lang="de-DE" b="0" i="1" smtClean="0">
                              <a:latin typeface="Cambria Math"/>
                            </a:rPr>
                            <m:t>5</m:t>
                          </m:r>
                        </m:num>
                        <m:den>
                          <m:r>
                            <a:rPr lang="de-DE" b="0" i="1" smtClean="0">
                              <a:latin typeface="Cambria Math"/>
                            </a:rPr>
                            <m:t>2</m:t>
                          </m:r>
                        </m:den>
                      </m:f>
                      <m:r>
                        <a:rPr lang="de-DE" b="0" i="1" smtClean="0">
                          <a:latin typeface="Cambria Math"/>
                        </a:rPr>
                        <m:t>, </m:t>
                      </m:r>
                      <m:r>
                        <a:rPr lang="de-DE" b="0" i="1" smtClean="0">
                          <a:latin typeface="Cambria Math"/>
                          <a:ea typeface="Cambria Math"/>
                        </a:rPr>
                        <m:t>⋯</m:t>
                      </m:r>
                    </m:oMath>
                  </a14:m>
                  <a:endParaRPr lang="en-US" dirty="0"/>
                </a:p>
              </p:txBody>
            </p:sp>
          </mc:Choice>
          <mc:Fallback xmlns="">
            <p:sp>
              <p:nvSpPr>
                <p:cNvPr id="16" name="Textfeld 15"/>
                <p:cNvSpPr txBox="1">
                  <a:spLocks noRot="1" noChangeAspect="1" noMove="1" noResize="1" noEditPoints="1" noAdjustHandles="1" noChangeArrowheads="1" noChangeShapeType="1" noTextEdit="1"/>
                </p:cNvSpPr>
                <p:nvPr/>
              </p:nvSpPr>
              <p:spPr>
                <a:xfrm>
                  <a:off x="2880000" y="3360689"/>
                  <a:ext cx="1776448" cy="487954"/>
                </a:xfrm>
                <a:prstGeom prst="rect">
                  <a:avLst/>
                </a:prstGeom>
                <a:blipFill rotWithShape="1">
                  <a:blip r:embed="rId5"/>
                  <a:stretch>
                    <a:fillRect l="-2740" b="-6250"/>
                  </a:stretch>
                </a:blipFill>
              </p:spPr>
              <p:txBody>
                <a:bodyPr/>
                <a:lstStyle/>
                <a:p>
                  <a:r>
                    <a:rPr lang="en-US">
                      <a:noFill/>
                    </a:rPr>
                    <a:t> </a:t>
                  </a:r>
                </a:p>
              </p:txBody>
            </p:sp>
          </mc:Fallback>
        </mc:AlternateContent>
        <p:sp>
          <p:nvSpPr>
            <p:cNvPr id="24" name="Rechteck 23"/>
            <p:cNvSpPr/>
            <p:nvPr/>
          </p:nvSpPr>
          <p:spPr>
            <a:xfrm>
              <a:off x="4572000" y="2340000"/>
              <a:ext cx="1692416" cy="159305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feld 16"/>
                <p:cNvSpPr txBox="1"/>
                <p:nvPr/>
              </p:nvSpPr>
              <p:spPr>
                <a:xfrm>
                  <a:off x="4644000" y="3420000"/>
                  <a:ext cx="1694695" cy="369332"/>
                </a:xfrm>
                <a:prstGeom prst="rect">
                  <a:avLst/>
                </a:prstGeom>
                <a:noFill/>
              </p:spPr>
              <p:txBody>
                <a:bodyPr wrap="none" rtlCol="0">
                  <a:spAutoFit/>
                </a:bodyPr>
                <a:lstStyle/>
                <a:p>
                  <a:r>
                    <a:rPr lang="en-US" dirty="0" smtClean="0"/>
                    <a:t>Spin = </a:t>
                  </a:r>
                  <a14:m>
                    <m:oMath xmlns:m="http://schemas.openxmlformats.org/officeDocument/2006/math">
                      <m:r>
                        <a:rPr lang="de-DE" b="0" i="1" smtClean="0">
                          <a:latin typeface="Cambria Math"/>
                        </a:rPr>
                        <m:t>0, 1, 2, </m:t>
                      </m:r>
                      <m:r>
                        <a:rPr lang="de-DE" b="0" i="1" smtClean="0">
                          <a:latin typeface="Cambria Math"/>
                          <a:ea typeface="Cambria Math"/>
                        </a:rPr>
                        <m:t>⋯</m:t>
                      </m:r>
                    </m:oMath>
                  </a14:m>
                  <a:endParaRPr lang="en-US" dirty="0"/>
                </a:p>
              </p:txBody>
            </p:sp>
          </mc:Choice>
          <mc:Fallback xmlns="">
            <p:sp>
              <p:nvSpPr>
                <p:cNvPr id="17" name="Textfeld 16"/>
                <p:cNvSpPr txBox="1">
                  <a:spLocks noRot="1" noChangeAspect="1" noMove="1" noResize="1" noEditPoints="1" noAdjustHandles="1" noChangeArrowheads="1" noChangeShapeType="1" noTextEdit="1"/>
                </p:cNvSpPr>
                <p:nvPr/>
              </p:nvSpPr>
              <p:spPr>
                <a:xfrm>
                  <a:off x="4644000" y="3420000"/>
                  <a:ext cx="1694695" cy="369332"/>
                </a:xfrm>
                <a:prstGeom prst="rect">
                  <a:avLst/>
                </a:prstGeom>
                <a:blipFill rotWithShape="1">
                  <a:blip r:embed="rId6"/>
                  <a:stretch>
                    <a:fillRect l="-3237" t="-8197" b="-24590"/>
                  </a:stretch>
                </a:blipFill>
              </p:spPr>
              <p:txBody>
                <a:bodyPr/>
                <a:lstStyle/>
                <a:p>
                  <a:r>
                    <a:rPr lang="en-US">
                      <a:noFill/>
                    </a:rPr>
                    <a:t> </a:t>
                  </a:r>
                </a:p>
              </p:txBody>
            </p:sp>
          </mc:Fallback>
        </mc:AlternateContent>
        <p:sp>
          <p:nvSpPr>
            <p:cNvPr id="14" name="Textfeld 13"/>
            <p:cNvSpPr txBox="1"/>
            <p:nvPr/>
          </p:nvSpPr>
          <p:spPr>
            <a:xfrm>
              <a:off x="4644000" y="2478499"/>
              <a:ext cx="1083951" cy="369332"/>
            </a:xfrm>
            <a:prstGeom prst="rect">
              <a:avLst/>
            </a:prstGeom>
            <a:noFill/>
          </p:spPr>
          <p:txBody>
            <a:bodyPr wrap="none" rtlCol="0">
              <a:spAutoFit/>
            </a:bodyPr>
            <a:lstStyle/>
            <a:p>
              <a:r>
                <a:rPr lang="en-US" dirty="0" smtClean="0"/>
                <a:t>Spin = 1</a:t>
              </a:r>
              <a:r>
                <a:rPr lang="en-US" baseline="30000" dirty="0" smtClean="0"/>
                <a:t>*</a:t>
              </a:r>
              <a:endParaRPr lang="en-US" baseline="30000" dirty="0"/>
            </a:p>
          </p:txBody>
        </p:sp>
      </p:grpSp>
      <mc:AlternateContent xmlns:mc="http://schemas.openxmlformats.org/markup-compatibility/2006" xmlns:a14="http://schemas.microsoft.com/office/drawing/2010/main">
        <mc:Choice Requires="a14">
          <p:sp>
            <p:nvSpPr>
              <p:cNvPr id="26" name="Textfeld 25"/>
              <p:cNvSpPr txBox="1"/>
              <p:nvPr/>
            </p:nvSpPr>
            <p:spPr>
              <a:xfrm>
                <a:off x="828000" y="3600000"/>
                <a:ext cx="5534015" cy="860941"/>
              </a:xfrm>
              <a:prstGeom prst="rect">
                <a:avLst/>
              </a:prstGeom>
              <a:noFill/>
            </p:spPr>
            <p:txBody>
              <a:bodyPr wrap="none" rtlCol="0">
                <a:spAutoFit/>
              </a:bodyPr>
              <a:lstStyle/>
              <a:p>
                <a:r>
                  <a:rPr lang="en-US" dirty="0" smtClean="0">
                    <a:solidFill>
                      <a:srgbClr val="0000CC"/>
                    </a:solidFill>
                  </a:rPr>
                  <a:t>Baryons </a:t>
                </a:r>
                <a14:m>
                  <m:oMath xmlns:m="http://schemas.openxmlformats.org/officeDocument/2006/math">
                    <m:d>
                      <m:dPr>
                        <m:ctrlPr>
                          <a:rPr lang="en-US" i="1" smtClean="0">
                            <a:solidFill>
                              <a:srgbClr val="0000CC"/>
                            </a:solidFill>
                            <a:latin typeface="Cambria Math"/>
                          </a:rPr>
                        </m:ctrlPr>
                      </m:dPr>
                      <m:e>
                        <m:r>
                          <a:rPr lang="de-DE" b="0" i="1" smtClean="0">
                            <a:solidFill>
                              <a:srgbClr val="0000CC"/>
                            </a:solidFill>
                            <a:latin typeface="Cambria Math"/>
                          </a:rPr>
                          <m:t>𝑞𝑞𝑞</m:t>
                        </m:r>
                      </m:e>
                    </m:d>
                  </m:oMath>
                </a14:m>
                <a:r>
                  <a:rPr lang="en-US" dirty="0" smtClean="0">
                    <a:solidFill>
                      <a:srgbClr val="0000CC"/>
                    </a:solidFill>
                  </a:rPr>
                  <a:t> and Mesons </a:t>
                </a:r>
                <a14:m>
                  <m:oMath xmlns:m="http://schemas.openxmlformats.org/officeDocument/2006/math">
                    <m:d>
                      <m:dPr>
                        <m:ctrlPr>
                          <a:rPr lang="en-US" i="1" smtClean="0">
                            <a:solidFill>
                              <a:srgbClr val="0000CC"/>
                            </a:solidFill>
                            <a:latin typeface="Cambria Math"/>
                          </a:rPr>
                        </m:ctrlPr>
                      </m:dPr>
                      <m:e>
                        <m:r>
                          <a:rPr lang="de-DE" b="0" i="1" smtClean="0">
                            <a:solidFill>
                              <a:srgbClr val="0000CC"/>
                            </a:solidFill>
                            <a:latin typeface="Cambria Math"/>
                          </a:rPr>
                          <m:t>𝑞</m:t>
                        </m:r>
                        <m:acc>
                          <m:accPr>
                            <m:chr m:val="̅"/>
                            <m:ctrlPr>
                              <a:rPr lang="de-DE" b="0" i="1" smtClean="0">
                                <a:solidFill>
                                  <a:srgbClr val="0000CC"/>
                                </a:solidFill>
                                <a:latin typeface="Cambria Math"/>
                              </a:rPr>
                            </m:ctrlPr>
                          </m:accPr>
                          <m:e>
                            <m:r>
                              <a:rPr lang="de-DE" b="0" i="1" smtClean="0">
                                <a:solidFill>
                                  <a:srgbClr val="0000CC"/>
                                </a:solidFill>
                                <a:latin typeface="Cambria Math"/>
                              </a:rPr>
                              <m:t>𝑞</m:t>
                            </m:r>
                          </m:e>
                        </m:acc>
                      </m:e>
                    </m:d>
                  </m:oMath>
                </a14:m>
                <a:r>
                  <a:rPr lang="en-US" dirty="0" smtClean="0">
                    <a:solidFill>
                      <a:srgbClr val="0000CC"/>
                    </a:solidFill>
                  </a:rPr>
                  <a:t> are </a:t>
                </a:r>
                <a:r>
                  <a:rPr lang="en-US" b="1" dirty="0" smtClean="0">
                    <a:solidFill>
                      <a:srgbClr val="FF0000"/>
                    </a:solidFill>
                  </a:rPr>
                  <a:t>Hadrons</a:t>
                </a:r>
              </a:p>
              <a:p>
                <a:endParaRPr lang="en-US" sz="800" b="1" dirty="0">
                  <a:solidFill>
                    <a:srgbClr val="FF0000"/>
                  </a:solidFill>
                </a:endParaRPr>
              </a:p>
              <a:p>
                <a:r>
                  <a:rPr lang="en-US" sz="1600" dirty="0" smtClean="0"/>
                  <a:t>Baryon # = </a:t>
                </a:r>
                <a14:m>
                  <m:oMath xmlns:m="http://schemas.openxmlformats.org/officeDocument/2006/math">
                    <m:d>
                      <m:dPr>
                        <m:ctrlPr>
                          <a:rPr lang="en-US" sz="1600" i="1" smtClean="0">
                            <a:latin typeface="Cambria Math"/>
                          </a:rPr>
                        </m:ctrlPr>
                      </m:dPr>
                      <m:e>
                        <m:r>
                          <a:rPr lang="de-DE" sz="1600" b="0" i="1" smtClean="0">
                            <a:latin typeface="Cambria Math"/>
                          </a:rPr>
                          <m:t>𝑞𝑞𝑞</m:t>
                        </m:r>
                      </m:e>
                    </m:d>
                    <m:r>
                      <a:rPr lang="de-DE" sz="1600" b="0" i="1" smtClean="0">
                        <a:latin typeface="Cambria Math"/>
                      </a:rPr>
                      <m:t>=</m:t>
                    </m:r>
                    <m:f>
                      <m:fPr>
                        <m:ctrlPr>
                          <a:rPr lang="de-DE" sz="1600" b="0" i="1" smtClean="0">
                            <a:latin typeface="Cambria Math"/>
                          </a:rPr>
                        </m:ctrlPr>
                      </m:fPr>
                      <m:num>
                        <m:r>
                          <a:rPr lang="de-DE" sz="1600" b="0" i="1" smtClean="0">
                            <a:latin typeface="Cambria Math"/>
                          </a:rPr>
                          <m:t>1</m:t>
                        </m:r>
                      </m:num>
                      <m:den>
                        <m:r>
                          <a:rPr lang="de-DE" sz="1600" b="0" i="1" smtClean="0">
                            <a:latin typeface="Cambria Math"/>
                          </a:rPr>
                          <m:t>3</m:t>
                        </m:r>
                      </m:den>
                    </m:f>
                    <m:r>
                      <a:rPr lang="de-DE" sz="1600" b="0" i="1" smtClean="0">
                        <a:latin typeface="Cambria Math"/>
                      </a:rPr>
                      <m:t>+</m:t>
                    </m:r>
                    <m:f>
                      <m:fPr>
                        <m:ctrlPr>
                          <a:rPr lang="de-DE" sz="1600" b="0" i="1" smtClean="0">
                            <a:latin typeface="Cambria Math"/>
                          </a:rPr>
                        </m:ctrlPr>
                      </m:fPr>
                      <m:num>
                        <m:r>
                          <a:rPr lang="de-DE" sz="1600" b="0" i="1" smtClean="0">
                            <a:latin typeface="Cambria Math"/>
                          </a:rPr>
                          <m:t>1</m:t>
                        </m:r>
                      </m:num>
                      <m:den>
                        <m:r>
                          <a:rPr lang="de-DE" sz="1600" b="0" i="1" smtClean="0">
                            <a:latin typeface="Cambria Math"/>
                          </a:rPr>
                          <m:t>3</m:t>
                        </m:r>
                      </m:den>
                    </m:f>
                    <m:r>
                      <a:rPr lang="de-DE" sz="1600" b="0" i="1" smtClean="0">
                        <a:latin typeface="Cambria Math"/>
                      </a:rPr>
                      <m:t>+</m:t>
                    </m:r>
                    <m:f>
                      <m:fPr>
                        <m:ctrlPr>
                          <a:rPr lang="de-DE" sz="1600" b="0" i="1" smtClean="0">
                            <a:latin typeface="Cambria Math"/>
                          </a:rPr>
                        </m:ctrlPr>
                      </m:fPr>
                      <m:num>
                        <m:r>
                          <a:rPr lang="de-DE" sz="1600" b="0" i="1" smtClean="0">
                            <a:latin typeface="Cambria Math"/>
                          </a:rPr>
                          <m:t>1</m:t>
                        </m:r>
                      </m:num>
                      <m:den>
                        <m:r>
                          <a:rPr lang="de-DE" sz="1600" b="0" i="1" smtClean="0">
                            <a:latin typeface="Cambria Math"/>
                          </a:rPr>
                          <m:t>3</m:t>
                        </m:r>
                      </m:den>
                    </m:f>
                    <m:r>
                      <a:rPr lang="de-DE" sz="1600" b="0" i="1" smtClean="0">
                        <a:latin typeface="Cambria Math"/>
                      </a:rPr>
                      <m:t>=1</m:t>
                    </m:r>
                  </m:oMath>
                </a14:m>
                <a:r>
                  <a:rPr lang="en-US" sz="1600" dirty="0" smtClean="0"/>
                  <a:t>   and   </a:t>
                </a:r>
                <a14:m>
                  <m:oMath xmlns:m="http://schemas.openxmlformats.org/officeDocument/2006/math">
                    <m:d>
                      <m:dPr>
                        <m:ctrlPr>
                          <a:rPr lang="en-US" sz="1600" i="1" smtClean="0">
                            <a:latin typeface="Cambria Math"/>
                          </a:rPr>
                        </m:ctrlPr>
                      </m:dPr>
                      <m:e>
                        <m:r>
                          <a:rPr lang="de-DE" sz="1600" b="0" i="1" smtClean="0">
                            <a:latin typeface="Cambria Math"/>
                          </a:rPr>
                          <m:t>𝑞</m:t>
                        </m:r>
                        <m:acc>
                          <m:accPr>
                            <m:chr m:val="̅"/>
                            <m:ctrlPr>
                              <a:rPr lang="de-DE" sz="1600" b="0" i="1" smtClean="0">
                                <a:latin typeface="Cambria Math"/>
                              </a:rPr>
                            </m:ctrlPr>
                          </m:accPr>
                          <m:e>
                            <m:r>
                              <a:rPr lang="de-DE" sz="1600" b="0" i="1" smtClean="0">
                                <a:latin typeface="Cambria Math"/>
                              </a:rPr>
                              <m:t>𝑞</m:t>
                            </m:r>
                          </m:e>
                        </m:acc>
                      </m:e>
                    </m:d>
                    <m:r>
                      <a:rPr lang="de-DE" sz="1600" b="0" i="1" smtClean="0">
                        <a:latin typeface="Cambria Math"/>
                      </a:rPr>
                      <m:t>=</m:t>
                    </m:r>
                    <m:f>
                      <m:fPr>
                        <m:ctrlPr>
                          <a:rPr lang="de-DE" sz="1600" b="0" i="1" smtClean="0">
                            <a:latin typeface="Cambria Math"/>
                          </a:rPr>
                        </m:ctrlPr>
                      </m:fPr>
                      <m:num>
                        <m:r>
                          <a:rPr lang="de-DE" sz="1600" b="0" i="1" smtClean="0">
                            <a:latin typeface="Cambria Math"/>
                          </a:rPr>
                          <m:t>1</m:t>
                        </m:r>
                      </m:num>
                      <m:den>
                        <m:r>
                          <a:rPr lang="de-DE" sz="1600" b="0" i="1" smtClean="0">
                            <a:latin typeface="Cambria Math"/>
                          </a:rPr>
                          <m:t>3</m:t>
                        </m:r>
                      </m:den>
                    </m:f>
                    <m:r>
                      <a:rPr lang="de-DE" sz="1600" b="0" i="1" smtClean="0">
                        <a:latin typeface="Cambria Math"/>
                      </a:rPr>
                      <m:t>+</m:t>
                    </m:r>
                    <m:d>
                      <m:dPr>
                        <m:ctrlPr>
                          <a:rPr lang="de-DE" sz="1600" b="0" i="1" smtClean="0">
                            <a:latin typeface="Cambria Math"/>
                          </a:rPr>
                        </m:ctrlPr>
                      </m:dPr>
                      <m:e>
                        <m:r>
                          <a:rPr lang="de-DE" sz="1600" b="0" i="1" smtClean="0">
                            <a:latin typeface="Cambria Math"/>
                          </a:rPr>
                          <m:t>−</m:t>
                        </m:r>
                        <m:f>
                          <m:fPr>
                            <m:ctrlPr>
                              <a:rPr lang="de-DE" sz="1600" b="0" i="1" smtClean="0">
                                <a:latin typeface="Cambria Math"/>
                              </a:rPr>
                            </m:ctrlPr>
                          </m:fPr>
                          <m:num>
                            <m:r>
                              <a:rPr lang="de-DE" sz="1600" b="0" i="1" smtClean="0">
                                <a:latin typeface="Cambria Math"/>
                              </a:rPr>
                              <m:t>1</m:t>
                            </m:r>
                          </m:num>
                          <m:den>
                            <m:r>
                              <a:rPr lang="de-DE" sz="1600" b="0" i="1" smtClean="0">
                                <a:latin typeface="Cambria Math"/>
                              </a:rPr>
                              <m:t>3</m:t>
                            </m:r>
                          </m:den>
                        </m:f>
                      </m:e>
                    </m:d>
                    <m:r>
                      <a:rPr lang="de-DE" sz="1600" b="0" i="1" smtClean="0">
                        <a:latin typeface="Cambria Math"/>
                      </a:rPr>
                      <m:t>=0</m:t>
                    </m:r>
                  </m:oMath>
                </a14:m>
                <a:endParaRPr lang="en-US" sz="1600" dirty="0"/>
              </a:p>
            </p:txBody>
          </p:sp>
        </mc:Choice>
        <mc:Fallback xmlns="">
          <p:sp>
            <p:nvSpPr>
              <p:cNvPr id="26" name="Textfeld 25"/>
              <p:cNvSpPr txBox="1">
                <a:spLocks noRot="1" noChangeAspect="1" noMove="1" noResize="1" noEditPoints="1" noAdjustHandles="1" noChangeArrowheads="1" noChangeShapeType="1" noTextEdit="1"/>
              </p:cNvSpPr>
              <p:nvPr/>
            </p:nvSpPr>
            <p:spPr>
              <a:xfrm>
                <a:off x="828000" y="3600000"/>
                <a:ext cx="5534015" cy="860941"/>
              </a:xfrm>
              <a:prstGeom prst="rect">
                <a:avLst/>
              </a:prstGeom>
              <a:blipFill rotWithShape="1">
                <a:blip r:embed="rId7"/>
                <a:stretch>
                  <a:fillRect l="-991" t="-3546" b="-14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7" name="Tabelle 26"/>
              <p:cNvGraphicFramePr>
                <a:graphicFrameLocks noGrp="1"/>
              </p:cNvGraphicFramePr>
              <p:nvPr>
                <p:extLst>
                  <p:ext uri="{D42A27DB-BD31-4B8C-83A1-F6EECF244321}">
                    <p14:modId xmlns:p14="http://schemas.microsoft.com/office/powerpoint/2010/main" val="2439907877"/>
                  </p:ext>
                </p:extLst>
              </p:nvPr>
            </p:nvGraphicFramePr>
            <p:xfrm>
              <a:off x="900000" y="4752000"/>
              <a:ext cx="3236150" cy="1665542"/>
            </p:xfrm>
            <a:graphic>
              <a:graphicData uri="http://schemas.openxmlformats.org/drawingml/2006/table">
                <a:tbl>
                  <a:tblPr firstRow="1" bandRow="1">
                    <a:tableStyleId>{5940675A-B579-460E-94D1-54222C63F5DA}</a:tableStyleId>
                  </a:tblPr>
                  <a:tblGrid>
                    <a:gridCol w="715870"/>
                    <a:gridCol w="792088"/>
                    <a:gridCol w="936104"/>
                    <a:gridCol w="792088"/>
                  </a:tblGrid>
                  <a:tr h="216024">
                    <a:tc>
                      <a:txBody>
                        <a:bodyPr/>
                        <a:lstStyle/>
                        <a:p>
                          <a:pPr algn="ctr"/>
                          <a:r>
                            <a:rPr lang="en-US" sz="1400" dirty="0" smtClean="0"/>
                            <a:t>Lepton</a:t>
                          </a:r>
                          <a:endParaRPr lang="en-US" sz="1400" dirty="0"/>
                        </a:p>
                      </a:txBody>
                      <a:tcPr/>
                    </a:tc>
                    <a:tc>
                      <a:txBody>
                        <a:bodyPr/>
                        <a:lstStyle/>
                        <a:p>
                          <a:pPr algn="ctr"/>
                          <a:r>
                            <a:rPr lang="en-US" sz="1400" dirty="0" smtClean="0"/>
                            <a:t>lepton</a:t>
                          </a:r>
                          <a:r>
                            <a:rPr lang="en-US" sz="1400" baseline="0" dirty="0" smtClean="0"/>
                            <a:t> #</a:t>
                          </a:r>
                          <a:endParaRPr lang="en-US" sz="1400" dirty="0"/>
                        </a:p>
                      </a:txBody>
                      <a:tcPr/>
                    </a:tc>
                    <a:tc>
                      <a:txBody>
                        <a:bodyPr/>
                        <a:lstStyle/>
                        <a:p>
                          <a:pPr algn="ctr"/>
                          <a:r>
                            <a:rPr lang="en-US" sz="1400" dirty="0" smtClean="0"/>
                            <a:t>electron #</a:t>
                          </a:r>
                          <a:endParaRPr lang="en-US" sz="1400" dirty="0"/>
                        </a:p>
                      </a:txBody>
                      <a:tcPr/>
                    </a:tc>
                    <a:tc>
                      <a:txBody>
                        <a:bodyPr/>
                        <a:lstStyle/>
                        <a:p>
                          <a:pPr algn="ctr"/>
                          <a:r>
                            <a:rPr lang="en-US" sz="1400" smtClean="0"/>
                            <a:t>muon </a:t>
                          </a:r>
                          <a:r>
                            <a:rPr lang="en-US" sz="1400" dirty="0" smtClean="0"/>
                            <a:t>#</a:t>
                          </a:r>
                          <a:endParaRPr lang="en-US" sz="1400" dirty="0"/>
                        </a:p>
                      </a:txBody>
                      <a:tcPr/>
                    </a:tc>
                  </a:tr>
                  <a:tr h="127248">
                    <a:tc>
                      <a:txBody>
                        <a:bodyPr/>
                        <a:lstStyle/>
                        <a:p>
                          <a:pPr algn="ctr"/>
                          <a14:m>
                            <m:oMathPara xmlns:m="http://schemas.openxmlformats.org/officeDocument/2006/math">
                              <m:oMathParaPr>
                                <m:jc m:val="centerGroup"/>
                              </m:oMathParaPr>
                              <m:oMath xmlns:m="http://schemas.openxmlformats.org/officeDocument/2006/math">
                                <m:sSup>
                                  <m:sSupPr>
                                    <m:ctrlPr>
                                      <a:rPr lang="en-US" sz="1600" i="1" smtClean="0">
                                        <a:latin typeface="Cambria Math"/>
                                      </a:rPr>
                                    </m:ctrlPr>
                                  </m:sSupPr>
                                  <m:e>
                                    <m:r>
                                      <a:rPr lang="de-DE" sz="1600" b="0" i="1" smtClean="0">
                                        <a:latin typeface="Cambria Math"/>
                                      </a:rPr>
                                      <m:t>𝑒</m:t>
                                    </m:r>
                                  </m:e>
                                  <m:sup>
                                    <m:r>
                                      <a:rPr lang="de-DE" sz="1600" b="0" i="1" smtClean="0">
                                        <a:latin typeface="Cambria Math"/>
                                      </a:rPr>
                                      <m:t>−</m:t>
                                    </m:r>
                                  </m:sup>
                                </m:sSup>
                              </m:oMath>
                            </m:oMathPara>
                          </a14:m>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r>
                  <a:tr h="224016">
                    <a:tc>
                      <a:txBody>
                        <a:bodyPr/>
                        <a:lstStyle/>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i="1" smtClean="0">
                                        <a:latin typeface="Cambria Math"/>
                                        <a:ea typeface="Cambria Math"/>
                                      </a:rPr>
                                      <m:t>𝜈</m:t>
                                    </m:r>
                                  </m:e>
                                  <m:sub>
                                    <m:r>
                                      <a:rPr lang="de-DE" sz="1600" b="0" i="1" smtClean="0">
                                        <a:latin typeface="Cambria Math"/>
                                      </a:rPr>
                                      <m:t>𝑒</m:t>
                                    </m:r>
                                  </m:sub>
                                </m:sSub>
                              </m:oMath>
                            </m:oMathPara>
                          </a14:m>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r>
                  <a:tr h="248776">
                    <a:tc>
                      <a:txBody>
                        <a:bodyPr/>
                        <a:lstStyle/>
                        <a:p>
                          <a:pPr algn="ct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𝜇</m:t>
                                </m:r>
                              </m:oMath>
                            </m:oMathPara>
                          </a14:m>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r>
                  <a:tr h="201528">
                    <a:tc>
                      <a:txBody>
                        <a:bodyPr/>
                        <a:lstStyle/>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i="1" smtClean="0">
                                        <a:latin typeface="Cambria Math"/>
                                        <a:ea typeface="Cambria Math"/>
                                      </a:rPr>
                                      <m:t>𝜈</m:t>
                                    </m:r>
                                  </m:e>
                                  <m:sub>
                                    <m:r>
                                      <a:rPr lang="en-US" sz="1600" i="1" smtClean="0">
                                        <a:latin typeface="Cambria Math"/>
                                        <a:ea typeface="Cambria Math"/>
                                      </a:rPr>
                                      <m:t>𝜇</m:t>
                                    </m:r>
                                  </m:sub>
                                </m:sSub>
                              </m:oMath>
                            </m:oMathPara>
                          </a14:m>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r>
                </a:tbl>
              </a:graphicData>
            </a:graphic>
          </p:graphicFrame>
        </mc:Choice>
        <mc:Fallback xmlns="">
          <p:graphicFrame>
            <p:nvGraphicFramePr>
              <p:cNvPr id="27" name="Tabelle 26"/>
              <p:cNvGraphicFramePr>
                <a:graphicFrameLocks noGrp="1"/>
              </p:cNvGraphicFramePr>
              <p:nvPr>
                <p:extLst>
                  <p:ext uri="{D42A27DB-BD31-4B8C-83A1-F6EECF244321}">
                    <p14:modId xmlns:p14="http://schemas.microsoft.com/office/powerpoint/2010/main" val="2439907877"/>
                  </p:ext>
                </p:extLst>
              </p:nvPr>
            </p:nvGraphicFramePr>
            <p:xfrm>
              <a:off x="900000" y="4752000"/>
              <a:ext cx="3236150" cy="1665542"/>
            </p:xfrm>
            <a:graphic>
              <a:graphicData uri="http://schemas.openxmlformats.org/drawingml/2006/table">
                <a:tbl>
                  <a:tblPr firstRow="1" bandRow="1">
                    <a:tableStyleId>{5940675A-B579-460E-94D1-54222C63F5DA}</a:tableStyleId>
                  </a:tblPr>
                  <a:tblGrid>
                    <a:gridCol w="715870"/>
                    <a:gridCol w="792088"/>
                    <a:gridCol w="936104"/>
                    <a:gridCol w="792088"/>
                  </a:tblGrid>
                  <a:tr h="304800">
                    <a:tc>
                      <a:txBody>
                        <a:bodyPr/>
                        <a:lstStyle/>
                        <a:p>
                          <a:pPr algn="ctr"/>
                          <a:r>
                            <a:rPr lang="en-US" sz="1400" dirty="0" smtClean="0"/>
                            <a:t>Lepton</a:t>
                          </a:r>
                          <a:endParaRPr lang="en-US" sz="1400" dirty="0"/>
                        </a:p>
                      </a:txBody>
                      <a:tcPr/>
                    </a:tc>
                    <a:tc>
                      <a:txBody>
                        <a:bodyPr/>
                        <a:lstStyle/>
                        <a:p>
                          <a:pPr algn="ctr"/>
                          <a:r>
                            <a:rPr lang="en-US" sz="1400" dirty="0" smtClean="0"/>
                            <a:t>lepton</a:t>
                          </a:r>
                          <a:r>
                            <a:rPr lang="en-US" sz="1400" baseline="0" dirty="0" smtClean="0"/>
                            <a:t> #</a:t>
                          </a:r>
                          <a:endParaRPr lang="en-US" sz="1400" dirty="0"/>
                        </a:p>
                      </a:txBody>
                      <a:tcPr/>
                    </a:tc>
                    <a:tc>
                      <a:txBody>
                        <a:bodyPr/>
                        <a:lstStyle/>
                        <a:p>
                          <a:pPr algn="ctr"/>
                          <a:r>
                            <a:rPr lang="en-US" sz="1400" dirty="0" smtClean="0"/>
                            <a:t>electron #</a:t>
                          </a:r>
                          <a:endParaRPr lang="en-US" sz="1400" dirty="0"/>
                        </a:p>
                      </a:txBody>
                      <a:tcPr/>
                    </a:tc>
                    <a:tc>
                      <a:txBody>
                        <a:bodyPr/>
                        <a:lstStyle/>
                        <a:p>
                          <a:pPr algn="ctr"/>
                          <a:r>
                            <a:rPr lang="en-US" sz="1400" smtClean="0"/>
                            <a:t>muon </a:t>
                          </a:r>
                          <a:r>
                            <a:rPr lang="en-US" sz="1400" dirty="0" smtClean="0"/>
                            <a:t>#</a:t>
                          </a:r>
                          <a:endParaRPr lang="en-US" sz="1400" dirty="0"/>
                        </a:p>
                      </a:txBody>
                      <a:tcPr/>
                    </a:tc>
                  </a:tr>
                  <a:tr h="335280">
                    <a:tc>
                      <a:txBody>
                        <a:bodyPr/>
                        <a:lstStyle/>
                        <a:p>
                          <a:endParaRPr lang="en-US"/>
                        </a:p>
                      </a:txBody>
                      <a:tcPr>
                        <a:blipFill rotWithShape="1">
                          <a:blip r:embed="rId8"/>
                          <a:stretch>
                            <a:fillRect l="-855" t="-92727" r="-353846" b="-323636"/>
                          </a:stretch>
                        </a:blipFill>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8"/>
                          <a:stretch>
                            <a:fillRect l="-855" t="-192727" r="-353846" b="-223636"/>
                          </a:stretch>
                        </a:blipFill>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8"/>
                          <a:stretch>
                            <a:fillRect l="-855" t="-292727" r="-353846" b="-123636"/>
                          </a:stretch>
                        </a:blipFill>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r>
                  <a:tr h="354902">
                    <a:tc>
                      <a:txBody>
                        <a:bodyPr/>
                        <a:lstStyle/>
                        <a:p>
                          <a:endParaRPr lang="en-US"/>
                        </a:p>
                      </a:txBody>
                      <a:tcPr>
                        <a:blipFill rotWithShape="1">
                          <a:blip r:embed="rId8"/>
                          <a:stretch>
                            <a:fillRect l="-855" t="-372414" r="-353846" b="-17241"/>
                          </a:stretch>
                        </a:blipFill>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r>
                </a:tbl>
              </a:graphicData>
            </a:graphic>
          </p:graphicFrame>
        </mc:Fallback>
      </mc:AlternateContent>
      <p:sp>
        <p:nvSpPr>
          <p:cNvPr id="28" name="Textfeld 27"/>
          <p:cNvSpPr txBox="1"/>
          <p:nvPr/>
        </p:nvSpPr>
        <p:spPr>
          <a:xfrm>
            <a:off x="4320000" y="5796000"/>
            <a:ext cx="4455066" cy="584775"/>
          </a:xfrm>
          <a:prstGeom prst="rect">
            <a:avLst/>
          </a:prstGeom>
          <a:noFill/>
        </p:spPr>
        <p:txBody>
          <a:bodyPr wrap="none" rtlCol="0">
            <a:spAutoFit/>
          </a:bodyPr>
          <a:lstStyle/>
          <a:p>
            <a:r>
              <a:rPr lang="en-US" dirty="0" smtClean="0">
                <a:solidFill>
                  <a:srgbClr val="0000CC"/>
                </a:solidFill>
              </a:rPr>
              <a:t>Lepton numbers are conserved in any reaction</a:t>
            </a:r>
          </a:p>
          <a:p>
            <a:r>
              <a:rPr lang="en-US" sz="1400" dirty="0" smtClean="0"/>
              <a:t>(for anti-leptons L = -1)</a:t>
            </a:r>
            <a:endParaRPr lang="en-US" sz="1400" dirty="0"/>
          </a:p>
        </p:txBody>
      </p:sp>
    </p:spTree>
    <p:extLst>
      <p:ext uri="{BB962C8B-B14F-4D97-AF65-F5344CB8AC3E}">
        <p14:creationId xmlns:p14="http://schemas.microsoft.com/office/powerpoint/2010/main" val="4082118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Consequence of Lepton-Number </a:t>
            </a:r>
            <a:r>
              <a:rPr lang="en-US" dirty="0"/>
              <a:t>C</a:t>
            </a:r>
            <a:r>
              <a:rPr lang="en-US" dirty="0" smtClean="0"/>
              <a:t>onservation</a:t>
            </a:r>
            <a:endParaRPr lang="en-US" dirty="0"/>
          </a:p>
        </p:txBody>
      </p:sp>
      <mc:AlternateContent xmlns:mc="http://schemas.openxmlformats.org/markup-compatibility/2006" xmlns:a14="http://schemas.microsoft.com/office/drawing/2010/main">
        <mc:Choice Requires="a14">
          <p:graphicFrame>
            <p:nvGraphicFramePr>
              <p:cNvPr id="27" name="Tabelle 26"/>
              <p:cNvGraphicFramePr>
                <a:graphicFrameLocks noGrp="1"/>
              </p:cNvGraphicFramePr>
              <p:nvPr>
                <p:extLst>
                  <p:ext uri="{D42A27DB-BD31-4B8C-83A1-F6EECF244321}">
                    <p14:modId xmlns:p14="http://schemas.microsoft.com/office/powerpoint/2010/main" val="2936638373"/>
                  </p:ext>
                </p:extLst>
              </p:nvPr>
            </p:nvGraphicFramePr>
            <p:xfrm>
              <a:off x="2160000" y="900000"/>
              <a:ext cx="4280238" cy="2020444"/>
            </p:xfrm>
            <a:graphic>
              <a:graphicData uri="http://schemas.openxmlformats.org/drawingml/2006/table">
                <a:tbl>
                  <a:tblPr firstRow="1" bandRow="1">
                    <a:tableStyleId>{5940675A-B579-460E-94D1-54222C63F5DA}</a:tableStyleId>
                  </a:tblPr>
                  <a:tblGrid>
                    <a:gridCol w="1615942"/>
                    <a:gridCol w="864096"/>
                    <a:gridCol w="936104"/>
                    <a:gridCol w="864096"/>
                  </a:tblGrid>
                  <a:tr h="0">
                    <a:tc>
                      <a:txBody>
                        <a:bodyPr/>
                        <a:lstStyle/>
                        <a:p>
                          <a:pPr algn="ctr"/>
                          <a:r>
                            <a:rPr lang="en-US" sz="1400" dirty="0" smtClean="0"/>
                            <a:t>reaction</a:t>
                          </a:r>
                          <a:endParaRPr lang="en-US" sz="1400" dirty="0"/>
                        </a:p>
                      </a:txBody>
                      <a:tcPr/>
                    </a:tc>
                    <a:tc>
                      <a:txBody>
                        <a:bodyPr/>
                        <a:lstStyle/>
                        <a:p>
                          <a:pPr algn="ctr"/>
                          <a:r>
                            <a:rPr lang="en-US" sz="1400" dirty="0" smtClean="0"/>
                            <a:t>lepton</a:t>
                          </a:r>
                          <a:r>
                            <a:rPr lang="en-US" sz="1400" baseline="0" dirty="0" smtClean="0"/>
                            <a:t> #</a:t>
                          </a:r>
                          <a:endParaRPr lang="en-US" sz="1400" dirty="0"/>
                        </a:p>
                      </a:txBody>
                      <a:tcPr/>
                    </a:tc>
                    <a:tc>
                      <a:txBody>
                        <a:bodyPr/>
                        <a:lstStyle/>
                        <a:p>
                          <a:pPr algn="ctr"/>
                          <a:r>
                            <a:rPr lang="en-US" sz="1400" dirty="0" smtClean="0"/>
                            <a:t>electron #</a:t>
                          </a:r>
                          <a:endParaRPr lang="en-US" sz="1400" dirty="0"/>
                        </a:p>
                      </a:txBody>
                      <a:tcPr/>
                    </a:tc>
                    <a:tc>
                      <a:txBody>
                        <a:bodyPr/>
                        <a:lstStyle/>
                        <a:p>
                          <a:pPr algn="ctr"/>
                          <a:r>
                            <a:rPr lang="en-US" sz="1400" smtClean="0"/>
                            <a:t>muon </a:t>
                          </a:r>
                          <a:r>
                            <a:rPr lang="en-US" sz="1400" dirty="0" smtClean="0"/>
                            <a:t>#</a:t>
                          </a:r>
                          <a:endParaRPr lang="en-US" sz="1400" dirty="0"/>
                        </a:p>
                      </a:txBody>
                      <a:tcPr/>
                    </a:tc>
                  </a:tr>
                  <a:tr h="127248">
                    <a:tc>
                      <a:txBody>
                        <a:bodyPr/>
                        <a:lstStyle/>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i="1" smtClean="0">
                                        <a:latin typeface="Cambria Math"/>
                                        <a:ea typeface="Cambria Math"/>
                                      </a:rPr>
                                      <m:t>𝜈</m:t>
                                    </m:r>
                                  </m:e>
                                  <m:sub>
                                    <m:r>
                                      <a:rPr lang="de-DE" sz="1600" b="0" i="1" smtClean="0">
                                        <a:latin typeface="Cambria Math"/>
                                      </a:rPr>
                                      <m:t>𝑒</m:t>
                                    </m:r>
                                  </m:sub>
                                </m:sSub>
                                <m:r>
                                  <a:rPr lang="de-DE" sz="1600" b="0" i="1" smtClean="0">
                                    <a:latin typeface="Cambria Math"/>
                                  </a:rPr>
                                  <m:t>+</m:t>
                                </m:r>
                                <m:r>
                                  <a:rPr lang="de-DE" sz="1600" b="0" i="1" smtClean="0">
                                    <a:latin typeface="Cambria Math"/>
                                  </a:rPr>
                                  <m:t>𝑛</m:t>
                                </m:r>
                                <m:r>
                                  <a:rPr lang="de-DE" sz="1600" b="0" i="1" smtClean="0">
                                    <a:latin typeface="Cambria Math"/>
                                    <a:ea typeface="Cambria Math"/>
                                  </a:rPr>
                                  <m:t>→</m:t>
                                </m:r>
                                <m:r>
                                  <a:rPr lang="de-DE" sz="1600" b="0" i="1" smtClean="0">
                                    <a:latin typeface="Cambria Math"/>
                                    <a:ea typeface="Cambria Math"/>
                                  </a:rPr>
                                  <m:t>𝑝</m:t>
                                </m:r>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𝑒</m:t>
                                    </m:r>
                                  </m:e>
                                  <m:sup>
                                    <m:r>
                                      <a:rPr lang="de-DE" sz="1600" b="0" i="1" smtClean="0">
                                        <a:latin typeface="Cambria Math"/>
                                        <a:ea typeface="Cambria Math"/>
                                      </a:rPr>
                                      <m:t>−</m:t>
                                    </m:r>
                                  </m:sup>
                                </m:sSup>
                              </m:oMath>
                            </m:oMathPara>
                          </a14:m>
                          <a:endParaRPr lang="en-US" sz="1600" dirty="0"/>
                        </a:p>
                      </a:txBody>
                      <a:tcPr/>
                    </a:tc>
                    <a:tc>
                      <a:txBody>
                        <a:bodyPr/>
                        <a:lstStyle/>
                        <a:p>
                          <a:pPr algn="ctr"/>
                          <a:r>
                            <a:rPr lang="en-US" sz="1600" dirty="0" smtClean="0"/>
                            <a:t>1 → 1</a:t>
                          </a:r>
                          <a:endParaRPr lang="en-US" sz="1600" dirty="0"/>
                        </a:p>
                      </a:txBody>
                      <a:tcPr/>
                    </a:tc>
                    <a:tc>
                      <a:txBody>
                        <a:bodyPr/>
                        <a:lstStyle/>
                        <a:p>
                          <a:pPr algn="ctr"/>
                          <a:r>
                            <a:rPr lang="en-US" sz="1600" dirty="0" smtClean="0"/>
                            <a:t>1 →</a:t>
                          </a:r>
                          <a:r>
                            <a:rPr lang="en-US" sz="1600" baseline="0" dirty="0" smtClean="0"/>
                            <a:t> 1</a:t>
                          </a:r>
                          <a:endParaRPr lang="en-US" sz="1600" dirty="0"/>
                        </a:p>
                      </a:txBody>
                      <a:tcPr/>
                    </a:tc>
                    <a:tc>
                      <a:txBody>
                        <a:bodyPr/>
                        <a:lstStyle/>
                        <a:p>
                          <a:pPr algn="ctr"/>
                          <a:r>
                            <a:rPr lang="en-US" sz="1600" dirty="0" smtClean="0"/>
                            <a:t>0 → 0</a:t>
                          </a:r>
                          <a:endParaRPr lang="en-US" sz="1600" dirty="0"/>
                        </a:p>
                      </a:txBody>
                      <a:tcPr/>
                    </a:tc>
                  </a:tr>
                  <a:tr h="224016">
                    <a:tc>
                      <a:txBody>
                        <a:bodyPr/>
                        <a:lstStyle/>
                        <a:p>
                          <a:pPr algn="ctr"/>
                          <a14:m>
                            <m:oMathPara xmlns:m="http://schemas.openxmlformats.org/officeDocument/2006/math">
                              <m:oMathParaPr>
                                <m:jc m:val="centerGroup"/>
                              </m:oMathParaPr>
                              <m:oMath xmlns:m="http://schemas.openxmlformats.org/officeDocument/2006/math">
                                <m:acc>
                                  <m:accPr>
                                    <m:chr m:val="̅"/>
                                    <m:ctrlPr>
                                      <a:rPr lang="en-US" sz="1600" i="1" smtClean="0">
                                        <a:latin typeface="Cambria Math"/>
                                      </a:rPr>
                                    </m:ctrlPr>
                                  </m:accPr>
                                  <m:e>
                                    <m:sSub>
                                      <m:sSubPr>
                                        <m:ctrlPr>
                                          <a:rPr lang="en-US" sz="1600" i="1" smtClean="0">
                                            <a:latin typeface="Cambria Math"/>
                                          </a:rPr>
                                        </m:ctrlPr>
                                      </m:sSubPr>
                                      <m:e>
                                        <m:r>
                                          <a:rPr lang="en-US" sz="1600" i="1" smtClean="0">
                                            <a:latin typeface="Cambria Math"/>
                                            <a:ea typeface="Cambria Math"/>
                                          </a:rPr>
                                          <m:t>𝜈</m:t>
                                        </m:r>
                                      </m:e>
                                      <m:sub>
                                        <m:r>
                                          <a:rPr lang="de-DE" sz="1600" b="0" i="1" smtClean="0">
                                            <a:latin typeface="Cambria Math"/>
                                          </a:rPr>
                                          <m:t>𝑒</m:t>
                                        </m:r>
                                      </m:sub>
                                    </m:sSub>
                                  </m:e>
                                </m:acc>
                                <m:r>
                                  <a:rPr lang="de-DE" sz="1600" b="0" i="1" smtClean="0">
                                    <a:latin typeface="Cambria Math"/>
                                  </a:rPr>
                                  <m:t>+</m:t>
                                </m:r>
                                <m:r>
                                  <a:rPr lang="de-DE" sz="1600" b="0" i="1" smtClean="0">
                                    <a:latin typeface="Cambria Math"/>
                                  </a:rPr>
                                  <m:t>𝑛</m:t>
                                </m:r>
                                <m:r>
                                  <a:rPr lang="de-DE" sz="1600" b="0" i="1" smtClean="0">
                                    <a:latin typeface="Cambria Math"/>
                                    <a:ea typeface="Cambria Math"/>
                                  </a:rPr>
                                  <m:t>→</m:t>
                                </m:r>
                                <m:r>
                                  <a:rPr lang="de-DE" sz="1600" b="0" i="1" smtClean="0">
                                    <a:latin typeface="Cambria Math"/>
                                    <a:ea typeface="Cambria Math"/>
                                  </a:rPr>
                                  <m:t>𝑝</m:t>
                                </m:r>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𝑒</m:t>
                                    </m:r>
                                  </m:e>
                                  <m:sup>
                                    <m:r>
                                      <a:rPr lang="de-DE" sz="1600" b="0" i="1" smtClean="0">
                                        <a:latin typeface="Cambria Math"/>
                                        <a:ea typeface="Cambria Math"/>
                                      </a:rPr>
                                      <m:t>−</m:t>
                                    </m:r>
                                  </m:sup>
                                </m:sSup>
                              </m:oMath>
                            </m:oMathPara>
                          </a14:m>
                          <a:endParaRPr lang="en-US" sz="1600" dirty="0"/>
                        </a:p>
                      </a:txBody>
                      <a:tcPr/>
                    </a:tc>
                    <a:tc>
                      <a:txBody>
                        <a:bodyPr/>
                        <a:lstStyle/>
                        <a:p>
                          <a:pPr algn="ctr"/>
                          <a:r>
                            <a:rPr lang="en-US" sz="1600" dirty="0" smtClean="0">
                              <a:solidFill>
                                <a:srgbClr val="FF0000"/>
                              </a:solidFill>
                            </a:rPr>
                            <a:t>-1 → 1</a:t>
                          </a:r>
                          <a:endParaRPr lang="en-US" sz="1600" dirty="0">
                            <a:solidFill>
                              <a:srgbClr val="FF0000"/>
                            </a:solidFill>
                          </a:endParaRPr>
                        </a:p>
                      </a:txBody>
                      <a:tcPr/>
                    </a:tc>
                    <a:tc>
                      <a:txBody>
                        <a:bodyPr/>
                        <a:lstStyle/>
                        <a:p>
                          <a:pPr algn="ctr"/>
                          <a:r>
                            <a:rPr lang="en-US" sz="1600" dirty="0" smtClean="0">
                              <a:solidFill>
                                <a:srgbClr val="FF0000"/>
                              </a:solidFill>
                            </a:rPr>
                            <a:t>-1 → 1</a:t>
                          </a:r>
                          <a:endParaRPr lang="en-US" sz="1600" dirty="0">
                            <a:solidFill>
                              <a:srgbClr val="FF0000"/>
                            </a:solidFill>
                          </a:endParaRPr>
                        </a:p>
                      </a:txBody>
                      <a:tcPr/>
                    </a:tc>
                    <a:tc>
                      <a:txBody>
                        <a:bodyPr/>
                        <a:lstStyle/>
                        <a:p>
                          <a:pPr algn="ctr"/>
                          <a:r>
                            <a:rPr lang="en-US" sz="1600" dirty="0" smtClean="0"/>
                            <a:t>0 → 0</a:t>
                          </a:r>
                          <a:endParaRPr lang="en-US" sz="1600" dirty="0"/>
                        </a:p>
                      </a:txBody>
                      <a:tcPr/>
                    </a:tc>
                  </a:tr>
                  <a:tr h="248776">
                    <a:tc>
                      <a:txBody>
                        <a:bodyPr/>
                        <a:lstStyle/>
                        <a:p>
                          <a:pPr algn="ctr"/>
                          <a14:m>
                            <m:oMathPara xmlns:m="http://schemas.openxmlformats.org/officeDocument/2006/math">
                              <m:oMathParaPr>
                                <m:jc m:val="centerGroup"/>
                              </m:oMathParaPr>
                              <m:oMath xmlns:m="http://schemas.openxmlformats.org/officeDocument/2006/math">
                                <m:sSup>
                                  <m:sSupPr>
                                    <m:ctrlPr>
                                      <a:rPr lang="en-US" sz="1600" i="1" smtClean="0">
                                        <a:latin typeface="Cambria Math"/>
                                      </a:rPr>
                                    </m:ctrlPr>
                                  </m:sSupPr>
                                  <m:e>
                                    <m:r>
                                      <a:rPr lang="en-US" sz="1600" i="1" smtClean="0">
                                        <a:latin typeface="Cambria Math"/>
                                        <a:ea typeface="Cambria Math"/>
                                      </a:rPr>
                                      <m:t>𝜇</m:t>
                                    </m:r>
                                  </m:e>
                                  <m:sup>
                                    <m:r>
                                      <a:rPr lang="de-DE" sz="1600" b="0" i="1" smtClean="0">
                                        <a:latin typeface="Cambria Math"/>
                                      </a:rPr>
                                      <m:t>−</m:t>
                                    </m:r>
                                  </m:sup>
                                </m:sSup>
                                <m:r>
                                  <a:rPr lang="en-US" sz="1600" i="1" smtClean="0">
                                    <a:latin typeface="Cambria Math"/>
                                    <a:ea typeface="Cambria Math"/>
                                  </a:rPr>
                                  <m:t>→</m:t>
                                </m:r>
                                <m:sSup>
                                  <m:sSupPr>
                                    <m:ctrlPr>
                                      <a:rPr lang="en-US" sz="1600" i="1" smtClean="0">
                                        <a:latin typeface="Cambria Math"/>
                                        <a:ea typeface="Cambria Math"/>
                                      </a:rPr>
                                    </m:ctrlPr>
                                  </m:sSupPr>
                                  <m:e>
                                    <m:r>
                                      <a:rPr lang="de-DE" sz="1600" b="0" i="1" smtClean="0">
                                        <a:latin typeface="Cambria Math"/>
                                        <a:ea typeface="Cambria Math"/>
                                      </a:rPr>
                                      <m:t>𝑒</m:t>
                                    </m:r>
                                  </m:e>
                                  <m:sup>
                                    <m:r>
                                      <a:rPr lang="de-DE" sz="1600" b="0" i="1" smtClean="0">
                                        <a:latin typeface="Cambria Math"/>
                                        <a:ea typeface="Cambria Math"/>
                                      </a:rPr>
                                      <m:t>−</m:t>
                                    </m:r>
                                  </m:sup>
                                </m:sSup>
                                <m:r>
                                  <a:rPr lang="de-DE" sz="1600" b="0" i="1" smtClean="0">
                                    <a:latin typeface="Cambria Math"/>
                                    <a:ea typeface="Cambria Math"/>
                                  </a:rPr>
                                  <m:t>+</m:t>
                                </m:r>
                                <m:r>
                                  <a:rPr lang="de-DE" sz="1600" b="0" i="1" smtClean="0">
                                    <a:latin typeface="Cambria Math"/>
                                    <a:ea typeface="Cambria Math"/>
                                  </a:rPr>
                                  <m:t>𝛾</m:t>
                                </m:r>
                              </m:oMath>
                            </m:oMathPara>
                          </a14:m>
                          <a:endParaRPr lang="en-US" sz="1600" dirty="0"/>
                        </a:p>
                      </a:txBody>
                      <a:tcPr/>
                    </a:tc>
                    <a:tc>
                      <a:txBody>
                        <a:bodyPr/>
                        <a:lstStyle/>
                        <a:p>
                          <a:pPr algn="ctr"/>
                          <a:r>
                            <a:rPr lang="en-US" sz="1600" baseline="0" dirty="0" smtClean="0"/>
                            <a:t>1 → 1 </a:t>
                          </a:r>
                          <a:endParaRPr lang="en-US" sz="1600" dirty="0"/>
                        </a:p>
                      </a:txBody>
                      <a:tcPr/>
                    </a:tc>
                    <a:tc>
                      <a:txBody>
                        <a:bodyPr/>
                        <a:lstStyle/>
                        <a:p>
                          <a:pPr algn="ctr"/>
                          <a:r>
                            <a:rPr lang="en-US" sz="1600" dirty="0" smtClean="0">
                              <a:solidFill>
                                <a:srgbClr val="FF0000"/>
                              </a:solidFill>
                            </a:rPr>
                            <a:t>0 → 1</a:t>
                          </a:r>
                          <a:endParaRPr lang="en-US" sz="1600" dirty="0">
                            <a:solidFill>
                              <a:srgbClr val="FF0000"/>
                            </a:solidFill>
                          </a:endParaRPr>
                        </a:p>
                      </a:txBody>
                      <a:tcPr/>
                    </a:tc>
                    <a:tc>
                      <a:txBody>
                        <a:bodyPr/>
                        <a:lstStyle/>
                        <a:p>
                          <a:pPr algn="ctr"/>
                          <a:r>
                            <a:rPr lang="en-US" sz="1600" dirty="0" smtClean="0">
                              <a:solidFill>
                                <a:srgbClr val="FF0000"/>
                              </a:solidFill>
                            </a:rPr>
                            <a:t>1 → 0</a:t>
                          </a:r>
                          <a:endParaRPr lang="en-US" sz="1600" dirty="0">
                            <a:solidFill>
                              <a:srgbClr val="FF0000"/>
                            </a:solidFill>
                          </a:endParaRPr>
                        </a:p>
                      </a:txBody>
                      <a:tcPr/>
                    </a:tc>
                  </a:tr>
                  <a:tr h="201528">
                    <a:tc>
                      <a:txBody>
                        <a:bodyPr/>
                        <a:lstStyle/>
                        <a:p>
                          <a:pPr algn="ctr"/>
                          <a14:m>
                            <m:oMathPara xmlns:m="http://schemas.openxmlformats.org/officeDocument/2006/math">
                              <m:oMathParaPr>
                                <m:jc m:val="centerGroup"/>
                              </m:oMathParaPr>
                              <m:oMath xmlns:m="http://schemas.openxmlformats.org/officeDocument/2006/math">
                                <m:acc>
                                  <m:accPr>
                                    <m:chr m:val="̅"/>
                                    <m:ctrlPr>
                                      <a:rPr lang="en-US" sz="1600" i="1" smtClean="0">
                                        <a:latin typeface="Cambria Math"/>
                                      </a:rPr>
                                    </m:ctrlPr>
                                  </m:accPr>
                                  <m:e>
                                    <m:sSub>
                                      <m:sSubPr>
                                        <m:ctrlPr>
                                          <a:rPr lang="en-US" sz="1600" i="1" smtClean="0">
                                            <a:latin typeface="Cambria Math"/>
                                          </a:rPr>
                                        </m:ctrlPr>
                                      </m:sSubPr>
                                      <m:e>
                                        <m:r>
                                          <a:rPr lang="en-US" sz="1600" i="1" smtClean="0">
                                            <a:latin typeface="Cambria Math"/>
                                            <a:ea typeface="Cambria Math"/>
                                          </a:rPr>
                                          <m:t>𝜈</m:t>
                                        </m:r>
                                      </m:e>
                                      <m:sub>
                                        <m:r>
                                          <a:rPr lang="en-US" sz="1600" i="1" smtClean="0">
                                            <a:latin typeface="Cambria Math"/>
                                            <a:ea typeface="Cambria Math"/>
                                          </a:rPr>
                                          <m:t>𝜇</m:t>
                                        </m:r>
                                      </m:sub>
                                    </m:sSub>
                                  </m:e>
                                </m:acc>
                                <m:r>
                                  <a:rPr lang="de-DE" sz="1600" b="0" i="1" smtClean="0">
                                    <a:latin typeface="Cambria Math"/>
                                  </a:rPr>
                                  <m:t>+</m:t>
                                </m:r>
                                <m:r>
                                  <a:rPr lang="de-DE" sz="1600" b="0" i="1" smtClean="0">
                                    <a:latin typeface="Cambria Math"/>
                                  </a:rPr>
                                  <m:t>𝑝</m:t>
                                </m:r>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𝜇</m:t>
                                    </m:r>
                                  </m:e>
                                  <m:sup>
                                    <m:r>
                                      <a:rPr lang="de-DE" sz="1600" b="0" i="1" smtClean="0">
                                        <a:latin typeface="Cambria Math"/>
                                        <a:ea typeface="Cambria Math"/>
                                      </a:rPr>
                                      <m:t>+</m:t>
                                    </m:r>
                                  </m:sup>
                                </m:sSup>
                                <m:r>
                                  <a:rPr lang="de-DE" sz="1600" b="0" i="1" smtClean="0">
                                    <a:latin typeface="Cambria Math"/>
                                    <a:ea typeface="Cambria Math"/>
                                  </a:rPr>
                                  <m:t>+</m:t>
                                </m:r>
                                <m:r>
                                  <a:rPr lang="de-DE" sz="1600" b="0" i="1" smtClean="0">
                                    <a:latin typeface="Cambria Math"/>
                                    <a:ea typeface="Cambria Math"/>
                                  </a:rPr>
                                  <m:t>𝑛</m:t>
                                </m:r>
                              </m:oMath>
                            </m:oMathPara>
                          </a14:m>
                          <a:endParaRPr lang="en-US" sz="1600" dirty="0"/>
                        </a:p>
                      </a:txBody>
                      <a:tcPr/>
                    </a:tc>
                    <a:tc>
                      <a:txBody>
                        <a:bodyPr/>
                        <a:lstStyle/>
                        <a:p>
                          <a:pPr algn="ctr"/>
                          <a:r>
                            <a:rPr lang="en-US" sz="1600" dirty="0" smtClean="0"/>
                            <a:t>-1 → -1</a:t>
                          </a:r>
                          <a:endParaRPr lang="en-US" sz="1600" dirty="0"/>
                        </a:p>
                      </a:txBody>
                      <a:tcPr/>
                    </a:tc>
                    <a:tc>
                      <a:txBody>
                        <a:bodyPr/>
                        <a:lstStyle/>
                        <a:p>
                          <a:pPr algn="ctr"/>
                          <a:r>
                            <a:rPr lang="en-US" sz="1600" dirty="0" smtClean="0"/>
                            <a:t>0 → 0</a:t>
                          </a:r>
                          <a:endParaRPr lang="en-US" sz="1600" dirty="0"/>
                        </a:p>
                      </a:txBody>
                      <a:tcPr/>
                    </a:tc>
                    <a:tc>
                      <a:txBody>
                        <a:bodyPr/>
                        <a:lstStyle/>
                        <a:p>
                          <a:pPr algn="ctr"/>
                          <a:r>
                            <a:rPr lang="en-US" sz="1600" dirty="0" smtClean="0"/>
                            <a:t>-1</a:t>
                          </a:r>
                          <a:r>
                            <a:rPr lang="en-US" sz="1600" baseline="0" dirty="0" smtClean="0"/>
                            <a:t> → -1</a:t>
                          </a:r>
                          <a:endParaRPr lang="en-US" sz="1600" dirty="0"/>
                        </a:p>
                      </a:txBody>
                      <a:tcPr/>
                    </a:tc>
                  </a:tr>
                  <a:tr h="201528">
                    <a:tc>
                      <a:txBody>
                        <a:bodyPr/>
                        <a:lstStyle/>
                        <a:p>
                          <a:pPr algn="ctr"/>
                          <a14:m>
                            <m:oMathPara xmlns:m="http://schemas.openxmlformats.org/officeDocument/2006/math">
                              <m:oMathParaPr>
                                <m:jc m:val="centerGroup"/>
                              </m:oMathParaPr>
                              <m:oMath xmlns:m="http://schemas.openxmlformats.org/officeDocument/2006/math">
                                <m:acc>
                                  <m:accPr>
                                    <m:chr m:val="̅"/>
                                    <m:ctrlPr>
                                      <a:rPr lang="en-US" sz="1600" i="1" smtClean="0">
                                        <a:latin typeface="Cambria Math"/>
                                      </a:rPr>
                                    </m:ctrlPr>
                                  </m:accPr>
                                  <m:e>
                                    <m:sSub>
                                      <m:sSubPr>
                                        <m:ctrlPr>
                                          <a:rPr lang="en-US" sz="1600" i="1" smtClean="0">
                                            <a:latin typeface="Cambria Math"/>
                                          </a:rPr>
                                        </m:ctrlPr>
                                      </m:sSubPr>
                                      <m:e>
                                        <m:r>
                                          <a:rPr lang="en-US" sz="1600" i="1" smtClean="0">
                                            <a:latin typeface="Cambria Math"/>
                                            <a:ea typeface="Cambria Math"/>
                                          </a:rPr>
                                          <m:t>𝜈</m:t>
                                        </m:r>
                                      </m:e>
                                      <m:sub>
                                        <m:r>
                                          <a:rPr lang="en-US" sz="1600" i="1" smtClean="0">
                                            <a:latin typeface="Cambria Math"/>
                                            <a:ea typeface="Cambria Math"/>
                                          </a:rPr>
                                          <m:t>𝜇</m:t>
                                        </m:r>
                                      </m:sub>
                                    </m:sSub>
                                  </m:e>
                                </m:acc>
                                <m:r>
                                  <a:rPr lang="de-DE" sz="1600" b="0" i="1" smtClean="0">
                                    <a:latin typeface="Cambria Math"/>
                                  </a:rPr>
                                  <m:t>+</m:t>
                                </m:r>
                                <m:r>
                                  <a:rPr lang="de-DE" sz="1600" b="0" i="1" smtClean="0">
                                    <a:latin typeface="Cambria Math"/>
                                  </a:rPr>
                                  <m:t>𝑝</m:t>
                                </m:r>
                                <m:r>
                                  <a:rPr lang="de-DE" sz="1600" b="0" i="1" smtClean="0">
                                    <a:latin typeface="Cambria Math"/>
                                    <a:ea typeface="Cambria Math"/>
                                  </a:rPr>
                                  <m:t>→</m:t>
                                </m:r>
                                <m:sSup>
                                  <m:sSupPr>
                                    <m:ctrlPr>
                                      <a:rPr lang="de-DE" sz="1600" b="0" i="1" smtClean="0">
                                        <a:latin typeface="Cambria Math"/>
                                        <a:ea typeface="Cambria Math"/>
                                      </a:rPr>
                                    </m:ctrlPr>
                                  </m:sSupPr>
                                  <m:e>
                                    <m:r>
                                      <a:rPr lang="de-DE" sz="1600" b="0" i="1" smtClean="0">
                                        <a:latin typeface="Cambria Math"/>
                                        <a:ea typeface="Cambria Math"/>
                                      </a:rPr>
                                      <m:t>𝑒</m:t>
                                    </m:r>
                                  </m:e>
                                  <m:sup>
                                    <m:r>
                                      <a:rPr lang="de-DE" sz="1600" b="0" i="1" smtClean="0">
                                        <a:latin typeface="Cambria Math"/>
                                        <a:ea typeface="Cambria Math"/>
                                      </a:rPr>
                                      <m:t>+</m:t>
                                    </m:r>
                                  </m:sup>
                                </m:sSup>
                                <m:r>
                                  <a:rPr lang="de-DE" sz="1600" b="0" i="1" smtClean="0">
                                    <a:latin typeface="Cambria Math"/>
                                    <a:ea typeface="Cambria Math"/>
                                  </a:rPr>
                                  <m:t>+</m:t>
                                </m:r>
                                <m:r>
                                  <a:rPr lang="de-DE" sz="1600" b="0" i="1" smtClean="0">
                                    <a:latin typeface="Cambria Math"/>
                                    <a:ea typeface="Cambria Math"/>
                                  </a:rPr>
                                  <m:t>𝑛</m:t>
                                </m:r>
                              </m:oMath>
                            </m:oMathPara>
                          </a14:m>
                          <a:endParaRPr lang="en-US" sz="1600" dirty="0"/>
                        </a:p>
                      </a:txBody>
                      <a:tcPr/>
                    </a:tc>
                    <a:tc>
                      <a:txBody>
                        <a:bodyPr/>
                        <a:lstStyle/>
                        <a:p>
                          <a:pPr algn="ctr"/>
                          <a:r>
                            <a:rPr lang="en-US" sz="1600" dirty="0" smtClean="0"/>
                            <a:t>-1 → -1</a:t>
                          </a:r>
                          <a:endParaRPr lang="en-US" sz="1600" dirty="0"/>
                        </a:p>
                      </a:txBody>
                      <a:tcPr/>
                    </a:tc>
                    <a:tc>
                      <a:txBody>
                        <a:bodyPr/>
                        <a:lstStyle/>
                        <a:p>
                          <a:pPr algn="ctr"/>
                          <a:r>
                            <a:rPr lang="en-US" sz="1600" dirty="0" smtClean="0">
                              <a:solidFill>
                                <a:srgbClr val="FF0000"/>
                              </a:solidFill>
                            </a:rPr>
                            <a:t>0 → -1</a:t>
                          </a:r>
                          <a:endParaRPr lang="en-US" sz="1600" dirty="0">
                            <a:solidFill>
                              <a:srgbClr val="FF0000"/>
                            </a:solidFill>
                          </a:endParaRPr>
                        </a:p>
                      </a:txBody>
                      <a:tcPr/>
                    </a:tc>
                    <a:tc>
                      <a:txBody>
                        <a:bodyPr/>
                        <a:lstStyle/>
                        <a:p>
                          <a:pPr algn="ctr"/>
                          <a:r>
                            <a:rPr lang="en-US" sz="1600" dirty="0" smtClean="0">
                              <a:solidFill>
                                <a:srgbClr val="FF0000"/>
                              </a:solidFill>
                            </a:rPr>
                            <a:t>-1 → 0</a:t>
                          </a:r>
                          <a:endParaRPr lang="en-US" sz="1600" dirty="0">
                            <a:solidFill>
                              <a:srgbClr val="FF0000"/>
                            </a:solidFill>
                          </a:endParaRPr>
                        </a:p>
                      </a:txBody>
                      <a:tcPr/>
                    </a:tc>
                  </a:tr>
                </a:tbl>
              </a:graphicData>
            </a:graphic>
          </p:graphicFrame>
        </mc:Choice>
        <mc:Fallback xmlns="">
          <p:graphicFrame>
            <p:nvGraphicFramePr>
              <p:cNvPr id="27" name="Tabelle 26"/>
              <p:cNvGraphicFramePr>
                <a:graphicFrameLocks noGrp="1"/>
              </p:cNvGraphicFramePr>
              <p:nvPr>
                <p:extLst>
                  <p:ext uri="{D42A27DB-BD31-4B8C-83A1-F6EECF244321}">
                    <p14:modId xmlns:p14="http://schemas.microsoft.com/office/powerpoint/2010/main" val="2936638373"/>
                  </p:ext>
                </p:extLst>
              </p:nvPr>
            </p:nvGraphicFramePr>
            <p:xfrm>
              <a:off x="2160000" y="900000"/>
              <a:ext cx="4280238" cy="2020444"/>
            </p:xfrm>
            <a:graphic>
              <a:graphicData uri="http://schemas.openxmlformats.org/drawingml/2006/table">
                <a:tbl>
                  <a:tblPr firstRow="1" bandRow="1">
                    <a:tableStyleId>{5940675A-B579-460E-94D1-54222C63F5DA}</a:tableStyleId>
                  </a:tblPr>
                  <a:tblGrid>
                    <a:gridCol w="1615942"/>
                    <a:gridCol w="864096"/>
                    <a:gridCol w="936104"/>
                    <a:gridCol w="864096"/>
                  </a:tblGrid>
                  <a:tr h="304800">
                    <a:tc>
                      <a:txBody>
                        <a:bodyPr/>
                        <a:lstStyle/>
                        <a:p>
                          <a:pPr algn="ctr"/>
                          <a:r>
                            <a:rPr lang="en-US" sz="1400" dirty="0" smtClean="0"/>
                            <a:t>reaction</a:t>
                          </a:r>
                          <a:endParaRPr lang="en-US" sz="1400" dirty="0"/>
                        </a:p>
                      </a:txBody>
                      <a:tcPr/>
                    </a:tc>
                    <a:tc>
                      <a:txBody>
                        <a:bodyPr/>
                        <a:lstStyle/>
                        <a:p>
                          <a:pPr algn="ctr"/>
                          <a:r>
                            <a:rPr lang="en-US" sz="1400" dirty="0" smtClean="0"/>
                            <a:t>lepton</a:t>
                          </a:r>
                          <a:r>
                            <a:rPr lang="en-US" sz="1400" baseline="0" dirty="0" smtClean="0"/>
                            <a:t> #</a:t>
                          </a:r>
                          <a:endParaRPr lang="en-US" sz="1400" dirty="0"/>
                        </a:p>
                      </a:txBody>
                      <a:tcPr/>
                    </a:tc>
                    <a:tc>
                      <a:txBody>
                        <a:bodyPr/>
                        <a:lstStyle/>
                        <a:p>
                          <a:pPr algn="ctr"/>
                          <a:r>
                            <a:rPr lang="en-US" sz="1400" dirty="0" smtClean="0"/>
                            <a:t>electron #</a:t>
                          </a:r>
                          <a:endParaRPr lang="en-US" sz="1400" dirty="0"/>
                        </a:p>
                      </a:txBody>
                      <a:tcPr/>
                    </a:tc>
                    <a:tc>
                      <a:txBody>
                        <a:bodyPr/>
                        <a:lstStyle/>
                        <a:p>
                          <a:pPr algn="ctr"/>
                          <a:r>
                            <a:rPr lang="en-US" sz="1400" smtClean="0"/>
                            <a:t>muon </a:t>
                          </a:r>
                          <a:r>
                            <a:rPr lang="en-US" sz="1400" dirty="0" smtClean="0"/>
                            <a:t>#</a:t>
                          </a:r>
                          <a:endParaRPr lang="en-US" sz="1400" dirty="0"/>
                        </a:p>
                      </a:txBody>
                      <a:tcPr/>
                    </a:tc>
                  </a:tr>
                  <a:tr h="335280">
                    <a:tc>
                      <a:txBody>
                        <a:bodyPr/>
                        <a:lstStyle/>
                        <a:p>
                          <a:endParaRPr lang="en-US"/>
                        </a:p>
                      </a:txBody>
                      <a:tcPr>
                        <a:blipFill rotWithShape="1">
                          <a:blip r:embed="rId2"/>
                          <a:stretch>
                            <a:fillRect t="-92727" r="-165283" b="-429091"/>
                          </a:stretch>
                        </a:blipFill>
                      </a:tcPr>
                    </a:tc>
                    <a:tc>
                      <a:txBody>
                        <a:bodyPr/>
                        <a:lstStyle/>
                        <a:p>
                          <a:pPr algn="ctr"/>
                          <a:r>
                            <a:rPr lang="en-US" sz="1600" dirty="0" smtClean="0"/>
                            <a:t>1 → 1</a:t>
                          </a:r>
                          <a:endParaRPr lang="en-US" sz="1600" dirty="0"/>
                        </a:p>
                      </a:txBody>
                      <a:tcPr/>
                    </a:tc>
                    <a:tc>
                      <a:txBody>
                        <a:bodyPr/>
                        <a:lstStyle/>
                        <a:p>
                          <a:pPr algn="ctr"/>
                          <a:r>
                            <a:rPr lang="en-US" sz="1600" dirty="0" smtClean="0"/>
                            <a:t>1 →</a:t>
                          </a:r>
                          <a:r>
                            <a:rPr lang="en-US" sz="1600" baseline="0" dirty="0" smtClean="0"/>
                            <a:t> 1</a:t>
                          </a:r>
                          <a:endParaRPr lang="en-US" sz="1600" dirty="0"/>
                        </a:p>
                      </a:txBody>
                      <a:tcPr/>
                    </a:tc>
                    <a:tc>
                      <a:txBody>
                        <a:bodyPr/>
                        <a:lstStyle/>
                        <a:p>
                          <a:pPr algn="ctr"/>
                          <a:r>
                            <a:rPr lang="en-US" sz="1600" dirty="0" smtClean="0"/>
                            <a:t>0 → 0</a:t>
                          </a:r>
                          <a:endParaRPr lang="en-US" sz="1600" dirty="0"/>
                        </a:p>
                      </a:txBody>
                      <a:tcPr/>
                    </a:tc>
                  </a:tr>
                  <a:tr h="335280">
                    <a:tc>
                      <a:txBody>
                        <a:bodyPr/>
                        <a:lstStyle/>
                        <a:p>
                          <a:endParaRPr lang="en-US"/>
                        </a:p>
                      </a:txBody>
                      <a:tcPr>
                        <a:blipFill rotWithShape="1">
                          <a:blip r:embed="rId2"/>
                          <a:stretch>
                            <a:fillRect t="-192727" r="-165283" b="-329091"/>
                          </a:stretch>
                        </a:blipFill>
                      </a:tcPr>
                    </a:tc>
                    <a:tc>
                      <a:txBody>
                        <a:bodyPr/>
                        <a:lstStyle/>
                        <a:p>
                          <a:pPr algn="ctr"/>
                          <a:r>
                            <a:rPr lang="en-US" sz="1600" dirty="0" smtClean="0">
                              <a:solidFill>
                                <a:srgbClr val="FF0000"/>
                              </a:solidFill>
                            </a:rPr>
                            <a:t>-1 → 1</a:t>
                          </a:r>
                          <a:endParaRPr lang="en-US" sz="1600" dirty="0">
                            <a:solidFill>
                              <a:srgbClr val="FF0000"/>
                            </a:solidFill>
                          </a:endParaRPr>
                        </a:p>
                      </a:txBody>
                      <a:tcPr/>
                    </a:tc>
                    <a:tc>
                      <a:txBody>
                        <a:bodyPr/>
                        <a:lstStyle/>
                        <a:p>
                          <a:pPr algn="ctr"/>
                          <a:r>
                            <a:rPr lang="en-US" sz="1600" dirty="0" smtClean="0">
                              <a:solidFill>
                                <a:srgbClr val="FF0000"/>
                              </a:solidFill>
                            </a:rPr>
                            <a:t>-1 → 1</a:t>
                          </a:r>
                          <a:endParaRPr lang="en-US" sz="1600" dirty="0">
                            <a:solidFill>
                              <a:srgbClr val="FF0000"/>
                            </a:solidFill>
                          </a:endParaRPr>
                        </a:p>
                      </a:txBody>
                      <a:tcPr/>
                    </a:tc>
                    <a:tc>
                      <a:txBody>
                        <a:bodyPr/>
                        <a:lstStyle/>
                        <a:p>
                          <a:pPr algn="ctr"/>
                          <a:r>
                            <a:rPr lang="en-US" sz="1600" dirty="0" smtClean="0"/>
                            <a:t>0 → 0</a:t>
                          </a:r>
                          <a:endParaRPr lang="en-US" sz="1600" dirty="0"/>
                        </a:p>
                      </a:txBody>
                      <a:tcPr/>
                    </a:tc>
                  </a:tr>
                  <a:tr h="335280">
                    <a:tc>
                      <a:txBody>
                        <a:bodyPr/>
                        <a:lstStyle/>
                        <a:p>
                          <a:endParaRPr lang="en-US"/>
                        </a:p>
                      </a:txBody>
                      <a:tcPr>
                        <a:blipFill rotWithShape="1">
                          <a:blip r:embed="rId2"/>
                          <a:stretch>
                            <a:fillRect t="-292727" r="-165283" b="-229091"/>
                          </a:stretch>
                        </a:blipFill>
                      </a:tcPr>
                    </a:tc>
                    <a:tc>
                      <a:txBody>
                        <a:bodyPr/>
                        <a:lstStyle/>
                        <a:p>
                          <a:pPr algn="ctr"/>
                          <a:r>
                            <a:rPr lang="en-US" sz="1600" baseline="0" dirty="0" smtClean="0"/>
                            <a:t>1 → 1 </a:t>
                          </a:r>
                          <a:endParaRPr lang="en-US" sz="1600" dirty="0"/>
                        </a:p>
                      </a:txBody>
                      <a:tcPr/>
                    </a:tc>
                    <a:tc>
                      <a:txBody>
                        <a:bodyPr/>
                        <a:lstStyle/>
                        <a:p>
                          <a:pPr algn="ctr"/>
                          <a:r>
                            <a:rPr lang="en-US" sz="1600" dirty="0" smtClean="0">
                              <a:solidFill>
                                <a:srgbClr val="FF0000"/>
                              </a:solidFill>
                            </a:rPr>
                            <a:t>0 → 1</a:t>
                          </a:r>
                          <a:endParaRPr lang="en-US" sz="1600" dirty="0">
                            <a:solidFill>
                              <a:srgbClr val="FF0000"/>
                            </a:solidFill>
                          </a:endParaRPr>
                        </a:p>
                      </a:txBody>
                      <a:tcPr/>
                    </a:tc>
                    <a:tc>
                      <a:txBody>
                        <a:bodyPr/>
                        <a:lstStyle/>
                        <a:p>
                          <a:pPr algn="ctr"/>
                          <a:r>
                            <a:rPr lang="en-US" sz="1600" dirty="0" smtClean="0">
                              <a:solidFill>
                                <a:srgbClr val="FF0000"/>
                              </a:solidFill>
                            </a:rPr>
                            <a:t>1 → 0</a:t>
                          </a:r>
                          <a:endParaRPr lang="en-US" sz="1600" dirty="0">
                            <a:solidFill>
                              <a:srgbClr val="FF0000"/>
                            </a:solidFill>
                          </a:endParaRPr>
                        </a:p>
                      </a:txBody>
                      <a:tcPr/>
                    </a:tc>
                  </a:tr>
                  <a:tr h="354902">
                    <a:tc>
                      <a:txBody>
                        <a:bodyPr/>
                        <a:lstStyle/>
                        <a:p>
                          <a:endParaRPr lang="en-US"/>
                        </a:p>
                      </a:txBody>
                      <a:tcPr>
                        <a:blipFill rotWithShape="1">
                          <a:blip r:embed="rId2"/>
                          <a:stretch>
                            <a:fillRect t="-372414" r="-165283" b="-117241"/>
                          </a:stretch>
                        </a:blipFill>
                      </a:tcPr>
                    </a:tc>
                    <a:tc>
                      <a:txBody>
                        <a:bodyPr/>
                        <a:lstStyle/>
                        <a:p>
                          <a:pPr algn="ctr"/>
                          <a:r>
                            <a:rPr lang="en-US" sz="1600" dirty="0" smtClean="0"/>
                            <a:t>-1 → -1</a:t>
                          </a:r>
                          <a:endParaRPr lang="en-US" sz="1600" dirty="0"/>
                        </a:p>
                      </a:txBody>
                      <a:tcPr/>
                    </a:tc>
                    <a:tc>
                      <a:txBody>
                        <a:bodyPr/>
                        <a:lstStyle/>
                        <a:p>
                          <a:pPr algn="ctr"/>
                          <a:r>
                            <a:rPr lang="en-US" sz="1600" dirty="0" smtClean="0"/>
                            <a:t>0 → 0</a:t>
                          </a:r>
                          <a:endParaRPr lang="en-US" sz="1600" dirty="0"/>
                        </a:p>
                      </a:txBody>
                      <a:tcPr/>
                    </a:tc>
                    <a:tc>
                      <a:txBody>
                        <a:bodyPr/>
                        <a:lstStyle/>
                        <a:p>
                          <a:pPr algn="ctr"/>
                          <a:r>
                            <a:rPr lang="en-US" sz="1600" dirty="0" smtClean="0"/>
                            <a:t>-1</a:t>
                          </a:r>
                          <a:r>
                            <a:rPr lang="en-US" sz="1600" baseline="0" dirty="0" smtClean="0"/>
                            <a:t> → -1</a:t>
                          </a:r>
                          <a:endParaRPr lang="en-US" sz="1600" dirty="0"/>
                        </a:p>
                      </a:txBody>
                      <a:tcPr/>
                    </a:tc>
                  </a:tr>
                  <a:tr h="354902">
                    <a:tc>
                      <a:txBody>
                        <a:bodyPr/>
                        <a:lstStyle/>
                        <a:p>
                          <a:endParaRPr lang="en-US"/>
                        </a:p>
                      </a:txBody>
                      <a:tcPr>
                        <a:blipFill rotWithShape="1">
                          <a:blip r:embed="rId2"/>
                          <a:stretch>
                            <a:fillRect t="-472414" r="-165283" b="-17241"/>
                          </a:stretch>
                        </a:blipFill>
                      </a:tcPr>
                    </a:tc>
                    <a:tc>
                      <a:txBody>
                        <a:bodyPr/>
                        <a:lstStyle/>
                        <a:p>
                          <a:pPr algn="ctr"/>
                          <a:r>
                            <a:rPr lang="en-US" sz="1600" dirty="0" smtClean="0"/>
                            <a:t>-1 → -1</a:t>
                          </a:r>
                          <a:endParaRPr lang="en-US" sz="1600" dirty="0"/>
                        </a:p>
                      </a:txBody>
                      <a:tcPr/>
                    </a:tc>
                    <a:tc>
                      <a:txBody>
                        <a:bodyPr/>
                        <a:lstStyle/>
                        <a:p>
                          <a:pPr algn="ctr"/>
                          <a:r>
                            <a:rPr lang="en-US" sz="1600" dirty="0" smtClean="0">
                              <a:solidFill>
                                <a:srgbClr val="FF0000"/>
                              </a:solidFill>
                            </a:rPr>
                            <a:t>0 → -1</a:t>
                          </a:r>
                          <a:endParaRPr lang="en-US" sz="1600" dirty="0">
                            <a:solidFill>
                              <a:srgbClr val="FF0000"/>
                            </a:solidFill>
                          </a:endParaRPr>
                        </a:p>
                      </a:txBody>
                      <a:tcPr/>
                    </a:tc>
                    <a:tc>
                      <a:txBody>
                        <a:bodyPr/>
                        <a:lstStyle/>
                        <a:p>
                          <a:pPr algn="ctr"/>
                          <a:r>
                            <a:rPr lang="en-US" sz="1600" dirty="0" smtClean="0">
                              <a:solidFill>
                                <a:srgbClr val="FF0000"/>
                              </a:solidFill>
                            </a:rPr>
                            <a:t>-1 → 0</a:t>
                          </a:r>
                          <a:endParaRPr lang="en-US" sz="1600" dirty="0">
                            <a:solidFill>
                              <a:srgbClr val="FF0000"/>
                            </a:solidFill>
                          </a:endParaRPr>
                        </a:p>
                      </a:txBody>
                      <a:tcPr/>
                    </a:tc>
                  </a:tr>
                </a:tbl>
              </a:graphicData>
            </a:graphic>
          </p:graphicFrame>
        </mc:Fallback>
      </mc:AlternateContent>
      <p:sp>
        <p:nvSpPr>
          <p:cNvPr id="5" name="Rechteck 4"/>
          <p:cNvSpPr/>
          <p:nvPr/>
        </p:nvSpPr>
        <p:spPr>
          <a:xfrm>
            <a:off x="3779912" y="1224000"/>
            <a:ext cx="2646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hteck 28"/>
          <p:cNvSpPr/>
          <p:nvPr/>
        </p:nvSpPr>
        <p:spPr>
          <a:xfrm>
            <a:off x="3779912" y="1555200"/>
            <a:ext cx="2646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hteck 29"/>
          <p:cNvSpPr/>
          <p:nvPr/>
        </p:nvSpPr>
        <p:spPr>
          <a:xfrm>
            <a:off x="3779912" y="1886400"/>
            <a:ext cx="2646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hteck 30"/>
          <p:cNvSpPr/>
          <p:nvPr/>
        </p:nvSpPr>
        <p:spPr>
          <a:xfrm>
            <a:off x="3779912" y="2228400"/>
            <a:ext cx="2646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eck 31"/>
          <p:cNvSpPr/>
          <p:nvPr/>
        </p:nvSpPr>
        <p:spPr>
          <a:xfrm>
            <a:off x="3779912" y="2577600"/>
            <a:ext cx="2646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28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Fermions: The </a:t>
            </a:r>
            <a:r>
              <a:rPr lang="en-US" dirty="0"/>
              <a:t>E</a:t>
            </a:r>
            <a:r>
              <a:rPr lang="en-US" dirty="0" smtClean="0"/>
              <a:t>lementary </a:t>
            </a:r>
            <a:r>
              <a:rPr lang="en-US" dirty="0"/>
              <a:t>P</a:t>
            </a:r>
            <a:r>
              <a:rPr lang="en-US" dirty="0" smtClean="0"/>
              <a:t>layers</a:t>
            </a:r>
            <a:endParaRPr lang="en-US" dirty="0"/>
          </a:p>
        </p:txBody>
      </p:sp>
      <p:grpSp>
        <p:nvGrpSpPr>
          <p:cNvPr id="3" name="Gruppieren 2"/>
          <p:cNvGrpSpPr/>
          <p:nvPr/>
        </p:nvGrpSpPr>
        <p:grpSpPr>
          <a:xfrm>
            <a:off x="108000" y="900000"/>
            <a:ext cx="9027127" cy="4212473"/>
            <a:chOff x="108000" y="1368000"/>
            <a:chExt cx="9027127" cy="4212473"/>
          </a:xfrm>
        </p:grpSpPr>
        <p:pic>
          <p:nvPicPr>
            <p:cNvPr id="20" name="Picture 14" descr="SMfam1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0000" y="1800000"/>
              <a:ext cx="2014538" cy="3780473"/>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16"/>
            <p:cNvSpPr txBox="1">
              <a:spLocks noChangeArrowheads="1"/>
            </p:cNvSpPr>
            <p:nvPr/>
          </p:nvSpPr>
          <p:spPr bwMode="auto">
            <a:xfrm>
              <a:off x="3960000" y="1368000"/>
              <a:ext cx="2031067"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eaLnBrk="1" hangingPunct="1"/>
              <a:r>
                <a:rPr lang="en-US" altLang="en-US" sz="2000" dirty="0">
                  <a:latin typeface="Maiandra GD" pitchFamily="34" charset="0"/>
                </a:rPr>
                <a:t>2nd generation</a:t>
              </a:r>
              <a:endParaRPr lang="nl-NL" altLang="en-US" sz="2000" dirty="0">
                <a:latin typeface="Maiandra GD" pitchFamily="34" charset="0"/>
              </a:endParaRPr>
            </a:p>
          </p:txBody>
        </p:sp>
        <p:pic>
          <p:nvPicPr>
            <p:cNvPr id="27" name="Picture 17" descr="SMfam2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0000" y="1800000"/>
              <a:ext cx="2014538" cy="3780473"/>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22"/>
            <p:cNvSpPr txBox="1">
              <a:spLocks noChangeArrowheads="1"/>
            </p:cNvSpPr>
            <p:nvPr/>
          </p:nvSpPr>
          <p:spPr bwMode="auto">
            <a:xfrm>
              <a:off x="6084000" y="1368000"/>
              <a:ext cx="1976759"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Maiandra GD" pitchFamily="34" charset="0"/>
                  <a:ea typeface="+mn-ea"/>
                  <a:cs typeface="+mn-cs"/>
                </a:rPr>
                <a:t>3rd generation</a:t>
              </a:r>
              <a:endParaRPr kumimoji="0" lang="nl-NL" altLang="en-US" sz="2000" b="0" i="0" u="none" strike="noStrike" kern="1200" cap="none" spc="0" normalizeH="0" baseline="0" noProof="0" dirty="0">
                <a:ln>
                  <a:noFill/>
                </a:ln>
                <a:solidFill>
                  <a:srgbClr val="000000"/>
                </a:solidFill>
                <a:effectLst/>
                <a:uLnTx/>
                <a:uFillTx/>
                <a:latin typeface="Maiandra GD" pitchFamily="34" charset="0"/>
                <a:ea typeface="+mn-ea"/>
                <a:cs typeface="+mn-cs"/>
              </a:endParaRPr>
            </a:p>
          </p:txBody>
        </p:sp>
        <p:pic>
          <p:nvPicPr>
            <p:cNvPr id="38" name="Picture 23" descr="SMfam3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0000" y="1800000"/>
              <a:ext cx="2014538" cy="3780473"/>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24"/>
            <p:cNvGrpSpPr>
              <a:grpSpLocks/>
            </p:cNvGrpSpPr>
            <p:nvPr/>
          </p:nvGrpSpPr>
          <p:grpSpPr bwMode="auto">
            <a:xfrm>
              <a:off x="8296835" y="2060848"/>
              <a:ext cx="706477" cy="3087688"/>
              <a:chOff x="5351" y="1754"/>
              <a:chExt cx="411" cy="1945"/>
            </a:xfrm>
          </p:grpSpPr>
          <p:sp>
            <p:nvSpPr>
              <p:cNvPr id="33" name="Text Box 25"/>
              <p:cNvSpPr txBox="1">
                <a:spLocks noChangeArrowheads="1"/>
              </p:cNvSpPr>
              <p:nvPr/>
            </p:nvSpPr>
            <p:spPr bwMode="auto">
              <a:xfrm>
                <a:off x="5351" y="1754"/>
                <a:ext cx="353"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dirty="0">
                    <a:ln>
                      <a:noFill/>
                    </a:ln>
                    <a:solidFill>
                      <a:srgbClr val="000000"/>
                    </a:solidFill>
                    <a:effectLst/>
                    <a:uLnTx/>
                    <a:uFillTx/>
                    <a:latin typeface="Maiandra GD" pitchFamily="34" charset="0"/>
                    <a:ea typeface="+mn-ea"/>
                    <a:cs typeface="+mn-cs"/>
                  </a:rPr>
                  <a:t>2/3</a:t>
                </a:r>
                <a:endParaRPr kumimoji="0" lang="nl-NL" altLang="en-US" sz="2000" b="0" i="1" u="none" strike="noStrike" kern="1200" cap="none" spc="0" normalizeH="0" baseline="0" noProof="0" dirty="0">
                  <a:ln>
                    <a:noFill/>
                  </a:ln>
                  <a:solidFill>
                    <a:srgbClr val="000000"/>
                  </a:solidFill>
                  <a:effectLst/>
                  <a:uLnTx/>
                  <a:uFillTx/>
                  <a:latin typeface="Maiandra GD" pitchFamily="34" charset="0"/>
                  <a:ea typeface="+mn-ea"/>
                  <a:cs typeface="+mn-cs"/>
                </a:endParaRPr>
              </a:p>
            </p:txBody>
          </p:sp>
          <p:sp>
            <p:nvSpPr>
              <p:cNvPr id="34" name="Text Box 26"/>
              <p:cNvSpPr txBox="1">
                <a:spLocks noChangeArrowheads="1"/>
              </p:cNvSpPr>
              <p:nvPr/>
            </p:nvSpPr>
            <p:spPr bwMode="auto">
              <a:xfrm>
                <a:off x="5351" y="2281"/>
                <a:ext cx="411"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dirty="0">
                    <a:ln>
                      <a:noFill/>
                    </a:ln>
                    <a:solidFill>
                      <a:srgbClr val="000000"/>
                    </a:solidFill>
                    <a:effectLst/>
                    <a:uLnTx/>
                    <a:uFillTx/>
                    <a:latin typeface="Tahoma" pitchFamily="34" charset="0"/>
                    <a:ea typeface="+mn-ea"/>
                    <a:cs typeface="+mn-cs"/>
                  </a:rPr>
                  <a:t>-</a:t>
                </a:r>
                <a:r>
                  <a:rPr kumimoji="0" lang="en-US" altLang="en-US" sz="2000" b="0" i="1" u="none" strike="noStrike" kern="1200" cap="none" spc="0" normalizeH="0" baseline="0" noProof="0" dirty="0">
                    <a:ln>
                      <a:noFill/>
                    </a:ln>
                    <a:solidFill>
                      <a:srgbClr val="000000"/>
                    </a:solidFill>
                    <a:effectLst/>
                    <a:uLnTx/>
                    <a:uFillTx/>
                    <a:latin typeface="Maiandra GD" pitchFamily="34" charset="0"/>
                    <a:ea typeface="+mn-ea"/>
                    <a:cs typeface="+mn-cs"/>
                  </a:rPr>
                  <a:t>1/3</a:t>
                </a:r>
                <a:endParaRPr kumimoji="0" lang="nl-NL" altLang="en-US" sz="2000" b="0" i="1" u="none" strike="noStrike" kern="1200" cap="none" spc="0" normalizeH="0" baseline="0" noProof="0" dirty="0">
                  <a:ln>
                    <a:noFill/>
                  </a:ln>
                  <a:solidFill>
                    <a:srgbClr val="000000"/>
                  </a:solidFill>
                  <a:effectLst/>
                  <a:uLnTx/>
                  <a:uFillTx/>
                  <a:latin typeface="Maiandra GD" pitchFamily="34" charset="0"/>
                  <a:ea typeface="+mn-ea"/>
                  <a:cs typeface="+mn-cs"/>
                </a:endParaRPr>
              </a:p>
            </p:txBody>
          </p:sp>
          <p:sp>
            <p:nvSpPr>
              <p:cNvPr id="35" name="Text Box 27"/>
              <p:cNvSpPr txBox="1">
                <a:spLocks noChangeArrowheads="1"/>
              </p:cNvSpPr>
              <p:nvPr/>
            </p:nvSpPr>
            <p:spPr bwMode="auto">
              <a:xfrm>
                <a:off x="5467" y="2950"/>
                <a:ext cx="20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dirty="0">
                    <a:ln>
                      <a:noFill/>
                    </a:ln>
                    <a:solidFill>
                      <a:srgbClr val="000000"/>
                    </a:solidFill>
                    <a:effectLst/>
                    <a:uLnTx/>
                    <a:uFillTx/>
                    <a:latin typeface="Maiandra GD" pitchFamily="34" charset="0"/>
                    <a:ea typeface="+mn-ea"/>
                    <a:cs typeface="+mn-cs"/>
                  </a:rPr>
                  <a:t>0</a:t>
                </a:r>
                <a:endParaRPr kumimoji="0" lang="nl-NL" altLang="en-US" sz="2000" b="0" i="1" u="none" strike="noStrike" kern="1200" cap="none" spc="0" normalizeH="0" baseline="0" noProof="0" dirty="0">
                  <a:ln>
                    <a:noFill/>
                  </a:ln>
                  <a:solidFill>
                    <a:srgbClr val="000000"/>
                  </a:solidFill>
                  <a:effectLst/>
                  <a:uLnTx/>
                  <a:uFillTx/>
                  <a:latin typeface="Maiandra GD" pitchFamily="34" charset="0"/>
                  <a:ea typeface="+mn-ea"/>
                  <a:cs typeface="+mn-cs"/>
                </a:endParaRPr>
              </a:p>
            </p:txBody>
          </p:sp>
          <p:sp>
            <p:nvSpPr>
              <p:cNvPr id="36" name="Text Box 28"/>
              <p:cNvSpPr txBox="1">
                <a:spLocks noChangeArrowheads="1"/>
              </p:cNvSpPr>
              <p:nvPr/>
            </p:nvSpPr>
            <p:spPr bwMode="auto">
              <a:xfrm>
                <a:off x="5446" y="3449"/>
                <a:ext cx="255"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dirty="0">
                    <a:ln>
                      <a:noFill/>
                    </a:ln>
                    <a:solidFill>
                      <a:srgbClr val="000000"/>
                    </a:solidFill>
                    <a:effectLst/>
                    <a:uLnTx/>
                    <a:uFillTx/>
                    <a:latin typeface="Maiandra GD" pitchFamily="34" charset="0"/>
                    <a:ea typeface="+mn-ea"/>
                    <a:cs typeface="+mn-cs"/>
                  </a:rPr>
                  <a:t>-1</a:t>
                </a:r>
                <a:endParaRPr kumimoji="0" lang="nl-NL" altLang="en-US" sz="2000" b="0" i="1" u="none" strike="noStrike" kern="1200" cap="none" spc="0" normalizeH="0" baseline="0" noProof="0" dirty="0">
                  <a:ln>
                    <a:noFill/>
                  </a:ln>
                  <a:solidFill>
                    <a:srgbClr val="000000"/>
                  </a:solidFill>
                  <a:effectLst/>
                  <a:uLnTx/>
                  <a:uFillTx/>
                  <a:latin typeface="Maiandra GD" pitchFamily="34" charset="0"/>
                  <a:ea typeface="+mn-ea"/>
                  <a:cs typeface="+mn-cs"/>
                </a:endParaRPr>
              </a:p>
            </p:txBody>
          </p:sp>
        </p:grpSp>
        <p:sp>
          <p:nvSpPr>
            <p:cNvPr id="39" name="Text Box 13"/>
            <p:cNvSpPr txBox="1">
              <a:spLocks noChangeArrowheads="1"/>
            </p:cNvSpPr>
            <p:nvPr/>
          </p:nvSpPr>
          <p:spPr bwMode="auto">
            <a:xfrm>
              <a:off x="1872000" y="1368000"/>
              <a:ext cx="1855788"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eaLnBrk="1" hangingPunct="1"/>
              <a:r>
                <a:rPr lang="en-US" altLang="en-US" sz="2000" dirty="0">
                  <a:latin typeface="Maiandra GD" pitchFamily="34" charset="0"/>
                </a:rPr>
                <a:t>1st generation</a:t>
              </a:r>
              <a:endParaRPr lang="nl-NL" altLang="en-US" sz="2000" dirty="0">
                <a:latin typeface="Maiandra GD" pitchFamily="34" charset="0"/>
              </a:endParaRPr>
            </a:p>
          </p:txBody>
        </p:sp>
        <p:sp>
          <p:nvSpPr>
            <p:cNvPr id="40" name="Text Box 6"/>
            <p:cNvSpPr txBox="1">
              <a:spLocks noChangeArrowheads="1"/>
            </p:cNvSpPr>
            <p:nvPr/>
          </p:nvSpPr>
          <p:spPr bwMode="auto">
            <a:xfrm>
              <a:off x="108000" y="2484000"/>
              <a:ext cx="1219200" cy="4572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eaLnBrk="1" hangingPunct="1"/>
              <a:r>
                <a:rPr lang="en-US" altLang="en-US" sz="2400" dirty="0">
                  <a:latin typeface="Maiandra GD" pitchFamily="34" charset="0"/>
                </a:rPr>
                <a:t>Quarks</a:t>
              </a:r>
              <a:endParaRPr lang="nl-NL" altLang="en-US" sz="2400" dirty="0">
                <a:latin typeface="Maiandra GD" pitchFamily="34" charset="0"/>
              </a:endParaRPr>
            </a:p>
          </p:txBody>
        </p:sp>
        <p:sp>
          <p:nvSpPr>
            <p:cNvPr id="41" name="AutoShape 4"/>
            <p:cNvSpPr>
              <a:spLocks noChangeAspect="1"/>
            </p:cNvSpPr>
            <p:nvPr/>
          </p:nvSpPr>
          <p:spPr bwMode="auto">
            <a:xfrm>
              <a:off x="1440000" y="1872000"/>
              <a:ext cx="297180" cy="1645920"/>
            </a:xfrm>
            <a:prstGeom prst="leftBrace">
              <a:avLst>
                <a:gd name="adj1" fmla="val 46154"/>
                <a:gd name="adj2" fmla="val 50000"/>
              </a:avLst>
            </a:prstGeom>
            <a:noFill/>
            <a:ln w="38100">
              <a:solidFill>
                <a:srgbClr val="000000"/>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2" name="Text Box 7"/>
            <p:cNvSpPr txBox="1">
              <a:spLocks noChangeArrowheads="1"/>
            </p:cNvSpPr>
            <p:nvPr/>
          </p:nvSpPr>
          <p:spPr bwMode="auto">
            <a:xfrm>
              <a:off x="108000" y="4320000"/>
              <a:ext cx="1312863" cy="4572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eaLnBrk="1" hangingPunct="1"/>
              <a:r>
                <a:rPr lang="en-US" altLang="en-US" sz="2400" dirty="0">
                  <a:latin typeface="Maiandra GD" pitchFamily="34" charset="0"/>
                </a:rPr>
                <a:t>Leptons</a:t>
              </a:r>
              <a:endParaRPr lang="nl-NL" altLang="en-US" sz="2400" dirty="0">
                <a:latin typeface="Maiandra GD" pitchFamily="34" charset="0"/>
              </a:endParaRPr>
            </a:p>
          </p:txBody>
        </p:sp>
        <p:sp>
          <p:nvSpPr>
            <p:cNvPr id="43" name="AutoShape 5"/>
            <p:cNvSpPr>
              <a:spLocks noChangeAspect="1"/>
            </p:cNvSpPr>
            <p:nvPr/>
          </p:nvSpPr>
          <p:spPr bwMode="auto">
            <a:xfrm>
              <a:off x="1440000" y="3744000"/>
              <a:ext cx="297180" cy="1645920"/>
            </a:xfrm>
            <a:prstGeom prst="leftBrace">
              <a:avLst>
                <a:gd name="adj1" fmla="val 46154"/>
                <a:gd name="adj2" fmla="val 50000"/>
              </a:avLst>
            </a:prstGeom>
            <a:noFill/>
            <a:ln w="38100">
              <a:solidFill>
                <a:srgbClr val="000000"/>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4" name="Text Box 22"/>
            <p:cNvSpPr txBox="1">
              <a:spLocks noChangeArrowheads="1"/>
            </p:cNvSpPr>
            <p:nvPr/>
          </p:nvSpPr>
          <p:spPr bwMode="auto">
            <a:xfrm>
              <a:off x="8064000" y="1381771"/>
              <a:ext cx="1071127" cy="3385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smtClean="0">
                  <a:solidFill>
                    <a:srgbClr val="000000"/>
                  </a:solidFill>
                  <a:latin typeface="Maiandra GD" pitchFamily="34" charset="0"/>
                </a:rPr>
                <a:t>charge [e]</a:t>
              </a:r>
              <a:endParaRPr kumimoji="0" lang="nl-NL" altLang="en-US" b="1" i="0" u="none" strike="noStrike" kern="1200" cap="none" spc="0" normalizeH="0" baseline="0" noProof="0" dirty="0">
                <a:ln>
                  <a:noFill/>
                </a:ln>
                <a:solidFill>
                  <a:srgbClr val="000000"/>
                </a:solidFill>
                <a:effectLst/>
                <a:uLnTx/>
                <a:uFillTx/>
                <a:latin typeface="Maiandra GD" pitchFamily="34" charset="0"/>
              </a:endParaRPr>
            </a:p>
          </p:txBody>
        </p:sp>
      </p:grpSp>
    </p:spTree>
    <p:extLst>
      <p:ext uri="{BB962C8B-B14F-4D97-AF65-F5344CB8AC3E}">
        <p14:creationId xmlns:p14="http://schemas.microsoft.com/office/powerpoint/2010/main" val="293702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Quantum Numbers and </a:t>
            </a:r>
            <a:r>
              <a:rPr lang="en-US" dirty="0" err="1"/>
              <a:t>F</a:t>
            </a:r>
            <a:r>
              <a:rPr lang="en-US" dirty="0" err="1" smtClean="0"/>
              <a:t>lavours</a:t>
            </a:r>
            <a:endParaRPr lang="en-US" dirty="0"/>
          </a:p>
        </p:txBody>
      </p:sp>
      <p:grpSp>
        <p:nvGrpSpPr>
          <p:cNvPr id="8" name="Gruppieren 7"/>
          <p:cNvGrpSpPr/>
          <p:nvPr/>
        </p:nvGrpSpPr>
        <p:grpSpPr>
          <a:xfrm>
            <a:off x="900000" y="894837"/>
            <a:ext cx="4021614" cy="2925064"/>
            <a:chOff x="900000" y="1080000"/>
            <a:chExt cx="4021614" cy="2925064"/>
          </a:xfrm>
        </p:grpSpPr>
        <p:sp>
          <p:nvSpPr>
            <p:cNvPr id="24" name="Rechteck 23"/>
            <p:cNvSpPr/>
            <p:nvPr/>
          </p:nvSpPr>
          <p:spPr>
            <a:xfrm>
              <a:off x="2520000" y="3600280"/>
              <a:ext cx="1944000"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2520000" y="2736184"/>
              <a:ext cx="2124000"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2520000" y="1872088"/>
              <a:ext cx="1944000"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hteck 4"/>
            <p:cNvSpPr/>
            <p:nvPr/>
          </p:nvSpPr>
          <p:spPr>
            <a:xfrm>
              <a:off x="2520000" y="1080000"/>
              <a:ext cx="2088232" cy="4047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feld 3"/>
                <p:cNvSpPr txBox="1"/>
                <p:nvPr/>
              </p:nvSpPr>
              <p:spPr>
                <a:xfrm>
                  <a:off x="900000" y="1080000"/>
                  <a:ext cx="4021614" cy="2897973"/>
                </a:xfrm>
                <a:prstGeom prst="rect">
                  <a:avLst/>
                </a:prstGeom>
                <a:noFill/>
              </p:spPr>
              <p:txBody>
                <a:bodyPr wrap="none" rtlCol="0">
                  <a:spAutoFit/>
                </a:bodyPr>
                <a:lstStyle/>
                <a:p>
                  <a:r>
                    <a:rPr lang="en-US" dirty="0" smtClean="0"/>
                    <a:t>“Strangeness”     </a:t>
                  </a:r>
                  <a14:m>
                    <m:oMath xmlns:m="http://schemas.openxmlformats.org/officeDocument/2006/math">
                      <m:r>
                        <a:rPr lang="de-DE" b="0" i="1" smtClean="0">
                          <a:solidFill>
                            <a:srgbClr val="FF0000"/>
                          </a:solidFill>
                          <a:latin typeface="Cambria Math"/>
                        </a:rPr>
                        <m:t>𝑆</m:t>
                      </m:r>
                      <m:r>
                        <a:rPr lang="de-DE" b="0" i="1" smtClean="0">
                          <a:solidFill>
                            <a:srgbClr val="FF0000"/>
                          </a:solidFill>
                          <a:latin typeface="Cambria Math"/>
                        </a:rPr>
                        <m:t>=−</m:t>
                      </m:r>
                      <m:d>
                        <m:dPr>
                          <m:begChr m:val="["/>
                          <m:endChr m:val="]"/>
                          <m:ctrlPr>
                            <a:rPr lang="de-DE" b="0" i="1" smtClean="0">
                              <a:solidFill>
                                <a:srgbClr val="FF0000"/>
                              </a:solidFill>
                              <a:latin typeface="Cambria Math"/>
                            </a:rPr>
                          </m:ctrlPr>
                        </m:dPr>
                        <m:e>
                          <m:r>
                            <a:rPr lang="de-DE" b="0" i="1" smtClean="0">
                              <a:solidFill>
                                <a:srgbClr val="FF0000"/>
                              </a:solidFill>
                              <a:latin typeface="Cambria Math"/>
                            </a:rPr>
                            <m:t>𝑁</m:t>
                          </m:r>
                          <m:d>
                            <m:dPr>
                              <m:ctrlPr>
                                <a:rPr lang="de-DE" b="0" i="1" smtClean="0">
                                  <a:solidFill>
                                    <a:srgbClr val="FF0000"/>
                                  </a:solidFill>
                                  <a:latin typeface="Cambria Math"/>
                                </a:rPr>
                              </m:ctrlPr>
                            </m:dPr>
                            <m:e>
                              <m:r>
                                <a:rPr lang="de-DE" b="0" i="1" smtClean="0">
                                  <a:solidFill>
                                    <a:srgbClr val="FF0000"/>
                                  </a:solidFill>
                                  <a:latin typeface="Cambria Math"/>
                                </a:rPr>
                                <m:t>𝑠</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a:rPr>
                              </m:ctrlPr>
                            </m:dPr>
                            <m:e>
                              <m:acc>
                                <m:accPr>
                                  <m:chr m:val="̅"/>
                                  <m:ctrlPr>
                                    <a:rPr lang="de-DE" b="0" i="1" smtClean="0">
                                      <a:solidFill>
                                        <a:srgbClr val="FF0000"/>
                                      </a:solidFill>
                                      <a:latin typeface="Cambria Math"/>
                                    </a:rPr>
                                  </m:ctrlPr>
                                </m:accPr>
                                <m:e>
                                  <m:r>
                                    <a:rPr lang="de-DE" b="0" i="1" smtClean="0">
                                      <a:solidFill>
                                        <a:srgbClr val="FF0000"/>
                                      </a:solidFill>
                                      <a:latin typeface="Cambria Math"/>
                                    </a:rPr>
                                    <m:t>𝑠</m:t>
                                  </m:r>
                                </m:e>
                              </m:acc>
                            </m:e>
                          </m:d>
                        </m:e>
                      </m:d>
                    </m:oMath>
                  </a14:m>
                  <a:r>
                    <a:rPr lang="en-US" dirty="0" smtClean="0"/>
                    <a:t> </a:t>
                  </a:r>
                </a:p>
                <a:p>
                  <a:endParaRPr lang="en-US" dirty="0"/>
                </a:p>
                <a:p>
                  <a:endParaRPr lang="en-US" dirty="0" smtClean="0"/>
                </a:p>
                <a:p>
                  <a:r>
                    <a:rPr lang="en-US" dirty="0" smtClean="0"/>
                    <a:t>“Charm”             </a:t>
                  </a:r>
                  <a14:m>
                    <m:oMath xmlns:m="http://schemas.openxmlformats.org/officeDocument/2006/math">
                      <m:r>
                        <a:rPr lang="de-DE" b="0" i="1" smtClean="0">
                          <a:solidFill>
                            <a:srgbClr val="FF0000"/>
                          </a:solidFill>
                          <a:latin typeface="Cambria Math"/>
                        </a:rPr>
                        <m:t>𝐶</m:t>
                      </m:r>
                      <m:r>
                        <a:rPr lang="de-DE" b="0" i="1" smtClean="0">
                          <a:solidFill>
                            <a:srgbClr val="FF0000"/>
                          </a:solidFill>
                          <a:latin typeface="Cambria Math"/>
                        </a:rPr>
                        <m:t>=</m:t>
                      </m:r>
                      <m:d>
                        <m:dPr>
                          <m:begChr m:val="["/>
                          <m:endChr m:val="]"/>
                          <m:ctrlPr>
                            <a:rPr lang="de-DE" b="0" i="1" smtClean="0">
                              <a:solidFill>
                                <a:srgbClr val="FF0000"/>
                              </a:solidFill>
                              <a:latin typeface="Cambria Math"/>
                            </a:rPr>
                          </m:ctrlPr>
                        </m:dPr>
                        <m:e>
                          <m:r>
                            <a:rPr lang="de-DE" b="0" i="1" smtClean="0">
                              <a:solidFill>
                                <a:srgbClr val="FF0000"/>
                              </a:solidFill>
                              <a:latin typeface="Cambria Math"/>
                            </a:rPr>
                            <m:t>𝑁</m:t>
                          </m:r>
                          <m:d>
                            <m:dPr>
                              <m:ctrlPr>
                                <a:rPr lang="de-DE" b="0" i="1" smtClean="0">
                                  <a:solidFill>
                                    <a:srgbClr val="FF0000"/>
                                  </a:solidFill>
                                  <a:latin typeface="Cambria Math"/>
                                </a:rPr>
                              </m:ctrlPr>
                            </m:dPr>
                            <m:e>
                              <m:r>
                                <a:rPr lang="de-DE" b="0" i="1" smtClean="0">
                                  <a:solidFill>
                                    <a:srgbClr val="FF0000"/>
                                  </a:solidFill>
                                  <a:latin typeface="Cambria Math"/>
                                </a:rPr>
                                <m:t>𝑐</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a:rPr>
                              </m:ctrlPr>
                            </m:dPr>
                            <m:e>
                              <m:acc>
                                <m:accPr>
                                  <m:chr m:val="̅"/>
                                  <m:ctrlPr>
                                    <a:rPr lang="de-DE" b="0" i="1" smtClean="0">
                                      <a:solidFill>
                                        <a:srgbClr val="FF0000"/>
                                      </a:solidFill>
                                      <a:latin typeface="Cambria Math"/>
                                    </a:rPr>
                                  </m:ctrlPr>
                                </m:accPr>
                                <m:e>
                                  <m:r>
                                    <a:rPr lang="de-DE" b="0" i="1" smtClean="0">
                                      <a:solidFill>
                                        <a:srgbClr val="FF0000"/>
                                      </a:solidFill>
                                      <a:latin typeface="Cambria Math"/>
                                    </a:rPr>
                                    <m:t>𝑐</m:t>
                                  </m:r>
                                </m:e>
                              </m:acc>
                            </m:e>
                          </m:d>
                        </m:e>
                      </m:d>
                    </m:oMath>
                  </a14:m>
                  <a:r>
                    <a:rPr lang="en-US" dirty="0" smtClean="0"/>
                    <a:t> </a:t>
                  </a:r>
                </a:p>
                <a:p>
                  <a:endParaRPr lang="en-US" dirty="0"/>
                </a:p>
                <a:p>
                  <a:endParaRPr lang="en-US" dirty="0" smtClean="0"/>
                </a:p>
                <a:p>
                  <a:r>
                    <a:rPr lang="en-US" dirty="0" smtClean="0"/>
                    <a:t>“</a:t>
                  </a:r>
                  <a:r>
                    <a:rPr lang="en-US" dirty="0" err="1" smtClean="0"/>
                    <a:t>Bottomness</a:t>
                  </a:r>
                  <a:r>
                    <a:rPr lang="en-US" dirty="0" smtClean="0"/>
                    <a:t>”     </a:t>
                  </a:r>
                  <a14:m>
                    <m:oMath xmlns:m="http://schemas.openxmlformats.org/officeDocument/2006/math">
                      <m:acc>
                        <m:accPr>
                          <m:chr m:val="̃"/>
                          <m:ctrlPr>
                            <a:rPr lang="en-US" i="1" smtClean="0">
                              <a:solidFill>
                                <a:srgbClr val="FF0000"/>
                              </a:solidFill>
                              <a:latin typeface="Cambria Math"/>
                            </a:rPr>
                          </m:ctrlPr>
                        </m:accPr>
                        <m:e>
                          <m:r>
                            <a:rPr lang="de-DE" b="0" i="1" smtClean="0">
                              <a:solidFill>
                                <a:srgbClr val="FF0000"/>
                              </a:solidFill>
                              <a:latin typeface="Cambria Math"/>
                            </a:rPr>
                            <m:t>𝐵</m:t>
                          </m:r>
                        </m:e>
                      </m:acc>
                      <m:r>
                        <a:rPr lang="de-DE" b="0" i="1" smtClean="0">
                          <a:solidFill>
                            <a:srgbClr val="FF0000"/>
                          </a:solidFill>
                          <a:latin typeface="Cambria Math"/>
                        </a:rPr>
                        <m:t>=−</m:t>
                      </m:r>
                      <m:d>
                        <m:dPr>
                          <m:begChr m:val="["/>
                          <m:endChr m:val="]"/>
                          <m:ctrlPr>
                            <a:rPr lang="de-DE" b="0" i="1" smtClean="0">
                              <a:solidFill>
                                <a:srgbClr val="FF0000"/>
                              </a:solidFill>
                              <a:latin typeface="Cambria Math"/>
                            </a:rPr>
                          </m:ctrlPr>
                        </m:dPr>
                        <m:e>
                          <m:r>
                            <a:rPr lang="de-DE" b="0" i="1" smtClean="0">
                              <a:solidFill>
                                <a:srgbClr val="FF0000"/>
                              </a:solidFill>
                              <a:latin typeface="Cambria Math"/>
                            </a:rPr>
                            <m:t>𝑁</m:t>
                          </m:r>
                          <m:d>
                            <m:dPr>
                              <m:ctrlPr>
                                <a:rPr lang="de-DE" b="0" i="1" smtClean="0">
                                  <a:solidFill>
                                    <a:srgbClr val="FF0000"/>
                                  </a:solidFill>
                                  <a:latin typeface="Cambria Math"/>
                                </a:rPr>
                              </m:ctrlPr>
                            </m:dPr>
                            <m:e>
                              <m:r>
                                <a:rPr lang="de-DE" b="0" i="1" smtClean="0">
                                  <a:solidFill>
                                    <a:srgbClr val="FF0000"/>
                                  </a:solidFill>
                                  <a:latin typeface="Cambria Math"/>
                                </a:rPr>
                                <m:t>𝑏</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a:rPr>
                              </m:ctrlPr>
                            </m:dPr>
                            <m:e>
                              <m:acc>
                                <m:accPr>
                                  <m:chr m:val="̅"/>
                                  <m:ctrlPr>
                                    <a:rPr lang="de-DE" b="0" i="1" smtClean="0">
                                      <a:solidFill>
                                        <a:srgbClr val="FF0000"/>
                                      </a:solidFill>
                                      <a:latin typeface="Cambria Math"/>
                                    </a:rPr>
                                  </m:ctrlPr>
                                </m:accPr>
                                <m:e>
                                  <m:r>
                                    <a:rPr lang="de-DE" b="0" i="1" smtClean="0">
                                      <a:solidFill>
                                        <a:srgbClr val="FF0000"/>
                                      </a:solidFill>
                                      <a:latin typeface="Cambria Math"/>
                                    </a:rPr>
                                    <m:t>𝑏</m:t>
                                  </m:r>
                                </m:e>
                              </m:acc>
                            </m:e>
                          </m:d>
                        </m:e>
                      </m:d>
                    </m:oMath>
                  </a14:m>
                  <a:r>
                    <a:rPr lang="en-US" dirty="0" smtClean="0"/>
                    <a:t> </a:t>
                  </a:r>
                </a:p>
                <a:p>
                  <a:endParaRPr lang="en-US" dirty="0"/>
                </a:p>
                <a:p>
                  <a:endParaRPr lang="en-US" dirty="0" smtClean="0"/>
                </a:p>
                <a:p>
                  <a:r>
                    <a:rPr lang="en-US" dirty="0" smtClean="0"/>
                    <a:t>“</a:t>
                  </a:r>
                  <a:r>
                    <a:rPr lang="en-US" dirty="0" err="1" smtClean="0"/>
                    <a:t>Topness</a:t>
                  </a:r>
                  <a:r>
                    <a:rPr lang="en-US" dirty="0" smtClean="0"/>
                    <a:t>”           </a:t>
                  </a:r>
                  <a14:m>
                    <m:oMath xmlns:m="http://schemas.openxmlformats.org/officeDocument/2006/math">
                      <m:r>
                        <a:rPr lang="de-DE" b="0" i="1" smtClean="0">
                          <a:solidFill>
                            <a:srgbClr val="FF0000"/>
                          </a:solidFill>
                          <a:latin typeface="Cambria Math"/>
                        </a:rPr>
                        <m:t>𝑇</m:t>
                      </m:r>
                      <m:r>
                        <a:rPr lang="de-DE" b="0" i="1" smtClean="0">
                          <a:solidFill>
                            <a:srgbClr val="FF0000"/>
                          </a:solidFill>
                          <a:latin typeface="Cambria Math"/>
                        </a:rPr>
                        <m:t>=</m:t>
                      </m:r>
                      <m:d>
                        <m:dPr>
                          <m:begChr m:val="["/>
                          <m:endChr m:val="]"/>
                          <m:ctrlPr>
                            <a:rPr lang="de-DE" b="0" i="1" smtClean="0">
                              <a:solidFill>
                                <a:srgbClr val="FF0000"/>
                              </a:solidFill>
                              <a:latin typeface="Cambria Math"/>
                            </a:rPr>
                          </m:ctrlPr>
                        </m:dPr>
                        <m:e>
                          <m:r>
                            <a:rPr lang="de-DE" b="0" i="1" smtClean="0">
                              <a:solidFill>
                                <a:srgbClr val="FF0000"/>
                              </a:solidFill>
                              <a:latin typeface="Cambria Math"/>
                            </a:rPr>
                            <m:t>𝑁</m:t>
                          </m:r>
                          <m:d>
                            <m:dPr>
                              <m:ctrlPr>
                                <a:rPr lang="de-DE" b="0" i="1" smtClean="0">
                                  <a:solidFill>
                                    <a:srgbClr val="FF0000"/>
                                  </a:solidFill>
                                  <a:latin typeface="Cambria Math"/>
                                </a:rPr>
                              </m:ctrlPr>
                            </m:dPr>
                            <m:e>
                              <m:r>
                                <a:rPr lang="de-DE" b="0" i="1" smtClean="0">
                                  <a:solidFill>
                                    <a:srgbClr val="FF0000"/>
                                  </a:solidFill>
                                  <a:latin typeface="Cambria Math"/>
                                </a:rPr>
                                <m:t>𝑡</m:t>
                              </m:r>
                            </m:e>
                          </m:d>
                          <m:r>
                            <a:rPr lang="de-DE" b="0" i="1" smtClean="0">
                              <a:solidFill>
                                <a:srgbClr val="FF0000"/>
                              </a:solidFill>
                              <a:latin typeface="Cambria Math"/>
                            </a:rPr>
                            <m:t>−</m:t>
                          </m:r>
                          <m:r>
                            <a:rPr lang="de-DE" b="0" i="1" smtClean="0">
                              <a:solidFill>
                                <a:srgbClr val="FF0000"/>
                              </a:solidFill>
                              <a:latin typeface="Cambria Math"/>
                            </a:rPr>
                            <m:t>𝑁</m:t>
                          </m:r>
                          <m:d>
                            <m:dPr>
                              <m:ctrlPr>
                                <a:rPr lang="de-DE" b="0" i="1" smtClean="0">
                                  <a:solidFill>
                                    <a:srgbClr val="FF0000"/>
                                  </a:solidFill>
                                  <a:latin typeface="Cambria Math"/>
                                </a:rPr>
                              </m:ctrlPr>
                            </m:dPr>
                            <m:e>
                              <m:acc>
                                <m:accPr>
                                  <m:chr m:val="̅"/>
                                  <m:ctrlPr>
                                    <a:rPr lang="de-DE" b="0" i="1" smtClean="0">
                                      <a:solidFill>
                                        <a:srgbClr val="FF0000"/>
                                      </a:solidFill>
                                      <a:latin typeface="Cambria Math"/>
                                    </a:rPr>
                                  </m:ctrlPr>
                                </m:accPr>
                                <m:e>
                                  <m:r>
                                    <a:rPr lang="de-DE" b="0" i="1" smtClean="0">
                                      <a:solidFill>
                                        <a:srgbClr val="FF0000"/>
                                      </a:solidFill>
                                      <a:latin typeface="Cambria Math"/>
                                    </a:rPr>
                                    <m:t>𝑡</m:t>
                                  </m:r>
                                </m:e>
                              </m:acc>
                            </m:e>
                          </m:d>
                        </m:e>
                      </m:d>
                    </m:oMath>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900000" y="1080000"/>
                  <a:ext cx="4021614" cy="2897973"/>
                </a:xfrm>
                <a:prstGeom prst="rect">
                  <a:avLst/>
                </a:prstGeom>
                <a:blipFill rotWithShape="1">
                  <a:blip r:embed="rId2"/>
                  <a:stretch>
                    <a:fillRect l="-1366" t="-1053" b="-252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feld 8"/>
              <p:cNvSpPr txBox="1"/>
              <p:nvPr/>
            </p:nvSpPr>
            <p:spPr>
              <a:xfrm>
                <a:off x="5400000" y="620688"/>
                <a:ext cx="3259930" cy="9530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𝐾</m:t>
                          </m:r>
                        </m:e>
                        <m:sup>
                          <m:r>
                            <a:rPr lang="de-DE" b="0" i="1" smtClean="0">
                              <a:latin typeface="Cambria Math"/>
                            </a:rPr>
                            <m:t>+</m:t>
                          </m:r>
                        </m:sup>
                      </m:sSup>
                      <m:r>
                        <a:rPr lang="de-DE" b="0" i="1" smtClean="0">
                          <a:latin typeface="Cambria Math"/>
                        </a:rPr>
                        <m:t>=</m:t>
                      </m:r>
                      <m:r>
                        <a:rPr lang="de-DE" b="0" i="1" smtClean="0">
                          <a:latin typeface="Cambria Math"/>
                        </a:rPr>
                        <m:t>𝑢</m:t>
                      </m:r>
                      <m:acc>
                        <m:accPr>
                          <m:chr m:val="̅"/>
                          <m:ctrlPr>
                            <a:rPr lang="de-DE" b="0" i="1" smtClean="0">
                              <a:latin typeface="Cambria Math"/>
                            </a:rPr>
                          </m:ctrlPr>
                        </m:accPr>
                        <m:e>
                          <m:r>
                            <a:rPr lang="de-DE" b="0" i="1" smtClean="0">
                              <a:latin typeface="Cambria Math"/>
                            </a:rPr>
                            <m:t>𝑠</m:t>
                          </m:r>
                        </m:e>
                      </m:acc>
                      <m:r>
                        <a:rPr lang="de-DE" b="0" i="1" smtClean="0">
                          <a:latin typeface="Cambria Math"/>
                        </a:rPr>
                        <m:t>,  </m:t>
                      </m:r>
                      <m:sSup>
                        <m:sSupPr>
                          <m:ctrlPr>
                            <a:rPr lang="de-DE" b="0" i="1" smtClean="0">
                              <a:latin typeface="Cambria Math"/>
                            </a:rPr>
                          </m:ctrlPr>
                        </m:sSupPr>
                        <m:e>
                          <m:r>
                            <a:rPr lang="de-DE" b="0" i="1" smtClean="0">
                              <a:latin typeface="Cambria Math"/>
                            </a:rPr>
                            <m:t>𝐾</m:t>
                          </m:r>
                        </m:e>
                        <m:sup>
                          <m:r>
                            <a:rPr lang="de-DE" b="0" i="1" smtClean="0">
                              <a:latin typeface="Cambria Math"/>
                            </a:rPr>
                            <m:t>0</m:t>
                          </m:r>
                        </m:sup>
                      </m:sSup>
                      <m:r>
                        <a:rPr lang="de-DE" b="0" i="1" smtClean="0">
                          <a:latin typeface="Cambria Math"/>
                        </a:rPr>
                        <m:t>=</m:t>
                      </m:r>
                      <m:r>
                        <a:rPr lang="de-DE" b="0" i="1" smtClean="0">
                          <a:latin typeface="Cambria Math"/>
                        </a:rPr>
                        <m:t>𝑑</m:t>
                      </m:r>
                      <m:acc>
                        <m:accPr>
                          <m:chr m:val="̅"/>
                          <m:ctrlPr>
                            <a:rPr lang="de-DE" b="0" i="1" smtClean="0">
                              <a:latin typeface="Cambria Math"/>
                            </a:rPr>
                          </m:ctrlPr>
                        </m:accPr>
                        <m:e>
                          <m:r>
                            <a:rPr lang="de-DE" b="0" i="1" smtClean="0">
                              <a:latin typeface="Cambria Math"/>
                            </a:rPr>
                            <m:t>𝑠</m:t>
                          </m:r>
                        </m:e>
                      </m:acc>
                    </m:oMath>
                  </m:oMathPara>
                </a14:m>
                <a:endParaRPr lang="de-DE" dirty="0" smtClean="0"/>
              </a:p>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𝐾</m:t>
                          </m:r>
                        </m:e>
                        <m:sup>
                          <m:r>
                            <a:rPr lang="de-DE" b="0" i="1" smtClean="0">
                              <a:latin typeface="Cambria Math"/>
                            </a:rPr>
                            <m:t>−</m:t>
                          </m:r>
                        </m:sup>
                      </m:sSup>
                      <m:r>
                        <a:rPr lang="de-DE" b="0" i="1" smtClean="0">
                          <a:latin typeface="Cambria Math"/>
                        </a:rPr>
                        <m:t>=</m:t>
                      </m:r>
                      <m:acc>
                        <m:accPr>
                          <m:chr m:val="̅"/>
                          <m:ctrlPr>
                            <a:rPr lang="de-DE" b="0" i="1" smtClean="0">
                              <a:latin typeface="Cambria Math"/>
                            </a:rPr>
                          </m:ctrlPr>
                        </m:accPr>
                        <m:e>
                          <m:r>
                            <a:rPr lang="de-DE" b="0" i="1" smtClean="0">
                              <a:latin typeface="Cambria Math"/>
                            </a:rPr>
                            <m:t>𝑢</m:t>
                          </m:r>
                        </m:e>
                      </m:acc>
                      <m:r>
                        <a:rPr lang="de-DE" b="0" i="1" smtClean="0">
                          <a:latin typeface="Cambria Math"/>
                        </a:rPr>
                        <m:t>𝑠</m:t>
                      </m:r>
                      <m:r>
                        <a:rPr lang="de-DE" b="0" i="1" smtClean="0">
                          <a:latin typeface="Cambria Math"/>
                        </a:rPr>
                        <m:t>,  </m:t>
                      </m:r>
                      <m:sSup>
                        <m:sSupPr>
                          <m:ctrlPr>
                            <a:rPr lang="de-DE" b="0" i="1" smtClean="0">
                              <a:latin typeface="Cambria Math"/>
                            </a:rPr>
                          </m:ctrlPr>
                        </m:sSupPr>
                        <m:e>
                          <m:acc>
                            <m:accPr>
                              <m:chr m:val="̅"/>
                              <m:ctrlPr>
                                <a:rPr lang="de-DE" b="0" i="1" smtClean="0">
                                  <a:latin typeface="Cambria Math"/>
                                </a:rPr>
                              </m:ctrlPr>
                            </m:accPr>
                            <m:e>
                              <m:r>
                                <a:rPr lang="de-DE" b="0" i="1" smtClean="0">
                                  <a:latin typeface="Cambria Math"/>
                                </a:rPr>
                                <m:t>𝐾</m:t>
                              </m:r>
                            </m:e>
                          </m:acc>
                        </m:e>
                        <m:sup>
                          <m:r>
                            <a:rPr lang="de-DE" b="0" i="1" smtClean="0">
                              <a:latin typeface="Cambria Math"/>
                            </a:rPr>
                            <m:t>0</m:t>
                          </m:r>
                        </m:sup>
                      </m:sSup>
                      <m:r>
                        <a:rPr lang="de-DE" b="0" i="1" smtClean="0">
                          <a:latin typeface="Cambria Math"/>
                        </a:rPr>
                        <m:t>=</m:t>
                      </m:r>
                      <m:acc>
                        <m:accPr>
                          <m:chr m:val="̅"/>
                          <m:ctrlPr>
                            <a:rPr lang="de-DE" b="0" i="1" smtClean="0">
                              <a:latin typeface="Cambria Math"/>
                            </a:rPr>
                          </m:ctrlPr>
                        </m:accPr>
                        <m:e>
                          <m:r>
                            <a:rPr lang="de-DE" b="0" i="1" smtClean="0">
                              <a:latin typeface="Cambria Math"/>
                            </a:rPr>
                            <m:t>𝑑</m:t>
                          </m:r>
                        </m:e>
                      </m:acc>
                      <m:r>
                        <a:rPr lang="de-DE" b="0" i="1" smtClean="0">
                          <a:latin typeface="Cambria Math"/>
                        </a:rPr>
                        <m:t>𝑠</m:t>
                      </m:r>
                    </m:oMath>
                  </m:oMathPara>
                </a14:m>
                <a:endParaRPr lang="en-US" dirty="0" smtClean="0"/>
              </a:p>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m:rPr>
                              <m:sty m:val="p"/>
                            </m:rPr>
                            <a:rPr lang="el-GR" i="1" smtClean="0">
                              <a:latin typeface="Cambria Math"/>
                              <a:ea typeface="Cambria Math"/>
                            </a:rPr>
                            <m:t>Σ</m:t>
                          </m:r>
                        </m:e>
                        <m:sup>
                          <m:r>
                            <a:rPr lang="de-DE" b="0" i="1" smtClean="0">
                              <a:latin typeface="Cambria Math"/>
                            </a:rPr>
                            <m:t>+</m:t>
                          </m:r>
                        </m:sup>
                      </m:sSup>
                      <m:r>
                        <a:rPr lang="de-DE" b="0" i="1" smtClean="0">
                          <a:latin typeface="Cambria Math"/>
                        </a:rPr>
                        <m:t>=</m:t>
                      </m:r>
                      <m:r>
                        <a:rPr lang="de-DE" b="0" i="1" smtClean="0">
                          <a:latin typeface="Cambria Math"/>
                        </a:rPr>
                        <m:t>𝑢𝑢𝑠</m:t>
                      </m:r>
                      <m:r>
                        <a:rPr lang="de-DE" b="0" i="1" smtClean="0">
                          <a:latin typeface="Cambria Math"/>
                        </a:rPr>
                        <m:t>, </m:t>
                      </m:r>
                      <m:sSup>
                        <m:sSupPr>
                          <m:ctrlPr>
                            <a:rPr lang="de-DE" b="0" i="1" smtClean="0">
                              <a:latin typeface="Cambria Math"/>
                            </a:rPr>
                          </m:ctrlPr>
                        </m:sSupPr>
                        <m:e>
                          <m:r>
                            <m:rPr>
                              <m:sty m:val="p"/>
                            </m:rPr>
                            <a:rPr lang="el-GR" b="0" i="1" smtClean="0">
                              <a:latin typeface="Cambria Math"/>
                              <a:ea typeface="Cambria Math"/>
                            </a:rPr>
                            <m:t>Σ</m:t>
                          </m:r>
                        </m:e>
                        <m:sup>
                          <m:r>
                            <a:rPr lang="de-DE" b="0" i="1" smtClean="0">
                              <a:latin typeface="Cambria Math"/>
                            </a:rPr>
                            <m:t>0</m:t>
                          </m:r>
                        </m:sup>
                      </m:sSup>
                      <m:r>
                        <a:rPr lang="de-DE" b="0" i="1" smtClean="0">
                          <a:latin typeface="Cambria Math"/>
                        </a:rPr>
                        <m:t>=</m:t>
                      </m:r>
                      <m:r>
                        <a:rPr lang="de-DE" b="0" i="1" smtClean="0">
                          <a:latin typeface="Cambria Math"/>
                        </a:rPr>
                        <m:t>𝑢𝑑𝑠</m:t>
                      </m:r>
                      <m:r>
                        <a:rPr lang="de-DE" b="0" i="1" smtClean="0">
                          <a:latin typeface="Cambria Math"/>
                        </a:rPr>
                        <m:t>, </m:t>
                      </m:r>
                      <m:sSup>
                        <m:sSupPr>
                          <m:ctrlPr>
                            <a:rPr lang="de-DE" b="0" i="1" smtClean="0">
                              <a:latin typeface="Cambria Math"/>
                            </a:rPr>
                          </m:ctrlPr>
                        </m:sSupPr>
                        <m:e>
                          <m:r>
                            <m:rPr>
                              <m:sty m:val="p"/>
                            </m:rPr>
                            <a:rPr lang="el-GR" b="0" i="1" smtClean="0">
                              <a:latin typeface="Cambria Math"/>
                              <a:ea typeface="Cambria Math"/>
                            </a:rPr>
                            <m:t>Σ</m:t>
                          </m:r>
                        </m:e>
                        <m:sup>
                          <m:r>
                            <a:rPr lang="de-DE" b="0" i="1" smtClean="0">
                              <a:latin typeface="Cambria Math"/>
                            </a:rPr>
                            <m:t>−</m:t>
                          </m:r>
                        </m:sup>
                      </m:sSup>
                      <m:r>
                        <a:rPr lang="de-DE" b="0" i="1" smtClean="0">
                          <a:latin typeface="Cambria Math"/>
                        </a:rPr>
                        <m:t>=</m:t>
                      </m:r>
                      <m:r>
                        <a:rPr lang="de-DE" b="0" i="1" smtClean="0">
                          <a:latin typeface="Cambria Math"/>
                        </a:rPr>
                        <m:t>𝑑𝑑𝑠</m:t>
                      </m:r>
                    </m:oMath>
                  </m:oMathPara>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5400000" y="620688"/>
                <a:ext cx="3259930" cy="95308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5832000" y="1564437"/>
                <a:ext cx="2433102" cy="6524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𝐷</m:t>
                          </m:r>
                        </m:e>
                        <m:sup>
                          <m:r>
                            <a:rPr lang="de-DE" b="0" i="1" smtClean="0">
                              <a:latin typeface="Cambria Math"/>
                            </a:rPr>
                            <m:t>+</m:t>
                          </m:r>
                        </m:sup>
                      </m:sSup>
                      <m:r>
                        <a:rPr lang="de-DE" b="0" i="1" smtClean="0">
                          <a:latin typeface="Cambria Math"/>
                        </a:rPr>
                        <m:t>=</m:t>
                      </m:r>
                      <m:r>
                        <a:rPr lang="de-DE" b="0" i="1" smtClean="0">
                          <a:latin typeface="Cambria Math"/>
                        </a:rPr>
                        <m:t>𝑐</m:t>
                      </m:r>
                      <m:acc>
                        <m:accPr>
                          <m:chr m:val="̅"/>
                          <m:ctrlPr>
                            <a:rPr lang="de-DE" b="0" i="1" smtClean="0">
                              <a:latin typeface="Cambria Math"/>
                            </a:rPr>
                          </m:ctrlPr>
                        </m:accPr>
                        <m:e>
                          <m:r>
                            <a:rPr lang="de-DE" b="0" i="1" smtClean="0">
                              <a:latin typeface="Cambria Math"/>
                            </a:rPr>
                            <m:t>𝑑</m:t>
                          </m:r>
                        </m:e>
                      </m:acc>
                      <m:r>
                        <a:rPr lang="de-DE" b="0" i="1" smtClean="0">
                          <a:latin typeface="Cambria Math"/>
                        </a:rPr>
                        <m:t>,  </m:t>
                      </m:r>
                      <m:sSup>
                        <m:sSupPr>
                          <m:ctrlPr>
                            <a:rPr lang="de-DE" b="0" i="1" smtClean="0">
                              <a:latin typeface="Cambria Math"/>
                            </a:rPr>
                          </m:ctrlPr>
                        </m:sSupPr>
                        <m:e>
                          <m:r>
                            <a:rPr lang="de-DE" b="0" i="1" smtClean="0">
                              <a:latin typeface="Cambria Math"/>
                            </a:rPr>
                            <m:t>𝐷</m:t>
                          </m:r>
                        </m:e>
                        <m:sup>
                          <m:r>
                            <a:rPr lang="de-DE" b="0" i="1" smtClean="0">
                              <a:latin typeface="Cambria Math"/>
                            </a:rPr>
                            <m:t>0</m:t>
                          </m:r>
                        </m:sup>
                      </m:sSup>
                      <m:r>
                        <a:rPr lang="de-DE" b="0" i="1" smtClean="0">
                          <a:latin typeface="Cambria Math"/>
                        </a:rPr>
                        <m:t>=</m:t>
                      </m:r>
                      <m:r>
                        <a:rPr lang="de-DE" b="0" i="1" smtClean="0">
                          <a:latin typeface="Cambria Math"/>
                        </a:rPr>
                        <m:t>𝑐</m:t>
                      </m:r>
                      <m:acc>
                        <m:accPr>
                          <m:chr m:val="̅"/>
                          <m:ctrlPr>
                            <a:rPr lang="de-DE" b="0" i="1" smtClean="0">
                              <a:latin typeface="Cambria Math"/>
                            </a:rPr>
                          </m:ctrlPr>
                        </m:accPr>
                        <m:e>
                          <m:r>
                            <a:rPr lang="de-DE" b="0" i="1" smtClean="0">
                              <a:latin typeface="Cambria Math"/>
                            </a:rPr>
                            <m:t>𝑢</m:t>
                          </m:r>
                        </m:e>
                      </m:acc>
                    </m:oMath>
                  </m:oMathPara>
                </a14:m>
                <a:endParaRPr lang="en-US" dirty="0" smtClean="0"/>
              </a:p>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𝐷</m:t>
                          </m:r>
                        </m:e>
                        <m:sup>
                          <m:r>
                            <a:rPr lang="de-DE" b="0" i="1" smtClean="0">
                              <a:latin typeface="Cambria Math"/>
                            </a:rPr>
                            <m:t>−</m:t>
                          </m:r>
                        </m:sup>
                      </m:sSup>
                      <m:r>
                        <a:rPr lang="de-DE" b="0" i="1" smtClean="0">
                          <a:latin typeface="Cambria Math"/>
                        </a:rPr>
                        <m:t>=</m:t>
                      </m:r>
                      <m:acc>
                        <m:accPr>
                          <m:chr m:val="̅"/>
                          <m:ctrlPr>
                            <a:rPr lang="de-DE" b="0" i="1" smtClean="0">
                              <a:latin typeface="Cambria Math"/>
                            </a:rPr>
                          </m:ctrlPr>
                        </m:accPr>
                        <m:e>
                          <m:r>
                            <a:rPr lang="de-DE" b="0" i="1" smtClean="0">
                              <a:latin typeface="Cambria Math"/>
                            </a:rPr>
                            <m:t>𝑐</m:t>
                          </m:r>
                        </m:e>
                      </m:acc>
                      <m:r>
                        <a:rPr lang="de-DE" b="0" i="1" smtClean="0">
                          <a:latin typeface="Cambria Math"/>
                        </a:rPr>
                        <m:t>𝑑</m:t>
                      </m:r>
                      <m:r>
                        <a:rPr lang="de-DE" b="0" i="1" smtClean="0">
                          <a:latin typeface="Cambria Math"/>
                        </a:rPr>
                        <m:t>,  </m:t>
                      </m:r>
                      <m:sSup>
                        <m:sSupPr>
                          <m:ctrlPr>
                            <a:rPr lang="de-DE" b="0" i="1" smtClean="0">
                              <a:latin typeface="Cambria Math"/>
                            </a:rPr>
                          </m:ctrlPr>
                        </m:sSupPr>
                        <m:e>
                          <m:acc>
                            <m:accPr>
                              <m:chr m:val="̅"/>
                              <m:ctrlPr>
                                <a:rPr lang="de-DE" b="0" i="1" smtClean="0">
                                  <a:latin typeface="Cambria Math"/>
                                </a:rPr>
                              </m:ctrlPr>
                            </m:accPr>
                            <m:e>
                              <m:r>
                                <a:rPr lang="de-DE" b="0" i="1" smtClean="0">
                                  <a:latin typeface="Cambria Math"/>
                                </a:rPr>
                                <m:t>𝐷</m:t>
                              </m:r>
                            </m:e>
                          </m:acc>
                        </m:e>
                        <m:sup>
                          <m:r>
                            <a:rPr lang="de-DE" b="0" i="1" smtClean="0">
                              <a:latin typeface="Cambria Math"/>
                            </a:rPr>
                            <m:t>0</m:t>
                          </m:r>
                        </m:sup>
                      </m:sSup>
                      <m:r>
                        <a:rPr lang="de-DE" b="0" i="1" smtClean="0">
                          <a:latin typeface="Cambria Math"/>
                        </a:rPr>
                        <m:t>=</m:t>
                      </m:r>
                      <m:acc>
                        <m:accPr>
                          <m:chr m:val="̅"/>
                          <m:ctrlPr>
                            <a:rPr lang="de-DE" b="0" i="1" smtClean="0">
                              <a:latin typeface="Cambria Math"/>
                            </a:rPr>
                          </m:ctrlPr>
                        </m:accPr>
                        <m:e>
                          <m:r>
                            <a:rPr lang="de-DE" b="0" i="1" smtClean="0">
                              <a:latin typeface="Cambria Math"/>
                            </a:rPr>
                            <m:t>𝑐</m:t>
                          </m:r>
                        </m:e>
                      </m:acc>
                      <m:r>
                        <a:rPr lang="de-DE" b="0" i="1" smtClean="0">
                          <a:latin typeface="Cambria Math"/>
                        </a:rPr>
                        <m:t>𝑢</m:t>
                      </m:r>
                    </m:oMath>
                  </m:oMathPara>
                </a14:m>
                <a:endParaRPr lang="en-US" dirty="0"/>
              </a:p>
            </p:txBody>
          </p:sp>
        </mc:Choice>
        <mc:Fallback xmlns="">
          <p:sp>
            <p:nvSpPr>
              <p:cNvPr id="11" name="Textfeld 10"/>
              <p:cNvSpPr txBox="1">
                <a:spLocks noRot="1" noChangeAspect="1" noMove="1" noResize="1" noEditPoints="1" noAdjustHandles="1" noChangeArrowheads="1" noChangeShapeType="1" noTextEdit="1"/>
              </p:cNvSpPr>
              <p:nvPr/>
            </p:nvSpPr>
            <p:spPr>
              <a:xfrm>
                <a:off x="5832000" y="1564437"/>
                <a:ext cx="2433102" cy="652423"/>
              </a:xfrm>
              <a:prstGeom prst="rect">
                <a:avLst/>
              </a:prstGeom>
              <a:blipFill rotWithShape="1">
                <a:blip r:embed="rId4"/>
                <a:stretch>
                  <a:fillRect r="-8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5832000" y="2424156"/>
                <a:ext cx="2450030" cy="6585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𝐵</m:t>
                          </m:r>
                        </m:e>
                        <m:sup>
                          <m:r>
                            <a:rPr lang="de-DE" b="0" i="1" smtClean="0">
                              <a:latin typeface="Cambria Math"/>
                            </a:rPr>
                            <m:t>+</m:t>
                          </m:r>
                        </m:sup>
                      </m:sSup>
                      <m:r>
                        <a:rPr lang="de-DE" b="0" i="1" smtClean="0">
                          <a:latin typeface="Cambria Math"/>
                        </a:rPr>
                        <m:t>=</m:t>
                      </m:r>
                      <m:r>
                        <a:rPr lang="de-DE" b="0" i="1" smtClean="0">
                          <a:latin typeface="Cambria Math"/>
                        </a:rPr>
                        <m:t>𝑢</m:t>
                      </m:r>
                      <m:acc>
                        <m:accPr>
                          <m:chr m:val="̅"/>
                          <m:ctrlPr>
                            <a:rPr lang="de-DE" b="0" i="1" smtClean="0">
                              <a:latin typeface="Cambria Math"/>
                            </a:rPr>
                          </m:ctrlPr>
                        </m:accPr>
                        <m:e>
                          <m:r>
                            <a:rPr lang="de-DE" b="0" i="1" smtClean="0">
                              <a:latin typeface="Cambria Math"/>
                            </a:rPr>
                            <m:t>𝑏</m:t>
                          </m:r>
                        </m:e>
                      </m:acc>
                      <m:r>
                        <a:rPr lang="de-DE" b="0" i="1" smtClean="0">
                          <a:latin typeface="Cambria Math"/>
                        </a:rPr>
                        <m:t>,  </m:t>
                      </m:r>
                      <m:sSup>
                        <m:sSupPr>
                          <m:ctrlPr>
                            <a:rPr lang="de-DE" b="0" i="1" smtClean="0">
                              <a:latin typeface="Cambria Math"/>
                            </a:rPr>
                          </m:ctrlPr>
                        </m:sSupPr>
                        <m:e>
                          <m:r>
                            <a:rPr lang="de-DE" b="0" i="1" smtClean="0">
                              <a:latin typeface="Cambria Math"/>
                            </a:rPr>
                            <m:t>𝐵</m:t>
                          </m:r>
                        </m:e>
                        <m:sup>
                          <m:r>
                            <a:rPr lang="de-DE" b="0" i="1" smtClean="0">
                              <a:latin typeface="Cambria Math"/>
                            </a:rPr>
                            <m:t>0</m:t>
                          </m:r>
                        </m:sup>
                      </m:sSup>
                      <m:r>
                        <a:rPr lang="de-DE" b="0" i="1" smtClean="0">
                          <a:latin typeface="Cambria Math"/>
                        </a:rPr>
                        <m:t>=</m:t>
                      </m:r>
                      <m:r>
                        <a:rPr lang="de-DE" b="0" i="1" smtClean="0">
                          <a:latin typeface="Cambria Math"/>
                        </a:rPr>
                        <m:t>𝑑</m:t>
                      </m:r>
                      <m:acc>
                        <m:accPr>
                          <m:chr m:val="̅"/>
                          <m:ctrlPr>
                            <a:rPr lang="de-DE" b="0" i="1" smtClean="0">
                              <a:latin typeface="Cambria Math"/>
                            </a:rPr>
                          </m:ctrlPr>
                        </m:accPr>
                        <m:e>
                          <m:r>
                            <a:rPr lang="de-DE" b="0" i="1" smtClean="0">
                              <a:latin typeface="Cambria Math"/>
                            </a:rPr>
                            <m:t>𝑏</m:t>
                          </m:r>
                        </m:e>
                      </m:acc>
                    </m:oMath>
                  </m:oMathPara>
                </a14:m>
                <a:endParaRPr lang="en-US" dirty="0" smtClean="0"/>
              </a:p>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de-DE" b="0" i="1" smtClean="0">
                              <a:latin typeface="Cambria Math"/>
                            </a:rPr>
                            <m:t>𝐵</m:t>
                          </m:r>
                        </m:e>
                        <m:sup>
                          <m:r>
                            <a:rPr lang="de-DE" b="0" i="1" smtClean="0">
                              <a:latin typeface="Cambria Math"/>
                            </a:rPr>
                            <m:t>−</m:t>
                          </m:r>
                        </m:sup>
                      </m:sSup>
                      <m:r>
                        <a:rPr lang="de-DE" b="0" i="1" smtClean="0">
                          <a:latin typeface="Cambria Math"/>
                        </a:rPr>
                        <m:t>=</m:t>
                      </m:r>
                      <m:acc>
                        <m:accPr>
                          <m:chr m:val="̅"/>
                          <m:ctrlPr>
                            <a:rPr lang="de-DE" b="0" i="1" smtClean="0">
                              <a:latin typeface="Cambria Math"/>
                            </a:rPr>
                          </m:ctrlPr>
                        </m:accPr>
                        <m:e>
                          <m:r>
                            <a:rPr lang="de-DE" b="0" i="1" smtClean="0">
                              <a:latin typeface="Cambria Math"/>
                            </a:rPr>
                            <m:t>𝑢</m:t>
                          </m:r>
                        </m:e>
                      </m:acc>
                      <m:r>
                        <a:rPr lang="de-DE" b="0" i="1" smtClean="0">
                          <a:latin typeface="Cambria Math"/>
                        </a:rPr>
                        <m:t>𝑏</m:t>
                      </m:r>
                      <m:r>
                        <a:rPr lang="de-DE" b="0" i="1" smtClean="0">
                          <a:latin typeface="Cambria Math"/>
                        </a:rPr>
                        <m:t>,  </m:t>
                      </m:r>
                      <m:sSup>
                        <m:sSupPr>
                          <m:ctrlPr>
                            <a:rPr lang="de-DE" b="0" i="1" smtClean="0">
                              <a:latin typeface="Cambria Math"/>
                            </a:rPr>
                          </m:ctrlPr>
                        </m:sSupPr>
                        <m:e>
                          <m:acc>
                            <m:accPr>
                              <m:chr m:val="̅"/>
                              <m:ctrlPr>
                                <a:rPr lang="de-DE" b="0" i="1" smtClean="0">
                                  <a:latin typeface="Cambria Math"/>
                                </a:rPr>
                              </m:ctrlPr>
                            </m:accPr>
                            <m:e>
                              <m:r>
                                <a:rPr lang="de-DE" b="0" i="1" smtClean="0">
                                  <a:latin typeface="Cambria Math"/>
                                </a:rPr>
                                <m:t>𝐵</m:t>
                              </m:r>
                            </m:e>
                          </m:acc>
                        </m:e>
                        <m:sup>
                          <m:r>
                            <a:rPr lang="de-DE" b="0" i="1" smtClean="0">
                              <a:latin typeface="Cambria Math"/>
                            </a:rPr>
                            <m:t>0</m:t>
                          </m:r>
                        </m:sup>
                      </m:sSup>
                      <m:r>
                        <a:rPr lang="de-DE" b="0" i="1" smtClean="0">
                          <a:latin typeface="Cambria Math"/>
                        </a:rPr>
                        <m:t>=</m:t>
                      </m:r>
                      <m:acc>
                        <m:accPr>
                          <m:chr m:val="̅"/>
                          <m:ctrlPr>
                            <a:rPr lang="de-DE" b="0" i="1" smtClean="0">
                              <a:latin typeface="Cambria Math"/>
                            </a:rPr>
                          </m:ctrlPr>
                        </m:accPr>
                        <m:e>
                          <m:r>
                            <a:rPr lang="de-DE" b="0" i="1" smtClean="0">
                              <a:latin typeface="Cambria Math"/>
                            </a:rPr>
                            <m:t>𝑑</m:t>
                          </m:r>
                        </m:e>
                      </m:acc>
                      <m:r>
                        <a:rPr lang="de-DE" b="0" i="1" smtClean="0">
                          <a:latin typeface="Cambria Math"/>
                        </a:rPr>
                        <m:t>𝑏</m:t>
                      </m:r>
                    </m:oMath>
                  </m:oMathPara>
                </a14:m>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5832000" y="2424156"/>
                <a:ext cx="2450030" cy="658514"/>
              </a:xfrm>
              <a:prstGeom prst="rect">
                <a:avLst/>
              </a:prstGeom>
              <a:blipFill rotWithShape="1">
                <a:blip r:embed="rId5"/>
                <a:stretch>
                  <a:fillRect r="-8209"/>
                </a:stretch>
              </a:blipFill>
            </p:spPr>
            <p:txBody>
              <a:bodyPr/>
              <a:lstStyle/>
              <a:p>
                <a:r>
                  <a:rPr lang="en-US">
                    <a:noFill/>
                  </a:rPr>
                  <a:t> </a:t>
                </a:r>
              </a:p>
            </p:txBody>
          </p:sp>
        </mc:Fallback>
      </mc:AlternateContent>
      <p:sp>
        <p:nvSpPr>
          <p:cNvPr id="14" name="Textfeld 13"/>
          <p:cNvSpPr txBox="1"/>
          <p:nvPr/>
        </p:nvSpPr>
        <p:spPr>
          <a:xfrm>
            <a:off x="5832000" y="3355899"/>
            <a:ext cx="2628432" cy="523220"/>
          </a:xfrm>
          <a:prstGeom prst="rect">
            <a:avLst/>
          </a:prstGeom>
          <a:solidFill>
            <a:srgbClr val="66FF66">
              <a:alpha val="50000"/>
            </a:srgbClr>
          </a:solidFill>
        </p:spPr>
        <p:txBody>
          <a:bodyPr wrap="square" rtlCol="0">
            <a:spAutoFit/>
          </a:bodyPr>
          <a:lstStyle/>
          <a:p>
            <a:r>
              <a:rPr lang="en-US" sz="1400" dirty="0" smtClean="0"/>
              <a:t>No composite hadrons are formed that contain the top (anti) quark</a:t>
            </a:r>
            <a:endParaRPr lang="en-US" sz="1400" dirty="0"/>
          </a:p>
        </p:txBody>
      </p:sp>
      <mc:AlternateContent xmlns:mc="http://schemas.openxmlformats.org/markup-compatibility/2006" xmlns:a14="http://schemas.microsoft.com/office/drawing/2010/main">
        <mc:Choice Requires="a14">
          <p:sp>
            <p:nvSpPr>
              <p:cNvPr id="17" name="Textfeld 16"/>
              <p:cNvSpPr txBox="1"/>
              <p:nvPr/>
            </p:nvSpPr>
            <p:spPr>
              <a:xfrm>
                <a:off x="540000" y="4680000"/>
                <a:ext cx="8119930" cy="1477328"/>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FF0000"/>
                    </a:solidFill>
                  </a:rPr>
                  <a:t> </a:t>
                </a:r>
                <a:r>
                  <a:rPr lang="en-US" dirty="0" smtClean="0"/>
                  <a:t>Majority of hadrons are unstable and tend to decay by the strong interaction to the state with the lowest possible mass (</a:t>
                </a:r>
                <a14:m>
                  <m:oMath xmlns:m="http://schemas.openxmlformats.org/officeDocument/2006/math">
                    <m:r>
                      <a:rPr lang="en-US" i="1" smtClean="0">
                        <a:latin typeface="Cambria Math"/>
                        <a:ea typeface="Cambria Math"/>
                      </a:rPr>
                      <m:t>𝜏</m:t>
                    </m:r>
                    <m:r>
                      <a:rPr lang="en-US" i="1" smtClean="0">
                        <a:latin typeface="Cambria Math"/>
                        <a:ea typeface="Cambria Math"/>
                      </a:rPr>
                      <m:t>~</m:t>
                    </m:r>
                    <m:sSup>
                      <m:sSupPr>
                        <m:ctrlPr>
                          <a:rPr lang="en-US" i="1" smtClean="0">
                            <a:latin typeface="Cambria Math"/>
                            <a:ea typeface="Cambria Math"/>
                          </a:rPr>
                        </m:ctrlPr>
                      </m:sSupPr>
                      <m:e>
                        <m:r>
                          <a:rPr lang="de-DE" b="0" i="1" smtClean="0">
                            <a:latin typeface="Cambria Math"/>
                            <a:ea typeface="Cambria Math"/>
                          </a:rPr>
                          <m:t>10</m:t>
                        </m:r>
                      </m:e>
                      <m:sup>
                        <m:r>
                          <a:rPr lang="de-DE" b="0" i="1" smtClean="0">
                            <a:latin typeface="Cambria Math"/>
                            <a:ea typeface="Cambria Math"/>
                          </a:rPr>
                          <m:t>−23</m:t>
                        </m:r>
                      </m:sup>
                    </m:sSup>
                    <m:r>
                      <a:rPr lang="de-DE" b="0" i="1" smtClean="0">
                        <a:latin typeface="Cambria Math"/>
                        <a:ea typeface="Cambria Math"/>
                      </a:rPr>
                      <m:t> </m:t>
                    </m:r>
                    <m:r>
                      <a:rPr lang="de-DE" b="0" i="1" smtClean="0">
                        <a:solidFill>
                          <a:schemeClr val="tx1"/>
                        </a:solidFill>
                        <a:latin typeface="Cambria Math"/>
                        <a:ea typeface="Cambria Math"/>
                      </a:rPr>
                      <m:t>𝑠</m:t>
                    </m:r>
                  </m:oMath>
                </a14:m>
                <a:r>
                  <a:rPr lang="en-US" dirty="0" smtClean="0">
                    <a:solidFill>
                      <a:schemeClr val="tx1"/>
                    </a:solidFill>
                  </a:rPr>
                  <a:t>)</a:t>
                </a:r>
              </a:p>
              <a:p>
                <a:pPr marL="285750" indent="-285750">
                  <a:buFont typeface="Wingdings" panose="05000000000000000000" pitchFamily="2" charset="2"/>
                  <a:buChar char="v"/>
                </a:pPr>
                <a:r>
                  <a:rPr lang="en-US" dirty="0">
                    <a:solidFill>
                      <a:srgbClr val="FF0000"/>
                    </a:solidFill>
                  </a:rPr>
                  <a:t> </a:t>
                </a:r>
                <a:r>
                  <a:rPr lang="en-US" dirty="0" smtClean="0"/>
                  <a:t>Hadrons with the lowest possible mass for each quark number (C, S, etc.) may live much longer before decaying </a:t>
                </a:r>
                <a:r>
                  <a:rPr lang="en-US" dirty="0" smtClean="0">
                    <a:solidFill>
                      <a:schemeClr val="tx1"/>
                    </a:solidFill>
                  </a:rPr>
                  <a:t>weakly (</a:t>
                </a:r>
                <a14:m>
                  <m:oMath xmlns:m="http://schemas.openxmlformats.org/officeDocument/2006/math">
                    <m:r>
                      <a:rPr lang="en-US" i="1" smtClean="0">
                        <a:solidFill>
                          <a:schemeClr val="tx1"/>
                        </a:solidFill>
                        <a:latin typeface="Cambria Math"/>
                        <a:ea typeface="Cambria Math"/>
                      </a:rPr>
                      <m:t>𝜏</m:t>
                    </m:r>
                    <m:r>
                      <a:rPr lang="en-US" i="1" smtClean="0">
                        <a:solidFill>
                          <a:schemeClr val="tx1"/>
                        </a:solidFill>
                        <a:latin typeface="Cambria Math"/>
                        <a:ea typeface="Cambria Math"/>
                      </a:rPr>
                      <m:t>~</m:t>
                    </m:r>
                    <m:sSup>
                      <m:sSupPr>
                        <m:ctrlPr>
                          <a:rPr lang="en-US" i="1" smtClean="0">
                            <a:solidFill>
                              <a:schemeClr val="tx1"/>
                            </a:solidFill>
                            <a:latin typeface="Cambria Math"/>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−7</m:t>
                        </m:r>
                      </m:sup>
                    </m:sSup>
                    <m:r>
                      <a:rPr lang="de-DE" b="0" i="1" smtClean="0">
                        <a:solidFill>
                          <a:schemeClr val="tx1"/>
                        </a:solidFill>
                        <a:latin typeface="Cambria Math"/>
                        <a:ea typeface="Cambria Math"/>
                      </a:rPr>
                      <m:t>−</m:t>
                    </m:r>
                    <m:sSup>
                      <m:sSupPr>
                        <m:ctrlPr>
                          <a:rPr lang="de-DE" b="0" i="1" smtClean="0">
                            <a:solidFill>
                              <a:schemeClr val="tx1"/>
                            </a:solidFill>
                            <a:latin typeface="Cambria Math"/>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13</m:t>
                        </m:r>
                      </m:sup>
                    </m:sSup>
                    <m:r>
                      <a:rPr lang="de-DE" b="0" i="1" smtClean="0">
                        <a:solidFill>
                          <a:schemeClr val="tx1"/>
                        </a:solidFill>
                        <a:latin typeface="Cambria Math"/>
                        <a:ea typeface="Cambria Math"/>
                      </a:rPr>
                      <m:t> </m:t>
                    </m:r>
                    <m:r>
                      <a:rPr lang="de-DE" b="0" i="1" smtClean="0">
                        <a:solidFill>
                          <a:schemeClr val="tx1"/>
                        </a:solidFill>
                        <a:latin typeface="Cambria Math"/>
                        <a:ea typeface="Cambria Math"/>
                      </a:rPr>
                      <m:t>𝑠</m:t>
                    </m:r>
                  </m:oMath>
                </a14:m>
                <a:r>
                  <a:rPr lang="en-US" dirty="0" smtClean="0">
                    <a:solidFill>
                      <a:schemeClr val="tx1"/>
                    </a:solidFill>
                  </a:rPr>
                  <a:t>) or electromagnetically (mesons, </a:t>
                </a:r>
                <a14:m>
                  <m:oMath xmlns:m="http://schemas.openxmlformats.org/officeDocument/2006/math">
                    <m:r>
                      <a:rPr lang="en-US" i="1" smtClean="0">
                        <a:solidFill>
                          <a:schemeClr val="tx1"/>
                        </a:solidFill>
                        <a:latin typeface="Cambria Math"/>
                        <a:ea typeface="Cambria Math"/>
                      </a:rPr>
                      <m:t>𝜏</m:t>
                    </m:r>
                    <m:r>
                      <a:rPr lang="en-US" i="1" smtClean="0">
                        <a:solidFill>
                          <a:schemeClr val="tx1"/>
                        </a:solidFill>
                        <a:latin typeface="Cambria Math"/>
                        <a:ea typeface="Cambria Math"/>
                      </a:rPr>
                      <m:t>~</m:t>
                    </m:r>
                    <m:sSup>
                      <m:sSupPr>
                        <m:ctrlPr>
                          <a:rPr lang="en-US" i="1" smtClean="0">
                            <a:solidFill>
                              <a:schemeClr val="tx1"/>
                            </a:solidFill>
                            <a:latin typeface="Cambria Math"/>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−16</m:t>
                        </m:r>
                      </m:sup>
                    </m:sSup>
                    <m:r>
                      <a:rPr lang="de-DE" b="0" i="1" smtClean="0">
                        <a:solidFill>
                          <a:schemeClr val="tx1"/>
                        </a:solidFill>
                        <a:latin typeface="Cambria Math"/>
                        <a:ea typeface="Cambria Math"/>
                      </a:rPr>
                      <m:t>−</m:t>
                    </m:r>
                    <m:sSup>
                      <m:sSupPr>
                        <m:ctrlPr>
                          <a:rPr lang="de-DE" b="0" i="1" smtClean="0">
                            <a:solidFill>
                              <a:schemeClr val="tx1"/>
                            </a:solidFill>
                            <a:latin typeface="Cambria Math"/>
                            <a:ea typeface="Cambria Math"/>
                          </a:rPr>
                        </m:ctrlPr>
                      </m:sSupPr>
                      <m:e>
                        <m:r>
                          <a:rPr lang="de-DE" b="0" i="1" smtClean="0">
                            <a:solidFill>
                              <a:schemeClr val="tx1"/>
                            </a:solidFill>
                            <a:latin typeface="Cambria Math"/>
                            <a:ea typeface="Cambria Math"/>
                          </a:rPr>
                          <m:t>10</m:t>
                        </m:r>
                      </m:e>
                      <m:sup>
                        <m:r>
                          <a:rPr lang="de-DE" b="0" i="1" smtClean="0">
                            <a:solidFill>
                              <a:schemeClr val="tx1"/>
                            </a:solidFill>
                            <a:latin typeface="Cambria Math"/>
                            <a:ea typeface="Cambria Math"/>
                          </a:rPr>
                          <m:t>−21</m:t>
                        </m:r>
                      </m:sup>
                    </m:sSup>
                    <m:r>
                      <a:rPr lang="de-DE" b="0" i="1" smtClean="0">
                        <a:solidFill>
                          <a:schemeClr val="tx1"/>
                        </a:solidFill>
                        <a:latin typeface="Cambria Math"/>
                        <a:ea typeface="Cambria Math"/>
                      </a:rPr>
                      <m:t> </m:t>
                    </m:r>
                    <m:r>
                      <a:rPr lang="de-DE" b="0" i="1" smtClean="0">
                        <a:solidFill>
                          <a:schemeClr val="tx1"/>
                        </a:solidFill>
                        <a:latin typeface="Cambria Math"/>
                        <a:ea typeface="Cambria Math"/>
                      </a:rPr>
                      <m:t>𝑠</m:t>
                    </m:r>
                  </m:oMath>
                </a14:m>
                <a:r>
                  <a:rPr lang="en-US" dirty="0" smtClean="0">
                    <a:solidFill>
                      <a:schemeClr val="tx1"/>
                    </a:solidFill>
                  </a:rPr>
                  <a:t>)</a:t>
                </a:r>
                <a:endParaRPr lang="en-US" dirty="0">
                  <a:solidFill>
                    <a:schemeClr val="tx1"/>
                  </a:solidFill>
                </a:endParaRPr>
              </a:p>
            </p:txBody>
          </p:sp>
        </mc:Choice>
        <mc:Fallback xmlns="">
          <p:sp>
            <p:nvSpPr>
              <p:cNvPr id="17" name="Textfeld 16"/>
              <p:cNvSpPr txBox="1">
                <a:spLocks noRot="1" noChangeAspect="1" noMove="1" noResize="1" noEditPoints="1" noAdjustHandles="1" noChangeArrowheads="1" noChangeShapeType="1" noTextEdit="1"/>
              </p:cNvSpPr>
              <p:nvPr/>
            </p:nvSpPr>
            <p:spPr>
              <a:xfrm>
                <a:off x="540000" y="4680000"/>
                <a:ext cx="8119930" cy="1477328"/>
              </a:xfrm>
              <a:prstGeom prst="rect">
                <a:avLst/>
              </a:prstGeom>
              <a:blipFill rotWithShape="1">
                <a:blip r:embed="rId6"/>
                <a:stretch>
                  <a:fillRect l="-526" t="-2066" r="-1051" b="-5785"/>
                </a:stretch>
              </a:blipFill>
            </p:spPr>
            <p:txBody>
              <a:bodyPr/>
              <a:lstStyle/>
              <a:p>
                <a:r>
                  <a:rPr lang="en-US">
                    <a:noFill/>
                  </a:rPr>
                  <a:t> </a:t>
                </a:r>
              </a:p>
            </p:txBody>
          </p:sp>
        </mc:Fallback>
      </mc:AlternateContent>
    </p:spTree>
    <p:extLst>
      <p:ext uri="{BB962C8B-B14F-4D97-AF65-F5344CB8AC3E}">
        <p14:creationId xmlns:p14="http://schemas.microsoft.com/office/powerpoint/2010/main" val="4195912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Quantum Numbers and </a:t>
            </a:r>
            <a:r>
              <a:rPr lang="en-US" dirty="0" err="1"/>
              <a:t>F</a:t>
            </a:r>
            <a:r>
              <a:rPr lang="en-US" dirty="0" err="1" smtClean="0"/>
              <a:t>lavours</a:t>
            </a:r>
            <a:endParaRPr lang="en-US" dirty="0"/>
          </a:p>
        </p:txBody>
      </p:sp>
      <mc:AlternateContent xmlns:mc="http://schemas.openxmlformats.org/markup-compatibility/2006" xmlns:a14="http://schemas.microsoft.com/office/drawing/2010/main">
        <mc:Choice Requires="a14">
          <p:graphicFrame>
            <p:nvGraphicFramePr>
              <p:cNvPr id="15" name="Tabelle 14"/>
              <p:cNvGraphicFramePr>
                <a:graphicFrameLocks noGrp="1"/>
              </p:cNvGraphicFramePr>
              <p:nvPr>
                <p:extLst>
                  <p:ext uri="{D42A27DB-BD31-4B8C-83A1-F6EECF244321}">
                    <p14:modId xmlns:p14="http://schemas.microsoft.com/office/powerpoint/2010/main" val="2804662071"/>
                  </p:ext>
                </p:extLst>
              </p:nvPr>
            </p:nvGraphicFramePr>
            <p:xfrm>
              <a:off x="1080000" y="1260000"/>
              <a:ext cx="5604272" cy="1920240"/>
            </p:xfrm>
            <a:graphic>
              <a:graphicData uri="http://schemas.openxmlformats.org/drawingml/2006/table">
                <a:tbl>
                  <a:tblPr firstRow="1" bandRow="1">
                    <a:tableStyleId>{5940675A-B579-460E-94D1-54222C63F5DA}</a:tableStyleId>
                  </a:tblPr>
                  <a:tblGrid>
                    <a:gridCol w="870857"/>
                    <a:gridCol w="870857"/>
                    <a:gridCol w="1126254"/>
                    <a:gridCol w="1008112"/>
                    <a:gridCol w="576064"/>
                    <a:gridCol w="576064"/>
                    <a:gridCol w="576064"/>
                  </a:tblGrid>
                  <a:tr h="521201">
                    <a:tc>
                      <a:txBody>
                        <a:bodyPr/>
                        <a:lstStyle/>
                        <a:p>
                          <a:pPr algn="ctr"/>
                          <a:r>
                            <a:rPr lang="en-US" sz="1600" dirty="0" smtClean="0"/>
                            <a:t>particle</a:t>
                          </a:r>
                          <a:endParaRPr lang="en-US" sz="1600" dirty="0"/>
                        </a:p>
                      </a:txBody>
                      <a:tcPr/>
                    </a:tc>
                    <a:tc>
                      <a:txBody>
                        <a:bodyPr/>
                        <a:lstStyle/>
                        <a:p>
                          <a:pPr algn="ctr"/>
                          <a:r>
                            <a:rPr lang="en-US" sz="1600" dirty="0" smtClean="0"/>
                            <a:t>mass</a:t>
                          </a:r>
                          <a:r>
                            <a:rPr lang="en-US" dirty="0" smtClean="0"/>
                            <a:t> </a:t>
                          </a:r>
                          <a:r>
                            <a:rPr lang="en-US" sz="1400" dirty="0" smtClean="0"/>
                            <a:t>(GeV/c</a:t>
                          </a:r>
                          <a:r>
                            <a:rPr lang="en-US" sz="1400" baseline="30000" dirty="0" smtClean="0"/>
                            <a:t>2</a:t>
                          </a:r>
                          <a:r>
                            <a:rPr lang="en-US" sz="1400" dirty="0" smtClean="0"/>
                            <a:t>)</a:t>
                          </a:r>
                          <a:endParaRPr lang="en-US" sz="1400" dirty="0"/>
                        </a:p>
                      </a:txBody>
                      <a:tcPr/>
                    </a:tc>
                    <a:tc>
                      <a:txBody>
                        <a:bodyPr/>
                        <a:lstStyle/>
                        <a:p>
                          <a:pPr algn="ctr"/>
                          <a:r>
                            <a:rPr lang="en-US" sz="1600" dirty="0" smtClean="0"/>
                            <a:t>quark</a:t>
                          </a:r>
                          <a:r>
                            <a:rPr lang="en-US" dirty="0" smtClean="0"/>
                            <a:t> </a:t>
                          </a:r>
                          <a:r>
                            <a:rPr lang="en-US" sz="1400" dirty="0" smtClean="0"/>
                            <a:t>composition</a:t>
                          </a:r>
                          <a:endParaRPr lang="en-US" sz="1400" dirty="0"/>
                        </a:p>
                      </a:txBody>
                      <a:tcPr/>
                    </a:tc>
                    <a:tc>
                      <a:txBody>
                        <a:bodyPr/>
                        <a:lstStyle/>
                        <a:p>
                          <a:pPr algn="ctr"/>
                          <a:r>
                            <a:rPr lang="en-US" sz="1600" dirty="0" smtClean="0"/>
                            <a:t>charge</a:t>
                          </a:r>
                          <a:r>
                            <a:rPr lang="en-US" dirty="0" smtClean="0"/>
                            <a:t> </a:t>
                          </a:r>
                          <a:r>
                            <a:rPr lang="en-US" sz="1400" dirty="0" smtClean="0"/>
                            <a:t>(units of e)</a:t>
                          </a:r>
                          <a:endParaRPr lang="en-US" sz="1400" dirty="0"/>
                        </a:p>
                      </a:txBody>
                      <a:tcPr/>
                    </a:tc>
                    <a:tc>
                      <a:txBody>
                        <a:bodyPr/>
                        <a:lstStyle/>
                        <a:p>
                          <a:pPr algn="ctr"/>
                          <a:r>
                            <a:rPr lang="en-US" sz="1600" dirty="0" smtClean="0"/>
                            <a:t>S</a:t>
                          </a:r>
                          <a:endParaRPr lang="en-US" sz="1600" dirty="0"/>
                        </a:p>
                      </a:txBody>
                      <a:tcPr/>
                    </a:tc>
                    <a:tc>
                      <a:txBody>
                        <a:bodyPr/>
                        <a:lstStyle/>
                        <a:p>
                          <a:pPr algn="ctr"/>
                          <a:r>
                            <a:rPr lang="en-US" sz="1600" dirty="0" smtClean="0"/>
                            <a:t>C</a:t>
                          </a:r>
                          <a:endParaRPr lang="en-US" sz="1600" dirty="0"/>
                        </a:p>
                      </a:txBody>
                      <a:tcPr/>
                    </a:tc>
                    <a:tc>
                      <a:txBody>
                        <a:bodyPr/>
                        <a:lstStyle/>
                        <a:p>
                          <a:pPr algn="ctr"/>
                          <a:r>
                            <a:rPr lang="en-US" sz="1600" dirty="0" smtClean="0"/>
                            <a:t>B</a:t>
                          </a:r>
                          <a:endParaRPr lang="en-US" sz="1600" dirty="0"/>
                        </a:p>
                      </a:txBody>
                      <a:tcPr/>
                    </a:tc>
                  </a:tr>
                  <a:tr h="301748">
                    <a:tc>
                      <a:txBody>
                        <a:bodyPr/>
                        <a:lstStyle/>
                        <a:p>
                          <a:pPr algn="ctr"/>
                          <a:r>
                            <a:rPr lang="en-US" sz="1600" dirty="0" smtClean="0"/>
                            <a:t>p</a:t>
                          </a:r>
                          <a:endParaRPr lang="en-US" sz="1600" dirty="0"/>
                        </a:p>
                      </a:txBody>
                      <a:tcPr/>
                    </a:tc>
                    <a:tc>
                      <a:txBody>
                        <a:bodyPr/>
                        <a:lstStyle/>
                        <a:p>
                          <a:pPr algn="ctr"/>
                          <a:r>
                            <a:rPr lang="en-US" sz="1600" dirty="0" smtClean="0"/>
                            <a:t>0.938</a:t>
                          </a:r>
                          <a:endParaRPr lang="en-US" sz="1600" dirty="0"/>
                        </a:p>
                      </a:txBody>
                      <a:tcPr/>
                    </a:tc>
                    <a:tc>
                      <a:txBody>
                        <a:bodyPr/>
                        <a:lstStyle/>
                        <a:p>
                          <a:pPr algn="ctr"/>
                          <a:r>
                            <a:rPr lang="en-US" sz="1600" dirty="0" err="1" smtClean="0"/>
                            <a:t>uud</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r h="301748">
                    <a:tc>
                      <a:txBody>
                        <a:bodyPr/>
                        <a:lstStyle/>
                        <a:p>
                          <a:pPr algn="ctr"/>
                          <a:r>
                            <a:rPr lang="en-US" sz="1600" dirty="0" smtClean="0"/>
                            <a:t>n</a:t>
                          </a:r>
                          <a:endParaRPr lang="en-US" sz="1600" dirty="0"/>
                        </a:p>
                      </a:txBody>
                      <a:tcPr/>
                    </a:tc>
                    <a:tc>
                      <a:txBody>
                        <a:bodyPr/>
                        <a:lstStyle/>
                        <a:p>
                          <a:pPr algn="ctr"/>
                          <a:r>
                            <a:rPr lang="en-US" sz="1600" dirty="0" smtClean="0"/>
                            <a:t>0.940</a:t>
                          </a:r>
                          <a:endParaRPr lang="en-US" sz="1600" dirty="0"/>
                        </a:p>
                      </a:txBody>
                      <a:tcPr/>
                    </a:tc>
                    <a:tc>
                      <a:txBody>
                        <a:bodyPr/>
                        <a:lstStyle/>
                        <a:p>
                          <a:pPr algn="ctr"/>
                          <a:r>
                            <a:rPr lang="en-US" sz="1600" dirty="0" err="1" smtClean="0"/>
                            <a:t>udd</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r h="301748">
                    <a:tc>
                      <a:txBody>
                        <a:bodyPr/>
                        <a:lstStyle/>
                        <a:p>
                          <a:pPr algn="ctr"/>
                          <a14:m>
                            <m:oMathPara xmlns:m="http://schemas.openxmlformats.org/officeDocument/2006/math">
                              <m:oMathParaPr>
                                <m:jc m:val="centerGroup"/>
                              </m:oMathParaPr>
                              <m:oMath xmlns:m="http://schemas.openxmlformats.org/officeDocument/2006/math">
                                <m:r>
                                  <m:rPr>
                                    <m:sty m:val="p"/>
                                  </m:rPr>
                                  <a:rPr lang="el-GR" sz="1600" i="1" smtClean="0">
                                    <a:latin typeface="Cambria Math"/>
                                    <a:ea typeface="Cambria Math"/>
                                  </a:rPr>
                                  <m:t>Λ</m:t>
                                </m:r>
                              </m:oMath>
                            </m:oMathPara>
                          </a14:m>
                          <a:endParaRPr lang="en-US" sz="1600" dirty="0"/>
                        </a:p>
                      </a:txBody>
                      <a:tcPr/>
                    </a:tc>
                    <a:tc>
                      <a:txBody>
                        <a:bodyPr/>
                        <a:lstStyle/>
                        <a:p>
                          <a:pPr algn="ctr"/>
                          <a:r>
                            <a:rPr lang="en-US" sz="1600" dirty="0" smtClean="0"/>
                            <a:t>1.116</a:t>
                          </a:r>
                          <a:endParaRPr lang="en-US" sz="1600" dirty="0"/>
                        </a:p>
                      </a:txBody>
                      <a:tcPr/>
                    </a:tc>
                    <a:tc>
                      <a:txBody>
                        <a:bodyPr/>
                        <a:lstStyle/>
                        <a:p>
                          <a:pPr algn="ctr"/>
                          <a:r>
                            <a:rPr lang="en-US" sz="1600" dirty="0" err="1" smtClean="0"/>
                            <a:t>uds</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r h="301748">
                    <a:tc>
                      <a:txBody>
                        <a:bodyPr/>
                        <a:lstStyle/>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m:rPr>
                                        <m:sty m:val="p"/>
                                      </m:rPr>
                                      <a:rPr lang="el-GR" sz="1600" i="1" smtClean="0">
                                        <a:latin typeface="Cambria Math"/>
                                        <a:ea typeface="Cambria Math"/>
                                      </a:rPr>
                                      <m:t>Λ</m:t>
                                    </m:r>
                                  </m:e>
                                  <m:sub>
                                    <m:r>
                                      <a:rPr lang="de-DE" sz="1600" b="0" i="1" smtClean="0">
                                        <a:latin typeface="Cambria Math"/>
                                      </a:rPr>
                                      <m:t>𝑐</m:t>
                                    </m:r>
                                  </m:sub>
                                </m:sSub>
                              </m:oMath>
                            </m:oMathPara>
                          </a14:m>
                          <a:endParaRPr lang="en-US" sz="1600" dirty="0"/>
                        </a:p>
                      </a:txBody>
                      <a:tcPr/>
                    </a:tc>
                    <a:tc>
                      <a:txBody>
                        <a:bodyPr/>
                        <a:lstStyle/>
                        <a:p>
                          <a:pPr algn="ctr"/>
                          <a:r>
                            <a:rPr lang="en-US" sz="1600" dirty="0" smtClean="0"/>
                            <a:t>2.285</a:t>
                          </a:r>
                          <a:endParaRPr lang="en-US" sz="1600" dirty="0"/>
                        </a:p>
                      </a:txBody>
                      <a:tcPr/>
                    </a:tc>
                    <a:tc>
                      <a:txBody>
                        <a:bodyPr/>
                        <a:lstStyle/>
                        <a:p>
                          <a:pPr algn="ctr"/>
                          <a:r>
                            <a:rPr lang="en-US" sz="1600" dirty="0" err="1" smtClean="0"/>
                            <a:t>udc</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r>
                </a:tbl>
              </a:graphicData>
            </a:graphic>
          </p:graphicFrame>
        </mc:Choice>
        <mc:Fallback xmlns="">
          <p:graphicFrame>
            <p:nvGraphicFramePr>
              <p:cNvPr id="15" name="Tabelle 14"/>
              <p:cNvGraphicFramePr>
                <a:graphicFrameLocks noGrp="1"/>
              </p:cNvGraphicFramePr>
              <p:nvPr>
                <p:extLst>
                  <p:ext uri="{D42A27DB-BD31-4B8C-83A1-F6EECF244321}">
                    <p14:modId xmlns:p14="http://schemas.microsoft.com/office/powerpoint/2010/main" val="2804662071"/>
                  </p:ext>
                </p:extLst>
              </p:nvPr>
            </p:nvGraphicFramePr>
            <p:xfrm>
              <a:off x="1080000" y="1260000"/>
              <a:ext cx="5604272" cy="1920240"/>
            </p:xfrm>
            <a:graphic>
              <a:graphicData uri="http://schemas.openxmlformats.org/drawingml/2006/table">
                <a:tbl>
                  <a:tblPr firstRow="1" bandRow="1">
                    <a:tableStyleId>{5940675A-B579-460E-94D1-54222C63F5DA}</a:tableStyleId>
                  </a:tblPr>
                  <a:tblGrid>
                    <a:gridCol w="870857"/>
                    <a:gridCol w="870857"/>
                    <a:gridCol w="1126254"/>
                    <a:gridCol w="1008112"/>
                    <a:gridCol w="576064"/>
                    <a:gridCol w="576064"/>
                    <a:gridCol w="576064"/>
                  </a:tblGrid>
                  <a:tr h="579120">
                    <a:tc>
                      <a:txBody>
                        <a:bodyPr/>
                        <a:lstStyle/>
                        <a:p>
                          <a:pPr algn="ctr"/>
                          <a:r>
                            <a:rPr lang="en-US" sz="1600" dirty="0" smtClean="0"/>
                            <a:t>particle</a:t>
                          </a:r>
                          <a:endParaRPr lang="en-US" sz="1600" dirty="0"/>
                        </a:p>
                      </a:txBody>
                      <a:tcPr/>
                    </a:tc>
                    <a:tc>
                      <a:txBody>
                        <a:bodyPr/>
                        <a:lstStyle/>
                        <a:p>
                          <a:pPr algn="ctr"/>
                          <a:r>
                            <a:rPr lang="en-US" sz="1600" dirty="0" smtClean="0"/>
                            <a:t>mass</a:t>
                          </a:r>
                          <a:r>
                            <a:rPr lang="en-US" dirty="0" smtClean="0"/>
                            <a:t> </a:t>
                          </a:r>
                          <a:r>
                            <a:rPr lang="en-US" sz="1400" dirty="0" smtClean="0"/>
                            <a:t>(GeV/c</a:t>
                          </a:r>
                          <a:r>
                            <a:rPr lang="en-US" sz="1400" baseline="30000" dirty="0" smtClean="0"/>
                            <a:t>2</a:t>
                          </a:r>
                          <a:r>
                            <a:rPr lang="en-US" sz="1400" dirty="0" smtClean="0"/>
                            <a:t>)</a:t>
                          </a:r>
                          <a:endParaRPr lang="en-US" sz="1400" dirty="0"/>
                        </a:p>
                      </a:txBody>
                      <a:tcPr/>
                    </a:tc>
                    <a:tc>
                      <a:txBody>
                        <a:bodyPr/>
                        <a:lstStyle/>
                        <a:p>
                          <a:pPr algn="ctr"/>
                          <a:r>
                            <a:rPr lang="en-US" sz="1600" dirty="0" smtClean="0"/>
                            <a:t>quark</a:t>
                          </a:r>
                          <a:r>
                            <a:rPr lang="en-US" dirty="0" smtClean="0"/>
                            <a:t> </a:t>
                          </a:r>
                          <a:r>
                            <a:rPr lang="en-US" sz="1400" dirty="0" smtClean="0"/>
                            <a:t>composition</a:t>
                          </a:r>
                          <a:endParaRPr lang="en-US" sz="1400" dirty="0"/>
                        </a:p>
                      </a:txBody>
                      <a:tcPr/>
                    </a:tc>
                    <a:tc>
                      <a:txBody>
                        <a:bodyPr/>
                        <a:lstStyle/>
                        <a:p>
                          <a:pPr algn="ctr"/>
                          <a:r>
                            <a:rPr lang="en-US" sz="1600" dirty="0" smtClean="0"/>
                            <a:t>charge</a:t>
                          </a:r>
                          <a:r>
                            <a:rPr lang="en-US" dirty="0" smtClean="0"/>
                            <a:t> </a:t>
                          </a:r>
                          <a:r>
                            <a:rPr lang="en-US" sz="1400" dirty="0" smtClean="0"/>
                            <a:t>(units of e)</a:t>
                          </a:r>
                          <a:endParaRPr lang="en-US" sz="1400" dirty="0"/>
                        </a:p>
                      </a:txBody>
                      <a:tcPr/>
                    </a:tc>
                    <a:tc>
                      <a:txBody>
                        <a:bodyPr/>
                        <a:lstStyle/>
                        <a:p>
                          <a:pPr algn="ctr"/>
                          <a:r>
                            <a:rPr lang="en-US" sz="1600" dirty="0" smtClean="0"/>
                            <a:t>S</a:t>
                          </a:r>
                          <a:endParaRPr lang="en-US" sz="1600" dirty="0"/>
                        </a:p>
                      </a:txBody>
                      <a:tcPr/>
                    </a:tc>
                    <a:tc>
                      <a:txBody>
                        <a:bodyPr/>
                        <a:lstStyle/>
                        <a:p>
                          <a:pPr algn="ctr"/>
                          <a:r>
                            <a:rPr lang="en-US" sz="1600" dirty="0" smtClean="0"/>
                            <a:t>C</a:t>
                          </a:r>
                          <a:endParaRPr lang="en-US" sz="1600" dirty="0"/>
                        </a:p>
                      </a:txBody>
                      <a:tcPr/>
                    </a:tc>
                    <a:tc>
                      <a:txBody>
                        <a:bodyPr/>
                        <a:lstStyle/>
                        <a:p>
                          <a:pPr algn="ctr"/>
                          <a:r>
                            <a:rPr lang="en-US" sz="1600" dirty="0" smtClean="0"/>
                            <a:t>B</a:t>
                          </a:r>
                          <a:endParaRPr lang="en-US" sz="1600" dirty="0"/>
                        </a:p>
                      </a:txBody>
                      <a:tcPr/>
                    </a:tc>
                  </a:tr>
                  <a:tr h="335280">
                    <a:tc>
                      <a:txBody>
                        <a:bodyPr/>
                        <a:lstStyle/>
                        <a:p>
                          <a:pPr algn="ctr"/>
                          <a:r>
                            <a:rPr lang="en-US" sz="1600" dirty="0" smtClean="0"/>
                            <a:t>p</a:t>
                          </a:r>
                          <a:endParaRPr lang="en-US" sz="1600" dirty="0"/>
                        </a:p>
                      </a:txBody>
                      <a:tcPr/>
                    </a:tc>
                    <a:tc>
                      <a:txBody>
                        <a:bodyPr/>
                        <a:lstStyle/>
                        <a:p>
                          <a:pPr algn="ctr"/>
                          <a:r>
                            <a:rPr lang="en-US" sz="1600" dirty="0" smtClean="0"/>
                            <a:t>0.938</a:t>
                          </a:r>
                          <a:endParaRPr lang="en-US" sz="1600" dirty="0"/>
                        </a:p>
                      </a:txBody>
                      <a:tcPr/>
                    </a:tc>
                    <a:tc>
                      <a:txBody>
                        <a:bodyPr/>
                        <a:lstStyle/>
                        <a:p>
                          <a:pPr algn="ctr"/>
                          <a:r>
                            <a:rPr lang="en-US" sz="1600" dirty="0" err="1" smtClean="0"/>
                            <a:t>uud</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r h="335280">
                    <a:tc>
                      <a:txBody>
                        <a:bodyPr/>
                        <a:lstStyle/>
                        <a:p>
                          <a:pPr algn="ctr"/>
                          <a:r>
                            <a:rPr lang="en-US" sz="1600" dirty="0" smtClean="0"/>
                            <a:t>n</a:t>
                          </a:r>
                          <a:endParaRPr lang="en-US" sz="1600" dirty="0"/>
                        </a:p>
                      </a:txBody>
                      <a:tcPr/>
                    </a:tc>
                    <a:tc>
                      <a:txBody>
                        <a:bodyPr/>
                        <a:lstStyle/>
                        <a:p>
                          <a:pPr algn="ctr"/>
                          <a:r>
                            <a:rPr lang="en-US" sz="1600" dirty="0" smtClean="0"/>
                            <a:t>0.940</a:t>
                          </a:r>
                          <a:endParaRPr lang="en-US" sz="1600" dirty="0"/>
                        </a:p>
                      </a:txBody>
                      <a:tcPr/>
                    </a:tc>
                    <a:tc>
                      <a:txBody>
                        <a:bodyPr/>
                        <a:lstStyle/>
                        <a:p>
                          <a:pPr algn="ctr"/>
                          <a:r>
                            <a:rPr lang="en-US" sz="1600" dirty="0" err="1" smtClean="0"/>
                            <a:t>udd</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2"/>
                          <a:stretch>
                            <a:fillRect t="-378182" r="-543357" b="-123636"/>
                          </a:stretch>
                        </a:blipFill>
                      </a:tcPr>
                    </a:tc>
                    <a:tc>
                      <a:txBody>
                        <a:bodyPr/>
                        <a:lstStyle/>
                        <a:p>
                          <a:pPr algn="ctr"/>
                          <a:r>
                            <a:rPr lang="en-US" sz="1600" dirty="0" smtClean="0"/>
                            <a:t>1.116</a:t>
                          </a:r>
                          <a:endParaRPr lang="en-US" sz="1600" dirty="0"/>
                        </a:p>
                      </a:txBody>
                      <a:tcPr/>
                    </a:tc>
                    <a:tc>
                      <a:txBody>
                        <a:bodyPr/>
                        <a:lstStyle/>
                        <a:p>
                          <a:pPr algn="ctr"/>
                          <a:r>
                            <a:rPr lang="en-US" sz="1600" dirty="0" err="1" smtClean="0"/>
                            <a:t>uds</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2"/>
                          <a:stretch>
                            <a:fillRect t="-478182" r="-543357" b="-23636"/>
                          </a:stretch>
                        </a:blipFill>
                      </a:tcPr>
                    </a:tc>
                    <a:tc>
                      <a:txBody>
                        <a:bodyPr/>
                        <a:lstStyle/>
                        <a:p>
                          <a:pPr algn="ctr"/>
                          <a:r>
                            <a:rPr lang="en-US" sz="1600" dirty="0" smtClean="0"/>
                            <a:t>2.285</a:t>
                          </a:r>
                          <a:endParaRPr lang="en-US" sz="1600" dirty="0"/>
                        </a:p>
                      </a:txBody>
                      <a:tcPr/>
                    </a:tc>
                    <a:tc>
                      <a:txBody>
                        <a:bodyPr/>
                        <a:lstStyle/>
                        <a:p>
                          <a:pPr algn="ctr"/>
                          <a:r>
                            <a:rPr lang="en-US" sz="1600" dirty="0" err="1" smtClean="0"/>
                            <a:t>udc</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r>
                </a:tbl>
              </a:graphicData>
            </a:graphic>
          </p:graphicFrame>
        </mc:Fallback>
      </mc:AlternateContent>
      <p:sp>
        <p:nvSpPr>
          <p:cNvPr id="16" name="Textfeld 15"/>
          <p:cNvSpPr txBox="1"/>
          <p:nvPr/>
        </p:nvSpPr>
        <p:spPr>
          <a:xfrm>
            <a:off x="1080000" y="720000"/>
            <a:ext cx="2743059" cy="369332"/>
          </a:xfrm>
          <a:prstGeom prst="rect">
            <a:avLst/>
          </a:prstGeom>
          <a:noFill/>
        </p:spPr>
        <p:txBody>
          <a:bodyPr wrap="none" rtlCol="0">
            <a:spAutoFit/>
          </a:bodyPr>
          <a:lstStyle/>
          <a:p>
            <a:r>
              <a:rPr lang="en-US" dirty="0" smtClean="0"/>
              <a:t>Some examples of baryons:</a:t>
            </a:r>
            <a:endParaRPr lang="en-US" dirty="0"/>
          </a:p>
        </p:txBody>
      </p:sp>
      <mc:AlternateContent xmlns:mc="http://schemas.openxmlformats.org/markup-compatibility/2006" xmlns:a14="http://schemas.microsoft.com/office/drawing/2010/main">
        <mc:Choice Requires="a14">
          <p:graphicFrame>
            <p:nvGraphicFramePr>
              <p:cNvPr id="17" name="Tabelle 16"/>
              <p:cNvGraphicFramePr>
                <a:graphicFrameLocks noGrp="1"/>
              </p:cNvGraphicFramePr>
              <p:nvPr>
                <p:extLst>
                  <p:ext uri="{D42A27DB-BD31-4B8C-83A1-F6EECF244321}">
                    <p14:modId xmlns:p14="http://schemas.microsoft.com/office/powerpoint/2010/main" val="1239123634"/>
                  </p:ext>
                </p:extLst>
              </p:nvPr>
            </p:nvGraphicFramePr>
            <p:xfrm>
              <a:off x="1080000" y="3888000"/>
              <a:ext cx="5604272" cy="2601596"/>
            </p:xfrm>
            <a:graphic>
              <a:graphicData uri="http://schemas.openxmlformats.org/drawingml/2006/table">
                <a:tbl>
                  <a:tblPr firstRow="1" bandRow="1">
                    <a:tableStyleId>{5940675A-B579-460E-94D1-54222C63F5DA}</a:tableStyleId>
                  </a:tblPr>
                  <a:tblGrid>
                    <a:gridCol w="870857"/>
                    <a:gridCol w="870857"/>
                    <a:gridCol w="1126254"/>
                    <a:gridCol w="1008112"/>
                    <a:gridCol w="576064"/>
                    <a:gridCol w="576064"/>
                    <a:gridCol w="576064"/>
                  </a:tblGrid>
                  <a:tr h="521201">
                    <a:tc>
                      <a:txBody>
                        <a:bodyPr/>
                        <a:lstStyle/>
                        <a:p>
                          <a:pPr algn="ctr"/>
                          <a:r>
                            <a:rPr lang="en-US" sz="1600" dirty="0" smtClean="0"/>
                            <a:t>particle</a:t>
                          </a:r>
                          <a:endParaRPr lang="en-US" sz="1600" dirty="0"/>
                        </a:p>
                      </a:txBody>
                      <a:tcPr/>
                    </a:tc>
                    <a:tc>
                      <a:txBody>
                        <a:bodyPr/>
                        <a:lstStyle/>
                        <a:p>
                          <a:pPr algn="ctr"/>
                          <a:r>
                            <a:rPr lang="en-US" sz="1600" dirty="0" smtClean="0"/>
                            <a:t>mass</a:t>
                          </a:r>
                          <a:r>
                            <a:rPr lang="en-US" dirty="0" smtClean="0"/>
                            <a:t> </a:t>
                          </a:r>
                          <a:r>
                            <a:rPr lang="en-US" sz="1400" dirty="0" smtClean="0"/>
                            <a:t>(GeV/c</a:t>
                          </a:r>
                          <a:r>
                            <a:rPr lang="en-US" sz="1400" baseline="30000" dirty="0" smtClean="0"/>
                            <a:t>2</a:t>
                          </a:r>
                          <a:r>
                            <a:rPr lang="en-US" sz="1400" dirty="0" smtClean="0"/>
                            <a:t>)</a:t>
                          </a:r>
                          <a:endParaRPr lang="en-US" sz="1400" dirty="0"/>
                        </a:p>
                      </a:txBody>
                      <a:tcPr/>
                    </a:tc>
                    <a:tc>
                      <a:txBody>
                        <a:bodyPr/>
                        <a:lstStyle/>
                        <a:p>
                          <a:pPr algn="ctr"/>
                          <a:r>
                            <a:rPr lang="en-US" sz="1600" dirty="0" smtClean="0"/>
                            <a:t>quark</a:t>
                          </a:r>
                          <a:r>
                            <a:rPr lang="en-US" dirty="0" smtClean="0"/>
                            <a:t> </a:t>
                          </a:r>
                          <a:r>
                            <a:rPr lang="en-US" sz="1400" dirty="0" smtClean="0"/>
                            <a:t>composition</a:t>
                          </a:r>
                          <a:endParaRPr lang="en-US" sz="1400" dirty="0"/>
                        </a:p>
                      </a:txBody>
                      <a:tcPr/>
                    </a:tc>
                    <a:tc>
                      <a:txBody>
                        <a:bodyPr/>
                        <a:lstStyle/>
                        <a:p>
                          <a:pPr algn="ctr"/>
                          <a:r>
                            <a:rPr lang="en-US" sz="1600" dirty="0" smtClean="0"/>
                            <a:t>charge</a:t>
                          </a:r>
                          <a:r>
                            <a:rPr lang="en-US" dirty="0" smtClean="0"/>
                            <a:t> </a:t>
                          </a:r>
                          <a:r>
                            <a:rPr lang="en-US" sz="1400" dirty="0" smtClean="0"/>
                            <a:t>(units of e)</a:t>
                          </a:r>
                          <a:endParaRPr lang="en-US" sz="1400" dirty="0"/>
                        </a:p>
                      </a:txBody>
                      <a:tcPr/>
                    </a:tc>
                    <a:tc>
                      <a:txBody>
                        <a:bodyPr/>
                        <a:lstStyle/>
                        <a:p>
                          <a:pPr algn="ctr"/>
                          <a:r>
                            <a:rPr lang="en-US" sz="1600" dirty="0" smtClean="0"/>
                            <a:t>S</a:t>
                          </a:r>
                          <a:endParaRPr lang="en-US" sz="1600" dirty="0"/>
                        </a:p>
                      </a:txBody>
                      <a:tcPr/>
                    </a:tc>
                    <a:tc>
                      <a:txBody>
                        <a:bodyPr/>
                        <a:lstStyle/>
                        <a:p>
                          <a:pPr algn="ctr"/>
                          <a:r>
                            <a:rPr lang="en-US" sz="1600" dirty="0" smtClean="0"/>
                            <a:t>C</a:t>
                          </a:r>
                          <a:endParaRPr lang="en-US" sz="1600" dirty="0"/>
                        </a:p>
                      </a:txBody>
                      <a:tcPr/>
                    </a:tc>
                    <a:tc>
                      <a:txBody>
                        <a:bodyPr/>
                        <a:lstStyle/>
                        <a:p>
                          <a:pPr algn="ctr"/>
                          <a:r>
                            <a:rPr lang="en-US" sz="1600" dirty="0" smtClean="0"/>
                            <a:t>B</a:t>
                          </a:r>
                          <a:endParaRPr lang="en-US" sz="1600" dirty="0"/>
                        </a:p>
                      </a:txBody>
                      <a:tcPr/>
                    </a:tc>
                  </a:tr>
                  <a:tr h="301748">
                    <a:tc>
                      <a:txBody>
                        <a:bodyPr/>
                        <a:lstStyle/>
                        <a:p>
                          <a:pPr algn="ctr"/>
                          <a14:m>
                            <m:oMathPara xmlns:m="http://schemas.openxmlformats.org/officeDocument/2006/math">
                              <m:oMathParaPr>
                                <m:jc m:val="centerGroup"/>
                              </m:oMathParaPr>
                              <m:oMath xmlns:m="http://schemas.openxmlformats.org/officeDocument/2006/math">
                                <m:sSup>
                                  <m:sSupPr>
                                    <m:ctrlPr>
                                      <a:rPr lang="en-US" sz="1600" i="1" smtClean="0">
                                        <a:latin typeface="Cambria Math"/>
                                      </a:rPr>
                                    </m:ctrlPr>
                                  </m:sSupPr>
                                  <m:e>
                                    <m:r>
                                      <a:rPr lang="en-US" sz="1600" i="1" smtClean="0">
                                        <a:latin typeface="Cambria Math"/>
                                        <a:ea typeface="Cambria Math"/>
                                      </a:rPr>
                                      <m:t>𝜋</m:t>
                                    </m:r>
                                  </m:e>
                                  <m:sup>
                                    <m:r>
                                      <a:rPr lang="de-DE" sz="1600" b="0" i="1" smtClean="0">
                                        <a:latin typeface="Cambria Math"/>
                                      </a:rPr>
                                      <m:t>+</m:t>
                                    </m:r>
                                  </m:sup>
                                </m:sSup>
                              </m:oMath>
                            </m:oMathPara>
                          </a14:m>
                          <a:endParaRPr lang="en-US" sz="1600" dirty="0"/>
                        </a:p>
                      </a:txBody>
                      <a:tcPr/>
                    </a:tc>
                    <a:tc>
                      <a:txBody>
                        <a:bodyPr/>
                        <a:lstStyle/>
                        <a:p>
                          <a:pPr algn="ctr"/>
                          <a:r>
                            <a:rPr lang="en-US" sz="1600" dirty="0" smtClean="0"/>
                            <a:t>0.140</a:t>
                          </a:r>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de-DE" sz="1600" b="0" i="1" smtClean="0">
                                    <a:latin typeface="Cambria Math"/>
                                  </a:rPr>
                                  <m:t>𝑢</m:t>
                                </m:r>
                                <m:acc>
                                  <m:accPr>
                                    <m:chr m:val="̅"/>
                                    <m:ctrlPr>
                                      <a:rPr lang="de-DE" sz="1600" b="0" i="1" smtClean="0">
                                        <a:latin typeface="Cambria Math"/>
                                      </a:rPr>
                                    </m:ctrlPr>
                                  </m:accPr>
                                  <m:e>
                                    <m:r>
                                      <a:rPr lang="de-DE" sz="1600" b="0" i="1" smtClean="0">
                                        <a:latin typeface="Cambria Math"/>
                                      </a:rPr>
                                      <m:t>𝑑</m:t>
                                    </m:r>
                                  </m:e>
                                </m:acc>
                              </m:oMath>
                            </m:oMathPara>
                          </a14:m>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r h="301748">
                    <a:tc>
                      <a:txBody>
                        <a:bodyPr/>
                        <a:lstStyle/>
                        <a:p>
                          <a:pPr algn="ctr"/>
                          <a14:m>
                            <m:oMathPara xmlns:m="http://schemas.openxmlformats.org/officeDocument/2006/math">
                              <m:oMathParaPr>
                                <m:jc m:val="centerGroup"/>
                              </m:oMathParaPr>
                              <m:oMath xmlns:m="http://schemas.openxmlformats.org/officeDocument/2006/math">
                                <m:sSup>
                                  <m:sSupPr>
                                    <m:ctrlPr>
                                      <a:rPr lang="en-US" sz="1600" i="1" smtClean="0">
                                        <a:latin typeface="Cambria Math"/>
                                      </a:rPr>
                                    </m:ctrlPr>
                                  </m:sSupPr>
                                  <m:e>
                                    <m:r>
                                      <a:rPr lang="de-DE" sz="1600" b="0" i="1" smtClean="0">
                                        <a:latin typeface="Cambria Math"/>
                                      </a:rPr>
                                      <m:t>𝐾</m:t>
                                    </m:r>
                                  </m:e>
                                  <m:sup>
                                    <m:r>
                                      <a:rPr lang="de-DE" sz="1600" b="0" i="1" smtClean="0">
                                        <a:latin typeface="Cambria Math"/>
                                      </a:rPr>
                                      <m:t>−</m:t>
                                    </m:r>
                                  </m:sup>
                                </m:sSup>
                              </m:oMath>
                            </m:oMathPara>
                          </a14:m>
                          <a:endParaRPr lang="en-US" sz="1600" dirty="0"/>
                        </a:p>
                      </a:txBody>
                      <a:tcPr/>
                    </a:tc>
                    <a:tc>
                      <a:txBody>
                        <a:bodyPr/>
                        <a:lstStyle/>
                        <a:p>
                          <a:pPr algn="ctr"/>
                          <a:r>
                            <a:rPr lang="en-US" sz="1600" dirty="0" smtClean="0"/>
                            <a:t>0.494</a:t>
                          </a:r>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de-DE" sz="1600" b="0" i="1" smtClean="0">
                                    <a:latin typeface="Cambria Math"/>
                                  </a:rPr>
                                  <m:t>𝑠</m:t>
                                </m:r>
                                <m:acc>
                                  <m:accPr>
                                    <m:chr m:val="̅"/>
                                    <m:ctrlPr>
                                      <a:rPr lang="de-DE" sz="1600" b="0" i="1" smtClean="0">
                                        <a:latin typeface="Cambria Math"/>
                                      </a:rPr>
                                    </m:ctrlPr>
                                  </m:accPr>
                                  <m:e>
                                    <m:r>
                                      <a:rPr lang="de-DE" sz="1600" b="0" i="1" smtClean="0">
                                        <a:latin typeface="Cambria Math"/>
                                      </a:rPr>
                                      <m:t>𝑢</m:t>
                                    </m:r>
                                  </m:e>
                                </m:acc>
                              </m:oMath>
                            </m:oMathPara>
                          </a14:m>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r h="301748">
                    <a:tc>
                      <a:txBody>
                        <a:bodyPr/>
                        <a:lstStyle/>
                        <a:p>
                          <a:pPr algn="ctr"/>
                          <a14:m>
                            <m:oMathPara xmlns:m="http://schemas.openxmlformats.org/officeDocument/2006/math">
                              <m:oMathParaPr>
                                <m:jc m:val="centerGroup"/>
                              </m:oMathParaPr>
                              <m:oMath xmlns:m="http://schemas.openxmlformats.org/officeDocument/2006/math">
                                <m:sSup>
                                  <m:sSupPr>
                                    <m:ctrlPr>
                                      <a:rPr lang="en-US" sz="1600" i="1" smtClean="0">
                                        <a:latin typeface="Cambria Math"/>
                                      </a:rPr>
                                    </m:ctrlPr>
                                  </m:sSupPr>
                                  <m:e>
                                    <m:r>
                                      <a:rPr lang="de-DE" sz="1600" b="0" i="1" smtClean="0">
                                        <a:latin typeface="Cambria Math"/>
                                      </a:rPr>
                                      <m:t>𝐷</m:t>
                                    </m:r>
                                  </m:e>
                                  <m:sup>
                                    <m:r>
                                      <a:rPr lang="de-DE" sz="1600" b="0" i="1" smtClean="0">
                                        <a:latin typeface="Cambria Math"/>
                                      </a:rPr>
                                      <m:t>−</m:t>
                                    </m:r>
                                  </m:sup>
                                </m:sSup>
                              </m:oMath>
                            </m:oMathPara>
                          </a14:m>
                          <a:endParaRPr lang="en-US" sz="1600" dirty="0"/>
                        </a:p>
                      </a:txBody>
                      <a:tcPr/>
                    </a:tc>
                    <a:tc>
                      <a:txBody>
                        <a:bodyPr/>
                        <a:lstStyle/>
                        <a:p>
                          <a:pPr algn="ctr"/>
                          <a:r>
                            <a:rPr lang="en-US" sz="1600" dirty="0" smtClean="0"/>
                            <a:t>1.869</a:t>
                          </a:r>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de-DE" sz="1600" b="0" i="1" smtClean="0">
                                    <a:latin typeface="Cambria Math"/>
                                  </a:rPr>
                                  <m:t>𝑑</m:t>
                                </m:r>
                                <m:acc>
                                  <m:accPr>
                                    <m:chr m:val="̅"/>
                                    <m:ctrlPr>
                                      <a:rPr lang="de-DE" sz="1600" b="0" i="1" smtClean="0">
                                        <a:latin typeface="Cambria Math"/>
                                      </a:rPr>
                                    </m:ctrlPr>
                                  </m:accPr>
                                  <m:e>
                                    <m:r>
                                      <a:rPr lang="de-DE" sz="1600" b="0" i="1" smtClean="0">
                                        <a:latin typeface="Cambria Math"/>
                                      </a:rPr>
                                      <m:t>𝑐</m:t>
                                    </m:r>
                                  </m:e>
                                </m:acc>
                              </m:oMath>
                            </m:oMathPara>
                          </a14:m>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r>
                  <a:tr h="260296">
                    <a:tc>
                      <a:txBody>
                        <a:bodyPr/>
                        <a:lstStyle/>
                        <a:p>
                          <a:pPr algn="ctr"/>
                          <a14:m>
                            <m:oMathPara xmlns:m="http://schemas.openxmlformats.org/officeDocument/2006/math">
                              <m:oMathParaPr>
                                <m:jc m:val="centerGroup"/>
                              </m:oMathParaPr>
                              <m:oMath xmlns:m="http://schemas.openxmlformats.org/officeDocument/2006/math">
                                <m:sSubSup>
                                  <m:sSubSupPr>
                                    <m:ctrlPr>
                                      <a:rPr lang="en-US" sz="1600" b="0" i="1" smtClean="0">
                                        <a:latin typeface="Cambria Math"/>
                                      </a:rPr>
                                    </m:ctrlPr>
                                  </m:sSubSupPr>
                                  <m:e>
                                    <m:r>
                                      <a:rPr lang="de-DE" sz="1600" b="0" i="1" smtClean="0">
                                        <a:latin typeface="Cambria Math"/>
                                      </a:rPr>
                                      <m:t>𝐷</m:t>
                                    </m:r>
                                  </m:e>
                                  <m:sub>
                                    <m:r>
                                      <a:rPr lang="de-DE" sz="1600" b="0" i="1" smtClean="0">
                                        <a:latin typeface="Cambria Math"/>
                                      </a:rPr>
                                      <m:t>𝑠</m:t>
                                    </m:r>
                                  </m:sub>
                                  <m:sup>
                                    <m:r>
                                      <a:rPr lang="de-DE" sz="1600" b="0" i="1" smtClean="0">
                                        <a:latin typeface="Cambria Math"/>
                                      </a:rPr>
                                      <m:t>+</m:t>
                                    </m:r>
                                  </m:sup>
                                </m:sSubSup>
                              </m:oMath>
                            </m:oMathPara>
                          </a14:m>
                          <a:endParaRPr lang="en-US" sz="1600" dirty="0"/>
                        </a:p>
                      </a:txBody>
                      <a:tcPr/>
                    </a:tc>
                    <a:tc>
                      <a:txBody>
                        <a:bodyPr/>
                        <a:lstStyle/>
                        <a:p>
                          <a:pPr algn="ctr"/>
                          <a:r>
                            <a:rPr lang="en-US" sz="1600" dirty="0" smtClean="0"/>
                            <a:t>1.969</a:t>
                          </a:r>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de-DE" sz="1600" b="0" i="1" smtClean="0">
                                    <a:latin typeface="Cambria Math"/>
                                  </a:rPr>
                                  <m:t>𝑐</m:t>
                                </m:r>
                                <m:acc>
                                  <m:accPr>
                                    <m:chr m:val="̅"/>
                                    <m:ctrlPr>
                                      <a:rPr lang="de-DE" sz="1600" b="0" i="1" smtClean="0">
                                        <a:latin typeface="Cambria Math"/>
                                      </a:rPr>
                                    </m:ctrlPr>
                                  </m:accPr>
                                  <m:e>
                                    <m:r>
                                      <a:rPr lang="de-DE" sz="1600" b="0" i="1" smtClean="0">
                                        <a:latin typeface="Cambria Math"/>
                                      </a:rPr>
                                      <m:t>𝑠</m:t>
                                    </m:r>
                                  </m:e>
                                </m:acc>
                              </m:oMath>
                            </m:oMathPara>
                          </a14:m>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r>
                  <a:tr h="213048">
                    <a:tc>
                      <a:txBody>
                        <a:bodyPr/>
                        <a:lstStyle/>
                        <a:p>
                          <a:pPr algn="ctr"/>
                          <a14:m>
                            <m:oMathPara xmlns:m="http://schemas.openxmlformats.org/officeDocument/2006/math">
                              <m:oMathParaPr>
                                <m:jc m:val="centerGroup"/>
                              </m:oMathParaPr>
                              <m:oMath xmlns:m="http://schemas.openxmlformats.org/officeDocument/2006/math">
                                <m:sSup>
                                  <m:sSupPr>
                                    <m:ctrlPr>
                                      <a:rPr lang="en-US" sz="1600" i="1" smtClean="0">
                                        <a:latin typeface="Cambria Math"/>
                                      </a:rPr>
                                    </m:ctrlPr>
                                  </m:sSupPr>
                                  <m:e>
                                    <m:r>
                                      <a:rPr lang="de-DE" sz="1600" b="0" i="1" smtClean="0">
                                        <a:latin typeface="Cambria Math"/>
                                      </a:rPr>
                                      <m:t>𝐵</m:t>
                                    </m:r>
                                  </m:e>
                                  <m:sup>
                                    <m:r>
                                      <a:rPr lang="de-DE" sz="1600" b="0" i="1" smtClean="0">
                                        <a:latin typeface="Cambria Math"/>
                                      </a:rPr>
                                      <m:t>−</m:t>
                                    </m:r>
                                  </m:sup>
                                </m:sSup>
                              </m:oMath>
                            </m:oMathPara>
                          </a14:m>
                          <a:endParaRPr lang="en-US" sz="1600" dirty="0"/>
                        </a:p>
                      </a:txBody>
                      <a:tcPr/>
                    </a:tc>
                    <a:tc>
                      <a:txBody>
                        <a:bodyPr/>
                        <a:lstStyle/>
                        <a:p>
                          <a:pPr algn="ctr"/>
                          <a:r>
                            <a:rPr lang="en-US" sz="1600" dirty="0" smtClean="0"/>
                            <a:t>5.279</a:t>
                          </a:r>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de-DE" sz="1600" b="0" i="1" smtClean="0">
                                    <a:latin typeface="Cambria Math"/>
                                  </a:rPr>
                                  <m:t>𝑏</m:t>
                                </m:r>
                                <m:acc>
                                  <m:accPr>
                                    <m:chr m:val="̅"/>
                                    <m:ctrlPr>
                                      <a:rPr lang="de-DE" sz="1600" b="0" i="1" smtClean="0">
                                        <a:latin typeface="Cambria Math"/>
                                      </a:rPr>
                                    </m:ctrlPr>
                                  </m:accPr>
                                  <m:e>
                                    <m:r>
                                      <a:rPr lang="de-DE" sz="1600" b="0" i="1" smtClean="0">
                                        <a:latin typeface="Cambria Math"/>
                                      </a:rPr>
                                      <m:t>𝑢</m:t>
                                    </m:r>
                                  </m:e>
                                </m:acc>
                              </m:oMath>
                            </m:oMathPara>
                          </a14:m>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r>
                  <a:tr h="301748">
                    <a:tc>
                      <a:txBody>
                        <a:bodyPr/>
                        <a:lstStyle/>
                        <a:p>
                          <a:pPr algn="ctr"/>
                          <a:r>
                            <a:rPr lang="en-US" sz="1600" dirty="0" smtClean="0"/>
                            <a:t>Y</a:t>
                          </a:r>
                          <a:endParaRPr lang="en-US" sz="1600" dirty="0"/>
                        </a:p>
                      </a:txBody>
                      <a:tcPr/>
                    </a:tc>
                    <a:tc>
                      <a:txBody>
                        <a:bodyPr/>
                        <a:lstStyle/>
                        <a:p>
                          <a:pPr algn="ctr"/>
                          <a:r>
                            <a:rPr lang="en-US" sz="1600" dirty="0" smtClean="0"/>
                            <a:t>9.460</a:t>
                          </a:r>
                          <a:endParaRPr lang="en-US" sz="1600" dirty="0"/>
                        </a:p>
                      </a:txBody>
                      <a:tcPr/>
                    </a:tc>
                    <a:tc>
                      <a:txBody>
                        <a:bodyPr/>
                        <a:lstStyle/>
                        <a:p>
                          <a:pPr algn="ctr"/>
                          <a14:m>
                            <m:oMathPara xmlns:m="http://schemas.openxmlformats.org/officeDocument/2006/math">
                              <m:oMathParaPr>
                                <m:jc m:val="centerGroup"/>
                              </m:oMathParaPr>
                              <m:oMath xmlns:m="http://schemas.openxmlformats.org/officeDocument/2006/math">
                                <m:r>
                                  <a:rPr lang="de-DE" sz="1600" b="0" i="1" smtClean="0">
                                    <a:latin typeface="Cambria Math"/>
                                  </a:rPr>
                                  <m:t>𝑏</m:t>
                                </m:r>
                                <m:acc>
                                  <m:accPr>
                                    <m:chr m:val="̅"/>
                                    <m:ctrlPr>
                                      <a:rPr lang="de-DE" sz="1600" b="0" i="1" smtClean="0">
                                        <a:latin typeface="Cambria Math"/>
                                      </a:rPr>
                                    </m:ctrlPr>
                                  </m:accPr>
                                  <m:e>
                                    <m:r>
                                      <a:rPr lang="de-DE" sz="1600" b="0" i="1" smtClean="0">
                                        <a:latin typeface="Cambria Math"/>
                                      </a:rPr>
                                      <m:t>𝑏</m:t>
                                    </m:r>
                                  </m:e>
                                </m:acc>
                              </m:oMath>
                            </m:oMathPara>
                          </a14:m>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bl>
              </a:graphicData>
            </a:graphic>
          </p:graphicFrame>
        </mc:Choice>
        <mc:Fallback xmlns="">
          <p:graphicFrame>
            <p:nvGraphicFramePr>
              <p:cNvPr id="17" name="Tabelle 16"/>
              <p:cNvGraphicFramePr>
                <a:graphicFrameLocks noGrp="1"/>
              </p:cNvGraphicFramePr>
              <p:nvPr>
                <p:extLst>
                  <p:ext uri="{D42A27DB-BD31-4B8C-83A1-F6EECF244321}">
                    <p14:modId xmlns:p14="http://schemas.microsoft.com/office/powerpoint/2010/main" val="1239123634"/>
                  </p:ext>
                </p:extLst>
              </p:nvPr>
            </p:nvGraphicFramePr>
            <p:xfrm>
              <a:off x="1080000" y="3888000"/>
              <a:ext cx="5604272" cy="2601596"/>
            </p:xfrm>
            <a:graphic>
              <a:graphicData uri="http://schemas.openxmlformats.org/drawingml/2006/table">
                <a:tbl>
                  <a:tblPr firstRow="1" bandRow="1">
                    <a:tableStyleId>{5940675A-B579-460E-94D1-54222C63F5DA}</a:tableStyleId>
                  </a:tblPr>
                  <a:tblGrid>
                    <a:gridCol w="870857"/>
                    <a:gridCol w="870857"/>
                    <a:gridCol w="1126254"/>
                    <a:gridCol w="1008112"/>
                    <a:gridCol w="576064"/>
                    <a:gridCol w="576064"/>
                    <a:gridCol w="576064"/>
                  </a:tblGrid>
                  <a:tr h="579120">
                    <a:tc>
                      <a:txBody>
                        <a:bodyPr/>
                        <a:lstStyle/>
                        <a:p>
                          <a:pPr algn="ctr"/>
                          <a:r>
                            <a:rPr lang="en-US" sz="1600" dirty="0" smtClean="0"/>
                            <a:t>particle</a:t>
                          </a:r>
                          <a:endParaRPr lang="en-US" sz="1600" dirty="0"/>
                        </a:p>
                      </a:txBody>
                      <a:tcPr/>
                    </a:tc>
                    <a:tc>
                      <a:txBody>
                        <a:bodyPr/>
                        <a:lstStyle/>
                        <a:p>
                          <a:pPr algn="ctr"/>
                          <a:r>
                            <a:rPr lang="en-US" sz="1600" dirty="0" smtClean="0"/>
                            <a:t>mass</a:t>
                          </a:r>
                          <a:r>
                            <a:rPr lang="en-US" dirty="0" smtClean="0"/>
                            <a:t> </a:t>
                          </a:r>
                          <a:r>
                            <a:rPr lang="en-US" sz="1400" dirty="0" smtClean="0"/>
                            <a:t>(GeV/c</a:t>
                          </a:r>
                          <a:r>
                            <a:rPr lang="en-US" sz="1400" baseline="30000" dirty="0" smtClean="0"/>
                            <a:t>2</a:t>
                          </a:r>
                          <a:r>
                            <a:rPr lang="en-US" sz="1400" dirty="0" smtClean="0"/>
                            <a:t>)</a:t>
                          </a:r>
                          <a:endParaRPr lang="en-US" sz="1400" dirty="0"/>
                        </a:p>
                      </a:txBody>
                      <a:tcPr/>
                    </a:tc>
                    <a:tc>
                      <a:txBody>
                        <a:bodyPr/>
                        <a:lstStyle/>
                        <a:p>
                          <a:pPr algn="ctr"/>
                          <a:r>
                            <a:rPr lang="en-US" sz="1600" dirty="0" smtClean="0"/>
                            <a:t>quark</a:t>
                          </a:r>
                          <a:r>
                            <a:rPr lang="en-US" dirty="0" smtClean="0"/>
                            <a:t> </a:t>
                          </a:r>
                          <a:r>
                            <a:rPr lang="en-US" sz="1400" dirty="0" smtClean="0"/>
                            <a:t>composition</a:t>
                          </a:r>
                          <a:endParaRPr lang="en-US" sz="1400" dirty="0"/>
                        </a:p>
                      </a:txBody>
                      <a:tcPr/>
                    </a:tc>
                    <a:tc>
                      <a:txBody>
                        <a:bodyPr/>
                        <a:lstStyle/>
                        <a:p>
                          <a:pPr algn="ctr"/>
                          <a:r>
                            <a:rPr lang="en-US" sz="1600" dirty="0" smtClean="0"/>
                            <a:t>charge</a:t>
                          </a:r>
                          <a:r>
                            <a:rPr lang="en-US" dirty="0" smtClean="0"/>
                            <a:t> </a:t>
                          </a:r>
                          <a:r>
                            <a:rPr lang="en-US" sz="1400" dirty="0" smtClean="0"/>
                            <a:t>(units of e)</a:t>
                          </a:r>
                          <a:endParaRPr lang="en-US" sz="1400" dirty="0"/>
                        </a:p>
                      </a:txBody>
                      <a:tcPr/>
                    </a:tc>
                    <a:tc>
                      <a:txBody>
                        <a:bodyPr/>
                        <a:lstStyle/>
                        <a:p>
                          <a:pPr algn="ctr"/>
                          <a:r>
                            <a:rPr lang="en-US" sz="1600" dirty="0" smtClean="0"/>
                            <a:t>S</a:t>
                          </a:r>
                          <a:endParaRPr lang="en-US" sz="1600" dirty="0"/>
                        </a:p>
                      </a:txBody>
                      <a:tcPr/>
                    </a:tc>
                    <a:tc>
                      <a:txBody>
                        <a:bodyPr/>
                        <a:lstStyle/>
                        <a:p>
                          <a:pPr algn="ctr"/>
                          <a:r>
                            <a:rPr lang="en-US" sz="1600" dirty="0" smtClean="0"/>
                            <a:t>C</a:t>
                          </a:r>
                          <a:endParaRPr lang="en-US" sz="1600" dirty="0"/>
                        </a:p>
                      </a:txBody>
                      <a:tcPr/>
                    </a:tc>
                    <a:tc>
                      <a:txBody>
                        <a:bodyPr/>
                        <a:lstStyle/>
                        <a:p>
                          <a:pPr algn="ctr"/>
                          <a:r>
                            <a:rPr lang="en-US" sz="1600" dirty="0" smtClean="0"/>
                            <a:t>B</a:t>
                          </a:r>
                          <a:endParaRPr lang="en-US" sz="1600" dirty="0"/>
                        </a:p>
                      </a:txBody>
                      <a:tcPr/>
                    </a:tc>
                  </a:tr>
                  <a:tr h="340678">
                    <a:tc>
                      <a:txBody>
                        <a:bodyPr/>
                        <a:lstStyle/>
                        <a:p>
                          <a:endParaRPr lang="en-US"/>
                        </a:p>
                      </a:txBody>
                      <a:tcPr>
                        <a:blipFill rotWithShape="1">
                          <a:blip r:embed="rId3"/>
                          <a:stretch>
                            <a:fillRect t="-175000" r="-543357" b="-514286"/>
                          </a:stretch>
                        </a:blipFill>
                      </a:tcPr>
                    </a:tc>
                    <a:tc>
                      <a:txBody>
                        <a:bodyPr/>
                        <a:lstStyle/>
                        <a:p>
                          <a:pPr algn="ctr"/>
                          <a:r>
                            <a:rPr lang="en-US" sz="1600" dirty="0" smtClean="0"/>
                            <a:t>0.140</a:t>
                          </a:r>
                          <a:endParaRPr lang="en-US" sz="1600" dirty="0"/>
                        </a:p>
                      </a:txBody>
                      <a:tcPr/>
                    </a:tc>
                    <a:tc>
                      <a:txBody>
                        <a:bodyPr/>
                        <a:lstStyle/>
                        <a:p>
                          <a:endParaRPr lang="en-US"/>
                        </a:p>
                      </a:txBody>
                      <a:tcPr>
                        <a:blipFill rotWithShape="1">
                          <a:blip r:embed="rId3"/>
                          <a:stretch>
                            <a:fillRect l="-154595" t="-175000" r="-242703" b="-514286"/>
                          </a:stretch>
                        </a:blipFill>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3"/>
                          <a:stretch>
                            <a:fillRect t="-280000" r="-543357" b="-423636"/>
                          </a:stretch>
                        </a:blipFill>
                      </a:tcPr>
                    </a:tc>
                    <a:tc>
                      <a:txBody>
                        <a:bodyPr/>
                        <a:lstStyle/>
                        <a:p>
                          <a:pPr algn="ctr"/>
                          <a:r>
                            <a:rPr lang="en-US" sz="1600" dirty="0" smtClean="0"/>
                            <a:t>0.494</a:t>
                          </a:r>
                          <a:endParaRPr lang="en-US" sz="1600" dirty="0"/>
                        </a:p>
                      </a:txBody>
                      <a:tcPr/>
                    </a:tc>
                    <a:tc>
                      <a:txBody>
                        <a:bodyPr/>
                        <a:lstStyle/>
                        <a:p>
                          <a:endParaRPr lang="en-US"/>
                        </a:p>
                      </a:txBody>
                      <a:tcPr>
                        <a:blipFill rotWithShape="1">
                          <a:blip r:embed="rId3"/>
                          <a:stretch>
                            <a:fillRect l="-154595" t="-280000" r="-242703" b="-423636"/>
                          </a:stretch>
                        </a:blipFill>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3"/>
                          <a:stretch>
                            <a:fillRect t="-380000" r="-543357" b="-323636"/>
                          </a:stretch>
                        </a:blipFill>
                      </a:tcPr>
                    </a:tc>
                    <a:tc>
                      <a:txBody>
                        <a:bodyPr/>
                        <a:lstStyle/>
                        <a:p>
                          <a:pPr algn="ctr"/>
                          <a:r>
                            <a:rPr lang="en-US" sz="1600" dirty="0" smtClean="0"/>
                            <a:t>1.869</a:t>
                          </a:r>
                          <a:endParaRPr lang="en-US" sz="1600" dirty="0"/>
                        </a:p>
                      </a:txBody>
                      <a:tcPr/>
                    </a:tc>
                    <a:tc>
                      <a:txBody>
                        <a:bodyPr/>
                        <a:lstStyle/>
                        <a:p>
                          <a:endParaRPr lang="en-US"/>
                        </a:p>
                      </a:txBody>
                      <a:tcPr>
                        <a:blipFill rotWithShape="1">
                          <a:blip r:embed="rId3"/>
                          <a:stretch>
                            <a:fillRect l="-154595" t="-380000" r="-242703" b="-323636"/>
                          </a:stretch>
                        </a:blipFill>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3"/>
                          <a:stretch>
                            <a:fillRect t="-480000" r="-543357" b="-223636"/>
                          </a:stretch>
                        </a:blipFill>
                      </a:tcPr>
                    </a:tc>
                    <a:tc>
                      <a:txBody>
                        <a:bodyPr/>
                        <a:lstStyle/>
                        <a:p>
                          <a:pPr algn="ctr"/>
                          <a:r>
                            <a:rPr lang="en-US" sz="1600" dirty="0" smtClean="0"/>
                            <a:t>1.969</a:t>
                          </a:r>
                          <a:endParaRPr lang="en-US" sz="1600" dirty="0"/>
                        </a:p>
                      </a:txBody>
                      <a:tcPr/>
                    </a:tc>
                    <a:tc>
                      <a:txBody>
                        <a:bodyPr/>
                        <a:lstStyle/>
                        <a:p>
                          <a:endParaRPr lang="en-US"/>
                        </a:p>
                      </a:txBody>
                      <a:tcPr>
                        <a:blipFill rotWithShape="1">
                          <a:blip r:embed="rId3"/>
                          <a:stretch>
                            <a:fillRect l="-154595" t="-480000" r="-242703" b="-223636"/>
                          </a:stretch>
                        </a:blipFill>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r>
                  <a:tr h="335280">
                    <a:tc>
                      <a:txBody>
                        <a:bodyPr/>
                        <a:lstStyle/>
                        <a:p>
                          <a:endParaRPr lang="en-US"/>
                        </a:p>
                      </a:txBody>
                      <a:tcPr>
                        <a:blipFill rotWithShape="1">
                          <a:blip r:embed="rId3"/>
                          <a:stretch>
                            <a:fillRect t="-580000" r="-543357" b="-123636"/>
                          </a:stretch>
                        </a:blipFill>
                      </a:tcPr>
                    </a:tc>
                    <a:tc>
                      <a:txBody>
                        <a:bodyPr/>
                        <a:lstStyle/>
                        <a:p>
                          <a:pPr algn="ctr"/>
                          <a:r>
                            <a:rPr lang="en-US" sz="1600" dirty="0" smtClean="0"/>
                            <a:t>5.279</a:t>
                          </a:r>
                          <a:endParaRPr lang="en-US" sz="1600" dirty="0"/>
                        </a:p>
                      </a:txBody>
                      <a:tcPr/>
                    </a:tc>
                    <a:tc>
                      <a:txBody>
                        <a:bodyPr/>
                        <a:lstStyle/>
                        <a:p>
                          <a:endParaRPr lang="en-US"/>
                        </a:p>
                      </a:txBody>
                      <a:tcPr>
                        <a:blipFill rotWithShape="1">
                          <a:blip r:embed="rId3"/>
                          <a:stretch>
                            <a:fillRect l="-154595" t="-580000" r="-242703" b="-123636"/>
                          </a:stretch>
                        </a:blipFill>
                      </a:tcPr>
                    </a:tc>
                    <a:tc>
                      <a:txBody>
                        <a:bodyPr/>
                        <a:lstStyle/>
                        <a:p>
                          <a:pPr algn="ctr"/>
                          <a:r>
                            <a:rPr lang="en-US" sz="1600" dirty="0" smtClean="0"/>
                            <a:t>-1</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-1</a:t>
                          </a:r>
                          <a:endParaRPr lang="en-US" sz="1600" dirty="0"/>
                        </a:p>
                      </a:txBody>
                      <a:tcPr/>
                    </a:tc>
                  </a:tr>
                  <a:tr h="340678">
                    <a:tc>
                      <a:txBody>
                        <a:bodyPr/>
                        <a:lstStyle/>
                        <a:p>
                          <a:pPr algn="ctr"/>
                          <a:r>
                            <a:rPr lang="en-US" sz="1600" dirty="0" smtClean="0"/>
                            <a:t>Y</a:t>
                          </a:r>
                          <a:endParaRPr lang="en-US" sz="1600" dirty="0"/>
                        </a:p>
                      </a:txBody>
                      <a:tcPr/>
                    </a:tc>
                    <a:tc>
                      <a:txBody>
                        <a:bodyPr/>
                        <a:lstStyle/>
                        <a:p>
                          <a:pPr algn="ctr"/>
                          <a:r>
                            <a:rPr lang="en-US" sz="1600" dirty="0" smtClean="0"/>
                            <a:t>9.460</a:t>
                          </a:r>
                          <a:endParaRPr lang="en-US" sz="1600" dirty="0"/>
                        </a:p>
                      </a:txBody>
                      <a:tcPr/>
                    </a:tc>
                    <a:tc>
                      <a:txBody>
                        <a:bodyPr/>
                        <a:lstStyle/>
                        <a:p>
                          <a:endParaRPr lang="en-US"/>
                        </a:p>
                      </a:txBody>
                      <a:tcPr>
                        <a:blipFill rotWithShape="1">
                          <a:blip r:embed="rId3"/>
                          <a:stretch>
                            <a:fillRect l="-154595" t="-667857" r="-242703" b="-21429"/>
                          </a:stretch>
                        </a:blipFill>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r>
                </a:tbl>
              </a:graphicData>
            </a:graphic>
          </p:graphicFrame>
        </mc:Fallback>
      </mc:AlternateContent>
      <p:sp>
        <p:nvSpPr>
          <p:cNvPr id="18" name="Textfeld 17"/>
          <p:cNvSpPr txBox="1"/>
          <p:nvPr/>
        </p:nvSpPr>
        <p:spPr>
          <a:xfrm>
            <a:off x="1080000" y="3348000"/>
            <a:ext cx="2704587" cy="369332"/>
          </a:xfrm>
          <a:prstGeom prst="rect">
            <a:avLst/>
          </a:prstGeom>
          <a:noFill/>
        </p:spPr>
        <p:txBody>
          <a:bodyPr wrap="none" rtlCol="0">
            <a:spAutoFit/>
          </a:bodyPr>
          <a:lstStyle/>
          <a:p>
            <a:r>
              <a:rPr lang="en-US" dirty="0" smtClean="0"/>
              <a:t>Some examples of mesons:</a:t>
            </a:r>
            <a:endParaRPr lang="en-US" dirty="0"/>
          </a:p>
        </p:txBody>
      </p:sp>
      <p:sp>
        <p:nvSpPr>
          <p:cNvPr id="7" name="Rechteck 6"/>
          <p:cNvSpPr/>
          <p:nvPr/>
        </p:nvSpPr>
        <p:spPr>
          <a:xfrm>
            <a:off x="3960000" y="18468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3960000" y="2178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3960000" y="2520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3960000" y="2844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3960000" y="4482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3960000" y="4806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3960000" y="5148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3960000" y="5472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p:cNvSpPr/>
          <p:nvPr/>
        </p:nvSpPr>
        <p:spPr>
          <a:xfrm>
            <a:off x="3960000" y="5814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eck 19"/>
          <p:cNvSpPr/>
          <p:nvPr/>
        </p:nvSpPr>
        <p:spPr>
          <a:xfrm>
            <a:off x="3960000" y="6138000"/>
            <a:ext cx="2718000" cy="3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62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Table of Baryons and Mesons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576004"/>
            <a:ext cx="4248120" cy="592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000" y="576019"/>
            <a:ext cx="3534461" cy="597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272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3688</Words>
  <Application>Microsoft Office PowerPoint</Application>
  <PresentationFormat>Bildschirmpräsentation (4:3)</PresentationFormat>
  <Paragraphs>520</Paragraphs>
  <Slides>27</Slides>
  <Notes>0</Notes>
  <HiddenSlides>1</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29" baseType="lpstr">
      <vt:lpstr>Larissa</vt:lpstr>
      <vt:lpstr>Visio</vt:lpstr>
      <vt:lpstr>Basic Concepts</vt:lpstr>
      <vt:lpstr>Forces of Nature</vt:lpstr>
      <vt:lpstr>The Standard Model</vt:lpstr>
      <vt:lpstr>The Standard Model</vt:lpstr>
      <vt:lpstr>Consequence of Lepton-Number Conservation</vt:lpstr>
      <vt:lpstr>Fermions: The Elementary Players</vt:lpstr>
      <vt:lpstr>Quantum Numbers and Flavours</vt:lpstr>
      <vt:lpstr>Quantum Numbers and Flavours</vt:lpstr>
      <vt:lpstr>Table of Baryons and Mesons</vt:lpstr>
      <vt:lpstr>Consequence of  Quark-Number Conservation</vt:lpstr>
      <vt:lpstr>The Standard Model Chart</vt:lpstr>
      <vt:lpstr>Why colored Quarks?</vt:lpstr>
      <vt:lpstr>Particles and Interactions</vt:lpstr>
      <vt:lpstr>History of the Universe</vt:lpstr>
      <vt:lpstr>Units and Dimensions</vt:lpstr>
      <vt:lpstr>Units and Dimensions</vt:lpstr>
      <vt:lpstr>Units and Dimensions</vt:lpstr>
      <vt:lpstr>Lorentz Transformation</vt:lpstr>
      <vt:lpstr>Time Dilatation</vt:lpstr>
      <vt:lpstr>Lorentz Contraction</vt:lpstr>
      <vt:lpstr>Relativistic Kinematics</vt:lpstr>
      <vt:lpstr>Invariant Mass</vt:lpstr>
      <vt:lpstr>Example: Data from Two Arm Photon Spectrometer TAPS</vt:lpstr>
      <vt:lpstr>Observables</vt:lpstr>
      <vt:lpstr>Cross Section</vt:lpstr>
      <vt:lpstr>Decay Time and Lifetime</vt:lpstr>
      <vt:lpstr>Decay Width</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Hans</cp:lastModifiedBy>
  <cp:revision>454</cp:revision>
  <dcterms:created xsi:type="dcterms:W3CDTF">2016-04-06T12:04:03Z</dcterms:created>
  <dcterms:modified xsi:type="dcterms:W3CDTF">2018-04-13T03:33:09Z</dcterms:modified>
</cp:coreProperties>
</file>