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69" r:id="rId3"/>
    <p:sldId id="270" r:id="rId4"/>
    <p:sldId id="271" r:id="rId5"/>
    <p:sldId id="258" r:id="rId6"/>
    <p:sldId id="287" r:id="rId7"/>
    <p:sldId id="288" r:id="rId8"/>
    <p:sldId id="272" r:id="rId9"/>
    <p:sldId id="279" r:id="rId10"/>
    <p:sldId id="259" r:id="rId11"/>
    <p:sldId id="260" r:id="rId12"/>
    <p:sldId id="261" r:id="rId13"/>
    <p:sldId id="273" r:id="rId14"/>
    <p:sldId id="274" r:id="rId15"/>
    <p:sldId id="275" r:id="rId16"/>
    <p:sldId id="276" r:id="rId17"/>
    <p:sldId id="264" r:id="rId18"/>
    <p:sldId id="265" r:id="rId19"/>
    <p:sldId id="266" r:id="rId20"/>
    <p:sldId id="267" r:id="rId21"/>
    <p:sldId id="278" r:id="rId22"/>
    <p:sldId id="285" r:id="rId23"/>
    <p:sldId id="286" r:id="rId24"/>
    <p:sldId id="277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00CC"/>
    <a:srgbClr val="FFFFCC"/>
    <a:srgbClr val="008080"/>
    <a:srgbClr val="33CCFF"/>
    <a:srgbClr val="0099FF"/>
    <a:srgbClr val="FFFFFF"/>
    <a:srgbClr val="FF00FF"/>
    <a:srgbClr val="F6F0FA"/>
    <a:srgbClr val="F4E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4/13/2018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748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942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5885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267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255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03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671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797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713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5166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13.04.2018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240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 dirty="0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 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2018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6565900"/>
            <a:ext cx="24765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2"/>
          <p:cNvSpPr txBox="1">
            <a:spLocks noChangeArrowheads="1"/>
          </p:cNvSpPr>
          <p:nvPr userDrawn="1"/>
        </p:nvSpPr>
        <p:spPr bwMode="auto">
          <a:xfrm>
            <a:off x="360363" y="6559550"/>
            <a:ext cx="2847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de-DE" altLang="de-DE" sz="1300" dirty="0" smtClean="0">
                <a:solidFill>
                  <a:srgbClr val="FF0000"/>
                </a:solidFill>
              </a:rPr>
              <a:t>Indian Institute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of</a:t>
            </a:r>
            <a:r>
              <a:rPr lang="de-DE" altLang="de-DE" sz="1300" dirty="0" smtClean="0">
                <a:solidFill>
                  <a:srgbClr val="FF0000"/>
                </a:solidFill>
              </a:rPr>
              <a:t> Technology </a:t>
            </a:r>
            <a:r>
              <a:rPr lang="de-DE" altLang="de-DE" sz="1300" dirty="0" err="1" smtClean="0">
                <a:solidFill>
                  <a:srgbClr val="FF0000"/>
                </a:solidFill>
              </a:rPr>
              <a:t>Ropar</a:t>
            </a:r>
            <a:endParaRPr lang="de-DE" altLang="de-DE" sz="13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7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5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28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90.png"/><Relationship Id="rId7" Type="http://schemas.openxmlformats.org/officeDocument/2006/relationships/image" Target="../media/image272.pn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0.png"/><Relationship Id="rId5" Type="http://schemas.openxmlformats.org/officeDocument/2006/relationships/image" Target="../media/image430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190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72.png"/><Relationship Id="rId3" Type="http://schemas.openxmlformats.org/officeDocument/2006/relationships/image" Target="../media/image201.png"/><Relationship Id="rId7" Type="http://schemas.openxmlformats.org/officeDocument/2006/relationships/image" Target="../media/image191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11" Type="http://schemas.openxmlformats.org/officeDocument/2006/relationships/image" Target="../media/image262.png"/><Relationship Id="rId5" Type="http://schemas.openxmlformats.org/officeDocument/2006/relationships/image" Target="../media/image220.png"/><Relationship Id="rId15" Type="http://schemas.openxmlformats.org/officeDocument/2006/relationships/image" Target="../media/image290.png"/><Relationship Id="rId10" Type="http://schemas.openxmlformats.org/officeDocument/2006/relationships/image" Target="../media/image17.png"/><Relationship Id="rId4" Type="http://schemas.openxmlformats.org/officeDocument/2006/relationships/image" Target="../media/image210.png"/><Relationship Id="rId9" Type="http://schemas.openxmlformats.org/officeDocument/2006/relationships/image" Target="../media/image241.png"/><Relationship Id="rId1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PHL424: </a:t>
            </a:r>
            <a:r>
              <a:rPr lang="en-US" dirty="0" smtClean="0"/>
              <a:t>Feynman diagrams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620000"/>
            <a:ext cx="3326667" cy="21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20001" y="900000"/>
            <a:ext cx="622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1940s, R. Feynman developed a diagram technique to describe </a:t>
            </a:r>
            <a:r>
              <a:rPr lang="en-US" dirty="0" smtClean="0">
                <a:solidFill>
                  <a:srgbClr val="0000CC"/>
                </a:solidFill>
              </a:rPr>
              <a:t>particle interactions in space-time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700000" y="1620000"/>
            <a:ext cx="242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Feynman diagram example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648000"/>
            <a:ext cx="1080000" cy="1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92038" y="2176608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Richard Feynman</a:t>
            </a:r>
            <a:endParaRPr lang="en-US" sz="1000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2412000" y="3600000"/>
            <a:ext cx="3240360" cy="0"/>
          </a:xfrm>
          <a:prstGeom prst="straightConnector1">
            <a:avLst/>
          </a:prstGeom>
          <a:ln w="25400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860000" y="3240000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time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20000" y="3960000"/>
            <a:ext cx="32351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Particles are represented by lines</a:t>
            </a:r>
            <a:endParaRPr lang="en-US" sz="1600" dirty="0">
              <a:solidFill>
                <a:srgbClr val="0000CC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432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468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04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558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520000" y="4320000"/>
                <a:ext cx="105150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Fermion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</a:rPr>
                      <m:t>𝑓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4320000"/>
                <a:ext cx="105150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2890"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2520000" y="4680000"/>
                <a:ext cx="1372107" cy="344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Antifermion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1600" b="0" i="1" smtClean="0"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4680000"/>
                <a:ext cx="1372107" cy="344646"/>
              </a:xfrm>
              <a:prstGeom prst="rect">
                <a:avLst/>
              </a:prstGeom>
              <a:blipFill rotWithShape="1">
                <a:blip r:embed="rId9"/>
                <a:stretch>
                  <a:fillRect l="-2222" t="-3571" r="-16444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520000" y="5040000"/>
                <a:ext cx="83099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𝑍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de-DE" sz="1600" b="0" i="1" smtClean="0">
                          <a:latin typeface="Cambria Math"/>
                          <a:ea typeface="Cambria Math"/>
                        </a:rPr>
                        <m:t>𝑊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000" y="5040000"/>
                <a:ext cx="830997" cy="338554"/>
              </a:xfrm>
              <a:prstGeom prst="rect">
                <a:avLst/>
              </a:prstGeom>
              <a:blipFill rotWithShape="1">
                <a:blip r:embed="rId10"/>
                <a:stretch>
                  <a:fillRect b="-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2520000" y="558000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Gluon</a:t>
            </a:r>
            <a:endParaRPr lang="en-US" sz="1600" dirty="0"/>
          </a:p>
        </p:txBody>
      </p:sp>
      <p:sp>
        <p:nvSpPr>
          <p:cNvPr id="15" name="Textfeld 14"/>
          <p:cNvSpPr txBox="1"/>
          <p:nvPr/>
        </p:nvSpPr>
        <p:spPr>
          <a:xfrm>
            <a:off x="4320000" y="4320000"/>
            <a:ext cx="3394800" cy="365091"/>
          </a:xfrm>
          <a:prstGeom prst="rect">
            <a:avLst/>
          </a:prstGeom>
          <a:solidFill>
            <a:srgbClr val="FFFF00"/>
          </a:solidFill>
        </p:spPr>
        <p:txBody>
          <a:bodyPr wrap="none" bIns="7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Particles go forward in time           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4320000" y="4680000"/>
            <a:ext cx="3393750" cy="365091"/>
          </a:xfrm>
          <a:prstGeom prst="rect">
            <a:avLst/>
          </a:prstGeom>
          <a:solidFill>
            <a:srgbClr val="FFFF00"/>
          </a:solidFill>
        </p:spPr>
        <p:txBody>
          <a:bodyPr wrap="none" tIns="7200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Antiparticles go backwards in time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6120000"/>
            <a:ext cx="11430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2520000" y="6120000"/>
            <a:ext cx="708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Boson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2430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720001" y="720000"/>
                <a:ext cx="774043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a real process there must be energy conversation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US" dirty="0" smtClean="0"/>
                  <a:t> it has to be a combination of virtual processes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720000"/>
                <a:ext cx="7740431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30" t="-4717" r="-315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311" y="1332000"/>
            <a:ext cx="5363810" cy="1904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16" y="4250687"/>
            <a:ext cx="2400000" cy="14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74041" y="3212975"/>
            <a:ext cx="34323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Electron-electron scattering, single photon exchange</a:t>
            </a:r>
            <a:endParaRPr lang="en-US" sz="1200" dirty="0"/>
          </a:p>
        </p:txBody>
      </p:sp>
      <p:sp>
        <p:nvSpPr>
          <p:cNvPr id="8" name="Textfeld 7"/>
          <p:cNvSpPr txBox="1"/>
          <p:nvPr/>
        </p:nvSpPr>
        <p:spPr>
          <a:xfrm>
            <a:off x="3414830" y="5672281"/>
            <a:ext cx="235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Two-photon exchange contribution</a:t>
            </a:r>
            <a:endParaRPr lang="en-US" sz="1200" dirty="0"/>
          </a:p>
        </p:txBody>
      </p:sp>
      <p:sp>
        <p:nvSpPr>
          <p:cNvPr id="5" name="Textfeld 4"/>
          <p:cNvSpPr txBox="1"/>
          <p:nvPr/>
        </p:nvSpPr>
        <p:spPr>
          <a:xfrm>
            <a:off x="720000" y="3708000"/>
            <a:ext cx="6981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Any real process receives contributions from all possible virtual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103437" y="4320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3437" y="4320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4608000" y="4320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0" y="4320000"/>
                <a:ext cx="576632" cy="321114"/>
              </a:xfrm>
              <a:prstGeom prst="rect">
                <a:avLst/>
              </a:prstGeom>
              <a:blipFill rotWithShape="1">
                <a:blip r:embed="rId6"/>
                <a:stretch>
                  <a:fillRect t="-65385" r="-42553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888000" y="52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8000" y="5292000"/>
                <a:ext cx="576632" cy="321114"/>
              </a:xfrm>
              <a:prstGeom prst="rect">
                <a:avLst/>
              </a:prstGeom>
              <a:blipFill rotWithShape="1">
                <a:blip r:embed="rId2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392000" y="52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000" y="5292000"/>
                <a:ext cx="576632" cy="321114"/>
              </a:xfrm>
              <a:prstGeom prst="rect">
                <a:avLst/>
              </a:prstGeom>
              <a:blipFill rotWithShape="1">
                <a:blip r:embed="rId7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2627784" y="1620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620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240000" y="2736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2736000"/>
                <a:ext cx="576632" cy="321114"/>
              </a:xfrm>
              <a:prstGeom prst="rect">
                <a:avLst/>
              </a:prstGeom>
              <a:blipFill rotWithShape="1">
                <a:blip r:embed="rId8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6048000" y="16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8000" y="1692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5385" r="-42105" b="-78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feld 15"/>
              <p:cNvSpPr txBox="1"/>
              <p:nvPr/>
            </p:nvSpPr>
            <p:spPr>
              <a:xfrm>
                <a:off x="5651552" y="2916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6" name="Textfeld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1552" y="2916000"/>
                <a:ext cx="576632" cy="321114"/>
              </a:xfrm>
              <a:prstGeom prst="rect">
                <a:avLst/>
              </a:prstGeom>
              <a:blipFill rotWithShape="1">
                <a:blip r:embed="rId9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581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processes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20001" y="2700000"/>
                <a:ext cx="7884448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Number of vertices in a diagram is called its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order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Each vertex has an associated probability proportional to a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coupling constant</a:t>
                </a:r>
                <a:r>
                  <a:rPr lang="en-US" dirty="0" smtClean="0"/>
                  <a:t>, usually denoted as “</a:t>
                </a:r>
                <a:r>
                  <a:rPr lang="el-GR" dirty="0" smtClean="0"/>
                  <a:t>α</a:t>
                </a:r>
                <a:r>
                  <a:rPr lang="de-DE" dirty="0" smtClean="0"/>
                  <a:t>“. </a:t>
                </a:r>
                <a:r>
                  <a:rPr lang="en-US" dirty="0" smtClean="0"/>
                  <a:t>In the electromagnetic processes this constant is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For the real processes, a diagram of the </a:t>
                </a:r>
                <a:r>
                  <a:rPr lang="en-US" b="1" i="1" dirty="0" smtClean="0">
                    <a:solidFill>
                      <a:srgbClr val="0000CC"/>
                    </a:solidFill>
                  </a:rPr>
                  <a:t>order n</a:t>
                </a:r>
                <a:r>
                  <a:rPr lang="en-US" dirty="0" smtClean="0"/>
                  <a:t> gives a contribution of order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𝜶</m:t>
                        </m:r>
                      </m:e>
                      <m:sup>
                        <m:r>
                          <a:rPr lang="de-DE" b="1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𝒏</m:t>
                        </m:r>
                      </m:sup>
                    </m:sSup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2700000"/>
                <a:ext cx="7884448" cy="2031325"/>
              </a:xfrm>
              <a:prstGeom prst="rect">
                <a:avLst/>
              </a:prstGeom>
              <a:blipFill rotWithShape="1">
                <a:blip r:embed="rId2"/>
                <a:stretch>
                  <a:fillRect l="-464" t="-1502" b="-39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579396" y="3600000"/>
                <a:ext cx="2165657" cy="6934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𝑒𝑚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396" y="3600000"/>
                <a:ext cx="2165657" cy="69346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720000" y="5040000"/>
            <a:ext cx="78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Provided that </a:t>
            </a:r>
            <a:r>
              <a:rPr lang="el-GR" dirty="0" smtClean="0"/>
              <a:t>α</a:t>
            </a:r>
            <a:r>
              <a:rPr lang="de-DE" dirty="0" smtClean="0"/>
              <a:t> </a:t>
            </a:r>
            <a:r>
              <a:rPr lang="en-US" dirty="0" smtClean="0"/>
              <a:t>is small enough, higher order contributions to many real processes can be neglected</a:t>
            </a:r>
            <a:r>
              <a:rPr lang="en-US" dirty="0"/>
              <a:t>.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216" y="720000"/>
            <a:ext cx="2400000" cy="140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3414830" y="2160000"/>
            <a:ext cx="23507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Two-photon exchange contribution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4140000" y="7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000" y="792000"/>
                <a:ext cx="576632" cy="321114"/>
              </a:xfrm>
              <a:prstGeom prst="rect">
                <a:avLst/>
              </a:prstGeom>
              <a:blipFill rotWithShape="1">
                <a:blip r:embed="rId5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680000" y="792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0000" y="792000"/>
                <a:ext cx="576632" cy="321114"/>
              </a:xfrm>
              <a:prstGeom prst="rect">
                <a:avLst/>
              </a:prstGeom>
              <a:blipFill rotWithShape="1">
                <a:blip r:embed="rId6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852000" y="1764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2000" y="1764000"/>
                <a:ext cx="576632" cy="321114"/>
              </a:xfrm>
              <a:prstGeom prst="rect">
                <a:avLst/>
              </a:prstGeom>
              <a:blipFill rotWithShape="1">
                <a:blip r:embed="rId7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4428000" y="1764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8000" y="1764000"/>
                <a:ext cx="576632" cy="321114"/>
              </a:xfrm>
              <a:prstGeom prst="rect">
                <a:avLst/>
              </a:prstGeom>
              <a:blipFill rotWithShape="1">
                <a:blip r:embed="rId8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16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processes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05" y="1080000"/>
            <a:ext cx="5845715" cy="20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574090" y="3060000"/>
                <a:ext cx="38655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Lowest order contributions to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𝛾𝛾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90" y="3060000"/>
                <a:ext cx="3865545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89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720001" y="720000"/>
            <a:ext cx="78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Diagrams which differ only by time-ordering are usually implied by drawing only one of them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95" y="3960000"/>
            <a:ext cx="2142857" cy="173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2668538" y="5760000"/>
                <a:ext cx="3987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/>
                  <a:t>Lowest order contributions to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</m:sup>
                    </m:sSup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𝛾𝛾𝛾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538" y="5760000"/>
                <a:ext cx="398737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917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720000" y="3600000"/>
            <a:ext cx="788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kind of process implies 3! = 6 different time orderings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15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Annihilation diagram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800000"/>
            <a:ext cx="4743450" cy="329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00" y="3960000"/>
            <a:ext cx="3786187" cy="2011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774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Annihilation / Formation Diagram: </a:t>
            </a:r>
            <a:r>
              <a:rPr lang="en-US" dirty="0" smtClean="0"/>
              <a:t>Particle </a:t>
            </a:r>
            <a:r>
              <a:rPr lang="en-US" dirty="0" smtClean="0">
                <a:solidFill>
                  <a:srgbClr val="0000CC"/>
                </a:solidFill>
              </a:rPr>
              <a:t>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CC"/>
                </a:solidFill>
              </a:rPr>
              <a:t>B</a:t>
            </a:r>
            <a:r>
              <a:rPr lang="en-US" dirty="0" smtClean="0"/>
              <a:t> collide to form particle </a:t>
            </a:r>
            <a:r>
              <a:rPr lang="en-US" dirty="0" smtClean="0">
                <a:solidFill>
                  <a:srgbClr val="0000CC"/>
                </a:solidFill>
              </a:rPr>
              <a:t>X</a:t>
            </a:r>
            <a:r>
              <a:rPr lang="en-US" dirty="0" smtClean="0"/>
              <a:t> which later decays to </a:t>
            </a:r>
            <a:r>
              <a:rPr lang="en-US" dirty="0" smtClean="0">
                <a:solidFill>
                  <a:srgbClr val="0000CC"/>
                </a:solidFill>
              </a:rPr>
              <a:t>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CC"/>
                </a:solidFill>
              </a:rPr>
              <a:t>D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00000" y="1980000"/>
            <a:ext cx="3642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At each </a:t>
            </a:r>
            <a:r>
              <a:rPr lang="en-US" sz="1600" i="1" dirty="0" smtClean="0">
                <a:solidFill>
                  <a:srgbClr val="FF0000"/>
                </a:solidFill>
              </a:rPr>
              <a:t>vertex</a:t>
            </a:r>
            <a:r>
              <a:rPr lang="en-US" sz="1600" i="1" dirty="0" smtClean="0"/>
              <a:t>, electric charge must be conserved and, except in Weak Interactions, quark or lepton </a:t>
            </a:r>
            <a:r>
              <a:rPr lang="en-US" sz="1600" i="1" dirty="0" err="1" smtClean="0"/>
              <a:t>flavours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cxnSp>
        <p:nvCxnSpPr>
          <p:cNvPr id="7" name="Gerade Verbindung mit Pfeil 6"/>
          <p:cNvCxnSpPr/>
          <p:nvPr/>
        </p:nvCxnSpPr>
        <p:spPr>
          <a:xfrm rot="180000" flipH="1">
            <a:off x="3780015" y="2674800"/>
            <a:ext cx="1512000" cy="86409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1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diagrams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1440000"/>
            <a:ext cx="4638675" cy="296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1" y="720000"/>
            <a:ext cx="7884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Exchange Diagram: </a:t>
            </a:r>
            <a:r>
              <a:rPr lang="en-US" dirty="0" smtClean="0"/>
              <a:t>Particles </a:t>
            </a:r>
            <a:r>
              <a:rPr lang="en-US" dirty="0" smtClean="0">
                <a:solidFill>
                  <a:srgbClr val="0000CC"/>
                </a:solidFill>
              </a:rPr>
              <a:t>A</a:t>
            </a:r>
            <a:r>
              <a:rPr lang="en-US" dirty="0" smtClean="0"/>
              <a:t>  scatters off particle </a:t>
            </a:r>
            <a:r>
              <a:rPr lang="en-US" dirty="0" smtClean="0">
                <a:solidFill>
                  <a:srgbClr val="0000CC"/>
                </a:solidFill>
              </a:rPr>
              <a:t>B</a:t>
            </a:r>
            <a:r>
              <a:rPr lang="en-US" dirty="0" smtClean="0"/>
              <a:t> by exchanging particle </a:t>
            </a:r>
            <a:r>
              <a:rPr lang="en-US" dirty="0" smtClean="0">
                <a:solidFill>
                  <a:srgbClr val="0000CC"/>
                </a:solidFill>
              </a:rPr>
              <a:t>X</a:t>
            </a:r>
            <a:r>
              <a:rPr lang="en-US" dirty="0" smtClean="0"/>
              <a:t>. Particle </a:t>
            </a:r>
            <a:r>
              <a:rPr lang="en-US" dirty="0" smtClean="0">
                <a:solidFill>
                  <a:srgbClr val="0000CC"/>
                </a:solidFill>
              </a:rPr>
              <a:t>A</a:t>
            </a:r>
            <a:r>
              <a:rPr lang="en-US" dirty="0" smtClean="0"/>
              <a:t> becomes particle </a:t>
            </a:r>
            <a:r>
              <a:rPr lang="en-US" dirty="0" smtClean="0">
                <a:solidFill>
                  <a:srgbClr val="0000CC"/>
                </a:solidFill>
              </a:rPr>
              <a:t>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00CC"/>
                </a:solidFill>
              </a:rPr>
              <a:t>B</a:t>
            </a:r>
            <a:r>
              <a:rPr lang="en-US" dirty="0" smtClean="0"/>
              <a:t> becomes </a:t>
            </a:r>
            <a:r>
              <a:rPr lang="en-US" dirty="0" smtClean="0">
                <a:solidFill>
                  <a:srgbClr val="0000CC"/>
                </a:solidFill>
              </a:rPr>
              <a:t>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1440000"/>
            <a:ext cx="3517900" cy="1597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3600000"/>
            <a:ext cx="2474912" cy="207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rot="60000" flipV="1">
            <a:off x="5152965" y="4262400"/>
            <a:ext cx="1656184" cy="5760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>
            <a:off x="2808000" y="4860000"/>
            <a:ext cx="2844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We don’t know if A emitted X and B absorbed it or vice versa.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60786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particles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720001" y="720000"/>
                <a:ext cx="79564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both previous cases particle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´virtual´ </a:t>
                </a:r>
                <a:r>
                  <a:rPr lang="en-US" dirty="0" smtClean="0"/>
                  <a:t>and the time it exists is governed by the uncertainty principle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∙∆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~ℏ</m:t>
                    </m:r>
                  </m:oMath>
                </a14:m>
                <a:r>
                  <a:rPr lang="en-US" dirty="0" smtClean="0"/>
                  <a:t>. The mass of particle </a:t>
                </a:r>
                <a:r>
                  <a:rPr lang="en-US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dirty="0" smtClean="0"/>
                  <a:t> is usually not its rest mass.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720000"/>
                <a:ext cx="7956456" cy="646331"/>
              </a:xfrm>
              <a:prstGeom prst="rect">
                <a:avLst/>
              </a:prstGeom>
              <a:blipFill rotWithShape="1">
                <a:blip r:embed="rId2"/>
                <a:stretch>
                  <a:fillRect l="-613" t="-4717" r="-61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440000"/>
            <a:ext cx="3487737" cy="2054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1440000"/>
            <a:ext cx="3365500" cy="2273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>
            <a:cxnSpLocks noChangeAspect="1"/>
          </p:cNvCxnSpPr>
          <p:nvPr/>
        </p:nvCxnSpPr>
        <p:spPr>
          <a:xfrm rot="60000" flipV="1">
            <a:off x="2214000" y="2592443"/>
            <a:ext cx="484454" cy="1412838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cxnSpLocks noChangeAspect="1"/>
          </p:cNvCxnSpPr>
          <p:nvPr/>
        </p:nvCxnSpPr>
        <p:spPr>
          <a:xfrm flipV="1">
            <a:off x="5533200" y="2790000"/>
            <a:ext cx="870577" cy="1205414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4140000"/>
                <a:ext cx="397822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If an electron and positron annihilate,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sz="1600" dirty="0" smtClean="0"/>
                  <a:t> is a photon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1600" dirty="0" smtClean="0"/>
                  <a:t> with zero charge, zero momentum and energy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600" dirty="0" smtClean="0"/>
                  <a:t> and hence an apparent mass of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f>
                      <m:fPr>
                        <m:type m:val="lin"/>
                        <m:ctrlP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de-DE" sz="1600" b="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1600" dirty="0" smtClean="0"/>
                  <a:t>.</a:t>
                </a:r>
                <a:endParaRPr lang="en-US" sz="16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140000"/>
                <a:ext cx="3978229" cy="1077218"/>
              </a:xfrm>
              <a:prstGeom prst="rect">
                <a:avLst/>
              </a:prstGeom>
              <a:blipFill rotWithShape="1">
                <a:blip r:embed="rId5"/>
                <a:stretch>
                  <a:fillRect l="-766" t="-1695" r="-613" b="-5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860000" y="4140000"/>
                <a:ext cx="4283999" cy="8829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/>
                  <a:t>If two electrons scatter,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X</a:t>
                </a:r>
                <a:r>
                  <a:rPr lang="en-US" sz="1600" dirty="0" smtClean="0"/>
                  <a:t> is a photon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𝛾</m:t>
                        </m:r>
                      </m:e>
                    </m:d>
                  </m:oMath>
                </a14:m>
                <a:r>
                  <a:rPr lang="en-US" sz="1600" dirty="0" smtClean="0"/>
                  <a:t> with zero charge, momentum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0000CC"/>
                        </a:solidFill>
                        <a:latin typeface="Cambria Math"/>
                      </a:rPr>
                      <m:t>2</m:t>
                    </m:r>
                    <m:sSub>
                      <m:sSubPr>
                        <m:ctrlP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sz="16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1600" dirty="0" smtClean="0"/>
                  <a:t> and zero energy and hence an apparent imaginary mass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60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type m:val="lin"/>
                            <m:ctrlPr>
                              <a:rPr lang="en-US" sz="1600" i="1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n-US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</m:sub>
                              <m:sup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n-US" sz="160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sz="1600" b="0" i="1" smtClean="0">
                                    <a:solidFill>
                                      <a:srgbClr val="00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4140000"/>
                <a:ext cx="4283999" cy="882934"/>
              </a:xfrm>
              <a:prstGeom prst="rect">
                <a:avLst/>
              </a:prstGeom>
              <a:blipFill rotWithShape="1">
                <a:blip r:embed="rId6"/>
                <a:stretch>
                  <a:fillRect l="-711" t="-2069" r="-3556" b="-6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3660797" y="5400000"/>
                <a:ext cx="2074863" cy="369332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𝑚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797" y="5400000"/>
                <a:ext cx="2074863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6452"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304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processes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84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/>
              <a:t>F</a:t>
            </a:r>
            <a:r>
              <a:rPr lang="en-US" dirty="0" smtClean="0"/>
              <a:t>rom the order of diagrams one can estimate the ratio of appearance rates of processes: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772467" y="1260000"/>
                <a:ext cx="3383490" cy="68262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𝑅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≡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𝑅𝑎𝑡𝑒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𝛾𝛾𝛾</m:t>
                              </m:r>
                            </m:e>
                          </m:d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𝑅𝑎𝑡𝑒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𝛾𝛾</m:t>
                              </m:r>
                            </m:e>
                          </m:d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𝑂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467" y="1260000"/>
                <a:ext cx="3383490" cy="68262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feld 4"/>
          <p:cNvSpPr txBox="1"/>
          <p:nvPr/>
        </p:nvSpPr>
        <p:spPr>
          <a:xfrm>
            <a:off x="540000" y="2160000"/>
            <a:ext cx="813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ratio can be measured experimentally; it appears to be R = 0.9·10</a:t>
            </a:r>
            <a:r>
              <a:rPr lang="en-US" baseline="30000" dirty="0" smtClean="0"/>
              <a:t>-3</a:t>
            </a:r>
            <a:r>
              <a:rPr lang="en-US" dirty="0" smtClean="0"/>
              <a:t>, which is smaller than </a:t>
            </a:r>
            <a:r>
              <a:rPr lang="el-GR" dirty="0" smtClean="0"/>
              <a:t>α</a:t>
            </a:r>
            <a:r>
              <a:rPr lang="de-DE" baseline="-25000" dirty="0" err="1" smtClean="0"/>
              <a:t>em</a:t>
            </a:r>
            <a:r>
              <a:rPr lang="de-DE" dirty="0" smtClean="0"/>
              <a:t> = 7·10</a:t>
            </a:r>
            <a:r>
              <a:rPr lang="de-DE" baseline="30000" dirty="0" smtClean="0"/>
              <a:t>-3</a:t>
            </a:r>
            <a:r>
              <a:rPr lang="de-DE" dirty="0" smtClean="0"/>
              <a:t>, but </a:t>
            </a:r>
            <a:r>
              <a:rPr lang="en-US" dirty="0" smtClean="0"/>
              <a:t>the equation above is only a first order prediction.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831" y="3023338"/>
            <a:ext cx="3824762" cy="171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645445" y="4746630"/>
            <a:ext cx="36375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Diagrams are not related by time ordering</a:t>
            </a:r>
            <a:endParaRPr lang="en-US" sz="1600" dirty="0"/>
          </a:p>
        </p:txBody>
      </p:sp>
      <p:sp>
        <p:nvSpPr>
          <p:cNvPr id="6" name="Textfeld 5"/>
          <p:cNvSpPr txBox="1"/>
          <p:nvPr/>
        </p:nvSpPr>
        <p:spPr>
          <a:xfrm>
            <a:off x="540001" y="5400000"/>
            <a:ext cx="784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nucleus, the coupling is proportional to Z</a:t>
            </a:r>
            <a:r>
              <a:rPr lang="en-US" baseline="30000" dirty="0" smtClean="0"/>
              <a:t>2</a:t>
            </a:r>
            <a:r>
              <a:rPr lang="el-GR" dirty="0" smtClean="0"/>
              <a:t>α</a:t>
            </a:r>
            <a:r>
              <a:rPr lang="de-DE" dirty="0" smtClean="0"/>
              <a:t>, </a:t>
            </a:r>
            <a:r>
              <a:rPr lang="en-US" dirty="0" smtClean="0"/>
              <a:t>hence the rate of this process is of the order of Z</a:t>
            </a:r>
            <a:r>
              <a:rPr lang="en-US" baseline="30000" dirty="0" smtClean="0"/>
              <a:t>2</a:t>
            </a:r>
            <a:r>
              <a:rPr lang="el-GR" dirty="0" smtClean="0"/>
              <a:t>α</a:t>
            </a:r>
            <a:r>
              <a:rPr lang="de-DE" baseline="30000" dirty="0" smtClean="0"/>
              <a:t>3</a:t>
            </a:r>
            <a:r>
              <a:rPr lang="de-DE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9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of a massive boson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720000"/>
            <a:ext cx="250507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768644" y="2370366"/>
            <a:ext cx="2943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Exchange of a massive particle X</a:t>
            </a:r>
            <a:endParaRPr lang="en-US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720000" y="2880000"/>
            <a:ext cx="3194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 the rest frame of particle A: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2475967" y="3276000"/>
                <a:ext cx="35287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𝐴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𝑋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</m:s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,−</m:t>
                          </m:r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5967" y="3276000"/>
                <a:ext cx="352878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21311" r="-4318"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2484000" y="3744000"/>
                <a:ext cx="31623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,    </m:t>
                    </m:r>
                    <m:acc>
                      <m:accPr>
                        <m:chr m:val="⃗"/>
                        <m:ctrlPr>
                          <a:rPr lang="de-DE" b="0" i="1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e>
                    </m:acc>
                    <m:r>
                      <a:rPr lang="de-DE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0,0,0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000" y="3744000"/>
                <a:ext cx="3162341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54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2484000" y="4140000"/>
                <a:ext cx="4230325" cy="6810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𝐴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de-DE" b="0" i="1" smtClean="0">
                          <a:latin typeface="Cambria Math"/>
                        </a:rPr>
                        <m:t>,   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𝑋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4000" y="4140000"/>
                <a:ext cx="4230325" cy="68108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20001" y="4860000"/>
                <a:ext cx="795645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From this one can estimate the maximum distance over which X can propagate before being absorbed: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𝐸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−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𝐴</m:t>
                        </m:r>
                      </m:sub>
                    </m:sSub>
                    <m:r>
                      <a:rPr lang="de-DE" b="0" i="1" smtClean="0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 smtClean="0"/>
                  <a:t>   </a:t>
                </a:r>
                <a:endParaRPr lang="en-US" dirty="0"/>
              </a:p>
              <a:p>
                <a:r>
                  <a:rPr lang="en-US" dirty="0" smtClean="0"/>
                  <a:t>This energy violation can exist only for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≈</m:t>
                    </m:r>
                    <m:f>
                      <m:fPr>
                        <m:type m:val="lin"/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ℏ</m:t>
                        </m:r>
                      </m:num>
                      <m:den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𝐸</m:t>
                        </m:r>
                      </m:den>
                    </m:f>
                  </m:oMath>
                </a14:m>
                <a:r>
                  <a:rPr lang="en-US" dirty="0" smtClean="0"/>
                  <a:t>, the </a:t>
                </a:r>
                <a:r>
                  <a:rPr lang="en-US" i="1" dirty="0" smtClean="0">
                    <a:solidFill>
                      <a:srgbClr val="0000CC"/>
                    </a:solidFill>
                  </a:rPr>
                  <a:t>interaction range </a:t>
                </a:r>
                <a:r>
                  <a:rPr lang="en-US" dirty="0" smtClean="0"/>
                  <a:t>is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4860000"/>
                <a:ext cx="7956456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613" t="-3289" b="-70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3650921" y="5803801"/>
                <a:ext cx="1781578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𝑟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𝑅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≡ℏ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𝑐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/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21" y="5803801"/>
                <a:ext cx="1781578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111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968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of a massive boson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720000"/>
            <a:ext cx="799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For a massless exchanged particle, the interaction has an infinite range (e.g. electromagnetic)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smtClean="0"/>
              <a:t>In case of a very heavy exchanged particle (e.g. a W boson in weak interaction), the interaction can be approximated by a </a:t>
            </a:r>
            <a:r>
              <a:rPr lang="en-US" i="1" dirty="0" smtClean="0">
                <a:solidFill>
                  <a:srgbClr val="0000CC"/>
                </a:solidFill>
              </a:rPr>
              <a:t>zero-range</a:t>
            </a:r>
            <a:r>
              <a:rPr lang="en-US" dirty="0" smtClean="0"/>
              <a:t>, or </a:t>
            </a:r>
            <a:r>
              <a:rPr lang="en-US" i="1" dirty="0" smtClean="0">
                <a:solidFill>
                  <a:srgbClr val="0000CC"/>
                </a:solidFill>
              </a:rPr>
              <a:t>point interaction</a:t>
            </a:r>
            <a:endParaRPr lang="en-US" i="1" dirty="0">
              <a:solidFill>
                <a:srgbClr val="0000C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270" y="1980000"/>
            <a:ext cx="30099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817640" y="3240000"/>
            <a:ext cx="3437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Point interaction as a result of M</a:t>
            </a:r>
            <a:r>
              <a:rPr lang="en-US" sz="1600" baseline="-25000" dirty="0" smtClean="0"/>
              <a:t>X</a:t>
            </a:r>
            <a:r>
              <a:rPr lang="en-US" sz="1600" dirty="0" smtClean="0"/>
              <a:t> → ∞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080000" y="3600000"/>
                <a:ext cx="65421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𝑊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80.4 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𝐺𝑒𝑉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197.3</m:t>
                              </m:r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−18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80.4</m:t>
                              </m:r>
                            </m:den>
                          </m:f>
                        </m:den>
                      </m:f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≈2∙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−18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𝑚</m:t>
                      </m:r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3600000"/>
                <a:ext cx="6542176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540000" y="4320000"/>
            <a:ext cx="7992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Considering particle X as an electrostatic potential V(r), the Klein-Gordon equation for it will look like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2552438" y="5040000"/>
                <a:ext cx="396756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𝛻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den>
                          </m:f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𝑋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438" y="5040000"/>
                <a:ext cx="3967561" cy="71468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37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Yukawa potential (1935)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40000" y="720000"/>
            <a:ext cx="5429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Integration of the previous equation gives the solution 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240000" y="1260000"/>
                <a:ext cx="2191241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</a:rPr>
                                <m:t>𝑟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</a:rPr>
                                <m:t>𝑅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000" y="1260000"/>
                <a:ext cx="2191241" cy="64819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2160000"/>
            <a:ext cx="7992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</a:t>
            </a:r>
            <a:r>
              <a:rPr lang="en-US" b="1" i="1" dirty="0" smtClean="0">
                <a:solidFill>
                  <a:srgbClr val="0000CC"/>
                </a:solidFill>
              </a:rPr>
              <a:t>g</a:t>
            </a:r>
            <a:r>
              <a:rPr lang="en-US" dirty="0" smtClean="0"/>
              <a:t> is an integration constant, and it is interpreted as the coupling strength for particle X to the particle A and B (</a:t>
            </a:r>
            <a:r>
              <a:rPr lang="en-US" dirty="0" smtClean="0">
                <a:solidFill>
                  <a:srgbClr val="CC00CC"/>
                </a:solidFill>
              </a:rPr>
              <a:t>strong nuclear charge</a:t>
            </a:r>
            <a:r>
              <a:rPr lang="en-US" dirty="0" smtClean="0"/>
              <a:t>).</a:t>
            </a:r>
            <a:endParaRPr lang="en-US" dirty="0" smtClean="0">
              <a:solidFill>
                <a:srgbClr val="CC00CC"/>
              </a:solidFill>
            </a:endParaRP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In Yukawa theory, </a:t>
            </a:r>
            <a:r>
              <a:rPr lang="en-US" b="1" i="1" dirty="0" smtClean="0">
                <a:solidFill>
                  <a:srgbClr val="0000CC"/>
                </a:solidFill>
              </a:rPr>
              <a:t>g</a:t>
            </a:r>
            <a:r>
              <a:rPr lang="en-US" dirty="0" smtClean="0"/>
              <a:t> is analogous to the electric charge in QED, and the analogue of </a:t>
            </a:r>
            <a:r>
              <a:rPr lang="el-GR" dirty="0" smtClean="0"/>
              <a:t>α</a:t>
            </a:r>
            <a:r>
              <a:rPr lang="de-DE" baseline="-25000" dirty="0" err="1" smtClean="0"/>
              <a:t>em</a:t>
            </a:r>
            <a:r>
              <a:rPr lang="de-DE" dirty="0" smtClean="0"/>
              <a:t> </a:t>
            </a:r>
            <a:r>
              <a:rPr lang="en-US" dirty="0" smtClean="0"/>
              <a:t>is</a:t>
            </a:r>
            <a:endParaRPr lang="en-US" dirty="0">
              <a:solidFill>
                <a:srgbClr val="0000CC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797812" y="3456000"/>
                <a:ext cx="1075615" cy="6481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𝑋</m:t>
                          </m:r>
                        </m:sub>
                      </m:sSub>
                      <m:r>
                        <a:rPr lang="de-DE" b="0" i="1" smtClean="0">
                          <a:solidFill>
                            <a:srgbClr val="0000CC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812" y="3456000"/>
                <a:ext cx="1075615" cy="64819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feld 10"/>
          <p:cNvSpPr txBox="1"/>
          <p:nvPr/>
        </p:nvSpPr>
        <p:spPr>
          <a:xfrm>
            <a:off x="540000" y="4320000"/>
            <a:ext cx="6114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i="1" dirty="0" smtClean="0">
                <a:solidFill>
                  <a:srgbClr val="FF0000"/>
                </a:solidFill>
              </a:rPr>
              <a:t>α</a:t>
            </a:r>
            <a:r>
              <a:rPr lang="de-DE" b="1" i="1" baseline="-25000" dirty="0" smtClean="0">
                <a:solidFill>
                  <a:srgbClr val="FF0000"/>
                </a:solidFill>
              </a:rPr>
              <a:t>X</a:t>
            </a:r>
            <a:r>
              <a:rPr lang="de-DE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characterizes the strength of the interaction at distances r ≤ R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0001" y="4680000"/>
                <a:ext cx="79924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Consider a particle being scattered by the potential (given above), thus receiving a momentum transfer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4680000"/>
                <a:ext cx="799244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540001" y="5400000"/>
            <a:ext cx="8208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/>
              <a:t>the above potential has the corresponding amplitude, which is its Fourier-transform (like in optics):</a:t>
            </a:r>
            <a:endParaRPr 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16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PHL424: </a:t>
            </a:r>
            <a:r>
              <a:rPr lang="en-US" dirty="0" smtClean="0"/>
              <a:t>Feynman diagrams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1620000"/>
            <a:ext cx="3326667" cy="21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720001" y="900000"/>
            <a:ext cx="6228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1940s, R. Feynman developed a diagram technique to describe </a:t>
            </a:r>
            <a:r>
              <a:rPr lang="en-US" dirty="0" smtClean="0">
                <a:solidFill>
                  <a:srgbClr val="0000CC"/>
                </a:solidFill>
              </a:rPr>
              <a:t>particle interactions in space-time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2700000" y="1620000"/>
            <a:ext cx="2424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Feynman diagram example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648000"/>
            <a:ext cx="1080000" cy="1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92038" y="2176608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Richard Feynman</a:t>
            </a:r>
            <a:endParaRPr lang="en-US" sz="1000" dirty="0"/>
          </a:p>
        </p:txBody>
      </p:sp>
      <p:cxnSp>
        <p:nvCxnSpPr>
          <p:cNvPr id="4" name="Gerade Verbindung mit Pfeil 3"/>
          <p:cNvCxnSpPr/>
          <p:nvPr/>
        </p:nvCxnSpPr>
        <p:spPr>
          <a:xfrm>
            <a:off x="2412000" y="3600000"/>
            <a:ext cx="3240360" cy="0"/>
          </a:xfrm>
          <a:prstGeom prst="straightConnector1">
            <a:avLst/>
          </a:prstGeom>
          <a:ln w="25400">
            <a:solidFill>
              <a:srgbClr val="0000CC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4860000" y="3240000"/>
            <a:ext cx="5517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time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20000" y="4320000"/>
            <a:ext cx="82736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Main assumptions and requirements:</a:t>
            </a:r>
          </a:p>
          <a:p>
            <a:endParaRPr lang="en-US" sz="4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Time runs from left to right (convention)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dirty="0"/>
              <a:t>Particles are usually denoted with </a:t>
            </a:r>
            <a:r>
              <a:rPr lang="en-US" sz="1600" b="1" dirty="0"/>
              <a:t>solid lines</a:t>
            </a:r>
            <a:r>
              <a:rPr lang="en-US" sz="1600" dirty="0"/>
              <a:t>, and gauge </a:t>
            </a:r>
            <a:r>
              <a:rPr lang="en-US" sz="1600" dirty="0" smtClean="0"/>
              <a:t>bosons - with </a:t>
            </a:r>
            <a:r>
              <a:rPr lang="en-US" sz="1600" b="1" dirty="0"/>
              <a:t>helices</a:t>
            </a:r>
            <a:r>
              <a:rPr lang="en-US" sz="1600" dirty="0"/>
              <a:t> or </a:t>
            </a:r>
            <a:r>
              <a:rPr lang="en-US" sz="1600" b="1" dirty="0"/>
              <a:t>dashed </a:t>
            </a:r>
            <a:r>
              <a:rPr lang="en-US" sz="1600" b="1" dirty="0" smtClean="0"/>
              <a:t>lines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b="1" dirty="0" smtClean="0"/>
              <a:t>Arrow</a:t>
            </a:r>
            <a:r>
              <a:rPr lang="en-US" sz="1600" dirty="0" smtClean="0"/>
              <a:t> directed towards the right indicates a particle, otherwise – antiparticle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</a:rPr>
              <a:t> </a:t>
            </a:r>
            <a:r>
              <a:rPr lang="en-US" sz="1600" i="1" dirty="0" smtClean="0"/>
              <a:t>Points at which 3 or more particles meet are called </a:t>
            </a:r>
            <a:r>
              <a:rPr lang="en-US" sz="1600" b="1" i="1" dirty="0" smtClean="0">
                <a:solidFill>
                  <a:srgbClr val="0000CC"/>
                </a:solidFill>
              </a:rPr>
              <a:t>vertices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i="1" dirty="0" smtClean="0"/>
              <a:t>At any vertex, momentum, angular momentum and charge are conserved (but not energy)</a:t>
            </a:r>
          </a:p>
        </p:txBody>
      </p:sp>
    </p:spTree>
    <p:extLst>
      <p:ext uri="{BB962C8B-B14F-4D97-AF65-F5344CB8AC3E}">
        <p14:creationId xmlns:p14="http://schemas.microsoft.com/office/powerpoint/2010/main" val="362561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Yukawa potential (1935)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1196752"/>
            <a:ext cx="18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Fourier-transform: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2843808" y="1556752"/>
                <a:ext cx="2699393" cy="8188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de-DE" b="0" i="1" smtClean="0">
                              <a:latin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d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𝑞</m:t>
                                  </m:r>
                                </m:e>
                              </m:acc>
                              <m:acc>
                                <m:accPr>
                                  <m:chr m:val="⃗"/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acc>
                            </m:sup>
                          </m:sSup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a:rPr lang="de-DE" b="0" i="1" smtClean="0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1556752"/>
                <a:ext cx="2699393" cy="81887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40001" y="2456752"/>
                <a:ext cx="79204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Using polar coordinates,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𝑑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𝑠𝑖𝑛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𝑑𝑟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𝑑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𝜙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, and assuming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𝑉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en-US" dirty="0" smtClean="0"/>
                  <a:t>, the amplitude is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2456752"/>
                <a:ext cx="7920432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693" t="-12264" r="-693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1828529" y="2996752"/>
                <a:ext cx="4729949" cy="9036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=4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𝑔</m:t>
                      </m:r>
                      <m:nary>
                        <m:naryPr>
                          <m:limLoc m:val="undOvr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de-DE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∞</m:t>
                          </m:r>
                        </m:sup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d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𝑠𝑖𝑛</m:t>
                              </m:r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𝑞𝑟</m:t>
                                  </m:r>
                                </m:e>
                              </m:d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𝑞𝑟</m:t>
                              </m:r>
                            </m:den>
                          </m:f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𝑑𝑟</m:t>
                          </m:r>
                        </m:e>
                      </m:nary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𝑔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529" y="2996752"/>
                <a:ext cx="4729949" cy="90364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540000" y="4265792"/>
                <a:ext cx="6852966" cy="3731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dirty="0" smtClean="0">
                    <a:solidFill>
                      <a:srgbClr val="0000CC"/>
                    </a:solidFill>
                  </a:rPr>
                  <a:t> </a:t>
                </a:r>
                <a:r>
                  <a:rPr lang="en-US" dirty="0" smtClean="0"/>
                  <a:t>For the point interaction,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𝑋</m:t>
                        </m:r>
                      </m:sub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bSup>
                    <m:r>
                      <a:rPr lang="en-US" i="1" smtClean="0">
                        <a:latin typeface="Cambria Math"/>
                        <a:ea typeface="Cambria Math"/>
                      </a:rPr>
                      <m:t>≫</m:t>
                    </m:r>
                    <m:sSup>
                      <m:sSup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𝑞</m:t>
                        </m:r>
                      </m:e>
                      <m: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, hence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becomes a constant: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4265792"/>
                <a:ext cx="6852966" cy="373179"/>
              </a:xfrm>
              <a:prstGeom prst="rect">
                <a:avLst/>
              </a:prstGeom>
              <a:blipFill rotWithShape="1">
                <a:blip r:embed="rId5"/>
                <a:stretch>
                  <a:fillRect l="-623" t="-19672" b="-26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332108" y="4796752"/>
                <a:ext cx="2336217" cy="6783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</m:d>
                      <m:r>
                        <a:rPr lang="de-DE" b="0" i="1" smtClean="0">
                          <a:latin typeface="Cambria Math"/>
                        </a:rPr>
                        <m:t>=−</m:t>
                      </m:r>
                      <m:r>
                        <a:rPr lang="de-DE" b="0" i="1" smtClean="0">
                          <a:latin typeface="Cambria Math"/>
                        </a:rPr>
                        <m:t>𝐺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−4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108" y="4796752"/>
                <a:ext cx="2336217" cy="6783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540000" y="5696752"/>
            <a:ext cx="8364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That means that the point interaction is characterized not only by </a:t>
            </a:r>
            <a:r>
              <a:rPr lang="el-GR" dirty="0" smtClean="0">
                <a:solidFill>
                  <a:srgbClr val="FF0000"/>
                </a:solidFill>
              </a:rPr>
              <a:t>α</a:t>
            </a:r>
            <a:r>
              <a:rPr lang="de-DE" baseline="-25000" dirty="0" smtClean="0">
                <a:solidFill>
                  <a:srgbClr val="FF0000"/>
                </a:solidFill>
              </a:rPr>
              <a:t>X</a:t>
            </a:r>
            <a:r>
              <a:rPr lang="de-DE" dirty="0" smtClean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>but by M</a:t>
            </a:r>
            <a:r>
              <a:rPr lang="en-US" baseline="-25000" dirty="0" smtClean="0">
                <a:solidFill>
                  <a:srgbClr val="FF0000"/>
                </a:solidFill>
              </a:rPr>
              <a:t>X</a:t>
            </a:r>
            <a:r>
              <a:rPr lang="en-US" dirty="0" smtClean="0">
                <a:solidFill>
                  <a:srgbClr val="FF0000"/>
                </a:solidFill>
              </a:rPr>
              <a:t> as well</a:t>
            </a:r>
            <a:r>
              <a:rPr lang="de-DE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540001" y="720000"/>
                <a:ext cx="7363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A particle is scattered by this potential, thus receiving a momentum transfer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𝑞</m:t>
                        </m:r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1" y="720000"/>
                <a:ext cx="736355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745" t="-21311" r="-281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800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Yukawa potential (1935)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720000" y="720000"/>
                <a:ext cx="7956456" cy="649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nuclear forces with a range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𝑅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~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−15</m:t>
                        </m:r>
                      </m:sup>
                    </m:sSup>
                    <m:r>
                      <a:rPr lang="de-DE" b="0" i="1" smtClean="0">
                        <a:latin typeface="Cambria Math"/>
                        <a:ea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, Yukawa hypothesis predicted a </a:t>
                </a:r>
                <a:r>
                  <a:rPr lang="en-US" dirty="0" err="1" smtClean="0"/>
                  <a:t>spinless</a:t>
                </a:r>
                <a:r>
                  <a:rPr lang="en-US" dirty="0" smtClean="0"/>
                  <a:t> quantum of mass: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720000"/>
                <a:ext cx="7956456" cy="649409"/>
              </a:xfrm>
              <a:prstGeom prst="rect">
                <a:avLst/>
              </a:prstGeom>
              <a:blipFill rotWithShape="1">
                <a:blip r:embed="rId2"/>
                <a:stretch>
                  <a:fillRect l="-613" t="-3738" r="-307" b="-14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720000" y="1440000"/>
                <a:ext cx="2756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𝑀</m:t>
                      </m:r>
                      <m:sSup>
                        <m:sSup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i="1">
                              <a:latin typeface="Cambria Math"/>
                              <a:ea typeface="Cambria Math"/>
                            </a:rPr>
                            <m:t>ℏ</m:t>
                          </m:r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num>
                        <m:den>
                          <m:r>
                            <a:rPr lang="de-DE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≈100 </m:t>
                      </m:r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𝑀𝑒𝑉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1440000"/>
                <a:ext cx="275646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114754" b="-177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20001" y="1980000"/>
                <a:ext cx="79564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pion observed in 1947 had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𝑀</m:t>
                    </m:r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=140</m:t>
                    </m:r>
                    <m:d>
                      <m:dPr>
                        <m:begChr m:val="["/>
                        <m:endChr m:val="]"/>
                        <m:ctrlPr>
                          <a:rPr lang="de-DE" b="0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de-DE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𝑀𝑒𝑉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b="0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de-DE" b="0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  <m:r>
                      <a:rPr lang="de-DE" b="0" i="1" smtClean="0">
                        <a:latin typeface="Cambria Math"/>
                      </a:rPr>
                      <m:t>,  </m:t>
                    </m:r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𝑠𝑝𝑖𝑛</m:t>
                    </m:r>
                    <m:r>
                      <a:rPr lang="de-DE" b="0" i="1" smtClean="0">
                        <a:solidFill>
                          <a:srgbClr val="CC00CC"/>
                        </a:solidFill>
                        <a:latin typeface="Cambria Math"/>
                      </a:rPr>
                      <m:t>=0</m:t>
                    </m:r>
                  </m:oMath>
                </a14:m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rgbClr val="CC00CC"/>
                    </a:solidFill>
                  </a:rPr>
                  <a:t>strong nuclear interactions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1" y="1980000"/>
                <a:ext cx="7956456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13" t="-66038" b="-59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feld 13"/>
          <p:cNvSpPr txBox="1"/>
          <p:nvPr/>
        </p:nvSpPr>
        <p:spPr>
          <a:xfrm>
            <a:off x="720000" y="3060000"/>
            <a:ext cx="829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Nowadays:</a:t>
            </a:r>
            <a:r>
              <a:rPr lang="en-US" dirty="0" smtClean="0"/>
              <a:t> pion exchange still accounted for the longer-range part of nuclear </a:t>
            </a:r>
            <a:r>
              <a:rPr lang="en-US" smtClean="0"/>
              <a:t>potential.</a:t>
            </a:r>
          </a:p>
          <a:p>
            <a:endParaRPr lang="en-US" sz="800" dirty="0" smtClean="0"/>
          </a:p>
          <a:p>
            <a:r>
              <a:rPr lang="en-US" dirty="0" smtClean="0"/>
              <a:t>However, full details of interaction are more complicated.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6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Electroweak Interactions – </a:t>
            </a:r>
            <a:r>
              <a:rPr lang="el-GR" dirty="0" smtClean="0"/>
              <a:t>β</a:t>
            </a:r>
            <a:r>
              <a:rPr lang="de-DE" baseline="30000" dirty="0" smtClean="0"/>
              <a:t>-</a:t>
            </a:r>
            <a:r>
              <a:rPr lang="de-DE" dirty="0" smtClean="0"/>
              <a:t>-</a:t>
            </a:r>
            <a:r>
              <a:rPr lang="de-DE" dirty="0" err="1" smtClean="0"/>
              <a:t>Decay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720000"/>
            <a:ext cx="4932362" cy="2657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08920"/>
            <a:ext cx="4419600" cy="2809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4608000"/>
            <a:ext cx="3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Mediated by charged </a:t>
            </a:r>
            <a:r>
              <a:rPr lang="en-US" b="1" i="1" dirty="0" smtClean="0">
                <a:solidFill>
                  <a:srgbClr val="0000CC"/>
                </a:solidFill>
              </a:rPr>
              <a:t>W</a:t>
            </a:r>
            <a:r>
              <a:rPr lang="en-US" b="1" i="1" dirty="0" smtClean="0"/>
              <a:t> exchange:</a:t>
            </a:r>
          </a:p>
          <a:p>
            <a:endParaRPr lang="en-US" sz="400" b="1" i="1" dirty="0" smtClean="0"/>
          </a:p>
          <a:p>
            <a:r>
              <a:rPr lang="en-US" sz="1600" dirty="0" smtClean="0"/>
              <a:t>The charge that goes into the vertex </a:t>
            </a:r>
            <a:r>
              <a:rPr lang="en-US" sz="1600" b="1" i="1" dirty="0" smtClean="0">
                <a:solidFill>
                  <a:srgbClr val="FF0000"/>
                </a:solidFill>
              </a:rPr>
              <a:t>mus</a:t>
            </a:r>
            <a:r>
              <a:rPr lang="en-US" sz="1600" dirty="0" smtClean="0">
                <a:solidFill>
                  <a:srgbClr val="FF0000"/>
                </a:solidFill>
              </a:rPr>
              <a:t>t </a:t>
            </a:r>
            <a:r>
              <a:rPr lang="en-US" sz="1600" dirty="0" smtClean="0"/>
              <a:t>equal the charge that comes out of it.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5580000" y="1260000"/>
                <a:ext cx="29388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Beta decay: </a:t>
                </a: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</a:rPr>
                      <m:t>𝑛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𝑝</m:t>
                    </m:r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𝑒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  <m:r>
                      <a:rPr lang="de-DE" b="0" i="1" smtClean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de-DE" b="0" i="1" smtClean="0">
                            <a:solidFill>
                              <a:srgbClr val="0000CC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𝜈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00CC"/>
                                </a:solidFill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000" y="1260000"/>
                <a:ext cx="2938818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660" t="-8333" r="-93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14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D:\IIT-Ropar\ParticlePhysics\animation\beta-minus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000250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73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Electromagnetism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20000"/>
            <a:ext cx="33655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3960000" y="720000"/>
            <a:ext cx="4692187" cy="4671112"/>
            <a:chOff x="3960000" y="720000"/>
            <a:chExt cx="4692187" cy="4671112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0000" y="720000"/>
              <a:ext cx="3554412" cy="2432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0000" y="3348000"/>
              <a:ext cx="2262187" cy="2043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Gerade Verbindung 3"/>
            <p:cNvCxnSpPr/>
            <p:nvPr/>
          </p:nvCxnSpPr>
          <p:spPr>
            <a:xfrm>
              <a:off x="5737206" y="2636912"/>
              <a:ext cx="1931138" cy="86409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Gerade Verbindung 5"/>
            <p:cNvCxnSpPr>
              <a:cxnSpLocks noChangeAspect="1"/>
            </p:cNvCxnSpPr>
            <p:nvPr/>
          </p:nvCxnSpPr>
          <p:spPr>
            <a:xfrm rot="60000">
              <a:off x="5704679" y="2637519"/>
              <a:ext cx="719502" cy="15198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8"/>
            <p:cNvCxnSpPr/>
            <p:nvPr/>
          </p:nvCxnSpPr>
          <p:spPr>
            <a:xfrm>
              <a:off x="5796136" y="4050000"/>
              <a:ext cx="1512168" cy="36004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feld 10"/>
          <p:cNvSpPr txBox="1"/>
          <p:nvPr/>
        </p:nvSpPr>
        <p:spPr>
          <a:xfrm>
            <a:off x="4159690" y="3284984"/>
            <a:ext cx="1852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At particle physics level the interaction is with the quarks</a:t>
            </a:r>
            <a:endParaRPr lang="en-US" sz="1600" dirty="0"/>
          </a:p>
        </p:txBody>
      </p:sp>
      <p:cxnSp>
        <p:nvCxnSpPr>
          <p:cNvPr id="13" name="Gerade Verbindung mit Pfeil 12"/>
          <p:cNvCxnSpPr/>
          <p:nvPr/>
        </p:nvCxnSpPr>
        <p:spPr>
          <a:xfrm flipH="1" flipV="1">
            <a:off x="2628000" y="2736000"/>
            <a:ext cx="1728192" cy="208823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080000" y="4860000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Photons mediate the force between protons and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3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Strong Interaction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080000"/>
            <a:ext cx="482917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0" y="720000"/>
            <a:ext cx="3736975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 flipH="1" flipV="1">
            <a:off x="4248000" y="2304000"/>
            <a:ext cx="1872208" cy="18722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flipH="1" flipV="1">
            <a:off x="2566800" y="3564000"/>
            <a:ext cx="2952328" cy="130516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5760000" y="4318224"/>
            <a:ext cx="3070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Gluons hold protons and neutron together and are responsible for the Strong force between them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2924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20000"/>
            <a:ext cx="8785225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539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of Feynman Diagrams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916832"/>
            <a:ext cx="34813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20000" y="720000"/>
            <a:ext cx="79564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Although they are used pictorially to show what is going on, Feynman Diagrams are used more seriously to calculate </a:t>
            </a:r>
            <a:r>
              <a:rPr lang="en-US" dirty="0" smtClean="0">
                <a:solidFill>
                  <a:srgbClr val="FF0000"/>
                </a:solidFill>
              </a:rPr>
              <a:t>cross sections </a:t>
            </a:r>
            <a:r>
              <a:rPr lang="en-US" dirty="0" smtClean="0"/>
              <a:t>or </a:t>
            </a:r>
            <a:r>
              <a:rPr lang="en-US" dirty="0" smtClean="0">
                <a:solidFill>
                  <a:srgbClr val="FF0000"/>
                </a:solidFill>
              </a:rPr>
              <a:t>decay rates</a:t>
            </a:r>
            <a:r>
              <a:rPr lang="en-US" dirty="0" smtClean="0"/>
              <a:t>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Draw</a:t>
            </a:r>
            <a:r>
              <a:rPr lang="en-US" dirty="0" smtClean="0"/>
              <a:t> all possible Feynman Diagrams for the process: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Assign</a:t>
            </a:r>
            <a:r>
              <a:rPr lang="en-US" dirty="0" smtClean="0"/>
              <a:t> values to each part of the diagram: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 smtClean="0">
              <a:solidFill>
                <a:srgbClr val="0000CC"/>
              </a:solidFill>
            </a:endParaRPr>
          </a:p>
          <a:p>
            <a:endParaRPr lang="de-DE" dirty="0">
              <a:solidFill>
                <a:srgbClr val="0000CC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Calculate</a:t>
            </a:r>
            <a:r>
              <a:rPr lang="en-US" dirty="0" smtClean="0"/>
              <a:t> the</a:t>
            </a:r>
            <a:r>
              <a:rPr lang="en-US" dirty="0" smtClean="0">
                <a:solidFill>
                  <a:srgbClr val="FF0000"/>
                </a:solidFill>
              </a:rPr>
              <a:t> amplitude</a:t>
            </a:r>
            <a:r>
              <a:rPr lang="en-US" dirty="0" smtClean="0"/>
              <a:t> by multiplying together.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Add </a:t>
            </a:r>
            <a:r>
              <a:rPr lang="en-US" dirty="0" smtClean="0"/>
              <a:t>the amplitudes for each diagram (including interference).</a:t>
            </a:r>
          </a:p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</a:rPr>
              <a:t>Square</a:t>
            </a:r>
            <a:r>
              <a:rPr lang="en-US" dirty="0" smtClean="0"/>
              <a:t> the amplitude to get the </a:t>
            </a:r>
            <a:r>
              <a:rPr lang="en-US" dirty="0" smtClean="0">
                <a:solidFill>
                  <a:srgbClr val="FF0000"/>
                </a:solidFill>
              </a:rPr>
              <a:t>intensity/probability</a:t>
            </a:r>
            <a:r>
              <a:rPr lang="en-US" dirty="0" smtClean="0"/>
              <a:t> (cross section or decay rate).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0" y="2628000"/>
            <a:ext cx="12858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Gerade Verbindung mit Pfeil 5"/>
          <p:cNvCxnSpPr/>
          <p:nvPr/>
        </p:nvCxnSpPr>
        <p:spPr>
          <a:xfrm flipH="1" flipV="1">
            <a:off x="7066800" y="3193200"/>
            <a:ext cx="1080120" cy="50405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cxnSpLocks noChangeAspect="1"/>
          </p:cNvCxnSpPr>
          <p:nvPr/>
        </p:nvCxnSpPr>
        <p:spPr>
          <a:xfrm flipH="1">
            <a:off x="7344000" y="2509200"/>
            <a:ext cx="583265" cy="5184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6120000" y="2996952"/>
            <a:ext cx="576064" cy="13428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400000" y="3168000"/>
            <a:ext cx="1047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free particle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40000" y="3708000"/>
            <a:ext cx="803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V</a:t>
            </a:r>
            <a:r>
              <a:rPr lang="en-US" sz="1400" dirty="0" smtClean="0">
                <a:solidFill>
                  <a:srgbClr val="FF0000"/>
                </a:solidFill>
              </a:rPr>
              <a:t>ertex 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</a:rPr>
              <a:t>~ charge</a:t>
            </a:r>
            <a:endParaRPr lang="en-US" sz="1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7020000" y="2088000"/>
                <a:ext cx="1615955" cy="421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</a:rPr>
                  <a:t>Propagator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~</m:t>
                    </m:r>
                    <m:f>
                      <m:f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140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sz="1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de-DE" sz="1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000" y="2088000"/>
                <a:ext cx="1615955" cy="421334"/>
              </a:xfrm>
              <a:prstGeom prst="rect">
                <a:avLst/>
              </a:prstGeom>
              <a:blipFill rotWithShape="1">
                <a:blip r:embed="rId4"/>
                <a:stretch>
                  <a:fillRect l="-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470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PHL424: </a:t>
            </a:r>
            <a:r>
              <a:rPr lang="en-US" dirty="0" smtClean="0"/>
              <a:t>Feynman diagrams</a:t>
            </a:r>
            <a:endParaRPr lang="en-US" dirty="0"/>
          </a:p>
        </p:txBody>
      </p:sp>
      <p:sp>
        <p:nvSpPr>
          <p:cNvPr id="9" name="Textfeld 8"/>
          <p:cNvSpPr txBox="1"/>
          <p:nvPr/>
        </p:nvSpPr>
        <p:spPr>
          <a:xfrm>
            <a:off x="720001" y="900000"/>
            <a:ext cx="622826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Feynman diagrams </a:t>
            </a:r>
            <a:r>
              <a:rPr lang="en-US" sz="1600" dirty="0" smtClean="0"/>
              <a:t>are like circuit diagrams – they show what is connected to, but length and angle of momentum vectors are not relevant.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648000"/>
            <a:ext cx="1080000" cy="15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7892038" y="2176608"/>
            <a:ext cx="11015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Richard Feynman</a:t>
            </a:r>
            <a:endParaRPr lang="en-US" sz="1000" dirty="0"/>
          </a:p>
        </p:txBody>
      </p:sp>
      <p:grpSp>
        <p:nvGrpSpPr>
          <p:cNvPr id="16" name="Gruppieren 15"/>
          <p:cNvGrpSpPr/>
          <p:nvPr/>
        </p:nvGrpSpPr>
        <p:grpSpPr>
          <a:xfrm>
            <a:off x="1259632" y="1844824"/>
            <a:ext cx="2711754" cy="2498554"/>
            <a:chOff x="1080000" y="1620000"/>
            <a:chExt cx="2711754" cy="2498554"/>
          </a:xfrm>
        </p:grpSpPr>
        <p:cxnSp>
          <p:nvCxnSpPr>
            <p:cNvPr id="4" name="Gerade Verbindung mit Pfeil 3"/>
            <p:cNvCxnSpPr/>
            <p:nvPr/>
          </p:nvCxnSpPr>
          <p:spPr>
            <a:xfrm>
              <a:off x="1080000" y="3960000"/>
              <a:ext cx="2160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feld 4"/>
            <p:cNvSpPr txBox="1"/>
            <p:nvPr/>
          </p:nvSpPr>
          <p:spPr>
            <a:xfrm>
              <a:off x="3240000" y="3780000"/>
              <a:ext cx="5517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CC"/>
                  </a:solidFill>
                </a:rPr>
                <a:t>time</a:t>
              </a:r>
              <a:endParaRPr lang="en-US" sz="1600" dirty="0">
                <a:solidFill>
                  <a:srgbClr val="0000CC"/>
                </a:solidFill>
              </a:endParaRPr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 flipV="1">
              <a:off x="1080000" y="1800000"/>
              <a:ext cx="0" cy="2160000"/>
            </a:xfrm>
            <a:prstGeom prst="straightConnector1">
              <a:avLst/>
            </a:prstGeom>
            <a:ln w="317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1080000" y="1620000"/>
              <a:ext cx="6415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rgbClr val="0000CC"/>
                  </a:solidFill>
                </a:rPr>
                <a:t>space</a:t>
              </a:r>
              <a:endParaRPr lang="en-US" sz="1600" dirty="0">
                <a:solidFill>
                  <a:srgbClr val="0000CC"/>
                </a:solidFill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>
              <a:off x="1440000" y="3600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/>
            <p:cNvCxnSpPr/>
            <p:nvPr/>
          </p:nvCxnSpPr>
          <p:spPr>
            <a:xfrm>
              <a:off x="2160000" y="3600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/>
            <p:cNvCxnSpPr/>
            <p:nvPr/>
          </p:nvCxnSpPr>
          <p:spPr>
            <a:xfrm rot="16200000">
              <a:off x="1260000" y="3060000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/>
            <p:cNvCxnSpPr/>
            <p:nvPr/>
          </p:nvCxnSpPr>
          <p:spPr>
            <a:xfrm rot="16200000">
              <a:off x="1260000" y="2700000"/>
              <a:ext cx="36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20"/>
            <p:cNvCxnSpPr/>
            <p:nvPr/>
          </p:nvCxnSpPr>
          <p:spPr>
            <a:xfrm rot="-2700000">
              <a:off x="1620000" y="3060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21"/>
            <p:cNvCxnSpPr/>
            <p:nvPr/>
          </p:nvCxnSpPr>
          <p:spPr>
            <a:xfrm rot="-2700000">
              <a:off x="2124000" y="2556000"/>
              <a:ext cx="7200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Gerade Verbindung mit Pfeil 23"/>
          <p:cNvCxnSpPr/>
          <p:nvPr/>
        </p:nvCxnSpPr>
        <p:spPr>
          <a:xfrm flipH="1">
            <a:off x="1763400" y="2164542"/>
            <a:ext cx="1944000" cy="6162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 flipV="1">
            <a:off x="2555489" y="3035384"/>
            <a:ext cx="1152000" cy="694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3167632" y="3752824"/>
            <a:ext cx="540000" cy="592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3779632" y="1844824"/>
            <a:ext cx="1872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 particle moving (instantaneously) from one point to another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779632" y="3572824"/>
            <a:ext cx="13674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 particle at rest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3779632" y="2771184"/>
            <a:ext cx="16960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A particle moving forward in time and space</a:t>
            </a:r>
            <a:endParaRPr lang="en-US" sz="1400" dirty="0">
              <a:solidFill>
                <a:srgbClr val="FF0000"/>
              </a:solidFill>
            </a:endParaRPr>
          </a:p>
        </p:txBody>
      </p:sp>
      <p:grpSp>
        <p:nvGrpSpPr>
          <p:cNvPr id="2054" name="Gruppieren 2053"/>
          <p:cNvGrpSpPr/>
          <p:nvPr/>
        </p:nvGrpSpPr>
        <p:grpSpPr>
          <a:xfrm>
            <a:off x="5940000" y="4320000"/>
            <a:ext cx="2812107" cy="2138554"/>
            <a:chOff x="1080000" y="4320000"/>
            <a:chExt cx="2812107" cy="2138554"/>
          </a:xfrm>
        </p:grpSpPr>
        <p:pic>
          <p:nvPicPr>
            <p:cNvPr id="5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432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468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04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558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feld 55"/>
                <p:cNvSpPr txBox="1"/>
                <p:nvPr/>
              </p:nvSpPr>
              <p:spPr>
                <a:xfrm>
                  <a:off x="2520000" y="4320000"/>
                  <a:ext cx="105150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Fermion </a:t>
                  </a:r>
                  <a14:m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𝑓</m:t>
                      </m:r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6" name="Textfeld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0" y="4320000"/>
                  <a:ext cx="1051506" cy="338554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3488" t="-5455" b="-2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feld 56"/>
                <p:cNvSpPr txBox="1"/>
                <p:nvPr/>
              </p:nvSpPr>
              <p:spPr>
                <a:xfrm>
                  <a:off x="2520000" y="4680000"/>
                  <a:ext cx="1372107" cy="3446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 smtClean="0"/>
                    <a:t>Antifermion </a:t>
                  </a:r>
                  <a14:m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</m:oMath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7" name="Textfeld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0" y="4680000"/>
                  <a:ext cx="1372107" cy="344646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2667" t="-3571" r="-16000" b="-232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feld 57"/>
                <p:cNvSpPr txBox="1"/>
                <p:nvPr/>
              </p:nvSpPr>
              <p:spPr>
                <a:xfrm>
                  <a:off x="2520000" y="5040000"/>
                  <a:ext cx="830997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i="1" smtClean="0">
                            <a:latin typeface="Cambria Math"/>
                            <a:ea typeface="Cambria Math"/>
                          </a:rPr>
                          <m:t>𝛾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𝑍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, </m:t>
                        </m:r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𝑊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8" name="Textfeld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0000" y="5040000"/>
                  <a:ext cx="830997" cy="338554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36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Textfeld 58"/>
            <p:cNvSpPr txBox="1"/>
            <p:nvPr/>
          </p:nvSpPr>
          <p:spPr>
            <a:xfrm>
              <a:off x="2520000" y="5580000"/>
              <a:ext cx="697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Gluon</a:t>
              </a:r>
              <a:endParaRPr lang="en-US" sz="1600" dirty="0"/>
            </a:p>
          </p:txBody>
        </p: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0000" y="6120000"/>
              <a:ext cx="1143000" cy="333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1" name="Textfeld 60"/>
            <p:cNvSpPr txBox="1"/>
            <p:nvPr/>
          </p:nvSpPr>
          <p:spPr>
            <a:xfrm>
              <a:off x="2520000" y="6120000"/>
              <a:ext cx="7088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Boson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903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Vertices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360000" y="720000"/>
            <a:ext cx="71753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Lines connect into vertices</a:t>
            </a:r>
            <a:r>
              <a:rPr lang="en-US" sz="1600" dirty="0" smtClean="0"/>
              <a:t>, which are the building blocks of  Feynman diagrams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260000"/>
            <a:ext cx="54864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360001" y="3060000"/>
            <a:ext cx="8316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Charge, lepton number </a:t>
            </a:r>
            <a:r>
              <a:rPr lang="en-US" sz="1600" dirty="0" smtClean="0"/>
              <a:t>and</a:t>
            </a:r>
            <a:r>
              <a:rPr lang="en-US" sz="1600" dirty="0" smtClean="0">
                <a:solidFill>
                  <a:srgbClr val="0000CC"/>
                </a:solidFill>
              </a:rPr>
              <a:t> baryon number </a:t>
            </a:r>
            <a:r>
              <a:rPr lang="en-US" sz="1600" dirty="0" smtClean="0"/>
              <a:t>as well as </a:t>
            </a:r>
            <a:r>
              <a:rPr lang="en-US" sz="1600" dirty="0" smtClean="0">
                <a:solidFill>
                  <a:srgbClr val="0000CC"/>
                </a:solidFill>
              </a:rPr>
              <a:t>momentum </a:t>
            </a:r>
            <a:r>
              <a:rPr lang="en-US" sz="1600" dirty="0" smtClean="0"/>
              <a:t>are always </a:t>
            </a:r>
            <a:r>
              <a:rPr lang="en-US" sz="1600" dirty="0" smtClean="0">
                <a:solidFill>
                  <a:srgbClr val="FF0000"/>
                </a:solidFill>
              </a:rPr>
              <a:t>conserved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  <a:r>
              <a:rPr lang="en-US" sz="1600" dirty="0" smtClean="0"/>
              <a:t>at a vertex.</a:t>
            </a:r>
            <a:endParaRPr lang="en-US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0" y="3780000"/>
            <a:ext cx="217646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80000" y="3960000"/>
            <a:ext cx="199926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Compton scattering</a:t>
            </a:r>
            <a:endParaRPr lang="en-US" dirty="0"/>
          </a:p>
        </p:txBody>
      </p:sp>
      <p:sp>
        <p:nvSpPr>
          <p:cNvPr id="8" name="Textfeld 7"/>
          <p:cNvSpPr txBox="1"/>
          <p:nvPr/>
        </p:nvSpPr>
        <p:spPr>
          <a:xfrm>
            <a:off x="3960000" y="5580000"/>
            <a:ext cx="3377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Lowest order diagram</a:t>
            </a:r>
            <a:r>
              <a:rPr lang="en-US" sz="1600" dirty="0" smtClean="0"/>
              <a:t> has </a:t>
            </a:r>
            <a:r>
              <a:rPr lang="en-US" sz="1600" dirty="0" smtClean="0">
                <a:solidFill>
                  <a:srgbClr val="FF0000"/>
                </a:solidFill>
              </a:rPr>
              <a:t>two vertices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80000" y="4428000"/>
            <a:ext cx="2483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</a:t>
            </a:r>
            <a:r>
              <a:rPr lang="en-US" sz="1400" dirty="0" smtClean="0"/>
              <a:t> photon scatters from an electron producing a photon and an electron in the final state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9385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processes</a:t>
            </a:r>
            <a:endParaRPr lang="en-US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50196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940152" y="5400000"/>
            <a:ext cx="26642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</a:rPr>
              <a:t>Feynman diagrams for basic processes involving electron, positron and photon</a:t>
            </a:r>
            <a:endParaRPr lang="en-US" sz="1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4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Diagrams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509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Each Feynman diagram represents an Amplitude (</a:t>
            </a:r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0000" y="1260000"/>
            <a:ext cx="1967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u="sng" dirty="0" smtClean="0"/>
              <a:t>Fermi’s Golden Rule:</a:t>
            </a:r>
            <a:endParaRPr lang="en-US" sz="1600" i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2700000" y="1180747"/>
                <a:ext cx="3601691" cy="4970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/>
                        </a:rPr>
                        <m:t>𝑡𝑟𝑎𝑛𝑠𝑖𝑡𝑖𝑜𝑛</m:t>
                      </m:r>
                      <m:r>
                        <a:rPr lang="de-DE" sz="1400" b="0" i="1" smtClean="0">
                          <a:latin typeface="Cambria Math"/>
                        </a:rPr>
                        <m:t> </m:t>
                      </m:r>
                      <m:r>
                        <a:rPr lang="de-DE" sz="1400" b="0" i="1" smtClean="0">
                          <a:latin typeface="Cambria Math"/>
                        </a:rPr>
                        <m:t>𝑟𝑎𝑡𝑒</m:t>
                      </m:r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×</m:t>
                      </m:r>
                      <m:d>
                        <m:d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𝑝h𝑎𝑠𝑒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 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𝑠𝑝𝑎𝑐𝑒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000" y="1180747"/>
                <a:ext cx="3601691" cy="497059"/>
              </a:xfrm>
              <a:prstGeom prst="rect">
                <a:avLst/>
              </a:prstGeom>
              <a:blipFill rotWithShape="1">
                <a:blip r:embed="rId2"/>
                <a:stretch>
                  <a:fillRect b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6624000" y="1080000"/>
            <a:ext cx="2484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 lowest order perturbation theory </a:t>
            </a:r>
            <a:r>
              <a:rPr lang="en-US" sz="1200" b="1" dirty="0" smtClean="0"/>
              <a:t>M</a:t>
            </a:r>
            <a:r>
              <a:rPr lang="en-US" sz="1200" dirty="0" smtClean="0"/>
              <a:t> is the Fourier transformation of the potential. “Born Approximation”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40000" y="1800000"/>
                <a:ext cx="70085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u="sng" dirty="0" smtClean="0"/>
                  <a:t>Differential cross section for two body scattering</a:t>
                </a:r>
                <a:r>
                  <a:rPr lang="en-US" sz="1600" i="1" dirty="0" smtClean="0"/>
                  <a:t> (e.g.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latin typeface="Cambria Math"/>
                      </a:rPr>
                      <m:t>𝑝𝑝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latin typeface="Cambria Math"/>
                        <a:ea typeface="Cambria Math"/>
                      </a:rPr>
                      <m:t>𝑝𝑝</m:t>
                    </m:r>
                  </m:oMath>
                </a14:m>
                <a:r>
                  <a:rPr lang="en-US" sz="1600" i="1" dirty="0" smtClean="0"/>
                  <a:t>) in the CM system: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1800000"/>
                <a:ext cx="7008522" cy="338554"/>
              </a:xfrm>
              <a:prstGeom prst="rect">
                <a:avLst/>
              </a:prstGeom>
              <a:blipFill rotWithShape="1">
                <a:blip r:embed="rId3"/>
                <a:stretch>
                  <a:fillRect l="-522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3708000" y="2160000"/>
                <a:ext cx="1713674" cy="6047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sz="1400" b="0" i="1" smtClean="0">
                              <a:latin typeface="Cambria Math"/>
                              <a:ea typeface="Cambria Math"/>
                            </a:rPr>
                            <m:t>Ω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</a:rPr>
                            <m:t>4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0" y="2160000"/>
                <a:ext cx="1713674" cy="60471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540000" y="2880000"/>
                <a:ext cx="66014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u="sng" dirty="0" smtClean="0"/>
                  <a:t>The decay rate (</a:t>
                </a:r>
                <a:r>
                  <a:rPr lang="el-GR" sz="1600" i="1" u="sng" dirty="0" smtClean="0"/>
                  <a:t>Γ</a:t>
                </a:r>
                <a:r>
                  <a:rPr lang="de-DE" sz="1600" i="1" u="sng" dirty="0" smtClean="0"/>
                  <a:t>)</a:t>
                </a:r>
                <a:r>
                  <a:rPr lang="en-US" sz="1600" i="1" u="sng" dirty="0" smtClean="0"/>
                  <a:t> for a two body decay</a:t>
                </a:r>
                <a:r>
                  <a:rPr lang="en-US" sz="1600" i="1" dirty="0" smtClean="0"/>
                  <a:t> (e.g.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de-DE" sz="1600" b="0" i="1" smtClean="0">
                        <a:latin typeface="Cambria Math"/>
                        <a:ea typeface="Cambria Math"/>
                      </a:rPr>
                      <m:t>→</m:t>
                    </m:r>
                    <m:sSup>
                      <m:sSupPr>
                        <m:ctrlPr>
                          <a:rPr lang="de-DE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de-DE" sz="16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  <m:sup>
                        <m:r>
                          <a:rPr lang="de-DE" sz="1600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sz="1600" i="1" dirty="0" smtClean="0"/>
                  <a:t>) in the CM system:</a:t>
                </a:r>
                <a:endParaRPr lang="en-US" sz="1600" i="1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00" y="2880000"/>
                <a:ext cx="6601487" cy="338554"/>
              </a:xfrm>
              <a:prstGeom prst="rect">
                <a:avLst/>
              </a:prstGeom>
              <a:blipFill rotWithShape="1">
                <a:blip r:embed="rId5"/>
                <a:stretch>
                  <a:fillRect l="-554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3708000" y="3276000"/>
                <a:ext cx="1579727" cy="517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/>
                          <a:ea typeface="Cambria Math"/>
                        </a:rPr>
                        <m:t>Γ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ℏ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den>
                      </m:f>
                      <m:sSup>
                        <m:sSupPr>
                          <m:ctrlPr>
                            <a:rPr lang="de-DE" sz="1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8000" y="3276000"/>
                <a:ext cx="1579727" cy="517386"/>
              </a:xfrm>
              <a:prstGeom prst="rect">
                <a:avLst/>
              </a:prstGeom>
              <a:blipFill rotWithShape="1">
                <a:blip r:embed="rId6"/>
                <a:stretch>
                  <a:fillRect t="-7059" b="-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5760000" y="2160000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q</a:t>
            </a:r>
            <a:r>
              <a:rPr lang="en-US" sz="1200" baseline="-25000" dirty="0" err="1" smtClean="0"/>
              <a:t>f</a:t>
            </a:r>
            <a:r>
              <a:rPr lang="en-US" sz="1200" dirty="0" smtClean="0"/>
              <a:t> = final state momentum</a:t>
            </a:r>
          </a:p>
          <a:p>
            <a:r>
              <a:rPr lang="en-US" sz="1200" dirty="0" err="1" smtClean="0"/>
              <a:t>v</a:t>
            </a:r>
            <a:r>
              <a:rPr lang="en-US" sz="1200" baseline="-25000" dirty="0" err="1" smtClean="0"/>
              <a:t>f</a:t>
            </a:r>
            <a:r>
              <a:rPr lang="en-US" sz="1200" dirty="0" smtClean="0"/>
              <a:t> = speed of final state particle</a:t>
            </a:r>
          </a:p>
          <a:p>
            <a:r>
              <a:rPr lang="en-US" sz="1200" dirty="0" smtClean="0"/>
              <a:t>v</a:t>
            </a:r>
            <a:r>
              <a:rPr lang="en-US" sz="1200" baseline="-25000" dirty="0" smtClean="0"/>
              <a:t>i</a:t>
            </a:r>
            <a:r>
              <a:rPr lang="en-US" sz="1200" dirty="0" smtClean="0"/>
              <a:t> = speed of initial state particle</a:t>
            </a:r>
            <a:endParaRPr lang="en-US" sz="1200" dirty="0"/>
          </a:p>
        </p:txBody>
      </p:sp>
      <p:sp>
        <p:nvSpPr>
          <p:cNvPr id="14" name="Textfeld 13"/>
          <p:cNvSpPr txBox="1"/>
          <p:nvPr/>
        </p:nvSpPr>
        <p:spPr>
          <a:xfrm>
            <a:off x="5760000" y="3240000"/>
            <a:ext cx="2576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 = mass of parent</a:t>
            </a:r>
          </a:p>
          <a:p>
            <a:r>
              <a:rPr lang="en-US" sz="1200" dirty="0" smtClean="0"/>
              <a:t>p = momentum of decay particle</a:t>
            </a:r>
          </a:p>
          <a:p>
            <a:r>
              <a:rPr lang="en-US" sz="1200" dirty="0" smtClean="0"/>
              <a:t>S = statistical factor (fermions/bosons)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/>
              <p:cNvSpPr txBox="1"/>
              <p:nvPr/>
            </p:nvSpPr>
            <p:spPr>
              <a:xfrm>
                <a:off x="720000" y="4500000"/>
                <a:ext cx="6147837" cy="929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In most cases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𝑴</m:t>
                            </m:r>
                          </m:e>
                        </m:d>
                      </m:e>
                      <m:sup>
                        <m:r>
                          <a:rPr lang="de-DE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cannot be calculated exactly.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Often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is expanded in a power series.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Feynman diagrams represent terms in the series expansion of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00" y="4500000"/>
                <a:ext cx="6147837" cy="929550"/>
              </a:xfrm>
              <a:prstGeom prst="rect">
                <a:avLst/>
              </a:prstGeom>
              <a:blipFill rotWithShape="1">
                <a:blip r:embed="rId7"/>
                <a:stretch>
                  <a:fillRect l="-793" t="-2614" b="-91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42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Diagrams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0" y="720000"/>
            <a:ext cx="50006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/>
              <p:cNvSpPr txBox="1"/>
              <p:nvPr/>
            </p:nvSpPr>
            <p:spPr>
              <a:xfrm>
                <a:off x="947607" y="3960000"/>
                <a:ext cx="7209409" cy="6805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−</m:t>
                      </m:r>
                      <m:r>
                        <a:rPr lang="de-DE" b="0" i="1" smtClean="0">
                          <a:latin typeface="Cambria Math"/>
                        </a:rPr>
                        <m:t>𝑖𝑀</m:t>
                      </m:r>
                      <m:r>
                        <a:rPr lang="de-DE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𝑖𝑒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𝜈</m:t>
                                  </m:r>
                                </m:sup>
                              </m:sSup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f>
                        <m:fPr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b="0" i="1" smtClean="0">
                              <a:latin typeface="Cambria Math"/>
                            </a:rPr>
                            <m:t>−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𝑖</m:t>
                          </m:r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𝜇𝜈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</m:acc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𝑖𝑒</m:t>
                              </m:r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𝜇</m:t>
                                  </m:r>
                                </m:sup>
                              </m:sSup>
                            </m:e>
                          </m:d>
                          <m:r>
                            <a:rPr lang="de-DE" b="0" i="1" smtClean="0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feld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07" y="3960000"/>
                <a:ext cx="7209409" cy="68050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936000" y="5220000"/>
                <a:ext cx="3356816" cy="701410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 for massive particle: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𝜇𝜈</m:t>
                                </m:r>
                              </m:sup>
                            </m:sSup>
                            <m:r>
                              <a:rPr lang="de-DE" b="0" i="1" smtClean="0">
                                <a:latin typeface="Cambria Math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𝜇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𝑝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  <a:ea typeface="Cambria Math"/>
                                      </a:rPr>
                                      <m:t>𝜈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p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𝑝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00" y="5220000"/>
                <a:ext cx="3356816" cy="70141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hteck 15"/>
          <p:cNvSpPr/>
          <p:nvPr/>
        </p:nvSpPr>
        <p:spPr>
          <a:xfrm>
            <a:off x="3908096" y="2348880"/>
            <a:ext cx="1239968" cy="648072"/>
          </a:xfrm>
          <a:prstGeom prst="rect">
            <a:avLst/>
          </a:prstGeom>
          <a:noFill/>
          <a:ln w="127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4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Diagrams</a:t>
            </a:r>
            <a:endParaRPr lang="en-US" dirty="0"/>
          </a:p>
        </p:txBody>
      </p:sp>
      <p:sp>
        <p:nvSpPr>
          <p:cNvPr id="4" name="Textfeld 3"/>
          <p:cNvSpPr txBox="1"/>
          <p:nvPr/>
        </p:nvSpPr>
        <p:spPr>
          <a:xfrm>
            <a:off x="540000" y="720000"/>
            <a:ext cx="6585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A </a:t>
            </a:r>
            <a:r>
              <a:rPr lang="en-US" sz="1600" dirty="0" smtClean="0">
                <a:solidFill>
                  <a:srgbClr val="0000CC"/>
                </a:solidFill>
              </a:rPr>
              <a:t>coupling constant</a:t>
            </a:r>
            <a:r>
              <a:rPr lang="en-US" sz="1600" dirty="0" smtClean="0"/>
              <a:t> (multiplication factor) is associated with each vertex.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Value of coupling constant</a:t>
            </a:r>
            <a:r>
              <a:rPr lang="en-US" sz="1600" dirty="0" smtClean="0"/>
              <a:t> depends on type of interaction</a:t>
            </a:r>
            <a:endParaRPr lang="en-US" sz="1600" dirty="0">
              <a:solidFill>
                <a:srgbClr val="FF0000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4500000" y="1440000"/>
            <a:ext cx="2467086" cy="636999"/>
            <a:chOff x="4500000" y="1620000"/>
            <a:chExt cx="2467086" cy="6369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feld 8"/>
                <p:cNvSpPr txBox="1"/>
                <p:nvPr/>
              </p:nvSpPr>
              <p:spPr>
                <a:xfrm>
                  <a:off x="4500000" y="1620000"/>
                  <a:ext cx="2467086" cy="3915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𝑓𝑒𝑟𝑚𝑖𝑜𝑛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𝑐h𝑎𝑟𝑔𝑒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feld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0000" y="1620000"/>
                  <a:ext cx="2467086" cy="39158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feld 9"/>
            <p:cNvSpPr txBox="1"/>
            <p:nvPr/>
          </p:nvSpPr>
          <p:spPr>
            <a:xfrm>
              <a:off x="5040000" y="1980000"/>
              <a:ext cx="189712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(in units of electron charge)</a:t>
              </a:r>
              <a:endParaRPr lang="en-US" sz="1200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4500000" y="2196000"/>
                <a:ext cx="2133148" cy="910699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808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n-US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</m:rad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𝑓</m:t>
                          </m:r>
                        </m:sub>
                      </m:sSub>
                      <m:r>
                        <a:rPr lang="de-DE" b="0" i="1" smtClean="0">
                          <a:latin typeface="Cambria Math"/>
                          <a:ea typeface="Cambria Math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de-DE" b="0" i="1" smtClean="0">
                              <a:latin typeface="Cambria Math"/>
                              <a:ea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de-DE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  <m:r>
                                <a:rPr lang="de-DE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000" y="2196000"/>
                <a:ext cx="2133148" cy="91069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pieren 2"/>
          <p:cNvGrpSpPr/>
          <p:nvPr/>
        </p:nvGrpSpPr>
        <p:grpSpPr>
          <a:xfrm>
            <a:off x="1080000" y="1800000"/>
            <a:ext cx="2103744" cy="933450"/>
            <a:chOff x="1080000" y="1620000"/>
            <a:chExt cx="2103744" cy="933450"/>
          </a:xfrm>
        </p:grpSpPr>
        <p:grpSp>
          <p:nvGrpSpPr>
            <p:cNvPr id="8" name="Gruppieren 7"/>
            <p:cNvGrpSpPr/>
            <p:nvPr/>
          </p:nvGrpSpPr>
          <p:grpSpPr>
            <a:xfrm>
              <a:off x="1080000" y="1620000"/>
              <a:ext cx="2103744" cy="933450"/>
              <a:chOff x="1080000" y="1620000"/>
              <a:chExt cx="2103744" cy="933450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0000" y="1620000"/>
                <a:ext cx="1841500" cy="9334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feld 4"/>
                  <p:cNvSpPr txBox="1"/>
                  <p:nvPr/>
                </p:nvSpPr>
                <p:spPr>
                  <a:xfrm>
                    <a:off x="1080000" y="1620000"/>
                    <a:ext cx="3757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" name="Textfeld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80000" y="1620000"/>
                    <a:ext cx="375744" cy="36933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feld 6"/>
                  <p:cNvSpPr txBox="1"/>
                  <p:nvPr/>
                </p:nvSpPr>
                <p:spPr>
                  <a:xfrm>
                    <a:off x="2808000" y="2160000"/>
                    <a:ext cx="37574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de-DE" b="0" i="1" smtClean="0">
                              <a:latin typeface="Cambria Math"/>
                            </a:rPr>
                            <m:t>𝑓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7" name="Textfeld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8000" y="2160000"/>
                    <a:ext cx="375744" cy="369332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feld 5"/>
                  <p:cNvSpPr txBox="1"/>
                  <p:nvPr/>
                </p:nvSpPr>
                <p:spPr>
                  <a:xfrm>
                    <a:off x="2808000" y="1620000"/>
                    <a:ext cx="37042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" name="Textfeld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808000" y="1620000"/>
                    <a:ext cx="370421" cy="36933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Ellipse 12"/>
            <p:cNvSpPr/>
            <p:nvPr/>
          </p:nvSpPr>
          <p:spPr>
            <a:xfrm>
              <a:off x="2052000" y="2052000"/>
              <a:ext cx="72008" cy="72000"/>
            </a:xfrm>
            <a:prstGeom prst="ellipse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Gerade Verbindung mit Pfeil 14"/>
          <p:cNvCxnSpPr>
            <a:stCxn id="12" idx="1"/>
          </p:cNvCxnSpPr>
          <p:nvPr/>
        </p:nvCxnSpPr>
        <p:spPr>
          <a:xfrm flipH="1" flipV="1">
            <a:off x="2339752" y="2272436"/>
            <a:ext cx="2160248" cy="378914"/>
          </a:xfrm>
          <a:prstGeom prst="straightConnector1">
            <a:avLst/>
          </a:prstGeom>
          <a:ln w="25400">
            <a:solidFill>
              <a:srgbClr val="00808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540000" y="3600000"/>
            <a:ext cx="41649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Example: </a:t>
            </a:r>
            <a:r>
              <a:rPr lang="en-US" sz="1600" dirty="0" smtClean="0">
                <a:solidFill>
                  <a:srgbClr val="FF0000"/>
                </a:solidFill>
              </a:rPr>
              <a:t>Compton scattering</a:t>
            </a:r>
            <a:r>
              <a:rPr lang="en-US" sz="1600" dirty="0" smtClean="0"/>
              <a:t> of an electron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1080000" y="2880000"/>
                <a:ext cx="2419765" cy="338554"/>
              </a:xfrm>
              <a:prstGeom prst="rect">
                <a:avLst/>
              </a:prstGeom>
              <a:solidFill>
                <a:srgbClr val="FFFFCC"/>
              </a:solidFill>
              <a:ln>
                <a:solidFill>
                  <a:srgbClr val="00808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600" dirty="0" smtClean="0">
                    <a:solidFill>
                      <a:srgbClr val="CC00CC"/>
                    </a:solidFill>
                  </a:rPr>
                  <a:t>Electromagnetic    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sz="16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2880000"/>
                <a:ext cx="2419765" cy="338554"/>
              </a:xfrm>
              <a:prstGeom prst="rect">
                <a:avLst/>
              </a:prstGeom>
              <a:blipFill rotWithShape="1">
                <a:blip r:embed="rId9"/>
                <a:stretch>
                  <a:fillRect l="-1003" t="-3448" b="-18966"/>
                </a:stretch>
              </a:blipFill>
              <a:ln>
                <a:solidFill>
                  <a:srgbClr val="00808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3960000"/>
            <a:ext cx="2176462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4860000" y="4248000"/>
                <a:ext cx="3271088" cy="76944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𝐷𝑖𝑎𝑔𝑟𝑎𝑚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∝</m:t>
                      </m:r>
                      <m:sSup>
                        <m:sSupPr>
                          <m:ctrlP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𝑐𝑜𝑢𝑝𝑙𝑖𝑛𝑔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r>
                        <a:rPr lang="de-DE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sz="800" dirty="0">
                  <a:solidFill>
                    <a:srgbClr val="FF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𝐷𝑖𝑎𝑔𝑟𝑎𝑚</m:t>
                              </m:r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US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∝</m:t>
                      </m:r>
                      <m:sSup>
                        <m:sSupPr>
                          <m:ctrlPr>
                            <a:rPr lang="en-US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𝑒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00" y="4248000"/>
                <a:ext cx="3271088" cy="769441"/>
              </a:xfrm>
              <a:prstGeom prst="rect">
                <a:avLst/>
              </a:prstGeom>
              <a:blipFill rotWithShape="1">
                <a:blip r:embed="rId11"/>
                <a:stretch>
                  <a:fillRect b="-546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1080000" y="5724000"/>
                <a:ext cx="5322153" cy="8370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/>
                  <a:t>Total four-momenta conserved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at a vertex</a:t>
                </a:r>
              </a:p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Can</a:t>
                </a:r>
                <a:r>
                  <a:rPr lang="en-US" sz="1600" dirty="0" smtClean="0"/>
                  <a:t> move particle from initial to final state </a:t>
                </a:r>
                <a:r>
                  <a:rPr lang="en-US" sz="1600" dirty="0" smtClean="0">
                    <a:solidFill>
                      <a:srgbClr val="0000CC"/>
                    </a:solidFill>
                  </a:rPr>
                  <a:t>by</a:t>
                </a:r>
                <a:r>
                  <a:rPr lang="en-US" sz="1600" dirty="0" smtClean="0"/>
                  <a:t> 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FF0000"/>
                    </a:solidFill>
                  </a:rPr>
                  <a:t>      replacing it into its antiparticle </a:t>
                </a:r>
                <a14:m>
                  <m:oMath xmlns:m="http://schemas.openxmlformats.org/officeDocument/2006/math"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𝑓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𝛾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𝑏𝑒𝑐𝑜𝑚𝑒𝑠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𝑓</m:t>
                    </m:r>
                    <m:acc>
                      <m:accPr>
                        <m:chr m:val="̅"/>
                        <m:ctrlPr>
                          <a:rPr lang="de-DE" sz="1600" b="0" i="1" smtClean="0">
                            <a:solidFill>
                              <a:srgbClr val="CC00CC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de-DE" sz="1600" b="0" i="1" smtClean="0">
                            <a:solidFill>
                              <a:srgbClr val="CC00CC"/>
                            </a:solidFill>
                            <a:latin typeface="Cambria Math"/>
                            <a:ea typeface="Cambria Math"/>
                          </a:rPr>
                          <m:t>𝑓</m:t>
                        </m:r>
                      </m:e>
                    </m:acc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sz="1600" b="0" i="1" smtClean="0">
                        <a:solidFill>
                          <a:srgbClr val="CC00CC"/>
                        </a:solidFill>
                        <a:latin typeface="Cambria Math"/>
                        <a:ea typeface="Cambria Math"/>
                      </a:rPr>
                      <m:t>𝛾</m:t>
                    </m:r>
                  </m:oMath>
                </a14:m>
                <a:endParaRPr lang="en-US" sz="1600" dirty="0">
                  <a:solidFill>
                    <a:srgbClr val="CC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000" y="5724000"/>
                <a:ext cx="5322153" cy="837089"/>
              </a:xfrm>
              <a:prstGeom prst="rect">
                <a:avLst/>
              </a:prstGeom>
              <a:blipFill rotWithShape="1">
                <a:blip r:embed="rId12"/>
                <a:stretch>
                  <a:fillRect l="-344" t="-2190" b="-8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1907136" y="4428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136" y="4428000"/>
                <a:ext cx="576632" cy="321114"/>
              </a:xfrm>
              <a:prstGeom prst="rect">
                <a:avLst/>
              </a:prstGeom>
              <a:blipFill rotWithShape="1">
                <a:blip r:embed="rId13"/>
                <a:stretch>
                  <a:fillRect t="-64151" r="-42553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312000" y="4428000"/>
                <a:ext cx="576632" cy="3211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40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000" y="4428000"/>
                <a:ext cx="576632" cy="321114"/>
              </a:xfrm>
              <a:prstGeom prst="rect">
                <a:avLst/>
              </a:prstGeom>
              <a:blipFill rotWithShape="1">
                <a:blip r:embed="rId14"/>
                <a:stretch>
                  <a:fillRect t="-64151" r="-42105" b="-75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8136000" y="4230000"/>
                <a:ext cx="982257" cy="4140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sz="16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de-DE" sz="16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de-DE" sz="1600" b="0" i="1" smtClean="0">
                              <a:latin typeface="Cambria Math"/>
                            </a:rPr>
                            <m:t>137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6000" y="4230000"/>
                <a:ext cx="982257" cy="414088"/>
              </a:xfrm>
              <a:prstGeom prst="rect">
                <a:avLst/>
              </a:prstGeom>
              <a:blipFill rotWithShape="1">
                <a:blip r:embed="rId15"/>
                <a:stretch>
                  <a:fillRect l="-3727" t="-108824" r="-31056" b="-17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0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 animBg="1"/>
      <p:bldP spid="23" grpId="0"/>
      <p:bldP spid="14" grpId="0"/>
      <p:bldP spid="24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D:\IIT-Ropar\ParticlePhysics\animation\fd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75" y="1343025"/>
            <a:ext cx="481965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67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2380</Words>
  <Application>Microsoft Office PowerPoint</Application>
  <PresentationFormat>Bildschirmpräsentation (4:3)</PresentationFormat>
  <Paragraphs>210</Paragraphs>
  <Slides>27</Slides>
  <Notes>0</Notes>
  <HiddenSlides>8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28" baseType="lpstr">
      <vt:lpstr>Larissa</vt:lpstr>
      <vt:lpstr>PHL424: Feynman diagrams</vt:lpstr>
      <vt:lpstr>PHL424: Feynman diagrams</vt:lpstr>
      <vt:lpstr>PHL424: Feynman diagrams</vt:lpstr>
      <vt:lpstr>Vertices</vt:lpstr>
      <vt:lpstr>Virtual processes</vt:lpstr>
      <vt:lpstr>Feynman Diagrams</vt:lpstr>
      <vt:lpstr>Feynman Diagrams</vt:lpstr>
      <vt:lpstr>Feynman Diagrams</vt:lpstr>
      <vt:lpstr>PowerPoint-Präsentation</vt:lpstr>
      <vt:lpstr>Real processes</vt:lpstr>
      <vt:lpstr>Real processes</vt:lpstr>
      <vt:lpstr>Real processes</vt:lpstr>
      <vt:lpstr>Annihilation diagram</vt:lpstr>
      <vt:lpstr>Exchange diagrams</vt:lpstr>
      <vt:lpstr>Virtual particles</vt:lpstr>
      <vt:lpstr>Real processes</vt:lpstr>
      <vt:lpstr>Exchange of a massive boson</vt:lpstr>
      <vt:lpstr>Exchange of a massive boson</vt:lpstr>
      <vt:lpstr>Yukawa potential (1935)</vt:lpstr>
      <vt:lpstr>Yukawa potential (1935)</vt:lpstr>
      <vt:lpstr>Yukawa potential (1935)</vt:lpstr>
      <vt:lpstr>Electroweak Interactions – β--Decay</vt:lpstr>
      <vt:lpstr>PowerPoint-Präsentation</vt:lpstr>
      <vt:lpstr>Electromagnetism</vt:lpstr>
      <vt:lpstr>Strong Interaction</vt:lpstr>
      <vt:lpstr>PowerPoint-Präsentation</vt:lpstr>
      <vt:lpstr>Use of Feynman Diagrams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Hans</cp:lastModifiedBy>
  <cp:revision>407</cp:revision>
  <dcterms:created xsi:type="dcterms:W3CDTF">2016-04-06T12:04:03Z</dcterms:created>
  <dcterms:modified xsi:type="dcterms:W3CDTF">2018-04-13T05:11:12Z</dcterms:modified>
</cp:coreProperties>
</file>