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CC"/>
    <a:srgbClr val="FFFFCC"/>
    <a:srgbClr val="008080"/>
    <a:srgbClr val="33CCFF"/>
    <a:srgbClr val="0099FF"/>
    <a:srgbClr val="FFFFFF"/>
    <a:srgbClr val="FF00FF"/>
    <a:srgbClr val="F6F0FA"/>
    <a:srgbClr val="F4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1D409-5795-4758-804C-3EFBF1F2F8DD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1E1E-48A7-4726-9E09-0242272EEA0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9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74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4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8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267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25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03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67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97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1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16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01.05.2018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40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4400"/>
          </a:xfrm>
          <a:prstGeom prst="rect">
            <a:avLst/>
          </a:prstGeom>
          <a:solidFill>
            <a:srgbClr val="0066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7" name="Picture 4" descr="GSI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78600"/>
            <a:ext cx="6508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dirty="0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63" y="6589713"/>
            <a:ext cx="9139237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Hans-Jürgen </a:t>
            </a:r>
            <a:r>
              <a:rPr lang="de-DE" altLang="de-DE" sz="1000" dirty="0" err="1" smtClean="0">
                <a:solidFill>
                  <a:srgbClr val="000000"/>
                </a:solidFill>
                <a:cs typeface="Arial" charset="0"/>
              </a:rPr>
              <a:t>Wollersheim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000" baseline="0" dirty="0" smtClean="0">
                <a:solidFill>
                  <a:srgbClr val="000000"/>
                </a:solidFill>
                <a:cs typeface="Arial" charset="0"/>
              </a:rPr>
              <a:t> - 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altLang="de-DE" sz="1000" dirty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6565900"/>
            <a:ext cx="2476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2"/>
          <p:cNvSpPr txBox="1">
            <a:spLocks noChangeArrowheads="1"/>
          </p:cNvSpPr>
          <p:nvPr userDrawn="1"/>
        </p:nvSpPr>
        <p:spPr bwMode="auto">
          <a:xfrm>
            <a:off x="360363" y="6559550"/>
            <a:ext cx="28479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300" dirty="0" smtClean="0">
                <a:solidFill>
                  <a:srgbClr val="FF0000"/>
                </a:solidFill>
              </a:rPr>
              <a:t>Indian Institute </a:t>
            </a:r>
            <a:r>
              <a:rPr lang="de-DE" altLang="de-DE" sz="1300" dirty="0" err="1" smtClean="0">
                <a:solidFill>
                  <a:srgbClr val="FF0000"/>
                </a:solidFill>
              </a:rPr>
              <a:t>of</a:t>
            </a:r>
            <a:r>
              <a:rPr lang="de-DE" altLang="de-DE" sz="1300" dirty="0" smtClean="0">
                <a:solidFill>
                  <a:srgbClr val="FF0000"/>
                </a:solidFill>
              </a:rPr>
              <a:t> Technology </a:t>
            </a:r>
            <a:r>
              <a:rPr lang="de-DE" altLang="de-DE" sz="1300" dirty="0" err="1" smtClean="0">
                <a:solidFill>
                  <a:srgbClr val="FF0000"/>
                </a:solidFill>
              </a:rPr>
              <a:t>Ropar</a:t>
            </a:r>
            <a:endParaRPr lang="de-DE" altLang="de-DE" sz="13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7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C0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1.</a:t>
                </a:r>
                <a:r>
                  <a:rPr lang="en-US" dirty="0" smtClean="0"/>
                  <a:t> In this case a neutron decays to a proton, an electron and an anti-neutrino via the weak interaction.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𝑢𝑑𝑑</m:t>
                        </m:r>
                      </m:e>
                    </m:d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𝑢𝑢𝑑</m:t>
                        </m:r>
                      </m:e>
                    </m:d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𝜈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sub>
                        </m:sSub>
                      </m:e>
                    </m:acc>
                  </m:oMath>
                </a14:m>
                <a:endParaRPr lang="en-US" dirty="0" smtClean="0"/>
              </a:p>
              <a:p>
                <a:r>
                  <a:rPr lang="en-US" dirty="0" smtClean="0"/>
                  <a:t>The quark analysis shows: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𝑑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 smtClean="0"/>
                  <a:t>with the creation of an electron and an anti-neutrino. The corresponding Feynman diagram will be:</a:t>
                </a: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675" t="-2538" r="-1124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2" descr="http://hst-archive.web.cern.ch/archiv/HST2002/feynman/exampl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2160000"/>
            <a:ext cx="4414838" cy="227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3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10.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Σ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Λ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/>
                  <a:t>one of the quarks in the sigma-zero emits a photon. It is a simple electromagnetic vertex.</a:t>
                </a:r>
                <a:endParaRPr lang="en-US" baseline="30000" dirty="0" smtClean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75" t="-4717" r="-112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63500" y="-13652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215900" y="1587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http://hst-archive.web.cern.ch/archiv/HST2002/feynman/exampl2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620000"/>
            <a:ext cx="3086100" cy="155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07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11.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Ω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Ξ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baseline="300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 smtClean="0"/>
                  <a:t>a </a:t>
                </a:r>
                <a:r>
                  <a:rPr lang="en-US" dirty="0"/>
                  <a:t>omega minus (</a:t>
                </a:r>
                <a:r>
                  <a:rPr lang="en-US" dirty="0" err="1"/>
                  <a:t>sss</a:t>
                </a:r>
                <a:r>
                  <a:rPr lang="en-US" dirty="0"/>
                  <a:t>) decays into a </a:t>
                </a:r>
                <a:r>
                  <a:rPr lang="en-US" dirty="0" err="1"/>
                  <a:t>xsi</a:t>
                </a:r>
                <a:r>
                  <a:rPr lang="en-US" dirty="0"/>
                  <a:t> zero (</a:t>
                </a:r>
                <a:r>
                  <a:rPr lang="en-US" dirty="0" err="1"/>
                  <a:t>uss</a:t>
                </a:r>
                <a:r>
                  <a:rPr lang="en-US" dirty="0"/>
                  <a:t>) and a pi minus. </a:t>
                </a:r>
                <a:r>
                  <a:rPr lang="en-US" dirty="0" smtClean="0"/>
                  <a:t>The </a:t>
                </a:r>
                <a:r>
                  <a:rPr lang="en-US" dirty="0"/>
                  <a:t>quark analysis shows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𝑠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 smtClean="0"/>
                  <a:t>with the creation of a down – anti-up pair. </a:t>
                </a:r>
                <a:endParaRPr lang="en-US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75" t="-4717" r="-7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63500" y="-13652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215900" y="1587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8" name="Picture 2" descr="http://hst-archive.web.cern.ch/archiv/HST2002/feynman/exampl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800000"/>
            <a:ext cx="4572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540000" y="4320000"/>
            <a:ext cx="813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weak decay of the strange quark. It is an allowed diagonal change between quark generation: We also can see a quark weak vertex leading to a anti-up and a down quark.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39552" y="1260000"/>
            <a:ext cx="813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corresponding Feynman diagram will be: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9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12.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+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𝑝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++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/>
                  <a:t>there is a collision between a positive kaon (K</a:t>
                </a:r>
                <a:r>
                  <a:rPr lang="en-US" baseline="30000" dirty="0"/>
                  <a:t>+</a:t>
                </a:r>
                <a:r>
                  <a:rPr lang="en-US" dirty="0"/>
                  <a:t>) and a proton (</a:t>
                </a:r>
                <a:r>
                  <a:rPr lang="en-US" dirty="0" smtClean="0"/>
                  <a:t>p) In </a:t>
                </a:r>
                <a:r>
                  <a:rPr lang="en-US" dirty="0"/>
                  <a:t>the strong interaction a neutral kaon </a:t>
                </a:r>
                <a:r>
                  <a:rPr lang="en-US" dirty="0" smtClean="0"/>
                  <a:t>(K</a:t>
                </a:r>
                <a:r>
                  <a:rPr lang="en-US" baseline="30000" dirty="0" smtClean="0"/>
                  <a:t>0</a:t>
                </a:r>
                <a:r>
                  <a:rPr lang="en-US" dirty="0" smtClean="0"/>
                  <a:t>) </a:t>
                </a:r>
                <a:r>
                  <a:rPr lang="en-US" dirty="0"/>
                  <a:t>and an excited state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/>
                          </a:rPr>
                          <m:t>(</m:t>
                        </m:r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++</m:t>
                        </m:r>
                      </m:sup>
                    </m:sSup>
                    <m:r>
                      <a:rPr lang="de-DE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are produced.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++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then decays to a proton and a positive </a:t>
                </a:r>
                <a:r>
                  <a:rPr lang="en-US" dirty="0" smtClean="0"/>
                  <a:t>pion. </a:t>
                </a:r>
                <a:endParaRPr lang="en-US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675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4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215900" y="1587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 descr="http://hst-archive.web.cern.ch/archiv/HST2002/feynman/exampl1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00" y="2054721"/>
            <a:ext cx="7000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540000" y="4320000"/>
                <a:ext cx="8136456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This is a strong interaction and involves quark-gluon vertices only.</a:t>
                </a:r>
              </a:p>
              <a:p>
                <a:r>
                  <a:rPr lang="en-US" dirty="0"/>
                  <a:t>The quark analysis </a:t>
                </a:r>
                <a:r>
                  <a:rPr lang="en-US" dirty="0" smtClean="0"/>
                  <a:t>shows the </a:t>
                </a:r>
                <a:r>
                  <a:rPr lang="en-US" dirty="0"/>
                  <a:t>up quark of the kaon emits a gluon and the gluon materializes into a down quark and an </a:t>
                </a:r>
                <a:r>
                  <a:rPr lang="en-US" dirty="0" smtClean="0"/>
                  <a:t>anti-down quark. The </a:t>
                </a:r>
                <a:r>
                  <a:rPr lang="en-US" dirty="0"/>
                  <a:t>down quark of the proton annihilates with the </a:t>
                </a:r>
                <a:r>
                  <a:rPr lang="en-US" dirty="0" smtClean="0"/>
                  <a:t>anti-down </a:t>
                </a:r>
                <a:r>
                  <a:rPr lang="en-US" dirty="0"/>
                  <a:t>quark emitting a </a:t>
                </a:r>
                <a:r>
                  <a:rPr lang="en-US" dirty="0" smtClean="0"/>
                  <a:t>gluon. The </a:t>
                </a:r>
                <a:r>
                  <a:rPr lang="en-US" dirty="0"/>
                  <a:t>three up quarks recombine as an excited state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++</m:t>
                        </m:r>
                      </m:sup>
                    </m:sSup>
                  </m:oMath>
                </a14:m>
                <a:r>
                  <a:rPr lang="en-US" dirty="0" smtClean="0"/>
                  <a:t>. Then an </a:t>
                </a:r>
                <a:r>
                  <a:rPr lang="en-US" dirty="0"/>
                  <a:t>up quark of the excited state emits a gluon and the gluon materializes into a down quark and an </a:t>
                </a:r>
                <a:r>
                  <a:rPr lang="en-US" dirty="0" smtClean="0"/>
                  <a:t>anti-down quark. An</a:t>
                </a:r>
                <a:r>
                  <a:rPr lang="en-US" dirty="0"/>
                  <a:t>  up quark and the </a:t>
                </a:r>
                <a:r>
                  <a:rPr lang="en-US" dirty="0" smtClean="0"/>
                  <a:t>anti-down </a:t>
                </a:r>
                <a:r>
                  <a:rPr lang="en-US" dirty="0"/>
                  <a:t>quark recombine as a positive </a:t>
                </a:r>
                <a:r>
                  <a:rPr lang="en-US" dirty="0" smtClean="0"/>
                  <a:t>pion. Two </a:t>
                </a:r>
                <a:r>
                  <a:rPr lang="en-US" dirty="0"/>
                  <a:t>up and the down quark recombine as a </a:t>
                </a:r>
                <a:r>
                  <a:rPr lang="en-US" dirty="0" smtClean="0"/>
                  <a:t>proton.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4320000"/>
                <a:ext cx="8136456" cy="2308324"/>
              </a:xfrm>
              <a:prstGeom prst="rect">
                <a:avLst/>
              </a:prstGeom>
              <a:blipFill rotWithShape="1">
                <a:blip r:embed="rId4"/>
                <a:stretch>
                  <a:fillRect l="-675" t="-1323" r="-525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540000" y="1548000"/>
            <a:ext cx="813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suggested Feynman diagram might be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04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13.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+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𝑝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+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/>
                  <a:t>there is a collision between a proton (p) and an antiproton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 smtClean="0"/>
                  <a:t>). </a:t>
                </a:r>
                <a:r>
                  <a:rPr lang="en-US" dirty="0"/>
                  <a:t>In the final state a neutron and an </a:t>
                </a:r>
                <a:r>
                  <a:rPr lang="en-US" dirty="0" smtClean="0"/>
                  <a:t>anti-neutron </a:t>
                </a:r>
                <a:r>
                  <a:rPr lang="en-US" dirty="0"/>
                  <a:t>are produced. The quark analysis </a:t>
                </a:r>
                <a:r>
                  <a:rPr lang="en-US" dirty="0" smtClean="0"/>
                  <a:t>shows: The anti-up </a:t>
                </a:r>
                <a:r>
                  <a:rPr lang="en-US" dirty="0"/>
                  <a:t>quark of the </a:t>
                </a:r>
                <a:r>
                  <a:rPr lang="en-US" dirty="0" smtClean="0"/>
                  <a:t>anti-proton </a:t>
                </a:r>
                <a:r>
                  <a:rPr lang="en-US" dirty="0"/>
                  <a:t>annihilates with  the up quark of the proton emitting a </a:t>
                </a:r>
                <a:r>
                  <a:rPr lang="en-US" dirty="0" smtClean="0"/>
                  <a:t>gluon. The anti-down </a:t>
                </a:r>
                <a:r>
                  <a:rPr lang="en-US" dirty="0"/>
                  <a:t>quark of the antiproton emits a gluon and the gluon materialize into an </a:t>
                </a:r>
                <a:r>
                  <a:rPr lang="en-US" dirty="0" smtClean="0"/>
                  <a:t>anti-down </a:t>
                </a:r>
                <a:r>
                  <a:rPr lang="en-US" dirty="0"/>
                  <a:t>and a down </a:t>
                </a:r>
                <a:r>
                  <a:rPr lang="en-US" dirty="0" smtClean="0"/>
                  <a:t>quark. </a:t>
                </a:r>
                <a:endParaRPr lang="en-US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675" t="-2066" r="-825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http://hst-archive.web.cern.ch/archiv/HST2002/feynman/exampl1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2520000"/>
            <a:ext cx="34290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540000" y="4860000"/>
            <a:ext cx="813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strong interaction and involves quark-gluon vertices only.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40000" y="2088000"/>
            <a:ext cx="813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corresponding Feynman diagram will be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7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14.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Ω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Ξ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𝜈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 Omega minus decays to a xi- zero, an electron and electron anti-neutrino via the weak </a:t>
                </a:r>
                <a:r>
                  <a:rPr lang="en-US" dirty="0" smtClean="0"/>
                  <a:t>interaction. The </a:t>
                </a:r>
                <a:r>
                  <a:rPr lang="en-US" dirty="0"/>
                  <a:t>quark analysis shows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𝑠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/>
                  <a:t>with the creation of  an electron - antineutrino pair. </a:t>
                </a: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675" t="-3289" r="-15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http://hst-archive.web.cern.ch/archiv/HST2002/feynman/exampl1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980000"/>
            <a:ext cx="4500563" cy="250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540000" y="4860000"/>
            <a:ext cx="813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is a weak decay of the strange quark. It is an allowed diagonal change between quark generations. The Feynman diagram illustrates that the reaction is a combination of a quark weak vertex and a weak-lepton vertex. </a:t>
            </a:r>
            <a:endParaRPr lang="en-US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40000" y="1548000"/>
            <a:ext cx="813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corresponding Feynman diagram will be:</a:t>
            </a:r>
          </a:p>
        </p:txBody>
      </p:sp>
    </p:spTree>
    <p:extLst>
      <p:ext uri="{BB962C8B-B14F-4D97-AF65-F5344CB8AC3E}">
        <p14:creationId xmlns:p14="http://schemas.microsoft.com/office/powerpoint/2010/main" val="308052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668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2</a:t>
                </a:r>
                <a:r>
                  <a:rPr lang="en-US" b="1" dirty="0" smtClean="0"/>
                  <a:t>.</a:t>
                </a:r>
                <a:r>
                  <a:rPr lang="en-US" dirty="0" smtClean="0"/>
                  <a:t> In this example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i="1">
                            <a:solidFill>
                              <a:srgbClr val="0000CC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i="1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p>
                        <m:r>
                          <a:rPr lang="de-DE" i="1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  <m:r>
                      <a:rPr lang="de-DE" i="1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de-DE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𝜈</m:t>
                        </m:r>
                      </m:e>
                      <m:sub>
                        <m:r>
                          <a:rPr lang="de-DE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𝜇</m:t>
                        </m:r>
                      </m:sub>
                    </m:sSub>
                    <m:r>
                      <a:rPr lang="de-DE" i="1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the up and the anti-down quarks in the pi-minus annihilate to produce a W</a:t>
                </a:r>
                <a:r>
                  <a:rPr lang="en-US" baseline="30000" dirty="0" smtClean="0"/>
                  <a:t>+</a:t>
                </a:r>
                <a:r>
                  <a:rPr lang="en-US" dirty="0" smtClean="0"/>
                  <a:t>. The W</a:t>
                </a:r>
                <a:r>
                  <a:rPr lang="en-US" baseline="30000" dirty="0" smtClean="0"/>
                  <a:t>+</a:t>
                </a:r>
                <a:r>
                  <a:rPr lang="en-US" dirty="0" smtClean="0"/>
                  <a:t> then materializes the lepton – anti-lepton pair. </a:t>
                </a: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668645"/>
              </a:xfrm>
              <a:prstGeom prst="rect">
                <a:avLst/>
              </a:prstGeom>
              <a:blipFill rotWithShape="1">
                <a:blip r:embed="rId2"/>
                <a:stretch>
                  <a:fillRect l="-675" t="-454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://hst-archive.web.cern.ch/archiv/HST2002/feynman/exampl2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800000"/>
            <a:ext cx="340042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40000" y="3420000"/>
            <a:ext cx="813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Feynman diagram is a simple combination of a quark weak vertex and a lepton-weak vertex. The quarks come form the same generation. Similarly, the leptons are a first generation pair.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4848382" y="1844824"/>
                <a:ext cx="321948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382" y="1844824"/>
                <a:ext cx="321948" cy="276999"/>
              </a:xfrm>
              <a:prstGeom prst="rect">
                <a:avLst/>
              </a:prstGeom>
              <a:blipFill rotWithShape="1">
                <a:blip r:embed="rId4"/>
                <a:stretch>
                  <a:fillRect l="-15094" r="-5660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4835145" y="2472237"/>
                <a:ext cx="279244" cy="2993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𝜈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145" y="2472237"/>
                <a:ext cx="279244" cy="299313"/>
              </a:xfrm>
              <a:prstGeom prst="rect">
                <a:avLst/>
              </a:prstGeom>
              <a:blipFill rotWithShape="1">
                <a:blip r:embed="rId5"/>
                <a:stretch>
                  <a:fillRect l="-8696" r="-8696" b="-18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79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945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3.</a:t>
                </a:r>
                <a:r>
                  <a:rPr lang="en-US" dirty="0" smtClean="0"/>
                  <a:t> In this example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𝜈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𝑒</m:t>
                        </m:r>
                      </m:sub>
                    </m:sSub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𝜈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 the positive muon emits a W</a:t>
                </a:r>
                <a:r>
                  <a:rPr lang="en-US" baseline="30000" dirty="0" smtClean="0"/>
                  <a:t>+</a:t>
                </a:r>
                <a:r>
                  <a:rPr lang="en-US" dirty="0" smtClean="0"/>
                  <a:t> and transforms to a muon ant-neutrino. The W</a:t>
                </a:r>
                <a:r>
                  <a:rPr lang="en-US" baseline="30000" dirty="0" smtClean="0"/>
                  <a:t>+</a:t>
                </a:r>
                <a:r>
                  <a:rPr lang="en-US" dirty="0" smtClean="0"/>
                  <a:t> then materializes a lepton - anti-lepton pair from the first generation of </a:t>
                </a:r>
                <a:r>
                  <a:rPr lang="en-US" smtClean="0"/>
                  <a:t>the </a:t>
                </a:r>
                <a:r>
                  <a:rPr lang="en-US" smtClean="0"/>
                  <a:t>anti-lepton </a:t>
                </a:r>
                <a:r>
                  <a:rPr lang="en-US" dirty="0" smtClean="0"/>
                  <a:t>family.</a:t>
                </a: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945643"/>
              </a:xfrm>
              <a:prstGeom prst="rect">
                <a:avLst/>
              </a:prstGeom>
              <a:blipFill rotWithShape="1">
                <a:blip r:embed="rId2"/>
                <a:stretch>
                  <a:fillRect l="-675" t="-3226" r="-1124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http://hst-archive.web.cern.ch/archiv/HST2002/feynman/exampl2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980000"/>
            <a:ext cx="40005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57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4.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d>
                      <m:d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𝑑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</m:acc>
                      </m:e>
                    </m:d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/>
                  <a:t> a Kaon-zero decays to a pi-plus and pi-minus via weak interaction. The quark analysis shows: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𝑠</m:t>
                        </m:r>
                      </m:e>
                    </m:acc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dirty="0" smtClean="0"/>
                  <a:t> with the creation of an anti-down – up pair.</a:t>
                </a: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675" t="-3289" r="-525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://hst-archive.web.cern.ch/archiv/HST2002/feynman/exampl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800000"/>
            <a:ext cx="4572000" cy="272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40000" y="4860000"/>
            <a:ext cx="813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weak decay of the </a:t>
            </a:r>
            <a:r>
              <a:rPr lang="en-US" dirty="0"/>
              <a:t>anti-strange quark. It is an allowed diagonal change between anti-quark </a:t>
            </a:r>
            <a:r>
              <a:rPr lang="en-US" dirty="0" smtClean="0"/>
              <a:t>generations. The </a:t>
            </a:r>
            <a:r>
              <a:rPr lang="en-US" dirty="0"/>
              <a:t>Feynman diagram shows a combination of an antiquark-weak vertex and a quark-weak vertex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8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5.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Λ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𝑝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 lambda zero decays to a proton and a pi-minus via the weak interaction</a:t>
                </a:r>
                <a:r>
                  <a:rPr lang="en-US" dirty="0" smtClean="0"/>
                  <a:t>. The quark analysis shows: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𝑠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/>
                  <a:t>with the creation of  a down </a:t>
                </a:r>
                <a:r>
                  <a:rPr lang="en-US" dirty="0" smtClean="0"/>
                  <a:t>– anti-up </a:t>
                </a:r>
                <a:r>
                  <a:rPr lang="en-US" dirty="0"/>
                  <a:t>pair. </a:t>
                </a:r>
                <a:endParaRPr lang="en-US" dirty="0" smtClean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675" t="-3289" r="-60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http://hst-archive.web.cern.ch/archiv/HST2002/feynman/exampl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800000"/>
            <a:ext cx="45434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540000" y="4680000"/>
            <a:ext cx="813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weak decay of the strange quark. It is an allowed diagonal change between quark generations. The Feynman diagram for the s to u transition is a combination of two quark-W vertices. The pion is derived from a same generation quark weak vertex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270800" y="1260000"/>
            <a:ext cx="73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corresponding Feynman diagram will be: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813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6.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Σ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𝑝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 Sigma plus decays to a proton and a pi-zero via the weak interaction. The quark analysis shows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𝑠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/>
                  <a:t>with the creation of  a down </a:t>
                </a:r>
                <a:r>
                  <a:rPr lang="en-US" dirty="0" smtClean="0"/>
                  <a:t>– anti-up </a:t>
                </a:r>
                <a:r>
                  <a:rPr lang="en-US" dirty="0"/>
                  <a:t>pair. </a:t>
                </a:r>
                <a:endParaRPr lang="en-US" dirty="0" smtClean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675" t="-3289" r="-60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http://hst-archive.web.cern.ch/archiv/HST2002/feynman/exampl3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800000"/>
            <a:ext cx="4829175" cy="327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540000" y="5400000"/>
            <a:ext cx="813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weak decay of the strange quark. It is an allowed diagonal change between quark generations. The Feynman diagram for the s to u transition is a combination of two quark-W vertices.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270800" y="1260000"/>
            <a:ext cx="73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corresponding Feynman diagram will be: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274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7.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𝛾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 smtClean="0"/>
                  <a:t>a positron and an electron is annihilated.</a:t>
                </a: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67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63500" y="-13652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215900" y="1587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4" name="Picture 6" descr="http://hst-archive.web.cern.ch/archiv/HST2002/feynman/Two%20el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260000"/>
            <a:ext cx="24003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540000" y="4500000"/>
            <a:ext cx="813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electron emits a real photon and becomes a virtual electron. This virtual electron then annihilates with the positron with the emission further photon. It is a combination of two electromagnetic-lepton vertices.</a:t>
            </a:r>
          </a:p>
        </p:txBody>
      </p:sp>
    </p:spTree>
    <p:extLst>
      <p:ext uri="{BB962C8B-B14F-4D97-AF65-F5344CB8AC3E}">
        <p14:creationId xmlns:p14="http://schemas.microsoft.com/office/powerpoint/2010/main" val="13351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8.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Ξ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Λ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 smtClean="0"/>
                  <a:t> a xi-zero (</a:t>
                </a:r>
                <a:r>
                  <a:rPr lang="en-US" dirty="0" err="1" smtClean="0"/>
                  <a:t>uss</a:t>
                </a:r>
                <a:r>
                  <a:rPr lang="en-US" dirty="0" smtClean="0"/>
                  <a:t>) decays into a lambda zero (</a:t>
                </a:r>
                <a:r>
                  <a:rPr lang="en-US" dirty="0" err="1" smtClean="0"/>
                  <a:t>uds</a:t>
                </a:r>
                <a:r>
                  <a:rPr lang="en-US" dirty="0" smtClean="0"/>
                  <a:t>)  and a pi zero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/>
                          </a:rPr>
                          <m:t>𝑢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e-DE" b="0" i="1" smtClean="0">
                                <a:latin typeface="Cambria Math"/>
                              </a:rPr>
                              <m:t>𝑢</m:t>
                            </m:r>
                          </m:e>
                        </m:acc>
                      </m:e>
                    </m:d>
                  </m:oMath>
                </a14:m>
                <a:r>
                  <a:rPr lang="en-US" dirty="0" smtClean="0"/>
                  <a:t>. </a:t>
                </a:r>
                <a:r>
                  <a:rPr lang="en-US" dirty="0"/>
                  <a:t>The quark analysis shows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i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s</m:t>
                    </m:r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𝑢</m:t>
                    </m:r>
                  </m:oMath>
                </a14:m>
                <a:r>
                  <a:rPr lang="en-US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dirty="0" smtClean="0"/>
                  <a:t>with the creation of a down – anti-up pair. </a:t>
                </a: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675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63500" y="-13652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215900" y="1587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http://hst-archive.web.cern.ch/archiv/HST2002/feynman/exampl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620000"/>
            <a:ext cx="4243388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540000" y="4320000"/>
            <a:ext cx="813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weak decay of the strange quark. It is an allowed diagonal change between quark generation: We also can see a quark weak vertex leading to a anti-up and a down quark. This event involves only neutral particles and you may think that it could never be "seen" in a bubble chamber picture. BUT...</a:t>
            </a:r>
          </a:p>
        </p:txBody>
      </p:sp>
      <p:pic>
        <p:nvPicPr>
          <p:cNvPr id="1028" name="Picture 4" descr="http://hst-archive.web.cern.ch/archiv/HST2002/feynman/exampl9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1" y="5472000"/>
            <a:ext cx="1614488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340000" y="5580000"/>
            <a:ext cx="6809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signaled </a:t>
            </a:r>
            <a:r>
              <a:rPr lang="en-US" dirty="0"/>
              <a:t>tracks in the picture above shows the </a:t>
            </a:r>
            <a:r>
              <a:rPr lang="en-US" dirty="0" smtClean="0"/>
              <a:t>xi </a:t>
            </a:r>
            <a:r>
              <a:rPr lang="en-US" dirty="0"/>
              <a:t>zero decay, in the bubble chamber picture of the discovery of omega minus! The two gammas come from pi zero disintegration!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982800" y="1260000"/>
            <a:ext cx="77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corresponding Feynman diagram will be:</a:t>
            </a:r>
          </a:p>
        </p:txBody>
      </p:sp>
    </p:spTree>
    <p:extLst>
      <p:ext uri="{BB962C8B-B14F-4D97-AF65-F5344CB8AC3E}">
        <p14:creationId xmlns:p14="http://schemas.microsoft.com/office/powerpoint/2010/main" val="187183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PHL424: </a:t>
            </a:r>
            <a:r>
              <a:rPr lang="en-US" dirty="0" smtClean="0"/>
              <a:t>Feynman diagrams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" y="720000"/>
                <a:ext cx="8136456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9</a:t>
                </a:r>
                <a:r>
                  <a:rPr lang="en-US" b="1" dirty="0" smtClean="0"/>
                  <a:t>.</a:t>
                </a:r>
                <a:r>
                  <a:rPr lang="en-US" dirty="0" smtClean="0"/>
                  <a:t> In this case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  <m:r>
                      <a:rPr lang="de-DE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 kaon-plus decays to a pi-minus and two pi-plus via the weak interaction and a gluon</a:t>
                </a:r>
                <a:r>
                  <a:rPr lang="en-US" dirty="0" smtClean="0"/>
                  <a:t>. </a:t>
                </a:r>
                <a:r>
                  <a:rPr lang="en-US" dirty="0"/>
                  <a:t>The quark analysis shows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𝑠</m:t>
                        </m:r>
                      </m:e>
                    </m:acc>
                    <m:r>
                      <a:rPr lang="en-US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→</m:t>
                    </m:r>
                    <m:acc>
                      <m:accPr>
                        <m:chr m:val="̅"/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dirty="0" smtClean="0"/>
                  <a:t> and a </a:t>
                </a:r>
                <a:r>
                  <a:rPr lang="en-US" dirty="0" smtClean="0">
                    <a:solidFill>
                      <a:srgbClr val="0000CC"/>
                    </a:solidFill>
                  </a:rPr>
                  <a:t>W</a:t>
                </a:r>
                <a:r>
                  <a:rPr lang="en-US" baseline="30000" dirty="0" smtClean="0">
                    <a:solidFill>
                      <a:srgbClr val="0000CC"/>
                    </a:solidFill>
                  </a:rPr>
                  <a:t>+</a:t>
                </a: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" y="720000"/>
                <a:ext cx="8136456" cy="670761"/>
              </a:xfrm>
              <a:prstGeom prst="rect">
                <a:avLst/>
              </a:prstGeom>
              <a:blipFill rotWithShape="1">
                <a:blip r:embed="rId2"/>
                <a:stretch>
                  <a:fillRect l="-675" t="-4545" r="-15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63500" y="-13652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http://hst-archive.web.cern.ch/archiv/HST2002/feynman/Two%20el2.gif"/>
          <p:cNvSpPr>
            <a:spLocks noChangeAspect="1" noChangeArrowheads="1"/>
          </p:cNvSpPr>
          <p:nvPr/>
        </p:nvSpPr>
        <p:spPr bwMode="auto">
          <a:xfrm>
            <a:off x="215900" y="15875"/>
            <a:ext cx="1600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http://hst-archive.web.cern.ch/archiv/HST2002/feynman/in_thi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1620000"/>
            <a:ext cx="5334000" cy="282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540000" y="4320000"/>
            <a:ext cx="8136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weak interaction of the anti-strange quark to an anti-up quark with the creation of a W-plus. The W-plus decays and an anti-down quark and an up quark are created. A gluon is created and </a:t>
            </a:r>
            <a:r>
              <a:rPr lang="en-US" dirty="0" smtClean="0"/>
              <a:t>materializes </a:t>
            </a:r>
            <a:r>
              <a:rPr lang="en-US" dirty="0"/>
              <a:t>a down quark and an anti-down quark. The anti-strange to anti-up vertex is an allowed diagonal change between </a:t>
            </a:r>
            <a:r>
              <a:rPr lang="en-US" dirty="0" smtClean="0"/>
              <a:t>anti-quark </a:t>
            </a:r>
            <a:r>
              <a:rPr lang="en-US" dirty="0"/>
              <a:t>generations.</a:t>
            </a:r>
          </a:p>
        </p:txBody>
      </p:sp>
    </p:spTree>
    <p:extLst>
      <p:ext uri="{BB962C8B-B14F-4D97-AF65-F5344CB8AC3E}">
        <p14:creationId xmlns:p14="http://schemas.microsoft.com/office/powerpoint/2010/main" val="392641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1359</Words>
  <Application>Microsoft Office PowerPoint</Application>
  <PresentationFormat>Bildschirmpräsentation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  <vt:lpstr>PHL424: Feynman diagrams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</dc:creator>
  <cp:lastModifiedBy>Hans</cp:lastModifiedBy>
  <cp:revision>430</cp:revision>
  <dcterms:created xsi:type="dcterms:W3CDTF">2016-04-06T12:04:03Z</dcterms:created>
  <dcterms:modified xsi:type="dcterms:W3CDTF">2018-05-01T09:14:42Z</dcterms:modified>
</cp:coreProperties>
</file>