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80"/>
    <a:srgbClr val="FF5050"/>
    <a:srgbClr val="33CCFF"/>
    <a:srgbClr val="0099FF"/>
    <a:srgbClr val="FFFFFF"/>
    <a:srgbClr val="CC00CC"/>
    <a:srgbClr val="FF00FF"/>
    <a:srgbClr val="F6F0FA"/>
    <a:srgbClr val="F4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>
        <p:scale>
          <a:sx n="80" d="100"/>
          <a:sy n="80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1D409-5795-4758-804C-3EFBF1F2F8DD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1E1E-48A7-4726-9E09-0242272EEA0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9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74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4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8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267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25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03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67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97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1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16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40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4400"/>
          </a:xfrm>
          <a:prstGeom prst="rect">
            <a:avLst/>
          </a:prstGeom>
          <a:solidFill>
            <a:srgbClr val="0066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7" name="Picture 4" descr="GSI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78600"/>
            <a:ext cx="6508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63" y="6589713"/>
            <a:ext cx="9139237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Hans-Jürgen </a:t>
            </a:r>
            <a:r>
              <a:rPr lang="de-DE" altLang="de-DE" sz="1000" dirty="0" err="1" smtClean="0">
                <a:solidFill>
                  <a:srgbClr val="000000"/>
                </a:solidFill>
                <a:cs typeface="Arial" charset="0"/>
              </a:rPr>
              <a:t>Wollersheim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000" baseline="0" dirty="0" smtClean="0">
                <a:solidFill>
                  <a:srgbClr val="000000"/>
                </a:solidFill>
                <a:cs typeface="Arial" charset="0"/>
              </a:rPr>
              <a:t> - 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altLang="de-DE" sz="1000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6565900"/>
            <a:ext cx="2476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2"/>
          <p:cNvSpPr txBox="1">
            <a:spLocks noChangeArrowheads="1"/>
          </p:cNvSpPr>
          <p:nvPr userDrawn="1"/>
        </p:nvSpPr>
        <p:spPr bwMode="auto">
          <a:xfrm>
            <a:off x="360363" y="6559550"/>
            <a:ext cx="28479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300" dirty="0" smtClean="0">
                <a:solidFill>
                  <a:srgbClr val="FF0000"/>
                </a:solidFill>
              </a:rPr>
              <a:t>Indian Institute </a:t>
            </a:r>
            <a:r>
              <a:rPr lang="de-DE" altLang="de-DE" sz="1300" dirty="0" err="1" smtClean="0">
                <a:solidFill>
                  <a:srgbClr val="FF0000"/>
                </a:solidFill>
              </a:rPr>
              <a:t>of</a:t>
            </a:r>
            <a:r>
              <a:rPr lang="de-DE" altLang="de-DE" sz="1300" dirty="0" smtClean="0">
                <a:solidFill>
                  <a:srgbClr val="FF0000"/>
                </a:solidFill>
              </a:rPr>
              <a:t> Technology </a:t>
            </a:r>
            <a:r>
              <a:rPr lang="de-DE" altLang="de-DE" sz="1300" dirty="0" err="1" smtClean="0">
                <a:solidFill>
                  <a:srgbClr val="FF0000"/>
                </a:solidFill>
              </a:rPr>
              <a:t>Ropar</a:t>
            </a:r>
            <a:endParaRPr lang="de-DE" altLang="de-DE" sz="13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7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C0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Standard Model</a:t>
            </a:r>
            <a:endParaRPr lang="en-US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4140000" y="900000"/>
            <a:ext cx="4860000" cy="4164999"/>
            <a:chOff x="4212000" y="864000"/>
            <a:chExt cx="4860000" cy="4164999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000" y="1260000"/>
              <a:ext cx="2451100" cy="2998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1100" y="2052000"/>
              <a:ext cx="695325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8000" y="2790000"/>
              <a:ext cx="695325" cy="712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1100" y="3502787"/>
              <a:ext cx="695325" cy="719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8000" y="3502787"/>
              <a:ext cx="695325" cy="719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Abgerundetes Rechteck 2"/>
            <p:cNvSpPr/>
            <p:nvPr/>
          </p:nvSpPr>
          <p:spPr>
            <a:xfrm>
              <a:off x="4320000" y="1303200"/>
              <a:ext cx="3384000" cy="1476000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feld 4"/>
            <p:cNvSpPr txBox="1"/>
            <p:nvPr/>
          </p:nvSpPr>
          <p:spPr>
            <a:xfrm rot="5400000">
              <a:off x="7038000" y="1980351"/>
              <a:ext cx="1103435" cy="153888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r>
                <a:rPr lang="en-US" sz="1000" dirty="0" smtClean="0"/>
                <a:t>strong nuclear force</a:t>
              </a:r>
              <a:endParaRPr lang="en-US" sz="1000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4248000" y="1260000"/>
              <a:ext cx="4176000" cy="2246400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feld 11"/>
            <p:cNvSpPr txBox="1"/>
            <p:nvPr/>
          </p:nvSpPr>
          <p:spPr>
            <a:xfrm rot="5400000">
              <a:off x="7722000" y="2592000"/>
              <a:ext cx="1193203" cy="153888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r>
                <a:rPr lang="en-US" sz="1000" dirty="0" smtClean="0"/>
                <a:t>electromagnetic force</a:t>
              </a:r>
              <a:endParaRPr lang="en-US" sz="1000" dirty="0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000" y="1260000"/>
              <a:ext cx="738187" cy="73818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</p:pic>
        <p:sp>
          <p:nvSpPr>
            <p:cNvPr id="14" name="Abgerundetes Rechteck 13"/>
            <p:cNvSpPr/>
            <p:nvPr/>
          </p:nvSpPr>
          <p:spPr>
            <a:xfrm>
              <a:off x="4212000" y="1206000"/>
              <a:ext cx="4860000" cy="3096000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feld 14"/>
            <p:cNvSpPr txBox="1"/>
            <p:nvPr/>
          </p:nvSpPr>
          <p:spPr>
            <a:xfrm rot="5400000">
              <a:off x="8424000" y="3348000"/>
              <a:ext cx="1055344" cy="153888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r>
                <a:rPr lang="en-US" sz="1000" dirty="0" smtClean="0"/>
                <a:t>weak nuclear force</a:t>
              </a:r>
              <a:endParaRPr lang="en-US" sz="10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788024" y="864000"/>
              <a:ext cx="18165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r>
                <a:rPr lang="en-US" sz="1600" baseline="30000" dirty="0" smtClean="0"/>
                <a:t>st</a:t>
              </a:r>
              <a:r>
                <a:rPr lang="en-US" sz="1600" dirty="0" smtClean="0"/>
                <a:t>          2</a:t>
              </a:r>
              <a:r>
                <a:rPr lang="en-US" sz="1600" baseline="30000" dirty="0" smtClean="0"/>
                <a:t>nd</a:t>
              </a:r>
              <a:r>
                <a:rPr lang="en-US" sz="1600" dirty="0" smtClean="0"/>
                <a:t>        3</a:t>
              </a:r>
              <a:r>
                <a:rPr lang="en-US" sz="1600" baseline="30000" dirty="0" smtClean="0"/>
                <a:t>rd</a:t>
              </a:r>
              <a:endParaRPr lang="en-US" sz="1600" baseline="30000" dirty="0"/>
            </a:p>
          </p:txBody>
        </p:sp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0000" y="4320000"/>
              <a:ext cx="135255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0010" y="4320000"/>
              <a:ext cx="135255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Textfeld 17"/>
            <p:cNvSpPr txBox="1"/>
            <p:nvPr/>
          </p:nvSpPr>
          <p:spPr>
            <a:xfrm>
              <a:off x="5256000" y="4752000"/>
              <a:ext cx="8771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Fermions</a:t>
              </a:r>
              <a:endParaRPr lang="en-US" sz="12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6894000" y="4752000"/>
              <a:ext cx="12554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5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Gauge bosons</a:t>
              </a:r>
              <a:endParaRPr lang="en-US" sz="1200" b="1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feld 19"/>
          <p:cNvSpPr txBox="1"/>
          <p:nvPr/>
        </p:nvSpPr>
        <p:spPr>
          <a:xfrm>
            <a:off x="540000" y="1260000"/>
            <a:ext cx="31683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Describes 3 of the 4 known fundamental forces.       Separates particle into categories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>
              <a:solidFill>
                <a:srgbClr val="0000CC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b="1" i="1" dirty="0" smtClean="0">
                <a:solidFill>
                  <a:srgbClr val="0000CC"/>
                </a:solidFill>
              </a:rPr>
              <a:t>Bosons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(force carriers)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Photon, W, Z, gluon, Higgs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i="1" dirty="0" smtClean="0">
                <a:solidFill>
                  <a:srgbClr val="0000CC"/>
                </a:solidFill>
              </a:rPr>
              <a:t> Fermions</a:t>
            </a:r>
            <a:r>
              <a:rPr lang="en-US" sz="1600" b="1" i="1" dirty="0" smtClean="0"/>
              <a:t> </a:t>
            </a:r>
            <a:r>
              <a:rPr lang="en-US" sz="1600" dirty="0" smtClean="0"/>
              <a:t>(matter particles)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3 generations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Quarks (up and down type)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Leptons (charged and uncharged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0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Pion exchange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540000" y="4320000"/>
            <a:ext cx="784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smtClean="0"/>
              <a:t>The force that holds the nucleus together is a special case of strong interactions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smtClean="0"/>
              <a:t>Protons and neutrons interact by exchanging </a:t>
            </a:r>
            <a:r>
              <a:rPr lang="el-GR" dirty="0" smtClean="0"/>
              <a:t>π</a:t>
            </a:r>
            <a:r>
              <a:rPr lang="de-DE" dirty="0" smtClean="0"/>
              <a:t> </a:t>
            </a:r>
            <a:r>
              <a:rPr lang="en-US" dirty="0" smtClean="0"/>
              <a:t>mesons (</a:t>
            </a:r>
            <a:r>
              <a:rPr lang="en-US" dirty="0" err="1" smtClean="0"/>
              <a:t>pions</a:t>
            </a:r>
            <a:r>
              <a:rPr lang="en-US" dirty="0" smtClean="0"/>
              <a:t>)</a:t>
            </a:r>
            <a:endParaRPr lang="en-US" dirty="0">
              <a:solidFill>
                <a:srgbClr val="0000CC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3060000" y="900000"/>
            <a:ext cx="2736136" cy="3035300"/>
            <a:chOff x="3060000" y="900000"/>
            <a:chExt cx="2736136" cy="30353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0000" y="900000"/>
              <a:ext cx="2684462" cy="3035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hteck 3"/>
            <p:cNvSpPr/>
            <p:nvPr/>
          </p:nvSpPr>
          <p:spPr>
            <a:xfrm>
              <a:off x="5148064" y="2060848"/>
              <a:ext cx="648072" cy="720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43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Interaction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540000" y="900000"/>
            <a:ext cx="72170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The </a:t>
            </a:r>
            <a:r>
              <a:rPr lang="en-US" b="1" i="1" dirty="0" smtClean="0">
                <a:solidFill>
                  <a:srgbClr val="0000CC"/>
                </a:solidFill>
              </a:rPr>
              <a:t>W</a:t>
            </a:r>
            <a:r>
              <a:rPr lang="en-US" sz="1600" dirty="0" smtClean="0"/>
              <a:t> and </a:t>
            </a:r>
            <a:r>
              <a:rPr lang="en-US" b="1" i="1" dirty="0" smtClean="0">
                <a:solidFill>
                  <a:srgbClr val="0000CC"/>
                </a:solidFill>
              </a:rPr>
              <a:t>Z</a:t>
            </a:r>
            <a:r>
              <a:rPr lang="en-US" sz="1600" b="1" i="1" dirty="0" smtClean="0">
                <a:solidFill>
                  <a:srgbClr val="0000CC"/>
                </a:solidFill>
              </a:rPr>
              <a:t> bosons </a:t>
            </a:r>
            <a:r>
              <a:rPr lang="en-US" sz="1600" dirty="0" smtClean="0"/>
              <a:t>that transmit the weak interaction need careful discussion</a:t>
            </a:r>
          </a:p>
          <a:p>
            <a:endParaRPr lang="en-US" sz="800" dirty="0">
              <a:solidFill>
                <a:srgbClr val="0000CC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They are </a:t>
            </a:r>
            <a:r>
              <a:rPr lang="en-US" sz="1600" b="1" dirty="0" smtClean="0"/>
              <a:t>massive</a:t>
            </a:r>
            <a:r>
              <a:rPr lang="en-US" sz="1600" dirty="0" smtClean="0"/>
              <a:t> </a:t>
            </a:r>
            <a:r>
              <a:rPr lang="en-US" sz="1600" dirty="0" err="1" smtClean="0"/>
              <a:t>m</a:t>
            </a:r>
            <a:r>
              <a:rPr lang="en-US" sz="1600" baseline="-25000" dirty="0" err="1" smtClean="0"/>
              <a:t>W</a:t>
            </a:r>
            <a:r>
              <a:rPr lang="en-US" sz="1600" dirty="0" smtClean="0"/>
              <a:t> = 80.4 GeV/c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err="1" smtClean="0"/>
              <a:t>m</a:t>
            </a:r>
            <a:r>
              <a:rPr lang="en-US" sz="1600" baseline="-25000" dirty="0" err="1" smtClean="0"/>
              <a:t>Z</a:t>
            </a:r>
            <a:r>
              <a:rPr lang="en-US" sz="1600" dirty="0" smtClean="0"/>
              <a:t> = 91.2 GeV/c</a:t>
            </a:r>
            <a:r>
              <a:rPr lang="en-US" sz="1600" baseline="30000" dirty="0" smtClean="0"/>
              <a:t>2</a:t>
            </a:r>
            <a:endParaRPr lang="en-US" sz="1600" dirty="0" smtClean="0">
              <a:solidFill>
                <a:srgbClr val="0000CC"/>
              </a:solidFill>
            </a:endParaRPr>
          </a:p>
          <a:p>
            <a:endParaRPr lang="en-US" sz="800" dirty="0">
              <a:solidFill>
                <a:srgbClr val="0000CC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Spin 1 particles, but also each with only 2 spin projection states (same as photon)</a:t>
            </a:r>
          </a:p>
          <a:p>
            <a:endParaRPr lang="en-US" sz="800" dirty="0">
              <a:solidFill>
                <a:srgbClr val="0000CC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Slower interaction than Strong 10</a:t>
            </a:r>
            <a:r>
              <a:rPr lang="en-US" sz="1600" baseline="30000" dirty="0" smtClean="0"/>
              <a:t>-8</a:t>
            </a:r>
            <a:r>
              <a:rPr lang="en-US" sz="1600" dirty="0" smtClean="0"/>
              <a:t> – 10</a:t>
            </a:r>
            <a:r>
              <a:rPr lang="en-US" sz="1600" baseline="30000" dirty="0" smtClean="0"/>
              <a:t>-13</a:t>
            </a:r>
            <a:r>
              <a:rPr lang="en-US" sz="1600" dirty="0" smtClean="0"/>
              <a:t> s</a:t>
            </a:r>
            <a:endParaRPr lang="en-US" sz="1600" dirty="0" smtClean="0">
              <a:solidFill>
                <a:srgbClr val="0000CC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20000" y="2520000"/>
            <a:ext cx="458003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Two important features of the weak interaction: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540000" y="3240000"/>
            <a:ext cx="46201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i="1" dirty="0" smtClean="0"/>
              <a:t>The </a:t>
            </a:r>
            <a:r>
              <a:rPr lang="en-US" sz="1600" b="1" i="1" dirty="0" smtClean="0">
                <a:solidFill>
                  <a:srgbClr val="0000CC"/>
                </a:solidFill>
              </a:rPr>
              <a:t>W</a:t>
            </a:r>
            <a:r>
              <a:rPr lang="en-US" sz="1600" i="1" dirty="0" smtClean="0"/>
              <a:t> carries electric charge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W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, W</a:t>
            </a:r>
            <a:r>
              <a:rPr lang="en-US" sz="1600" baseline="30000" dirty="0" smtClean="0"/>
              <a:t>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W interactions change particle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Underlying processes like radioactive decay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Only the W changes quark/lepton flavor</a:t>
            </a:r>
            <a:endParaRPr lang="en-US" sz="1600" dirty="0">
              <a:solidFill>
                <a:srgbClr val="0000CC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40000" y="4680000"/>
            <a:ext cx="38293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1600" i="1" dirty="0" smtClean="0"/>
              <a:t>The</a:t>
            </a:r>
            <a:r>
              <a:rPr lang="en-US" sz="1600" b="1" i="1" dirty="0" smtClean="0">
                <a:solidFill>
                  <a:srgbClr val="0000CC"/>
                </a:solidFill>
              </a:rPr>
              <a:t> Z</a:t>
            </a:r>
            <a:r>
              <a:rPr lang="en-US" sz="1600" i="1" dirty="0" smtClean="0"/>
              <a:t> is electrically neutral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Coupling/timescale the same as W</a:t>
            </a:r>
            <a:endParaRPr lang="en-US" sz="1600" dirty="0">
              <a:solidFill>
                <a:srgbClr val="0000CC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328000" y="3240000"/>
            <a:ext cx="3743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Massive bosons = short range force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These heavy bosons are not long lived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They do not propagate freely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Interactions can only happen over a distance ~ 10</a:t>
            </a:r>
            <a:r>
              <a:rPr lang="en-US" sz="1600" baseline="30000" dirty="0" smtClean="0"/>
              <a:t>-16</a:t>
            </a:r>
            <a:r>
              <a:rPr lang="en-US" sz="1600" dirty="0" smtClean="0"/>
              <a:t> m or less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This makes the force effectively very weak</a:t>
            </a:r>
            <a:endParaRPr lang="en-US" sz="1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21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 Weak Force weak?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720000" y="900000"/>
            <a:ext cx="65905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E&amp;M, the photon didn’t require any mass energy. </a:t>
            </a:r>
          </a:p>
          <a:p>
            <a:r>
              <a:rPr lang="en-US" dirty="0" smtClean="0"/>
              <a:t>But in weak interactions, the W and Z bosons do require mass energy</a:t>
            </a:r>
          </a:p>
          <a:p>
            <a:endParaRPr lang="en-US" dirty="0"/>
          </a:p>
          <a:p>
            <a:r>
              <a:rPr lang="en-US" dirty="0" smtClean="0"/>
              <a:t>How does that happen for low energy particles?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720000" y="2160000"/>
                <a:ext cx="4705134" cy="126188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uncertainty principle!</a:t>
                </a:r>
              </a:p>
              <a:p>
                <a:endParaRPr lang="en-US" sz="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de-DE" sz="2400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de-DE" sz="2400" b="0" i="1" smtClean="0">
                          <a:latin typeface="Cambria Math"/>
                          <a:ea typeface="Cambria Math"/>
                        </a:rPr>
                        <m:t>∙∆</m:t>
                      </m:r>
                      <m:r>
                        <a:rPr lang="de-DE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de-DE" sz="2400" b="0" i="1" smtClean="0">
                          <a:latin typeface="Cambria Math"/>
                          <a:ea typeface="Cambria Math"/>
                        </a:rPr>
                        <m:t>≥</m:t>
                      </m:r>
                      <m:f>
                        <m:fPr>
                          <m:type m:val="lin"/>
                          <m:ctrlPr>
                            <a:rPr lang="de-DE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24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num>
                        <m:den>
                          <m:r>
                            <a:rPr lang="de-DE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endParaRPr lang="en-US" sz="800" dirty="0"/>
              </a:p>
              <a:p>
                <a:r>
                  <a:rPr lang="en-US" dirty="0" smtClean="0"/>
                  <a:t>I can borrow an elephant if I give it back on time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2160000"/>
                <a:ext cx="4705134" cy="1261884"/>
              </a:xfrm>
              <a:prstGeom prst="rect">
                <a:avLst/>
              </a:prstGeom>
              <a:blipFill rotWithShape="1">
                <a:blip r:embed="rId3"/>
                <a:stretch>
                  <a:fillRect l="-904" t="-13397" r="-258" b="-37799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/>
          <p:cNvSpPr txBox="1"/>
          <p:nvPr/>
        </p:nvSpPr>
        <p:spPr>
          <a:xfrm>
            <a:off x="720000" y="3600000"/>
            <a:ext cx="6590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two particles are close enough, they can “borrow” energy to create a Z or W boson just long enough to transmit the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Beta Decay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0" y="1800000"/>
            <a:ext cx="295275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20001" y="900000"/>
            <a:ext cx="7884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neutron (</a:t>
            </a:r>
            <a:r>
              <a:rPr lang="en-US" dirty="0" err="1" smtClean="0"/>
              <a:t>udd</a:t>
            </a:r>
            <a:r>
              <a:rPr lang="en-US" dirty="0" smtClean="0"/>
              <a:t>) changes to a proton (</a:t>
            </a:r>
            <a:r>
              <a:rPr lang="en-US" dirty="0" err="1" smtClean="0"/>
              <a:t>uud</a:t>
            </a:r>
            <a:r>
              <a:rPr lang="en-US" dirty="0" smtClean="0"/>
              <a:t>) by emitting a W- boson, which decays into an electron and an anti-neutrino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7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Neutrino – Electron Scattering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09675"/>
            <a:ext cx="647700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0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B-Meson Decay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1295400"/>
            <a:ext cx="726757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0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Electron – Positron Scattering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1404938"/>
            <a:ext cx="66389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9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720000"/>
            <a:ext cx="5429692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three forces described by the standard model:</a:t>
            </a:r>
          </a:p>
          <a:p>
            <a:endParaRPr lang="en-US" sz="9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Include all the known fundamental fermions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Leptons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Quarks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Interactions governed by boson </a:t>
            </a:r>
            <a:r>
              <a:rPr lang="en-US" dirty="0" smtClean="0"/>
              <a:t>exchange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Photons</a:t>
            </a:r>
            <a:endParaRPr lang="en-US" dirty="0"/>
          </a:p>
          <a:p>
            <a:pPr lvl="1"/>
            <a:r>
              <a:rPr lang="en-US" dirty="0"/>
              <a:t>	</a:t>
            </a:r>
            <a:r>
              <a:rPr lang="en-US" b="1" dirty="0">
                <a:solidFill>
                  <a:srgbClr val="0000CC"/>
                </a:solidFill>
              </a:rPr>
              <a:t>-</a:t>
            </a:r>
            <a:r>
              <a:rPr lang="en-US" dirty="0"/>
              <a:t>  Long range, coupled to electric charge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Gluons</a:t>
            </a:r>
          </a:p>
          <a:p>
            <a:pPr lvl="1"/>
            <a:r>
              <a:rPr lang="en-US" dirty="0"/>
              <a:t>	</a:t>
            </a:r>
            <a:r>
              <a:rPr lang="en-US" b="1" dirty="0">
                <a:solidFill>
                  <a:srgbClr val="0000CC"/>
                </a:solidFill>
              </a:rPr>
              <a:t>-</a:t>
            </a:r>
            <a:r>
              <a:rPr lang="en-US" dirty="0">
                <a:solidFill>
                  <a:srgbClr val="0000CC"/>
                </a:solidFill>
              </a:rPr>
              <a:t>  </a:t>
            </a:r>
            <a:r>
              <a:rPr lang="en-US" dirty="0"/>
              <a:t>Couple to and carry color charge</a:t>
            </a:r>
          </a:p>
          <a:p>
            <a:pPr lvl="1"/>
            <a:r>
              <a:rPr lang="en-US" dirty="0"/>
              <a:t>	</a:t>
            </a:r>
            <a:r>
              <a:rPr lang="en-US" b="1" dirty="0">
                <a:solidFill>
                  <a:srgbClr val="0000CC"/>
                </a:solidFill>
              </a:rPr>
              <a:t>- </a:t>
            </a:r>
            <a:r>
              <a:rPr lang="en-US" dirty="0"/>
              <a:t>Force gets stronger as quarks are pulled apart</a:t>
            </a:r>
          </a:p>
          <a:p>
            <a:pPr lvl="1"/>
            <a:r>
              <a:rPr lang="en-US" dirty="0"/>
              <a:t>	</a:t>
            </a:r>
            <a:r>
              <a:rPr lang="en-US" b="1" dirty="0">
                <a:solidFill>
                  <a:srgbClr val="0000CC"/>
                </a:solidFill>
              </a:rPr>
              <a:t>-</a:t>
            </a:r>
            <a:r>
              <a:rPr lang="en-US" dirty="0"/>
              <a:t> Only color neutral composite objects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W/Z</a:t>
            </a:r>
            <a:endParaRPr lang="en-US" dirty="0"/>
          </a:p>
          <a:p>
            <a:pPr lvl="1"/>
            <a:r>
              <a:rPr lang="en-US" dirty="0"/>
              <a:t>	</a:t>
            </a:r>
            <a:r>
              <a:rPr lang="en-US" b="1" dirty="0">
                <a:solidFill>
                  <a:srgbClr val="0000CC"/>
                </a:solidFill>
              </a:rPr>
              <a:t>-</a:t>
            </a:r>
            <a:r>
              <a:rPr lang="en-US" dirty="0"/>
              <a:t> W is electrically </a:t>
            </a:r>
            <a:r>
              <a:rPr lang="en-US" dirty="0" smtClean="0"/>
              <a:t>charged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Charge flavor (quark and lepton generations)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900000" y="5085184"/>
            <a:ext cx="7128875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The Higgs boson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Related to unification of the electromagnetic and weak interactions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smtClean="0"/>
              <a:t>Responsible for particle masses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4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Standard Model of Elementary Particles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00" y="2160000"/>
            <a:ext cx="558165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" y="576000"/>
            <a:ext cx="2541587" cy="254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23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540001" y="900000"/>
            <a:ext cx="8208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Why </a:t>
            </a:r>
            <a:r>
              <a:rPr lang="en-US" dirty="0"/>
              <a:t>are the masses of the particles what they are?</a:t>
            </a:r>
          </a:p>
          <a:p>
            <a:r>
              <a:rPr lang="en-US" dirty="0"/>
              <a:t>• </a:t>
            </a:r>
            <a:r>
              <a:rPr lang="en-US" dirty="0" smtClean="0"/>
              <a:t>   Why </a:t>
            </a:r>
            <a:r>
              <a:rPr lang="en-US" dirty="0"/>
              <a:t>are there 3 generations of fermions?</a:t>
            </a:r>
          </a:p>
          <a:p>
            <a:r>
              <a:rPr lang="en-US" dirty="0"/>
              <a:t>• </a:t>
            </a:r>
            <a:r>
              <a:rPr lang="en-US" dirty="0" smtClean="0"/>
              <a:t>   Are </a:t>
            </a:r>
            <a:r>
              <a:rPr lang="en-US" dirty="0"/>
              <a:t>quarks and leptons truly fundamental?</a:t>
            </a:r>
          </a:p>
          <a:p>
            <a:r>
              <a:rPr lang="en-US" dirty="0"/>
              <a:t>• </a:t>
            </a:r>
            <a:r>
              <a:rPr lang="en-US" dirty="0" smtClean="0"/>
              <a:t>   Why </a:t>
            </a:r>
            <a:r>
              <a:rPr lang="en-US" dirty="0"/>
              <a:t>is the charge of the electron </a:t>
            </a:r>
            <a:r>
              <a:rPr lang="en-US" i="1" dirty="0"/>
              <a:t>exactly </a:t>
            </a:r>
            <a:r>
              <a:rPr lang="en-US" dirty="0"/>
              <a:t>opposite to that of the proton.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Or</a:t>
            </a:r>
            <a:r>
              <a:rPr lang="en-US" dirty="0"/>
              <a:t>: </a:t>
            </a:r>
            <a:r>
              <a:rPr lang="en-US" dirty="0" smtClean="0"/>
              <a:t>why is  the </a:t>
            </a:r>
            <a:r>
              <a:rPr lang="en-US" dirty="0"/>
              <a:t>total charge of leptons and quarks exactly equal to 0?</a:t>
            </a:r>
          </a:p>
          <a:p>
            <a:r>
              <a:rPr lang="en-US" dirty="0"/>
              <a:t>• </a:t>
            </a:r>
            <a:r>
              <a:rPr lang="en-US" dirty="0" smtClean="0"/>
              <a:t>   Is </a:t>
            </a:r>
            <a:r>
              <a:rPr lang="en-US" dirty="0"/>
              <a:t>a neutrino its own anti-particle?</a:t>
            </a:r>
          </a:p>
          <a:p>
            <a:r>
              <a:rPr lang="en-US" dirty="0"/>
              <a:t>• </a:t>
            </a:r>
            <a:r>
              <a:rPr lang="en-US" dirty="0" smtClean="0"/>
              <a:t>   Can </a:t>
            </a:r>
            <a:r>
              <a:rPr lang="en-US" dirty="0"/>
              <a:t>all forces be described in a single theory (unification)?</a:t>
            </a:r>
          </a:p>
          <a:p>
            <a:r>
              <a:rPr lang="en-US" dirty="0"/>
              <a:t>• </a:t>
            </a:r>
            <a:r>
              <a:rPr lang="en-US" dirty="0" smtClean="0"/>
              <a:t>   Why </a:t>
            </a:r>
            <a:r>
              <a:rPr lang="en-US" dirty="0"/>
              <a:t>is there no </a:t>
            </a:r>
            <a:r>
              <a:rPr lang="en-US" dirty="0" smtClean="0"/>
              <a:t>anti-matter </a:t>
            </a:r>
            <a:r>
              <a:rPr lang="en-US" dirty="0"/>
              <a:t>in the universe?</a:t>
            </a:r>
          </a:p>
          <a:p>
            <a:r>
              <a:rPr lang="en-US" dirty="0"/>
              <a:t>• </a:t>
            </a:r>
            <a:r>
              <a:rPr lang="en-US" dirty="0" smtClean="0"/>
              <a:t>   What </a:t>
            </a:r>
            <a:r>
              <a:rPr lang="en-US" dirty="0"/>
              <a:t>is the source of dark matter?</a:t>
            </a:r>
          </a:p>
          <a:p>
            <a:r>
              <a:rPr lang="en-US" dirty="0"/>
              <a:t>• </a:t>
            </a:r>
            <a:r>
              <a:rPr lang="en-US" dirty="0" smtClean="0"/>
              <a:t>   What </a:t>
            </a:r>
            <a:r>
              <a:rPr lang="en-US" dirty="0"/>
              <a:t>is the source of dark energy?</a:t>
            </a:r>
          </a:p>
        </p:txBody>
      </p:sp>
    </p:spTree>
    <p:extLst>
      <p:ext uri="{BB962C8B-B14F-4D97-AF65-F5344CB8AC3E}">
        <p14:creationId xmlns:p14="http://schemas.microsoft.com/office/powerpoint/2010/main" val="42775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Leptons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540000" y="1080000"/>
            <a:ext cx="254011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Charged leptons</a:t>
            </a:r>
          </a:p>
          <a:p>
            <a:r>
              <a:rPr lang="en-US" dirty="0" smtClean="0"/>
              <a:t>Electrically charged (-1e)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Electron (e)</a:t>
            </a:r>
          </a:p>
          <a:p>
            <a:r>
              <a:rPr lang="en-US" dirty="0" smtClean="0"/>
              <a:t>Mass = 511 </a:t>
            </a:r>
            <a:r>
              <a:rPr lang="en-US" dirty="0" err="1" smtClean="0"/>
              <a:t>keV</a:t>
            </a:r>
            <a:r>
              <a:rPr lang="en-US" dirty="0" smtClean="0"/>
              <a:t>/c</a:t>
            </a:r>
            <a:r>
              <a:rPr lang="en-US" baseline="30000" dirty="0" smtClean="0"/>
              <a:t>2</a:t>
            </a:r>
          </a:p>
          <a:p>
            <a:r>
              <a:rPr lang="en-US" dirty="0"/>
              <a:t>S</a:t>
            </a:r>
            <a:r>
              <a:rPr lang="en-US" dirty="0" smtClean="0"/>
              <a:t>table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Muon (</a:t>
            </a:r>
            <a:r>
              <a:rPr lang="el-GR" b="1" i="1" dirty="0" smtClean="0">
                <a:solidFill>
                  <a:srgbClr val="0000CC"/>
                </a:solidFill>
              </a:rPr>
              <a:t>μ</a:t>
            </a:r>
            <a:r>
              <a:rPr lang="de-DE" b="1" i="1" dirty="0" smtClean="0">
                <a:solidFill>
                  <a:srgbClr val="0000CC"/>
                </a:solidFill>
              </a:rPr>
              <a:t>)</a:t>
            </a:r>
          </a:p>
          <a:p>
            <a:r>
              <a:rPr lang="en-US" dirty="0" smtClean="0"/>
              <a:t>Mass = 105.7 MeV/c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Lifetime = 2.2 </a:t>
            </a:r>
            <a:r>
              <a:rPr lang="el-GR" dirty="0" smtClean="0"/>
              <a:t>μ</a:t>
            </a:r>
            <a:r>
              <a:rPr lang="de-DE" dirty="0" smtClean="0"/>
              <a:t>s</a:t>
            </a:r>
          </a:p>
          <a:p>
            <a:endParaRPr lang="de-DE" dirty="0"/>
          </a:p>
          <a:p>
            <a:r>
              <a:rPr lang="de-DE" b="1" i="1" dirty="0" smtClean="0">
                <a:solidFill>
                  <a:srgbClr val="0000CC"/>
                </a:solidFill>
              </a:rPr>
              <a:t>Tau (</a:t>
            </a:r>
            <a:r>
              <a:rPr lang="el-GR" b="1" i="1" dirty="0" smtClean="0">
                <a:solidFill>
                  <a:srgbClr val="0000CC"/>
                </a:solidFill>
              </a:rPr>
              <a:t>τ</a:t>
            </a:r>
            <a:r>
              <a:rPr lang="de-DE" b="1" i="1" dirty="0" smtClean="0">
                <a:solidFill>
                  <a:srgbClr val="0000CC"/>
                </a:solidFill>
              </a:rPr>
              <a:t>)</a:t>
            </a:r>
          </a:p>
          <a:p>
            <a:r>
              <a:rPr lang="en-US" dirty="0" smtClean="0"/>
              <a:t>Mass = 1.777 GeV/c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Lifetime </a:t>
            </a:r>
            <a:r>
              <a:rPr lang="de-DE" dirty="0" smtClean="0"/>
              <a:t>= 0.29 </a:t>
            </a:r>
            <a:r>
              <a:rPr lang="de-DE" dirty="0" err="1" smtClean="0"/>
              <a:t>ps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240000" y="1080000"/>
                <a:ext cx="2820003" cy="3181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Uncharged leptons</a:t>
                </a:r>
              </a:p>
              <a:p>
                <a:endParaRPr lang="en-US" dirty="0"/>
              </a:p>
              <a:p>
                <a:r>
                  <a:rPr lang="en-US" b="1" i="1" dirty="0" smtClean="0">
                    <a:solidFill>
                      <a:srgbClr val="0000CC"/>
                    </a:solidFill>
                  </a:rPr>
                  <a:t>Electron neutrino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𝝂</m:t>
                            </m:r>
                          </m:e>
                          <m:sub>
                            <m:r>
                              <a:rPr lang="de-DE" b="1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</m:e>
                    </m:d>
                  </m:oMath>
                </a14:m>
                <a:endParaRPr lang="en-US" b="1" i="1" dirty="0" smtClean="0">
                  <a:solidFill>
                    <a:srgbClr val="0000CC"/>
                  </a:solidFill>
                </a:endParaRPr>
              </a:p>
              <a:p>
                <a:r>
                  <a:rPr lang="en-US" b="1" i="1" dirty="0" smtClean="0">
                    <a:solidFill>
                      <a:srgbClr val="0000CC"/>
                    </a:solidFill>
                  </a:rPr>
                  <a:t>Muon neutrino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𝝂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𝝁</m:t>
                            </m:r>
                          </m:sub>
                        </m:sSub>
                      </m:e>
                    </m:d>
                  </m:oMath>
                </a14:m>
                <a:endParaRPr lang="en-US" b="1" i="1" dirty="0" smtClean="0">
                  <a:solidFill>
                    <a:srgbClr val="0000CC"/>
                  </a:solidFill>
                </a:endParaRPr>
              </a:p>
              <a:p>
                <a:r>
                  <a:rPr lang="en-US" b="1" i="1" dirty="0" smtClean="0">
                    <a:solidFill>
                      <a:srgbClr val="0000CC"/>
                    </a:solidFill>
                  </a:rPr>
                  <a:t>Tau neutrino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𝝂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𝝉</m:t>
                            </m:r>
                          </m:sub>
                        </m:sSub>
                      </m:e>
                    </m:d>
                  </m:oMath>
                </a14:m>
                <a:endParaRPr lang="en-US" b="1" i="1" dirty="0" smtClean="0">
                  <a:solidFill>
                    <a:srgbClr val="0000CC"/>
                  </a:solidFill>
                </a:endParaRPr>
              </a:p>
              <a:p>
                <a:endParaRPr lang="en-US" dirty="0"/>
              </a:p>
              <a:p>
                <a:r>
                  <a:rPr lang="en-US" dirty="0" smtClean="0"/>
                  <a:t>In the SM: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neutrinos are massless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neutrinos are stable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r>
                  <a:rPr lang="en-US" dirty="0" smtClean="0"/>
                  <a:t>experimentally this is wrong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000" y="1080000"/>
                <a:ext cx="2820003" cy="3181384"/>
              </a:xfrm>
              <a:prstGeom prst="rect">
                <a:avLst/>
              </a:prstGeom>
              <a:blipFill rotWithShape="1">
                <a:blip r:embed="rId3"/>
                <a:stretch>
                  <a:fillRect l="-1728" t="-958" r="-648" b="-2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6120000" y="1080000"/>
                <a:ext cx="2484448" cy="3437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Empirical properties:</a:t>
                </a:r>
              </a:p>
              <a:p>
                <a:endParaRPr lang="en-US" dirty="0"/>
              </a:p>
              <a:p>
                <a:r>
                  <a:rPr lang="en-US" dirty="0" smtClean="0"/>
                  <a:t>The total number of leptons is conserved</a:t>
                </a:r>
              </a:p>
              <a:p>
                <a:r>
                  <a:rPr lang="en-US" sz="1600" dirty="0" smtClean="0">
                    <a:solidFill>
                      <a:srgbClr val="0000CC"/>
                    </a:solidFill>
                  </a:rPr>
                  <a:t>I = #leptons - #antileptons</a:t>
                </a:r>
                <a:endParaRPr lang="en-US" dirty="0" smtClean="0">
                  <a:solidFill>
                    <a:srgbClr val="0000CC"/>
                  </a:solidFill>
                </a:endParaRPr>
              </a:p>
              <a:p>
                <a:endParaRPr lang="en-US" dirty="0">
                  <a:solidFill>
                    <a:srgbClr val="0000CC"/>
                  </a:solidFill>
                </a:endParaRPr>
              </a:p>
              <a:p>
                <a:r>
                  <a:rPr lang="en-US" dirty="0" smtClean="0"/>
                  <a:t>The total number of each generation of leptons is conserved</a:t>
                </a:r>
              </a:p>
              <a:p>
                <a:endParaRPr lang="en-US" sz="800" dirty="0" smtClean="0"/>
              </a:p>
              <a:p>
                <a:r>
                  <a:rPr lang="en-US" sz="1600" dirty="0" smtClean="0">
                    <a:solidFill>
                      <a:srgbClr val="0000CC"/>
                    </a:solidFill>
                  </a:rPr>
                  <a:t>I</a:t>
                </a:r>
                <a:r>
                  <a:rPr lang="en-US" sz="1600" baseline="-25000" dirty="0" err="1" smtClean="0">
                    <a:solidFill>
                      <a:srgbClr val="0000CC"/>
                    </a:solidFill>
                  </a:rPr>
                  <a:t>e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 = #e</a:t>
                </a:r>
                <a:r>
                  <a:rPr lang="en-US" sz="1600" baseline="30000" dirty="0" smtClean="0">
                    <a:solidFill>
                      <a:srgbClr val="0000CC"/>
                    </a:solidFill>
                  </a:rPr>
                  <a:t>-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 + #</a:t>
                </a:r>
                <a:r>
                  <a:rPr lang="el-GR" sz="1600" dirty="0" smtClean="0">
                    <a:solidFill>
                      <a:srgbClr val="0000CC"/>
                    </a:solidFill>
                  </a:rPr>
                  <a:t>ν</a:t>
                </a:r>
                <a:r>
                  <a:rPr lang="de-DE" sz="1600" baseline="-25000" dirty="0" smtClean="0">
                    <a:solidFill>
                      <a:srgbClr val="0000CC"/>
                    </a:solidFill>
                  </a:rPr>
                  <a:t>e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 - #e</a:t>
                </a:r>
                <a:r>
                  <a:rPr lang="de-DE" sz="1600" baseline="30000" dirty="0" smtClean="0">
                    <a:solidFill>
                      <a:srgbClr val="0000CC"/>
                    </a:solidFill>
                  </a:rPr>
                  <a:t>+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 - #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160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sz="160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60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𝜈</m:t>
                            </m:r>
                          </m:e>
                          <m:sub>
                            <m:r>
                              <a:rPr lang="de-DE" sz="16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acc>
                  </m:oMath>
                </a14:m>
                <a:endParaRPr lang="en-US" sz="1600" dirty="0" smtClean="0">
                  <a:solidFill>
                    <a:srgbClr val="0000CC"/>
                  </a:solidFill>
                </a:endParaRPr>
              </a:p>
              <a:p>
                <a:r>
                  <a:rPr lang="en-US" sz="1600" dirty="0" err="1" smtClean="0">
                    <a:solidFill>
                      <a:srgbClr val="0000CC"/>
                    </a:solidFill>
                  </a:rPr>
                  <a:t>I</a:t>
                </a:r>
                <a:r>
                  <a:rPr lang="en-US" sz="1600" baseline="-25000" dirty="0" err="1" smtClean="0">
                    <a:solidFill>
                      <a:srgbClr val="0000CC"/>
                    </a:solidFill>
                  </a:rPr>
                  <a:t>μ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1600" dirty="0">
                    <a:solidFill>
                      <a:srgbClr val="0000CC"/>
                    </a:solidFill>
                  </a:rPr>
                  <a:t>= 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#</a:t>
                </a:r>
                <a:r>
                  <a:rPr lang="el-GR" sz="1600" dirty="0" smtClean="0">
                    <a:solidFill>
                      <a:srgbClr val="0000CC"/>
                    </a:solidFill>
                  </a:rPr>
                  <a:t>μ</a:t>
                </a:r>
                <a:r>
                  <a:rPr lang="en-US" sz="1600" baseline="30000" dirty="0" smtClean="0">
                    <a:solidFill>
                      <a:srgbClr val="0000CC"/>
                    </a:solidFill>
                  </a:rPr>
                  <a:t>-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1600" dirty="0">
                    <a:solidFill>
                      <a:srgbClr val="0000CC"/>
                    </a:solidFill>
                  </a:rPr>
                  <a:t>+ #</a:t>
                </a:r>
                <a:r>
                  <a:rPr lang="el-GR" sz="1600" dirty="0" smtClean="0">
                    <a:solidFill>
                      <a:srgbClr val="0000CC"/>
                    </a:solidFill>
                  </a:rPr>
                  <a:t>ν</a:t>
                </a:r>
                <a:r>
                  <a:rPr lang="de-DE" sz="1600" baseline="-25000" dirty="0" smtClean="0">
                    <a:solidFill>
                      <a:srgbClr val="0000CC"/>
                    </a:solidFill>
                  </a:rPr>
                  <a:t>μ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de-DE" sz="1600" dirty="0">
                    <a:solidFill>
                      <a:srgbClr val="0000CC"/>
                    </a:solidFill>
                  </a:rPr>
                  <a:t>- 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#</a:t>
                </a:r>
                <a:r>
                  <a:rPr lang="el-GR" sz="1600" dirty="0" smtClean="0">
                    <a:solidFill>
                      <a:srgbClr val="0000CC"/>
                    </a:solidFill>
                  </a:rPr>
                  <a:t>μ</a:t>
                </a:r>
                <a:r>
                  <a:rPr lang="de-DE" sz="1600" baseline="30000" dirty="0" smtClean="0">
                    <a:solidFill>
                      <a:srgbClr val="0000CC"/>
                    </a:solidFill>
                  </a:rPr>
                  <a:t>+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de-DE" sz="1600" dirty="0">
                    <a:solidFill>
                      <a:srgbClr val="0000CC"/>
                    </a:solidFill>
                  </a:rPr>
                  <a:t>- #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1600" i="1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sz="1600" i="1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160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μ</m:t>
                            </m:r>
                          </m:sub>
                        </m:sSub>
                      </m:e>
                    </m:acc>
                  </m:oMath>
                </a14:m>
                <a:endParaRPr lang="en-US" sz="1600" dirty="0">
                  <a:solidFill>
                    <a:srgbClr val="0000CC"/>
                  </a:solidFill>
                </a:endParaRPr>
              </a:p>
              <a:p>
                <a:r>
                  <a:rPr lang="en-US" sz="1600" dirty="0" err="1" smtClean="0">
                    <a:solidFill>
                      <a:srgbClr val="0000CC"/>
                    </a:solidFill>
                  </a:rPr>
                  <a:t>I</a:t>
                </a:r>
                <a:r>
                  <a:rPr lang="en-US" sz="1600" baseline="-25000" dirty="0" err="1" smtClean="0">
                    <a:solidFill>
                      <a:srgbClr val="0000CC"/>
                    </a:solidFill>
                  </a:rPr>
                  <a:t>τ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1600" dirty="0">
                    <a:solidFill>
                      <a:srgbClr val="0000CC"/>
                    </a:solidFill>
                  </a:rPr>
                  <a:t>= 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#</a:t>
                </a:r>
                <a:r>
                  <a:rPr lang="el-GR" sz="1600" dirty="0" smtClean="0">
                    <a:solidFill>
                      <a:srgbClr val="0000CC"/>
                    </a:solidFill>
                  </a:rPr>
                  <a:t>τ</a:t>
                </a:r>
                <a:r>
                  <a:rPr lang="en-US" sz="1600" baseline="30000" dirty="0" smtClean="0">
                    <a:solidFill>
                      <a:srgbClr val="0000CC"/>
                    </a:solidFill>
                  </a:rPr>
                  <a:t>-</a:t>
                </a:r>
                <a:r>
                  <a:rPr lang="en-US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1600" dirty="0">
                    <a:solidFill>
                      <a:srgbClr val="0000CC"/>
                    </a:solidFill>
                  </a:rPr>
                  <a:t>+ #</a:t>
                </a:r>
                <a:r>
                  <a:rPr lang="el-GR" sz="1600" dirty="0" smtClean="0">
                    <a:solidFill>
                      <a:srgbClr val="0000CC"/>
                    </a:solidFill>
                  </a:rPr>
                  <a:t>ν</a:t>
                </a:r>
                <a:r>
                  <a:rPr lang="de-DE" sz="1600" baseline="-25000" dirty="0" smtClean="0">
                    <a:solidFill>
                      <a:srgbClr val="0000CC"/>
                    </a:solidFill>
                  </a:rPr>
                  <a:t>τ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de-DE" sz="1600" dirty="0">
                    <a:solidFill>
                      <a:srgbClr val="0000CC"/>
                    </a:solidFill>
                  </a:rPr>
                  <a:t>- 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#</a:t>
                </a:r>
                <a:r>
                  <a:rPr lang="el-GR" sz="1600" dirty="0" smtClean="0">
                    <a:solidFill>
                      <a:srgbClr val="0000CC"/>
                    </a:solidFill>
                  </a:rPr>
                  <a:t>τ</a:t>
                </a:r>
                <a:r>
                  <a:rPr lang="de-DE" sz="1600" baseline="30000" dirty="0" smtClean="0">
                    <a:solidFill>
                      <a:srgbClr val="0000CC"/>
                    </a:solidFill>
                  </a:rPr>
                  <a:t>+</a:t>
                </a:r>
                <a:r>
                  <a:rPr lang="de-DE" sz="1600" dirty="0" smtClean="0">
                    <a:solidFill>
                      <a:srgbClr val="0000CC"/>
                    </a:solidFill>
                  </a:rPr>
                  <a:t> </a:t>
                </a:r>
                <a:r>
                  <a:rPr lang="de-DE" sz="1600" dirty="0">
                    <a:solidFill>
                      <a:srgbClr val="0000CC"/>
                    </a:solidFill>
                  </a:rPr>
                  <a:t>- #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1600" i="1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sz="1600" i="1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160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τ</m:t>
                            </m:r>
                          </m:sub>
                        </m:sSub>
                      </m:e>
                    </m:acc>
                  </m:oMath>
                </a14:m>
                <a:endParaRPr lang="en-US" sz="1600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000" y="1080000"/>
                <a:ext cx="2484448" cy="3437479"/>
              </a:xfrm>
              <a:prstGeom prst="rect">
                <a:avLst/>
              </a:prstGeom>
              <a:blipFill rotWithShape="1">
                <a:blip r:embed="rId4"/>
                <a:stretch>
                  <a:fillRect l="-2211" t="-887" r="-4177" b="-1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21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Quarks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540000" y="720000"/>
            <a:ext cx="71413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quark carries a color charge, like electric charge (+, -), but three types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Red, anti-red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Green, anti-green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Blue, anti-blue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40000" y="2160000"/>
            <a:ext cx="221246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 type</a:t>
            </a:r>
          </a:p>
          <a:p>
            <a:r>
              <a:rPr lang="en-US" dirty="0" smtClean="0"/>
              <a:t>Electric charge +2/3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Up (u)</a:t>
            </a:r>
          </a:p>
          <a:p>
            <a:r>
              <a:rPr lang="en-US" dirty="0" smtClean="0"/>
              <a:t>Mass = 2.3 MeV/c</a:t>
            </a:r>
            <a:r>
              <a:rPr lang="en-US" baseline="30000" dirty="0" smtClean="0"/>
              <a:t>2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Charm (c)</a:t>
            </a:r>
          </a:p>
          <a:p>
            <a:r>
              <a:rPr lang="en-US" dirty="0" smtClean="0"/>
              <a:t>Mass = 1.27 GeV/c</a:t>
            </a:r>
            <a:r>
              <a:rPr lang="en-US" baseline="30000" dirty="0" smtClean="0"/>
              <a:t>2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Top (t)</a:t>
            </a:r>
          </a:p>
          <a:p>
            <a:r>
              <a:rPr lang="en-US" dirty="0" smtClean="0"/>
              <a:t>Mass = 173.1 GeV/c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5" name="Textfeld 4"/>
          <p:cNvSpPr txBox="1"/>
          <p:nvPr/>
        </p:nvSpPr>
        <p:spPr>
          <a:xfrm>
            <a:off x="3060000" y="2160000"/>
            <a:ext cx="216822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Down type</a:t>
            </a:r>
          </a:p>
          <a:p>
            <a:r>
              <a:rPr lang="en-US" dirty="0" smtClean="0"/>
              <a:t>Electrical charge -1/3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Down (d)</a:t>
            </a:r>
          </a:p>
          <a:p>
            <a:r>
              <a:rPr lang="en-US" dirty="0" smtClean="0"/>
              <a:t>Mass = 4.8 MeV/c</a:t>
            </a:r>
            <a:r>
              <a:rPr lang="en-US" baseline="30000" dirty="0" smtClean="0"/>
              <a:t>2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Strange (s)</a:t>
            </a:r>
          </a:p>
          <a:p>
            <a:r>
              <a:rPr lang="en-US" dirty="0" smtClean="0"/>
              <a:t>Mass = 95 MeV/c</a:t>
            </a:r>
            <a:r>
              <a:rPr lang="en-US" baseline="30000" dirty="0" smtClean="0"/>
              <a:t>2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rgbClr val="0000CC"/>
                </a:solidFill>
              </a:rPr>
              <a:t>Bottom (b)</a:t>
            </a:r>
          </a:p>
          <a:p>
            <a:r>
              <a:rPr lang="en-US" dirty="0" smtClean="0"/>
              <a:t>Mass = 4.2 GeV/c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7" name="Textfeld 6"/>
          <p:cNvSpPr txBox="1"/>
          <p:nvPr/>
        </p:nvSpPr>
        <p:spPr>
          <a:xfrm>
            <a:off x="5580001" y="2160000"/>
            <a:ext cx="324047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Empirical properties:</a:t>
            </a:r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bare color charge has ever been observed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Quarks (and gluons) are contained in composite objects that are color neutral called </a:t>
            </a:r>
            <a:r>
              <a:rPr lang="en-US" b="1" dirty="0" smtClean="0">
                <a:solidFill>
                  <a:srgbClr val="0000CC"/>
                </a:solidFill>
              </a:rPr>
              <a:t>Hadrons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00CC"/>
                </a:solidFill>
              </a:rPr>
              <a:t>Mesons</a:t>
            </a:r>
            <a:r>
              <a:rPr lang="en-US" dirty="0" smtClean="0"/>
              <a:t>: </a:t>
            </a:r>
            <a:r>
              <a:rPr lang="en-US" sz="1600" dirty="0" smtClean="0"/>
              <a:t>1 quark + 1 anti-quark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00CC"/>
                </a:solidFill>
              </a:rPr>
              <a:t>Baryons</a:t>
            </a:r>
            <a:r>
              <a:rPr lang="en-US" dirty="0" smtClean="0"/>
              <a:t>: </a:t>
            </a:r>
            <a:r>
              <a:rPr lang="en-US" sz="1600" dirty="0" smtClean="0"/>
              <a:t>3 quarks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3453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States: Baryons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00" y="900000"/>
            <a:ext cx="1714286" cy="17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40000" y="900000"/>
            <a:ext cx="50401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00CC"/>
                </a:solidFill>
              </a:rPr>
              <a:t>Baryons</a:t>
            </a:r>
            <a:r>
              <a:rPr lang="en-US" dirty="0" smtClean="0"/>
              <a:t> are color neutral objects with 3 quarks (anti-baryons have 3 anti-quarks)</a:t>
            </a:r>
          </a:p>
          <a:p>
            <a:endParaRPr lang="en-US" sz="800" dirty="0"/>
          </a:p>
          <a:p>
            <a:r>
              <a:rPr lang="en-US" dirty="0" smtClean="0"/>
              <a:t>Electric charge can be -1, 0, 1, 2</a:t>
            </a:r>
          </a:p>
          <a:p>
            <a:endParaRPr lang="en-US" sz="400" dirty="0"/>
          </a:p>
          <a:p>
            <a:r>
              <a:rPr lang="en-US" sz="1600" dirty="0" smtClean="0"/>
              <a:t>Examples: proton (</a:t>
            </a:r>
            <a:r>
              <a:rPr lang="en-US" sz="1600" dirty="0" err="1" smtClean="0"/>
              <a:t>uud</a:t>
            </a:r>
            <a:r>
              <a:rPr lang="en-US" sz="1600" dirty="0" smtClean="0"/>
              <a:t>), neutron (</a:t>
            </a:r>
            <a:r>
              <a:rPr lang="en-US" sz="1600" dirty="0" err="1" smtClean="0"/>
              <a:t>udd</a:t>
            </a:r>
            <a:r>
              <a:rPr lang="en-US" sz="1600" dirty="0" smtClean="0"/>
              <a:t>), </a:t>
            </a:r>
            <a:r>
              <a:rPr lang="el-GR" sz="1600" dirty="0" smtClean="0"/>
              <a:t>Σ</a:t>
            </a:r>
            <a:r>
              <a:rPr lang="de-DE" sz="1600" baseline="30000" dirty="0" smtClean="0"/>
              <a:t>-</a:t>
            </a:r>
            <a:r>
              <a:rPr lang="de-DE" sz="1600" dirty="0" smtClean="0"/>
              <a:t> (</a:t>
            </a:r>
            <a:r>
              <a:rPr lang="de-DE" sz="1600" dirty="0" err="1" smtClean="0"/>
              <a:t>dds</a:t>
            </a:r>
            <a:r>
              <a:rPr lang="de-DE" sz="1600" dirty="0" smtClean="0"/>
              <a:t>) </a:t>
            </a:r>
            <a:r>
              <a:rPr lang="el-GR" sz="1600" dirty="0" smtClean="0"/>
              <a:t>Σ</a:t>
            </a:r>
            <a:r>
              <a:rPr lang="de-DE" sz="1600" baseline="-25000" dirty="0" err="1" smtClean="0"/>
              <a:t>c</a:t>
            </a:r>
            <a:r>
              <a:rPr lang="de-DE" sz="1600" baseline="30000" dirty="0" err="1" smtClean="0"/>
              <a:t>++</a:t>
            </a:r>
            <a:r>
              <a:rPr lang="de-DE" sz="1600" dirty="0" smtClean="0"/>
              <a:t> (</a:t>
            </a:r>
            <a:r>
              <a:rPr lang="de-DE" sz="1600" dirty="0" err="1" smtClean="0"/>
              <a:t>uuc</a:t>
            </a:r>
            <a:r>
              <a:rPr lang="de-DE" sz="1600" dirty="0" smtClean="0"/>
              <a:t>)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540000" y="2880000"/>
            <a:ext cx="43717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the lightest baryon (proton) is stable</a:t>
            </a:r>
          </a:p>
          <a:p>
            <a:r>
              <a:rPr lang="en-US" dirty="0" smtClean="0"/>
              <a:t>Free neutrons, for example, decay to protons.</a:t>
            </a:r>
          </a:p>
          <a:p>
            <a:r>
              <a:rPr lang="en-US" dirty="0" smtClean="0"/>
              <a:t>The total number of baryons is conserved!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poses constraints on possible decays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800000" y="3726000"/>
                <a:ext cx="189879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𝐵</m:t>
                      </m:r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de-DE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de-DE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</m:acc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3726000"/>
                <a:ext cx="1898790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16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States: Mesons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540000" y="1980000"/>
            <a:ext cx="50401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0000CC"/>
                </a:solidFill>
              </a:rPr>
              <a:t>Mesons</a:t>
            </a:r>
            <a:r>
              <a:rPr lang="en-US" sz="1600" dirty="0" smtClean="0"/>
              <a:t> are</a:t>
            </a:r>
            <a:r>
              <a:rPr lang="de-DE" sz="1600" dirty="0"/>
              <a:t> </a:t>
            </a:r>
            <a:r>
              <a:rPr lang="en-US" sz="1600" dirty="0" smtClean="0"/>
              <a:t>composed of one quark and one anti-quark.</a:t>
            </a:r>
          </a:p>
          <a:p>
            <a:endParaRPr lang="en-US" sz="800" dirty="0"/>
          </a:p>
          <a:p>
            <a:r>
              <a:rPr lang="en-US" sz="1600" dirty="0" smtClean="0"/>
              <a:t>The quark/anti-quark pair contain the same color/anti-color (e.g. red – anti-red) → color neutral.</a:t>
            </a:r>
          </a:p>
          <a:p>
            <a:endParaRPr lang="en-US" sz="800" dirty="0"/>
          </a:p>
          <a:p>
            <a:r>
              <a:rPr lang="en-US" sz="1600" dirty="0" smtClean="0"/>
              <a:t>No conservation law for mesons → all mesons decay</a:t>
            </a:r>
            <a:endParaRPr lang="en-US" sz="1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00" y="720016"/>
            <a:ext cx="3261905" cy="236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40000" y="3960000"/>
            <a:ext cx="76477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Hadrons (both mesons and baryons) are found in patters, derivable from group theory.</a:t>
            </a:r>
          </a:p>
          <a:p>
            <a:endParaRPr lang="en-US" sz="800" dirty="0"/>
          </a:p>
          <a:p>
            <a:r>
              <a:rPr lang="en-US" sz="1600" dirty="0" smtClean="0"/>
              <a:t>This was used to predict many, many bound states of quarks, what we call the particle zoo.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368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Photon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540000" y="900000"/>
            <a:ext cx="51841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1600" dirty="0"/>
              <a:t>M</a:t>
            </a:r>
            <a:r>
              <a:rPr lang="en-US" sz="1600" dirty="0" smtClean="0"/>
              <a:t>assless boson (</a:t>
            </a:r>
            <a:r>
              <a:rPr lang="el-GR" sz="1600" dirty="0" smtClean="0"/>
              <a:t>γ</a:t>
            </a:r>
            <a:r>
              <a:rPr lang="de-DE" sz="1600" dirty="0" smtClean="0"/>
              <a:t>)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Transmits electromagnetic force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Couples to electric charge but </a:t>
            </a:r>
            <a:r>
              <a:rPr lang="en-US" sz="1600" b="1" dirty="0" smtClean="0"/>
              <a:t>does not carry </a:t>
            </a:r>
            <a:r>
              <a:rPr lang="en-US" sz="1600" dirty="0" smtClean="0"/>
              <a:t>charge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Spin 1 particle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Naively, there should be 3 spin projection states </a:t>
            </a:r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     </a:t>
            </a:r>
            <a:r>
              <a:rPr lang="en-US" sz="1600" dirty="0" err="1" smtClean="0"/>
              <a:t>m</a:t>
            </a:r>
            <a:r>
              <a:rPr lang="en-US" sz="1600" baseline="-25000" dirty="0" err="1" smtClean="0"/>
              <a:t>z</a:t>
            </a:r>
            <a:r>
              <a:rPr lang="en-US" sz="1600" dirty="0" smtClean="0"/>
              <a:t> = -1, 0,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It turns out, </a:t>
            </a:r>
            <a:r>
              <a:rPr lang="en-US" sz="1600" dirty="0" err="1" smtClean="0"/>
              <a:t>m</a:t>
            </a:r>
            <a:r>
              <a:rPr lang="en-US" sz="1600" baseline="-25000" dirty="0" err="1" smtClean="0"/>
              <a:t>z</a:t>
            </a:r>
            <a:r>
              <a:rPr lang="en-US" sz="1600" dirty="0" smtClean="0"/>
              <a:t> = 0 is not allowed because of special relativity (transverse nature of E&amp;M waves)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2 spin states → 2 polarizations</a:t>
            </a:r>
            <a:endParaRPr lang="en-US" sz="1600" dirty="0">
              <a:solidFill>
                <a:srgbClr val="0000CC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20955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600000" y="3960000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Coupling strength (or strength of force) is electric charge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EM interaction always possible between charged particles, never for neutral particles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5003724" y="4293096"/>
                <a:ext cx="2161104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ℏ</m:t>
                          </m:r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137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24" y="4293096"/>
                <a:ext cx="2161104" cy="6934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6120000" y="900000"/>
            <a:ext cx="291581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Long range force:</a:t>
            </a:r>
          </a:p>
          <a:p>
            <a:r>
              <a:rPr lang="en-US" sz="1600" dirty="0" smtClean="0"/>
              <a:t> Because the photon is massless, it can  propagate indefinitely.</a:t>
            </a:r>
          </a:p>
          <a:p>
            <a:endParaRPr lang="en-US" sz="800" dirty="0"/>
          </a:p>
          <a:p>
            <a:r>
              <a:rPr lang="en-US" sz="1600" dirty="0" smtClean="0"/>
              <a:t>Two charged particles can communicate from across the universe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175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08720"/>
            <a:ext cx="38100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00" y="3240000"/>
            <a:ext cx="2686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39552" y="900000"/>
            <a:ext cx="43924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The </a:t>
            </a:r>
            <a:r>
              <a:rPr lang="en-US" sz="1600" b="1" i="1" dirty="0" smtClean="0">
                <a:solidFill>
                  <a:srgbClr val="0000CC"/>
                </a:solidFill>
              </a:rPr>
              <a:t>gluon (g)</a:t>
            </a:r>
            <a:r>
              <a:rPr lang="en-US" sz="1600" dirty="0" smtClean="0"/>
              <a:t> transmit the strong interaction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The spin is 1, but only two polarization states (like the photon)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Unlike the photon, the gluon carries color charge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Quarks carry color, antiquarks carry </a:t>
            </a:r>
            <a:r>
              <a:rPr lang="en-US" sz="1600" dirty="0" smtClean="0"/>
              <a:t>anti-color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Gluons carry both color and anti-color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8 color – anti-color states</a:t>
            </a:r>
            <a:endParaRPr lang="en-US" sz="1600" dirty="0">
              <a:solidFill>
                <a:srgbClr val="0000CC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40000" y="3420000"/>
            <a:ext cx="4248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strong interaction gets stronger as the range increases. If you try to pull a quark free, more energy is pumped into gluons. New quark – anti-quark pair is produced.</a:t>
            </a:r>
            <a:endParaRPr lang="en-US" sz="1600" dirty="0"/>
          </a:p>
        </p:txBody>
      </p:sp>
      <p:sp>
        <p:nvSpPr>
          <p:cNvPr id="7" name="Textfeld 6"/>
          <p:cNvSpPr txBox="1"/>
          <p:nvPr/>
        </p:nvSpPr>
        <p:spPr>
          <a:xfrm>
            <a:off x="540000" y="4860000"/>
            <a:ext cx="5639685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The timescale for the strong interaction is very short ~ 10</a:t>
            </a:r>
            <a:r>
              <a:rPr lang="en-US" sz="1600" baseline="30000" dirty="0" smtClean="0"/>
              <a:t>-22</a:t>
            </a:r>
            <a:r>
              <a:rPr lang="en-US" sz="1600" dirty="0" smtClean="0"/>
              <a:t> 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Thus, lifetimes of strongly interacting particles are short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However, the strong interaction preserves quark generations!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Example: # of t + b quarks is unchanged in strong interactions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We need the weak interaction to break this rule</a:t>
            </a:r>
            <a:endParaRPr lang="en-US" sz="1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59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Rho decay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57350"/>
            <a:ext cx="59055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37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J/</a:t>
            </a:r>
            <a:r>
              <a:rPr lang="el-GR" dirty="0" smtClean="0"/>
              <a:t>Ψ</a:t>
            </a:r>
            <a:r>
              <a:rPr lang="de-DE" dirty="0" smtClean="0"/>
              <a:t> </a:t>
            </a:r>
            <a:r>
              <a:rPr lang="en-US" dirty="0" smtClean="0"/>
              <a:t>decay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628775"/>
            <a:ext cx="622935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520000" y="5400000"/>
            <a:ext cx="496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this is a higher order diagram, one closed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1346</Words>
  <Application>Microsoft Office PowerPoint</Application>
  <PresentationFormat>Bildschirmpräsentation (4:3)</PresentationFormat>
  <Paragraphs>232</Paragraphs>
  <Slides>19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Larissa</vt:lpstr>
      <vt:lpstr>The Standard Model</vt:lpstr>
      <vt:lpstr>Leptons</vt:lpstr>
      <vt:lpstr>Quarks</vt:lpstr>
      <vt:lpstr>Bound States: Baryons</vt:lpstr>
      <vt:lpstr>Bound States: Mesons</vt:lpstr>
      <vt:lpstr>The Photon</vt:lpstr>
      <vt:lpstr>Gluons</vt:lpstr>
      <vt:lpstr>Example: Rho decay</vt:lpstr>
      <vt:lpstr>Example: J/Ψ decay</vt:lpstr>
      <vt:lpstr>Example: Pion exchange</vt:lpstr>
      <vt:lpstr>Weak Interaction</vt:lpstr>
      <vt:lpstr>Why is the Weak Force weak?</vt:lpstr>
      <vt:lpstr>Example: Beta Decay</vt:lpstr>
      <vt:lpstr>Example: Neutrino – Electron Scattering</vt:lpstr>
      <vt:lpstr>Example: B-Meson Decay</vt:lpstr>
      <vt:lpstr>Example: Electron – Positron Scattering</vt:lpstr>
      <vt:lpstr>Summary</vt:lpstr>
      <vt:lpstr>The Standard Model of Elementary Particles</vt:lpstr>
      <vt:lpstr>Open Questions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</dc:creator>
  <cp:lastModifiedBy>Hans</cp:lastModifiedBy>
  <cp:revision>501</cp:revision>
  <dcterms:created xsi:type="dcterms:W3CDTF">2016-04-06T12:04:03Z</dcterms:created>
  <dcterms:modified xsi:type="dcterms:W3CDTF">2018-04-20T03:05:23Z</dcterms:modified>
</cp:coreProperties>
</file>