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56" r:id="rId9"/>
    <p:sldId id="309" r:id="rId10"/>
    <p:sldId id="310" r:id="rId11"/>
    <p:sldId id="311" r:id="rId12"/>
    <p:sldId id="314" r:id="rId13"/>
    <p:sldId id="312" r:id="rId14"/>
    <p:sldId id="316" r:id="rId15"/>
    <p:sldId id="317" r:id="rId16"/>
    <p:sldId id="323" r:id="rId17"/>
    <p:sldId id="331" r:id="rId18"/>
    <p:sldId id="31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501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15.11.2020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2020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16.wmf"/><Relationship Id="rId7" Type="http://schemas.openxmlformats.org/officeDocument/2006/relationships/image" Target="../media/image6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7.gif"/><Relationship Id="rId7" Type="http://schemas.openxmlformats.org/officeDocument/2006/relationships/image" Target="../media/image7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6.wmf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7.gif"/><Relationship Id="rId10" Type="http://schemas.openxmlformats.org/officeDocument/2006/relationships/image" Target="../media/image20.wmf"/><Relationship Id="rId4" Type="http://schemas.openxmlformats.org/officeDocument/2006/relationships/image" Target="../media/image23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223963"/>
            <a:ext cx="560228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0113"/>
            <a:ext cx="23177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539750" y="2843213"/>
            <a:ext cx="2768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total </a:t>
            </a:r>
            <a:r>
              <a:rPr lang="en-US" altLang="de-DE" sz="1200">
                <a:solidFill>
                  <a:srgbClr val="0000CC"/>
                </a:solidFill>
                <a:latin typeface="Times New Roman" pitchFamily="18" charset="0"/>
              </a:rPr>
              <a:t>absorption coefficient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l-GR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[cm</a:t>
            </a:r>
            <a:r>
              <a:rPr lang="de-DE" altLang="de-DE" sz="14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/g]</a:t>
            </a:r>
            <a:endParaRPr lang="el-GR" altLang="de-DE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Textfeld 9"/>
          <p:cNvSpPr txBox="1">
            <a:spLocks noChangeArrowheads="1"/>
          </p:cNvSpPr>
          <p:nvPr/>
        </p:nvSpPr>
        <p:spPr bwMode="auto">
          <a:xfrm>
            <a:off x="8064500" y="1692275"/>
            <a:ext cx="381000" cy="2571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</a:t>
            </a:r>
          </a:p>
        </p:txBody>
      </p:sp>
      <p:sp>
        <p:nvSpPr>
          <p:cNvPr id="4" name="Textfeld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0000" y="3420000"/>
            <a:ext cx="1319014" cy="6980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57" name="Textfeld 4"/>
          <p:cNvSpPr txBox="1">
            <a:spLocks noChangeArrowheads="1"/>
          </p:cNvSpPr>
          <p:nvPr/>
        </p:nvSpPr>
        <p:spPr bwMode="auto">
          <a:xfrm>
            <a:off x="539750" y="4319588"/>
            <a:ext cx="1971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i=1   photoelectric effect</a:t>
            </a:r>
          </a:p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i=2   Compton scattering</a:t>
            </a:r>
          </a:p>
          <a:p>
            <a:pPr eaLnBrk="1" hangingPunct="1"/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i=3   pair production</a:t>
            </a:r>
          </a:p>
        </p:txBody>
      </p:sp>
      <p:sp>
        <p:nvSpPr>
          <p:cNvPr id="7" name="Textfeld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0000" y="2160000"/>
            <a:ext cx="2091277" cy="44730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5083175" y="1692275"/>
            <a:ext cx="741363" cy="2571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Aluminum</a:t>
            </a:r>
          </a:p>
        </p:txBody>
      </p:sp>
    </p:spTree>
    <p:extLst>
      <p:ext uri="{BB962C8B-B14F-4D97-AF65-F5344CB8AC3E}">
        <p14:creationId xmlns:p14="http://schemas.microsoft.com/office/powerpoint/2010/main" val="33320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17613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539750" y="3738563"/>
            <a:ext cx="4176713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angle dependence is expressed by the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Klein-Nishina-Formula: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shown in the plot </a:t>
            </a:r>
            <a:r>
              <a:rPr lang="de-DE" altLang="de-DE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 scattering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small) is dominant for E</a:t>
            </a:r>
            <a:r>
              <a:rPr lang="el-GR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&gt;100 keV.</a:t>
            </a:r>
            <a:endParaRPr lang="en-US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63613"/>
            <a:ext cx="353695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 Box 21"/>
          <p:cNvSpPr txBox="1">
            <a:spLocks noChangeArrowheads="1"/>
          </p:cNvSpPr>
          <p:nvPr/>
        </p:nvSpPr>
        <p:spPr bwMode="auto">
          <a:xfrm>
            <a:off x="5483225" y="3030538"/>
            <a:ext cx="15954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rgbClr val="0000FF"/>
                </a:solidFill>
                <a:latin typeface="Times New Roman" pitchFamily="18" charset="0"/>
              </a:rPr>
              <a:t>Angular distribution: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5483225" y="836613"/>
            <a:ext cx="19764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rgbClr val="0000FF"/>
                </a:solidFill>
                <a:latin typeface="Times New Roman" pitchFamily="18" charset="0"/>
              </a:rPr>
              <a:t>Intensit</a:t>
            </a:r>
            <a:r>
              <a:rPr lang="en-US" altLang="de-DE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as a function of </a:t>
            </a:r>
            <a:r>
              <a:rPr lang="el-GR" altLang="de-DE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sz="1200" b="1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10248" name="Object 23"/>
          <p:cNvGraphicFramePr>
            <a:graphicFrameLocks noChangeAspect="1"/>
          </p:cNvGraphicFramePr>
          <p:nvPr/>
        </p:nvGraphicFramePr>
        <p:xfrm>
          <a:off x="6357938" y="1203325"/>
          <a:ext cx="8667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Equation" r:id="rId5" imgW="819180" imgH="238035" progId="Equation.3">
                  <p:embed/>
                </p:oleObj>
              </mc:Choice>
              <mc:Fallback>
                <p:oleObj name="Equation" r:id="rId5" imgW="819180" imgH="2380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203325"/>
                        <a:ext cx="8667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24"/>
          <p:cNvSpPr txBox="1">
            <a:spLocks noChangeArrowheads="1"/>
          </p:cNvSpPr>
          <p:nvPr/>
        </p:nvSpPr>
        <p:spPr bwMode="auto">
          <a:xfrm>
            <a:off x="7477125" y="4322763"/>
            <a:ext cx="269875" cy="152400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000" b="1">
                <a:solidFill>
                  <a:srgbClr val="0000FF"/>
                </a:solidFill>
                <a:latin typeface="Times New Roman" pitchFamily="18" charset="0"/>
              </a:rPr>
              <a:t>MeV</a:t>
            </a:r>
          </a:p>
        </p:txBody>
      </p:sp>
      <p:sp>
        <p:nvSpPr>
          <p:cNvPr id="10251" name="Text Box 26"/>
          <p:cNvSpPr txBox="1">
            <a:spLocks noChangeArrowheads="1"/>
          </p:cNvSpPr>
          <p:nvPr/>
        </p:nvSpPr>
        <p:spPr bwMode="auto">
          <a:xfrm>
            <a:off x="611188" y="6172200"/>
            <a:ext cx="25474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altLang="de-DE" sz="1200" baseline="-25000" dirty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=2.818 </a:t>
            </a:r>
            <a:r>
              <a:rPr lang="en-US" altLang="de-DE" sz="1200" dirty="0" err="1" smtClean="0">
                <a:solidFill>
                  <a:srgbClr val="000000"/>
                </a:solidFill>
                <a:latin typeface="Times New Roman" pitchFamily="18" charset="0"/>
              </a:rPr>
              <a:t>fm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 (classical electron radius)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6336000" y="1151230"/>
                <a:ext cx="965456" cy="261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0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000" y="1151230"/>
                <a:ext cx="965456" cy="261546"/>
              </a:xfrm>
              <a:prstGeom prst="rect">
                <a:avLst/>
              </a:prstGeom>
              <a:blipFill rotWithShape="1">
                <a:blip r:embed="rId7"/>
                <a:stretch>
                  <a:fillRect t="-76744" r="-4403" b="-1186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12000" y="4824000"/>
                <a:ext cx="3812326" cy="623376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′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" y="4824000"/>
                <a:ext cx="3812326" cy="62337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5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30"/>
          <p:cNvSpPr txBox="1">
            <a:spLocks noChangeArrowheads="1"/>
          </p:cNvSpPr>
          <p:nvPr/>
        </p:nvSpPr>
        <p:spPr bwMode="auto">
          <a:xfrm>
            <a:off x="395288" y="3886200"/>
            <a:ext cx="316865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Pair production: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If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&gt;&gt; 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(electron rest mass 511 keV), a positron-electron pair can be formed in the strong Coulomb field of a nucleus. This pair carries the 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minus 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Pair production for E</a:t>
            </a:r>
            <a:r>
              <a:rPr lang="el-GR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&gt;2m</a:t>
            </a:r>
            <a:r>
              <a:rPr lang="de-DE" altLang="de-DE" sz="14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=1.022MeV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123950"/>
            <a:ext cx="2155825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52513"/>
            <a:ext cx="3622675" cy="495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17963"/>
            <a:ext cx="2324100" cy="1282700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6799263" y="4494213"/>
            <a:ext cx="979487" cy="2460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-ray &gt; 1 MeV</a:t>
            </a:r>
            <a:endParaRPr lang="el-GR" altLang="de-DE" sz="1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72" name="Group 35"/>
          <p:cNvGrpSpPr>
            <a:grpSpLocks/>
          </p:cNvGrpSpPr>
          <p:nvPr/>
        </p:nvGrpSpPr>
        <p:grpSpPr bwMode="auto">
          <a:xfrm>
            <a:off x="8027988" y="5084763"/>
            <a:ext cx="1090612" cy="420687"/>
            <a:chOff x="5083" y="2840"/>
            <a:chExt cx="687" cy="265"/>
          </a:xfrm>
        </p:grpSpPr>
        <p:grpSp>
          <p:nvGrpSpPr>
            <p:cNvPr id="11281" name="Group 36"/>
            <p:cNvGrpSpPr>
              <a:grpSpLocks/>
            </p:cNvGrpSpPr>
            <p:nvPr/>
          </p:nvGrpSpPr>
          <p:grpSpPr bwMode="auto">
            <a:xfrm>
              <a:off x="5148" y="2840"/>
              <a:ext cx="98" cy="98"/>
              <a:chOff x="5148" y="2840"/>
              <a:chExt cx="98" cy="98"/>
            </a:xfrm>
          </p:grpSpPr>
          <p:sp>
            <p:nvSpPr>
              <p:cNvPr id="11283" name="Oval 37"/>
              <p:cNvSpPr>
                <a:spLocks noChangeArrowheads="1"/>
              </p:cNvSpPr>
              <p:nvPr/>
            </p:nvSpPr>
            <p:spPr bwMode="auto">
              <a:xfrm>
                <a:off x="5148" y="2840"/>
                <a:ext cx="98" cy="98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284" name="Oval 38"/>
              <p:cNvSpPr>
                <a:spLocks noChangeArrowheads="1"/>
              </p:cNvSpPr>
              <p:nvPr/>
            </p:nvSpPr>
            <p:spPr bwMode="auto">
              <a:xfrm>
                <a:off x="5176" y="2867"/>
                <a:ext cx="40" cy="40"/>
              </a:xfrm>
              <a:prstGeom prst="ellipse">
                <a:avLst/>
              </a:prstGeom>
              <a:solidFill>
                <a:srgbClr val="FF0000"/>
              </a:solidFill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3399"/>
                  </a:buClr>
                  <a:buChar char="•"/>
                  <a:defRPr sz="2000">
                    <a:solidFill>
                      <a:srgbClr val="003399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000000"/>
                  </a:buClr>
                  <a:buChar char="-"/>
                  <a:defRPr sz="2000">
                    <a:solidFill>
                      <a:srgbClr val="000000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Char char="•"/>
                  <a:defRPr sz="1600"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de-DE" altLang="de-DE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82" name="Text Box 39"/>
            <p:cNvSpPr txBox="1">
              <a:spLocks noChangeArrowheads="1"/>
            </p:cNvSpPr>
            <p:nvPr/>
          </p:nvSpPr>
          <p:spPr bwMode="auto">
            <a:xfrm>
              <a:off x="5083" y="2931"/>
              <a:ext cx="6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200" b="1" i="1">
                  <a:solidFill>
                    <a:srgbClr val="FF0000"/>
                  </a:solidFill>
                  <a:latin typeface="Times New Roman" pitchFamily="18" charset="0"/>
                </a:rPr>
                <a:t>magnetic field</a:t>
              </a:r>
            </a:p>
          </p:txBody>
        </p:sp>
      </p:grpSp>
      <p:sp>
        <p:nvSpPr>
          <p:cNvPr id="11273" name="Line 40"/>
          <p:cNvSpPr>
            <a:spLocks noChangeShapeType="1"/>
          </p:cNvSpPr>
          <p:nvPr/>
        </p:nvSpPr>
        <p:spPr bwMode="auto">
          <a:xfrm>
            <a:off x="5364163" y="428307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41"/>
          <p:cNvSpPr>
            <a:spLocks noChangeShapeType="1"/>
          </p:cNvSpPr>
          <p:nvPr/>
        </p:nvSpPr>
        <p:spPr bwMode="auto">
          <a:xfrm>
            <a:off x="5364163" y="44656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42"/>
          <p:cNvSpPr>
            <a:spLocks noChangeShapeType="1"/>
          </p:cNvSpPr>
          <p:nvPr/>
        </p:nvSpPr>
        <p:spPr bwMode="auto">
          <a:xfrm>
            <a:off x="5364163" y="4648200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Line 43"/>
          <p:cNvSpPr>
            <a:spLocks noChangeShapeType="1"/>
          </p:cNvSpPr>
          <p:nvPr/>
        </p:nvSpPr>
        <p:spPr bwMode="auto">
          <a:xfrm>
            <a:off x="5364163" y="4830763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Line 44"/>
          <p:cNvSpPr>
            <a:spLocks noChangeShapeType="1"/>
          </p:cNvSpPr>
          <p:nvPr/>
        </p:nvSpPr>
        <p:spPr bwMode="auto">
          <a:xfrm>
            <a:off x="5364163" y="501332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Text Box 45"/>
          <p:cNvSpPr txBox="1">
            <a:spLocks noChangeArrowheads="1"/>
          </p:cNvSpPr>
          <p:nvPr/>
        </p:nvSpPr>
        <p:spPr bwMode="auto">
          <a:xfrm>
            <a:off x="5292725" y="5013325"/>
            <a:ext cx="357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’s</a:t>
            </a:r>
            <a:endParaRPr lang="el-GR" altLang="de-DE" sz="12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9" name="Text Box 46"/>
          <p:cNvSpPr txBox="1">
            <a:spLocks noChangeArrowheads="1"/>
          </p:cNvSpPr>
          <p:nvPr/>
        </p:nvSpPr>
        <p:spPr bwMode="auto">
          <a:xfrm>
            <a:off x="6372225" y="4449763"/>
            <a:ext cx="285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 b="1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de-DE" sz="1200" b="1" i="1" baseline="30000">
                <a:solidFill>
                  <a:srgbClr val="000000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11280" name="Text Box 47"/>
          <p:cNvSpPr txBox="1">
            <a:spLocks noChangeArrowheads="1"/>
          </p:cNvSpPr>
          <p:nvPr/>
        </p:nvSpPr>
        <p:spPr bwMode="auto">
          <a:xfrm>
            <a:off x="365125" y="6189663"/>
            <a:ext cx="1917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</a:rPr>
              <a:t>picture of a bubble chamber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5365410" y="1284649"/>
                <a:ext cx="2493568" cy="459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𝑃𝑃</m:t>
                              </m:r>
                            </m:sub>
                          </m:sSub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𝑘𝑖𝑛</m:t>
                              </m:r>
                            </m:sub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den>
                      </m:f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137</m:t>
                          </m:r>
                        </m:den>
                      </m:f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410" y="1284649"/>
                <a:ext cx="2493568" cy="459036"/>
              </a:xfrm>
              <a:prstGeom prst="rect">
                <a:avLst/>
              </a:prstGeom>
              <a:blipFill>
                <a:blip r:embed="rId5"/>
                <a:stretch>
                  <a:fillRect l="-978" b="-9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0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Interaction of gamma rays with matter</a:t>
            </a:r>
            <a:endParaRPr lang="de-DE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900000"/>
            <a:ext cx="353218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3600000"/>
            <a:ext cx="3532187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3600000"/>
            <a:ext cx="3554412" cy="22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900000"/>
            <a:ext cx="39240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r>
              <a:rPr lang="en-US" dirty="0" smtClean="0"/>
              <a:t>-rays interaction with matter via three main reaction mechanisms:</a:t>
            </a:r>
          </a:p>
          <a:p>
            <a:endParaRPr lang="en-US" dirty="0" smtClean="0"/>
          </a:p>
          <a:p>
            <a:r>
              <a:rPr lang="en-US" dirty="0" smtClean="0"/>
              <a:t>Photoelectric absorption</a:t>
            </a:r>
          </a:p>
          <a:p>
            <a:endParaRPr lang="en-US" sz="800" dirty="0" smtClean="0"/>
          </a:p>
          <a:p>
            <a:r>
              <a:rPr lang="en-US" dirty="0" smtClean="0"/>
              <a:t>Compton scattering</a:t>
            </a:r>
          </a:p>
          <a:p>
            <a:endParaRPr lang="en-US" sz="800" dirty="0" smtClean="0"/>
          </a:p>
          <a:p>
            <a:r>
              <a:rPr lang="en-US" dirty="0" smtClean="0"/>
              <a:t>Pair production</a:t>
            </a:r>
          </a:p>
        </p:txBody>
      </p:sp>
    </p:spTree>
    <p:extLst>
      <p:ext uri="{BB962C8B-B14F-4D97-AF65-F5344CB8AC3E}">
        <p14:creationId xmlns:p14="http://schemas.microsoft.com/office/powerpoint/2010/main" val="13645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Gamma-ray interaction cross section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0425"/>
            <a:ext cx="4192588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82563" y="836613"/>
            <a:ext cx="8782050" cy="48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All three interaction (photo effect, Compton scattering and pair production) lead to an attenuation of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or X-ray radiation when passing through matter.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</a:rPr>
              <a:t> The particular contribution depends on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 absorption attenuates the intensity, but the energy and the frequency of the </a:t>
            </a:r>
            <a:r>
              <a:rPr lang="el-GR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-ray and X-ray radiation is preserved!</a:t>
            </a:r>
            <a:endParaRPr lang="el-GR" altLang="de-DE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1130" r="5956" b="15900"/>
          <a:stretch>
            <a:fillRect/>
          </a:stretch>
        </p:blipFill>
        <p:spPr bwMode="auto">
          <a:xfrm>
            <a:off x="4859338" y="1985963"/>
            <a:ext cx="38481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014538" y="1628775"/>
            <a:ext cx="2532062" cy="83026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~Z</a:t>
            </a:r>
            <a:r>
              <a:rPr lang="de-DE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-3.5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Compton: ~Z,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-1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Pair: ~Z</a:t>
            </a:r>
            <a:r>
              <a:rPr lang="de-DE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Times New Roman"/>
                <a:cs typeface="Times New Roman"/>
              </a:rPr>
              <a:t>increases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lang="de-DE" dirty="0">
                <a:solidFill>
                  <a:srgbClr val="000000"/>
                </a:solidFill>
                <a:latin typeface="Times New Roman"/>
                <a:cs typeface="Times New Roman"/>
              </a:rPr>
              <a:t> E</a:t>
            </a:r>
            <a:r>
              <a:rPr lang="el-GR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γ</a:t>
            </a:r>
            <a:endParaRPr lang="de-DE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5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 </a:t>
            </a:r>
            <a:r>
              <a:rPr lang="en-US" dirty="0" smtClean="0"/>
              <a:t>dependence of interaction probabilities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576000"/>
            <a:ext cx="9146858" cy="58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types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849469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Solid state semiconductor detectors:</a:t>
            </a:r>
            <a:r>
              <a:rPr lang="en-US" dirty="0" smtClean="0"/>
              <a:t> Ge</a:t>
            </a:r>
          </a:p>
          <a:p>
            <a:endParaRPr lang="en-US" sz="400" dirty="0"/>
          </a:p>
          <a:p>
            <a:r>
              <a:rPr lang="en-US" dirty="0"/>
              <a:t>E</a:t>
            </a:r>
            <a:r>
              <a:rPr lang="en-US" dirty="0" smtClean="0"/>
              <a:t>lectron-hole pairs are collected as charge</a:t>
            </a:r>
          </a:p>
          <a:p>
            <a:endParaRPr lang="en-US" sz="400" dirty="0"/>
          </a:p>
          <a:p>
            <a:r>
              <a:rPr lang="en-US" dirty="0" smtClean="0"/>
              <a:t>knock-on effect → an avalanche arrives at the electrode</a:t>
            </a:r>
          </a:p>
          <a:p>
            <a:endParaRPr lang="en-US" sz="400" dirty="0"/>
          </a:p>
          <a:p>
            <a:r>
              <a:rPr lang="en-US" dirty="0" smtClean="0"/>
              <a:t>lots of electrons → good energy resolution</a:t>
            </a:r>
          </a:p>
          <a:p>
            <a:endParaRPr lang="en-US" sz="400" dirty="0"/>
          </a:p>
          <a:p>
            <a:r>
              <a:rPr lang="en-US" dirty="0" smtClean="0"/>
              <a:t>cooled to liquid N</a:t>
            </a:r>
            <a:r>
              <a:rPr lang="en-US" baseline="-25000" dirty="0" smtClean="0"/>
              <a:t>2</a:t>
            </a:r>
            <a:r>
              <a:rPr lang="en-US" dirty="0" smtClean="0"/>
              <a:t> temperature (77K) to reduce noise</a:t>
            </a:r>
          </a:p>
          <a:p>
            <a:endParaRPr lang="en-US" sz="400" dirty="0"/>
          </a:p>
          <a:p>
            <a:r>
              <a:rPr lang="en-US" dirty="0" smtClean="0">
                <a:solidFill>
                  <a:srgbClr val="FF0000"/>
                </a:solidFill>
              </a:rPr>
              <a:t>Advantage:</a:t>
            </a:r>
            <a:r>
              <a:rPr lang="en-US" dirty="0" smtClean="0"/>
              <a:t> good energy resolution (~0.15% FWHM at 1.3 MeV)</a:t>
            </a:r>
          </a:p>
          <a:p>
            <a:endParaRPr lang="en-US" sz="400" dirty="0"/>
          </a:p>
          <a:p>
            <a:r>
              <a:rPr lang="en-US" dirty="0" smtClean="0">
                <a:solidFill>
                  <a:srgbClr val="FF0000"/>
                </a:solidFill>
              </a:rPr>
              <a:t>Disadvantage:</a:t>
            </a:r>
            <a:r>
              <a:rPr lang="en-US" dirty="0" smtClean="0"/>
              <a:t> relative low efficiency, cryogenic operation, limited size of crystal/detector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40001" y="3600000"/>
            <a:ext cx="8352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Scintillation detectors:</a:t>
            </a:r>
            <a:r>
              <a:rPr lang="en-US" dirty="0" smtClean="0"/>
              <a:t> e.g. </a:t>
            </a:r>
            <a:r>
              <a:rPr lang="en-US" dirty="0" err="1" smtClean="0"/>
              <a:t>NaI</a:t>
            </a:r>
            <a:r>
              <a:rPr lang="en-US" dirty="0" smtClean="0"/>
              <a:t>, BGO, LaBr</a:t>
            </a:r>
            <a:r>
              <a:rPr lang="en-US" baseline="-25000" dirty="0" smtClean="0"/>
              <a:t>3</a:t>
            </a:r>
            <a:r>
              <a:rPr lang="en-US" dirty="0" smtClean="0"/>
              <a:t>(Ce)</a:t>
            </a:r>
          </a:p>
          <a:p>
            <a:endParaRPr lang="en-US" sz="400" dirty="0"/>
          </a:p>
          <a:p>
            <a:r>
              <a:rPr lang="en-US" dirty="0" smtClean="0"/>
              <a:t>Recoiling electrons excite atoms, which then de-excite by emitting visible light</a:t>
            </a:r>
          </a:p>
          <a:p>
            <a:endParaRPr lang="en-US" sz="400" dirty="0"/>
          </a:p>
          <a:p>
            <a:r>
              <a:rPr lang="en-US" dirty="0" smtClean="0"/>
              <a:t>Light is collected in photomultiplier tubes (PMT) where it generates a pulse proportional to the light collected</a:t>
            </a:r>
          </a:p>
          <a:p>
            <a:endParaRPr lang="en-US" sz="400" dirty="0"/>
          </a:p>
          <a:p>
            <a:r>
              <a:rPr lang="en-US" dirty="0" smtClean="0">
                <a:solidFill>
                  <a:srgbClr val="FF0000"/>
                </a:solidFill>
              </a:rPr>
              <a:t>Advantage:</a:t>
            </a:r>
            <a:r>
              <a:rPr lang="en-US" dirty="0" smtClean="0"/>
              <a:t> good time resolution</a:t>
            </a:r>
          </a:p>
          <a:p>
            <a:endParaRPr lang="en-US" sz="400" dirty="0"/>
          </a:p>
          <a:p>
            <a:r>
              <a:rPr lang="en-US" dirty="0" smtClean="0"/>
              <a:t>                   detector can be made relative large e.g. </a:t>
            </a:r>
            <a:r>
              <a:rPr lang="en-US" dirty="0" err="1" smtClean="0"/>
              <a:t>NaI</a:t>
            </a:r>
            <a:r>
              <a:rPr lang="en-US" dirty="0" smtClean="0"/>
              <a:t> detector 14”Ø x 10”</a:t>
            </a:r>
          </a:p>
          <a:p>
            <a:endParaRPr lang="en-US" sz="400" dirty="0"/>
          </a:p>
          <a:p>
            <a:r>
              <a:rPr lang="en-US" dirty="0" smtClean="0"/>
              <a:t>                   no need for cryogenics</a:t>
            </a:r>
          </a:p>
          <a:p>
            <a:endParaRPr lang="en-US" sz="400" dirty="0"/>
          </a:p>
          <a:p>
            <a:r>
              <a:rPr lang="en-US" dirty="0" smtClean="0">
                <a:solidFill>
                  <a:srgbClr val="FF0000"/>
                </a:solidFill>
              </a:rPr>
              <a:t>Disadvantage:</a:t>
            </a:r>
            <a:r>
              <a:rPr lang="en-US" dirty="0" smtClean="0"/>
              <a:t> poor energy resolution (~5% FWHM at 1.3 MeV</a:t>
            </a:r>
          </a:p>
        </p:txBody>
      </p:sp>
    </p:spTree>
    <p:extLst>
      <p:ext uri="{BB962C8B-B14F-4D97-AF65-F5344CB8AC3E}">
        <p14:creationId xmlns:p14="http://schemas.microsoft.com/office/powerpoint/2010/main" val="396341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Scintillation detectors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720000"/>
            <a:ext cx="9080001" cy="524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characterization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168"/>
            <a:ext cx="9144000" cy="51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Gamma-ray spectrum of a radioactive decay</a:t>
            </a:r>
          </a:p>
        </p:txBody>
      </p:sp>
      <p:sp>
        <p:nvSpPr>
          <p:cNvPr id="13315" name="Oval 20"/>
          <p:cNvSpPr>
            <a:spLocks noChangeArrowheads="1"/>
          </p:cNvSpPr>
          <p:nvPr/>
        </p:nvSpPr>
        <p:spPr bwMode="auto">
          <a:xfrm>
            <a:off x="7885113" y="1052513"/>
            <a:ext cx="71437" cy="71437"/>
          </a:xfrm>
          <a:prstGeom prst="ellipse">
            <a:avLst/>
          </a:prstGeom>
          <a:solidFill>
            <a:srgbClr val="FF9900"/>
          </a:solidFill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pic>
        <p:nvPicPr>
          <p:cNvPr id="1331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6827837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0390" name="Text Box 22"/>
          <p:cNvSpPr txBox="1">
            <a:spLocks noChangeArrowheads="1"/>
          </p:cNvSpPr>
          <p:nvPr/>
        </p:nvSpPr>
        <p:spPr bwMode="auto">
          <a:xfrm>
            <a:off x="1423988" y="1844675"/>
            <a:ext cx="338137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1" name="Text Box 23"/>
          <p:cNvSpPr txBox="1">
            <a:spLocks noChangeArrowheads="1"/>
          </p:cNvSpPr>
          <p:nvPr/>
        </p:nvSpPr>
        <p:spPr bwMode="auto">
          <a:xfrm>
            <a:off x="6032500" y="2852738"/>
            <a:ext cx="338138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2" name="Text Box 24"/>
          <p:cNvSpPr txBox="1">
            <a:spLocks noChangeArrowheads="1"/>
          </p:cNvSpPr>
          <p:nvPr/>
        </p:nvSpPr>
        <p:spPr bwMode="auto">
          <a:xfrm>
            <a:off x="5240338" y="4221163"/>
            <a:ext cx="474662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3" name="Text Box 25"/>
          <p:cNvSpPr txBox="1">
            <a:spLocks noChangeArrowheads="1"/>
          </p:cNvSpPr>
          <p:nvPr/>
        </p:nvSpPr>
        <p:spPr bwMode="auto">
          <a:xfrm>
            <a:off x="4735513" y="4005263"/>
            <a:ext cx="45243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4" name="Text Box 26"/>
          <p:cNvSpPr txBox="1">
            <a:spLocks noChangeArrowheads="1"/>
          </p:cNvSpPr>
          <p:nvPr/>
        </p:nvSpPr>
        <p:spPr bwMode="auto">
          <a:xfrm>
            <a:off x="3511550" y="4005263"/>
            <a:ext cx="485775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5" name="Text Box 27"/>
          <p:cNvSpPr txBox="1">
            <a:spLocks noChangeArrowheads="1"/>
          </p:cNvSpPr>
          <p:nvPr/>
        </p:nvSpPr>
        <p:spPr bwMode="auto">
          <a:xfrm>
            <a:off x="1927225" y="3068638"/>
            <a:ext cx="682625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511 keV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6" name="Text Box 28"/>
          <p:cNvSpPr txBox="1">
            <a:spLocks noChangeArrowheads="1"/>
          </p:cNvSpPr>
          <p:nvPr/>
        </p:nvSpPr>
        <p:spPr bwMode="auto">
          <a:xfrm>
            <a:off x="941388" y="2205038"/>
            <a:ext cx="33813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BSc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7" name="Text Box 29"/>
          <p:cNvSpPr txBox="1">
            <a:spLocks noChangeArrowheads="1"/>
          </p:cNvSpPr>
          <p:nvPr/>
        </p:nvSpPr>
        <p:spPr bwMode="auto">
          <a:xfrm>
            <a:off x="817563" y="1196975"/>
            <a:ext cx="750887" cy="244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 X-ray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0398" name="Text Box 30"/>
          <p:cNvSpPr txBox="1">
            <a:spLocks noChangeArrowheads="1"/>
          </p:cNvSpPr>
          <p:nvPr/>
        </p:nvSpPr>
        <p:spPr bwMode="auto">
          <a:xfrm>
            <a:off x="6248400" y="4292600"/>
            <a:ext cx="60801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de-DE" sz="1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 b="1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l-GR" altLang="de-DE" sz="1600" b="1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6" name="Group 31"/>
          <p:cNvGrpSpPr>
            <a:grpSpLocks/>
          </p:cNvGrpSpPr>
          <p:nvPr/>
        </p:nvGrpSpPr>
        <p:grpSpPr bwMode="auto">
          <a:xfrm>
            <a:off x="7264400" y="963613"/>
            <a:ext cx="1700213" cy="2033587"/>
            <a:chOff x="4485" y="834"/>
            <a:chExt cx="1071" cy="1281"/>
          </a:xfrm>
        </p:grpSpPr>
        <p:pic>
          <p:nvPicPr>
            <p:cNvPr id="13329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" y="982"/>
              <a:ext cx="1071" cy="1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0" name="Rectangle 33"/>
            <p:cNvSpPr>
              <a:spLocks noChangeArrowheads="1"/>
            </p:cNvSpPr>
            <p:nvPr/>
          </p:nvSpPr>
          <p:spPr bwMode="auto">
            <a:xfrm>
              <a:off x="4785" y="894"/>
              <a:ext cx="227" cy="90"/>
            </a:xfrm>
            <a:prstGeom prst="rect">
              <a:avLst/>
            </a:prstGeom>
            <a:noFill/>
            <a:ln w="635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31" name="Rectangle 34"/>
            <p:cNvSpPr>
              <a:spLocks noChangeArrowheads="1"/>
            </p:cNvSpPr>
            <p:nvPr/>
          </p:nvSpPr>
          <p:spPr bwMode="auto">
            <a:xfrm>
              <a:off x="4876" y="970"/>
              <a:ext cx="45" cy="45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13332" name="Text Box 35"/>
            <p:cNvSpPr txBox="1">
              <a:spLocks noChangeArrowheads="1"/>
            </p:cNvSpPr>
            <p:nvPr/>
          </p:nvSpPr>
          <p:spPr bwMode="auto">
            <a:xfrm>
              <a:off x="5012" y="834"/>
              <a:ext cx="4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400">
                  <a:solidFill>
                    <a:srgbClr val="000000"/>
                  </a:solidFill>
                  <a:latin typeface="Times New Roman" pitchFamily="18" charset="0"/>
                </a:rPr>
                <a:t>Pb-Box</a:t>
              </a:r>
            </a:p>
          </p:txBody>
        </p:sp>
      </p:grpSp>
      <p:sp>
        <p:nvSpPr>
          <p:cNvPr id="2" name="Rechteck 1"/>
          <p:cNvSpPr>
            <a:spLocks noChangeArrowheads="1"/>
          </p:cNvSpPr>
          <p:nvPr/>
        </p:nvSpPr>
        <p:spPr bwMode="auto">
          <a:xfrm>
            <a:off x="2663825" y="2012950"/>
            <a:ext cx="1223963" cy="25241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4643438" y="2376488"/>
            <a:ext cx="1008062" cy="250825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6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90" grpId="0" animBg="1"/>
      <p:bldP spid="570391" grpId="0" animBg="1"/>
      <p:bldP spid="570392" grpId="0" animBg="1"/>
      <p:bldP spid="570393" grpId="0" animBg="1"/>
      <p:bldP spid="570394" grpId="0" animBg="1"/>
      <p:bldP spid="570395" grpId="0" animBg="1"/>
      <p:bldP spid="570396" grpId="0" animBg="1"/>
      <p:bldP spid="570397" grpId="0" animBg="1"/>
      <p:bldP spid="570398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144000" cy="552450"/>
          </a:xfrm>
        </p:spPr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Mass dependence of X-ray absorption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2379663"/>
            <a:ext cx="404177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82563" y="836613"/>
            <a:ext cx="878205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For X-ray radiation the </a:t>
            </a:r>
            <a:r>
              <a:rPr lang="en-US" altLang="de-DE" sz="1600">
                <a:solidFill>
                  <a:srgbClr val="0000CC"/>
                </a:solidFill>
                <a:latin typeface="Times New Roman" pitchFamily="18" charset="0"/>
              </a:rPr>
              <a:t>photoelectric effect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 is the most important interaction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Lead </a:t>
            </a:r>
            <a:r>
              <a:rPr lang="en-US" altLang="de-DE" sz="1600" b="1">
                <a:solidFill>
                  <a:srgbClr val="FF0000"/>
                </a:solidFill>
                <a:latin typeface="Times New Roman" pitchFamily="18" charset="0"/>
              </a:rPr>
              <a:t>absorbs more than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Beryllium!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 b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</a:rPr>
              <a:t>82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Pb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</a:rPr>
              <a:t>serves as shielding for X-ray and </a:t>
            </a:r>
            <a:r>
              <a:rPr lang="el-GR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radiation; lead vests are used by medical staff people who are exposed to X-ray radiation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Co-sources are transported in thick lead container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endParaRPr lang="de-DE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contrary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often used as windows 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de-DE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X-ray tubes to allow for almost undisturbed transmission of X-ray radiation.</a:t>
            </a:r>
          </a:p>
        </p:txBody>
      </p:sp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3324225" y="1193800"/>
          <a:ext cx="15271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4" imgW="1218671" imgH="241195" progId="Equation.3">
                  <p:embed/>
                </p:oleObj>
              </mc:Choice>
              <mc:Fallback>
                <p:oleObj name="Equation" r:id="rId4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4225" y="1193800"/>
                        <a:ext cx="1527175" cy="301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0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Mass dependence </a:t>
            </a:r>
            <a:r>
              <a:rPr lang="el-GR" altLang="de-DE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altLang="de-DE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altLang="de-DE" smtClean="0">
                <a:cs typeface="Times New Roman" pitchFamily="18" charset="0"/>
              </a:rPr>
              <a:t> </a:t>
            </a:r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of X-ray absorption</a:t>
            </a:r>
            <a:endParaRPr lang="en-US" altLang="de-DE" smtClean="0">
              <a:cs typeface="Arial" charset="0"/>
            </a:endParaRP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76313"/>
            <a:ext cx="461327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feld 1"/>
          <p:cNvSpPr txBox="1">
            <a:spLocks noChangeArrowheads="1"/>
          </p:cNvSpPr>
          <p:nvPr/>
        </p:nvSpPr>
        <p:spPr bwMode="auto">
          <a:xfrm>
            <a:off x="2987675" y="1196975"/>
            <a:ext cx="165576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wave length dependence for Pt as absorber</a:t>
            </a:r>
            <a:endParaRPr lang="en-US" altLang="de-DE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feld 4"/>
          <p:cNvSpPr txBox="1">
            <a:spLocks noChangeArrowheads="1"/>
          </p:cNvSpPr>
          <p:nvPr/>
        </p:nvSpPr>
        <p:spPr bwMode="auto">
          <a:xfrm>
            <a:off x="3078163" y="3833813"/>
            <a:ext cx="1655762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36000" tIns="0" rIns="10800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 number dependence for </a:t>
            </a:r>
            <a:r>
              <a:rPr lang="el-GR" altLang="de-DE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=0.1 </a:t>
            </a:r>
            <a:r>
              <a:rPr lang="en-US" altLang="de-DE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nm or 12.4 </a:t>
            </a:r>
            <a:r>
              <a:rPr lang="en-US" altLang="de-DE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keV</a:t>
            </a:r>
            <a:endParaRPr lang="en-US" altLang="de-DE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8"/>
            <a:ext cx="9144000" cy="552450"/>
          </a:xfrm>
        </p:spPr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X-ray image shows the effect of different absorptions 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82563" y="908050"/>
            <a:ext cx="878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Bones absorb more radiation as tissues because of their higher </a:t>
            </a:r>
            <a:r>
              <a:rPr lang="de-DE" altLang="de-DE" sz="1600" baseline="-25000">
                <a:solidFill>
                  <a:srgbClr val="000000"/>
                </a:solidFill>
                <a:latin typeface="Times New Roman" pitchFamily="18" charset="0"/>
              </a:rPr>
              <a:t>20</a:t>
            </a:r>
            <a:r>
              <a:rPr lang="de-DE" altLang="de-DE" sz="1600">
                <a:solidFill>
                  <a:srgbClr val="000000"/>
                </a:solidFill>
                <a:latin typeface="Times New Roman" pitchFamily="18" charset="0"/>
              </a:rPr>
              <a:t>Ca content</a:t>
            </a:r>
            <a:endParaRPr lang="el-GR" altLang="de-DE" sz="1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1138"/>
            <a:ext cx="3443288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</a:p>
        </p:txBody>
      </p:sp>
      <p:pic>
        <p:nvPicPr>
          <p:cNvPr id="6147" name="Picture 3" descr="gamma-interac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094788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2" name="Rectangle 4"/>
          <p:cNvSpPr>
            <a:spLocks noChangeArrowheads="1"/>
          </p:cNvSpPr>
          <p:nvPr/>
        </p:nvSpPr>
        <p:spPr bwMode="auto">
          <a:xfrm>
            <a:off x="2411413" y="1341438"/>
            <a:ext cx="3744912" cy="45354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6156325" y="1339850"/>
            <a:ext cx="2987675" cy="4537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2152650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16"/>
          <p:cNvSpPr txBox="1">
            <a:spLocks noChangeArrowheads="1"/>
          </p:cNvSpPr>
          <p:nvPr/>
        </p:nvSpPr>
        <p:spPr bwMode="auto">
          <a:xfrm>
            <a:off x="611188" y="4219575"/>
            <a:ext cx="331311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Photo effect: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Absorption of a photon by a bound electron and conversion of the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-energy in potential and kinetical energy of the ejected electron.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(Nucleus preserves the momentum conservation</a:t>
            </a: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7173" name="Object 17"/>
          <p:cNvGraphicFramePr>
            <a:graphicFrameLocks noChangeAspect="1"/>
          </p:cNvGraphicFramePr>
          <p:nvPr/>
        </p:nvGraphicFramePr>
        <p:xfrm>
          <a:off x="2195513" y="1052513"/>
          <a:ext cx="15906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4" imgW="1269449" imgH="241195" progId="Equation.3">
                  <p:embed/>
                </p:oleObj>
              </mc:Choice>
              <mc:Fallback>
                <p:oleObj name="Equation" r:id="rId4" imgW="126944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052513"/>
                        <a:ext cx="15906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981075"/>
            <a:ext cx="348297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175" name="Object 19"/>
          <p:cNvGraphicFramePr>
            <a:graphicFrameLocks noChangeAspect="1"/>
          </p:cNvGraphicFramePr>
          <p:nvPr/>
        </p:nvGraphicFramePr>
        <p:xfrm>
          <a:off x="6292850" y="1341438"/>
          <a:ext cx="134143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7" imgW="1009530" imgH="200025" progId="Equation.3">
                  <p:embed/>
                </p:oleObj>
              </mc:Choice>
              <mc:Fallback>
                <p:oleObj name="Equation" r:id="rId7" imgW="1009530" imgH="2000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1341438"/>
                        <a:ext cx="1341438" cy="319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52" y="0"/>
            <a:ext cx="899048" cy="105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1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87463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395288" y="3905250"/>
            <a:ext cx="25209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A fraction of the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transferred to the Compton electron. The wave length of the scattered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0"/>
            <a:ext cx="1436710" cy="10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4284000" y="1148963"/>
                <a:ext cx="2260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1148963"/>
                <a:ext cx="2260362" cy="276999"/>
              </a:xfrm>
              <a:prstGeom prst="rect">
                <a:avLst/>
              </a:prstGeom>
              <a:blipFill>
                <a:blip r:embed="rId4"/>
                <a:stretch>
                  <a:fillRect l="-2156" t="-2174" r="-539" b="-2608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3060000" y="1102797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relativistic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948264" y="1171148"/>
                <a:ext cx="1934696" cy="23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𝑝h𝑜𝑡𝑜𝑛𝑠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:  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171148"/>
                <a:ext cx="1934696" cy="232628"/>
              </a:xfrm>
              <a:prstGeom prst="rect">
                <a:avLst/>
              </a:prstGeom>
              <a:blipFill>
                <a:blip r:embed="rId5"/>
                <a:stretch>
                  <a:fillRect l="-2839" r="-1577" b="-26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032000" y="1620000"/>
                <a:ext cx="1208216" cy="299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000" y="1620000"/>
                <a:ext cx="1208216" cy="299184"/>
              </a:xfrm>
              <a:prstGeom prst="rect">
                <a:avLst/>
              </a:prstGeom>
              <a:blipFill>
                <a:blip r:embed="rId6"/>
                <a:stretch>
                  <a:fillRect l="-1508" r="-1508" b="-20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feld 5"/>
          <p:cNvSpPr txBox="1"/>
          <p:nvPr/>
        </p:nvSpPr>
        <p:spPr>
          <a:xfrm>
            <a:off x="3060000" y="2160000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balance: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12000" y="2520000"/>
                <a:ext cx="4410951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2520000"/>
                <a:ext cx="4410951" cy="4692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212000" y="3060000"/>
                <a:ext cx="3251595" cy="304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060000"/>
                <a:ext cx="3251595" cy="304699"/>
              </a:xfrm>
              <a:prstGeom prst="rect">
                <a:avLst/>
              </a:prstGeom>
              <a:blipFill>
                <a:blip r:embed="rId8"/>
                <a:stretch>
                  <a:fillRect l="-1313" r="-938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3060000" y="3672088"/>
            <a:ext cx="16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balance: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284000" y="4140000"/>
                <a:ext cx="3888051" cy="3583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00" y="4140000"/>
                <a:ext cx="3888051" cy="358368"/>
              </a:xfrm>
              <a:prstGeom prst="rect">
                <a:avLst/>
              </a:prstGeom>
              <a:blipFill>
                <a:blip r:embed="rId9"/>
                <a:stretch>
                  <a:fillRect l="-940" b="-152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219405" y="4744193"/>
                <a:ext cx="3236784" cy="626197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05" y="4744193"/>
                <a:ext cx="3236784" cy="6261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4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287463"/>
            <a:ext cx="218122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395288" y="3905250"/>
            <a:ext cx="25209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A fraction of the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transferred to the Compton electron. The wave length of the scattered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855663"/>
            <a:ext cx="3006725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8" name="Object 20"/>
          <p:cNvGraphicFramePr>
            <a:graphicFrameLocks noChangeAspect="1"/>
          </p:cNvGraphicFramePr>
          <p:nvPr/>
        </p:nvGraphicFramePr>
        <p:xfrm>
          <a:off x="3201988" y="3275013"/>
          <a:ext cx="208438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5" imgW="1663700" imgH="482600" progId="Equation.3">
                  <p:embed/>
                </p:oleObj>
              </mc:Choice>
              <mc:Fallback>
                <p:oleObj name="Equation" r:id="rId5" imgW="1663700" imgH="482600" progId="Equation.3">
                  <p:embed/>
                  <p:pic>
                    <p:nvPicPr>
                      <p:cNvPr id="819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3275013"/>
                        <a:ext cx="2084387" cy="604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3132138" y="1052513"/>
            <a:ext cx="2343150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Maximum energy of the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scattered electron: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Energy of the scattered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-photon: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Special case for E&gt;&gt;m</a:t>
            </a:r>
            <a:r>
              <a:rPr lang="en-US" altLang="de-DE" sz="1400" baseline="-2500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de-DE" sz="1400" baseline="30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γ-ray energy after 180</a:t>
            </a:r>
            <a:r>
              <a:rPr lang="en-US" altLang="de-DE" sz="14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scatter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approximately</a:t>
            </a:r>
            <a:endParaRPr lang="en-US" altLang="de-DE" sz="1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de-DE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8200" name="Object 22"/>
          <p:cNvGraphicFramePr>
            <a:graphicFrameLocks noChangeAspect="1"/>
          </p:cNvGraphicFramePr>
          <p:nvPr/>
        </p:nvGraphicFramePr>
        <p:xfrm>
          <a:off x="3187700" y="1593850"/>
          <a:ext cx="21653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7" imgW="1727200" imgH="469900" progId="Equation.3">
                  <p:embed/>
                </p:oleObj>
              </mc:Choice>
              <mc:Fallback>
                <p:oleObj name="Equation" r:id="rId7" imgW="1727200" imgH="469900" progId="Equation.3">
                  <p:embed/>
                  <p:pic>
                    <p:nvPicPr>
                      <p:cNvPr id="820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1593850"/>
                        <a:ext cx="2165350" cy="588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5811838" y="4959350"/>
            <a:ext cx="30813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de-DE" sz="1000">
                <a:solidFill>
                  <a:srgbClr val="0000CC"/>
                </a:solidFill>
                <a:latin typeface="Times New Roman" pitchFamily="18" charset="0"/>
              </a:rPr>
              <a:t>Gap between the incoming </a:t>
            </a:r>
            <a:r>
              <a:rPr lang="el-GR" altLang="de-DE" sz="1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-ray and the maximum electron energy.</a:t>
            </a:r>
            <a:endParaRPr lang="en-US" altLang="de-DE" sz="1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02" name="Object 24"/>
          <p:cNvGraphicFramePr>
            <a:graphicFrameLocks noChangeAspect="1"/>
          </p:cNvGraphicFramePr>
          <p:nvPr/>
        </p:nvGraphicFramePr>
        <p:xfrm>
          <a:off x="3203575" y="4022725"/>
          <a:ext cx="14620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9" imgW="1459866" imgH="520474" progId="Equation.3">
                  <p:embed/>
                </p:oleObj>
              </mc:Choice>
              <mc:Fallback>
                <p:oleObj name="Equation" r:id="rId9" imgW="1459866" imgH="520474" progId="Equation.3">
                  <p:embed/>
                  <p:pic>
                    <p:nvPicPr>
                      <p:cNvPr id="820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022725"/>
                        <a:ext cx="14620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25"/>
          <p:cNvGraphicFramePr>
            <a:graphicFrameLocks noChangeAspect="1"/>
          </p:cNvGraphicFramePr>
          <p:nvPr/>
        </p:nvGraphicFramePr>
        <p:xfrm>
          <a:off x="5951538" y="5392738"/>
          <a:ext cx="229235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11" imgW="2286000" imgH="482600" progId="Equation.3">
                  <p:embed/>
                </p:oleObj>
              </mc:Choice>
              <mc:Fallback>
                <p:oleObj name="Equation" r:id="rId11" imgW="2286000" imgH="482600" progId="Equation.3">
                  <p:embed/>
                  <p:pic>
                    <p:nvPicPr>
                      <p:cNvPr id="820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5392738"/>
                        <a:ext cx="229235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kt 1"/>
          <p:cNvGraphicFramePr>
            <a:graphicFrameLocks noChangeAspect="1"/>
          </p:cNvGraphicFramePr>
          <p:nvPr/>
        </p:nvGraphicFramePr>
        <p:xfrm>
          <a:off x="3203575" y="5424488"/>
          <a:ext cx="17176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13" imgW="1371600" imgH="419100" progId="Equation.3">
                  <p:embed/>
                </p:oleObj>
              </mc:Choice>
              <mc:Fallback>
                <p:oleObj name="Equation" r:id="rId13" imgW="1371600" imgH="419100" progId="Equation.3">
                  <p:embed/>
                  <p:pic>
                    <p:nvPicPr>
                      <p:cNvPr id="8204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424488"/>
                        <a:ext cx="1717675" cy="525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00" y="0"/>
            <a:ext cx="1436710" cy="10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e-DE" smtClean="0">
                <a:latin typeface="Times New Roman" pitchFamily="18" charset="0"/>
                <a:cs typeface="Times New Roman" pitchFamily="18" charset="0"/>
              </a:rPr>
              <a:t>Interaction of gamma rays with matter</a:t>
            </a:r>
            <a:endParaRPr lang="el-GR" altLang="de-DE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23950"/>
            <a:ext cx="218122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4918075" y="908050"/>
            <a:ext cx="3254375" cy="2990850"/>
            <a:chOff x="2925" y="2136"/>
            <a:chExt cx="2050" cy="1884"/>
          </a:xfrm>
        </p:grpSpPr>
        <p:pic>
          <p:nvPicPr>
            <p:cNvPr id="922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136"/>
              <a:ext cx="2004" cy="1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3" name="Text Box 22"/>
            <p:cNvSpPr txBox="1">
              <a:spLocks noChangeArrowheads="1"/>
            </p:cNvSpPr>
            <p:nvPr/>
          </p:nvSpPr>
          <p:spPr bwMode="auto">
            <a:xfrm>
              <a:off x="4014" y="2376"/>
              <a:ext cx="433" cy="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l-GR" altLang="de-DE" sz="1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de-DE" altLang="de-DE" sz="1200" b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Compton</a:t>
              </a:r>
              <a:endParaRPr lang="el-GR" altLang="de-DE" sz="1200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4" name="Rectangle 23"/>
            <p:cNvSpPr>
              <a:spLocks noChangeArrowheads="1"/>
            </p:cNvSpPr>
            <p:nvPr/>
          </p:nvSpPr>
          <p:spPr bwMode="auto">
            <a:xfrm>
              <a:off x="2925" y="2160"/>
              <a:ext cx="227" cy="4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</p:grpSp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395288" y="3905250"/>
            <a:ext cx="252095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3399"/>
              </a:buClr>
              <a:buChar char="•"/>
              <a:defRPr sz="2000">
                <a:solidFill>
                  <a:srgbClr val="0033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00"/>
              </a:buClr>
              <a:buChar char="-"/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1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600" b="1">
                <a:solidFill>
                  <a:srgbClr val="000000"/>
                </a:solidFill>
                <a:latin typeface="Times New Roman" pitchFamily="18" charset="0"/>
              </a:rPr>
              <a:t>Compton scattering:</a:t>
            </a:r>
          </a:p>
          <a:p>
            <a:pPr eaLnBrk="1" hangingPunct="1">
              <a:spcBef>
                <a:spcPct val="0"/>
              </a:spcBef>
              <a:buClr>
                <a:srgbClr val="0000CC"/>
              </a:buClr>
              <a:buFont typeface="Wingdings" pitchFamily="2" charset="2"/>
              <a:buNone/>
            </a:pPr>
            <a:r>
              <a:rPr lang="en-US" altLang="de-DE" sz="1400">
                <a:solidFill>
                  <a:srgbClr val="000000"/>
                </a:solidFill>
                <a:latin typeface="Times New Roman" pitchFamily="18" charset="0"/>
              </a:rPr>
              <a:t>Elastic scattering of a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on a free electron. A fraction of the 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energy is transferred to the Compton electron. The wave length of the scattered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-ray is increased: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‘ &gt; </a:t>
            </a:r>
            <a:r>
              <a:rPr lang="el-GR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altLang="de-DE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1295</Words>
  <Application>Microsoft Office PowerPoint</Application>
  <PresentationFormat>Bildschirmpräsentation (4:3)</PresentationFormat>
  <Paragraphs>178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Arial Unicode MS</vt:lpstr>
      <vt:lpstr>Calibri</vt:lpstr>
      <vt:lpstr>Cambria Math</vt:lpstr>
      <vt:lpstr>Times New Roman</vt:lpstr>
      <vt:lpstr>Wingdings</vt:lpstr>
      <vt:lpstr>Larissa</vt:lpstr>
      <vt:lpstr>Equation</vt:lpstr>
      <vt:lpstr>Interaction of gamma rays with matter</vt:lpstr>
      <vt:lpstr>Mass dependence of X-ray absorption</vt:lpstr>
      <vt:lpstr>Mass dependence μ/ρ of X-ray absorption</vt:lpstr>
      <vt:lpstr>X-ray image shows the effect of different absorptions 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Interaction of gamma rays with matter</vt:lpstr>
      <vt:lpstr>Gamma-ray interaction cross section</vt:lpstr>
      <vt:lpstr>Z dependence of interaction probabilities</vt:lpstr>
      <vt:lpstr>Detector types</vt:lpstr>
      <vt:lpstr>Scintillation detectors</vt:lpstr>
      <vt:lpstr>Detector characterization</vt:lpstr>
      <vt:lpstr>Gamma-ray spectrum of a radioactive decay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606</cp:revision>
  <dcterms:created xsi:type="dcterms:W3CDTF">2016-04-06T12:04:03Z</dcterms:created>
  <dcterms:modified xsi:type="dcterms:W3CDTF">2020-11-15T06:45:24Z</dcterms:modified>
</cp:coreProperties>
</file>