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8" r:id="rId2"/>
    <p:sldId id="299" r:id="rId3"/>
    <p:sldId id="297" r:id="rId4"/>
    <p:sldId id="279" r:id="rId5"/>
    <p:sldId id="283" r:id="rId6"/>
    <p:sldId id="284" r:id="rId7"/>
    <p:sldId id="285" r:id="rId8"/>
    <p:sldId id="286" r:id="rId9"/>
    <p:sldId id="291" r:id="rId10"/>
    <p:sldId id="289" r:id="rId11"/>
    <p:sldId id="292" r:id="rId12"/>
    <p:sldId id="295" r:id="rId13"/>
    <p:sldId id="293" r:id="rId14"/>
    <p:sldId id="294" r:id="rId15"/>
    <p:sldId id="290" r:id="rId16"/>
    <p:sldId id="300" r:id="rId17"/>
    <p:sldId id="287" r:id="rId18"/>
    <p:sldId id="281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301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4C4C4"/>
    <a:srgbClr val="DDDDDD"/>
    <a:srgbClr val="C0C0C0"/>
    <a:srgbClr val="00660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2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1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1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6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02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23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46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82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9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7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0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72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2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50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9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1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6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23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13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4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0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9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904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25.06.2022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50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47.png"/><Relationship Id="rId7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0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n/url?sa=i&amp;rct=j&amp;q=&amp;esrc=s&amp;source=images&amp;cd=&amp;cad=rja&amp;uact=8&amp;ved=0ahUKEwjl-q2338zWAhUOTY8KHa3mA7kQjRwIBw&amp;url=https://www.amazon.com/Physics-Particle-Accelerators-Introduction/dp/0198505493&amp;psig=AOvVaw21LLAC6HkDF8l1nxkJQzgN&amp;ust=150685526048953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54400"/>
          </a:xfrm>
        </p:spPr>
        <p:txBody>
          <a:bodyPr/>
          <a:lstStyle/>
          <a:p>
            <a:r>
              <a:rPr lang="en-US" dirty="0" smtClean="0"/>
              <a:t>Outline: Accelerators and beam physics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725949" y="5013176"/>
            <a:ext cx="36921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accelerators used for?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relativity and units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see an object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– the eye of a physicist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energy, wavelength and resolution</a:t>
            </a:r>
          </a:p>
        </p:txBody>
      </p:sp>
    </p:spTree>
    <p:extLst>
      <p:ext uri="{BB962C8B-B14F-4D97-AF65-F5344CB8AC3E}">
        <p14:creationId xmlns:p14="http://schemas.microsoft.com/office/powerpoint/2010/main" val="37998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Understanding Energy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753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High Energy Physics is based on Einstein’s equivalence of mass and energy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485293" y="1116000"/>
                <a:ext cx="1640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𝐸</m:t>
                      </m:r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𝑚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293" y="1116000"/>
                <a:ext cx="1640385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40000" y="1620000"/>
            <a:ext cx="668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All reactions involve some mass changing either to or from energy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2160000"/>
            <a:ext cx="3409478" cy="19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2160000"/>
            <a:ext cx="2657692" cy="19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60000" y="4140000"/>
            <a:ext cx="3299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0.00000005 % of mass converted to energy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801155" y="4140000"/>
            <a:ext cx="2938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~ 0.1 % (of just Hydrogen!) converted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4644000"/>
            <a:ext cx="2656800" cy="177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40001" y="5220000"/>
            <a:ext cx="412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If we could convert a kilogram of mass entirely to energy, it would supply all the electricity in the United States for almost a day.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852000" y="792000"/>
            <a:ext cx="5180191" cy="3661104"/>
            <a:chOff x="3774223" y="776008"/>
            <a:chExt cx="5180191" cy="3661104"/>
          </a:xfrm>
        </p:grpSpPr>
        <p:pic>
          <p:nvPicPr>
            <p:cNvPr id="12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05" t="1712" r="6733" b="2245"/>
            <a:stretch/>
          </p:blipFill>
          <p:spPr>
            <a:xfrm>
              <a:off x="3774223" y="776008"/>
              <a:ext cx="5069660" cy="3661104"/>
            </a:xfrm>
            <a:prstGeom prst="rect">
              <a:avLst/>
            </a:prstGeom>
          </p:spPr>
        </p:pic>
        <p:sp>
          <p:nvSpPr>
            <p:cNvPr id="14" name="TextBox 8"/>
            <p:cNvSpPr txBox="1"/>
            <p:nvPr/>
          </p:nvSpPr>
          <p:spPr>
            <a:xfrm>
              <a:off x="5710621" y="3710146"/>
              <a:ext cx="149772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latin typeface="+mn-lt"/>
                </a:rPr>
                <a:t>Rest Energy</a:t>
              </a:r>
            </a:p>
          </p:txBody>
        </p:sp>
        <p:sp>
          <p:nvSpPr>
            <p:cNvPr id="15" name="TextBox 9"/>
            <p:cNvSpPr txBox="1"/>
            <p:nvPr/>
          </p:nvSpPr>
          <p:spPr>
            <a:xfrm>
              <a:off x="8280000" y="3168000"/>
              <a:ext cx="67441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C00000"/>
                  </a:solidFill>
                  <a:latin typeface="+mn-lt"/>
                </a:rPr>
                <a:t>Kinetic Energy</a:t>
              </a: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4114800" y="1902366"/>
              <a:ext cx="2286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+mn-lt"/>
                </a:rPr>
                <a:t>For v &lt;&lt; c (speed of light),</a:t>
              </a:r>
            </a:p>
            <a:p>
              <a:r>
                <a:rPr lang="en-US" sz="1400" dirty="0" smtClean="0">
                  <a:solidFill>
                    <a:srgbClr val="C00000"/>
                  </a:solidFill>
                  <a:latin typeface="+mn-lt"/>
                </a:rPr>
                <a:t>Kinetic energy ~ ½mv</a:t>
              </a:r>
              <a:r>
                <a:rPr lang="en-US" sz="1400" baseline="30000" dirty="0" smtClean="0">
                  <a:solidFill>
                    <a:srgbClr val="C00000"/>
                  </a:solidFill>
                  <a:latin typeface="+mn-lt"/>
                </a:rPr>
                <a:t>2</a:t>
              </a:r>
            </a:p>
          </p:txBody>
        </p:sp>
        <p:cxnSp>
          <p:nvCxnSpPr>
            <p:cNvPr id="17" name="Straight Arrow Connector 12"/>
            <p:cNvCxnSpPr/>
            <p:nvPr/>
          </p:nvCxnSpPr>
          <p:spPr>
            <a:xfrm>
              <a:off x="4703379" y="2431387"/>
              <a:ext cx="131380" cy="109482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911766"/>
              <a:ext cx="33147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6912000" y="1620000"/>
                  <a:ext cx="1373774" cy="76495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de-DE" sz="14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𝑣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𝑐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000" y="1620000"/>
                  <a:ext cx="1373774" cy="76495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feld 8"/>
          <p:cNvSpPr txBox="1"/>
          <p:nvPr/>
        </p:nvSpPr>
        <p:spPr>
          <a:xfrm>
            <a:off x="540000" y="900000"/>
            <a:ext cx="316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A body in motion will have a total energy given by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40000" y="1620000"/>
                <a:ext cx="2934971" cy="992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620000"/>
                <a:ext cx="2934971" cy="9927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40000" y="2880000"/>
                <a:ext cx="29349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The difference between this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is called the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kinetic energy</a:t>
                </a:r>
                <a:endParaRPr lang="en-US" b="1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880000"/>
                <a:ext cx="2934971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1455" t="-3289" r="-2911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540000" y="3960000"/>
                <a:ext cx="234974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960000"/>
                <a:ext cx="2349746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483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174218"/>
              </p:ext>
            </p:extLst>
          </p:nvPr>
        </p:nvGraphicFramePr>
        <p:xfrm>
          <a:off x="859303" y="4770339"/>
          <a:ext cx="7733347" cy="1593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23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Example</a:t>
                      </a:r>
                      <a:endParaRPr lang="en-US" sz="1600" b="1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</a:t>
                      </a:r>
                      <a:r>
                        <a:rPr lang="en-US" sz="1600" b="1" baseline="0" dirty="0" smtClean="0"/>
                        <a:t> v/c</a:t>
                      </a:r>
                      <a:endParaRPr lang="en-US" sz="1600" b="1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Kinetic Energy/</a:t>
                      </a:r>
                      <a:r>
                        <a:rPr lang="en-US" sz="1600" b="1" i="1" dirty="0" smtClean="0"/>
                        <a:t>(mc</a:t>
                      </a:r>
                      <a:r>
                        <a:rPr lang="en-US" sz="1600" b="1" i="1" baseline="30000" dirty="0" smtClean="0"/>
                        <a:t>2</a:t>
                      </a:r>
                      <a:r>
                        <a:rPr lang="en-US" sz="1600" b="1" i="1" baseline="0" dirty="0" smtClean="0"/>
                        <a:t>)</a:t>
                      </a:r>
                      <a:endParaRPr lang="en-US" sz="1600" b="1" i="1" baseline="30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6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Race car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240 km/h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.000000000000025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6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Apollo 12 (fastest men)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40,000 km/h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.000037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.00000000068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6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</a:t>
                      </a:r>
                      <a:r>
                        <a:rPr lang="en-US" sz="1400" baseline="0" dirty="0" smtClean="0"/>
                        <a:t> in the LHC (full energy)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Light minus 2.7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in LEP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 minus 3.6 mm/s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.999999999988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203,000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Rectangle 1"/>
          <p:cNvSpPr/>
          <p:nvPr/>
        </p:nvSpPr>
        <p:spPr>
          <a:xfrm>
            <a:off x="828000" y="5713200"/>
            <a:ext cx="7812000" cy="75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1"/>
          <p:cNvSpPr/>
          <p:nvPr/>
        </p:nvSpPr>
        <p:spPr>
          <a:xfrm>
            <a:off x="828000" y="4752000"/>
            <a:ext cx="7812000" cy="97469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and electron velocities vs. kinetic energy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54" y="1052736"/>
            <a:ext cx="6453334" cy="49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9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Formulae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40000" y="720000"/>
            <a:ext cx="828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relevant formulae are calculated if A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the mass number (</a:t>
            </a:r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amu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charge number of the projectile and target nucleus, respectively, and </a:t>
            </a:r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kinetic energy (MeV) in the laboratory system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420000" y="1445943"/>
                <a:ext cx="16316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𝑙𝑎𝑏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1445943"/>
                <a:ext cx="1631665" cy="3077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096000" y="1805943"/>
                <a:ext cx="19657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𝑙𝑎𝑏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00" y="1805943"/>
                <a:ext cx="1965795" cy="307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916000" y="2093943"/>
                <a:ext cx="2156809" cy="614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𝑙𝑎𝑏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000" y="2093943"/>
                <a:ext cx="2156809" cy="6149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720000" y="3241631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velocity</a:t>
            </a:r>
            <a:r>
              <a:rPr lang="de-DE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e-DE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3420000" y="2924944"/>
                <a:ext cx="2456506" cy="768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𝑙𝑎𝑏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+1863∙</m:t>
                              </m:r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𝑙𝑎𝑏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2924944"/>
                <a:ext cx="2456506" cy="76848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720000" y="4041064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Lorentz contraction factor: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420000" y="4005064"/>
                <a:ext cx="1543884" cy="321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4005064"/>
                <a:ext cx="1543884" cy="321114"/>
              </a:xfrm>
              <a:prstGeom prst="rect">
                <a:avLst/>
              </a:prstGeom>
              <a:blipFill rotWithShape="1">
                <a:blip r:embed="rId7"/>
                <a:stretch>
                  <a:fillRect t="-64151" r="-16206" b="-7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420000" y="4473064"/>
                <a:ext cx="1830309" cy="536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num>
                        <m:den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4473064"/>
                <a:ext cx="1830309" cy="53662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187602" y="5253962"/>
                <a:ext cx="2680542" cy="767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𝑙𝑎𝑏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+1863∙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𝑙𝑎𝑏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602" y="5253962"/>
                <a:ext cx="2680542" cy="76732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8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Relativity and Units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Basic Relativity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80000" y="1440000"/>
                <a:ext cx="5863208" cy="21886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total energy: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      </m:t>
                    </m:r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r>
                  <a:rPr lang="en-US" dirty="0" smtClean="0"/>
                  <a:t>kinetic energy: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𝑙𝑎𝑏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r>
                  <a:rPr lang="en-US" dirty="0" smtClean="0"/>
                  <a:t>momentum: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𝑝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𝑣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rad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r>
                  <a:rPr lang="de-DE" b="0" dirty="0" smtClean="0"/>
                  <a:t>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𝑝𝑐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pPr algn="just"/>
                <a:r>
                  <a:rPr lang="de-DE" b="0" dirty="0" smtClean="0"/>
                  <a:t>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𝑝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440000"/>
                <a:ext cx="5863208" cy="2188612"/>
              </a:xfrm>
              <a:prstGeom prst="rect">
                <a:avLst/>
              </a:prstGeom>
              <a:blipFill rotWithShape="1">
                <a:blip r:embed="rId3"/>
                <a:stretch>
                  <a:fillRect l="-726" t="-110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720000" y="3960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Units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80000" y="4500000"/>
            <a:ext cx="674736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For the most part, we will use SI units, except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Energy: eV (</a:t>
            </a:r>
            <a:r>
              <a:rPr lang="en-US" dirty="0" err="1" smtClean="0"/>
              <a:t>keV</a:t>
            </a:r>
            <a:r>
              <a:rPr lang="en-US" dirty="0" smtClean="0"/>
              <a:t>, MeV, etc.) [1 eV = 1.6∙10</a:t>
            </a:r>
            <a:r>
              <a:rPr lang="en-US" baseline="30000" dirty="0" smtClean="0"/>
              <a:t>-19</a:t>
            </a:r>
            <a:r>
              <a:rPr lang="en-US" dirty="0" smtClean="0"/>
              <a:t> J]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Mass: eV/c</a:t>
            </a:r>
            <a:r>
              <a:rPr lang="en-US" baseline="30000" dirty="0" smtClean="0"/>
              <a:t>2</a:t>
            </a:r>
            <a:r>
              <a:rPr lang="en-US" dirty="0" smtClean="0"/>
              <a:t>               [proton = 1.67∙10</a:t>
            </a:r>
            <a:r>
              <a:rPr lang="en-US" baseline="30000" dirty="0" smtClean="0"/>
              <a:t>-27</a:t>
            </a:r>
            <a:r>
              <a:rPr lang="en-US" dirty="0" smtClean="0"/>
              <a:t> kg = 938.3 MeV/c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Momentum: eV/c      [proton @ </a:t>
            </a:r>
            <a:r>
              <a:rPr lang="el-GR" dirty="0" smtClean="0"/>
              <a:t>β</a:t>
            </a:r>
            <a:r>
              <a:rPr lang="de-DE" dirty="0"/>
              <a:t> </a:t>
            </a:r>
            <a:r>
              <a:rPr lang="de-DE" dirty="0" smtClean="0"/>
              <a:t>= 0.9, → 1.94 </a:t>
            </a:r>
            <a:r>
              <a:rPr lang="de-DE" dirty="0" err="1" smtClean="0"/>
              <a:t>GeV</a:t>
            </a:r>
            <a:r>
              <a:rPr lang="de-DE" dirty="0" smtClean="0"/>
              <a:t>/c]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Another way to look at energy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121624" y="2995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Quantum mechanics tells us all particles have a wavelength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734385" y="1584000"/>
                <a:ext cx="2959208" cy="67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𝑠𝑖𝑧𝑒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𝑜𝑓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𝑝𝑟𝑜𝑡𝑜𝑛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𝐸𝑛𝑒𝑟𝑔𝑦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𝐺𝑒𝑉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385" y="1584000"/>
                <a:ext cx="2959208" cy="6765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720000" y="2700000"/>
            <a:ext cx="696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So going to high energy allows us to probe smaller and smaller scales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3960000"/>
            <a:ext cx="758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If we put the high equivalent mass and the small scales together, we have …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0" y="126000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Planck constant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60000" y="2340000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momentum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64000" y="2340000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as </a:t>
            </a:r>
            <a:r>
              <a:rPr lang="en-US" sz="1400" b="1" dirty="0" smtClean="0">
                <a:solidFill>
                  <a:srgbClr val="0000CC"/>
                </a:solidFill>
              </a:rPr>
              <a:t>v</a:t>
            </a:r>
            <a:r>
              <a:rPr lang="en-US" sz="1400" dirty="0" smtClean="0">
                <a:solidFill>
                  <a:srgbClr val="FF0000"/>
                </a:solidFill>
              </a:rPr>
              <a:t> approaches </a:t>
            </a:r>
            <a:r>
              <a:rPr lang="en-US" sz="1400" b="1" dirty="0" smtClean="0">
                <a:solidFill>
                  <a:srgbClr val="0000CC"/>
                </a:solidFill>
              </a:rPr>
              <a:t>c</a:t>
            </a:r>
            <a:endParaRPr lang="en-US" sz="1400" b="1" dirty="0">
              <a:solidFill>
                <a:srgbClr val="0000CC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3060000" y="1512000"/>
            <a:ext cx="21600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2988000" y="2196000"/>
            <a:ext cx="21600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5184000" y="2196000"/>
            <a:ext cx="21600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02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energy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5044966" y="6569076"/>
            <a:ext cx="3212988" cy="192579"/>
          </a:xfrm>
          <a:prstGeom prst="rect">
            <a:avLst/>
          </a:prstGeom>
        </p:spPr>
        <p:txBody>
          <a:bodyPr vert="horz" tIns="0" bIns="0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13F9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Ft. Collins, CO, June 13-24, 2016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B13F9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Mythbusters Cement truck (trimme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23" t="14735" r="923" b="15385"/>
          <a:stretch/>
        </p:blipFill>
        <p:spPr>
          <a:xfrm>
            <a:off x="937227" y="2096228"/>
            <a:ext cx="3477118" cy="1856620"/>
          </a:xfrm>
          <a:prstGeom prst="rect">
            <a:avLst/>
          </a:prstGeom>
        </p:spPr>
      </p:pic>
      <p:pic>
        <p:nvPicPr>
          <p:cNvPr id="7" name="Castle Bravo (trimmed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7877" y="2084549"/>
            <a:ext cx="3367985" cy="1894492"/>
          </a:xfrm>
          <a:prstGeom prst="rect">
            <a:avLst/>
          </a:prstGeom>
        </p:spPr>
      </p:pic>
      <p:sp>
        <p:nvSpPr>
          <p:cNvPr id="8" name="TextBox 9"/>
          <p:cNvSpPr txBox="1"/>
          <p:nvPr/>
        </p:nvSpPr>
        <p:spPr>
          <a:xfrm>
            <a:off x="1480206" y="1690413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Explosion</a:t>
            </a:r>
          </a:p>
        </p:txBody>
      </p:sp>
      <p:sp>
        <p:nvSpPr>
          <p:cNvPr id="9" name="TextBox 10"/>
          <p:cNvSpPr txBox="1"/>
          <p:nvPr/>
        </p:nvSpPr>
        <p:spPr>
          <a:xfrm>
            <a:off x="5486399" y="1702675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Bomb</a:t>
            </a:r>
          </a:p>
        </p:txBody>
      </p:sp>
      <p:pic>
        <p:nvPicPr>
          <p:cNvPr id="10" name="Picture 11" descr="USA from spac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419600"/>
            <a:ext cx="3100174" cy="206647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11560" y="620688"/>
            <a:ext cx="748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High Energy Physics is based on Einstein‘s equivalence of mass and energy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862815" y="980728"/>
                <a:ext cx="14669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815" y="980728"/>
                <a:ext cx="1466940" cy="369332"/>
              </a:xfrm>
              <a:prstGeom prst="rect">
                <a:avLst/>
              </a:prstGeom>
              <a:blipFill>
                <a:blip r:embed="rId9"/>
                <a:stretch>
                  <a:fillRect l="-4583" r="-1667"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611560" y="1340768"/>
            <a:ext cx="657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All reactions involve some mass changing either to or from energy</a:t>
            </a:r>
            <a:endParaRPr lang="en-US" dirty="0"/>
          </a:p>
        </p:txBody>
      </p:sp>
      <p:sp>
        <p:nvSpPr>
          <p:cNvPr id="14" name="TextBox 12"/>
          <p:cNvSpPr txBox="1"/>
          <p:nvPr/>
        </p:nvSpPr>
        <p:spPr>
          <a:xfrm>
            <a:off x="533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00000"/>
                </a:solidFill>
              </a:rPr>
              <a:t>.00000005% of mass converted to energy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4724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~.1% (of just the Hydrogen!) converted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560" y="4680489"/>
            <a:ext cx="3586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If we could convert a kilogram of mass entirely to energy, it would supply all the electricity in the United States for </a:t>
            </a:r>
            <a:r>
              <a:rPr lang="en-US" i="1" dirty="0" smtClean="0"/>
              <a:t>almost</a:t>
            </a:r>
            <a:r>
              <a:rPr lang="en-US" dirty="0" smtClean="0"/>
              <a:t> a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9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Different accelerators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34861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0" y="720000"/>
            <a:ext cx="43719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00" y="3240000"/>
            <a:ext cx="56673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720000"/>
            <a:ext cx="2099403" cy="24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368000" y="612000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</a:t>
            </a:r>
            <a:endParaRPr lang="en-US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179512" y="1332000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condenser lenses</a:t>
            </a:r>
            <a:endParaRPr lang="en-US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180000" y="162000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condenser aperture</a:t>
            </a:r>
            <a:endParaRPr lang="en-US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80000" y="2232000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sample</a:t>
            </a:r>
            <a:endParaRPr lang="en-US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80000" y="2484000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objective lens</a:t>
            </a:r>
            <a:endParaRPr lang="en-US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180000" y="2808000"/>
            <a:ext cx="129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objective aperture</a:t>
            </a:r>
            <a:endParaRPr lang="en-US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180000" y="3420000"/>
            <a:ext cx="12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intermediate lens</a:t>
            </a:r>
            <a:endParaRPr lang="en-US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180000" y="3780000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projector lens</a:t>
            </a:r>
            <a:endParaRPr lang="en-US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180000" y="4140000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main screen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91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GSI – </a:t>
            </a:r>
            <a:r>
              <a:rPr lang="de-DE" dirty="0" err="1" smtClean="0"/>
              <a:t>Helmholtzzentrum</a:t>
            </a:r>
            <a:r>
              <a:rPr lang="de-DE" dirty="0" smtClean="0"/>
              <a:t> für Schwerionenforschung</a:t>
            </a:r>
            <a:endParaRPr lang="de-DE" dirty="0"/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9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SI-logo-modifizie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06455"/>
            <a:ext cx="862013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facility</a:t>
            </a:r>
            <a:endParaRPr lang="en-US" dirty="0"/>
          </a:p>
        </p:txBody>
      </p:sp>
      <p:pic>
        <p:nvPicPr>
          <p:cNvPr id="4" name="Picture 1026" descr="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980728"/>
            <a:ext cx="6505575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062663" y="244122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SIS</a:t>
            </a: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5576888" y="3112740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FRS</a:t>
            </a: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5332413" y="3884265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ESR</a:t>
            </a:r>
          </a:p>
        </p:txBody>
      </p:sp>
      <p:sp>
        <p:nvSpPr>
          <p:cNvPr id="8" name="Text Box 1031"/>
          <p:cNvSpPr txBox="1">
            <a:spLocks noChangeArrowheads="1"/>
          </p:cNvSpPr>
          <p:nvPr/>
        </p:nvSpPr>
        <p:spPr bwMode="auto">
          <a:xfrm>
            <a:off x="2095500" y="535587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Experimental Areas</a:t>
            </a:r>
          </a:p>
        </p:txBody>
      </p:sp>
      <p:sp>
        <p:nvSpPr>
          <p:cNvPr id="9" name="Text Box 1032"/>
          <p:cNvSpPr txBox="1">
            <a:spLocks noChangeArrowheads="1"/>
          </p:cNvSpPr>
          <p:nvPr/>
        </p:nvSpPr>
        <p:spPr bwMode="auto">
          <a:xfrm>
            <a:off x="103188" y="187131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Ion Sources</a:t>
            </a:r>
          </a:p>
        </p:txBody>
      </p:sp>
      <p:sp>
        <p:nvSpPr>
          <p:cNvPr id="10" name="Text Box 1033"/>
          <p:cNvSpPr txBox="1">
            <a:spLocks noChangeArrowheads="1"/>
          </p:cNvSpPr>
          <p:nvPr/>
        </p:nvSpPr>
        <p:spPr bwMode="auto">
          <a:xfrm rot="1115826">
            <a:off x="3197225" y="288731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UNILAC</a:t>
            </a:r>
          </a:p>
        </p:txBody>
      </p:sp>
      <p:sp>
        <p:nvSpPr>
          <p:cNvPr id="11" name="Text Box 1034"/>
          <p:cNvSpPr txBox="1">
            <a:spLocks noChangeArrowheads="1"/>
          </p:cNvSpPr>
          <p:nvPr/>
        </p:nvSpPr>
        <p:spPr bwMode="auto">
          <a:xfrm>
            <a:off x="3054350" y="1949103"/>
            <a:ext cx="220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Linear-Accelerator</a:t>
            </a:r>
          </a:p>
        </p:txBody>
      </p:sp>
      <p:sp>
        <p:nvSpPr>
          <p:cNvPr id="12" name="Text Box 1035"/>
          <p:cNvSpPr txBox="1">
            <a:spLocks noChangeArrowheads="1"/>
          </p:cNvSpPr>
          <p:nvPr/>
        </p:nvSpPr>
        <p:spPr bwMode="auto">
          <a:xfrm>
            <a:off x="3035300" y="2261840"/>
            <a:ext cx="262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20% speed of light</a:t>
            </a: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6381750" y="1253778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Ring-Accelerator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Text Box 1037"/>
          <p:cNvSpPr txBox="1">
            <a:spLocks noChangeArrowheads="1"/>
          </p:cNvSpPr>
          <p:nvPr/>
        </p:nvSpPr>
        <p:spPr bwMode="auto">
          <a:xfrm>
            <a:off x="6356350" y="1563340"/>
            <a:ext cx="273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90% speed of light</a:t>
            </a:r>
          </a:p>
        </p:txBody>
      </p:sp>
      <p:sp>
        <p:nvSpPr>
          <p:cNvPr id="15" name="Line 1038"/>
          <p:cNvSpPr>
            <a:spLocks noChangeShapeType="1"/>
          </p:cNvSpPr>
          <p:nvPr/>
        </p:nvSpPr>
        <p:spPr bwMode="auto">
          <a:xfrm>
            <a:off x="1558925" y="2106265"/>
            <a:ext cx="612775" cy="574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Line 1039"/>
          <p:cNvSpPr>
            <a:spLocks noChangeShapeType="1"/>
          </p:cNvSpPr>
          <p:nvPr/>
        </p:nvSpPr>
        <p:spPr bwMode="auto">
          <a:xfrm flipH="1">
            <a:off x="4216400" y="3620740"/>
            <a:ext cx="330200" cy="175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Line 1040"/>
          <p:cNvSpPr>
            <a:spLocks noChangeShapeType="1"/>
          </p:cNvSpPr>
          <p:nvPr/>
        </p:nvSpPr>
        <p:spPr bwMode="auto">
          <a:xfrm flipH="1">
            <a:off x="4406900" y="4217640"/>
            <a:ext cx="749300" cy="1206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Line 1041"/>
          <p:cNvSpPr>
            <a:spLocks noChangeShapeType="1"/>
          </p:cNvSpPr>
          <p:nvPr/>
        </p:nvSpPr>
        <p:spPr bwMode="auto">
          <a:xfrm flipH="1" flipV="1">
            <a:off x="4559300" y="5487640"/>
            <a:ext cx="5207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Line 1042"/>
          <p:cNvSpPr>
            <a:spLocks noChangeShapeType="1"/>
          </p:cNvSpPr>
          <p:nvPr/>
        </p:nvSpPr>
        <p:spPr bwMode="auto">
          <a:xfrm flipV="1">
            <a:off x="6327775" y="1452215"/>
            <a:ext cx="34925" cy="641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Line 1043"/>
          <p:cNvSpPr>
            <a:spLocks noChangeShapeType="1"/>
          </p:cNvSpPr>
          <p:nvPr/>
        </p:nvSpPr>
        <p:spPr bwMode="auto">
          <a:xfrm flipH="1" flipV="1">
            <a:off x="3041650" y="2144365"/>
            <a:ext cx="19050" cy="815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1" name="Picture 104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5146328"/>
            <a:ext cx="1008063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045"/>
          <p:cNvSpPr txBox="1">
            <a:spLocks noChangeArrowheads="1"/>
          </p:cNvSpPr>
          <p:nvPr/>
        </p:nvSpPr>
        <p:spPr bwMode="auto">
          <a:xfrm>
            <a:off x="114300" y="2182465"/>
            <a:ext cx="262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all elements</a:t>
            </a:r>
          </a:p>
        </p:txBody>
      </p:sp>
    </p:spTree>
    <p:extLst>
      <p:ext uri="{BB962C8B-B14F-4D97-AF65-F5344CB8AC3E}">
        <p14:creationId xmlns:p14="http://schemas.microsoft.com/office/powerpoint/2010/main" val="16343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GSI – </a:t>
            </a:r>
            <a:r>
              <a:rPr lang="de-DE" dirty="0" err="1" smtClean="0"/>
              <a:t>Helmholtzzentrum</a:t>
            </a:r>
            <a:r>
              <a:rPr lang="de-DE" dirty="0" smtClean="0"/>
              <a:t> für Schwerionenforschung</a:t>
            </a:r>
            <a:endParaRPr lang="de-DE" dirty="0"/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9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SI-logo-modifizie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06455"/>
            <a:ext cx="862013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1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facility</a:t>
            </a:r>
            <a:endParaRPr lang="en-US" dirty="0"/>
          </a:p>
        </p:txBody>
      </p:sp>
      <p:pic>
        <p:nvPicPr>
          <p:cNvPr id="5" name="GSI_cav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see an object?</a:t>
            </a:r>
            <a:endParaRPr lang="en-US" dirty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8766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283969" y="1196975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light bulb shines on a hand and the different reflections make the fine structure visible.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 magnifying glass or microscope more details can be seen, but there is a fundamental limit: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wavelength of the light (1/1000 mm) determines the size of the resolvable objects.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8000" y="4536000"/>
            <a:ext cx="5243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bulb                                       →  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magnifying glass or microscope   →  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993449"/>
              </p:ext>
            </p:extLst>
          </p:nvPr>
        </p:nvGraphicFramePr>
        <p:xfrm>
          <a:off x="6837685" y="3654896"/>
          <a:ext cx="1838771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4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76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768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GPS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952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Infrared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144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5·10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336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20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X-ray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de-DE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-ray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6527144" y="3296017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electromagnetic waves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185136" y="3212976"/>
                <a:ext cx="683456" cy="442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h𝑐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136" y="3212976"/>
                <a:ext cx="683456" cy="442942"/>
              </a:xfrm>
              <a:prstGeom prst="rect">
                <a:avLst/>
              </a:prstGeom>
              <a:blipFill rotWithShape="1">
                <a:blip r:embed="rId4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6752913" y="2905199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wavelength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– the eyes of a particle physicist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96391"/>
            <a:ext cx="356044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0" y="900000"/>
            <a:ext cx="42514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means visibility?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visibility = capability to create an image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6000" y="4471952"/>
            <a:ext cx="3975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Projectiles   →   Target   →   Detector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needs: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1. size of projectile « size of object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target accuracy   « size of object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detect what´s happening?</a:t>
            </a:r>
            <a:endParaRPr lang="en-US" dirty="0"/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40000" y="10800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Projectile: glow-in-the-dark basketballs</a:t>
            </a:r>
            <a:endParaRPr lang="en-US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baer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60000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8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detect what´s happening?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40000" y="10800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Projectile: glow-in-the-dark tennis balls</a:t>
            </a:r>
            <a:endParaRPr lang="en-US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tennis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60000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8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detect what´s happening?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40000" y="10800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Projectile: glow-in-the-dark marbles</a:t>
            </a:r>
            <a:endParaRPr lang="en-US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murmel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60000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715000" y="5943600"/>
            <a:ext cx="288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A50021"/>
                </a:solidFill>
                <a:latin typeface="Matisse ITC" pitchFamily="82" charset="0"/>
              </a:rPr>
              <a:t>...let`s get out of here!</a:t>
            </a:r>
          </a:p>
        </p:txBody>
      </p:sp>
    </p:spTree>
    <p:extLst>
      <p:ext uri="{BB962C8B-B14F-4D97-AF65-F5344CB8AC3E}">
        <p14:creationId xmlns:p14="http://schemas.microsoft.com/office/powerpoint/2010/main" val="388404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Energy, wavelength and resolution</a:t>
            </a:r>
            <a:endParaRPr lang="en-US" dirty="0"/>
          </a:p>
        </p:txBody>
      </p:sp>
      <p:pic>
        <p:nvPicPr>
          <p:cNvPr id="4" name="Picture 23" descr="95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16338"/>
            <a:ext cx="905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306513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-1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105150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-9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57993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-10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6197600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-14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771048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-15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pic>
        <p:nvPicPr>
          <p:cNvPr id="11" name="Picture 25" descr="p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64704"/>
            <a:ext cx="12954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67981" y="2093101"/>
            <a:ext cx="1755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versus resolution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20000" y="2041103"/>
            <a:ext cx="306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have wave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20000" y="900000"/>
            <a:ext cx="349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objects (smaller than </a:t>
            </a:r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do not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disturb the wave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small object is not visible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objects disturb the wave                                     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large object is visible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843808" y="2420888"/>
                <a:ext cx="2665793" cy="591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h𝑐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𝑘𝑖𝑛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𝑘𝑖𝑛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420888"/>
                <a:ext cx="2665793" cy="591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5581804" y="2564904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7859953" y="2012233"/>
            <a:ext cx="960519" cy="1056727"/>
            <a:chOff x="7499913" y="1667001"/>
            <a:chExt cx="960519" cy="10567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5863" y="1667001"/>
              <a:ext cx="85725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7499913" y="2492896"/>
              <a:ext cx="9605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Louis de Broglie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7452320" y="6248345"/>
            <a:ext cx="1709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h·c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1239.84 [MeV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properties of atoms</a:t>
            </a:r>
            <a:endParaRPr lang="en-US" dirty="0"/>
          </a:p>
        </p:txBody>
      </p:sp>
      <p:pic>
        <p:nvPicPr>
          <p:cNvPr id="4" name="Picture 2" descr="U:\talks\atomoptic\doublslit-kontanz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09"/>
          <a:stretch>
            <a:fillRect/>
          </a:stretch>
        </p:blipFill>
        <p:spPr bwMode="auto">
          <a:xfrm>
            <a:off x="5943600" y="1524000"/>
            <a:ext cx="2667000" cy="25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81000" y="26670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3429000"/>
            <a:ext cx="1544012" cy="1077218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He</a:t>
            </a:r>
            <a:r>
              <a:rPr kumimoji="0" lang="de-DE" altLang="de-DE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incoherent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altLang="de-DE" sz="2000" kern="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kumimoji="0" lang="de-DE" altLang="de-DE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0.47 Å 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057400" y="1981200"/>
            <a:ext cx="0" cy="1784350"/>
            <a:chOff x="1296" y="1248"/>
            <a:chExt cx="0" cy="1124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296" y="1248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296" y="1844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886200" y="1828800"/>
            <a:ext cx="0" cy="685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 flipH="1">
            <a:off x="3581400" y="1676400"/>
            <a:ext cx="152400" cy="2393950"/>
            <a:chOff x="2304" y="1036"/>
            <a:chExt cx="0" cy="1508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304" y="1036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2304" y="1632"/>
              <a:ext cx="0" cy="3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304" y="2016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449223" y="1139825"/>
            <a:ext cx="1149674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  <a:r>
              <a:rPr lang="de-DE" altLang="de-DE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slit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l-GR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1371600" y="1676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 rot="16219255">
            <a:off x="4724400" y="2587625"/>
            <a:ext cx="1447800" cy="533400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867400" y="6021288"/>
            <a:ext cx="280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Carnal&amp;Mlynek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, PRL 66,2689)1991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Graphik: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Kurtsiefer&amp;Pfau</a:t>
            </a:r>
            <a:endParaRPr lang="de-DE" altLang="de-DE" sz="1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612854" y="4038600"/>
            <a:ext cx="659155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1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m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2895600" y="3124200"/>
            <a:ext cx="609600" cy="91440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890791" y="4038600"/>
            <a:ext cx="659155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8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m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 flipV="1">
            <a:off x="3646090" y="2778181"/>
            <a:ext cx="555104" cy="126000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40000" y="5040000"/>
            <a:ext cx="53078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excited Helium is easier to detect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wavelength (i.e. velocity) has a resolution of 5%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slits!!</a:t>
            </a: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flipV="1">
            <a:off x="2880000" y="2430000"/>
            <a:ext cx="625200" cy="162000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7170" name="Picture 2" descr="D:\web-docs\TELEKOLLEG\ATOM\IMAGES\QUANTENMECHANIK\Young+Fring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69" y="4438710"/>
            <a:ext cx="1905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7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high particle energies</a:t>
            </a:r>
            <a:endParaRPr lang="en-US" dirty="0"/>
          </a:p>
        </p:txBody>
      </p:sp>
      <p:pic>
        <p:nvPicPr>
          <p:cNvPr id="3" name="Picture 23" descr="95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16338"/>
            <a:ext cx="905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306513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-1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105150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-9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57993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-10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197600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-14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7700842" y="5621338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r>
              <a:rPr lang="de-DE" altLang="de-DE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-15</a:t>
            </a: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20000" y="900000"/>
            <a:ext cx="621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investigation of small dimensions (10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m) high photon energies are needed: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800000" y="1260000"/>
                <a:ext cx="2544414" cy="501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h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h𝑐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−10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𝐽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260000"/>
                <a:ext cx="2544414" cy="501356"/>
              </a:xfrm>
              <a:prstGeom prst="rect">
                <a:avLst/>
              </a:prstGeom>
              <a:blipFill rotWithShape="1">
                <a:blip r:embed="rId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720000" y="1980000"/>
            <a:ext cx="436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case of Bremsstrahlung, the electron energy is given by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800000" y="2340000"/>
                <a:ext cx="2361416" cy="324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r>
                        <a:rPr lang="de-DE" sz="1400" b="0" i="1" smtClean="0">
                          <a:latin typeface="Cambria Math"/>
                        </a:rPr>
                        <m:t>𝑤𝑖𝑡h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340000"/>
                <a:ext cx="2361416" cy="3249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720000" y="2700000"/>
            <a:ext cx="2824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extremely high voltage is needed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800000" y="2988000"/>
                <a:ext cx="1927387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𝑈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=1.2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9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988000"/>
                <a:ext cx="1927387" cy="49564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Basic concepts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720000" y="900000"/>
            <a:ext cx="434279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 of light: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2.99792458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×10</a:t>
            </a:r>
            <a:r>
              <a:rPr lang="en-US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8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[m/s]</a:t>
            </a:r>
            <a:endParaRPr lang="en-US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Relativistic energy: E = mc</a:t>
            </a:r>
            <a:r>
              <a:rPr lang="en-US" sz="1400" baseline="30000" dirty="0" smtClean="0">
                <a:latin typeface="Times New Roman"/>
                <a:cs typeface="Times New Roman"/>
              </a:rPr>
              <a:t>2</a:t>
            </a:r>
            <a:r>
              <a:rPr lang="en-US" sz="1400" dirty="0" smtClean="0">
                <a:latin typeface="Times New Roman"/>
                <a:cs typeface="Times New Roman"/>
              </a:rPr>
              <a:t> = m</a:t>
            </a:r>
            <a:r>
              <a:rPr lang="en-US" sz="1400" baseline="-25000" dirty="0" smtClean="0">
                <a:latin typeface="Times New Roman"/>
                <a:cs typeface="Times New Roman"/>
              </a:rPr>
              <a:t>0</a:t>
            </a:r>
            <a:r>
              <a:rPr lang="el-GR" sz="1400" dirty="0" smtClean="0"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latin typeface="Times New Roman"/>
                <a:cs typeface="Times New Roman"/>
              </a:rPr>
              <a:t>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baseline="30000" dirty="0" smtClean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</a:t>
            </a:r>
          </a:p>
          <a:p>
            <a:endParaRPr lang="de-DE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Relativistic momentum</a:t>
            </a:r>
            <a:r>
              <a:rPr lang="de-DE" sz="1400" dirty="0" smtClean="0">
                <a:latin typeface="Times New Roman"/>
                <a:cs typeface="Times New Roman"/>
              </a:rPr>
              <a:t>: p = mv = m</a:t>
            </a:r>
            <a:r>
              <a:rPr lang="de-DE" sz="1400" baseline="-25000" dirty="0" smtClean="0">
                <a:latin typeface="Times New Roman"/>
                <a:cs typeface="Times New Roman"/>
              </a:rPr>
              <a:t>0</a:t>
            </a:r>
            <a:r>
              <a:rPr lang="el-GR" sz="1400" dirty="0" smtClean="0">
                <a:latin typeface="Times New Roman"/>
                <a:cs typeface="Times New Roman"/>
              </a:rPr>
              <a:t>γβ</a:t>
            </a:r>
            <a:r>
              <a:rPr lang="de-DE" sz="1400" dirty="0" smtClean="0">
                <a:latin typeface="Times New Roman"/>
                <a:cs typeface="Times New Roman"/>
              </a:rPr>
              <a:t>c</a:t>
            </a:r>
          </a:p>
          <a:p>
            <a:endParaRPr lang="de-DE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dirty="0" smtClean="0">
                <a:latin typeface="Times New Roman"/>
                <a:cs typeface="Times New Roman"/>
              </a:rPr>
              <a:t>E – p </a:t>
            </a:r>
            <a:r>
              <a:rPr lang="en-US" sz="1400" dirty="0" smtClean="0">
                <a:latin typeface="Times New Roman"/>
                <a:cs typeface="Times New Roman"/>
              </a:rPr>
              <a:t>relationship</a:t>
            </a:r>
            <a:r>
              <a:rPr lang="de-DE" sz="1400" dirty="0" smtClean="0">
                <a:latin typeface="Times New Roman"/>
                <a:cs typeface="Times New Roman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400" dirty="0">
              <a:latin typeface="Times New Roman"/>
              <a:cs typeface="Times New Roman"/>
            </a:endParaRPr>
          </a:p>
          <a:p>
            <a:r>
              <a:rPr lang="de-DE" sz="1400" dirty="0" smtClean="0">
                <a:latin typeface="Times New Roman"/>
                <a:cs typeface="Times New Roman"/>
              </a:rPr>
              <a:t>       </a:t>
            </a:r>
            <a:r>
              <a:rPr lang="en-US" sz="1400" dirty="0" smtClean="0">
                <a:latin typeface="Times New Roman"/>
                <a:cs typeface="Times New Roman"/>
              </a:rPr>
              <a:t>ultra – relativistic particles   </a:t>
            </a:r>
            <a:r>
              <a:rPr lang="el-GR" sz="1400" dirty="0" smtClean="0">
                <a:latin typeface="Times New Roman"/>
                <a:cs typeface="Times New Roman"/>
              </a:rPr>
              <a:t>β</a:t>
            </a:r>
            <a:r>
              <a:rPr lang="de-DE" sz="1400" dirty="0" smtClean="0">
                <a:latin typeface="Times New Roman"/>
                <a:cs typeface="Times New Roman"/>
              </a:rPr>
              <a:t> ≈ 1,   E ≈ </a:t>
            </a:r>
            <a:r>
              <a:rPr lang="de-DE" sz="1400" dirty="0" err="1" smtClean="0">
                <a:latin typeface="Times New Roman"/>
                <a:cs typeface="Times New Roman"/>
              </a:rPr>
              <a:t>pc</a:t>
            </a:r>
            <a:endParaRPr lang="de-DE" sz="1400" dirty="0" smtClean="0">
              <a:latin typeface="Times New Roman"/>
              <a:cs typeface="Times New Roman"/>
            </a:endParaRPr>
          </a:p>
          <a:p>
            <a:endParaRPr lang="de-DE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Kinetic energy</a:t>
            </a:r>
            <a:r>
              <a:rPr lang="de-DE" sz="1400" dirty="0" smtClean="0">
                <a:latin typeface="Times New Roman"/>
                <a:cs typeface="Times New Roman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Equation of motion under Lorentz force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Electron charge: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e = 1.6021×10</a:t>
            </a:r>
            <a:r>
              <a:rPr lang="en-US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-19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[C]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Electron volts: 1 [eV] = 1.6021×10</a:t>
            </a:r>
            <a:r>
              <a:rPr lang="en-US" sz="1400" baseline="30000" dirty="0" smtClean="0">
                <a:latin typeface="Times New Roman"/>
                <a:cs typeface="Times New Roman"/>
              </a:rPr>
              <a:t>-19</a:t>
            </a:r>
            <a:r>
              <a:rPr lang="en-US" sz="1400" dirty="0" smtClean="0">
                <a:latin typeface="Times New Roman"/>
                <a:cs typeface="Times New Roman"/>
              </a:rPr>
              <a:t> [Joule]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Energy in eV: E [eV] =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Energy and rest mass:   1 eV/c</a:t>
            </a:r>
            <a:r>
              <a:rPr lang="en-US" sz="1400" baseline="30000" dirty="0" smtClean="0">
                <a:latin typeface="Times New Roman"/>
                <a:cs typeface="Times New Roman"/>
              </a:rPr>
              <a:t>2</a:t>
            </a:r>
            <a:r>
              <a:rPr lang="en-US" sz="1400" dirty="0" smtClean="0">
                <a:latin typeface="Times New Roman"/>
                <a:cs typeface="Times New Roman"/>
              </a:rPr>
              <a:t> = 1.78×10</a:t>
            </a:r>
            <a:r>
              <a:rPr lang="en-US" sz="1400" baseline="30000" dirty="0" smtClean="0">
                <a:latin typeface="Times New Roman"/>
                <a:cs typeface="Times New Roman"/>
              </a:rPr>
              <a:t>-36</a:t>
            </a:r>
            <a:r>
              <a:rPr lang="en-US" sz="1400" dirty="0" smtClean="0">
                <a:latin typeface="Times New Roman"/>
                <a:cs typeface="Times New Roman"/>
              </a:rPr>
              <a:t> [kg]     </a:t>
            </a:r>
            <a:endParaRPr lang="en-US" sz="14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018952" y="2132856"/>
                <a:ext cx="676659" cy="461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52" y="2132856"/>
                <a:ext cx="676659" cy="4617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811040" y="1962000"/>
                <a:ext cx="1968872" cy="623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sz="11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1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1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1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𝑙𝑎𝑏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+1863∙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𝑙𝑎𝑏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1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40" y="1962000"/>
                <a:ext cx="1968872" cy="6236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995936" y="2196000"/>
                <a:ext cx="1543884" cy="321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sz="14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196000"/>
                <a:ext cx="1543884" cy="321114"/>
              </a:xfrm>
              <a:prstGeom prst="rect">
                <a:avLst/>
              </a:prstGeom>
              <a:blipFill rotWithShape="1">
                <a:blip r:embed="rId4"/>
                <a:stretch>
                  <a:fillRect t="-64151" r="-15415" b="-7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5330357" y="2132856"/>
                <a:ext cx="1361591" cy="441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931.5</m:t>
                          </m:r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num>
                        <m:den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931.5</m:t>
                          </m:r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1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357" y="2132856"/>
                <a:ext cx="1361591" cy="4414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515147" y="2708920"/>
                <a:ext cx="1552797" cy="524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47" y="2708920"/>
                <a:ext cx="1552797" cy="5246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267744" y="3682800"/>
                <a:ext cx="2517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𝑇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𝐸</m:t>
                      </m:r>
                      <m:r>
                        <a:rPr lang="de-DE" sz="1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3682800"/>
                <a:ext cx="2517548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013428" y="3991799"/>
                <a:ext cx="3366884" cy="517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   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𝑞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428" y="3991799"/>
                <a:ext cx="3366884" cy="517321"/>
              </a:xfrm>
              <a:prstGeom prst="rect">
                <a:avLst/>
              </a:prstGeom>
              <a:blipFill rotWithShape="1">
                <a:blip r:embed="rId8"/>
                <a:stretch>
                  <a:fillRect t="-7059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2771800" y="5256000"/>
                <a:ext cx="1295611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5256000"/>
                <a:ext cx="1295611" cy="52456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5202428" y="5832000"/>
            <a:ext cx="3474028" cy="6463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    m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0.511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eV/c</a:t>
            </a:r>
            <a:r>
              <a:rPr lang="en-US" sz="12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9.109</a:t>
            </a:r>
            <a:r>
              <a:rPr lang="en-US" sz="1200" dirty="0" smtClean="0">
                <a:latin typeface="Times New Roman"/>
                <a:cs typeface="Times New Roman"/>
              </a:rPr>
              <a:t>×10</a:t>
            </a:r>
            <a:r>
              <a:rPr lang="en-US" sz="1200" baseline="30000" dirty="0" smtClean="0">
                <a:latin typeface="Times New Roman"/>
                <a:cs typeface="Times New Roman"/>
              </a:rPr>
              <a:t>-31</a:t>
            </a:r>
            <a:r>
              <a:rPr lang="en-US" sz="1200" dirty="0" smtClean="0">
                <a:latin typeface="Times New Roman"/>
                <a:cs typeface="Times New Roman"/>
              </a:rPr>
              <a:t> kg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Times New Roman"/>
                <a:cs typeface="Times New Roman"/>
              </a:rPr>
              <a:t>Proton        m</a:t>
            </a:r>
            <a:r>
              <a:rPr lang="en-US" sz="1200" baseline="-25000" dirty="0" smtClean="0">
                <a:latin typeface="Times New Roman"/>
                <a:cs typeface="Times New Roman"/>
              </a:rPr>
              <a:t>0</a:t>
            </a:r>
            <a:r>
              <a:rPr lang="en-US" sz="1200" dirty="0" smtClean="0">
                <a:latin typeface="Times New Roman"/>
                <a:cs typeface="Times New Roman"/>
              </a:rPr>
              <a:t> = 938.3 MeV/c</a:t>
            </a:r>
            <a:r>
              <a:rPr lang="en-US" sz="1200" baseline="30000" dirty="0" smtClean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 = 1.673×10</a:t>
            </a:r>
            <a:r>
              <a:rPr lang="en-US" sz="1200" baseline="30000" dirty="0" smtClean="0">
                <a:latin typeface="Times New Roman"/>
                <a:cs typeface="Times New Roman"/>
              </a:rPr>
              <a:t>-27</a:t>
            </a:r>
            <a:r>
              <a:rPr lang="en-US" sz="1200" dirty="0" smtClean="0">
                <a:latin typeface="Times New Roman"/>
                <a:cs typeface="Times New Roman"/>
              </a:rPr>
              <a:t> kg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Times New Roman"/>
                <a:cs typeface="Times New Roman"/>
              </a:rPr>
              <a:t>Neutron      m</a:t>
            </a:r>
            <a:r>
              <a:rPr lang="en-US" sz="1200" baseline="-25000" dirty="0" smtClean="0">
                <a:latin typeface="Times New Roman"/>
                <a:cs typeface="Times New Roman"/>
              </a:rPr>
              <a:t>0</a:t>
            </a:r>
            <a:r>
              <a:rPr lang="en-US" sz="1200" dirty="0" smtClean="0">
                <a:latin typeface="Times New Roman"/>
                <a:cs typeface="Times New Roman"/>
              </a:rPr>
              <a:t> = 939.6 MeV/c</a:t>
            </a:r>
            <a:r>
              <a:rPr lang="en-US" sz="1200" baseline="30000" dirty="0" smtClean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 = 1.675×10</a:t>
            </a:r>
            <a:r>
              <a:rPr lang="en-US" sz="1200" baseline="30000" dirty="0" smtClean="0">
                <a:latin typeface="Times New Roman"/>
                <a:cs typeface="Times New Roman"/>
              </a:rPr>
              <a:t>-27</a:t>
            </a:r>
            <a:r>
              <a:rPr lang="en-US" sz="1200" dirty="0" smtClean="0">
                <a:latin typeface="Times New Roman"/>
                <a:cs typeface="Times New Roman"/>
              </a:rPr>
              <a:t> kg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outline of accelerator lecture series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60000" y="612000"/>
            <a:ext cx="3602396" cy="594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History of Particle Accelerators</a:t>
            </a:r>
            <a:endParaRPr lang="en-US" sz="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cathode rays are particles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Rutherford scattering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natural particle acceleration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electrostatic accelerators: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Cockroft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Walton multiplier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Van de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Graaff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accelerator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Tandem accelerator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motion in E- and B-fields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cyclotron frequency and K-value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sector focusing cyclotron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Radio-frequency accelerator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</a:t>
            </a:r>
            <a:r>
              <a:rPr lang="en-US" sz="1400" dirty="0" err="1" smtClean="0">
                <a:latin typeface="Times New Roman"/>
                <a:cs typeface="Times New Roman"/>
              </a:rPr>
              <a:t>Wideroe</a:t>
            </a:r>
            <a:r>
              <a:rPr lang="en-US" sz="1400" dirty="0" smtClean="0">
                <a:latin typeface="Times New Roman"/>
                <a:cs typeface="Times New Roman"/>
              </a:rPr>
              <a:t> structure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Alvarez structure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synchrotron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Accelerator facility at GSI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heavy ion source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charge stripper to increase the efficiency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UNILAC, SIS-18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Ion Beams</a:t>
            </a:r>
            <a:endParaRPr lang="en-US" sz="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 separator at GSI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target fragmentation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isotope separation on line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ISOLDE at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80000" y="612000"/>
            <a:ext cx="3914790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Rings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emittance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stochastic cooling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electron cooling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laser cooling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experimental storage ring at GSI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Large Hadron Collider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electron vs. proton machine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fixed target vs. colliding beam experiment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LHC layout and experiments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Magnets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dipole, quadrupole,  n-pole magnets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Accelerator light source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Bremsstrahlung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Synchrotron radiation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Inverse Compton scattering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Application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Medical application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Ion implantation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Spallation target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Scanning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Transmutation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Radiocarbon dating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Wakefield Accelerator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Three orders of magnitude higher field gradient</a:t>
            </a:r>
          </a:p>
        </p:txBody>
      </p:sp>
    </p:spTree>
    <p:extLst>
      <p:ext uri="{BB962C8B-B14F-4D97-AF65-F5344CB8AC3E}">
        <p14:creationId xmlns:p14="http://schemas.microsoft.com/office/powerpoint/2010/main" val="37358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260000" y="3780000"/>
            <a:ext cx="2268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 Textbook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ildergebnis für klaus wille accelerato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1924954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5760000"/>
            <a:ext cx="3921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http://uspas.fnal.gov/materials/materials-table.shtml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00000" y="5508000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dditional material: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900000"/>
            <a:ext cx="2318137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680000" y="3780000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 e-book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accelerators used for?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900000"/>
            <a:ext cx="743480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High Energy Physics &amp; Nuclear Physics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	</a:t>
            </a:r>
            <a:r>
              <a:rPr lang="en-US" sz="1600" dirty="0" smtClean="0"/>
              <a:t>- Understand the fundamental building blocks of nature and the force that act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upon them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Understanding the structure and dynamics of nuclear matter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In short search for answer of the most fundamental questions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Chemistry, Biology, Medicine, Material Sciences</a:t>
            </a:r>
          </a:p>
          <a:p>
            <a:r>
              <a:rPr lang="en-US" sz="1600" dirty="0">
                <a:solidFill>
                  <a:srgbClr val="0000CC"/>
                </a:solidFill>
              </a:rPr>
              <a:t>	</a:t>
            </a:r>
            <a:r>
              <a:rPr lang="en-US" sz="1600" dirty="0" smtClean="0"/>
              <a:t>- Find the structure of molecules, proteins, cells … with ultimate goal of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 determining structure of a single organic molecule as complex as a protein!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Determine structure of material and their properties (physics, chemistry,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biology, medicine)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Resolve structural changes in a natural (</a:t>
            </a:r>
            <a:r>
              <a:rPr lang="en-US" sz="1600" dirty="0" err="1" smtClean="0"/>
              <a:t>femto</a:t>
            </a:r>
            <a:r>
              <a:rPr lang="en-US" sz="1600" dirty="0" smtClean="0"/>
              <a:t>-sec and </a:t>
            </a:r>
            <a:r>
              <a:rPr lang="en-US" sz="1600" dirty="0" err="1" smtClean="0"/>
              <a:t>atto</a:t>
            </a:r>
            <a:r>
              <a:rPr lang="en-US" sz="1600" dirty="0" smtClean="0"/>
              <a:t>-sec) time scales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Civil, Industrial and Military Applications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Medical treatment of tumors and cancers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Production of medical isotopes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Ion implantation to modify the surfaces of materials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National security: </a:t>
            </a:r>
            <a:r>
              <a:rPr lang="en-US" sz="1600" smtClean="0"/>
              <a:t>cargo inspections, …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	  </a:t>
            </a:r>
            <a:r>
              <a:rPr lang="en-US" sz="1600" dirty="0" smtClean="0">
                <a:solidFill>
                  <a:srgbClr val="0000CC"/>
                </a:solidFill>
              </a:rPr>
              <a:t>This list will never be complete 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57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192000" y="5040000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Higgs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Accelerator allow us to discover the entire zoo of elementary particles </a:t>
            </a:r>
            <a:br>
              <a:rPr lang="en-US" sz="2000" dirty="0" smtClean="0"/>
            </a:br>
            <a:r>
              <a:rPr lang="en-US" sz="2000" dirty="0" smtClean="0"/>
              <a:t>and their combinations (states)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720015"/>
            <a:ext cx="4491990" cy="452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800" y="565200"/>
            <a:ext cx="5944745" cy="59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do we accelerate?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/>
              <p:cNvSpPr txBox="1"/>
              <p:nvPr/>
            </p:nvSpPr>
            <p:spPr>
              <a:xfrm>
                <a:off x="540000" y="900000"/>
                <a:ext cx="8280472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We can accelerate charged particles: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electrons (e-) and positrons (e+)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protons (p) and antiprotons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ions (e.g. H</a:t>
                </a:r>
                <a:r>
                  <a:rPr lang="en-US" baseline="30000" dirty="0" smtClean="0"/>
                  <a:t>1-</a:t>
                </a:r>
                <a:r>
                  <a:rPr lang="en-US" dirty="0" smtClean="0"/>
                  <a:t>, Ne</a:t>
                </a:r>
                <a:r>
                  <a:rPr lang="en-US" baseline="30000" dirty="0" smtClean="0"/>
                  <a:t>2+</a:t>
                </a:r>
                <a:r>
                  <a:rPr lang="en-US" dirty="0" smtClean="0"/>
                  <a:t>, Au</a:t>
                </a:r>
                <a:r>
                  <a:rPr lang="en-US" baseline="30000" dirty="0" smtClean="0"/>
                  <a:t>79+</a:t>
                </a:r>
                <a:r>
                  <a:rPr lang="en-US" dirty="0" smtClean="0"/>
                  <a:t>, …)</a:t>
                </a:r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Few accelerators use positrons or antiprotons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which are created by smashing accelerated electrons or protons onto a target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These particles are typically “born” at low-energy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e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: emission from thermionic gun at ~100 kV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p/ions: sources at ~50 kV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A few dedicated facilities accelerate unstable ions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radioactive ion facilities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Finally, there is a discussion and developments towards a more exotic collider using unstable muon beams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with 2 microsecond lifetime in the rest </a:t>
                </a:r>
                <a:r>
                  <a:rPr lang="en-US" dirty="0" smtClean="0"/>
                  <a:t>frame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The main characteristics of an accelerator: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             </a:t>
                </a:r>
                <a:r>
                  <a:rPr lang="en-US" sz="2400" dirty="0" smtClean="0"/>
                  <a:t>- energy and luminosity</a:t>
                </a:r>
                <a:endParaRPr lang="en-US" sz="2400" dirty="0"/>
              </a:p>
            </p:txBody>
          </p:sp>
        </mc:Choice>
        <mc:Fallback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8280472" cy="4893647"/>
              </a:xfrm>
              <a:prstGeom prst="rect">
                <a:avLst/>
              </a:prstGeom>
              <a:blipFill>
                <a:blip r:embed="rId3"/>
                <a:stretch>
                  <a:fillRect l="-515" t="-748" b="-19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4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Units of energy: Electron Volts</a:t>
            </a:r>
            <a:endParaRPr lang="en-US" dirty="0"/>
          </a:p>
        </p:txBody>
      </p:sp>
      <p:grpSp>
        <p:nvGrpSpPr>
          <p:cNvPr id="5" name="Group 11"/>
          <p:cNvGrpSpPr>
            <a:grpSpLocks noChangeAspect="1"/>
          </p:cNvGrpSpPr>
          <p:nvPr/>
        </p:nvGrpSpPr>
        <p:grpSpPr>
          <a:xfrm>
            <a:off x="7920000" y="720001"/>
            <a:ext cx="849401" cy="1976643"/>
            <a:chOff x="4267201" y="2590800"/>
            <a:chExt cx="1061754" cy="2470804"/>
          </a:xfrm>
        </p:grpSpPr>
        <p:pic>
          <p:nvPicPr>
            <p:cNvPr id="6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pic>
          <p:nvPicPr>
            <p:cNvPr id="7" name="Grafik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4267200"/>
              <a:ext cx="228600" cy="152400"/>
            </a:xfrm>
            <a:prstGeom prst="rect">
              <a:avLst/>
            </a:prstGeom>
          </p:spPr>
        </p:pic>
        <p:pic>
          <p:nvPicPr>
            <p:cNvPr id="8" name="Grafik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3886200"/>
              <a:ext cx="254000" cy="203200"/>
            </a:xfrm>
            <a:prstGeom prst="rect">
              <a:avLst/>
            </a:prstGeom>
          </p:spPr>
        </p:pic>
      </p:grpSp>
      <p:sp>
        <p:nvSpPr>
          <p:cNvPr id="4" name="Textfeld 3"/>
          <p:cNvSpPr txBox="1"/>
          <p:nvPr/>
        </p:nvSpPr>
        <p:spPr>
          <a:xfrm>
            <a:off x="700366" y="899999"/>
            <a:ext cx="64639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An “electron-volt” is the energy gained by a particle of unit charge is accelerated over 1V potential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It is really small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1 eV = 1.6∙10</a:t>
            </a:r>
            <a:r>
              <a:rPr lang="en-US" baseline="30000" dirty="0" smtClean="0">
                <a:solidFill>
                  <a:srgbClr val="0000CC"/>
                </a:solidFill>
              </a:rPr>
              <a:t>-19</a:t>
            </a:r>
            <a:r>
              <a:rPr lang="en-US" dirty="0" smtClean="0">
                <a:solidFill>
                  <a:srgbClr val="0000CC"/>
                </a:solidFill>
              </a:rPr>
              <a:t> (=0.00000000000000000016) Joules </a:t>
            </a:r>
          </a:p>
          <a:p>
            <a:pPr lvl="1"/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    </a:t>
            </a:r>
            <a:r>
              <a:rPr lang="en-US" dirty="0" smtClean="0"/>
              <a:t>– our usual unit of energy.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A 1 kg weight dropped 1m would have 6∙10</a:t>
            </a:r>
            <a:r>
              <a:rPr lang="en-US" baseline="30000" dirty="0" smtClean="0">
                <a:solidFill>
                  <a:srgbClr val="0000CC"/>
                </a:solidFill>
              </a:rPr>
              <a:t>18</a:t>
            </a:r>
            <a:r>
              <a:rPr lang="en-US" dirty="0" smtClean="0">
                <a:solidFill>
                  <a:srgbClr val="0000CC"/>
                </a:solidFill>
              </a:rPr>
              <a:t> eV of energy!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20000" y="3240000"/>
            <a:ext cx="789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On the other hand, it’s a very useful unit when talking about individual particles</a:t>
            </a:r>
          </a:p>
          <a:p>
            <a:endParaRPr lang="en-US" sz="8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If we accelerate a proton using an electrical potential, we know exactly what the energy is.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It’s also useful when thinking about mass/energy equivalence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440000" y="4680000"/>
                <a:ext cx="6362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𝑝𝑟𝑜𝑡𝑜𝑛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𝑚𝑎𝑠𝑠</m:t>
                          </m:r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=938 000 000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≈1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𝑏𝑖𝑙𝑙𝑖𝑜𝑛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=1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4680000"/>
                <a:ext cx="636283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440000" y="5040000"/>
                <a:ext cx="469564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𝑒𝑙𝑒𝑐𝑡𝑟𝑜𝑛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𝑚𝑎𝑠𝑠</m:t>
                          </m:r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=511 000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5040000"/>
                <a:ext cx="4695644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1620000" y="6120000"/>
            <a:ext cx="2672526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speed of light (c): 2.99792∙10</a:t>
            </a:r>
            <a:r>
              <a:rPr lang="en-US" sz="1400" baseline="30000" dirty="0" smtClean="0"/>
              <a:t>8</a:t>
            </a:r>
            <a:r>
              <a:rPr lang="en-US" sz="1400" dirty="0" smtClean="0"/>
              <a:t> m/s</a:t>
            </a:r>
          </a:p>
        </p:txBody>
      </p:sp>
    </p:spTree>
    <p:extLst>
      <p:ext uri="{BB962C8B-B14F-4D97-AF65-F5344CB8AC3E}">
        <p14:creationId xmlns:p14="http://schemas.microsoft.com/office/powerpoint/2010/main" val="40600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Few numbers and units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6700889"/>
                  </p:ext>
                </p:extLst>
              </p:nvPr>
            </p:nvGraphicFramePr>
            <p:xfrm>
              <a:off x="1260000" y="900000"/>
              <a:ext cx="6096000" cy="23510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81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73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949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4347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8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Particle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Charge, C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kg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eV/c</a:t>
                          </a:r>
                          <a:r>
                            <a:rPr lang="en-US" sz="1400" baseline="30000" dirty="0" smtClean="0"/>
                            <a:t>2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264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Electron, e</a:t>
                          </a:r>
                          <a:r>
                            <a:rPr lang="en-US" sz="1400" baseline="30000" dirty="0" smtClean="0"/>
                            <a:t>-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58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Positron, e</a:t>
                          </a:r>
                          <a:r>
                            <a:rPr lang="en-US" sz="1400" baseline="30000" dirty="0" smtClean="0"/>
                            <a:t>+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9112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Proton, p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32344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Antiproton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1557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Ion,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𝑍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𝐴</m:t>
                                  </m:r>
                                </m:sup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sPre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 smtClean="0"/>
                            <a:t>Ze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+Z∙1.6∙10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946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Atomic mass unit, 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1.66∙10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931.5∙10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6700889"/>
                  </p:ext>
                </p:extLst>
              </p:nvPr>
            </p:nvGraphicFramePr>
            <p:xfrm>
              <a:off x="1260000" y="900000"/>
              <a:ext cx="6096000" cy="23510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8192"/>
                    <a:gridCol w="792088"/>
                    <a:gridCol w="1137320"/>
                    <a:gridCol w="1094928"/>
                    <a:gridCol w="1343472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Particle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Charge, C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kg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eV/c</a:t>
                          </a:r>
                          <a:r>
                            <a:rPr lang="en-US" sz="1400" baseline="30000" dirty="0" smtClean="0"/>
                            <a:t>2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Electron, e</a:t>
                          </a:r>
                          <a:r>
                            <a:rPr lang="en-US" sz="1400" baseline="30000" dirty="0" smtClean="0"/>
                            <a:t>-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Positron, e</a:t>
                          </a:r>
                          <a:r>
                            <a:rPr lang="en-US" sz="1400" baseline="30000" dirty="0" smtClean="0"/>
                            <a:t>+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Proton, p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Antiproton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</a:tr>
                  <a:tr h="3089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3" t="-558824" r="-253357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 smtClean="0"/>
                            <a:t>Ze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+Z∙1.6∙10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Atomic mass unit, 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1.66∙10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931.5∙10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631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2747</Words>
  <Application>Microsoft Office PowerPoint</Application>
  <PresentationFormat>Bildschirmpräsentation (4:3)</PresentationFormat>
  <Paragraphs>412</Paragraphs>
  <Slides>29</Slides>
  <Notes>27</Notes>
  <HiddenSlides>1</HiddenSlides>
  <MMClips>3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 Math</vt:lpstr>
      <vt:lpstr>Matisse ITC</vt:lpstr>
      <vt:lpstr>Symbol</vt:lpstr>
      <vt:lpstr>Times New Roman</vt:lpstr>
      <vt:lpstr>Verdana</vt:lpstr>
      <vt:lpstr>Wingdings</vt:lpstr>
      <vt:lpstr>Larissa</vt:lpstr>
      <vt:lpstr>Outline: Accelerators and beam physics</vt:lpstr>
      <vt:lpstr>GSI – Helmholtzzentrum für Schwerionenforschung</vt:lpstr>
      <vt:lpstr>Tentative outline of accelerator lecture series</vt:lpstr>
      <vt:lpstr>Literature</vt:lpstr>
      <vt:lpstr>What are accelerators used for?</vt:lpstr>
      <vt:lpstr>Accelerator allow us to discover the entire zoo of elementary particles  and their combinations (states)</vt:lpstr>
      <vt:lpstr>What do we accelerate?</vt:lpstr>
      <vt:lpstr>Units of energy: Electron Volts</vt:lpstr>
      <vt:lpstr>Few numbers and units</vt:lpstr>
      <vt:lpstr>Understanding Energy</vt:lpstr>
      <vt:lpstr>Kinetic Energy</vt:lpstr>
      <vt:lpstr>Proton and electron velocities vs. kinetic energy</vt:lpstr>
      <vt:lpstr>Relevant Formulae</vt:lpstr>
      <vt:lpstr>Relativity and Units</vt:lpstr>
      <vt:lpstr>Another way to look at energy</vt:lpstr>
      <vt:lpstr>Understanding energy</vt:lpstr>
      <vt:lpstr>Different accelerators</vt:lpstr>
      <vt:lpstr>GSI – Helmholtzzentrum für Schwerionenforschung</vt:lpstr>
      <vt:lpstr>Accelerator facility</vt:lpstr>
      <vt:lpstr>Accelerator facility</vt:lpstr>
      <vt:lpstr>How do we see an object?</vt:lpstr>
      <vt:lpstr>Detectors – the eyes of a particle physicist</vt:lpstr>
      <vt:lpstr>How do we detect what´s happening?</vt:lpstr>
      <vt:lpstr>How do we detect what´s happening?</vt:lpstr>
      <vt:lpstr>How do we detect what´s happening?</vt:lpstr>
      <vt:lpstr>Energy, wavelength and resolution</vt:lpstr>
      <vt:lpstr>Wave properties of atoms</vt:lpstr>
      <vt:lpstr>Importance of high particle energies</vt:lpstr>
      <vt:lpstr>Appendix: Basic concepts 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294</cp:revision>
  <dcterms:created xsi:type="dcterms:W3CDTF">2016-04-06T12:04:03Z</dcterms:created>
  <dcterms:modified xsi:type="dcterms:W3CDTF">2022-06-25T08:23:42Z</dcterms:modified>
</cp:coreProperties>
</file>