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8" r:id="rId2"/>
    <p:sldId id="289" r:id="rId3"/>
    <p:sldId id="281" r:id="rId4"/>
    <p:sldId id="282" r:id="rId5"/>
    <p:sldId id="283" r:id="rId6"/>
    <p:sldId id="277" r:id="rId7"/>
    <p:sldId id="290" r:id="rId8"/>
    <p:sldId id="284" r:id="rId9"/>
    <p:sldId id="285" r:id="rId10"/>
    <p:sldId id="286" r:id="rId11"/>
    <p:sldId id="287" r:id="rId12"/>
    <p:sldId id="278" r:id="rId13"/>
    <p:sldId id="270" r:id="rId14"/>
    <p:sldId id="276" r:id="rId15"/>
    <p:sldId id="271" r:id="rId16"/>
    <p:sldId id="269" r:id="rId17"/>
    <p:sldId id="275" r:id="rId18"/>
    <p:sldId id="274" r:id="rId19"/>
    <p:sldId id="273"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4C4C4"/>
    <a:srgbClr val="DDDDDD"/>
    <a:srgbClr val="C0C0C0"/>
    <a:srgbClr val="006600"/>
    <a:srgbClr val="009900"/>
    <a:srgbClr val="B2B2B2"/>
    <a:srgbClr val="CCCCFF"/>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66" y="5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5A71C-3DBC-4F59-884F-AEEDC74888B3}" type="datetimeFigureOut">
              <a:rPr lang="en-US" smtClean="0"/>
              <a:t>6/24/2022</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0D4B7-0143-42CE-ACBB-5FD4AF8FBEFB}" type="slidenum">
              <a:rPr lang="en-US" smtClean="0"/>
              <a:t>‹Nr.›</a:t>
            </a:fld>
            <a:endParaRPr lang="en-US"/>
          </a:p>
        </p:txBody>
      </p:sp>
    </p:spTree>
    <p:extLst>
      <p:ext uri="{BB962C8B-B14F-4D97-AF65-F5344CB8AC3E}">
        <p14:creationId xmlns:p14="http://schemas.microsoft.com/office/powerpoint/2010/main" val="320885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9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65691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7929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811950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0769140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4464141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3072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24.06.2022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16133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24.06.2022</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3868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24.06.2022</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95806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24.06.2022</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775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24.06.2022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8500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24.06.2022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10104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 </a:t>
            </a:r>
            <a:r>
              <a:rPr lang="de-DE" altLang="de-DE" sz="1000" dirty="0" smtClean="0">
                <a:solidFill>
                  <a:srgbClr val="000000"/>
                </a:solidFill>
                <a:cs typeface="Arial" charset="0"/>
              </a:rPr>
              <a:t>2022</a:t>
            </a:r>
            <a:endParaRPr lang="en-US" altLang="de-DE" sz="1000" dirty="0" smtClean="0">
              <a:solidFill>
                <a:srgbClr val="000000"/>
              </a:solidFill>
              <a:cs typeface="Arial" charset="0"/>
            </a:endParaRPr>
          </a:p>
        </p:txBody>
      </p:sp>
    </p:spTree>
    <p:extLst>
      <p:ext uri="{BB962C8B-B14F-4D97-AF65-F5344CB8AC3E}">
        <p14:creationId xmlns:p14="http://schemas.microsoft.com/office/powerpoint/2010/main" val="2975659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j.wollersheim@gsi.d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eb-docs.gsi.de/~woll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291.png"/><Relationship Id="rId4" Type="http://schemas.openxmlformats.org/officeDocument/2006/relationships/image" Target="../media/image28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3.jpeg"/><Relationship Id="rId7" Type="http://schemas.openxmlformats.org/officeDocument/2006/relationships/image" Target="../media/image31.wmf"/><Relationship Id="rId12" Type="http://schemas.openxmlformats.org/officeDocument/2006/relationships/image" Target="../media/image130.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4.jpeg"/><Relationship Id="rId5" Type="http://schemas.openxmlformats.org/officeDocument/2006/relationships/image" Target="../media/image30.wmf"/><Relationship Id="rId10" Type="http://schemas.openxmlformats.org/officeDocument/2006/relationships/image" Target="../media/image32.w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microsoft.com/office/2007/relationships/hdphoto" Target="../media/hdphoto2.wdp"/><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8.png"/><Relationship Id="rId5" Type="http://schemas.microsoft.com/office/2007/relationships/hdphoto" Target="../media/hdphoto1.wdp"/><Relationship Id="rId10" Type="http://schemas.openxmlformats.org/officeDocument/2006/relationships/image" Target="../media/image40.jpeg"/><Relationship Id="rId4" Type="http://schemas.openxmlformats.org/officeDocument/2006/relationships/image" Target="../media/image37.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10.png"/><Relationship Id="rId5" Type="http://schemas.openxmlformats.org/officeDocument/2006/relationships/image" Target="../media/image280.png"/><Relationship Id="rId4" Type="http://schemas.openxmlformats.org/officeDocument/2006/relationships/image" Target="../media/image290.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gif"/><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Outline: History</a:t>
            </a:r>
            <a:endParaRPr lang="en-US" dirty="0"/>
          </a:p>
        </p:txBody>
      </p:sp>
      <p:sp>
        <p:nvSpPr>
          <p:cNvPr id="9" name="Textfeld 8"/>
          <p:cNvSpPr txBox="1"/>
          <p:nvPr/>
        </p:nvSpPr>
        <p:spPr>
          <a:xfrm>
            <a:off x="1345839" y="620688"/>
            <a:ext cx="6162264" cy="11387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6600"/>
                </a:solidFill>
                <a:effectLst/>
                <a:uLnTx/>
                <a:uFillTx/>
                <a:latin typeface="Times New Roman" panose="02020603050405020304" pitchFamily="18" charset="0"/>
                <a:ea typeface="+mn-ea"/>
                <a:cs typeface="Times New Roman" panose="02020603050405020304" pitchFamily="18" charset="0"/>
              </a:rPr>
              <a:t>Lecturer: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Hans-Jürgen </a:t>
            </a:r>
            <a:r>
              <a:rPr kumimoji="0" lang="en-US" sz="20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Wollersheim</a:t>
            </a:r>
            <a:endPar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e-mail: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h.j.wollersheim@gsi.de</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web-page: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https://web-docs.gsi.de/~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wolle/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click on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898599"/>
            <a:ext cx="1255222" cy="868680"/>
          </a:xfrm>
          <a:prstGeom prst="rect">
            <a:avLst/>
          </a:prstGeom>
        </p:spPr>
      </p:pic>
      <p:sp>
        <p:nvSpPr>
          <p:cNvPr id="11" name="Textfeld 10"/>
          <p:cNvSpPr txBox="1"/>
          <p:nvPr/>
        </p:nvSpPr>
        <p:spPr>
          <a:xfrm>
            <a:off x="2725949" y="5013176"/>
            <a:ext cx="3217612" cy="1477328"/>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Rutherford scattering</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natural particle acceleration</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electrostatic accelerator</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err="1" smtClean="0">
                <a:solidFill>
                  <a:prstClr val="black"/>
                </a:solidFill>
                <a:latin typeface="Times New Roman" panose="02020603050405020304" pitchFamily="18" charset="0"/>
                <a:cs typeface="Times New Roman" panose="02020603050405020304" pitchFamily="18" charset="0"/>
              </a:rPr>
              <a:t>Cockroft</a:t>
            </a:r>
            <a:r>
              <a:rPr lang="en-US" dirty="0" smtClean="0">
                <a:solidFill>
                  <a:prstClr val="black"/>
                </a:solidFill>
                <a:latin typeface="Times New Roman" panose="02020603050405020304" pitchFamily="18" charset="0"/>
                <a:cs typeface="Times New Roman" panose="02020603050405020304" pitchFamily="18" charset="0"/>
              </a:rPr>
              <a:t> Walton multiplier</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solidFill>
                  <a:prstClr val="black"/>
                </a:solidFill>
                <a:latin typeface="Times New Roman" panose="02020603050405020304" pitchFamily="18" charset="0"/>
                <a:cs typeface="Times New Roman" panose="02020603050405020304" pitchFamily="18" charset="0"/>
              </a:rPr>
              <a:t>V</a:t>
            </a:r>
            <a:r>
              <a:rPr lang="en-US" dirty="0" smtClean="0">
                <a:solidFill>
                  <a:prstClr val="black"/>
                </a:solidFill>
                <a:latin typeface="Times New Roman" panose="02020603050405020304" pitchFamily="18" charset="0"/>
                <a:cs typeface="Times New Roman" panose="02020603050405020304" pitchFamily="18" charset="0"/>
              </a:rPr>
              <a:t>an de </a:t>
            </a:r>
            <a:r>
              <a:rPr lang="en-US" dirty="0" err="1" smtClean="0">
                <a:solidFill>
                  <a:prstClr val="black"/>
                </a:solidFill>
                <a:latin typeface="Times New Roman" panose="02020603050405020304" pitchFamily="18" charset="0"/>
                <a:cs typeface="Times New Roman" panose="02020603050405020304" pitchFamily="18" charset="0"/>
              </a:rPr>
              <a:t>Graaf</a:t>
            </a:r>
            <a:r>
              <a:rPr lang="en-US" dirty="0" smtClean="0">
                <a:solidFill>
                  <a:prstClr val="black"/>
                </a:solidFill>
                <a:latin typeface="Times New Roman" panose="02020603050405020304" pitchFamily="18" charset="0"/>
                <a:cs typeface="Times New Roman" panose="02020603050405020304" pitchFamily="18" charset="0"/>
              </a:rPr>
              <a:t> accelerator</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48305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simplest electrostatic accelerators: Electron Guns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61" y="720007"/>
            <a:ext cx="3307556" cy="284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00" y="720000"/>
            <a:ext cx="3567330" cy="28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000" y="4212000"/>
            <a:ext cx="2947035" cy="21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6584" y="4381625"/>
            <a:ext cx="3291840" cy="185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20000" y="3744000"/>
            <a:ext cx="5256567" cy="369332"/>
          </a:xfrm>
          <a:prstGeom prst="rect">
            <a:avLst/>
          </a:prstGeom>
          <a:noFill/>
        </p:spPr>
        <p:txBody>
          <a:bodyPr wrap="none" rtlCol="0">
            <a:spAutoFit/>
          </a:bodyPr>
          <a:lstStyle/>
          <a:p>
            <a:r>
              <a:rPr lang="en-US" dirty="0" smtClean="0"/>
              <a:t>Still one of the most used schemes for electron sources</a:t>
            </a:r>
            <a:endParaRPr lang="en-US" dirty="0"/>
          </a:p>
        </p:txBody>
      </p:sp>
    </p:spTree>
    <p:extLst>
      <p:ext uri="{BB962C8B-B14F-4D97-AF65-F5344CB8AC3E}">
        <p14:creationId xmlns:p14="http://schemas.microsoft.com/office/powerpoint/2010/main" val="1365462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a:t>
            </a:r>
            <a:r>
              <a:rPr lang="en-US" dirty="0" smtClean="0"/>
              <a:t>lectrostatic accelerators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000" y="900000"/>
            <a:ext cx="4457700" cy="165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000" y="3600000"/>
            <a:ext cx="2941320" cy="24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39552" y="900000"/>
            <a:ext cx="3744416" cy="3939540"/>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Some small accelerators, such as electron guns for TV picture tubes, used the parallel plate geometry.</a:t>
            </a:r>
          </a:p>
          <a:p>
            <a:endParaRPr lang="en-US" sz="800" dirty="0">
              <a:solidFill>
                <a:srgbClr val="0000CC"/>
              </a:solidFill>
            </a:endParaRPr>
          </a:p>
          <a:p>
            <a:pPr marL="285750" indent="-285750">
              <a:buFont typeface="Wingdings" panose="05000000000000000000" pitchFamily="2" charset="2"/>
              <a:buChar char="v"/>
            </a:pPr>
            <a:r>
              <a:rPr lang="en-US" dirty="0" smtClean="0">
                <a:solidFill>
                  <a:srgbClr val="0000CC"/>
                </a:solidFill>
              </a:rPr>
              <a:t> </a:t>
            </a:r>
            <a:r>
              <a:rPr lang="en-US" dirty="0" smtClean="0"/>
              <a:t>Electrostatic particle accelerators generally use a slightly modified geometry in which a constant electric field is produced across an accelerating gap</a:t>
            </a:r>
          </a:p>
          <a:p>
            <a:endParaRPr lang="en-US" sz="800" dirty="0"/>
          </a:p>
          <a:p>
            <a:pPr marL="285750" indent="-285750">
              <a:buFont typeface="Wingdings" panose="05000000000000000000" pitchFamily="2" charset="2"/>
              <a:buChar char="v"/>
            </a:pPr>
            <a:r>
              <a:rPr lang="en-US" dirty="0">
                <a:solidFill>
                  <a:srgbClr val="0000CC"/>
                </a:solidFill>
              </a:rPr>
              <a:t> </a:t>
            </a:r>
            <a:r>
              <a:rPr lang="en-US" dirty="0" smtClean="0"/>
              <a:t>Energy gain:</a:t>
            </a:r>
          </a:p>
          <a:p>
            <a:pPr marL="285750" indent="-285750">
              <a:buFont typeface="Wingdings" panose="05000000000000000000" pitchFamily="2" charset="2"/>
              <a:buChar char="v"/>
            </a:pPr>
            <a:endParaRPr lang="en-US" dirty="0">
              <a:solidFill>
                <a:srgbClr val="0000CC"/>
              </a:solidFill>
            </a:endParaRPr>
          </a:p>
          <a:p>
            <a:endParaRPr lang="en-US" dirty="0" smtClean="0">
              <a:solidFill>
                <a:srgbClr val="0000CC"/>
              </a:solidFill>
            </a:endParaRPr>
          </a:p>
          <a:p>
            <a:endParaRPr lang="en-US" dirty="0" smtClean="0">
              <a:solidFill>
                <a:srgbClr val="0000CC"/>
              </a:solidFill>
            </a:endParaRPr>
          </a:p>
          <a:p>
            <a:pPr marL="285750" indent="-285750">
              <a:buFont typeface="Wingdings" panose="05000000000000000000" pitchFamily="2" charset="2"/>
              <a:buChar char="v"/>
            </a:pPr>
            <a:r>
              <a:rPr lang="en-US" dirty="0">
                <a:solidFill>
                  <a:srgbClr val="0000CC"/>
                </a:solidFill>
              </a:rPr>
              <a:t> </a:t>
            </a:r>
            <a:r>
              <a:rPr lang="en-US" dirty="0" smtClean="0"/>
              <a:t>Limited by the generator</a:t>
            </a:r>
            <a:endParaRPr lang="en-US" dirty="0">
              <a:solidFill>
                <a:srgbClr val="0000CC"/>
              </a:solidFill>
            </a:endParaRPr>
          </a:p>
        </p:txBody>
      </p:sp>
      <mc:AlternateContent xmlns:mc="http://schemas.openxmlformats.org/markup-compatibility/2006" xmlns:a14="http://schemas.microsoft.com/office/drawing/2010/main">
        <mc:Choice Requires="a14">
          <p:sp>
            <p:nvSpPr>
              <p:cNvPr id="5" name="Textfeld 4"/>
              <p:cNvSpPr txBox="1"/>
              <p:nvPr/>
            </p:nvSpPr>
            <p:spPr>
              <a:xfrm>
                <a:off x="1440000" y="3708000"/>
                <a:ext cx="1863331"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𝑊</m:t>
                      </m:r>
                      <m:r>
                        <a:rPr lang="de-DE" b="0" i="1" smtClean="0">
                          <a:latin typeface="Cambria Math"/>
                        </a:rPr>
                        <m:t>=</m:t>
                      </m:r>
                      <m:r>
                        <a:rPr lang="de-DE" b="0" i="1" smtClean="0">
                          <a:latin typeface="Cambria Math"/>
                        </a:rPr>
                        <m:t>𝑛</m:t>
                      </m:r>
                      <m:r>
                        <a:rPr lang="de-DE" b="0" i="1" smtClean="0">
                          <a:latin typeface="Cambria Math"/>
                          <a:ea typeface="Cambria Math"/>
                        </a:rPr>
                        <m:t>∙</m:t>
                      </m:r>
                      <m:r>
                        <a:rPr lang="de-DE" b="0" i="1" smtClean="0">
                          <a:latin typeface="Cambria Math"/>
                          <a:ea typeface="Cambria Math"/>
                        </a:rPr>
                        <m:t>𝑞</m:t>
                      </m:r>
                      <m:nary>
                        <m:naryPr>
                          <m:chr m:val="∑"/>
                          <m:subHide m:val="on"/>
                          <m:supHide m:val="on"/>
                          <m:ctrlPr>
                            <a:rPr lang="de-DE" b="0" i="1" smtClean="0">
                              <a:latin typeface="Cambria Math" panose="02040503050406030204" pitchFamily="18" charset="0"/>
                              <a:ea typeface="Cambria Math"/>
                            </a:rPr>
                          </m:ctrlPr>
                        </m:naryPr>
                        <m:sub/>
                        <m:sup/>
                        <m:e>
                          <m:sSub>
                            <m:sSubPr>
                              <m:ctrlPr>
                                <a:rPr lang="de-DE" b="0" i="1" smtClean="0">
                                  <a:latin typeface="Cambria Math" panose="02040503050406030204" pitchFamily="18" charset="0"/>
                                  <a:ea typeface="Cambria Math"/>
                                </a:rPr>
                              </m:ctrlPr>
                            </m:sSubPr>
                            <m:e>
                              <m:r>
                                <a:rPr lang="de-DE" b="0" i="1" smtClean="0">
                                  <a:latin typeface="Cambria Math"/>
                                  <a:ea typeface="Cambria Math"/>
                                </a:rPr>
                                <m:t>𝑉</m:t>
                              </m:r>
                            </m:e>
                            <m:sub>
                              <m:r>
                                <a:rPr lang="de-DE" b="0" i="1" smtClean="0">
                                  <a:latin typeface="Cambria Math"/>
                                  <a:ea typeface="Cambria Math"/>
                                </a:rPr>
                                <m:t>𝑛</m:t>
                              </m:r>
                            </m:sub>
                          </m:sSub>
                        </m:e>
                      </m:nary>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1440000" y="3708000"/>
                <a:ext cx="1863331" cy="76309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1440000" y="4860000"/>
                <a:ext cx="2079224"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a:rPr>
                            <m:t>𝑉</m:t>
                          </m:r>
                        </m:e>
                        <m:sub>
                          <m:r>
                            <a:rPr lang="de-DE" b="0" i="1" smtClean="0">
                              <a:latin typeface="Cambria Math"/>
                            </a:rPr>
                            <m:t>𝑔𝑒𝑛𝑒𝑟𝑎𝑡𝑜𝑟</m:t>
                          </m:r>
                        </m:sub>
                      </m:sSub>
                      <m:r>
                        <a:rPr lang="de-DE" b="0" i="1" smtClean="0">
                          <a:latin typeface="Cambria Math"/>
                        </a:rPr>
                        <m:t>=</m:t>
                      </m:r>
                      <m:nary>
                        <m:naryPr>
                          <m:chr m:val="∑"/>
                          <m:subHide m:val="on"/>
                          <m:supHide m:val="on"/>
                          <m:ctrlPr>
                            <a:rPr lang="de-DE" b="0" i="1" smtClean="0">
                              <a:latin typeface="Cambria Math" panose="02040503050406030204" pitchFamily="18" charset="0"/>
                            </a:rPr>
                          </m:ctrlPr>
                        </m:naryPr>
                        <m:sub/>
                        <m:sup/>
                        <m:e>
                          <m:sSub>
                            <m:sSubPr>
                              <m:ctrlPr>
                                <a:rPr lang="de-DE" b="0" i="1" smtClean="0">
                                  <a:latin typeface="Cambria Math" panose="02040503050406030204" pitchFamily="18" charset="0"/>
                                </a:rPr>
                              </m:ctrlPr>
                            </m:sSubPr>
                            <m:e>
                              <m:r>
                                <a:rPr lang="de-DE" b="0" i="1" smtClean="0">
                                  <a:latin typeface="Cambria Math"/>
                                </a:rPr>
                                <m:t>𝑉</m:t>
                              </m:r>
                            </m:e>
                            <m:sub>
                              <m:r>
                                <a:rPr lang="de-DE" b="0" i="1" smtClean="0">
                                  <a:latin typeface="Cambria Math"/>
                                </a:rPr>
                                <m:t>𝑛</m:t>
                              </m:r>
                            </m:sub>
                          </m:sSub>
                        </m:e>
                      </m:nary>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1440000" y="4860000"/>
                <a:ext cx="2079224" cy="763094"/>
              </a:xfrm>
              <a:prstGeom prst="rect">
                <a:avLst/>
              </a:prstGeom>
              <a:blipFill rotWithShape="1">
                <a:blip r:embed="rId5"/>
                <a:stretch>
                  <a:fillRect/>
                </a:stretch>
              </a:blipFill>
            </p:spPr>
            <p:txBody>
              <a:bodyPr/>
              <a:lstStyle/>
              <a:p>
                <a:r>
                  <a:rPr lang="en-US">
                    <a:noFill/>
                  </a:rPr>
                  <a:t> </a:t>
                </a:r>
              </a:p>
            </p:txBody>
          </p:sp>
        </mc:Fallback>
      </mc:AlternateContent>
      <p:sp>
        <p:nvSpPr>
          <p:cNvPr id="7" name="Textfeld 6"/>
          <p:cNvSpPr txBox="1"/>
          <p:nvPr/>
        </p:nvSpPr>
        <p:spPr>
          <a:xfrm>
            <a:off x="4140000" y="4572000"/>
            <a:ext cx="1944216" cy="523220"/>
          </a:xfrm>
          <a:prstGeom prst="rect">
            <a:avLst/>
          </a:prstGeom>
          <a:solidFill>
            <a:srgbClr val="FFFF00"/>
          </a:solidFill>
        </p:spPr>
        <p:txBody>
          <a:bodyPr wrap="square" rtlCol="0">
            <a:spAutoFit/>
          </a:bodyPr>
          <a:lstStyle/>
          <a:p>
            <a:r>
              <a:rPr lang="en-US" sz="1400" dirty="0" smtClean="0"/>
              <a:t>Accelerating column in electrostatic accelerator</a:t>
            </a:r>
            <a:endParaRPr lang="en-US" sz="1400" dirty="0"/>
          </a:p>
        </p:txBody>
      </p:sp>
    </p:spTree>
    <p:extLst>
      <p:ext uri="{BB962C8B-B14F-4D97-AF65-F5344CB8AC3E}">
        <p14:creationId xmlns:p14="http://schemas.microsoft.com/office/powerpoint/2010/main" val="775843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Man-made particle </a:t>
            </a:r>
            <a:r>
              <a:rPr lang="en-US" dirty="0"/>
              <a:t>a</a:t>
            </a:r>
            <a:r>
              <a:rPr lang="en-US" dirty="0" smtClean="0"/>
              <a:t>ccelerators</a:t>
            </a:r>
            <a:endParaRPr lang="en-US" dirty="0"/>
          </a:p>
        </p:txBody>
      </p:sp>
      <p:pic>
        <p:nvPicPr>
          <p:cNvPr id="7" name="Picture 3" descr="da90"/>
          <p:cNvPicPr>
            <a:picLocks noGrp="1" noChangeAspect="1" noChangeArrowheads="1"/>
          </p:cNvPicPr>
          <p:nvPr>
            <p:ph sz="quarter" idx="4294967295"/>
          </p:nvPr>
        </p:nvPicPr>
        <p:blipFill>
          <a:blip r:embed="rId3" cstate="print"/>
          <a:srcRect/>
          <a:stretch>
            <a:fillRect/>
          </a:stretch>
        </p:blipFill>
        <p:spPr>
          <a:xfrm>
            <a:off x="0" y="685800"/>
            <a:ext cx="831850" cy="2395538"/>
          </a:xfrm>
        </p:spPr>
      </p:pic>
      <p:graphicFrame>
        <p:nvGraphicFramePr>
          <p:cNvPr id="8" name="Object 2"/>
          <p:cNvGraphicFramePr>
            <a:graphicFrameLocks noChangeAspect="1"/>
          </p:cNvGraphicFramePr>
          <p:nvPr/>
        </p:nvGraphicFramePr>
        <p:xfrm>
          <a:off x="7075488" y="715963"/>
          <a:ext cx="166687" cy="220662"/>
        </p:xfrm>
        <a:graphic>
          <a:graphicData uri="http://schemas.openxmlformats.org/presentationml/2006/ole">
            <mc:AlternateContent xmlns:mc="http://schemas.openxmlformats.org/markup-compatibility/2006">
              <mc:Choice xmlns:v="urn:schemas-microsoft-com:vml" Requires="v">
                <p:oleObj spid="_x0000_s1119" name="Equation" r:id="rId4" imgW="177480" imgH="203040" progId="Equation.3">
                  <p:embed/>
                </p:oleObj>
              </mc:Choice>
              <mc:Fallback>
                <p:oleObj name="Equation" r:id="rId4" imgW="1774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5488" y="715963"/>
                        <a:ext cx="166687" cy="220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p:cNvGraphicFramePr>
            <a:graphicFrameLocks noChangeAspect="1"/>
          </p:cNvGraphicFramePr>
          <p:nvPr/>
        </p:nvGraphicFramePr>
        <p:xfrm>
          <a:off x="7064375" y="968375"/>
          <a:ext cx="165100" cy="220663"/>
        </p:xfrm>
        <a:graphic>
          <a:graphicData uri="http://schemas.openxmlformats.org/presentationml/2006/ole">
            <mc:AlternateContent xmlns:mc="http://schemas.openxmlformats.org/markup-compatibility/2006">
              <mc:Choice xmlns:v="urn:schemas-microsoft-com:vml" Requires="v">
                <p:oleObj spid="_x0000_s1120" name="Equation" r:id="rId6" imgW="177480" imgH="203040" progId="Equation.3">
                  <p:embed/>
                </p:oleObj>
              </mc:Choice>
              <mc:Fallback>
                <p:oleObj name="Equation" r:id="rId6" imgW="1774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4375" y="968375"/>
                        <a:ext cx="165100"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reeform 7"/>
          <p:cNvSpPr>
            <a:spLocks/>
          </p:cNvSpPr>
          <p:nvPr/>
        </p:nvSpPr>
        <p:spPr bwMode="auto">
          <a:xfrm>
            <a:off x="6537325" y="803275"/>
            <a:ext cx="476250" cy="725488"/>
          </a:xfrm>
          <a:custGeom>
            <a:avLst/>
            <a:gdLst>
              <a:gd name="T0" fmla="*/ 0 w 300"/>
              <a:gd name="T1" fmla="*/ 0 h 457"/>
              <a:gd name="T2" fmla="*/ 2147483647 w 300"/>
              <a:gd name="T3" fmla="*/ 2147483647 h 457"/>
              <a:gd name="T4" fmla="*/ 2147483647 w 300"/>
              <a:gd name="T5" fmla="*/ 2147483647 h 457"/>
              <a:gd name="T6" fmla="*/ 2147483647 w 300"/>
              <a:gd name="T7" fmla="*/ 2147483647 h 457"/>
              <a:gd name="T8" fmla="*/ 2147483647 w 300"/>
              <a:gd name="T9" fmla="*/ 2147483647 h 457"/>
              <a:gd name="T10" fmla="*/ 2147483647 w 300"/>
              <a:gd name="T11" fmla="*/ 2147483647 h 457"/>
              <a:gd name="T12" fmla="*/ 2147483647 w 300"/>
              <a:gd name="T13" fmla="*/ 2147483647 h 457"/>
              <a:gd name="T14" fmla="*/ 2147483647 w 300"/>
              <a:gd name="T15" fmla="*/ 2147483647 h 457"/>
              <a:gd name="T16" fmla="*/ 2147483647 w 300"/>
              <a:gd name="T17" fmla="*/ 2147483647 h 457"/>
              <a:gd name="T18" fmla="*/ 2147483647 w 300"/>
              <a:gd name="T19" fmla="*/ 2147483647 h 457"/>
              <a:gd name="T20" fmla="*/ 2147483647 w 300"/>
              <a:gd name="T21" fmla="*/ 2147483647 h 457"/>
              <a:gd name="T22" fmla="*/ 2147483647 w 300"/>
              <a:gd name="T23" fmla="*/ 2147483647 h 457"/>
              <a:gd name="T24" fmla="*/ 2147483647 w 300"/>
              <a:gd name="T25" fmla="*/ 2147483647 h 457"/>
              <a:gd name="T26" fmla="*/ 2147483647 w 300"/>
              <a:gd name="T27" fmla="*/ 2147483647 h 457"/>
              <a:gd name="T28" fmla="*/ 2147483647 w 300"/>
              <a:gd name="T29" fmla="*/ 2147483647 h 457"/>
              <a:gd name="T30" fmla="*/ 2147483647 w 300"/>
              <a:gd name="T31" fmla="*/ 2147483647 h 4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0"/>
              <a:gd name="T49" fmla="*/ 0 h 457"/>
              <a:gd name="T50" fmla="*/ 300 w 300"/>
              <a:gd name="T51" fmla="*/ 457 h 4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0" h="457">
                <a:moveTo>
                  <a:pt x="0" y="0"/>
                </a:moveTo>
                <a:cubicBezTo>
                  <a:pt x="112" y="2"/>
                  <a:pt x="225" y="4"/>
                  <a:pt x="254" y="15"/>
                </a:cubicBezTo>
                <a:cubicBezTo>
                  <a:pt x="283" y="26"/>
                  <a:pt x="172" y="57"/>
                  <a:pt x="172" y="68"/>
                </a:cubicBezTo>
                <a:cubicBezTo>
                  <a:pt x="172" y="79"/>
                  <a:pt x="249" y="71"/>
                  <a:pt x="254" y="83"/>
                </a:cubicBezTo>
                <a:cubicBezTo>
                  <a:pt x="259" y="95"/>
                  <a:pt x="214" y="138"/>
                  <a:pt x="202" y="142"/>
                </a:cubicBezTo>
                <a:cubicBezTo>
                  <a:pt x="190" y="146"/>
                  <a:pt x="170" y="105"/>
                  <a:pt x="179" y="105"/>
                </a:cubicBezTo>
                <a:cubicBezTo>
                  <a:pt x="188" y="105"/>
                  <a:pt x="250" y="123"/>
                  <a:pt x="254" y="142"/>
                </a:cubicBezTo>
                <a:cubicBezTo>
                  <a:pt x="258" y="161"/>
                  <a:pt x="202" y="208"/>
                  <a:pt x="202" y="217"/>
                </a:cubicBezTo>
                <a:cubicBezTo>
                  <a:pt x="202" y="226"/>
                  <a:pt x="249" y="181"/>
                  <a:pt x="254" y="195"/>
                </a:cubicBezTo>
                <a:cubicBezTo>
                  <a:pt x="259" y="209"/>
                  <a:pt x="241" y="286"/>
                  <a:pt x="231" y="300"/>
                </a:cubicBezTo>
                <a:cubicBezTo>
                  <a:pt x="221" y="314"/>
                  <a:pt x="190" y="276"/>
                  <a:pt x="194" y="277"/>
                </a:cubicBezTo>
                <a:cubicBezTo>
                  <a:pt x="198" y="278"/>
                  <a:pt x="252" y="288"/>
                  <a:pt x="254" y="307"/>
                </a:cubicBezTo>
                <a:cubicBezTo>
                  <a:pt x="256" y="326"/>
                  <a:pt x="218" y="383"/>
                  <a:pt x="209" y="389"/>
                </a:cubicBezTo>
                <a:cubicBezTo>
                  <a:pt x="200" y="395"/>
                  <a:pt x="192" y="343"/>
                  <a:pt x="202" y="344"/>
                </a:cubicBezTo>
                <a:cubicBezTo>
                  <a:pt x="212" y="345"/>
                  <a:pt x="300" y="378"/>
                  <a:pt x="269" y="397"/>
                </a:cubicBezTo>
                <a:cubicBezTo>
                  <a:pt x="238" y="416"/>
                  <a:pt x="126" y="436"/>
                  <a:pt x="15" y="457"/>
                </a:cubicBezTo>
              </a:path>
            </a:pathLst>
          </a:custGeom>
          <a:noFill/>
          <a:ln w="9525" cap="flat" cmpd="sng">
            <a:solidFill>
              <a:srgbClr val="CC0000"/>
            </a:solidFill>
            <a:prstDash val="solid"/>
            <a:round/>
            <a:headEnd/>
            <a:tailEnd/>
          </a:ln>
        </p:spPr>
        <p:txBody>
          <a:bodyPr/>
          <a:lstStyle/>
          <a:p>
            <a:endParaRPr lang="en-US"/>
          </a:p>
        </p:txBody>
      </p:sp>
      <p:sp>
        <p:nvSpPr>
          <p:cNvPr id="14" name="Line 8"/>
          <p:cNvSpPr>
            <a:spLocks noChangeShapeType="1"/>
          </p:cNvSpPr>
          <p:nvPr/>
        </p:nvSpPr>
        <p:spPr bwMode="auto">
          <a:xfrm>
            <a:off x="7962900" y="685800"/>
            <a:ext cx="0" cy="962025"/>
          </a:xfrm>
          <a:prstGeom prst="line">
            <a:avLst/>
          </a:prstGeom>
          <a:noFill/>
          <a:ln w="38100">
            <a:solidFill>
              <a:schemeClr val="accent2"/>
            </a:solidFill>
            <a:round/>
            <a:headEnd/>
            <a:tailEnd/>
          </a:ln>
        </p:spPr>
        <p:txBody>
          <a:bodyPr/>
          <a:lstStyle/>
          <a:p>
            <a:endParaRPr lang="en-US"/>
          </a:p>
        </p:txBody>
      </p:sp>
      <p:graphicFrame>
        <p:nvGraphicFramePr>
          <p:cNvPr id="15" name="Object 4"/>
          <p:cNvGraphicFramePr>
            <a:graphicFrameLocks noChangeAspect="1"/>
          </p:cNvGraphicFramePr>
          <p:nvPr/>
        </p:nvGraphicFramePr>
        <p:xfrm>
          <a:off x="7064375" y="1239838"/>
          <a:ext cx="166688" cy="220662"/>
        </p:xfrm>
        <a:graphic>
          <a:graphicData uri="http://schemas.openxmlformats.org/presentationml/2006/ole">
            <mc:AlternateContent xmlns:mc="http://schemas.openxmlformats.org/markup-compatibility/2006">
              <mc:Choice xmlns:v="urn:schemas-microsoft-com:vml" Requires="v">
                <p:oleObj spid="_x0000_s1121" name="Equation" r:id="rId8" imgW="177480" imgH="203040" progId="Equation.3">
                  <p:embed/>
                </p:oleObj>
              </mc:Choice>
              <mc:Fallback>
                <p:oleObj name="Equation" r:id="rId8" imgW="1774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4375" y="1239838"/>
                        <a:ext cx="166688" cy="220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Line 10"/>
          <p:cNvSpPr>
            <a:spLocks noChangeShapeType="1"/>
          </p:cNvSpPr>
          <p:nvPr/>
        </p:nvSpPr>
        <p:spPr bwMode="auto">
          <a:xfrm>
            <a:off x="7224713" y="898525"/>
            <a:ext cx="593725" cy="0"/>
          </a:xfrm>
          <a:prstGeom prst="line">
            <a:avLst/>
          </a:prstGeom>
          <a:noFill/>
          <a:ln w="9525">
            <a:solidFill>
              <a:schemeClr val="tx1"/>
            </a:solidFill>
            <a:round/>
            <a:headEnd/>
            <a:tailEnd type="triangle" w="med" len="med"/>
          </a:ln>
        </p:spPr>
        <p:txBody>
          <a:bodyPr/>
          <a:lstStyle/>
          <a:p>
            <a:endParaRPr lang="en-US"/>
          </a:p>
        </p:txBody>
      </p:sp>
      <p:sp>
        <p:nvSpPr>
          <p:cNvPr id="17" name="Line 11"/>
          <p:cNvSpPr>
            <a:spLocks noChangeShapeType="1"/>
          </p:cNvSpPr>
          <p:nvPr/>
        </p:nvSpPr>
        <p:spPr bwMode="auto">
          <a:xfrm>
            <a:off x="7189788" y="1136650"/>
            <a:ext cx="593725" cy="11113"/>
          </a:xfrm>
          <a:prstGeom prst="line">
            <a:avLst/>
          </a:prstGeom>
          <a:noFill/>
          <a:ln w="9525">
            <a:solidFill>
              <a:schemeClr val="tx1"/>
            </a:solidFill>
            <a:round/>
            <a:headEnd/>
            <a:tailEnd type="triangle" w="med" len="med"/>
          </a:ln>
        </p:spPr>
        <p:txBody>
          <a:bodyPr/>
          <a:lstStyle/>
          <a:p>
            <a:endParaRPr lang="en-US"/>
          </a:p>
        </p:txBody>
      </p:sp>
      <p:sp>
        <p:nvSpPr>
          <p:cNvPr id="18" name="Line 12"/>
          <p:cNvSpPr>
            <a:spLocks noChangeShapeType="1"/>
          </p:cNvSpPr>
          <p:nvPr/>
        </p:nvSpPr>
        <p:spPr bwMode="auto">
          <a:xfrm>
            <a:off x="7213600" y="1385888"/>
            <a:ext cx="569913" cy="11112"/>
          </a:xfrm>
          <a:prstGeom prst="line">
            <a:avLst/>
          </a:prstGeom>
          <a:noFill/>
          <a:ln w="9525">
            <a:solidFill>
              <a:schemeClr val="tx1"/>
            </a:solidFill>
            <a:round/>
            <a:headEnd/>
            <a:tailEnd type="triangle" w="med" len="med"/>
          </a:ln>
        </p:spPr>
        <p:txBody>
          <a:bodyPr/>
          <a:lstStyle/>
          <a:p>
            <a:endParaRPr lang="en-US"/>
          </a:p>
        </p:txBody>
      </p:sp>
      <p:graphicFrame>
        <p:nvGraphicFramePr>
          <p:cNvPr id="19" name="Object 5"/>
          <p:cNvGraphicFramePr>
            <a:graphicFrameLocks noChangeAspect="1"/>
          </p:cNvGraphicFramePr>
          <p:nvPr/>
        </p:nvGraphicFramePr>
        <p:xfrm>
          <a:off x="8002588" y="914400"/>
          <a:ext cx="552450" cy="368300"/>
        </p:xfrm>
        <a:graphic>
          <a:graphicData uri="http://schemas.openxmlformats.org/presentationml/2006/ole">
            <mc:AlternateContent xmlns:mc="http://schemas.openxmlformats.org/markup-compatibility/2006">
              <mc:Choice xmlns:v="urn:schemas-microsoft-com:vml" Requires="v">
                <p:oleObj spid="_x0000_s1122" name="Equation" r:id="rId9" imgW="266400" imgH="177480" progId="Equation.3">
                  <p:embed/>
                </p:oleObj>
              </mc:Choice>
              <mc:Fallback>
                <p:oleObj name="Equation" r:id="rId9" imgW="26640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2588" y="914400"/>
                        <a:ext cx="55245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15"/>
          <p:cNvSpPr txBox="1">
            <a:spLocks noChangeArrowheads="1"/>
          </p:cNvSpPr>
          <p:nvPr/>
        </p:nvSpPr>
        <p:spPr bwMode="auto">
          <a:xfrm>
            <a:off x="6275388" y="1592263"/>
            <a:ext cx="1019175" cy="307975"/>
          </a:xfrm>
          <a:prstGeom prst="rect">
            <a:avLst/>
          </a:prstGeom>
          <a:noFill/>
          <a:ln w="9525">
            <a:noFill/>
            <a:miter lim="800000"/>
            <a:headEnd/>
            <a:tailEnd/>
          </a:ln>
        </p:spPr>
        <p:txBody>
          <a:bodyPr>
            <a:spAutoFit/>
          </a:bodyPr>
          <a:lstStyle/>
          <a:p>
            <a:pPr algn="ctr">
              <a:spcBef>
                <a:spcPct val="50000"/>
              </a:spcBef>
            </a:pPr>
            <a:r>
              <a:rPr lang="en-US" sz="1400">
                <a:cs typeface="Arial" charset="0"/>
              </a:rPr>
              <a:t>Cathode</a:t>
            </a:r>
          </a:p>
        </p:txBody>
      </p:sp>
      <p:sp>
        <p:nvSpPr>
          <p:cNvPr id="22" name="Text Box 16"/>
          <p:cNvSpPr txBox="1">
            <a:spLocks noChangeArrowheads="1"/>
          </p:cNvSpPr>
          <p:nvPr/>
        </p:nvSpPr>
        <p:spPr bwMode="auto">
          <a:xfrm>
            <a:off x="7591425" y="1657350"/>
            <a:ext cx="806450" cy="304800"/>
          </a:xfrm>
          <a:prstGeom prst="rect">
            <a:avLst/>
          </a:prstGeom>
          <a:noFill/>
          <a:ln w="9525">
            <a:noFill/>
            <a:miter lim="800000"/>
            <a:headEnd/>
            <a:tailEnd/>
          </a:ln>
        </p:spPr>
        <p:txBody>
          <a:bodyPr>
            <a:spAutoFit/>
          </a:bodyPr>
          <a:lstStyle/>
          <a:p>
            <a:pPr algn="ctr">
              <a:spcBef>
                <a:spcPct val="50000"/>
              </a:spcBef>
            </a:pPr>
            <a:r>
              <a:rPr lang="en-US" sz="1400">
                <a:cs typeface="Arial" charset="0"/>
              </a:rPr>
              <a:t>Anode</a:t>
            </a:r>
          </a:p>
        </p:txBody>
      </p:sp>
      <p:pic>
        <p:nvPicPr>
          <p:cNvPr id="23" name="Picture 20" descr="http://www.tgdaily.com/files/images/stories/article_images/fermilab/wcroft.jp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743700" y="2628900"/>
            <a:ext cx="1497159" cy="2247900"/>
          </a:xfrm>
          <a:prstGeom prst="rect">
            <a:avLst/>
          </a:prstGeom>
          <a:noFill/>
          <a:ln w="9525">
            <a:noFill/>
            <a:miter lim="800000"/>
            <a:headEnd/>
            <a:tailEnd/>
          </a:ln>
        </p:spPr>
      </p:pic>
      <p:sp>
        <p:nvSpPr>
          <p:cNvPr id="24" name="TextBox 21"/>
          <p:cNvSpPr txBox="1">
            <a:spLocks noChangeArrowheads="1"/>
          </p:cNvSpPr>
          <p:nvPr/>
        </p:nvSpPr>
        <p:spPr bwMode="auto">
          <a:xfrm>
            <a:off x="6324600" y="4876800"/>
            <a:ext cx="2133600" cy="584200"/>
          </a:xfrm>
          <a:prstGeom prst="rect">
            <a:avLst/>
          </a:prstGeom>
          <a:noFill/>
          <a:ln w="9525">
            <a:noFill/>
            <a:miter lim="800000"/>
            <a:headEnd/>
            <a:tailEnd/>
          </a:ln>
        </p:spPr>
        <p:txBody>
          <a:bodyPr>
            <a:spAutoFit/>
          </a:bodyPr>
          <a:lstStyle/>
          <a:p>
            <a:pPr algn="ctr"/>
            <a:r>
              <a:rPr lang="en-US" sz="1600" dirty="0" smtClean="0"/>
              <a:t>Old FNAL </a:t>
            </a:r>
            <a:r>
              <a:rPr lang="en-US" sz="1600" dirty="0" err="1"/>
              <a:t>Cockroft</a:t>
            </a:r>
            <a:r>
              <a:rPr lang="en-US" sz="1600" dirty="0"/>
              <a:t>-Walton = 750 kV</a:t>
            </a:r>
          </a:p>
        </p:txBody>
      </p:sp>
      <p:sp>
        <p:nvSpPr>
          <p:cNvPr id="4" name="Textfeld 3"/>
          <p:cNvSpPr txBox="1"/>
          <p:nvPr/>
        </p:nvSpPr>
        <p:spPr>
          <a:xfrm>
            <a:off x="1620000" y="720000"/>
            <a:ext cx="4320152" cy="923330"/>
          </a:xfrm>
          <a:prstGeom prst="rect">
            <a:avLst/>
          </a:prstGeom>
          <a:noFill/>
        </p:spPr>
        <p:txBody>
          <a:bodyPr wrap="square" rtlCol="0">
            <a:spAutoFit/>
          </a:bodyPr>
          <a:lstStyle/>
          <a:p>
            <a:r>
              <a:rPr lang="en-US" dirty="0" smtClean="0"/>
              <a:t>The simplest accelerators accelerate charged particles through a </a:t>
            </a:r>
            <a:r>
              <a:rPr lang="en-US" b="1" i="1" dirty="0" smtClean="0">
                <a:solidFill>
                  <a:srgbClr val="0000CC"/>
                </a:solidFill>
              </a:rPr>
              <a:t>static electric field</a:t>
            </a:r>
            <a:r>
              <a:rPr lang="en-US" dirty="0" smtClean="0"/>
              <a:t>.</a:t>
            </a:r>
          </a:p>
          <a:p>
            <a:r>
              <a:rPr lang="en-US" dirty="0" smtClean="0"/>
              <a:t>Example: vacuum tubes (or CRT TV’s)</a:t>
            </a:r>
            <a:endParaRPr lang="en-US" dirty="0"/>
          </a:p>
        </p:txBody>
      </p:sp>
      <mc:AlternateContent xmlns:mc="http://schemas.openxmlformats.org/markup-compatibility/2006" xmlns:a14="http://schemas.microsoft.com/office/drawing/2010/main">
        <mc:Choice Requires="a14">
          <p:sp>
            <p:nvSpPr>
              <p:cNvPr id="5" name="Textfeld 4"/>
              <p:cNvSpPr txBox="1"/>
              <p:nvPr/>
            </p:nvSpPr>
            <p:spPr>
              <a:xfrm>
                <a:off x="6221560" y="2060848"/>
                <a:ext cx="25301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𝐸𝑛𝑒𝑟𝑔𝑦</m:t>
                      </m:r>
                      <m:r>
                        <a:rPr lang="de-DE" b="0" i="1" smtClean="0">
                          <a:latin typeface="Cambria Math"/>
                        </a:rPr>
                        <m:t>=</m:t>
                      </m:r>
                      <m:r>
                        <a:rPr lang="de-DE" b="0" i="1" smtClean="0">
                          <a:latin typeface="Cambria Math"/>
                        </a:rPr>
                        <m:t>𝑒</m:t>
                      </m:r>
                      <m:r>
                        <a:rPr lang="de-DE" b="0" i="1" smtClean="0">
                          <a:latin typeface="Cambria Math"/>
                          <a:ea typeface="Cambria Math"/>
                        </a:rPr>
                        <m:t>∙</m:t>
                      </m:r>
                      <m:r>
                        <a:rPr lang="de-DE" b="0" i="1" smtClean="0">
                          <a:latin typeface="Cambria Math"/>
                          <a:ea typeface="Cambria Math"/>
                        </a:rPr>
                        <m:t>𝐸</m:t>
                      </m:r>
                      <m:r>
                        <a:rPr lang="de-DE" b="0" i="1" smtClean="0">
                          <a:latin typeface="Cambria Math"/>
                          <a:ea typeface="Cambria Math"/>
                        </a:rPr>
                        <m:t>∙</m:t>
                      </m:r>
                      <m:r>
                        <a:rPr lang="de-DE" b="0" i="1" smtClean="0">
                          <a:latin typeface="Cambria Math"/>
                          <a:ea typeface="Cambria Math"/>
                        </a:rPr>
                        <m:t>𝑑</m:t>
                      </m:r>
                      <m:r>
                        <a:rPr lang="de-DE" b="0" i="1" smtClean="0">
                          <a:latin typeface="Cambria Math"/>
                          <a:ea typeface="Cambria Math"/>
                        </a:rPr>
                        <m:t> </m:t>
                      </m:r>
                      <m:d>
                        <m:dPr>
                          <m:begChr m:val="["/>
                          <m:endChr m:val="]"/>
                          <m:ctrlPr>
                            <a:rPr lang="de-DE" b="0" i="1" smtClean="0">
                              <a:latin typeface="Cambria Math" panose="02040503050406030204" pitchFamily="18" charset="0"/>
                              <a:ea typeface="Cambria Math"/>
                            </a:rPr>
                          </m:ctrlPr>
                        </m:dPr>
                        <m:e>
                          <m:r>
                            <a:rPr lang="de-DE" b="0" i="1" smtClean="0">
                              <a:latin typeface="Cambria Math"/>
                              <a:ea typeface="Cambria Math"/>
                            </a:rPr>
                            <m:t>𝑒𝑉</m:t>
                          </m:r>
                        </m:e>
                      </m:d>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6221560" y="2060848"/>
                <a:ext cx="2530180" cy="369332"/>
              </a:xfrm>
              <a:prstGeom prst="rect">
                <a:avLst/>
              </a:prstGeom>
              <a:blipFill rotWithShape="1">
                <a:blip r:embed="rId12"/>
                <a:stretch>
                  <a:fillRect b="-13115"/>
                </a:stretch>
              </a:blipFill>
            </p:spPr>
            <p:txBody>
              <a:bodyPr/>
              <a:lstStyle/>
              <a:p>
                <a:r>
                  <a:rPr lang="en-US">
                    <a:noFill/>
                  </a:rPr>
                  <a:t> </a:t>
                </a:r>
              </a:p>
            </p:txBody>
          </p:sp>
        </mc:Fallback>
      </mc:AlternateContent>
      <p:sp>
        <p:nvSpPr>
          <p:cNvPr id="6" name="Textfeld 5"/>
          <p:cNvSpPr txBox="1"/>
          <p:nvPr/>
        </p:nvSpPr>
        <p:spPr>
          <a:xfrm>
            <a:off x="540000" y="3240000"/>
            <a:ext cx="3852337" cy="1138773"/>
          </a:xfrm>
          <a:prstGeom prst="rect">
            <a:avLst/>
          </a:prstGeom>
          <a:noFill/>
        </p:spPr>
        <p:txBody>
          <a:bodyPr wrap="none" rtlCol="0">
            <a:spAutoFit/>
          </a:bodyPr>
          <a:lstStyle/>
          <a:p>
            <a:r>
              <a:rPr lang="en-US" dirty="0" smtClean="0"/>
              <a:t>limited by magnitude of </a:t>
            </a:r>
            <a:r>
              <a:rPr lang="en-US" b="1" i="1" dirty="0" smtClean="0">
                <a:solidFill>
                  <a:srgbClr val="0000CC"/>
                </a:solidFill>
              </a:rPr>
              <a:t>electric field </a:t>
            </a:r>
            <a:r>
              <a:rPr lang="en-US" b="1" dirty="0" smtClean="0">
                <a:solidFill>
                  <a:srgbClr val="0000CC"/>
                </a:solidFill>
              </a:rPr>
              <a:t>E</a:t>
            </a:r>
          </a:p>
          <a:p>
            <a:pPr lvl="1"/>
            <a:r>
              <a:rPr lang="en-US" b="1" dirty="0">
                <a:solidFill>
                  <a:srgbClr val="0000CC"/>
                </a:solidFill>
              </a:rPr>
              <a:t>	</a:t>
            </a:r>
            <a:r>
              <a:rPr lang="en-US" sz="1600" dirty="0" smtClean="0">
                <a:solidFill>
                  <a:srgbClr val="FF0000"/>
                </a:solidFill>
              </a:rPr>
              <a:t>- CRT display ~</a:t>
            </a:r>
            <a:r>
              <a:rPr lang="en-US" sz="1600" dirty="0" err="1" smtClean="0">
                <a:solidFill>
                  <a:srgbClr val="FF0000"/>
                </a:solidFill>
              </a:rPr>
              <a:t>keV</a:t>
            </a:r>
            <a:endParaRPr lang="en-US" sz="1600" dirty="0" smtClean="0">
              <a:solidFill>
                <a:srgbClr val="FF0000"/>
              </a:solidFill>
            </a:endParaRPr>
          </a:p>
          <a:p>
            <a:pPr lvl="1"/>
            <a:r>
              <a:rPr lang="en-US" sz="1600" dirty="0">
                <a:solidFill>
                  <a:srgbClr val="FF0000"/>
                </a:solidFill>
              </a:rPr>
              <a:t>	</a:t>
            </a:r>
            <a:r>
              <a:rPr lang="en-US" sz="1600" dirty="0" smtClean="0">
                <a:solidFill>
                  <a:srgbClr val="FF0000"/>
                </a:solidFill>
              </a:rPr>
              <a:t>- X-ray tube ~10’s of </a:t>
            </a:r>
            <a:r>
              <a:rPr lang="en-US" sz="1600" dirty="0" err="1" smtClean="0">
                <a:solidFill>
                  <a:srgbClr val="FF0000"/>
                </a:solidFill>
              </a:rPr>
              <a:t>keV</a:t>
            </a:r>
            <a:endParaRPr lang="en-US" sz="1600" dirty="0" smtClean="0">
              <a:solidFill>
                <a:srgbClr val="FF0000"/>
              </a:solidFill>
            </a:endParaRPr>
          </a:p>
          <a:p>
            <a:pPr lvl="1"/>
            <a:r>
              <a:rPr lang="en-US" sz="1600" dirty="0">
                <a:solidFill>
                  <a:srgbClr val="FF0000"/>
                </a:solidFill>
              </a:rPr>
              <a:t>	</a:t>
            </a:r>
            <a:r>
              <a:rPr lang="en-US" sz="1600" dirty="0" smtClean="0">
                <a:solidFill>
                  <a:srgbClr val="FF0000"/>
                </a:solidFill>
              </a:rPr>
              <a:t>- Van de </a:t>
            </a:r>
            <a:r>
              <a:rPr lang="en-US" sz="1600" dirty="0" err="1" smtClean="0">
                <a:solidFill>
                  <a:srgbClr val="FF0000"/>
                </a:solidFill>
              </a:rPr>
              <a:t>Graaf</a:t>
            </a:r>
            <a:r>
              <a:rPr lang="en-US" sz="1600" dirty="0" smtClean="0">
                <a:solidFill>
                  <a:srgbClr val="FF0000"/>
                </a:solidFill>
              </a:rPr>
              <a:t> ~</a:t>
            </a:r>
            <a:r>
              <a:rPr lang="en-US" sz="1600" dirty="0" err="1" smtClean="0">
                <a:solidFill>
                  <a:srgbClr val="FF0000"/>
                </a:solidFill>
              </a:rPr>
              <a:t>MeVs</a:t>
            </a:r>
            <a:endParaRPr lang="en-US" sz="1600" dirty="0" smtClean="0">
              <a:solidFill>
                <a:srgbClr val="FF0000"/>
              </a:solidFill>
            </a:endParaRPr>
          </a:p>
        </p:txBody>
      </p:sp>
      <p:sp>
        <p:nvSpPr>
          <p:cNvPr id="25" name="Textfeld 24"/>
          <p:cNvSpPr txBox="1"/>
          <p:nvPr/>
        </p:nvSpPr>
        <p:spPr>
          <a:xfrm>
            <a:off x="540000" y="5040000"/>
            <a:ext cx="5112568" cy="1231106"/>
          </a:xfrm>
          <a:prstGeom prst="rect">
            <a:avLst/>
          </a:prstGeom>
          <a:noFill/>
        </p:spPr>
        <p:txBody>
          <a:bodyPr wrap="square" rtlCol="0">
            <a:spAutoFit/>
          </a:bodyPr>
          <a:lstStyle/>
          <a:p>
            <a:r>
              <a:rPr lang="en-US" dirty="0" smtClean="0"/>
              <a:t>Solutions:</a:t>
            </a:r>
          </a:p>
          <a:p>
            <a:r>
              <a:rPr lang="en-US" sz="1400" dirty="0"/>
              <a:t>	</a:t>
            </a:r>
            <a:r>
              <a:rPr lang="en-US" sz="1400" dirty="0" smtClean="0"/>
              <a:t>- Alternate fields to keep particles in accelerating fields</a:t>
            </a:r>
          </a:p>
          <a:p>
            <a:r>
              <a:rPr lang="en-US" sz="1400" dirty="0"/>
              <a:t>	</a:t>
            </a:r>
            <a:r>
              <a:rPr lang="en-US" sz="1400" dirty="0" smtClean="0"/>
              <a:t>  </a:t>
            </a:r>
            <a:r>
              <a:rPr lang="en-US" sz="1400" b="1" i="1" dirty="0" smtClean="0">
                <a:solidFill>
                  <a:srgbClr val="0000CC"/>
                </a:solidFill>
              </a:rPr>
              <a:t>→ Radio Frequency</a:t>
            </a:r>
          </a:p>
          <a:p>
            <a:r>
              <a:rPr lang="en-US" sz="1400" dirty="0"/>
              <a:t>	</a:t>
            </a:r>
            <a:r>
              <a:rPr lang="en-US" sz="1400" dirty="0" smtClean="0"/>
              <a:t>- Bend particles so they see the same accelerating field </a:t>
            </a:r>
          </a:p>
          <a:p>
            <a:r>
              <a:rPr lang="en-US" sz="1400" dirty="0"/>
              <a:t>	</a:t>
            </a:r>
            <a:r>
              <a:rPr lang="en-US" sz="1400" dirty="0" smtClean="0"/>
              <a:t>  over and over </a:t>
            </a:r>
            <a:r>
              <a:rPr lang="en-US" sz="1400" b="1" i="1" dirty="0" smtClean="0">
                <a:solidFill>
                  <a:srgbClr val="0000CC"/>
                </a:solidFill>
              </a:rPr>
              <a:t>→ cyclotron, synchrotrons</a:t>
            </a:r>
            <a:endParaRPr lang="en-US" sz="1400" b="1" i="1" dirty="0">
              <a:solidFill>
                <a:srgbClr val="0000CC"/>
              </a:solidFill>
            </a:endParaRPr>
          </a:p>
        </p:txBody>
      </p:sp>
    </p:spTree>
    <p:extLst>
      <p:ext uri="{BB962C8B-B14F-4D97-AF65-F5344CB8AC3E}">
        <p14:creationId xmlns:p14="http://schemas.microsoft.com/office/powerpoint/2010/main" val="71398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17" grpId="0" animBg="1"/>
      <p:bldP spid="18" grpId="0" animBg="1"/>
      <p:bldP spid="21" grpId="0"/>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Cockroft</a:t>
            </a:r>
            <a:r>
              <a:rPr lang="en-US" dirty="0" smtClean="0"/>
              <a:t> Walton multiplier</a:t>
            </a:r>
            <a:endParaRPr lang="en-US" dirty="0"/>
          </a:p>
        </p:txBody>
      </p:sp>
      <p:pic>
        <p:nvPicPr>
          <p:cNvPr id="1026" name="Picture 2" descr="http://blazelabs.com/pics/wal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764704"/>
            <a:ext cx="2333625" cy="33242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p:cNvGrpSpPr/>
          <p:nvPr/>
        </p:nvGrpSpPr>
        <p:grpSpPr>
          <a:xfrm>
            <a:off x="252548" y="2462699"/>
            <a:ext cx="5471580" cy="1974413"/>
            <a:chOff x="252548" y="1268760"/>
            <a:chExt cx="5471580" cy="197441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48" y="1268760"/>
              <a:ext cx="51054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856583" y="2996952"/>
              <a:ext cx="867545"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DC Voltage</a:t>
              </a:r>
              <a:endParaRPr lang="en-US" sz="1000" b="1" dirty="0">
                <a:latin typeface="Arial" panose="020B0604020202020204" pitchFamily="34" charset="0"/>
                <a:cs typeface="Arial" panose="020B0604020202020204" pitchFamily="34" charset="0"/>
              </a:endParaRPr>
            </a:p>
          </p:txBody>
        </p:sp>
      </p:grpSp>
      <p:pic>
        <p:nvPicPr>
          <p:cNvPr id="1031" name="Picture 7"/>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985183" y="4688656"/>
            <a:ext cx="2976563"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179512" y="4221088"/>
            <a:ext cx="471604" cy="1200329"/>
          </a:xfrm>
          <a:prstGeom prst="rect">
            <a:avLst/>
          </a:prstGeom>
          <a:noFill/>
        </p:spPr>
        <p:txBody>
          <a:bodyPr wrap="none" rtlCol="0">
            <a:spAutoFit/>
          </a:bodyPr>
          <a:lstStyle/>
          <a:p>
            <a:r>
              <a:rPr lang="en-US" sz="800" dirty="0" smtClean="0">
                <a:latin typeface="Times New Roman" panose="02020603050405020304" pitchFamily="18" charset="0"/>
                <a:cs typeface="Times New Roman" panose="02020603050405020304" pitchFamily="18" charset="0"/>
              </a:rPr>
              <a:t> 120 V</a:t>
            </a:r>
          </a:p>
          <a:p>
            <a:endParaRPr lang="en-US" sz="800" dirty="0">
              <a:latin typeface="Times New Roman" panose="02020603050405020304" pitchFamily="18" charset="0"/>
              <a:cs typeface="Times New Roman" panose="02020603050405020304" pitchFamily="18" charset="0"/>
            </a:endParaRPr>
          </a:p>
          <a:p>
            <a:endParaRPr lang="en-US" sz="800"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800" dirty="0" smtClean="0">
                <a:latin typeface="Times New Roman" panose="02020603050405020304" pitchFamily="18" charset="0"/>
                <a:cs typeface="Times New Roman" panose="02020603050405020304" pitchFamily="18" charset="0"/>
              </a:rPr>
              <a:t>     0 V</a:t>
            </a:r>
          </a:p>
          <a:p>
            <a:endParaRPr lang="en-US" sz="800" dirty="0">
              <a:latin typeface="Times New Roman" panose="02020603050405020304" pitchFamily="18" charset="0"/>
              <a:cs typeface="Times New Roman" panose="02020603050405020304" pitchFamily="18" charset="0"/>
            </a:endParaRPr>
          </a:p>
          <a:p>
            <a:endParaRPr lang="en-US" sz="800"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800" dirty="0" smtClean="0">
                <a:latin typeface="Times New Roman" panose="02020603050405020304" pitchFamily="18" charset="0"/>
                <a:cs typeface="Times New Roman" panose="02020603050405020304" pitchFamily="18" charset="0"/>
              </a:rPr>
              <a:t>-120 V</a:t>
            </a:r>
            <a:endParaRPr lang="en-US" sz="800" dirty="0">
              <a:latin typeface="Times New Roman" panose="02020603050405020304" pitchFamily="18" charset="0"/>
              <a:cs typeface="Times New Roman" panose="02020603050405020304" pitchFamily="18" charset="0"/>
            </a:endParaRPr>
          </a:p>
        </p:txBody>
      </p:sp>
      <p:grpSp>
        <p:nvGrpSpPr>
          <p:cNvPr id="12" name="Gruppieren 11"/>
          <p:cNvGrpSpPr/>
          <p:nvPr/>
        </p:nvGrpSpPr>
        <p:grpSpPr>
          <a:xfrm>
            <a:off x="1623186" y="764704"/>
            <a:ext cx="2364123" cy="1119569"/>
            <a:chOff x="3060000" y="5085184"/>
            <a:chExt cx="2364123" cy="1119569"/>
          </a:xfrm>
        </p:grpSpPr>
        <p:pic>
          <p:nvPicPr>
            <p:cNvPr id="1030"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3419872" y="5085184"/>
              <a:ext cx="2004251" cy="111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p:cNvSpPr txBox="1"/>
            <p:nvPr/>
          </p:nvSpPr>
          <p:spPr>
            <a:xfrm>
              <a:off x="3060000" y="5130000"/>
              <a:ext cx="437940" cy="954107"/>
            </a:xfrm>
            <a:prstGeom prst="rect">
              <a:avLst/>
            </a:prstGeom>
            <a:noFill/>
          </p:spPr>
          <p:txBody>
            <a:bodyPr wrap="none" rtlCol="0">
              <a:spAutoFit/>
            </a:bodyPr>
            <a:lstStyle/>
            <a:p>
              <a:r>
                <a:rPr lang="en-US" sz="800" dirty="0" smtClean="0">
                  <a:latin typeface="Times New Roman" panose="02020603050405020304" pitchFamily="18" charset="0"/>
                  <a:cs typeface="Times New Roman" panose="02020603050405020304" pitchFamily="18" charset="0"/>
                </a:rPr>
                <a:t>240 V</a:t>
              </a:r>
            </a:p>
            <a:p>
              <a:endParaRPr lang="en-US" sz="800" dirty="0">
                <a:latin typeface="Times New Roman" panose="02020603050405020304" pitchFamily="18" charset="0"/>
                <a:cs typeface="Times New Roman" panose="02020603050405020304" pitchFamily="18" charset="0"/>
              </a:endParaRPr>
            </a:p>
            <a:p>
              <a:endParaRPr lang="en-US" sz="800" dirty="0" smtClean="0">
                <a:latin typeface="Times New Roman" panose="02020603050405020304" pitchFamily="18" charset="0"/>
                <a:cs typeface="Times New Roman" panose="02020603050405020304" pitchFamily="18" charset="0"/>
              </a:endParaRPr>
            </a:p>
            <a:p>
              <a:r>
                <a:rPr lang="en-US" sz="800" dirty="0" smtClean="0">
                  <a:latin typeface="Times New Roman" panose="02020603050405020304" pitchFamily="18" charset="0"/>
                  <a:cs typeface="Times New Roman" panose="02020603050405020304" pitchFamily="18" charset="0"/>
                </a:rPr>
                <a:t>120 V</a:t>
              </a:r>
            </a:p>
            <a:p>
              <a:endParaRPr lang="en-US" sz="800" dirty="0">
                <a:latin typeface="Times New Roman" panose="02020603050405020304" pitchFamily="18" charset="0"/>
                <a:cs typeface="Times New Roman" panose="02020603050405020304" pitchFamily="18" charset="0"/>
              </a:endParaRPr>
            </a:p>
            <a:p>
              <a:endParaRPr lang="en-US" sz="800" dirty="0" smtClean="0">
                <a:latin typeface="Times New Roman" panose="02020603050405020304" pitchFamily="18" charset="0"/>
                <a:cs typeface="Times New Roman" panose="02020603050405020304" pitchFamily="18" charset="0"/>
              </a:endParaRPr>
            </a:p>
            <a:p>
              <a:r>
                <a:rPr lang="en-US" sz="800" dirty="0">
                  <a:latin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cs typeface="Times New Roman" panose="02020603050405020304" pitchFamily="18" charset="0"/>
                </a:rPr>
                <a:t>   0 V</a:t>
              </a:r>
              <a:endParaRPr lang="en-US" sz="800" dirty="0">
                <a:latin typeface="Times New Roman" panose="02020603050405020304" pitchFamily="18" charset="0"/>
                <a:cs typeface="Times New Roman" panose="02020603050405020304" pitchFamily="18" charset="0"/>
              </a:endParaRPr>
            </a:p>
          </p:txBody>
        </p:sp>
      </p:grpSp>
      <p:cxnSp>
        <p:nvCxnSpPr>
          <p:cNvPr id="15" name="Gerade Verbindung 14"/>
          <p:cNvCxnSpPr/>
          <p:nvPr/>
        </p:nvCxnSpPr>
        <p:spPr>
          <a:xfrm flipH="1">
            <a:off x="720000" y="2880000"/>
            <a:ext cx="428932" cy="143400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H="1">
            <a:off x="1691680" y="1763626"/>
            <a:ext cx="369446" cy="11160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1926000" y="2273939"/>
            <a:ext cx="576064" cy="211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2502000" y="2273939"/>
            <a:ext cx="3132000" cy="211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89316" y="4293096"/>
            <a:ext cx="2110476" cy="109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2304000" y="3933056"/>
            <a:ext cx="827840" cy="7556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5" y="4140000"/>
            <a:ext cx="2284571" cy="153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444208" y="5661248"/>
            <a:ext cx="2442207"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Walton, Rutherford, </a:t>
            </a:r>
            <a:r>
              <a:rPr lang="en-US" sz="1200" dirty="0" err="1" smtClean="0">
                <a:latin typeface="Times New Roman" panose="02020603050405020304" pitchFamily="18" charset="0"/>
                <a:cs typeface="Times New Roman" panose="02020603050405020304" pitchFamily="18" charset="0"/>
              </a:rPr>
              <a:t>Cockroft</a:t>
            </a:r>
            <a:r>
              <a:rPr lang="en-US" sz="1200" dirty="0" smtClean="0">
                <a:latin typeface="Times New Roman" panose="02020603050405020304" pitchFamily="18" charset="0"/>
                <a:cs typeface="Times New Roman" panose="02020603050405020304" pitchFamily="18" charset="0"/>
              </a:rPr>
              <a:t> - 1932</a:t>
            </a:r>
            <a:endParaRPr lang="en-US" sz="1200"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827584" y="2628000"/>
            <a:ext cx="577402" cy="276999"/>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-120V</a:t>
            </a:r>
            <a:endParaRPr lang="en-US" sz="1200" dirty="0">
              <a:solidFill>
                <a:srgbClr val="0000CC"/>
              </a:solidFill>
              <a:latin typeface="Times New Roman" panose="02020603050405020304" pitchFamily="18" charset="0"/>
              <a:cs typeface="Times New Roman" panose="02020603050405020304" pitchFamily="18" charset="0"/>
            </a:endParaRPr>
          </a:p>
        </p:txBody>
      </p:sp>
      <p:sp>
        <p:nvSpPr>
          <p:cNvPr id="21" name="Textfeld 20"/>
          <p:cNvSpPr txBox="1"/>
          <p:nvPr/>
        </p:nvSpPr>
        <p:spPr>
          <a:xfrm>
            <a:off x="1728000" y="2628000"/>
            <a:ext cx="612668" cy="276999"/>
          </a:xfrm>
          <a:prstGeom prst="rect">
            <a:avLst/>
          </a:prstGeom>
          <a:noFill/>
        </p:spPr>
        <p:txBody>
          <a:bodyPr wrap="none" rtlCol="0">
            <a:spAutoFit/>
          </a:bodyPr>
          <a:lstStyle/>
          <a:p>
            <a:r>
              <a:rPr lang="en-US" sz="1200" dirty="0">
                <a:solidFill>
                  <a:srgbClr val="0000CC"/>
                </a:solidFill>
                <a:latin typeface="Times New Roman" panose="02020603050405020304" pitchFamily="18" charset="0"/>
                <a:cs typeface="Times New Roman" panose="02020603050405020304" pitchFamily="18" charset="0"/>
              </a:rPr>
              <a:t>+</a:t>
            </a:r>
            <a:r>
              <a:rPr lang="en-US" sz="1200" dirty="0" smtClean="0">
                <a:solidFill>
                  <a:srgbClr val="0000CC"/>
                </a:solidFill>
                <a:latin typeface="Times New Roman" panose="02020603050405020304" pitchFamily="18" charset="0"/>
                <a:cs typeface="Times New Roman" panose="02020603050405020304" pitchFamily="18" charset="0"/>
              </a:rPr>
              <a:t>120V</a:t>
            </a:r>
            <a:endParaRPr lang="en-US" sz="1200" dirty="0">
              <a:solidFill>
                <a:srgbClr val="0000CC"/>
              </a:solidFill>
              <a:latin typeface="Times New Roman" panose="02020603050405020304" pitchFamily="18" charset="0"/>
              <a:cs typeface="Times New Roman" panose="02020603050405020304" pitchFamily="18" charset="0"/>
            </a:endParaRPr>
          </a:p>
        </p:txBody>
      </p:sp>
      <p:sp>
        <p:nvSpPr>
          <p:cNvPr id="22" name="Textfeld 21"/>
          <p:cNvSpPr txBox="1"/>
          <p:nvPr/>
        </p:nvSpPr>
        <p:spPr>
          <a:xfrm>
            <a:off x="1728000" y="2437200"/>
            <a:ext cx="612668" cy="461665"/>
          </a:xfrm>
          <a:prstGeom prst="rect">
            <a:avLst/>
          </a:prstGeom>
          <a:noFill/>
        </p:spPr>
        <p:txBody>
          <a:bodyPr wrap="none" rtlCol="0">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+240V</a:t>
            </a:r>
          </a:p>
          <a:p>
            <a:r>
              <a:rPr lang="en-US" sz="1200" strike="sngStrike" dirty="0" smtClean="0">
                <a:solidFill>
                  <a:srgbClr val="0000CC"/>
                </a:solidFill>
                <a:latin typeface="Times New Roman" panose="02020603050405020304" pitchFamily="18" charset="0"/>
                <a:cs typeface="Times New Roman" panose="02020603050405020304" pitchFamily="18" charset="0"/>
              </a:rPr>
              <a:t>+120V</a:t>
            </a:r>
            <a:endParaRPr lang="en-US" sz="1200" strike="sngStrike" dirty="0">
              <a:solidFill>
                <a:srgbClr val="0000CC"/>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720000" y="6300000"/>
            <a:ext cx="1083951"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Nobel Prize 1951</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82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DE"/>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99040"/>
            <a:ext cx="62579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360000" y="3420000"/>
            <a:ext cx="5995872" cy="2123658"/>
          </a:xfrm>
          <a:prstGeom prst="rect">
            <a:avLst/>
          </a:prstGeom>
          <a:noFill/>
        </p:spPr>
        <p:txBody>
          <a:bodyPr wrap="none" rtlCol="0">
            <a:spAutoFit/>
          </a:bodyPr>
          <a:lstStyle/>
          <a:p>
            <a:r>
              <a:rPr lang="de-DE" sz="1200" dirty="0"/>
              <a:t>1. Die erste (negative) Halbwelle lädt C</a:t>
            </a:r>
            <a:r>
              <a:rPr lang="de-DE" sz="1200" baseline="-25000" dirty="0"/>
              <a:t>1</a:t>
            </a:r>
            <a:r>
              <a:rPr lang="de-DE" sz="1200" dirty="0"/>
              <a:t> auf 100V auf. Dabei ist das obere Ende von C</a:t>
            </a:r>
            <a:r>
              <a:rPr lang="de-DE" sz="1200" baseline="-25000" dirty="0"/>
              <a:t>1</a:t>
            </a:r>
          </a:p>
          <a:p>
            <a:r>
              <a:rPr lang="de-DE" sz="1200" dirty="0"/>
              <a:t> </a:t>
            </a:r>
            <a:r>
              <a:rPr lang="de-DE" sz="1200" dirty="0" smtClean="0"/>
              <a:t>    positiv </a:t>
            </a:r>
            <a:r>
              <a:rPr lang="de-DE" sz="1200" dirty="0"/>
              <a:t>gegenüber dem unteren, welches demnach auf -100V liegt.</a:t>
            </a:r>
          </a:p>
          <a:p>
            <a:r>
              <a:rPr lang="de-DE" sz="1200" dirty="0"/>
              <a:t>2. In der zweiten Halbwelle polt die Ausgangsspannung des Transformators um, sein oberes</a:t>
            </a:r>
          </a:p>
          <a:p>
            <a:r>
              <a:rPr lang="de-DE" sz="1200" dirty="0" smtClean="0"/>
              <a:t>    Ende </a:t>
            </a:r>
            <a:r>
              <a:rPr lang="de-DE" sz="1200" dirty="0"/>
              <a:t>hat nun 100V. Zusammen mit den 100V des Kondensators ergeben sich nun 200V am</a:t>
            </a:r>
          </a:p>
          <a:p>
            <a:r>
              <a:rPr lang="de-DE" sz="1200" dirty="0" smtClean="0"/>
              <a:t>    oberen </a:t>
            </a:r>
            <a:r>
              <a:rPr lang="de-DE" sz="1200" dirty="0"/>
              <a:t>Ende von C</a:t>
            </a:r>
            <a:r>
              <a:rPr lang="de-DE" sz="1200" baseline="-25000" dirty="0"/>
              <a:t>1</a:t>
            </a:r>
            <a:r>
              <a:rPr lang="de-DE" sz="1200" dirty="0"/>
              <a:t>, </a:t>
            </a:r>
            <a:r>
              <a:rPr lang="de-DE" sz="1200" dirty="0" err="1"/>
              <a:t>dh</a:t>
            </a:r>
            <a:r>
              <a:rPr lang="de-DE" sz="1200" dirty="0"/>
              <a:t>. die Spannung dieses Punktes wurde auf 200V </a:t>
            </a:r>
            <a:r>
              <a:rPr lang="de-DE" sz="1200" i="1" dirty="0"/>
              <a:t>hoch geschoben</a:t>
            </a:r>
            <a:r>
              <a:rPr lang="de-DE" sz="1200" dirty="0"/>
              <a:t>.</a:t>
            </a:r>
          </a:p>
          <a:p>
            <a:r>
              <a:rPr lang="de-DE" sz="1200" dirty="0" smtClean="0"/>
              <a:t>    Diese </a:t>
            </a:r>
            <a:r>
              <a:rPr lang="de-DE" sz="1200" dirty="0"/>
              <a:t>200V laden C</a:t>
            </a:r>
            <a:r>
              <a:rPr lang="de-DE" sz="1200" baseline="-25000" dirty="0"/>
              <a:t>2</a:t>
            </a:r>
            <a:r>
              <a:rPr lang="de-DE" sz="1200" dirty="0"/>
              <a:t> auf.</a:t>
            </a:r>
          </a:p>
          <a:p>
            <a:r>
              <a:rPr lang="de-DE" sz="1200" dirty="0"/>
              <a:t>3. In der folgenden Halbwelle geht das obere Ende von C</a:t>
            </a:r>
            <a:r>
              <a:rPr lang="de-DE" sz="1200" baseline="-25000" dirty="0"/>
              <a:t>1</a:t>
            </a:r>
            <a:r>
              <a:rPr lang="de-DE" sz="1200" dirty="0"/>
              <a:t> wieder auf 0V, daher kann nun C</a:t>
            </a:r>
            <a:r>
              <a:rPr lang="de-DE" sz="1200" baseline="-25000" dirty="0"/>
              <a:t>3</a:t>
            </a:r>
          </a:p>
          <a:p>
            <a:r>
              <a:rPr lang="de-DE" sz="1200" dirty="0" smtClean="0"/>
              <a:t>    von </a:t>
            </a:r>
            <a:r>
              <a:rPr lang="de-DE" sz="1200" dirty="0"/>
              <a:t>C</a:t>
            </a:r>
            <a:r>
              <a:rPr lang="de-DE" sz="1200" baseline="-25000" dirty="0"/>
              <a:t>2</a:t>
            </a:r>
            <a:r>
              <a:rPr lang="de-DE" sz="1200" dirty="0"/>
              <a:t> auf 200V geladen werden.</a:t>
            </a:r>
          </a:p>
          <a:p>
            <a:r>
              <a:rPr lang="de-DE" sz="1200" dirty="0"/>
              <a:t>4. In der nächsten Halbwelle werden die 200V von C</a:t>
            </a:r>
            <a:r>
              <a:rPr lang="de-DE" sz="1200" baseline="-25000" dirty="0"/>
              <a:t>3</a:t>
            </a:r>
            <a:r>
              <a:rPr lang="de-DE" sz="1200" dirty="0"/>
              <a:t> nun auf 400V hoch geschoben, damit</a:t>
            </a:r>
          </a:p>
          <a:p>
            <a:r>
              <a:rPr lang="de-DE" sz="1200" dirty="0" smtClean="0"/>
              <a:t>    liegen </a:t>
            </a:r>
            <a:r>
              <a:rPr lang="de-DE" sz="1200" dirty="0"/>
              <a:t>200V zwischen dem oberen und unteren Ende von C</a:t>
            </a:r>
            <a:r>
              <a:rPr lang="de-DE" sz="1200" baseline="-25000" dirty="0"/>
              <a:t>4</a:t>
            </a:r>
            <a:r>
              <a:rPr lang="de-DE" sz="1200" dirty="0"/>
              <a:t> und laden diesen auf 200V. Da</a:t>
            </a:r>
          </a:p>
          <a:p>
            <a:r>
              <a:rPr lang="de-DE" sz="1200" dirty="0" smtClean="0"/>
              <a:t>    das </a:t>
            </a:r>
            <a:r>
              <a:rPr lang="de-DE" sz="1200" dirty="0"/>
              <a:t>untere Ende von C</a:t>
            </a:r>
            <a:r>
              <a:rPr lang="de-DE" sz="1200" baseline="-25000" dirty="0"/>
              <a:t>4</a:t>
            </a:r>
            <a:r>
              <a:rPr lang="de-DE" sz="1200" dirty="0"/>
              <a:t> bereits auf 200V liegt, erscheinen jetzt am Ausgang 400V.</a:t>
            </a:r>
            <a:endParaRPr lang="en-US" sz="1200" dirty="0">
              <a:latin typeface="Times New Roman" panose="02020603050405020304" pitchFamily="18" charset="0"/>
              <a:cs typeface="Times New Roman" panose="02020603050405020304" pitchFamily="18" charset="0"/>
            </a:endParaRPr>
          </a:p>
        </p:txBody>
      </p:sp>
      <p:pic>
        <p:nvPicPr>
          <p:cNvPr id="2050" name="Picture 2" descr="https://upload.wikimedia.org/wikipedia/commons/8/80/Villard_cascade_simul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000" y="3492000"/>
            <a:ext cx="2824000" cy="2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62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Cockroft</a:t>
            </a:r>
            <a:r>
              <a:rPr lang="en-US" dirty="0" smtClean="0"/>
              <a:t> Walton multiplier</a:t>
            </a:r>
            <a:endParaRPr lang="en-US" dirty="0"/>
          </a:p>
        </p:txBody>
      </p:sp>
      <p:pic>
        <p:nvPicPr>
          <p:cNvPr id="1026" name="Picture 2" descr="http://blazelabs.com/pics/wal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764704"/>
            <a:ext cx="2333625" cy="3324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2" y="1440000"/>
            <a:ext cx="3020000" cy="361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p:nvPr/>
            </p:nvSpPr>
            <p:spPr>
              <a:xfrm>
                <a:off x="2700000" y="3780000"/>
                <a:ext cx="170899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1" i="1" smtClean="0">
                          <a:solidFill>
                            <a:srgbClr val="0000CC"/>
                          </a:solidFill>
                          <a:latin typeface="Cambria Math"/>
                        </a:rPr>
                        <m:t>𝑼</m:t>
                      </m:r>
                      <m:d>
                        <m:dPr>
                          <m:ctrlPr>
                            <a:rPr lang="de-DE" sz="1400" b="1" i="1" smtClean="0">
                              <a:solidFill>
                                <a:srgbClr val="0000CC"/>
                              </a:solidFill>
                              <a:latin typeface="Cambria Math" panose="02040503050406030204" pitchFamily="18" charset="0"/>
                            </a:rPr>
                          </m:ctrlPr>
                        </m:dPr>
                        <m:e>
                          <m:r>
                            <a:rPr lang="de-DE" sz="1400" b="1" i="1" smtClean="0">
                              <a:solidFill>
                                <a:srgbClr val="0000CC"/>
                              </a:solidFill>
                              <a:latin typeface="Cambria Math"/>
                            </a:rPr>
                            <m:t>𝒕</m:t>
                          </m:r>
                        </m:e>
                      </m:d>
                      <m:r>
                        <a:rPr lang="de-DE" sz="1400" b="1" i="1" smtClean="0">
                          <a:solidFill>
                            <a:srgbClr val="0000CC"/>
                          </a:solidFill>
                          <a:latin typeface="Cambria Math"/>
                        </a:rPr>
                        <m:t>=</m:t>
                      </m:r>
                      <m:r>
                        <a:rPr lang="de-DE" sz="1400" b="1" i="1" smtClean="0">
                          <a:solidFill>
                            <a:srgbClr val="0000CC"/>
                          </a:solidFill>
                          <a:latin typeface="Cambria Math"/>
                        </a:rPr>
                        <m:t>𝑼</m:t>
                      </m:r>
                      <m:r>
                        <a:rPr lang="de-DE" sz="1400" b="1" i="1" smtClean="0">
                          <a:solidFill>
                            <a:srgbClr val="0000CC"/>
                          </a:solidFill>
                          <a:latin typeface="Cambria Math"/>
                          <a:ea typeface="Cambria Math"/>
                        </a:rPr>
                        <m:t>∙</m:t>
                      </m:r>
                      <m:r>
                        <a:rPr lang="de-DE" sz="1400" b="1" i="1" smtClean="0">
                          <a:solidFill>
                            <a:srgbClr val="0000CC"/>
                          </a:solidFill>
                          <a:latin typeface="Cambria Math"/>
                        </a:rPr>
                        <m:t>𝒔𝒊𝒏</m:t>
                      </m:r>
                      <m:d>
                        <m:dPr>
                          <m:ctrlPr>
                            <a:rPr lang="de-DE" sz="1400" b="1" i="1" smtClean="0">
                              <a:solidFill>
                                <a:srgbClr val="0000CC"/>
                              </a:solidFill>
                              <a:latin typeface="Cambria Math" panose="02040503050406030204" pitchFamily="18" charset="0"/>
                            </a:rPr>
                          </m:ctrlPr>
                        </m:dPr>
                        <m:e>
                          <m:r>
                            <a:rPr lang="de-DE" sz="1400" b="1" i="1" smtClean="0">
                              <a:solidFill>
                                <a:srgbClr val="0000CC"/>
                              </a:solidFill>
                              <a:latin typeface="Cambria Math"/>
                              <a:ea typeface="Cambria Math"/>
                            </a:rPr>
                            <m:t>𝝎</m:t>
                          </m:r>
                          <m:r>
                            <a:rPr lang="de-DE" sz="1400" b="1" i="1" smtClean="0">
                              <a:solidFill>
                                <a:srgbClr val="0000CC"/>
                              </a:solidFill>
                              <a:latin typeface="Cambria Math"/>
                              <a:ea typeface="Cambria Math"/>
                            </a:rPr>
                            <m:t>𝒕</m:t>
                          </m:r>
                        </m:e>
                      </m:d>
                    </m:oMath>
                  </m:oMathPara>
                </a14:m>
                <a:endParaRPr lang="en-US" sz="1400" b="1"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2700000" y="3780000"/>
                <a:ext cx="1708993" cy="30777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2700000" y="900000"/>
                <a:ext cx="151259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solidFill>
                                <a:srgbClr val="0000CC"/>
                              </a:solidFill>
                              <a:latin typeface="Cambria Math" panose="02040503050406030204" pitchFamily="18" charset="0"/>
                            </a:rPr>
                          </m:ctrlPr>
                        </m:sSubPr>
                        <m:e>
                          <m:r>
                            <a:rPr lang="de-DE" sz="1400" b="1" i="1" smtClean="0">
                              <a:solidFill>
                                <a:srgbClr val="0000CC"/>
                              </a:solidFill>
                              <a:latin typeface="Cambria Math"/>
                            </a:rPr>
                            <m:t>𝑼</m:t>
                          </m:r>
                        </m:e>
                        <m:sub>
                          <m:r>
                            <a:rPr lang="de-DE" sz="1400" b="1" i="1" smtClean="0">
                              <a:solidFill>
                                <a:srgbClr val="0000CC"/>
                              </a:solidFill>
                              <a:latin typeface="Cambria Math"/>
                            </a:rPr>
                            <m:t>𝒕𝒐𝒕𝒂𝒍</m:t>
                          </m:r>
                        </m:sub>
                      </m:sSub>
                      <m:r>
                        <a:rPr lang="de-DE" sz="1400" b="1" i="1" smtClean="0">
                          <a:solidFill>
                            <a:srgbClr val="0000CC"/>
                          </a:solidFill>
                          <a:latin typeface="Cambria Math"/>
                        </a:rPr>
                        <m:t>=</m:t>
                      </m:r>
                      <m:r>
                        <a:rPr lang="de-DE" sz="1400" b="1" i="1" smtClean="0">
                          <a:solidFill>
                            <a:srgbClr val="0000CC"/>
                          </a:solidFill>
                          <a:latin typeface="Cambria Math"/>
                        </a:rPr>
                        <m:t>𝟐</m:t>
                      </m:r>
                      <m:r>
                        <a:rPr lang="de-DE" sz="1400" b="1" i="1" smtClean="0">
                          <a:solidFill>
                            <a:srgbClr val="0000CC"/>
                          </a:solidFill>
                          <a:latin typeface="Cambria Math"/>
                          <a:ea typeface="Cambria Math"/>
                        </a:rPr>
                        <m:t>∙</m:t>
                      </m:r>
                      <m:r>
                        <a:rPr lang="de-DE" sz="1400" b="1" i="1" smtClean="0">
                          <a:solidFill>
                            <a:srgbClr val="0000CC"/>
                          </a:solidFill>
                          <a:latin typeface="Cambria Math"/>
                          <a:ea typeface="Cambria Math"/>
                        </a:rPr>
                        <m:t>𝒏</m:t>
                      </m:r>
                      <m:r>
                        <a:rPr lang="de-DE" sz="1400" b="1" i="1" smtClean="0">
                          <a:solidFill>
                            <a:srgbClr val="0000CC"/>
                          </a:solidFill>
                          <a:latin typeface="Cambria Math"/>
                          <a:ea typeface="Cambria Math"/>
                        </a:rPr>
                        <m:t>∙</m:t>
                      </m:r>
                      <m:r>
                        <a:rPr lang="de-DE" sz="1400" b="1" i="1" smtClean="0">
                          <a:solidFill>
                            <a:srgbClr val="0000CC"/>
                          </a:solidFill>
                          <a:latin typeface="Cambria Math"/>
                          <a:ea typeface="Cambria Math"/>
                        </a:rPr>
                        <m:t>𝑼</m:t>
                      </m:r>
                    </m:oMath>
                  </m:oMathPara>
                </a14:m>
                <a:endParaRPr lang="en-US" sz="1400" b="1" dirty="0"/>
              </a:p>
            </p:txBody>
          </p:sp>
        </mc:Choice>
        <mc:Fallback xmlns="">
          <p:sp>
            <p:nvSpPr>
              <p:cNvPr id="5" name="Textfeld 4"/>
              <p:cNvSpPr txBox="1">
                <a:spLocks noRot="1" noChangeAspect="1" noMove="1" noResize="1" noEditPoints="1" noAdjustHandles="1" noChangeArrowheads="1" noChangeShapeType="1" noTextEdit="1"/>
              </p:cNvSpPr>
              <p:nvPr/>
            </p:nvSpPr>
            <p:spPr>
              <a:xfrm>
                <a:off x="2700000" y="900000"/>
                <a:ext cx="1512594" cy="30777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4067944" y="820800"/>
                <a:ext cx="2220095" cy="5073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latin typeface="Cambria Math"/>
                          <a:ea typeface="Cambria Math"/>
                        </a:rPr>
                        <m:t>−</m:t>
                      </m:r>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2∙</m:t>
                          </m:r>
                          <m:r>
                            <a:rPr lang="de-DE" sz="1200" b="0" i="1" smtClean="0">
                              <a:latin typeface="Cambria Math"/>
                              <a:ea typeface="Cambria Math"/>
                            </a:rPr>
                            <m:t>𝜋</m:t>
                          </m:r>
                          <m:r>
                            <a:rPr lang="de-DE" sz="1200" b="0" i="1" smtClean="0">
                              <a:latin typeface="Cambria Math"/>
                              <a:ea typeface="Cambria Math"/>
                            </a:rPr>
                            <m:t>∙</m:t>
                          </m:r>
                          <m:r>
                            <a:rPr lang="de-DE" sz="1200" b="0" i="1" smtClean="0">
                              <a:latin typeface="Cambria Math"/>
                              <a:ea typeface="Cambria Math"/>
                            </a:rPr>
                            <m:t>𝐼</m:t>
                          </m:r>
                        </m:num>
                        <m:den>
                          <m:r>
                            <a:rPr lang="de-DE" sz="1200" b="0" i="1" smtClean="0">
                              <a:latin typeface="Cambria Math"/>
                              <a:ea typeface="Cambria Math"/>
                            </a:rPr>
                            <m:t>𝜔</m:t>
                          </m:r>
                          <m:r>
                            <a:rPr lang="de-DE" sz="1200" b="0" i="1" smtClean="0">
                              <a:latin typeface="Cambria Math"/>
                              <a:ea typeface="Cambria Math"/>
                            </a:rPr>
                            <m:t>∙</m:t>
                          </m:r>
                          <m:r>
                            <a:rPr lang="de-DE" sz="1200" b="0" i="1" smtClean="0">
                              <a:latin typeface="Cambria Math"/>
                              <a:ea typeface="Cambria Math"/>
                            </a:rPr>
                            <m:t>𝐶</m:t>
                          </m:r>
                        </m:den>
                      </m:f>
                      <m:d>
                        <m:dPr>
                          <m:ctrlPr>
                            <a:rPr lang="de-DE" sz="1200" b="0" i="1" smtClean="0">
                              <a:latin typeface="Cambria Math" panose="02040503050406030204" pitchFamily="18" charset="0"/>
                              <a:ea typeface="Cambria Math"/>
                            </a:rPr>
                          </m:ctrlPr>
                        </m:dPr>
                        <m:e>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2</m:t>
                              </m:r>
                            </m:num>
                            <m:den>
                              <m:r>
                                <a:rPr lang="de-DE" sz="1200" b="0" i="1" smtClean="0">
                                  <a:latin typeface="Cambria Math"/>
                                  <a:ea typeface="Cambria Math"/>
                                </a:rPr>
                                <m:t>3</m:t>
                              </m:r>
                            </m:den>
                          </m:f>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𝑛</m:t>
                              </m:r>
                            </m:e>
                            <m:sup>
                              <m:r>
                                <a:rPr lang="de-DE" sz="1200" b="0" i="1" smtClean="0">
                                  <a:latin typeface="Cambria Math"/>
                                  <a:ea typeface="Cambria Math"/>
                                </a:rPr>
                                <m:t>3</m:t>
                              </m:r>
                            </m:sup>
                          </m:sSup>
                          <m:r>
                            <a:rPr lang="de-DE" sz="1200" b="0" i="1" smtClean="0">
                              <a:latin typeface="Cambria Math"/>
                              <a:ea typeface="Cambria Math"/>
                            </a:rPr>
                            <m:t>+</m:t>
                          </m:r>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1</m:t>
                              </m:r>
                            </m:num>
                            <m:den>
                              <m:r>
                                <a:rPr lang="de-DE" sz="1200" b="0" i="1" smtClean="0">
                                  <a:latin typeface="Cambria Math"/>
                                  <a:ea typeface="Cambria Math"/>
                                </a:rPr>
                                <m:t>4</m:t>
                              </m:r>
                            </m:den>
                          </m:f>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𝑛</m:t>
                              </m:r>
                            </m:e>
                            <m:sup>
                              <m:r>
                                <a:rPr lang="de-DE" sz="1200" b="0" i="1" smtClean="0">
                                  <a:latin typeface="Cambria Math"/>
                                  <a:ea typeface="Cambria Math"/>
                                </a:rPr>
                                <m:t>2</m:t>
                              </m:r>
                            </m:sup>
                          </m:sSup>
                          <m:r>
                            <a:rPr lang="de-DE" sz="1200" b="0" i="1" smtClean="0">
                              <a:latin typeface="Cambria Math"/>
                              <a:ea typeface="Cambria Math"/>
                            </a:rPr>
                            <m:t>+</m:t>
                          </m:r>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1</m:t>
                              </m:r>
                            </m:num>
                            <m:den>
                              <m:r>
                                <a:rPr lang="de-DE" sz="1200" b="0" i="1" smtClean="0">
                                  <a:latin typeface="Cambria Math"/>
                                  <a:ea typeface="Cambria Math"/>
                                </a:rPr>
                                <m:t>12</m:t>
                              </m:r>
                            </m:den>
                          </m:f>
                          <m:r>
                            <a:rPr lang="de-DE" sz="1200" b="0" i="1" smtClean="0">
                              <a:latin typeface="Cambria Math"/>
                              <a:ea typeface="Cambria Math"/>
                            </a:rPr>
                            <m:t>𝑛</m:t>
                          </m:r>
                        </m:e>
                      </m:d>
                    </m:oMath>
                  </m:oMathPara>
                </a14:m>
                <a:endParaRPr lang="en-US" sz="1200" dirty="0"/>
              </a:p>
            </p:txBody>
          </p:sp>
        </mc:Choice>
        <mc:Fallback xmlns="">
          <p:sp>
            <p:nvSpPr>
              <p:cNvPr id="7" name="Textfeld 6"/>
              <p:cNvSpPr txBox="1">
                <a:spLocks noRot="1" noChangeAspect="1" noMove="1" noResize="1" noEditPoints="1" noAdjustHandles="1" noChangeArrowheads="1" noChangeShapeType="1" noTextEdit="1"/>
              </p:cNvSpPr>
              <p:nvPr/>
            </p:nvSpPr>
            <p:spPr>
              <a:xfrm>
                <a:off x="4067944" y="820800"/>
                <a:ext cx="2220095" cy="507318"/>
              </a:xfrm>
              <a:prstGeom prst="rect">
                <a:avLst/>
              </a:prstGeom>
              <a:blipFill rotWithShape="1">
                <a:blip r:embed="rId6"/>
                <a:stretch>
                  <a:fillRect/>
                </a:stretch>
              </a:blipFill>
            </p:spPr>
            <p:txBody>
              <a:bodyPr/>
              <a:lstStyle/>
              <a:p>
                <a:r>
                  <a:rPr lang="en-US">
                    <a:noFill/>
                  </a:rPr>
                  <a:t> </a:t>
                </a:r>
              </a:p>
            </p:txBody>
          </p:sp>
        </mc:Fallback>
      </mc:AlternateContent>
      <p:cxnSp>
        <p:nvCxnSpPr>
          <p:cNvPr id="8" name="Gerade Verbindung mit Pfeil 7"/>
          <p:cNvCxnSpPr>
            <a:endCxn id="4" idx="1"/>
          </p:cNvCxnSpPr>
          <p:nvPr/>
        </p:nvCxnSpPr>
        <p:spPr>
          <a:xfrm>
            <a:off x="2411760" y="3933888"/>
            <a:ext cx="288240" cy="1"/>
          </a:xfrm>
          <a:prstGeom prst="straightConnector1">
            <a:avLst/>
          </a:prstGeom>
          <a:ln w="19050">
            <a:solidFill>
              <a:srgbClr val="0000CC"/>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4211960" y="1412776"/>
            <a:ext cx="2304256" cy="707886"/>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correction for current induced losses:</a:t>
            </a:r>
          </a:p>
          <a:p>
            <a:endParaRPr lang="en-US" sz="1000" dirty="0">
              <a:latin typeface="Times New Roman" panose="02020603050405020304" pitchFamily="18" charset="0"/>
              <a:cs typeface="Times New Roman" panose="02020603050405020304" pitchFamily="18" charset="0"/>
            </a:endParaRPr>
          </a:p>
          <a:p>
            <a:r>
              <a:rPr lang="en-US" sz="1000" dirty="0" smtClean="0">
                <a:latin typeface="Times New Roman" panose="02020603050405020304" pitchFamily="18" charset="0"/>
                <a:cs typeface="Times New Roman" panose="02020603050405020304" pitchFamily="18" charset="0"/>
              </a:rPr>
              <a:t>high frequency </a:t>
            </a:r>
            <a:r>
              <a:rPr lang="el-GR" sz="1000" b="1" dirty="0" smtClean="0">
                <a:latin typeface="Times New Roman"/>
                <a:cs typeface="Times New Roman"/>
              </a:rPr>
              <a:t>ω</a:t>
            </a:r>
            <a:r>
              <a:rPr lang="de-DE" sz="1000" dirty="0" smtClean="0">
                <a:latin typeface="Times New Roman"/>
                <a:cs typeface="Times New Roman"/>
              </a:rPr>
              <a:t> </a:t>
            </a:r>
            <a:r>
              <a:rPr lang="de-DE" sz="1000" dirty="0" err="1" smtClean="0">
                <a:latin typeface="Times New Roman"/>
                <a:cs typeface="Times New Roman"/>
              </a:rPr>
              <a:t>and</a:t>
            </a:r>
            <a:r>
              <a:rPr lang="de-DE" sz="1000" dirty="0" smtClean="0">
                <a:latin typeface="Times New Roman"/>
                <a:cs typeface="Times New Roman"/>
              </a:rPr>
              <a:t> large </a:t>
            </a:r>
            <a:r>
              <a:rPr lang="de-DE" sz="1000" dirty="0" err="1" smtClean="0">
                <a:latin typeface="Times New Roman"/>
                <a:cs typeface="Times New Roman"/>
              </a:rPr>
              <a:t>capacities</a:t>
            </a:r>
            <a:r>
              <a:rPr lang="de-DE" sz="1000" dirty="0" smtClean="0">
                <a:latin typeface="Times New Roman"/>
                <a:cs typeface="Times New Roman"/>
              </a:rPr>
              <a:t> </a:t>
            </a:r>
            <a:r>
              <a:rPr lang="de-DE" sz="1000" b="1" dirty="0" smtClean="0">
                <a:latin typeface="Times New Roman"/>
                <a:cs typeface="Times New Roman"/>
              </a:rPr>
              <a:t>C</a:t>
            </a:r>
            <a:r>
              <a:rPr lang="de-DE" sz="1000" dirty="0" smtClean="0">
                <a:latin typeface="Times New Roman"/>
                <a:cs typeface="Times New Roman"/>
              </a:rPr>
              <a:t> </a:t>
            </a:r>
            <a:r>
              <a:rPr lang="de-DE" sz="1000" dirty="0" err="1" smtClean="0">
                <a:latin typeface="Times New Roman"/>
                <a:cs typeface="Times New Roman"/>
              </a:rPr>
              <a:t>reduce</a:t>
            </a:r>
            <a:r>
              <a:rPr lang="de-DE" sz="1000" dirty="0" smtClean="0">
                <a:latin typeface="Times New Roman"/>
                <a:cs typeface="Times New Roman"/>
              </a:rPr>
              <a:t> </a:t>
            </a:r>
            <a:r>
              <a:rPr lang="de-DE" sz="1000" dirty="0" err="1" smtClean="0">
                <a:latin typeface="Times New Roman"/>
                <a:cs typeface="Times New Roman"/>
              </a:rPr>
              <a:t>the</a:t>
            </a:r>
            <a:r>
              <a:rPr lang="de-DE" sz="1000" dirty="0" smtClean="0">
                <a:latin typeface="Times New Roman"/>
                <a:cs typeface="Times New Roman"/>
              </a:rPr>
              <a:t> </a:t>
            </a:r>
            <a:r>
              <a:rPr lang="de-DE" sz="1000" dirty="0" err="1" smtClean="0">
                <a:latin typeface="Times New Roman"/>
                <a:cs typeface="Times New Roman"/>
              </a:rPr>
              <a:t>influence</a:t>
            </a:r>
            <a:r>
              <a:rPr lang="de-DE" sz="1000" dirty="0" smtClean="0">
                <a:latin typeface="Times New Roman"/>
                <a:cs typeface="Times New Roman"/>
              </a:rPr>
              <a:t> </a:t>
            </a:r>
            <a:r>
              <a:rPr lang="de-DE" sz="1000" dirty="0" err="1" smtClean="0">
                <a:latin typeface="Times New Roman"/>
                <a:cs typeface="Times New Roman"/>
              </a:rPr>
              <a:t>of</a:t>
            </a:r>
            <a:r>
              <a:rPr lang="de-DE" sz="1000" dirty="0" smtClean="0">
                <a:latin typeface="Times New Roman"/>
                <a:cs typeface="Times New Roman"/>
              </a:rPr>
              <a:t> </a:t>
            </a:r>
            <a:r>
              <a:rPr lang="de-DE" sz="1000" dirty="0" err="1" smtClean="0">
                <a:latin typeface="Times New Roman"/>
                <a:cs typeface="Times New Roman"/>
              </a:rPr>
              <a:t>the</a:t>
            </a:r>
            <a:r>
              <a:rPr lang="de-DE" sz="1000" dirty="0" smtClean="0">
                <a:latin typeface="Times New Roman"/>
                <a:cs typeface="Times New Roman"/>
              </a:rPr>
              <a:t> </a:t>
            </a:r>
            <a:r>
              <a:rPr lang="de-DE" sz="1000" dirty="0" err="1" smtClean="0">
                <a:latin typeface="Times New Roman"/>
                <a:cs typeface="Times New Roman"/>
              </a:rPr>
              <a:t>current</a:t>
            </a:r>
            <a:endParaRPr lang="en-US" sz="1000" b="1"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1080000" y="5400000"/>
            <a:ext cx="7389844" cy="307777"/>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One could reach voltages of U = 4 MV and beam currents of 100 mA in pulse operation of </a:t>
            </a:r>
            <a:r>
              <a:rPr lang="el-GR" sz="1400" dirty="0" smtClean="0">
                <a:solidFill>
                  <a:srgbClr val="0000CC"/>
                </a:solidFill>
                <a:latin typeface="Times New Roman"/>
                <a:cs typeface="Times New Roman"/>
              </a:rPr>
              <a:t>μ</a:t>
            </a:r>
            <a:r>
              <a:rPr lang="de-DE" sz="1400" dirty="0" smtClean="0">
                <a:solidFill>
                  <a:srgbClr val="0000CC"/>
                </a:solidFill>
                <a:latin typeface="Times New Roman"/>
                <a:cs typeface="Times New Roman"/>
              </a:rPr>
              <a:t>s </a:t>
            </a:r>
            <a:r>
              <a:rPr lang="en-US" sz="1400" dirty="0" smtClean="0">
                <a:solidFill>
                  <a:srgbClr val="0000CC"/>
                </a:solidFill>
                <a:latin typeface="Times New Roman"/>
                <a:cs typeface="Times New Roman"/>
              </a:rPr>
              <a:t>range</a:t>
            </a:r>
            <a:r>
              <a:rPr lang="de-DE" sz="1400" dirty="0" smtClean="0">
                <a:solidFill>
                  <a:srgbClr val="0000CC"/>
                </a:solidFill>
                <a:latin typeface="Times New Roman"/>
                <a:cs typeface="Times New Roman"/>
              </a:rPr>
              <a:t>.</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11" name="Textfeld 10"/>
          <p:cNvSpPr txBox="1"/>
          <p:nvPr/>
        </p:nvSpPr>
        <p:spPr>
          <a:xfrm>
            <a:off x="6516216" y="4149080"/>
            <a:ext cx="2343911"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high voltage generator U = 400 kV</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985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Van de </a:t>
            </a:r>
            <a:r>
              <a:rPr lang="en-US" dirty="0" err="1" smtClean="0"/>
              <a:t>Graaff</a:t>
            </a:r>
            <a:r>
              <a:rPr lang="en-US" dirty="0" smtClean="0"/>
              <a:t> accelerator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000" y="720008"/>
            <a:ext cx="2185988" cy="229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000" y="720008"/>
            <a:ext cx="1690688" cy="229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40000" y="5400000"/>
            <a:ext cx="7452400" cy="1169551"/>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solidFill>
                  <a:srgbClr val="0000CC"/>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Creating high voltage by </a:t>
            </a:r>
            <a:r>
              <a:rPr lang="en-US" sz="1400" dirty="0" smtClean="0">
                <a:solidFill>
                  <a:srgbClr val="0000CC"/>
                </a:solidFill>
                <a:latin typeface="Times New Roman" panose="02020603050405020304" pitchFamily="18" charset="0"/>
                <a:cs typeface="Times New Roman" panose="02020603050405020304" pitchFamily="18" charset="0"/>
              </a:rPr>
              <a:t>mechanical transport of charges</a:t>
            </a:r>
          </a:p>
          <a:p>
            <a:pPr marL="285750" indent="-285750">
              <a:buFont typeface="Wingdings" panose="05000000000000000000" pitchFamily="2" charset="2"/>
              <a:buChar char="v"/>
            </a:pPr>
            <a:r>
              <a:rPr lang="en-US" sz="1400" dirty="0">
                <a:solidFill>
                  <a:srgbClr val="0000CC"/>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The maximum achievable voltage in air at atmospheric pressure is about </a:t>
            </a:r>
            <a:r>
              <a:rPr lang="en-US" sz="1400" dirty="0" err="1" smtClean="0">
                <a:latin typeface="Times New Roman" panose="02020603050405020304" pitchFamily="18" charset="0"/>
                <a:cs typeface="Times New Roman" panose="02020603050405020304" pitchFamily="18" charset="0"/>
              </a:rPr>
              <a:t>U</a:t>
            </a:r>
            <a:r>
              <a:rPr lang="en-US" sz="1400" baseline="-25000" dirty="0" err="1" smtClean="0">
                <a:latin typeface="Times New Roman" panose="02020603050405020304" pitchFamily="18" charset="0"/>
                <a:cs typeface="Times New Roman" panose="02020603050405020304" pitchFamily="18" charset="0"/>
              </a:rPr>
              <a:t>max</a:t>
            </a:r>
            <a:r>
              <a:rPr lang="en-US" sz="1400" dirty="0" smtClean="0">
                <a:latin typeface="Times New Roman" panose="02020603050405020304" pitchFamily="18" charset="0"/>
                <a:cs typeface="Times New Roman" panose="02020603050405020304" pitchFamily="18" charset="0"/>
              </a:rPr>
              <a:t> = 2 MV.</a:t>
            </a:r>
          </a:p>
          <a:p>
            <a:pPr marL="285750" indent="-285750">
              <a:buFont typeface="Wingdings" panose="05000000000000000000" pitchFamily="2" charset="2"/>
              <a:buChar char="v"/>
            </a:pPr>
            <a:r>
              <a:rPr lang="en-US" sz="1400" dirty="0" smtClean="0">
                <a:solidFill>
                  <a:srgbClr val="0000CC"/>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The use of compressed gas increases the break down potential. For purified sulfur hexafluoride (SF</a:t>
            </a:r>
            <a:r>
              <a:rPr lang="en-US" sz="1400" baseline="-25000" dirty="0" smtClean="0">
                <a:latin typeface="Times New Roman" panose="02020603050405020304" pitchFamily="18" charset="0"/>
                <a:cs typeface="Times New Roman" panose="02020603050405020304" pitchFamily="18" charset="0"/>
              </a:rPr>
              <a:t>6</a:t>
            </a:r>
            <a:r>
              <a:rPr lang="en-US" sz="1400" dirty="0" smtClean="0">
                <a:latin typeface="Times New Roman" panose="02020603050405020304" pitchFamily="18" charset="0"/>
                <a:cs typeface="Times New Roman" panose="02020603050405020304" pitchFamily="18" charset="0"/>
              </a:rPr>
              <a:t>) at a pressure of ~1 MPa the maximum voltage is increased to </a:t>
            </a:r>
            <a:r>
              <a:rPr lang="en-US" sz="1400" b="1" dirty="0" err="1" smtClean="0">
                <a:latin typeface="Times New Roman" panose="02020603050405020304" pitchFamily="18" charset="0"/>
                <a:cs typeface="Times New Roman" panose="02020603050405020304" pitchFamily="18" charset="0"/>
              </a:rPr>
              <a:t>U</a:t>
            </a:r>
            <a:r>
              <a:rPr lang="en-US" sz="1400" b="1" baseline="-25000" dirty="0" err="1" smtClean="0">
                <a:latin typeface="Times New Roman" panose="02020603050405020304" pitchFamily="18" charset="0"/>
                <a:cs typeface="Times New Roman" panose="02020603050405020304" pitchFamily="18" charset="0"/>
              </a:rPr>
              <a:t>max</a:t>
            </a:r>
            <a:r>
              <a:rPr lang="en-US" sz="1400" b="1" dirty="0" smtClean="0">
                <a:latin typeface="Times New Roman" panose="02020603050405020304" pitchFamily="18" charset="0"/>
                <a:cs typeface="Times New Roman" panose="02020603050405020304" pitchFamily="18" charset="0"/>
              </a:rPr>
              <a:t> = 20 MV</a:t>
            </a:r>
            <a:r>
              <a:rPr lang="en-US" sz="1400" dirty="0" smtClean="0">
                <a:latin typeface="Times New Roman" panose="02020603050405020304" pitchFamily="18" charset="0"/>
                <a:cs typeface="Times New Roman" panose="02020603050405020304" pitchFamily="18" charset="0"/>
              </a:rPr>
              <a:t>. It is however difficult to establish and maintain a </a:t>
            </a:r>
            <a:r>
              <a:rPr lang="en-US" sz="1400" dirty="0">
                <a:latin typeface="Times New Roman" panose="02020603050405020304" pitchFamily="18" charset="0"/>
                <a:cs typeface="Times New Roman" panose="02020603050405020304" pitchFamily="18" charset="0"/>
              </a:rPr>
              <a:t>static DC field of </a:t>
            </a:r>
            <a:r>
              <a:rPr lang="en-US" sz="1400" dirty="0" smtClean="0">
                <a:latin typeface="Times New Roman" panose="02020603050405020304" pitchFamily="18" charset="0"/>
                <a:cs typeface="Times New Roman" panose="02020603050405020304" pitchFamily="18" charset="0"/>
              </a:rPr>
              <a:t>20 MV.</a:t>
            </a:r>
            <a:endParaRPr lang="en-US" sz="1400"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5904000" y="3024000"/>
            <a:ext cx="1815946"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Van de </a:t>
            </a:r>
            <a:r>
              <a:rPr lang="en-US" sz="1200" dirty="0" err="1" smtClean="0">
                <a:latin typeface="Times New Roman" panose="02020603050405020304" pitchFamily="18" charset="0"/>
                <a:cs typeface="Times New Roman" panose="02020603050405020304" pitchFamily="18" charset="0"/>
              </a:rPr>
              <a:t>Graaff</a:t>
            </a:r>
            <a:r>
              <a:rPr lang="en-US" sz="1200" dirty="0" smtClean="0">
                <a:latin typeface="Times New Roman" panose="02020603050405020304" pitchFamily="18" charset="0"/>
                <a:cs typeface="Times New Roman" panose="02020603050405020304" pitchFamily="18" charset="0"/>
              </a:rPr>
              <a:t> - Daresbury</a:t>
            </a:r>
            <a:endParaRPr lang="en-US" sz="1200" dirty="0">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00" y="1440000"/>
            <a:ext cx="4732020" cy="342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pieren 6"/>
          <p:cNvGrpSpPr/>
          <p:nvPr/>
        </p:nvGrpSpPr>
        <p:grpSpPr>
          <a:xfrm>
            <a:off x="8037377" y="3589611"/>
            <a:ext cx="1071127" cy="1567581"/>
            <a:chOff x="8028384" y="3300999"/>
            <a:chExt cx="1071127" cy="1567581"/>
          </a:xfrm>
        </p:grpSpPr>
        <p:pic>
          <p:nvPicPr>
            <p:cNvPr id="3077" name="Picture 5" descr="D:\IIT-Ropar\Accelerators\Robert-Van-de-Graaf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728" y="3300999"/>
              <a:ext cx="937260" cy="134112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8028384" y="4653136"/>
              <a:ext cx="1071127" cy="215444"/>
            </a:xfrm>
            <a:prstGeom prst="rect">
              <a:avLst/>
            </a:prstGeom>
            <a:noFill/>
          </p:spPr>
          <p:txBody>
            <a:bodyPr wrap="none" rtlCol="0">
              <a:spAutoFit/>
            </a:bodyPr>
            <a:lstStyle/>
            <a:p>
              <a:r>
                <a:rPr lang="en-US" sz="800" dirty="0" smtClean="0">
                  <a:latin typeface="Times New Roman" panose="02020603050405020304" pitchFamily="18" charset="0"/>
                  <a:cs typeface="Times New Roman" panose="02020603050405020304" pitchFamily="18" charset="0"/>
                </a:rPr>
                <a:t>Robert Van de </a:t>
              </a:r>
              <a:r>
                <a:rPr lang="en-US" sz="800" dirty="0" err="1" smtClean="0">
                  <a:latin typeface="Times New Roman" panose="02020603050405020304" pitchFamily="18" charset="0"/>
                  <a:cs typeface="Times New Roman" panose="02020603050405020304" pitchFamily="18" charset="0"/>
                </a:rPr>
                <a:t>Graaff</a:t>
              </a:r>
              <a:endParaRPr lang="en-US" sz="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2512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Van de </a:t>
            </a:r>
            <a:r>
              <a:rPr lang="en-US" dirty="0" err="1"/>
              <a:t>Graaff</a:t>
            </a:r>
            <a:r>
              <a:rPr lang="en-US" dirty="0"/>
              <a:t> accelerator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720000"/>
            <a:ext cx="4371975"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D:\web-docs\TELEKOLLEG\KERN\MPEG\bandgenerato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84167" y="1558200"/>
            <a:ext cx="2105025"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428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Current in electrostatic accelerator</a:t>
            </a:r>
            <a:endParaRPr lang="en-US" dirty="0"/>
          </a:p>
        </p:txBody>
      </p:sp>
      <p:pic>
        <p:nvPicPr>
          <p:cNvPr id="2050" name="Picture 2" descr="D:\web-docs\TELEKOLLEG\KERN\MPEG\eV.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000" y="540000"/>
            <a:ext cx="15240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547664" y="4140000"/>
            <a:ext cx="5654112"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Dependence of the current on the applied voltage in electrostatic accelerator</a:t>
            </a:r>
            <a:endParaRPr lang="en-US" sz="1400"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540000" y="4680000"/>
            <a:ext cx="7920432" cy="1723549"/>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solidFill>
                  <a:srgbClr val="0000CC"/>
                </a:solidFill>
                <a:latin typeface="Times New Roman" panose="02020603050405020304" pitchFamily="18" charset="0"/>
                <a:cs typeface="Times New Roman" panose="02020603050405020304" pitchFamily="18" charset="0"/>
              </a:rPr>
              <a:t>Since the conductivity of an insulator is never quite zero, there is always an </a:t>
            </a:r>
            <a:r>
              <a:rPr lang="en-US" sz="1400" b="1" dirty="0" err="1" smtClean="0">
                <a:solidFill>
                  <a:srgbClr val="0000CC"/>
                </a:solidFill>
                <a:latin typeface="Times New Roman" panose="02020603050405020304" pitchFamily="18" charset="0"/>
                <a:cs typeface="Times New Roman" panose="02020603050405020304" pitchFamily="18" charset="0"/>
              </a:rPr>
              <a:t>ohmic</a:t>
            </a:r>
            <a:r>
              <a:rPr lang="en-US" sz="1400" dirty="0" smtClean="0">
                <a:solidFill>
                  <a:srgbClr val="0000CC"/>
                </a:solidFill>
                <a:latin typeface="Times New Roman" panose="02020603050405020304" pitchFamily="18" charset="0"/>
                <a:cs typeface="Times New Roman" panose="02020603050405020304" pitchFamily="18" charset="0"/>
              </a:rPr>
              <a:t> component, which increases in proportion to the voltage.</a:t>
            </a:r>
          </a:p>
          <a:p>
            <a:endParaRPr lang="en-US" sz="400" dirty="0" smtClean="0">
              <a:solidFill>
                <a:srgbClr val="0000CC"/>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solidFill>
                  <a:srgbClr val="0000CC"/>
                </a:solidFill>
                <a:latin typeface="Times New Roman" panose="02020603050405020304" pitchFamily="18" charset="0"/>
                <a:cs typeface="Times New Roman" panose="02020603050405020304" pitchFamily="18" charset="0"/>
              </a:rPr>
              <a:t>The </a:t>
            </a:r>
            <a:r>
              <a:rPr lang="en-US" sz="1400" b="1" dirty="0" smtClean="0">
                <a:solidFill>
                  <a:srgbClr val="0000CC"/>
                </a:solidFill>
                <a:latin typeface="Times New Roman" panose="02020603050405020304" pitchFamily="18" charset="0"/>
                <a:cs typeface="Times New Roman" panose="02020603050405020304" pitchFamily="18" charset="0"/>
              </a:rPr>
              <a:t>ions</a:t>
            </a:r>
            <a:r>
              <a:rPr lang="en-US" sz="1400" dirty="0" smtClean="0">
                <a:solidFill>
                  <a:srgbClr val="0000CC"/>
                </a:solidFill>
                <a:latin typeface="Times New Roman" panose="02020603050405020304" pitchFamily="18" charset="0"/>
                <a:cs typeface="Times New Roman" panose="02020603050405020304" pitchFamily="18" charset="0"/>
              </a:rPr>
              <a:t> are always present in the residual gas. It very quickly reaches a constant saturation level.</a:t>
            </a:r>
          </a:p>
          <a:p>
            <a:endParaRPr lang="en-US" sz="400" dirty="0" smtClean="0">
              <a:solidFill>
                <a:srgbClr val="0000CC"/>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solidFill>
                  <a:srgbClr val="0000CC"/>
                </a:solidFill>
                <a:latin typeface="Times New Roman" panose="02020603050405020304" pitchFamily="18" charset="0"/>
                <a:cs typeface="Times New Roman" panose="02020603050405020304" pitchFamily="18" charset="0"/>
              </a:rPr>
              <a:t>The </a:t>
            </a:r>
            <a:r>
              <a:rPr lang="en-US" sz="1400" b="1" dirty="0" smtClean="0">
                <a:solidFill>
                  <a:srgbClr val="0000CC"/>
                </a:solidFill>
                <a:latin typeface="Times New Roman" panose="02020603050405020304" pitchFamily="18" charset="0"/>
                <a:cs typeface="Times New Roman" panose="02020603050405020304" pitchFamily="18" charset="0"/>
              </a:rPr>
              <a:t>corona formation </a:t>
            </a:r>
            <a:r>
              <a:rPr lang="en-US" sz="1400" dirty="0" smtClean="0">
                <a:solidFill>
                  <a:srgbClr val="0000CC"/>
                </a:solidFill>
                <a:latin typeface="Times New Roman" panose="02020603050405020304" pitchFamily="18" charset="0"/>
                <a:cs typeface="Times New Roman" panose="02020603050405020304" pitchFamily="18" charset="0"/>
              </a:rPr>
              <a:t>leads to the actual voltage limit. The field strength close to the electrodes grows so much that ions and electrons produced in this region are accelerated to considerable energies. They collide with gas molecules and so produce many more ions. The result is an avalanche of charge carriers causing </a:t>
            </a:r>
            <a:r>
              <a:rPr lang="en-US" sz="1400" b="1" dirty="0" smtClean="0">
                <a:solidFill>
                  <a:srgbClr val="FF0000"/>
                </a:solidFill>
                <a:latin typeface="Times New Roman" panose="02020603050405020304" pitchFamily="18" charset="0"/>
                <a:cs typeface="Times New Roman" panose="02020603050405020304" pitchFamily="18" charset="0"/>
              </a:rPr>
              <a:t>spark discharge </a:t>
            </a:r>
            <a:r>
              <a:rPr lang="en-US" sz="1400" dirty="0" smtClean="0">
                <a:solidFill>
                  <a:srgbClr val="0000CC"/>
                </a:solidFill>
                <a:latin typeface="Times New Roman" panose="02020603050405020304" pitchFamily="18" charset="0"/>
                <a:cs typeface="Times New Roman" panose="02020603050405020304" pitchFamily="18" charset="0"/>
              </a:rPr>
              <a:t>and the </a:t>
            </a:r>
            <a:r>
              <a:rPr lang="en-US" sz="1400" b="1" dirty="0" smtClean="0">
                <a:solidFill>
                  <a:srgbClr val="FF0000"/>
                </a:solidFill>
                <a:latin typeface="Times New Roman" panose="02020603050405020304" pitchFamily="18" charset="0"/>
                <a:cs typeface="Times New Roman" panose="02020603050405020304" pitchFamily="18" charset="0"/>
              </a:rPr>
              <a:t>breakdown of the high voltage</a:t>
            </a:r>
            <a:r>
              <a:rPr lang="en-US" sz="1400" dirty="0" smtClean="0">
                <a:solidFill>
                  <a:srgbClr val="0000CC"/>
                </a:solidFill>
                <a:latin typeface="Times New Roman" panose="02020603050405020304" pitchFamily="18" charset="0"/>
                <a:cs typeface="Times New Roman" panose="02020603050405020304" pitchFamily="18" charset="0"/>
              </a:rPr>
              <a:t>.</a:t>
            </a:r>
            <a:endParaRPr lang="en-US" sz="1400" dirty="0">
              <a:solidFill>
                <a:srgbClr val="0000CC"/>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706522"/>
            <a:ext cx="4945714" cy="343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2000" y="576000"/>
            <a:ext cx="1941195" cy="139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16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Tandem accelerator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1" y="900000"/>
            <a:ext cx="5317619" cy="333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3059832" y="4284965"/>
            <a:ext cx="2495876" cy="923330"/>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              </a:t>
            </a:r>
            <a:r>
              <a:rPr lang="en-US" dirty="0" err="1" smtClean="0">
                <a:solidFill>
                  <a:srgbClr val="0000CC"/>
                </a:solidFill>
                <a:latin typeface="Times New Roman" panose="02020603050405020304" pitchFamily="18" charset="0"/>
                <a:cs typeface="Times New Roman" panose="02020603050405020304" pitchFamily="18" charset="0"/>
              </a:rPr>
              <a:t>p,d</a:t>
            </a:r>
            <a:r>
              <a:rPr lang="en-US" dirty="0" smtClean="0">
                <a:solidFill>
                  <a:srgbClr val="0000CC"/>
                </a:solidFill>
                <a:latin typeface="Times New Roman" panose="02020603050405020304" pitchFamily="18" charset="0"/>
                <a:cs typeface="Times New Roman" panose="02020603050405020304" pitchFamily="18" charset="0"/>
              </a:rPr>
              <a:t> :  T = 2 </a:t>
            </a:r>
            <a:r>
              <a:rPr lang="en-US" dirty="0" err="1" smtClean="0">
                <a:solidFill>
                  <a:srgbClr val="0000CC"/>
                </a:solidFill>
                <a:latin typeface="Times New Roman" panose="02020603050405020304" pitchFamily="18" charset="0"/>
                <a:cs typeface="Times New Roman" panose="02020603050405020304" pitchFamily="18" charset="0"/>
              </a:rPr>
              <a:t>eU</a:t>
            </a:r>
            <a:endParaRPr lang="en-US" dirty="0" smtClean="0">
              <a:solidFill>
                <a:srgbClr val="0000CC"/>
              </a:solidFill>
              <a:latin typeface="Times New Roman" panose="02020603050405020304" pitchFamily="18" charset="0"/>
              <a:cs typeface="Times New Roman" panose="02020603050405020304" pitchFamily="18" charset="0"/>
            </a:endParaRPr>
          </a:p>
          <a:p>
            <a:r>
              <a:rPr lang="en-US" baseline="30000" dirty="0" smtClean="0">
                <a:solidFill>
                  <a:srgbClr val="0000CC"/>
                </a:solidFill>
                <a:latin typeface="Times New Roman" panose="02020603050405020304" pitchFamily="18" charset="0"/>
                <a:cs typeface="Times New Roman" panose="02020603050405020304" pitchFamily="18" charset="0"/>
              </a:rPr>
              <a:t>2</a:t>
            </a:r>
            <a:r>
              <a:rPr lang="en-US" dirty="0" smtClean="0">
                <a:solidFill>
                  <a:srgbClr val="0000CC"/>
                </a:solidFill>
                <a:latin typeface="Times New Roman" panose="02020603050405020304" pitchFamily="18" charset="0"/>
                <a:cs typeface="Times New Roman" panose="02020603050405020304" pitchFamily="18" charset="0"/>
              </a:rPr>
              <a:t>He</a:t>
            </a:r>
            <a:r>
              <a:rPr lang="en-US" baseline="30000" dirty="0" smtClean="0">
                <a:solidFill>
                  <a:srgbClr val="FF0000"/>
                </a:solidFill>
                <a:latin typeface="Times New Roman" panose="02020603050405020304" pitchFamily="18" charset="0"/>
                <a:cs typeface="Times New Roman" panose="02020603050405020304" pitchFamily="18" charset="0"/>
              </a:rPr>
              <a:t>2+</a:t>
            </a:r>
            <a:r>
              <a:rPr lang="en-US" dirty="0" smtClean="0">
                <a:solidFill>
                  <a:srgbClr val="0000CC"/>
                </a:solidFill>
                <a:latin typeface="Times New Roman" panose="02020603050405020304" pitchFamily="18" charset="0"/>
                <a:cs typeface="Times New Roman" panose="02020603050405020304" pitchFamily="18" charset="0"/>
              </a:rPr>
              <a:t>, </a:t>
            </a:r>
            <a:r>
              <a:rPr lang="en-US" baseline="30000" dirty="0" smtClean="0">
                <a:solidFill>
                  <a:srgbClr val="0000CC"/>
                </a:solidFill>
                <a:latin typeface="Times New Roman" panose="02020603050405020304" pitchFamily="18" charset="0"/>
                <a:cs typeface="Times New Roman" panose="02020603050405020304" pitchFamily="18" charset="0"/>
              </a:rPr>
              <a:t>4</a:t>
            </a:r>
            <a:r>
              <a:rPr lang="en-US" dirty="0" smtClean="0">
                <a:solidFill>
                  <a:srgbClr val="0000CC"/>
                </a:solidFill>
                <a:latin typeface="Times New Roman" panose="02020603050405020304" pitchFamily="18" charset="0"/>
                <a:cs typeface="Times New Roman" panose="02020603050405020304" pitchFamily="18" charset="0"/>
              </a:rPr>
              <a:t>He</a:t>
            </a:r>
            <a:r>
              <a:rPr lang="en-US" baseline="30000" dirty="0" smtClean="0">
                <a:solidFill>
                  <a:srgbClr val="FF0000"/>
                </a:solidFill>
                <a:latin typeface="Times New Roman" panose="02020603050405020304" pitchFamily="18" charset="0"/>
                <a:cs typeface="Times New Roman" panose="02020603050405020304" pitchFamily="18" charset="0"/>
              </a:rPr>
              <a:t>2+</a:t>
            </a:r>
            <a:r>
              <a:rPr lang="en-US" baseline="30000" dirty="0" smtClean="0">
                <a:solidFill>
                  <a:srgbClr val="0000CC"/>
                </a:solidFill>
                <a:latin typeface="Times New Roman" panose="02020603050405020304" pitchFamily="18" charset="0"/>
                <a:cs typeface="Times New Roman" panose="02020603050405020304" pitchFamily="18" charset="0"/>
              </a:rPr>
              <a:t> </a:t>
            </a:r>
            <a:r>
              <a:rPr lang="en-US" dirty="0" smtClean="0">
                <a:solidFill>
                  <a:srgbClr val="0000CC"/>
                </a:solidFill>
                <a:latin typeface="Times New Roman" panose="02020603050405020304" pitchFamily="18" charset="0"/>
                <a:cs typeface="Times New Roman" panose="02020603050405020304" pitchFamily="18" charset="0"/>
              </a:rPr>
              <a:t>:  T = </a:t>
            </a:r>
            <a:r>
              <a:rPr lang="en-US" dirty="0" smtClean="0">
                <a:solidFill>
                  <a:srgbClr val="FF0000"/>
                </a:solidFill>
                <a:latin typeface="Times New Roman" panose="02020603050405020304" pitchFamily="18" charset="0"/>
                <a:cs typeface="Times New Roman" panose="02020603050405020304" pitchFamily="18" charset="0"/>
              </a:rPr>
              <a:t>3</a:t>
            </a:r>
            <a:r>
              <a:rPr lang="en-US" dirty="0" smtClean="0">
                <a:solidFill>
                  <a:srgbClr val="0000CC"/>
                </a:solidFill>
                <a:latin typeface="Times New Roman" panose="02020603050405020304" pitchFamily="18" charset="0"/>
                <a:cs typeface="Times New Roman" panose="02020603050405020304" pitchFamily="18" charset="0"/>
              </a:rPr>
              <a:t> </a:t>
            </a:r>
            <a:r>
              <a:rPr lang="en-US" dirty="0" err="1" smtClean="0">
                <a:solidFill>
                  <a:srgbClr val="0000CC"/>
                </a:solidFill>
                <a:latin typeface="Times New Roman" panose="02020603050405020304" pitchFamily="18" charset="0"/>
                <a:cs typeface="Times New Roman" panose="02020603050405020304" pitchFamily="18" charset="0"/>
              </a:rPr>
              <a:t>eU</a:t>
            </a:r>
            <a:endParaRPr lang="en-US" dirty="0" smtClean="0">
              <a:solidFill>
                <a:srgbClr val="0000CC"/>
              </a:solidFill>
              <a:latin typeface="Times New Roman" panose="02020603050405020304" pitchFamily="18" charset="0"/>
              <a:cs typeface="Times New Roman" panose="02020603050405020304" pitchFamily="18" charset="0"/>
            </a:endParaRPr>
          </a:p>
          <a:p>
            <a:r>
              <a:rPr lang="en-US" baseline="30000" dirty="0" smtClean="0">
                <a:solidFill>
                  <a:srgbClr val="0000CC"/>
                </a:solidFill>
                <a:latin typeface="Times New Roman" panose="02020603050405020304" pitchFamily="18" charset="0"/>
                <a:cs typeface="Times New Roman" panose="02020603050405020304" pitchFamily="18" charset="0"/>
              </a:rPr>
              <a:t>                32</a:t>
            </a:r>
            <a:r>
              <a:rPr lang="en-US" dirty="0" smtClean="0">
                <a:solidFill>
                  <a:srgbClr val="0000CC"/>
                </a:solidFill>
                <a:latin typeface="Times New Roman" panose="02020603050405020304" pitchFamily="18" charset="0"/>
                <a:cs typeface="Times New Roman" panose="02020603050405020304" pitchFamily="18" charset="0"/>
              </a:rPr>
              <a:t>S</a:t>
            </a:r>
            <a:r>
              <a:rPr lang="en-US" baseline="30000" dirty="0" smtClean="0">
                <a:solidFill>
                  <a:srgbClr val="FF0000"/>
                </a:solidFill>
                <a:latin typeface="Times New Roman" panose="02020603050405020304" pitchFamily="18" charset="0"/>
                <a:cs typeface="Times New Roman" panose="02020603050405020304" pitchFamily="18" charset="0"/>
              </a:rPr>
              <a:t>16+</a:t>
            </a:r>
            <a:r>
              <a:rPr lang="en-US" dirty="0" smtClean="0">
                <a:solidFill>
                  <a:srgbClr val="0000CC"/>
                </a:solidFill>
                <a:latin typeface="Times New Roman" panose="02020603050405020304" pitchFamily="18" charset="0"/>
                <a:cs typeface="Times New Roman" panose="02020603050405020304" pitchFamily="18" charset="0"/>
              </a:rPr>
              <a:t> :  T = </a:t>
            </a:r>
            <a:r>
              <a:rPr lang="en-US" dirty="0" smtClean="0">
                <a:solidFill>
                  <a:srgbClr val="FF0000"/>
                </a:solidFill>
                <a:latin typeface="Times New Roman" panose="02020603050405020304" pitchFamily="18" charset="0"/>
                <a:cs typeface="Times New Roman" panose="02020603050405020304" pitchFamily="18" charset="0"/>
              </a:rPr>
              <a:t>17</a:t>
            </a:r>
            <a:r>
              <a:rPr lang="en-US" dirty="0" smtClean="0">
                <a:solidFill>
                  <a:srgbClr val="0000CC"/>
                </a:solidFill>
                <a:latin typeface="Times New Roman" panose="02020603050405020304" pitchFamily="18" charset="0"/>
                <a:cs typeface="Times New Roman" panose="02020603050405020304" pitchFamily="18" charset="0"/>
              </a:rPr>
              <a:t> </a:t>
            </a:r>
            <a:r>
              <a:rPr lang="en-US" dirty="0" err="1" smtClean="0">
                <a:solidFill>
                  <a:srgbClr val="0000CC"/>
                </a:solidFill>
                <a:latin typeface="Times New Roman" panose="02020603050405020304" pitchFamily="18" charset="0"/>
                <a:cs typeface="Times New Roman" panose="02020603050405020304" pitchFamily="18" charset="0"/>
              </a:rPr>
              <a:t>eU</a:t>
            </a:r>
            <a:endParaRPr lang="en-US" dirty="0">
              <a:solidFill>
                <a:srgbClr val="0000CC"/>
              </a:solidFill>
              <a:latin typeface="Times New Roman" panose="02020603050405020304" pitchFamily="18" charset="0"/>
              <a:cs typeface="Times New Roman" panose="02020603050405020304" pitchFamily="18"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000" y="576000"/>
            <a:ext cx="2965238" cy="42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6616082" y="4797152"/>
            <a:ext cx="1916358"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Tandem accelerator Munich</a:t>
            </a:r>
            <a:endParaRPr lang="en-US" sz="1200"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540000" y="5220000"/>
            <a:ext cx="8136904" cy="95410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The Tandem accelerator utilizes the terminal high voltage twice. Negative ions produced by an appropriate ion source are accelerated from ground to the positively charged terminal. Inside the terminal is a stripper to remove electrons from the incoming negative ions. The now positively-charged  ions experience a second boost of acceleration (‘Tandem’ accelerator).</a:t>
            </a:r>
            <a:endParaRPr lang="en-US" sz="1400" dirty="0">
              <a:latin typeface="Times New Roman" panose="02020603050405020304" pitchFamily="18" charset="0"/>
              <a:cs typeface="Times New Roman" panose="02020603050405020304" pitchFamily="18" charset="0"/>
            </a:endParaRPr>
          </a:p>
        </p:txBody>
      </p:sp>
      <p:sp>
        <p:nvSpPr>
          <p:cNvPr id="3" name="Textfeld 2"/>
          <p:cNvSpPr txBox="1"/>
          <p:nvPr/>
        </p:nvSpPr>
        <p:spPr>
          <a:xfrm>
            <a:off x="540000" y="6156000"/>
            <a:ext cx="4543231" cy="338554"/>
          </a:xfrm>
          <a:prstGeom prst="rect">
            <a:avLst/>
          </a:prstGeom>
          <a:noFill/>
          <a:ln>
            <a:solidFill>
              <a:srgbClr val="FF0000"/>
            </a:solidFill>
          </a:ln>
        </p:spPr>
        <p:txBody>
          <a:bodyPr wrap="none" rtlCol="0">
            <a:spAutoFit/>
          </a:bodyPr>
          <a:lstStyle/>
          <a:p>
            <a:r>
              <a:rPr lang="en-US" sz="1600" dirty="0" smtClean="0">
                <a:solidFill>
                  <a:srgbClr val="0000CC"/>
                </a:solidFill>
              </a:rPr>
              <a:t>IUAC tandem accelerator: </a:t>
            </a:r>
            <a:r>
              <a:rPr lang="en-US" sz="1600" dirty="0" smtClean="0"/>
              <a:t>terminal voltage 12.5 MV</a:t>
            </a:r>
            <a:endParaRPr lang="en-US" sz="1600" dirty="0"/>
          </a:p>
        </p:txBody>
      </p:sp>
    </p:spTree>
    <p:extLst>
      <p:ext uri="{BB962C8B-B14F-4D97-AF65-F5344CB8AC3E}">
        <p14:creationId xmlns:p14="http://schemas.microsoft.com/office/powerpoint/2010/main" val="3678064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History</a:t>
            </a:r>
            <a:endParaRPr lang="en-US" dirty="0"/>
          </a:p>
        </p:txBody>
      </p:sp>
      <mc:AlternateContent xmlns:mc="http://schemas.openxmlformats.org/markup-compatibility/2006" xmlns:a14="http://schemas.microsoft.com/office/drawing/2010/main">
        <mc:Choice Requires="a14">
          <p:sp>
            <p:nvSpPr>
              <p:cNvPr id="16" name="Textfeld 15"/>
              <p:cNvSpPr txBox="1"/>
              <p:nvPr/>
            </p:nvSpPr>
            <p:spPr>
              <a:xfrm>
                <a:off x="540000" y="720000"/>
                <a:ext cx="7992440" cy="18655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1862: Maxwell theory of electromagnetism</a:t>
                </a:r>
              </a:p>
              <a:p>
                <a:pPr marL="285750" indent="-285750">
                  <a:buFont typeface="Wingdings" panose="05000000000000000000" pitchFamily="2" charset="2"/>
                  <a:buChar char="v"/>
                </a:pPr>
                <a:r>
                  <a:rPr lang="en-US" sz="1600" dirty="0" smtClean="0">
                    <a:solidFill>
                      <a:srgbClr val="0000CC"/>
                    </a:solidFill>
                  </a:rPr>
                  <a:t> </a:t>
                </a:r>
                <a:r>
                  <a:rPr lang="en-US" sz="1600" dirty="0" smtClean="0"/>
                  <a:t>1886: Goldstein discovers positively charged rays (ion beams)</a:t>
                </a:r>
              </a:p>
              <a:p>
                <a:pPr marL="285750" indent="-285750">
                  <a:buFont typeface="Wingdings" panose="05000000000000000000" pitchFamily="2" charset="2"/>
                  <a:buChar char="v"/>
                </a:pPr>
                <a:r>
                  <a:rPr lang="en-US" sz="1600" dirty="0">
                    <a:solidFill>
                      <a:srgbClr val="0000CC"/>
                    </a:solidFill>
                  </a:rPr>
                  <a:t> </a:t>
                </a:r>
                <a:r>
                  <a:rPr lang="en-US" sz="1600" dirty="0" smtClean="0"/>
                  <a:t>1887: Hertz discovery of electromagnetic wave</a:t>
                </a:r>
              </a:p>
              <a:p>
                <a:pPr marL="285750" indent="-285750">
                  <a:buFont typeface="Wingdings" panose="05000000000000000000" pitchFamily="2" charset="2"/>
                  <a:buChar char="v"/>
                </a:pPr>
                <a:r>
                  <a:rPr lang="en-US" sz="1600" dirty="0">
                    <a:solidFill>
                      <a:srgbClr val="0000CC"/>
                    </a:solidFill>
                  </a:rPr>
                  <a:t> </a:t>
                </a:r>
                <a:r>
                  <a:rPr lang="en-US" sz="1600" dirty="0" smtClean="0"/>
                  <a:t>1894: Lenard extracts cathode rays (with a 2.65 </a:t>
                </a:r>
                <a:r>
                  <a:rPr lang="el-GR" sz="1600" dirty="0" smtClean="0"/>
                  <a:t>μ</a:t>
                </a:r>
                <a:r>
                  <a:rPr lang="de-DE" sz="1600" dirty="0" smtClean="0"/>
                  <a:t>m </a:t>
                </a:r>
                <a:r>
                  <a:rPr lang="en-US" sz="1600" dirty="0" smtClean="0"/>
                  <a:t>Al Lenard window</a:t>
                </a:r>
                <a:r>
                  <a:rPr lang="de-DE" sz="1600" dirty="0" smtClean="0"/>
                  <a:t>)</a:t>
                </a:r>
              </a:p>
              <a:p>
                <a:pPr marL="285750" indent="-285750">
                  <a:buFont typeface="Wingdings" panose="05000000000000000000" pitchFamily="2" charset="2"/>
                  <a:buChar char="v"/>
                </a:pPr>
                <a:r>
                  <a:rPr lang="de-DE" sz="1600" dirty="0">
                    <a:solidFill>
                      <a:srgbClr val="0000CC"/>
                    </a:solidFill>
                  </a:rPr>
                  <a:t> </a:t>
                </a:r>
                <a:r>
                  <a:rPr lang="en-US" sz="1600" dirty="0" smtClean="0"/>
                  <a:t>1897: J.J. Thomson shows that cathode rays are particles since they followed the classical Lorentz force </a:t>
                </a:r>
                <a14:m>
                  <m:oMath xmlns:m="http://schemas.openxmlformats.org/officeDocument/2006/math">
                    <m:r>
                      <a:rPr lang="de-DE" sz="1600" b="0" i="1" smtClean="0">
                        <a:latin typeface="Cambria Math"/>
                      </a:rPr>
                      <m:t>𝑚</m:t>
                    </m:r>
                    <m:acc>
                      <m:accPr>
                        <m:chr m:val="⃗"/>
                        <m:ctrlPr>
                          <a:rPr lang="de-DE" sz="1600" b="0" i="1" smtClean="0">
                            <a:latin typeface="Cambria Math" panose="02040503050406030204" pitchFamily="18" charset="0"/>
                          </a:rPr>
                        </m:ctrlPr>
                      </m:accPr>
                      <m:e>
                        <m:r>
                          <a:rPr lang="de-DE" sz="1600" b="0" i="1" smtClean="0">
                            <a:latin typeface="Cambria Math"/>
                          </a:rPr>
                          <m:t>𝑎</m:t>
                        </m:r>
                      </m:e>
                    </m:acc>
                    <m:r>
                      <a:rPr lang="de-DE" sz="1600" b="0" i="1" smtClean="0">
                        <a:latin typeface="Cambria Math"/>
                      </a:rPr>
                      <m:t>=</m:t>
                    </m:r>
                    <m:r>
                      <a:rPr lang="de-DE" sz="1600" b="0" i="1" smtClean="0">
                        <a:latin typeface="Cambria Math"/>
                      </a:rPr>
                      <m:t>𝑒</m:t>
                    </m:r>
                    <m:r>
                      <a:rPr lang="de-DE" sz="1600" b="0" i="1" smtClean="0">
                        <a:latin typeface="Cambria Math"/>
                        <a:ea typeface="Cambria Math"/>
                      </a:rPr>
                      <m:t>∙</m:t>
                    </m:r>
                    <m:d>
                      <m:dPr>
                        <m:ctrlPr>
                          <a:rPr lang="de-DE" sz="1600" b="0" i="1" smtClean="0">
                            <a:solidFill>
                              <a:schemeClr val="tx1"/>
                            </a:solidFill>
                            <a:latin typeface="Cambria Math" panose="02040503050406030204" pitchFamily="18" charset="0"/>
                            <a:ea typeface="Cambria Math"/>
                          </a:rPr>
                        </m:ctrlPr>
                      </m:dPr>
                      <m:e>
                        <m:acc>
                          <m:accPr>
                            <m:chr m:val="⃗"/>
                            <m:ctrlPr>
                              <a:rPr lang="de-DE" sz="1600" b="0" i="1" smtClean="0">
                                <a:solidFill>
                                  <a:schemeClr val="tx1"/>
                                </a:solidFill>
                                <a:latin typeface="Cambria Math" panose="02040503050406030204" pitchFamily="18" charset="0"/>
                                <a:ea typeface="Cambria Math"/>
                              </a:rPr>
                            </m:ctrlPr>
                          </m:accPr>
                          <m:e>
                            <m:r>
                              <a:rPr lang="de-DE" sz="1600" b="0" i="1" smtClean="0">
                                <a:solidFill>
                                  <a:schemeClr val="tx1"/>
                                </a:solidFill>
                                <a:latin typeface="Cambria Math"/>
                                <a:ea typeface="Cambria Math"/>
                              </a:rPr>
                              <m:t>𝐸</m:t>
                            </m:r>
                          </m:e>
                        </m:acc>
                        <m:r>
                          <a:rPr lang="de-DE" sz="1600" b="0" i="1" smtClean="0">
                            <a:solidFill>
                              <a:schemeClr val="tx1"/>
                            </a:solidFill>
                            <a:latin typeface="Cambria Math"/>
                          </a:rPr>
                          <m:t>+</m:t>
                        </m:r>
                        <m:acc>
                          <m:accPr>
                            <m:chr m:val="⃗"/>
                            <m:ctrlPr>
                              <a:rPr lang="de-DE" sz="1600" b="0" i="1" smtClean="0">
                                <a:solidFill>
                                  <a:schemeClr val="tx1"/>
                                </a:solidFill>
                                <a:latin typeface="Cambria Math" panose="02040503050406030204" pitchFamily="18" charset="0"/>
                              </a:rPr>
                            </m:ctrlPr>
                          </m:accPr>
                          <m:e>
                            <m:r>
                              <a:rPr lang="de-DE" sz="1600" b="0" i="1" smtClean="0">
                                <a:solidFill>
                                  <a:schemeClr val="tx1"/>
                                </a:solidFill>
                                <a:latin typeface="Cambria Math"/>
                              </a:rPr>
                              <m:t>𝑣</m:t>
                            </m:r>
                          </m:e>
                        </m:acc>
                        <m:r>
                          <a:rPr lang="de-DE" sz="1600" b="0" i="1" smtClean="0">
                            <a:solidFill>
                              <a:schemeClr val="tx1"/>
                            </a:solidFill>
                            <a:latin typeface="Cambria Math"/>
                            <a:ea typeface="Cambria Math"/>
                          </a:rPr>
                          <m:t>×</m:t>
                        </m:r>
                        <m:acc>
                          <m:accPr>
                            <m:chr m:val="⃗"/>
                            <m:ctrlPr>
                              <a:rPr lang="de-DE" sz="1600" b="0" i="1" smtClean="0">
                                <a:solidFill>
                                  <a:schemeClr val="tx1"/>
                                </a:solidFill>
                                <a:latin typeface="Cambria Math" panose="02040503050406030204" pitchFamily="18" charset="0"/>
                                <a:ea typeface="Cambria Math"/>
                              </a:rPr>
                            </m:ctrlPr>
                          </m:accPr>
                          <m:e>
                            <m:r>
                              <a:rPr lang="de-DE" sz="1600" b="0" i="1" smtClean="0">
                                <a:solidFill>
                                  <a:schemeClr val="tx1"/>
                                </a:solidFill>
                                <a:latin typeface="Cambria Math"/>
                                <a:ea typeface="Cambria Math"/>
                              </a:rPr>
                              <m:t>𝐵</m:t>
                            </m:r>
                          </m:e>
                        </m:acc>
                      </m:e>
                    </m:d>
                  </m:oMath>
                </a14:m>
                <a:r>
                  <a:rPr lang="en-US" sz="1600" dirty="0" smtClean="0">
                    <a:solidFill>
                      <a:schemeClr val="tx1"/>
                    </a:solidFill>
                  </a:rPr>
                  <a:t> in electromagnetic field</a:t>
                </a:r>
              </a:p>
              <a:p>
                <a:pPr marL="285750" indent="-285750">
                  <a:buFont typeface="Wingdings" panose="05000000000000000000" pitchFamily="2" charset="2"/>
                  <a:buChar char="v"/>
                </a:pPr>
                <a:r>
                  <a:rPr lang="en-US" sz="1600" dirty="0" smtClean="0">
                    <a:solidFill>
                      <a:srgbClr val="0000CC"/>
                    </a:solidFill>
                  </a:rPr>
                  <a:t> </a:t>
                </a:r>
                <a:r>
                  <a:rPr lang="en-US" sz="1600" dirty="0" smtClean="0"/>
                  <a:t>1926: G.P. Thomson showed that the electron is a wave</a:t>
                </a:r>
                <a:endParaRPr lang="en-US" sz="1600" dirty="0"/>
              </a:p>
            </p:txBody>
          </p:sp>
        </mc:Choice>
        <mc:Fallback xmlns="">
          <p:sp>
            <p:nvSpPr>
              <p:cNvPr id="16" name="Textfeld 15"/>
              <p:cNvSpPr txBox="1">
                <a:spLocks noRot="1" noChangeAspect="1" noMove="1" noResize="1" noEditPoints="1" noAdjustHandles="1" noChangeArrowheads="1" noChangeShapeType="1" noTextEdit="1"/>
              </p:cNvSpPr>
              <p:nvPr/>
            </p:nvSpPr>
            <p:spPr>
              <a:xfrm>
                <a:off x="540000" y="720000"/>
                <a:ext cx="7992440" cy="1865575"/>
              </a:xfrm>
              <a:prstGeom prst="rect">
                <a:avLst/>
              </a:prstGeom>
              <a:blipFill rotWithShape="1">
                <a:blip r:embed="rId2"/>
                <a:stretch>
                  <a:fillRect l="-305" t="-980" b="-3268"/>
                </a:stretch>
              </a:blipFill>
            </p:spPr>
            <p:txBody>
              <a:bodyPr/>
              <a:lstStyle/>
              <a:p>
                <a:r>
                  <a:rPr lang="en-US">
                    <a:noFill/>
                  </a:rPr>
                  <a:t> </a:t>
                </a:r>
              </a:p>
            </p:txBody>
          </p:sp>
        </mc:Fallback>
      </mc:AlternateContent>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00" y="3600000"/>
            <a:ext cx="1428750" cy="201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225" y="2795588"/>
            <a:ext cx="40195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000" y="3600000"/>
            <a:ext cx="1428750" cy="201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931486" y="5614538"/>
            <a:ext cx="1696298" cy="461665"/>
          </a:xfrm>
          <a:prstGeom prst="rect">
            <a:avLst/>
          </a:prstGeom>
          <a:noFill/>
        </p:spPr>
        <p:txBody>
          <a:bodyPr wrap="none" rtlCol="0">
            <a:spAutoFit/>
          </a:bodyPr>
          <a:lstStyle/>
          <a:p>
            <a:pPr algn="ctr"/>
            <a:r>
              <a:rPr lang="en-US" sz="1200" dirty="0" smtClean="0"/>
              <a:t>Philipp E.A. von Lenard</a:t>
            </a:r>
          </a:p>
          <a:p>
            <a:pPr algn="ctr"/>
            <a:r>
              <a:rPr lang="en-US" sz="1200" dirty="0" smtClean="0"/>
              <a:t>(1862-1947)</a:t>
            </a:r>
            <a:endParaRPr lang="en-US" sz="1200" dirty="0"/>
          </a:p>
        </p:txBody>
      </p:sp>
      <p:sp>
        <p:nvSpPr>
          <p:cNvPr id="6" name="Textfeld 5"/>
          <p:cNvSpPr txBox="1"/>
          <p:nvPr/>
        </p:nvSpPr>
        <p:spPr>
          <a:xfrm>
            <a:off x="1296000" y="6300000"/>
            <a:ext cx="1077539" cy="246221"/>
          </a:xfrm>
          <a:prstGeom prst="rect">
            <a:avLst/>
          </a:prstGeom>
          <a:noFill/>
        </p:spPr>
        <p:txBody>
          <a:bodyPr wrap="none" rtlCol="0">
            <a:spAutoFit/>
          </a:bodyPr>
          <a:lstStyle/>
          <a:p>
            <a:r>
              <a:rPr lang="en-US" sz="1000" dirty="0" smtClean="0"/>
              <a:t>Nobel prize 1905</a:t>
            </a:r>
            <a:endParaRPr lang="en-US" sz="1000" dirty="0"/>
          </a:p>
        </p:txBody>
      </p:sp>
      <p:sp>
        <p:nvSpPr>
          <p:cNvPr id="25" name="Textfeld 24"/>
          <p:cNvSpPr txBox="1"/>
          <p:nvPr/>
        </p:nvSpPr>
        <p:spPr>
          <a:xfrm>
            <a:off x="6861819" y="5766938"/>
            <a:ext cx="1356911" cy="461665"/>
          </a:xfrm>
          <a:prstGeom prst="rect">
            <a:avLst/>
          </a:prstGeom>
          <a:noFill/>
        </p:spPr>
        <p:txBody>
          <a:bodyPr wrap="none" rtlCol="0">
            <a:spAutoFit/>
          </a:bodyPr>
          <a:lstStyle/>
          <a:p>
            <a:pPr algn="ctr"/>
            <a:r>
              <a:rPr lang="en-US" sz="1200" dirty="0" smtClean="0"/>
              <a:t>Joseph J. Thomson</a:t>
            </a:r>
          </a:p>
          <a:p>
            <a:pPr algn="ctr"/>
            <a:r>
              <a:rPr lang="en-US" sz="1200" dirty="0" smtClean="0"/>
              <a:t>(1856-1940)</a:t>
            </a:r>
            <a:endParaRPr lang="en-US" sz="1200" dirty="0"/>
          </a:p>
        </p:txBody>
      </p:sp>
      <p:sp>
        <p:nvSpPr>
          <p:cNvPr id="26" name="Textfeld 25"/>
          <p:cNvSpPr txBox="1"/>
          <p:nvPr/>
        </p:nvSpPr>
        <p:spPr>
          <a:xfrm>
            <a:off x="7020000" y="6336000"/>
            <a:ext cx="1077539" cy="246221"/>
          </a:xfrm>
          <a:prstGeom prst="rect">
            <a:avLst/>
          </a:prstGeom>
          <a:noFill/>
        </p:spPr>
        <p:txBody>
          <a:bodyPr wrap="none" rtlCol="0">
            <a:spAutoFit/>
          </a:bodyPr>
          <a:lstStyle/>
          <a:p>
            <a:r>
              <a:rPr lang="en-US" sz="1000" dirty="0" smtClean="0"/>
              <a:t>Nobel prize 1906</a:t>
            </a:r>
            <a:endParaRPr lang="en-US" sz="1000" dirty="0"/>
          </a:p>
        </p:txBody>
      </p:sp>
    </p:spTree>
    <p:extLst>
      <p:ext uri="{BB962C8B-B14F-4D97-AF65-F5344CB8AC3E}">
        <p14:creationId xmlns:p14="http://schemas.microsoft.com/office/powerpoint/2010/main" val="3555973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Rutherford scattering</a:t>
            </a:r>
            <a:endParaRPr lang="en-US" dirty="0"/>
          </a:p>
        </p:txBody>
      </p:sp>
      <p:sp>
        <p:nvSpPr>
          <p:cNvPr id="3" name="Textfeld 2"/>
          <p:cNvSpPr txBox="1"/>
          <p:nvPr/>
        </p:nvSpPr>
        <p:spPr>
          <a:xfrm>
            <a:off x="540001" y="720000"/>
            <a:ext cx="7920432"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a:solidFill>
                  <a:srgbClr val="0000CC"/>
                </a:solidFill>
              </a:rPr>
              <a:t> </a:t>
            </a:r>
            <a:r>
              <a:rPr lang="en-US" sz="1600" dirty="0" smtClean="0"/>
              <a:t>1909:</a:t>
            </a:r>
            <a:r>
              <a:rPr lang="en-US" sz="1600" dirty="0" smtClean="0">
                <a:solidFill>
                  <a:srgbClr val="0000CC"/>
                </a:solidFill>
              </a:rPr>
              <a:t> </a:t>
            </a:r>
            <a:r>
              <a:rPr lang="en-US" sz="1600" dirty="0" smtClean="0"/>
              <a:t>Ernest Rutherford discovers the nucleus with 7.7 MeV </a:t>
            </a:r>
            <a:r>
              <a:rPr lang="en-US" sz="1600" baseline="30000" dirty="0" smtClean="0"/>
              <a:t>4</a:t>
            </a:r>
            <a:r>
              <a:rPr lang="en-US" sz="1600" dirty="0" smtClean="0"/>
              <a:t>He from </a:t>
            </a:r>
            <a:r>
              <a:rPr lang="en-US" sz="1600" baseline="30000" dirty="0" smtClean="0"/>
              <a:t>214</a:t>
            </a:r>
            <a:r>
              <a:rPr lang="en-US" sz="1600" dirty="0" smtClean="0"/>
              <a:t>Po alpha decay    measuring the elastic cross section</a:t>
            </a:r>
            <a:endParaRPr lang="en-US" sz="1600" dirty="0">
              <a:solidFill>
                <a:srgbClr val="0000CC"/>
              </a:solidFill>
            </a:endParaRPr>
          </a:p>
        </p:txBody>
      </p:sp>
      <p:pic>
        <p:nvPicPr>
          <p:cNvPr id="4" name="Picture 4"/>
          <p:cNvPicPr>
            <a:picLocks noChangeAspect="1" noChangeArrowheads="1"/>
          </p:cNvPicPr>
          <p:nvPr/>
        </p:nvPicPr>
        <p:blipFill>
          <a:blip r:embed="rId2" cstate="print"/>
          <a:srcRect/>
          <a:stretch>
            <a:fillRect/>
          </a:stretch>
        </p:blipFill>
        <p:spPr bwMode="auto">
          <a:xfrm>
            <a:off x="720000" y="1440000"/>
            <a:ext cx="4191000" cy="21240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feld 4"/>
              <p:cNvSpPr txBox="1"/>
              <p:nvPr/>
            </p:nvSpPr>
            <p:spPr>
              <a:xfrm>
                <a:off x="5400000" y="1260000"/>
                <a:ext cx="2228046" cy="6282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0000CC"/>
                              </a:solidFill>
                              <a:latin typeface="Cambria Math" panose="02040503050406030204" pitchFamily="18" charset="0"/>
                            </a:rPr>
                          </m:ctrlPr>
                        </m:sSubPr>
                        <m:e>
                          <m:r>
                            <a:rPr lang="de-DE" sz="1600" b="0" i="1" smtClean="0">
                              <a:solidFill>
                                <a:srgbClr val="0000CC"/>
                              </a:solidFill>
                              <a:latin typeface="Cambria Math"/>
                            </a:rPr>
                            <m:t>𝐸</m:t>
                          </m:r>
                        </m:e>
                        <m:sub>
                          <m:r>
                            <a:rPr lang="en-US" sz="1600" i="1" smtClean="0">
                              <a:solidFill>
                                <a:srgbClr val="0000CC"/>
                              </a:solidFill>
                              <a:latin typeface="Cambria Math"/>
                              <a:ea typeface="Cambria Math"/>
                            </a:rPr>
                            <m:t>𝛼</m:t>
                          </m:r>
                        </m:sub>
                      </m:sSub>
                      <m:r>
                        <a:rPr lang="de-DE" sz="1600" b="0" i="1" smtClean="0">
                          <a:solidFill>
                            <a:srgbClr val="0000CC"/>
                          </a:solidFill>
                          <a:latin typeface="Cambria Math"/>
                        </a:rPr>
                        <m:t>=</m:t>
                      </m:r>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1</m:t>
                          </m:r>
                        </m:num>
                        <m:den>
                          <m:r>
                            <a:rPr lang="de-DE" sz="1600" b="0" i="1" smtClean="0">
                              <a:solidFill>
                                <a:srgbClr val="0000CC"/>
                              </a:solidFill>
                              <a:latin typeface="Cambria Math"/>
                            </a:rPr>
                            <m:t>4</m:t>
                          </m:r>
                          <m:r>
                            <a:rPr lang="de-DE" sz="1600" b="0" i="1" smtClean="0">
                              <a:solidFill>
                                <a:srgbClr val="0000CC"/>
                              </a:solidFill>
                              <a:latin typeface="Cambria Math"/>
                              <a:ea typeface="Cambria Math"/>
                            </a:rPr>
                            <m:t>𝜋</m:t>
                          </m:r>
                          <m:sSub>
                            <m:sSubPr>
                              <m:ctrlPr>
                                <a:rPr lang="de-DE" sz="1600" b="0" i="1" smtClean="0">
                                  <a:solidFill>
                                    <a:srgbClr val="0000CC"/>
                                  </a:solidFill>
                                  <a:latin typeface="Cambria Math" panose="02040503050406030204" pitchFamily="18" charset="0"/>
                                  <a:ea typeface="Cambria Math"/>
                                </a:rPr>
                              </m:ctrlPr>
                            </m:sSubPr>
                            <m:e>
                              <m:r>
                                <a:rPr lang="de-DE" sz="1600" b="0" i="1" smtClean="0">
                                  <a:solidFill>
                                    <a:srgbClr val="0000CC"/>
                                  </a:solidFill>
                                  <a:latin typeface="Cambria Math"/>
                                  <a:ea typeface="Cambria Math"/>
                                </a:rPr>
                                <m:t>𝜀</m:t>
                              </m:r>
                            </m:e>
                            <m:sub>
                              <m:r>
                                <a:rPr lang="de-DE" sz="1600" b="0" i="1" smtClean="0">
                                  <a:solidFill>
                                    <a:srgbClr val="0000CC"/>
                                  </a:solidFill>
                                  <a:latin typeface="Cambria Math"/>
                                  <a:ea typeface="Cambria Math"/>
                                </a:rPr>
                                <m:t>0</m:t>
                              </m:r>
                            </m:sub>
                          </m:sSub>
                        </m:den>
                      </m:f>
                      <m:f>
                        <m:fPr>
                          <m:ctrlPr>
                            <a:rPr lang="de-DE" sz="1600" b="0" i="1" smtClean="0">
                              <a:solidFill>
                                <a:srgbClr val="0000CC"/>
                              </a:solidFill>
                              <a:latin typeface="Cambria Math" panose="02040503050406030204" pitchFamily="18" charset="0"/>
                            </a:rPr>
                          </m:ctrlPr>
                        </m:fPr>
                        <m:num>
                          <m:sSub>
                            <m:sSubPr>
                              <m:ctrlPr>
                                <a:rPr lang="de-DE" sz="1600" b="0" i="1" smtClean="0">
                                  <a:solidFill>
                                    <a:srgbClr val="0000CC"/>
                                  </a:solidFill>
                                  <a:latin typeface="Cambria Math" panose="02040503050406030204" pitchFamily="18" charset="0"/>
                                </a:rPr>
                              </m:ctrlPr>
                            </m:sSubPr>
                            <m:e>
                              <m:r>
                                <a:rPr lang="de-DE" sz="1600" b="0" i="1" smtClean="0">
                                  <a:solidFill>
                                    <a:srgbClr val="0000CC"/>
                                  </a:solidFill>
                                  <a:latin typeface="Cambria Math"/>
                                </a:rPr>
                                <m:t>𝑍</m:t>
                              </m:r>
                            </m:e>
                            <m:sub>
                              <m:r>
                                <a:rPr lang="de-DE" sz="1600" b="0" i="1" smtClean="0">
                                  <a:solidFill>
                                    <a:srgbClr val="0000CC"/>
                                  </a:solidFill>
                                  <a:latin typeface="Cambria Math"/>
                                  <a:ea typeface="Cambria Math"/>
                                </a:rPr>
                                <m:t>𝛼</m:t>
                              </m:r>
                            </m:sub>
                          </m:sSub>
                          <m:r>
                            <a:rPr lang="de-DE" sz="1600" b="0" i="1" smtClean="0">
                              <a:solidFill>
                                <a:srgbClr val="0000CC"/>
                              </a:solidFill>
                              <a:latin typeface="Cambria Math"/>
                              <a:ea typeface="Cambria Math"/>
                            </a:rPr>
                            <m:t>∙</m:t>
                          </m:r>
                          <m:sSub>
                            <m:sSubPr>
                              <m:ctrlPr>
                                <a:rPr lang="de-DE" sz="1600" b="0" i="1" smtClean="0">
                                  <a:solidFill>
                                    <a:srgbClr val="0000CC"/>
                                  </a:solidFill>
                                  <a:latin typeface="Cambria Math" panose="02040503050406030204" pitchFamily="18" charset="0"/>
                                  <a:ea typeface="Cambria Math"/>
                                </a:rPr>
                              </m:ctrlPr>
                            </m:sSubPr>
                            <m:e>
                              <m:r>
                                <a:rPr lang="de-DE" sz="1600" b="0" i="1" smtClean="0">
                                  <a:solidFill>
                                    <a:srgbClr val="0000CC"/>
                                  </a:solidFill>
                                  <a:latin typeface="Cambria Math"/>
                                  <a:ea typeface="Cambria Math"/>
                                </a:rPr>
                                <m:t>𝑍</m:t>
                              </m:r>
                            </m:e>
                            <m:sub>
                              <m:r>
                                <a:rPr lang="de-DE" sz="1600" b="0" i="1" smtClean="0">
                                  <a:solidFill>
                                    <a:srgbClr val="0000CC"/>
                                  </a:solidFill>
                                  <a:latin typeface="Cambria Math"/>
                                  <a:ea typeface="Cambria Math"/>
                                </a:rPr>
                                <m:t>𝐴𝑢</m:t>
                              </m:r>
                            </m:sub>
                          </m:sSub>
                          <m:r>
                            <a:rPr lang="de-DE" sz="1600" b="0" i="1" smtClean="0">
                              <a:solidFill>
                                <a:srgbClr val="0000CC"/>
                              </a:solidFill>
                              <a:latin typeface="Cambria Math"/>
                              <a:ea typeface="Cambria Math"/>
                            </a:rPr>
                            <m:t>∙</m:t>
                          </m:r>
                          <m:sSup>
                            <m:sSupPr>
                              <m:ctrlPr>
                                <a:rPr lang="de-DE" sz="1600" b="0" i="1" smtClean="0">
                                  <a:solidFill>
                                    <a:srgbClr val="0000CC"/>
                                  </a:solidFill>
                                  <a:latin typeface="Cambria Math" panose="02040503050406030204" pitchFamily="18" charset="0"/>
                                  <a:ea typeface="Cambria Math"/>
                                </a:rPr>
                              </m:ctrlPr>
                            </m:sSupPr>
                            <m:e>
                              <m:r>
                                <a:rPr lang="de-DE" sz="1600" b="0" i="1" smtClean="0">
                                  <a:solidFill>
                                    <a:srgbClr val="0000CC"/>
                                  </a:solidFill>
                                  <a:latin typeface="Cambria Math"/>
                                  <a:ea typeface="Cambria Math"/>
                                </a:rPr>
                                <m:t>𝑒</m:t>
                              </m:r>
                            </m:e>
                            <m:sup>
                              <m:r>
                                <a:rPr lang="de-DE" sz="1600" b="0" i="1" smtClean="0">
                                  <a:solidFill>
                                    <a:srgbClr val="0000CC"/>
                                  </a:solidFill>
                                  <a:latin typeface="Cambria Math"/>
                                  <a:ea typeface="Cambria Math"/>
                                </a:rPr>
                                <m:t>2</m:t>
                              </m:r>
                            </m:sup>
                          </m:sSup>
                        </m:num>
                        <m:den>
                          <m:r>
                            <a:rPr lang="de-DE" sz="1600" b="0" i="1" smtClean="0">
                              <a:solidFill>
                                <a:srgbClr val="0000CC"/>
                              </a:solidFill>
                              <a:latin typeface="Cambria Math"/>
                            </a:rPr>
                            <m:t>𝑑</m:t>
                          </m:r>
                        </m:den>
                      </m:f>
                    </m:oMath>
                  </m:oMathPara>
                </a14:m>
                <a:endParaRPr lang="en-US" sz="1600"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5400000" y="1260000"/>
                <a:ext cx="2228046" cy="62824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feld 5"/>
              <p:cNvSpPr txBox="1"/>
              <p:nvPr/>
            </p:nvSpPr>
            <p:spPr>
              <a:xfrm>
                <a:off x="540001" y="5040000"/>
                <a:ext cx="8136456" cy="1374864"/>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1919: E. Rutherford produced first nuclear reactions </a:t>
                </a:r>
                <a14:m>
                  <m:oMath xmlns:m="http://schemas.openxmlformats.org/officeDocument/2006/math">
                    <m:sPre>
                      <m:sPrePr>
                        <m:ctrlPr>
                          <a:rPr lang="en-US" sz="1600" i="1" smtClean="0">
                            <a:latin typeface="Cambria Math" panose="02040503050406030204" pitchFamily="18" charset="0"/>
                          </a:rPr>
                        </m:ctrlPr>
                      </m:sPrePr>
                      <m:sub/>
                      <m:sup>
                        <m:r>
                          <a:rPr lang="de-DE" b="0" i="1" smtClean="0">
                            <a:latin typeface="Cambria Math"/>
                          </a:rPr>
                          <m:t>14</m:t>
                        </m:r>
                      </m:sup>
                      <m:e>
                        <m:r>
                          <a:rPr lang="de-DE" b="0" i="1" smtClean="0">
                            <a:latin typeface="Cambria Math"/>
                          </a:rPr>
                          <m:t>𝑁</m:t>
                        </m:r>
                      </m:e>
                    </m:sPre>
                    <m:r>
                      <a:rPr lang="de-DE" b="0" i="1" smtClean="0">
                        <a:latin typeface="Cambria Math"/>
                      </a:rPr>
                      <m:t>+</m:t>
                    </m:r>
                    <m:sPre>
                      <m:sPrePr>
                        <m:ctrlPr>
                          <a:rPr lang="de-DE" b="0" i="1" smtClean="0">
                            <a:latin typeface="Cambria Math" panose="02040503050406030204" pitchFamily="18" charset="0"/>
                          </a:rPr>
                        </m:ctrlPr>
                      </m:sPrePr>
                      <m:sub/>
                      <m:sup>
                        <m:r>
                          <a:rPr lang="de-DE" b="0" i="1" smtClean="0">
                            <a:latin typeface="Cambria Math"/>
                          </a:rPr>
                          <m:t>4</m:t>
                        </m:r>
                      </m:sup>
                      <m:e>
                        <m:r>
                          <a:rPr lang="de-DE" b="0" i="1" smtClean="0">
                            <a:latin typeface="Cambria Math"/>
                          </a:rPr>
                          <m:t>𝐻𝑒</m:t>
                        </m:r>
                      </m:e>
                    </m:sPre>
                    <m:r>
                      <a:rPr lang="en-US" i="1" smtClean="0">
                        <a:latin typeface="Cambria Math"/>
                        <a:ea typeface="Cambria Math"/>
                      </a:rPr>
                      <m:t>→</m:t>
                    </m:r>
                    <m:sPre>
                      <m:sPrePr>
                        <m:ctrlPr>
                          <a:rPr lang="en-US" i="1" smtClean="0">
                            <a:latin typeface="Cambria Math" panose="02040503050406030204" pitchFamily="18" charset="0"/>
                            <a:ea typeface="Cambria Math"/>
                          </a:rPr>
                        </m:ctrlPr>
                      </m:sPrePr>
                      <m:sub/>
                      <m:sup>
                        <m:r>
                          <a:rPr lang="de-DE" b="0" i="1" smtClean="0">
                            <a:latin typeface="Cambria Math"/>
                          </a:rPr>
                          <m:t>17</m:t>
                        </m:r>
                      </m:sup>
                      <m:e>
                        <m:r>
                          <a:rPr lang="de-DE" b="0" i="1" smtClean="0">
                            <a:latin typeface="Cambria Math"/>
                          </a:rPr>
                          <m:t>𝑂</m:t>
                        </m:r>
                      </m:e>
                    </m:sPre>
                    <m:r>
                      <a:rPr lang="de-DE" b="0" i="1" smtClean="0">
                        <a:latin typeface="Cambria Math"/>
                      </a:rPr>
                      <m:t>+</m:t>
                    </m:r>
                    <m:r>
                      <a:rPr lang="de-DE" b="0" i="1" smtClean="0">
                        <a:latin typeface="Cambria Math"/>
                      </a:rPr>
                      <m:t>𝑝</m:t>
                    </m:r>
                  </m:oMath>
                </a14:m>
                <a:endParaRPr lang="en-US" sz="1600" dirty="0" smtClean="0"/>
              </a:p>
              <a:p>
                <a:r>
                  <a:rPr lang="en-US" sz="1600" dirty="0"/>
                  <a:t> </a:t>
                </a:r>
                <a:r>
                  <a:rPr lang="en-US" sz="1600" dirty="0" smtClean="0"/>
                  <a:t>      </a:t>
                </a:r>
                <a:r>
                  <a:rPr lang="en-US" sz="1600" i="1" dirty="0" smtClean="0">
                    <a:solidFill>
                      <a:srgbClr val="0000CC"/>
                    </a:solidFill>
                  </a:rPr>
                  <a:t>prediction of neutrons</a:t>
                </a:r>
                <a:endParaRPr lang="en-US" sz="1600" i="1" dirty="0" smtClean="0">
                  <a:solidFill>
                    <a:srgbClr val="0000CC"/>
                  </a:solidFill>
                </a:endParaRPr>
              </a:p>
              <a:p>
                <a:pPr marL="285750" indent="-285750">
                  <a:buFont typeface="Wingdings" panose="05000000000000000000" pitchFamily="2" charset="2"/>
                  <a:buChar char="v"/>
                </a:pPr>
                <a:r>
                  <a:rPr lang="en-US" sz="1600" dirty="0">
                    <a:solidFill>
                      <a:srgbClr val="0000CC"/>
                    </a:solidFill>
                  </a:rPr>
                  <a:t> </a:t>
                </a:r>
                <a:r>
                  <a:rPr lang="en-US" sz="1600" dirty="0" smtClean="0"/>
                  <a:t>H. </a:t>
                </a:r>
                <a:r>
                  <a:rPr lang="en-US" sz="1600" dirty="0" err="1" smtClean="0"/>
                  <a:t>Greinacher</a:t>
                </a:r>
                <a:r>
                  <a:rPr lang="en-US" sz="1600" dirty="0" smtClean="0"/>
                  <a:t> invents the cascade generator for several 100 </a:t>
                </a:r>
                <a:r>
                  <a:rPr lang="en-US" sz="1600" dirty="0" err="1" smtClean="0"/>
                  <a:t>keV</a:t>
                </a:r>
                <a:r>
                  <a:rPr lang="en-US" sz="1600" dirty="0" smtClean="0"/>
                  <a:t>.</a:t>
                </a:r>
              </a:p>
              <a:p>
                <a:pPr marL="285750" indent="-285750">
                  <a:buFont typeface="Wingdings" panose="05000000000000000000" pitchFamily="2" charset="2"/>
                  <a:buChar char="v"/>
                </a:pPr>
                <a:r>
                  <a:rPr lang="en-US" sz="1600" dirty="0">
                    <a:solidFill>
                      <a:srgbClr val="0000CC"/>
                    </a:solidFill>
                  </a:rPr>
                  <a:t> </a:t>
                </a:r>
                <a:r>
                  <a:rPr lang="en-US" sz="1600" dirty="0" smtClean="0"/>
                  <a:t>E. Rutherford is convinced that several 10 MeV are in general needed for nuclear reactions. He therefore gave up the thought of accelerating particles.</a:t>
                </a:r>
                <a:endParaRPr lang="en-US" sz="1600" dirty="0">
                  <a:solidFill>
                    <a:srgbClr val="0000CC"/>
                  </a:solidFill>
                </a:endParaRPr>
              </a:p>
            </p:txBody>
          </p:sp>
        </mc:Choice>
        <mc:Fallback>
          <p:sp>
            <p:nvSpPr>
              <p:cNvPr id="6" name="Textfeld 5"/>
              <p:cNvSpPr txBox="1">
                <a:spLocks noRot="1" noChangeAspect="1" noMove="1" noResize="1" noEditPoints="1" noAdjustHandles="1" noChangeArrowheads="1" noChangeShapeType="1" noTextEdit="1"/>
              </p:cNvSpPr>
              <p:nvPr/>
            </p:nvSpPr>
            <p:spPr>
              <a:xfrm>
                <a:off x="540001" y="5040000"/>
                <a:ext cx="8136456" cy="1374864"/>
              </a:xfrm>
              <a:prstGeom prst="rect">
                <a:avLst/>
              </a:prstGeom>
              <a:blipFill>
                <a:blip r:embed="rId4"/>
                <a:stretch>
                  <a:fillRect l="-300" b="-5333"/>
                </a:stretch>
              </a:blipFill>
            </p:spPr>
            <p:txBody>
              <a:bodyPr/>
              <a:lstStyle/>
              <a:p>
                <a:r>
                  <a:rPr lang="de-DE">
                    <a:noFill/>
                  </a:rPr>
                  <a:t> </a:t>
                </a:r>
              </a:p>
            </p:txBody>
          </p:sp>
        </mc:Fallback>
      </mc:AlternateContent>
      <p:sp>
        <p:nvSpPr>
          <p:cNvPr id="7" name="Textfeld 6"/>
          <p:cNvSpPr txBox="1"/>
          <p:nvPr/>
        </p:nvSpPr>
        <p:spPr>
          <a:xfrm>
            <a:off x="5580000" y="2052000"/>
            <a:ext cx="3096457" cy="307777"/>
          </a:xfrm>
          <a:prstGeom prst="rect">
            <a:avLst/>
          </a:prstGeom>
          <a:noFill/>
        </p:spPr>
        <p:txBody>
          <a:bodyPr wrap="square" rtlCol="0">
            <a:spAutoFit/>
          </a:bodyPr>
          <a:lstStyle/>
          <a:p>
            <a:r>
              <a:rPr lang="en-US" sz="1400" b="1" dirty="0" smtClean="0">
                <a:solidFill>
                  <a:srgbClr val="0000CC"/>
                </a:solidFill>
              </a:rPr>
              <a:t>d</a:t>
            </a:r>
            <a:r>
              <a:rPr lang="en-US" sz="1400" dirty="0" smtClean="0"/>
              <a:t> = </a:t>
            </a:r>
            <a:r>
              <a:rPr lang="en-US" sz="1000" dirty="0" smtClean="0"/>
              <a:t>distance of closest approach for head-on collision</a:t>
            </a:r>
            <a:endParaRPr lang="en-US" sz="10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00" y="2520000"/>
            <a:ext cx="35528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371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Tunneling allows low energies</a:t>
            </a:r>
            <a:endParaRPr lang="en-US" dirty="0"/>
          </a:p>
        </p:txBody>
      </p:sp>
      <p:sp>
        <p:nvSpPr>
          <p:cNvPr id="3" name="Textfeld 2"/>
          <p:cNvSpPr txBox="1"/>
          <p:nvPr/>
        </p:nvSpPr>
        <p:spPr>
          <a:xfrm>
            <a:off x="540001" y="720000"/>
            <a:ext cx="7920432"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1928: Explanation of alpha decay by George A. </a:t>
            </a:r>
            <a:r>
              <a:rPr lang="en-US" sz="1600" dirty="0" err="1" smtClean="0"/>
              <a:t>Gamov</a:t>
            </a:r>
            <a:r>
              <a:rPr lang="en-US" sz="1600" dirty="0" smtClean="0"/>
              <a:t> as tunneling </a:t>
            </a:r>
            <a:endParaRPr lang="en-US" sz="1600" dirty="0" smtClean="0"/>
          </a:p>
          <a:p>
            <a:r>
              <a:rPr lang="en-US" sz="1600" dirty="0"/>
              <a:t> </a:t>
            </a:r>
            <a:r>
              <a:rPr lang="en-US" sz="1600" dirty="0" smtClean="0"/>
              <a:t>      </a:t>
            </a:r>
            <a:r>
              <a:rPr lang="en-US" sz="1600" dirty="0" smtClean="0"/>
              <a:t>showed </a:t>
            </a:r>
            <a:r>
              <a:rPr lang="en-US" sz="1600" dirty="0" smtClean="0"/>
              <a:t>that </a:t>
            </a:r>
            <a:r>
              <a:rPr lang="en-US" sz="1600" dirty="0" smtClean="0"/>
              <a:t>several 100 </a:t>
            </a:r>
            <a:r>
              <a:rPr lang="en-US" sz="1600" dirty="0" err="1" smtClean="0"/>
              <a:t>keV</a:t>
            </a:r>
            <a:r>
              <a:rPr lang="en-US" sz="1600" dirty="0" smtClean="0"/>
              <a:t> protons might suffice for nuclear reactions</a:t>
            </a:r>
            <a:endParaRPr lang="en-US" sz="1600" dirty="0">
              <a:solidFill>
                <a:srgbClr val="0000CC"/>
              </a:solidFill>
            </a:endParaRPr>
          </a:p>
        </p:txBody>
      </p:sp>
      <mc:AlternateContent xmlns:mc="http://schemas.openxmlformats.org/markup-compatibility/2006" xmlns:a14="http://schemas.microsoft.com/office/drawing/2010/main">
        <mc:Choice Requires="a14">
          <p:sp>
            <p:nvSpPr>
              <p:cNvPr id="7" name="Textfeld 6"/>
              <p:cNvSpPr txBox="1"/>
              <p:nvPr/>
            </p:nvSpPr>
            <p:spPr>
              <a:xfrm>
                <a:off x="900000" y="1260000"/>
                <a:ext cx="6662273" cy="588238"/>
              </a:xfrm>
              <a:prstGeom prst="rect">
                <a:avLst/>
              </a:prstGeom>
              <a:noFill/>
            </p:spPr>
            <p:txBody>
              <a:bodyPr wrap="none" rtlCol="0">
                <a:spAutoFit/>
              </a:bodyPr>
              <a:lstStyle/>
              <a:p>
                <a:r>
                  <a:rPr lang="en-US" dirty="0" smtClean="0">
                    <a:solidFill>
                      <a:srgbClr val="0000CC"/>
                    </a:solidFill>
                  </a:rPr>
                  <a:t>Schrödinger equation:     </a:t>
                </a:r>
                <a14:m>
                  <m:oMath xmlns:m="http://schemas.openxmlformats.org/officeDocument/2006/math">
                    <m:f>
                      <m:fPr>
                        <m:ctrlPr>
                          <a:rPr lang="en-US" i="1" smtClean="0">
                            <a:solidFill>
                              <a:schemeClr val="tx1"/>
                            </a:solidFill>
                            <a:latin typeface="Cambria Math" panose="02040503050406030204" pitchFamily="18" charset="0"/>
                          </a:rPr>
                        </m:ctrlPr>
                      </m:fPr>
                      <m:num>
                        <m:sSup>
                          <m:sSupPr>
                            <m:ctrlPr>
                              <a:rPr lang="en-US" i="1" smtClean="0">
                                <a:solidFill>
                                  <a:schemeClr val="tx1"/>
                                </a:solidFill>
                                <a:latin typeface="Cambria Math" panose="02040503050406030204" pitchFamily="18" charset="0"/>
                              </a:rPr>
                            </m:ctrlPr>
                          </m:sSupPr>
                          <m:e>
                            <m:r>
                              <a:rPr lang="en-US" i="1" smtClean="0">
                                <a:solidFill>
                                  <a:schemeClr val="tx1"/>
                                </a:solidFill>
                                <a:latin typeface="Cambria Math"/>
                                <a:ea typeface="Cambria Math"/>
                              </a:rPr>
                              <m:t>𝜕</m:t>
                            </m:r>
                          </m:e>
                          <m:sup>
                            <m:r>
                              <a:rPr lang="de-DE" b="0" i="1" smtClean="0">
                                <a:solidFill>
                                  <a:schemeClr val="tx1"/>
                                </a:solidFill>
                                <a:latin typeface="Cambria Math"/>
                              </a:rPr>
                              <m:t>2</m:t>
                            </m:r>
                          </m:sup>
                        </m:sSup>
                      </m:num>
                      <m:den>
                        <m:sSup>
                          <m:sSupPr>
                            <m:ctrlPr>
                              <a:rPr lang="en-US" i="1" smtClean="0">
                                <a:solidFill>
                                  <a:schemeClr val="tx1"/>
                                </a:solidFill>
                                <a:latin typeface="Cambria Math" panose="02040503050406030204" pitchFamily="18" charset="0"/>
                              </a:rPr>
                            </m:ctrlPr>
                          </m:sSupPr>
                          <m:e>
                            <m:r>
                              <a:rPr lang="en-US" i="1" smtClean="0">
                                <a:solidFill>
                                  <a:schemeClr val="tx1"/>
                                </a:solidFill>
                                <a:latin typeface="Cambria Math"/>
                                <a:ea typeface="Cambria Math"/>
                              </a:rPr>
                              <m:t>𝜕</m:t>
                            </m:r>
                            <m:r>
                              <a:rPr lang="de-DE" b="0" i="1" smtClean="0">
                                <a:solidFill>
                                  <a:schemeClr val="tx1"/>
                                </a:solidFill>
                                <a:latin typeface="Cambria Math"/>
                                <a:ea typeface="Cambria Math"/>
                              </a:rPr>
                              <m:t>𝑟</m:t>
                            </m:r>
                          </m:e>
                          <m:sup>
                            <m:r>
                              <a:rPr lang="de-DE" b="0" i="1" smtClean="0">
                                <a:solidFill>
                                  <a:schemeClr val="tx1"/>
                                </a:solidFill>
                                <a:latin typeface="Cambria Math"/>
                              </a:rPr>
                              <m:t>2</m:t>
                            </m:r>
                          </m:sup>
                        </m:sSup>
                      </m:den>
                    </m:f>
                    <m:r>
                      <a:rPr lang="de-DE" b="0" i="1" smtClean="0">
                        <a:solidFill>
                          <a:schemeClr val="tx1"/>
                        </a:solidFill>
                        <a:latin typeface="Cambria Math"/>
                      </a:rPr>
                      <m:t>𝑢</m:t>
                    </m:r>
                    <m:d>
                      <m:dPr>
                        <m:ctrlPr>
                          <a:rPr lang="de-DE" b="0" i="1" smtClean="0">
                            <a:solidFill>
                              <a:schemeClr val="tx1"/>
                            </a:solidFill>
                            <a:latin typeface="Cambria Math" panose="02040503050406030204" pitchFamily="18" charset="0"/>
                          </a:rPr>
                        </m:ctrlPr>
                      </m:dPr>
                      <m:e>
                        <m:r>
                          <a:rPr lang="de-DE" b="0" i="1" smtClean="0">
                            <a:solidFill>
                              <a:schemeClr val="tx1"/>
                            </a:solidFill>
                            <a:latin typeface="Cambria Math"/>
                          </a:rPr>
                          <m:t>𝑟</m:t>
                        </m:r>
                      </m:e>
                    </m:d>
                    <m:r>
                      <a:rPr lang="de-DE" b="0" i="1" smtClean="0">
                        <a:solidFill>
                          <a:schemeClr val="tx1"/>
                        </a:solidFill>
                        <a:latin typeface="Cambria Math"/>
                      </a:rPr>
                      <m:t>=</m:t>
                    </m:r>
                    <m:f>
                      <m:fPr>
                        <m:ctrlPr>
                          <a:rPr lang="de-DE" b="0" i="1" smtClean="0">
                            <a:solidFill>
                              <a:schemeClr val="tx1"/>
                            </a:solidFill>
                            <a:latin typeface="Cambria Math" panose="02040503050406030204" pitchFamily="18" charset="0"/>
                          </a:rPr>
                        </m:ctrlPr>
                      </m:fPr>
                      <m:num>
                        <m:r>
                          <a:rPr lang="de-DE" b="0" i="1" smtClean="0">
                            <a:solidFill>
                              <a:schemeClr val="tx1"/>
                            </a:solidFill>
                            <a:latin typeface="Cambria Math"/>
                          </a:rPr>
                          <m:t>2</m:t>
                        </m:r>
                        <m:r>
                          <a:rPr lang="de-DE" b="0" i="1" smtClean="0">
                            <a:solidFill>
                              <a:schemeClr val="tx1"/>
                            </a:solidFill>
                            <a:latin typeface="Cambria Math"/>
                          </a:rPr>
                          <m:t>𝑚</m:t>
                        </m:r>
                      </m:num>
                      <m:den>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a:ea typeface="Cambria Math"/>
                              </a:rPr>
                              <m:t>ℏ</m:t>
                            </m:r>
                          </m:e>
                          <m:sup>
                            <m:r>
                              <a:rPr lang="de-DE" b="0" i="1" smtClean="0">
                                <a:solidFill>
                                  <a:schemeClr val="tx1"/>
                                </a:solidFill>
                                <a:latin typeface="Cambria Math"/>
                              </a:rPr>
                              <m:t>2</m:t>
                            </m:r>
                          </m:sup>
                        </m:sSup>
                      </m:den>
                    </m:f>
                    <m:d>
                      <m:dPr>
                        <m:begChr m:val="["/>
                        <m:endChr m:val="]"/>
                        <m:ctrlPr>
                          <a:rPr lang="de-DE" b="0" i="1" smtClean="0">
                            <a:solidFill>
                              <a:schemeClr val="tx1"/>
                            </a:solidFill>
                            <a:latin typeface="Cambria Math" panose="02040503050406030204" pitchFamily="18" charset="0"/>
                          </a:rPr>
                        </m:ctrlPr>
                      </m:dPr>
                      <m:e>
                        <m:r>
                          <a:rPr lang="de-DE" b="0" i="1" smtClean="0">
                            <a:solidFill>
                              <a:schemeClr val="tx1"/>
                            </a:solidFill>
                            <a:latin typeface="Cambria Math"/>
                          </a:rPr>
                          <m:t>𝑉</m:t>
                        </m:r>
                        <m:d>
                          <m:dPr>
                            <m:ctrlPr>
                              <a:rPr lang="de-DE" b="0" i="1" smtClean="0">
                                <a:solidFill>
                                  <a:schemeClr val="tx1"/>
                                </a:solidFill>
                                <a:latin typeface="Cambria Math" panose="02040503050406030204" pitchFamily="18" charset="0"/>
                              </a:rPr>
                            </m:ctrlPr>
                          </m:dPr>
                          <m:e>
                            <m:r>
                              <a:rPr lang="de-DE" b="0" i="1" smtClean="0">
                                <a:solidFill>
                                  <a:schemeClr val="tx1"/>
                                </a:solidFill>
                                <a:latin typeface="Cambria Math"/>
                              </a:rPr>
                              <m:t>𝑟</m:t>
                            </m:r>
                          </m:e>
                        </m:d>
                        <m:r>
                          <a:rPr lang="de-DE" b="0" i="1" smtClean="0">
                            <a:solidFill>
                              <a:schemeClr val="tx1"/>
                            </a:solidFill>
                            <a:latin typeface="Cambria Math"/>
                          </a:rPr>
                          <m:t>−</m:t>
                        </m:r>
                        <m:r>
                          <a:rPr lang="de-DE" b="0" i="1" smtClean="0">
                            <a:solidFill>
                              <a:schemeClr val="tx1"/>
                            </a:solidFill>
                            <a:latin typeface="Cambria Math"/>
                          </a:rPr>
                          <m:t>𝐸</m:t>
                        </m:r>
                      </m:e>
                    </m:d>
                    <m:r>
                      <a:rPr lang="de-DE" b="0" i="1" smtClean="0">
                        <a:solidFill>
                          <a:schemeClr val="tx1"/>
                        </a:solidFill>
                        <a:latin typeface="Cambria Math"/>
                      </a:rPr>
                      <m:t>𝑢</m:t>
                    </m:r>
                    <m:d>
                      <m:dPr>
                        <m:ctrlPr>
                          <a:rPr lang="de-DE" b="0" i="1" smtClean="0">
                            <a:solidFill>
                              <a:schemeClr val="tx1"/>
                            </a:solidFill>
                            <a:latin typeface="Cambria Math" panose="02040503050406030204" pitchFamily="18" charset="0"/>
                          </a:rPr>
                        </m:ctrlPr>
                      </m:dPr>
                      <m:e>
                        <m:r>
                          <a:rPr lang="de-DE" b="0" i="1" smtClean="0">
                            <a:solidFill>
                              <a:schemeClr val="tx1"/>
                            </a:solidFill>
                            <a:latin typeface="Cambria Math"/>
                          </a:rPr>
                          <m:t>𝑟</m:t>
                        </m:r>
                      </m:e>
                    </m:d>
                  </m:oMath>
                </a14:m>
                <a:r>
                  <a:rPr lang="en-US" dirty="0" smtClean="0">
                    <a:solidFill>
                      <a:srgbClr val="0000CC"/>
                    </a:solidFill>
                  </a:rPr>
                  <a:t>,   </a:t>
                </a:r>
                <a14:m>
                  <m:oMath xmlns:m="http://schemas.openxmlformats.org/officeDocument/2006/math">
                    <m:r>
                      <a:rPr lang="de-DE" b="0" i="1" smtClean="0">
                        <a:solidFill>
                          <a:schemeClr val="tx1"/>
                        </a:solidFill>
                        <a:latin typeface="Cambria Math"/>
                      </a:rPr>
                      <m:t>𝑇</m:t>
                    </m:r>
                    <m:r>
                      <a:rPr lang="de-DE" b="0" i="1" smtClean="0">
                        <a:solidFill>
                          <a:schemeClr val="tx1"/>
                        </a:solidFill>
                        <a:latin typeface="Cambria Math"/>
                      </a:rPr>
                      <m:t>=</m:t>
                    </m:r>
                    <m:sSup>
                      <m:sSupPr>
                        <m:ctrlPr>
                          <a:rPr lang="de-DE" b="0" i="1" smtClean="0">
                            <a:solidFill>
                              <a:schemeClr val="tx1"/>
                            </a:solidFill>
                            <a:latin typeface="Cambria Math" panose="02040503050406030204" pitchFamily="18" charset="0"/>
                          </a:rPr>
                        </m:ctrlPr>
                      </m:sSupPr>
                      <m:e>
                        <m:d>
                          <m:dPr>
                            <m:begChr m:val="|"/>
                            <m:endChr m:val="|"/>
                            <m:ctrlPr>
                              <a:rPr lang="de-DE" b="0" i="1" smtClean="0">
                                <a:solidFill>
                                  <a:schemeClr val="tx1"/>
                                </a:solidFill>
                                <a:latin typeface="Cambria Math" panose="02040503050406030204" pitchFamily="18" charset="0"/>
                              </a:rPr>
                            </m:ctrlPr>
                          </m:dPr>
                          <m:e>
                            <m:f>
                              <m:fPr>
                                <m:ctrlPr>
                                  <a:rPr lang="de-DE" b="0" i="1" smtClean="0">
                                    <a:solidFill>
                                      <a:schemeClr val="tx1"/>
                                    </a:solidFill>
                                    <a:latin typeface="Cambria Math" panose="02040503050406030204" pitchFamily="18" charset="0"/>
                                  </a:rPr>
                                </m:ctrlPr>
                              </m:fPr>
                              <m:num>
                                <m:r>
                                  <a:rPr lang="de-DE" b="0" i="1" smtClean="0">
                                    <a:solidFill>
                                      <a:schemeClr val="tx1"/>
                                    </a:solidFill>
                                    <a:latin typeface="Cambria Math"/>
                                  </a:rPr>
                                  <m:t>𝑢</m:t>
                                </m:r>
                                <m:d>
                                  <m:dPr>
                                    <m:ctrlPr>
                                      <a:rPr lang="de-DE" b="0" i="1" smtClean="0">
                                        <a:solidFill>
                                          <a:schemeClr val="tx1"/>
                                        </a:solidFill>
                                        <a:latin typeface="Cambria Math" panose="02040503050406030204" pitchFamily="18" charset="0"/>
                                      </a:rPr>
                                    </m:ctrlPr>
                                  </m:dPr>
                                  <m:e>
                                    <m:r>
                                      <a:rPr lang="de-DE" b="0" i="1" smtClean="0">
                                        <a:solidFill>
                                          <a:schemeClr val="tx1"/>
                                        </a:solidFill>
                                        <a:latin typeface="Cambria Math"/>
                                      </a:rPr>
                                      <m:t>𝐿</m:t>
                                    </m:r>
                                  </m:e>
                                </m:d>
                              </m:num>
                              <m:den>
                                <m:r>
                                  <a:rPr lang="de-DE" b="0" i="1" smtClean="0">
                                    <a:solidFill>
                                      <a:schemeClr val="tx1"/>
                                    </a:solidFill>
                                    <a:latin typeface="Cambria Math"/>
                                  </a:rPr>
                                  <m:t>𝑢</m:t>
                                </m:r>
                                <m:d>
                                  <m:dPr>
                                    <m:ctrlPr>
                                      <a:rPr lang="de-DE" b="0" i="1" smtClean="0">
                                        <a:solidFill>
                                          <a:schemeClr val="tx1"/>
                                        </a:solidFill>
                                        <a:latin typeface="Cambria Math" panose="02040503050406030204" pitchFamily="18" charset="0"/>
                                      </a:rPr>
                                    </m:ctrlPr>
                                  </m:dPr>
                                  <m:e>
                                    <m:r>
                                      <a:rPr lang="de-DE" b="0" i="1" smtClean="0">
                                        <a:solidFill>
                                          <a:schemeClr val="tx1"/>
                                        </a:solidFill>
                                        <a:latin typeface="Cambria Math"/>
                                      </a:rPr>
                                      <m:t>0</m:t>
                                    </m:r>
                                  </m:e>
                                </m:d>
                              </m:den>
                            </m:f>
                          </m:e>
                        </m:d>
                      </m:e>
                      <m:sup>
                        <m:r>
                          <a:rPr lang="de-DE" b="0" i="1" smtClean="0">
                            <a:solidFill>
                              <a:schemeClr val="tx1"/>
                            </a:solidFill>
                            <a:latin typeface="Cambria Math"/>
                          </a:rPr>
                          <m:t>2</m:t>
                        </m:r>
                      </m:sup>
                    </m:sSup>
                  </m:oMath>
                </a14:m>
                <a:endParaRPr lang="en-US"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900000" y="1260000"/>
                <a:ext cx="6662273" cy="588238"/>
              </a:xfrm>
              <a:prstGeom prst="rect">
                <a:avLst/>
              </a:prstGeom>
              <a:blipFill rotWithShape="1">
                <a:blip r:embed="rId2"/>
                <a:stretch>
                  <a:fillRect l="-823" b="-1042"/>
                </a:stretch>
              </a:blipFill>
            </p:spPr>
            <p:txBody>
              <a:bodyPr/>
              <a:lstStyle/>
              <a:p>
                <a:r>
                  <a:rPr lang="en-US">
                    <a:noFill/>
                  </a:rPr>
                  <a:t> </a:t>
                </a:r>
              </a:p>
            </p:txBody>
          </p:sp>
        </mc:Fallback>
      </mc:AlternateContent>
      <p:sp>
        <p:nvSpPr>
          <p:cNvPr id="8" name="Textfeld 7"/>
          <p:cNvSpPr txBox="1"/>
          <p:nvPr/>
        </p:nvSpPr>
        <p:spPr>
          <a:xfrm>
            <a:off x="720000" y="1916832"/>
            <a:ext cx="7740433" cy="584775"/>
          </a:xfrm>
          <a:prstGeom prst="rect">
            <a:avLst/>
          </a:prstGeom>
          <a:noFill/>
        </p:spPr>
        <p:txBody>
          <a:bodyPr wrap="square" rtlCol="0">
            <a:spAutoFit/>
          </a:bodyPr>
          <a:lstStyle/>
          <a:p>
            <a:r>
              <a:rPr lang="en-US" sz="1600" dirty="0" smtClean="0">
                <a:solidFill>
                  <a:srgbClr val="0000CC"/>
                </a:solidFill>
              </a:rPr>
              <a:t>The transmission probability </a:t>
            </a:r>
            <a:r>
              <a:rPr lang="en-US" sz="1600" b="1" dirty="0" smtClean="0">
                <a:solidFill>
                  <a:srgbClr val="0000CC"/>
                </a:solidFill>
              </a:rPr>
              <a:t>T</a:t>
            </a:r>
            <a:r>
              <a:rPr lang="en-US" sz="1600" dirty="0" smtClean="0">
                <a:solidFill>
                  <a:srgbClr val="0000CC"/>
                </a:solidFill>
              </a:rPr>
              <a:t> for an alpha particle traveling from the inside towards the potential well that keeps the nucleus together determines the lifetime for alpha decay</a:t>
            </a:r>
            <a:endParaRPr lang="en-US" sz="1600" dirty="0">
              <a:solidFill>
                <a:srgbClr val="0000CC"/>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2636912"/>
            <a:ext cx="4388572" cy="305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00" y="2636912"/>
            <a:ext cx="2684775" cy="30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540000" y="5724545"/>
            <a:ext cx="7920432" cy="830997"/>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1932: first nuclear reaction with accelerated protons</a:t>
            </a:r>
          </a:p>
          <a:p>
            <a:endParaRPr lang="en-US" sz="1600" dirty="0"/>
          </a:p>
          <a:p>
            <a:r>
              <a:rPr lang="en-US" sz="1600" dirty="0" smtClean="0"/>
              <a:t>       discovery neutron</a:t>
            </a:r>
          </a:p>
        </p:txBody>
      </p:sp>
      <mc:AlternateContent xmlns:mc="http://schemas.openxmlformats.org/markup-compatibility/2006">
        <mc:Choice xmlns:a14="http://schemas.microsoft.com/office/drawing/2010/main" Requires="a14">
          <p:sp>
            <p:nvSpPr>
              <p:cNvPr id="4" name="Textfeld 3"/>
              <p:cNvSpPr txBox="1"/>
              <p:nvPr/>
            </p:nvSpPr>
            <p:spPr>
              <a:xfrm>
                <a:off x="2689302" y="5988014"/>
                <a:ext cx="2005164" cy="30405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Pre>
                        <m:sPrePr>
                          <m:ctrlPr>
                            <a:rPr lang="de-DE" i="1" smtClean="0">
                              <a:latin typeface="Cambria Math" panose="02040503050406030204" pitchFamily="18" charset="0"/>
                            </a:rPr>
                          </m:ctrlPr>
                        </m:sPrePr>
                        <m:sub/>
                        <m:sup>
                          <m:r>
                            <a:rPr lang="de-DE" b="0" i="1" smtClean="0">
                              <a:latin typeface="Cambria Math" panose="02040503050406030204" pitchFamily="18" charset="0"/>
                            </a:rPr>
                            <m:t>7</m:t>
                          </m:r>
                        </m:sup>
                        <m:e>
                          <m:r>
                            <a:rPr lang="de-DE" b="0" i="1" smtClean="0">
                              <a:latin typeface="Cambria Math" panose="02040503050406030204" pitchFamily="18" charset="0"/>
                            </a:rPr>
                            <m:t>𝐿𝑖</m:t>
                          </m:r>
                        </m:e>
                      </m:sPre>
                      <m:r>
                        <a:rPr lang="de-DE" b="0" i="1" smtClean="0">
                          <a:latin typeface="Cambria Math" panose="02040503050406030204" pitchFamily="18" charset="0"/>
                        </a:rPr>
                        <m:t>+</m:t>
                      </m:r>
                      <m:r>
                        <a:rPr lang="de-DE" b="0" i="1" smtClean="0">
                          <a:latin typeface="Cambria Math" panose="02040503050406030204" pitchFamily="18" charset="0"/>
                        </a:rPr>
                        <m:t>𝑝</m:t>
                      </m:r>
                      <m:r>
                        <a:rPr lang="de-DE" b="0" i="1" smtClean="0">
                          <a:latin typeface="Cambria Math" panose="02040503050406030204" pitchFamily="18" charset="0"/>
                          <a:ea typeface="Cambria Math" panose="02040503050406030204" pitchFamily="18" charset="0"/>
                        </a:rPr>
                        <m:t>→</m:t>
                      </m:r>
                      <m:sPre>
                        <m:sPrePr>
                          <m:ctrlPr>
                            <a:rPr lang="de-DE" b="0" i="1" smtClean="0">
                              <a:latin typeface="Cambria Math" panose="02040503050406030204" pitchFamily="18" charset="0"/>
                              <a:ea typeface="Cambria Math" panose="02040503050406030204" pitchFamily="18" charset="0"/>
                            </a:rPr>
                          </m:ctrlPr>
                        </m:sPrePr>
                        <m:sub/>
                        <m:sup>
                          <m:r>
                            <a:rPr lang="de-DE" b="0" i="1" smtClean="0">
                              <a:latin typeface="Cambria Math" panose="02040503050406030204" pitchFamily="18" charset="0"/>
                            </a:rPr>
                            <m:t>7</m:t>
                          </m:r>
                        </m:sup>
                        <m:e>
                          <m:r>
                            <a:rPr lang="de-DE" b="0" i="1" smtClean="0">
                              <a:latin typeface="Cambria Math" panose="02040503050406030204" pitchFamily="18" charset="0"/>
                            </a:rPr>
                            <m:t>𝐵𝑒</m:t>
                          </m:r>
                        </m:e>
                      </m:sPre>
                      <m:r>
                        <a:rPr lang="de-DE" b="0" i="1" smtClean="0">
                          <a:latin typeface="Cambria Math" panose="02040503050406030204" pitchFamily="18" charset="0"/>
                        </a:rPr>
                        <m:t>+</m:t>
                      </m:r>
                      <m:r>
                        <a:rPr lang="de-DE" b="0" i="1" smtClean="0">
                          <a:latin typeface="Cambria Math" panose="02040503050406030204" pitchFamily="18" charset="0"/>
                        </a:rPr>
                        <m:t>𝑛</m:t>
                      </m:r>
                    </m:oMath>
                  </m:oMathPara>
                </a14:m>
                <a:endParaRPr lang="de-DE" dirty="0"/>
              </a:p>
            </p:txBody>
          </p:sp>
        </mc:Choice>
        <mc:Fallback>
          <p:sp>
            <p:nvSpPr>
              <p:cNvPr id="4" name="Textfeld 3"/>
              <p:cNvSpPr txBox="1">
                <a:spLocks noRot="1" noChangeAspect="1" noMove="1" noResize="1" noEditPoints="1" noAdjustHandles="1" noChangeArrowheads="1" noChangeShapeType="1" noTextEdit="1"/>
              </p:cNvSpPr>
              <p:nvPr/>
            </p:nvSpPr>
            <p:spPr>
              <a:xfrm>
                <a:off x="2689302" y="5988014"/>
                <a:ext cx="2005164" cy="304058"/>
              </a:xfrm>
              <a:prstGeom prst="rect">
                <a:avLst/>
              </a:prstGeom>
              <a:blipFill>
                <a:blip r:embed="rId5"/>
                <a:stretch>
                  <a:fillRect r="-912" b="-22000"/>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5" name="Textfeld 4"/>
              <p:cNvSpPr txBox="1"/>
              <p:nvPr/>
            </p:nvSpPr>
            <p:spPr>
              <a:xfrm>
                <a:off x="900000" y="5963950"/>
                <a:ext cx="1429302" cy="30405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Pre>
                        <m:sPrePr>
                          <m:ctrlPr>
                            <a:rPr lang="de-DE" i="1" smtClean="0">
                              <a:latin typeface="Cambria Math" panose="02040503050406030204" pitchFamily="18" charset="0"/>
                            </a:rPr>
                          </m:ctrlPr>
                        </m:sPrePr>
                        <m:sub/>
                        <m:sup>
                          <m:r>
                            <a:rPr lang="de-DE" b="0" i="1" smtClean="0">
                              <a:latin typeface="Cambria Math" panose="02040503050406030204" pitchFamily="18" charset="0"/>
                            </a:rPr>
                            <m:t>7</m:t>
                          </m:r>
                        </m:sup>
                        <m:e>
                          <m:r>
                            <a:rPr lang="de-DE" b="0" i="1" smtClean="0">
                              <a:latin typeface="Cambria Math" panose="02040503050406030204" pitchFamily="18" charset="0"/>
                            </a:rPr>
                            <m:t>𝐿𝑖</m:t>
                          </m:r>
                        </m:e>
                      </m:sPre>
                      <m:r>
                        <a:rPr lang="de-DE" b="0" i="1" smtClean="0">
                          <a:latin typeface="Cambria Math" panose="02040503050406030204" pitchFamily="18" charset="0"/>
                        </a:rPr>
                        <m:t>+</m:t>
                      </m:r>
                      <m:r>
                        <a:rPr lang="de-DE" b="0" i="1" smtClean="0">
                          <a:latin typeface="Cambria Math" panose="02040503050406030204" pitchFamily="18" charset="0"/>
                        </a:rPr>
                        <m:t>𝑝</m:t>
                      </m:r>
                      <m:r>
                        <a:rPr lang="de-DE" b="0" i="1" smtClean="0">
                          <a:latin typeface="Cambria Math" panose="02040503050406030204" pitchFamily="18" charset="0"/>
                          <a:ea typeface="Cambria Math" panose="02040503050406030204" pitchFamily="18" charset="0"/>
                        </a:rPr>
                        <m:t>→2</m:t>
                      </m:r>
                      <m:r>
                        <a:rPr lang="de-DE" b="0" i="1" smtClean="0">
                          <a:latin typeface="Cambria Math" panose="02040503050406030204" pitchFamily="18" charset="0"/>
                          <a:ea typeface="Cambria Math" panose="02040503050406030204" pitchFamily="18" charset="0"/>
                        </a:rPr>
                        <m:t>𝛼</m:t>
                      </m:r>
                    </m:oMath>
                  </m:oMathPara>
                </a14:m>
                <a:endParaRPr lang="de-DE" dirty="0"/>
              </a:p>
            </p:txBody>
          </p:sp>
        </mc:Choice>
        <mc:Fallback>
          <p:sp>
            <p:nvSpPr>
              <p:cNvPr id="5" name="Textfeld 4"/>
              <p:cNvSpPr txBox="1">
                <a:spLocks noRot="1" noChangeAspect="1" noMove="1" noResize="1" noEditPoints="1" noAdjustHandles="1" noChangeArrowheads="1" noChangeShapeType="1" noTextEdit="1"/>
              </p:cNvSpPr>
              <p:nvPr/>
            </p:nvSpPr>
            <p:spPr>
              <a:xfrm>
                <a:off x="900000" y="5963950"/>
                <a:ext cx="1429302" cy="304058"/>
              </a:xfrm>
              <a:prstGeom prst="rect">
                <a:avLst/>
              </a:prstGeom>
              <a:blipFill>
                <a:blip r:embed="rId6"/>
                <a:stretch>
                  <a:fillRect r="-2991" b="-22000"/>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6" name="Textfeld 5"/>
              <p:cNvSpPr txBox="1"/>
              <p:nvPr/>
            </p:nvSpPr>
            <p:spPr>
              <a:xfrm>
                <a:off x="4860032" y="5963950"/>
                <a:ext cx="1385123" cy="29841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𝐸</m:t>
                          </m:r>
                        </m:e>
                        <m:sub>
                          <m:r>
                            <a:rPr lang="de-DE" b="0" i="1" smtClean="0">
                              <a:latin typeface="Cambria Math" panose="02040503050406030204" pitchFamily="18" charset="0"/>
                            </a:rPr>
                            <m:t>𝑝</m:t>
                          </m:r>
                        </m:sub>
                      </m:sSub>
                      <m:r>
                        <a:rPr lang="de-DE" b="0" i="1" smtClean="0">
                          <a:latin typeface="Cambria Math" panose="02040503050406030204" pitchFamily="18" charset="0"/>
                        </a:rPr>
                        <m:t>=400</m:t>
                      </m:r>
                      <m:r>
                        <a:rPr lang="de-DE" b="0" i="1" smtClean="0">
                          <a:latin typeface="Cambria Math" panose="02040503050406030204" pitchFamily="18" charset="0"/>
                        </a:rPr>
                        <m:t>𝑘𝑒𝑉</m:t>
                      </m:r>
                    </m:oMath>
                  </m:oMathPara>
                </a14:m>
                <a:endParaRPr lang="de-DE" dirty="0"/>
              </a:p>
            </p:txBody>
          </p:sp>
        </mc:Choice>
        <mc:Fallback>
          <p:sp>
            <p:nvSpPr>
              <p:cNvPr id="6" name="Textfeld 5"/>
              <p:cNvSpPr txBox="1">
                <a:spLocks noRot="1" noChangeAspect="1" noMove="1" noResize="1" noEditPoints="1" noAdjustHandles="1" noChangeArrowheads="1" noChangeShapeType="1" noTextEdit="1"/>
              </p:cNvSpPr>
              <p:nvPr/>
            </p:nvSpPr>
            <p:spPr>
              <a:xfrm>
                <a:off x="4860032" y="5963950"/>
                <a:ext cx="1385123" cy="298415"/>
              </a:xfrm>
              <a:prstGeom prst="rect">
                <a:avLst/>
              </a:prstGeom>
              <a:blipFill>
                <a:blip r:embed="rId7"/>
                <a:stretch>
                  <a:fillRect l="-3084" r="-3524" b="-20408"/>
                </a:stretch>
              </a:blipFill>
            </p:spPr>
            <p:txBody>
              <a:bodyPr/>
              <a:lstStyle/>
              <a:p>
                <a:r>
                  <a:rPr lang="de-DE">
                    <a:noFill/>
                  </a:rPr>
                  <a:t> </a:t>
                </a:r>
              </a:p>
            </p:txBody>
          </p:sp>
        </mc:Fallback>
      </mc:AlternateContent>
    </p:spTree>
    <p:extLst>
      <p:ext uri="{BB962C8B-B14F-4D97-AF65-F5344CB8AC3E}">
        <p14:creationId xmlns:p14="http://schemas.microsoft.com/office/powerpoint/2010/main" val="170802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Natural particle </a:t>
            </a:r>
            <a:r>
              <a:rPr lang="en-US" dirty="0"/>
              <a:t>a</a:t>
            </a:r>
            <a:r>
              <a:rPr lang="en-US" dirty="0" smtClean="0"/>
              <a:t>cceleration</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00" y="2520000"/>
            <a:ext cx="239077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000" y="2520000"/>
            <a:ext cx="3524298" cy="264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1080000" y="5282044"/>
            <a:ext cx="1968809" cy="523220"/>
          </a:xfrm>
          <a:prstGeom prst="rect">
            <a:avLst/>
          </a:prstGeom>
          <a:noFill/>
        </p:spPr>
        <p:txBody>
          <a:bodyPr wrap="none" rtlCol="0">
            <a:spAutoFit/>
          </a:bodyPr>
          <a:lstStyle/>
          <a:p>
            <a:pPr algn="ctr"/>
            <a:r>
              <a:rPr lang="en-US" sz="1600" dirty="0" smtClean="0">
                <a:latin typeface="Times New Roman" panose="02020603050405020304" pitchFamily="18" charset="0"/>
                <a:cs typeface="Times New Roman" panose="02020603050405020304" pitchFamily="18" charset="0"/>
              </a:rPr>
              <a:t>Victor Hess (1912)</a:t>
            </a:r>
          </a:p>
          <a:p>
            <a:pPr algn="ctr"/>
            <a:r>
              <a:rPr lang="en-US" sz="1200" dirty="0" smtClean="0">
                <a:solidFill>
                  <a:srgbClr val="0000CC"/>
                </a:solidFill>
                <a:latin typeface="Times New Roman" panose="02020603050405020304" pitchFamily="18" charset="0"/>
                <a:cs typeface="Times New Roman" panose="02020603050405020304" pitchFamily="18" charset="0"/>
              </a:rPr>
              <a:t>discovery of cosmic showers</a:t>
            </a:r>
            <a:endParaRPr lang="en-US" sz="1200" dirty="0">
              <a:solidFill>
                <a:srgbClr val="0000CC"/>
              </a:solidFill>
              <a:latin typeface="Times New Roman" panose="02020603050405020304" pitchFamily="18" charset="0"/>
              <a:cs typeface="Times New Roman" panose="02020603050405020304" pitchFamily="18" charset="0"/>
            </a:endParaRPr>
          </a:p>
        </p:txBody>
      </p:sp>
      <p:sp>
        <p:nvSpPr>
          <p:cNvPr id="12" name="Textfeld 11"/>
          <p:cNvSpPr txBox="1"/>
          <p:nvPr/>
        </p:nvSpPr>
        <p:spPr>
          <a:xfrm>
            <a:off x="720000" y="6300000"/>
            <a:ext cx="1083951"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Nobel Prize 1936</a:t>
            </a:r>
            <a:endParaRPr lang="en-US" sz="10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539552" y="720000"/>
            <a:ext cx="8096745" cy="1200329"/>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rgbClr val="0000CC"/>
                </a:solidFill>
              </a:rPr>
              <a:t> </a:t>
            </a:r>
            <a:r>
              <a:rPr lang="en-US" sz="1600" dirty="0" smtClean="0"/>
              <a:t>Radioactive </a:t>
            </a:r>
            <a:r>
              <a:rPr lang="en-US" sz="1600" dirty="0"/>
              <a:t>s</a:t>
            </a:r>
            <a:r>
              <a:rPr lang="en-US" sz="1600" dirty="0" smtClean="0"/>
              <a:t>ources produce maximum energies of a few million electron volts (MeV)</a:t>
            </a:r>
          </a:p>
          <a:p>
            <a:endParaRPr lang="en-US" sz="800" dirty="0">
              <a:solidFill>
                <a:srgbClr val="0000CC"/>
              </a:solidFill>
            </a:endParaRPr>
          </a:p>
          <a:p>
            <a:pPr marL="285750" indent="-285750">
              <a:buFont typeface="Wingdings" panose="05000000000000000000" pitchFamily="2" charset="2"/>
              <a:buChar char="Ø"/>
            </a:pPr>
            <a:r>
              <a:rPr lang="en-US" sz="1600" dirty="0" smtClean="0">
                <a:solidFill>
                  <a:srgbClr val="0000CC"/>
                </a:solidFill>
              </a:rPr>
              <a:t> Cosmic rays </a:t>
            </a:r>
            <a:r>
              <a:rPr lang="en-US" sz="1600" dirty="0" smtClean="0"/>
              <a:t>are high-energy radiation, mainly originating outside the Solar System and even from distant galaxies. Upon impact with the Earth’s atmosphere, cosmic rays can produce showers of secondary particles that sometimes reach the surface.</a:t>
            </a:r>
          </a:p>
        </p:txBody>
      </p:sp>
    </p:spTree>
    <p:extLst>
      <p:ext uri="{BB962C8B-B14F-4D97-AF65-F5344CB8AC3E}">
        <p14:creationId xmlns:p14="http://schemas.microsoft.com/office/powerpoint/2010/main" val="1438687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Natural particle </a:t>
            </a:r>
            <a:r>
              <a:rPr lang="en-US" dirty="0"/>
              <a:t>a</a:t>
            </a:r>
            <a:r>
              <a:rPr lang="en-US" dirty="0" smtClean="0"/>
              <a:t>cceleration</a:t>
            </a:r>
            <a:endParaRPr lang="en-US" dirty="0"/>
          </a:p>
        </p:txBody>
      </p:sp>
      <p:pic>
        <p:nvPicPr>
          <p:cNvPr id="11" name="Picture 2" descr="http://scienceblogs.com/startswithabang/upload/2009/10/the_energy_limit_of_the_univer/cosmic%20rays.jpg"/>
          <p:cNvPicPr>
            <a:picLocks noChangeAspect="1" noChangeArrowheads="1"/>
          </p:cNvPicPr>
          <p:nvPr/>
        </p:nvPicPr>
        <p:blipFill>
          <a:blip r:embed="rId2" cstate="print"/>
          <a:srcRect/>
          <a:stretch>
            <a:fillRect/>
          </a:stretch>
        </p:blipFill>
        <p:spPr bwMode="auto">
          <a:xfrm>
            <a:off x="5257800" y="1333500"/>
            <a:ext cx="3886200" cy="4527550"/>
          </a:xfrm>
          <a:prstGeom prst="rect">
            <a:avLst/>
          </a:prstGeom>
          <a:noFill/>
          <a:ln w="9525">
            <a:noFill/>
            <a:miter lim="800000"/>
            <a:headEnd/>
            <a:tailEnd/>
          </a:ln>
        </p:spPr>
      </p:pic>
      <p:cxnSp>
        <p:nvCxnSpPr>
          <p:cNvPr id="12" name="Straight Connector 9"/>
          <p:cNvCxnSpPr/>
          <p:nvPr/>
        </p:nvCxnSpPr>
        <p:spPr>
          <a:xfrm rot="5400000">
            <a:off x="4614300" y="3026250"/>
            <a:ext cx="4716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1"/>
          <p:cNvSpPr txBox="1"/>
          <p:nvPr/>
        </p:nvSpPr>
        <p:spPr>
          <a:xfrm>
            <a:off x="6972300" y="684000"/>
            <a:ext cx="1848172" cy="338554"/>
          </a:xfrm>
          <a:prstGeom prst="rect">
            <a:avLst/>
          </a:prstGeom>
          <a:noFill/>
        </p:spPr>
        <p:txBody>
          <a:bodyPr wrap="square">
            <a:spAutoFit/>
          </a:bodyPr>
          <a:lstStyle/>
          <a:p>
            <a:pPr>
              <a:defRPr/>
            </a:pPr>
            <a:r>
              <a:rPr lang="en-US" sz="1600" dirty="0" smtClean="0">
                <a:solidFill>
                  <a:srgbClr val="FF0000"/>
                </a:solidFill>
              </a:rPr>
              <a:t>max. </a:t>
            </a:r>
            <a:r>
              <a:rPr lang="en-US" sz="1600" dirty="0">
                <a:solidFill>
                  <a:srgbClr val="FF0000"/>
                </a:solidFill>
              </a:rPr>
              <a:t>LHC energy</a:t>
            </a:r>
          </a:p>
        </p:txBody>
      </p:sp>
      <mc:AlternateContent xmlns:mc="http://schemas.openxmlformats.org/markup-compatibility/2006" xmlns:a14="http://schemas.microsoft.com/office/drawing/2010/main">
        <mc:Choice Requires="a14">
          <p:sp>
            <p:nvSpPr>
              <p:cNvPr id="3" name="Textfeld 2"/>
              <p:cNvSpPr txBox="1"/>
              <p:nvPr/>
            </p:nvSpPr>
            <p:spPr>
              <a:xfrm>
                <a:off x="539553" y="900000"/>
                <a:ext cx="4392488" cy="2277547"/>
              </a:xfrm>
              <a:prstGeom prst="rect">
                <a:avLst/>
              </a:prstGeom>
              <a:noFill/>
            </p:spPr>
            <p:txBody>
              <a:bodyPr wrap="square" rtlCol="0">
                <a:spAutoFit/>
              </a:bodyPr>
              <a:lstStyle/>
              <a:p>
                <a:endParaRPr lang="en-US" sz="800" dirty="0">
                  <a:solidFill>
                    <a:srgbClr val="0000CC"/>
                  </a:solidFill>
                </a:endParaRPr>
              </a:p>
              <a:p>
                <a:pPr marL="285750" indent="-285750">
                  <a:buFont typeface="Wingdings" panose="05000000000000000000" pitchFamily="2" charset="2"/>
                  <a:buChar char="Ø"/>
                </a:pPr>
                <a:r>
                  <a:rPr lang="en-US" dirty="0" smtClean="0">
                    <a:solidFill>
                      <a:srgbClr val="0000CC"/>
                    </a:solidFill>
                  </a:rPr>
                  <a:t> Cosmic rays </a:t>
                </a:r>
                <a:r>
                  <a:rPr lang="en-US" dirty="0" smtClean="0"/>
                  <a:t>reach energies of </a:t>
                </a:r>
                <a14:m>
                  <m:oMath xmlns:m="http://schemas.openxmlformats.org/officeDocument/2006/math">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10</m:t>
                        </m:r>
                      </m:e>
                      <m:sup>
                        <m:r>
                          <a:rPr lang="de-DE" b="0" i="1" smtClean="0">
                            <a:solidFill>
                              <a:srgbClr val="0000CC"/>
                            </a:solidFill>
                            <a:latin typeface="Cambria Math"/>
                          </a:rPr>
                          <m:t>9</m:t>
                        </m:r>
                      </m:sup>
                    </m:sSup>
                    <m:r>
                      <a:rPr lang="en-US" i="1" smtClean="0">
                        <a:solidFill>
                          <a:srgbClr val="0000CC"/>
                        </a:solidFill>
                        <a:latin typeface="Cambria Math"/>
                        <a:ea typeface="Cambria Math"/>
                      </a:rPr>
                      <m:t>∙</m:t>
                    </m:r>
                    <m:r>
                      <a:rPr lang="de-DE" b="0" i="1" smtClean="0">
                        <a:solidFill>
                          <a:srgbClr val="0000CC"/>
                        </a:solidFill>
                        <a:latin typeface="Cambria Math"/>
                        <a:ea typeface="Cambria Math"/>
                      </a:rPr>
                      <m:t>𝐿𝐻𝐶</m:t>
                    </m:r>
                  </m:oMath>
                </a14:m>
                <a:r>
                  <a:rPr lang="en-US" dirty="0" smtClean="0">
                    <a:solidFill>
                      <a:srgbClr val="0000CC"/>
                    </a:solidFill>
                  </a:rPr>
                  <a:t> </a:t>
                </a:r>
                <a:r>
                  <a:rPr lang="en-US" dirty="0" smtClean="0"/>
                  <a:t>but the rates are too low to be useful as a study tool</a:t>
                </a:r>
              </a:p>
              <a:p>
                <a:pPr marL="742950" lvl="1" indent="-285750">
                  <a:buFont typeface="Wingdings" panose="05000000000000000000" pitchFamily="2" charset="2"/>
                  <a:buChar char="§"/>
                </a:pPr>
                <a:r>
                  <a:rPr lang="en-US" dirty="0">
                    <a:solidFill>
                      <a:srgbClr val="0000CC"/>
                    </a:solidFill>
                  </a:rPr>
                  <a:t> </a:t>
                </a:r>
                <a:r>
                  <a:rPr lang="en-US" sz="1400" dirty="0" smtClean="0">
                    <a:solidFill>
                      <a:srgbClr val="0000CC"/>
                    </a:solidFill>
                  </a:rPr>
                  <a:t>not enough luminosity</a:t>
                </a:r>
                <a:endParaRPr lang="en-US" dirty="0" smtClean="0">
                  <a:solidFill>
                    <a:srgbClr val="0000CC"/>
                  </a:solidFill>
                </a:endParaRPr>
              </a:p>
              <a:p>
                <a:endParaRPr lang="en-US" sz="800" dirty="0"/>
              </a:p>
              <a:p>
                <a:pPr marL="285750" indent="-285750">
                  <a:buFont typeface="Wingdings" panose="05000000000000000000" pitchFamily="2" charset="2"/>
                  <a:buChar char="Ø"/>
                </a:pPr>
                <a:r>
                  <a:rPr lang="en-US" dirty="0" smtClean="0">
                    <a:solidFill>
                      <a:srgbClr val="0000CC"/>
                    </a:solidFill>
                  </a:rPr>
                  <a:t> </a:t>
                </a:r>
                <a:r>
                  <a:rPr lang="en-US" dirty="0" smtClean="0"/>
                  <a:t>However, low energy cosmic rays are extremely useful for detector testing, commissioning, etc.</a:t>
                </a:r>
                <a:endParaRPr lang="en-US" dirty="0" smtClean="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539553" y="900000"/>
                <a:ext cx="4392488" cy="2277547"/>
              </a:xfrm>
              <a:prstGeom prst="rect">
                <a:avLst/>
              </a:prstGeom>
              <a:blipFill rotWithShape="1">
                <a:blip r:embed="rId3"/>
                <a:stretch>
                  <a:fillRect l="-972" b="-3485"/>
                </a:stretch>
              </a:blipFill>
            </p:spPr>
            <p:txBody>
              <a:bodyPr/>
              <a:lstStyle/>
              <a:p>
                <a:r>
                  <a:rPr lang="en-US">
                    <a:noFill/>
                  </a:rPr>
                  <a:t> </a:t>
                </a:r>
              </a:p>
            </p:txBody>
          </p:sp>
        </mc:Fallback>
      </mc:AlternateContent>
    </p:spTree>
    <p:extLst>
      <p:ext uri="{BB962C8B-B14F-4D97-AF65-F5344CB8AC3E}">
        <p14:creationId xmlns:p14="http://schemas.microsoft.com/office/powerpoint/2010/main" val="4279704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Basic acceleration principle</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900000"/>
            <a:ext cx="3028950" cy="2638425"/>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060000"/>
            <a:ext cx="3409950" cy="2676525"/>
          </a:xfrm>
          <a:prstGeom prst="rect">
            <a:avLst/>
          </a:prstGeom>
        </p:spPr>
      </p:pic>
      <p:sp>
        <p:nvSpPr>
          <p:cNvPr id="6" name="Textfeld 5"/>
          <p:cNvSpPr txBox="1"/>
          <p:nvPr/>
        </p:nvSpPr>
        <p:spPr>
          <a:xfrm>
            <a:off x="4438912" y="1655419"/>
            <a:ext cx="4252190" cy="369332"/>
          </a:xfrm>
          <a:prstGeom prst="rect">
            <a:avLst/>
          </a:prstGeom>
          <a:noFill/>
        </p:spPr>
        <p:txBody>
          <a:bodyPr wrap="none" rtlCol="0">
            <a:spAutoFit/>
          </a:bodyPr>
          <a:lstStyle/>
          <a:p>
            <a:r>
              <a:rPr lang="en-US" dirty="0" smtClean="0"/>
              <a:t>A voltage drop </a:t>
            </a:r>
            <a:r>
              <a:rPr lang="en-US" dirty="0" smtClean="0">
                <a:solidFill>
                  <a:srgbClr val="FF0000"/>
                </a:solidFill>
              </a:rPr>
              <a:t>accelerates</a:t>
            </a:r>
            <a:r>
              <a:rPr lang="en-US" dirty="0" smtClean="0"/>
              <a:t> charged particles</a:t>
            </a:r>
            <a:endParaRPr lang="en-US" dirty="0"/>
          </a:p>
        </p:txBody>
      </p:sp>
    </p:spTree>
    <p:extLst>
      <p:ext uri="{BB962C8B-B14F-4D97-AF65-F5344CB8AC3E}">
        <p14:creationId xmlns:p14="http://schemas.microsoft.com/office/powerpoint/2010/main" val="1103935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Three historical lines of accelerators</a:t>
            </a:r>
            <a:endParaRPr lang="en-US" dirty="0"/>
          </a:p>
        </p:txBody>
      </p:sp>
      <p:sp>
        <p:nvSpPr>
          <p:cNvPr id="4" name="Textfeld 3"/>
          <p:cNvSpPr txBox="1"/>
          <p:nvPr/>
        </p:nvSpPr>
        <p:spPr>
          <a:xfrm>
            <a:off x="720000" y="720000"/>
            <a:ext cx="4292970" cy="923330"/>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solidFill>
                  <a:srgbClr val="FF0000"/>
                </a:solidFill>
              </a:rPr>
              <a:t>Direct Voltage/Electrostatic Accelerators</a:t>
            </a:r>
          </a:p>
          <a:p>
            <a:pPr marL="285750" indent="-285750">
              <a:buFont typeface="Wingdings" panose="05000000000000000000" pitchFamily="2" charset="2"/>
              <a:buChar char="v"/>
            </a:pPr>
            <a:r>
              <a:rPr lang="en-US" dirty="0" smtClean="0">
                <a:solidFill>
                  <a:srgbClr val="0000CC"/>
                </a:solidFill>
              </a:rPr>
              <a:t> </a:t>
            </a:r>
            <a:r>
              <a:rPr lang="en-US" dirty="0" smtClean="0"/>
              <a:t>Resonant Accelerators</a:t>
            </a:r>
          </a:p>
          <a:p>
            <a:pPr marL="285750" indent="-285750">
              <a:buFont typeface="Wingdings" panose="05000000000000000000" pitchFamily="2" charset="2"/>
              <a:buChar char="v"/>
            </a:pPr>
            <a:r>
              <a:rPr lang="en-US" dirty="0" smtClean="0">
                <a:solidFill>
                  <a:srgbClr val="0000CC"/>
                </a:solidFill>
              </a:rPr>
              <a:t> </a:t>
            </a:r>
            <a:r>
              <a:rPr lang="en-US" dirty="0" smtClean="0"/>
              <a:t>Transformer Accelerator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000" y="1980000"/>
            <a:ext cx="6472238" cy="2837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6480000" y="3672000"/>
            <a:ext cx="1636025" cy="923330"/>
          </a:xfrm>
          <a:prstGeom prst="rect">
            <a:avLst/>
          </a:prstGeom>
          <a:noFill/>
        </p:spPr>
        <p:txBody>
          <a:bodyPr wrap="none" rtlCol="0">
            <a:spAutoFit/>
          </a:bodyPr>
          <a:lstStyle/>
          <a:p>
            <a:r>
              <a:rPr lang="en-US" dirty="0" smtClean="0">
                <a:solidFill>
                  <a:srgbClr val="0000CC"/>
                </a:solidFill>
              </a:rPr>
              <a:t>Voltage 1 MV</a:t>
            </a:r>
          </a:p>
          <a:p>
            <a:r>
              <a:rPr lang="en-US" dirty="0" smtClean="0">
                <a:solidFill>
                  <a:srgbClr val="0000CC"/>
                </a:solidFill>
              </a:rPr>
              <a:t>Charge  </a:t>
            </a:r>
            <a:r>
              <a:rPr lang="en-US" dirty="0" err="1" smtClean="0">
                <a:solidFill>
                  <a:srgbClr val="0000CC"/>
                </a:solidFill>
              </a:rPr>
              <a:t>Ze</a:t>
            </a:r>
            <a:endParaRPr lang="en-US" dirty="0" smtClean="0">
              <a:solidFill>
                <a:srgbClr val="0000CC"/>
              </a:solidFill>
            </a:endParaRPr>
          </a:p>
          <a:p>
            <a:r>
              <a:rPr lang="en-US" dirty="0" smtClean="0">
                <a:solidFill>
                  <a:srgbClr val="0000CC"/>
                </a:solidFill>
              </a:rPr>
              <a:t>Energy  Z MeV</a:t>
            </a:r>
            <a:endParaRPr lang="en-US" dirty="0">
              <a:solidFill>
                <a:srgbClr val="0000CC"/>
              </a:solidFill>
            </a:endParaRPr>
          </a:p>
        </p:txBody>
      </p:sp>
      <p:sp>
        <p:nvSpPr>
          <p:cNvPr id="6" name="Textfeld 5"/>
          <p:cNvSpPr txBox="1"/>
          <p:nvPr/>
        </p:nvSpPr>
        <p:spPr>
          <a:xfrm>
            <a:off x="720000" y="4860000"/>
            <a:ext cx="5760000" cy="1569660"/>
          </a:xfrm>
          <a:prstGeom prst="rect">
            <a:avLst/>
          </a:prstGeom>
          <a:noFill/>
        </p:spPr>
        <p:txBody>
          <a:bodyPr wrap="square" rtlCol="0">
            <a:spAutoFit/>
          </a:bodyPr>
          <a:lstStyle/>
          <a:p>
            <a:r>
              <a:rPr lang="en-US" sz="1600" dirty="0" smtClean="0"/>
              <a:t>The energy limit is given by the maximum possible voltage. At the limiting voltage, electrons and ions are accelerated to such large energies that they hit the surface and produce new ions. An avalanche of charge carriers causes a large current and therefore a breakdown of the voltage.</a:t>
            </a:r>
          </a:p>
          <a:p>
            <a:pPr marL="285750" indent="-285750">
              <a:buFont typeface="Wingdings" panose="05000000000000000000" pitchFamily="2" charset="2"/>
              <a:buChar char="v"/>
            </a:pPr>
            <a:r>
              <a:rPr lang="en-US" sz="1600" dirty="0">
                <a:solidFill>
                  <a:srgbClr val="0000CC"/>
                </a:solidFill>
              </a:rPr>
              <a:t> </a:t>
            </a:r>
            <a:r>
              <a:rPr lang="en-US" sz="1600" dirty="0" smtClean="0"/>
              <a:t>Maximum DC voltage: a few MV are technically possible</a:t>
            </a:r>
            <a:endParaRPr lang="en-US" sz="1600" dirty="0">
              <a:solidFill>
                <a:srgbClr val="0000CC"/>
              </a:solidFill>
            </a:endParaRPr>
          </a:p>
        </p:txBody>
      </p:sp>
      <p:sp>
        <p:nvSpPr>
          <p:cNvPr id="3" name="Textfeld 2"/>
          <p:cNvSpPr txBox="1"/>
          <p:nvPr/>
        </p:nvSpPr>
        <p:spPr>
          <a:xfrm>
            <a:off x="4680000" y="1440000"/>
            <a:ext cx="4012637" cy="769441"/>
          </a:xfrm>
          <a:prstGeom prst="rect">
            <a:avLst/>
          </a:prstGeom>
          <a:noFill/>
        </p:spPr>
        <p:txBody>
          <a:bodyPr wrap="none" rtlCol="0">
            <a:spAutoFit/>
          </a:bodyPr>
          <a:lstStyle/>
          <a:p>
            <a:r>
              <a:rPr lang="en-US" sz="1600" b="1" dirty="0" smtClean="0"/>
              <a:t>General Principle and Limitations:</a:t>
            </a:r>
          </a:p>
          <a:p>
            <a:pPr marL="285750" indent="-285750">
              <a:buFont typeface="Arial" panose="020B0604020202020204" pitchFamily="34" charset="0"/>
              <a:buChar char="•"/>
            </a:pPr>
            <a:r>
              <a:rPr lang="en-US" sz="1400" dirty="0" smtClean="0"/>
              <a:t>Constant electric field between two electrodes</a:t>
            </a:r>
          </a:p>
          <a:p>
            <a:pPr marL="285750" indent="-285750">
              <a:buFont typeface="Arial" panose="020B0604020202020204" pitchFamily="34" charset="0"/>
              <a:buChar char="•"/>
            </a:pPr>
            <a:r>
              <a:rPr lang="en-US" sz="1400" dirty="0" smtClean="0"/>
              <a:t>One of the electrodes contains the particle source</a:t>
            </a:r>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000" y="4860002"/>
            <a:ext cx="2286000" cy="1527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557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Acceleration by static electric fields</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620000"/>
            <a:ext cx="16764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540000" y="900000"/>
            <a:ext cx="8064448"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We can produce an electric field by establishing a potential difference V</a:t>
            </a:r>
            <a:r>
              <a:rPr lang="en-US" baseline="-25000" dirty="0" smtClean="0"/>
              <a:t>0</a:t>
            </a:r>
            <a:r>
              <a:rPr lang="en-US" dirty="0" smtClean="0"/>
              <a:t> between two parallel plate electrodes, separated by a distance L:</a:t>
            </a:r>
            <a:endParaRPr lang="en-US" dirty="0">
              <a:solidFill>
                <a:srgbClr val="0000CC"/>
              </a:solidFill>
            </a:endParaRPr>
          </a:p>
        </p:txBody>
      </p:sp>
      <mc:AlternateContent xmlns:mc="http://schemas.openxmlformats.org/markup-compatibility/2006" xmlns:a14="http://schemas.microsoft.com/office/drawing/2010/main">
        <mc:Choice Requires="a14">
          <p:sp>
            <p:nvSpPr>
              <p:cNvPr id="9" name="Textfeld 8"/>
              <p:cNvSpPr txBox="1"/>
              <p:nvPr/>
            </p:nvSpPr>
            <p:spPr>
              <a:xfrm>
                <a:off x="1620000" y="1620000"/>
                <a:ext cx="1255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a:rPr>
                            <m:t>𝐸</m:t>
                          </m:r>
                        </m:e>
                        <m:sub>
                          <m:r>
                            <a:rPr lang="de-DE" b="0" i="1" smtClean="0">
                              <a:latin typeface="Cambria Math"/>
                            </a:rPr>
                            <m:t>𝑧</m:t>
                          </m:r>
                        </m:sub>
                      </m:sSub>
                      <m:r>
                        <a:rPr lang="de-DE" b="0" i="1" smtClean="0">
                          <a:latin typeface="Cambria Math"/>
                        </a:rPr>
                        <m:t>=</m:t>
                      </m:r>
                      <m:f>
                        <m:fPr>
                          <m:type m:val="lin"/>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a:rPr>
                                <m:t>𝑉</m:t>
                              </m:r>
                            </m:e>
                            <m:sub>
                              <m:r>
                                <a:rPr lang="de-DE" b="0" i="1" smtClean="0">
                                  <a:latin typeface="Cambria Math"/>
                                </a:rPr>
                                <m:t>0</m:t>
                              </m:r>
                            </m:sub>
                          </m:sSub>
                        </m:num>
                        <m:den>
                          <m:r>
                            <a:rPr lang="de-DE" b="0" i="1" smtClean="0">
                              <a:latin typeface="Cambria Math"/>
                            </a:rPr>
                            <m:t>𝐿</m:t>
                          </m:r>
                        </m:den>
                      </m:f>
                    </m:oMath>
                  </m:oMathPara>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1620000" y="1620000"/>
                <a:ext cx="1255600" cy="369332"/>
              </a:xfrm>
              <a:prstGeom prst="rect">
                <a:avLst/>
              </a:prstGeom>
              <a:blipFill rotWithShape="1">
                <a:blip r:embed="rId3"/>
                <a:stretch>
                  <a:fillRect t="-116667" r="-37864" b="-181667"/>
                </a:stretch>
              </a:blipFill>
            </p:spPr>
            <p:txBody>
              <a:bodyPr/>
              <a:lstStyle/>
              <a:p>
                <a:r>
                  <a:rPr lang="en-US">
                    <a:noFill/>
                  </a:rPr>
                  <a:t> </a:t>
                </a:r>
              </a:p>
            </p:txBody>
          </p:sp>
        </mc:Fallback>
      </mc:AlternateContent>
      <p:sp>
        <p:nvSpPr>
          <p:cNvPr id="10" name="Textfeld 9"/>
          <p:cNvSpPr txBox="1"/>
          <p:nvPr/>
        </p:nvSpPr>
        <p:spPr>
          <a:xfrm>
            <a:off x="540000" y="2160000"/>
            <a:ext cx="5040112" cy="923330"/>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A charged particle released from the </a:t>
            </a:r>
            <a:r>
              <a:rPr lang="en-US" b="1" i="1" dirty="0" smtClean="0"/>
              <a:t>+ electrode </a:t>
            </a:r>
            <a:r>
              <a:rPr lang="en-US" dirty="0" smtClean="0"/>
              <a:t>acquires an increase in kinetic energy at the            </a:t>
            </a:r>
            <a:r>
              <a:rPr lang="en-US" b="1" i="1" dirty="0" smtClean="0"/>
              <a:t>- electrode </a:t>
            </a:r>
            <a:r>
              <a:rPr lang="en-US" dirty="0" smtClean="0"/>
              <a:t>of</a:t>
            </a:r>
            <a:endParaRPr lang="en-US" dirty="0">
              <a:solidFill>
                <a:srgbClr val="0000CC"/>
              </a:solidFill>
            </a:endParaRPr>
          </a:p>
        </p:txBody>
      </p:sp>
      <mc:AlternateContent xmlns:mc="http://schemas.openxmlformats.org/markup-compatibility/2006" xmlns:a14="http://schemas.microsoft.com/office/drawing/2010/main">
        <mc:Choice Requires="a14">
          <p:sp>
            <p:nvSpPr>
              <p:cNvPr id="11" name="Textfeld 10"/>
              <p:cNvSpPr txBox="1"/>
              <p:nvPr/>
            </p:nvSpPr>
            <p:spPr>
              <a:xfrm>
                <a:off x="1620000" y="3060000"/>
                <a:ext cx="3590727" cy="7152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de-DE" b="0" i="1" smtClean="0">
                          <a:latin typeface="Cambria Math"/>
                          <a:ea typeface="Cambria Math"/>
                        </a:rPr>
                        <m:t>𝑊</m:t>
                      </m:r>
                      <m:r>
                        <a:rPr lang="de-DE" b="0" i="1" smtClean="0">
                          <a:latin typeface="Cambria Math"/>
                          <a:ea typeface="Cambria Math"/>
                        </a:rPr>
                        <m:t>=</m:t>
                      </m:r>
                      <m:nary>
                        <m:naryPr>
                          <m:ctrlPr>
                            <a:rPr lang="de-DE" b="0" i="1" smtClean="0">
                              <a:latin typeface="Cambria Math" panose="02040503050406030204" pitchFamily="18" charset="0"/>
                              <a:ea typeface="Cambria Math"/>
                            </a:rPr>
                          </m:ctrlPr>
                        </m:naryPr>
                        <m:sub>
                          <m:r>
                            <m:rPr>
                              <m:brk m:alnAt="23"/>
                            </m:rPr>
                            <a:rPr lang="de-DE" b="0" i="1" smtClean="0">
                              <a:latin typeface="Cambria Math"/>
                              <a:ea typeface="Cambria Math"/>
                            </a:rPr>
                            <m:t>0</m:t>
                          </m:r>
                        </m:sub>
                        <m:sup>
                          <m:r>
                            <a:rPr lang="de-DE" b="0" i="1" smtClean="0">
                              <a:latin typeface="Cambria Math"/>
                              <a:ea typeface="Cambria Math"/>
                            </a:rPr>
                            <m:t>𝐿</m:t>
                          </m:r>
                        </m:sup>
                        <m:e>
                          <m:sSub>
                            <m:sSubPr>
                              <m:ctrlPr>
                                <a:rPr lang="de-DE" b="0" i="1" smtClean="0">
                                  <a:latin typeface="Cambria Math" panose="02040503050406030204" pitchFamily="18" charset="0"/>
                                  <a:ea typeface="Cambria Math"/>
                                </a:rPr>
                              </m:ctrlPr>
                            </m:sSubPr>
                            <m:e>
                              <m:r>
                                <a:rPr lang="de-DE" b="0" i="1" smtClean="0">
                                  <a:latin typeface="Cambria Math"/>
                                  <a:ea typeface="Cambria Math"/>
                                </a:rPr>
                                <m:t>𝐹</m:t>
                              </m:r>
                            </m:e>
                            <m:sub>
                              <m:r>
                                <a:rPr lang="de-DE" b="0" i="1" smtClean="0">
                                  <a:latin typeface="Cambria Math"/>
                                  <a:ea typeface="Cambria Math"/>
                                </a:rPr>
                                <m:t>𝑧</m:t>
                              </m:r>
                            </m:sub>
                          </m:sSub>
                          <m:r>
                            <a:rPr lang="de-DE" b="0" i="1" smtClean="0">
                              <a:latin typeface="Cambria Math"/>
                              <a:ea typeface="Cambria Math"/>
                            </a:rPr>
                            <m:t>𝑑𝑧</m:t>
                          </m:r>
                        </m:e>
                      </m:nary>
                      <m:r>
                        <a:rPr lang="de-DE" b="0" i="1" smtClean="0">
                          <a:latin typeface="Cambria Math"/>
                          <a:ea typeface="Cambria Math"/>
                        </a:rPr>
                        <m:t>=</m:t>
                      </m:r>
                      <m:r>
                        <a:rPr lang="de-DE" b="0" i="1" smtClean="0">
                          <a:latin typeface="Cambria Math"/>
                          <a:ea typeface="Cambria Math"/>
                        </a:rPr>
                        <m:t>𝑞</m:t>
                      </m:r>
                      <m:nary>
                        <m:naryPr>
                          <m:ctrlPr>
                            <a:rPr lang="de-DE" b="0" i="1" smtClean="0">
                              <a:latin typeface="Cambria Math" panose="02040503050406030204" pitchFamily="18" charset="0"/>
                              <a:ea typeface="Cambria Math"/>
                            </a:rPr>
                          </m:ctrlPr>
                        </m:naryPr>
                        <m:sub>
                          <m:r>
                            <m:rPr>
                              <m:brk m:alnAt="23"/>
                            </m:rPr>
                            <a:rPr lang="de-DE" b="0" i="1" smtClean="0">
                              <a:latin typeface="Cambria Math"/>
                              <a:ea typeface="Cambria Math"/>
                            </a:rPr>
                            <m:t>0</m:t>
                          </m:r>
                        </m:sub>
                        <m:sup>
                          <m:r>
                            <a:rPr lang="de-DE" b="0" i="1" smtClean="0">
                              <a:latin typeface="Cambria Math"/>
                              <a:ea typeface="Cambria Math"/>
                            </a:rPr>
                            <m:t>𝐿</m:t>
                          </m:r>
                        </m:sup>
                        <m:e>
                          <m:sSub>
                            <m:sSubPr>
                              <m:ctrlPr>
                                <a:rPr lang="de-DE" b="0" i="1" smtClean="0">
                                  <a:latin typeface="Cambria Math" panose="02040503050406030204" pitchFamily="18" charset="0"/>
                                  <a:ea typeface="Cambria Math"/>
                                </a:rPr>
                              </m:ctrlPr>
                            </m:sSubPr>
                            <m:e>
                              <m:r>
                                <a:rPr lang="de-DE" b="0" i="1" smtClean="0">
                                  <a:latin typeface="Cambria Math"/>
                                  <a:ea typeface="Cambria Math"/>
                                </a:rPr>
                                <m:t>𝐸</m:t>
                              </m:r>
                            </m:e>
                            <m:sub>
                              <m:r>
                                <a:rPr lang="de-DE" b="0" i="1" smtClean="0">
                                  <a:latin typeface="Cambria Math"/>
                                  <a:ea typeface="Cambria Math"/>
                                </a:rPr>
                                <m:t>𝑧</m:t>
                              </m:r>
                            </m:sub>
                          </m:sSub>
                          <m:r>
                            <a:rPr lang="de-DE" b="0" i="1" smtClean="0">
                              <a:latin typeface="Cambria Math"/>
                              <a:ea typeface="Cambria Math"/>
                            </a:rPr>
                            <m:t>𝑑𝑧</m:t>
                          </m:r>
                        </m:e>
                      </m:nary>
                      <m:r>
                        <a:rPr lang="de-DE" b="0" i="1" smtClean="0">
                          <a:latin typeface="Cambria Math"/>
                          <a:ea typeface="Cambria Math"/>
                        </a:rPr>
                        <m:t>=</m:t>
                      </m:r>
                      <m:r>
                        <a:rPr lang="de-DE" b="0" i="1" smtClean="0">
                          <a:latin typeface="Cambria Math"/>
                          <a:ea typeface="Cambria Math"/>
                        </a:rPr>
                        <m:t>𝑞</m:t>
                      </m:r>
                      <m:sSub>
                        <m:sSubPr>
                          <m:ctrlPr>
                            <a:rPr lang="de-DE" b="0" i="1" smtClean="0">
                              <a:latin typeface="Cambria Math" panose="02040503050406030204" pitchFamily="18" charset="0"/>
                              <a:ea typeface="Cambria Math"/>
                            </a:rPr>
                          </m:ctrlPr>
                        </m:sSubPr>
                        <m:e>
                          <m:r>
                            <a:rPr lang="de-DE" b="0" i="1" smtClean="0">
                              <a:latin typeface="Cambria Math"/>
                              <a:ea typeface="Cambria Math"/>
                            </a:rPr>
                            <m:t>𝑉</m:t>
                          </m:r>
                        </m:e>
                        <m:sub>
                          <m:r>
                            <a:rPr lang="de-DE" b="0" i="1" smtClean="0">
                              <a:latin typeface="Cambria Math"/>
                              <a:ea typeface="Cambria Math"/>
                            </a:rPr>
                            <m:t>0</m:t>
                          </m:r>
                        </m:sub>
                      </m:sSub>
                    </m:oMath>
                  </m:oMathPara>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1620000" y="3060000"/>
                <a:ext cx="3590727" cy="71526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85088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1668</Words>
  <Application>Microsoft Office PowerPoint</Application>
  <PresentationFormat>Bildschirmpräsentation (4:3)</PresentationFormat>
  <Paragraphs>173</Paragraphs>
  <Slides>19</Slides>
  <Notes>1</Notes>
  <HiddenSlides>2</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19</vt:i4>
      </vt:variant>
    </vt:vector>
  </HeadingPairs>
  <TitlesOfParts>
    <vt:vector size="26" baseType="lpstr">
      <vt:lpstr>Arial</vt:lpstr>
      <vt:lpstr>Calibri</vt:lpstr>
      <vt:lpstr>Cambria Math</vt:lpstr>
      <vt:lpstr>Times New Roman</vt:lpstr>
      <vt:lpstr>Wingdings</vt:lpstr>
      <vt:lpstr>1_Larissa</vt:lpstr>
      <vt:lpstr>Equation</vt:lpstr>
      <vt:lpstr>Outline: History</vt:lpstr>
      <vt:lpstr>History</vt:lpstr>
      <vt:lpstr>Rutherford scattering</vt:lpstr>
      <vt:lpstr>Tunneling allows low energies</vt:lpstr>
      <vt:lpstr>Natural particle acceleration</vt:lpstr>
      <vt:lpstr>Natural particle acceleration</vt:lpstr>
      <vt:lpstr>Basic acceleration principle</vt:lpstr>
      <vt:lpstr>Three historical lines of accelerators</vt:lpstr>
      <vt:lpstr>Acceleration by static electric fields</vt:lpstr>
      <vt:lpstr>The simplest electrostatic accelerators: Electron Guns</vt:lpstr>
      <vt:lpstr>Electrostatic accelerators</vt:lpstr>
      <vt:lpstr>Man-made particle accelerators</vt:lpstr>
      <vt:lpstr>Cockroft Walton multiplier</vt:lpstr>
      <vt:lpstr>PowerPoint-Präsentation</vt:lpstr>
      <vt:lpstr>Cockroft Walton multiplier</vt:lpstr>
      <vt:lpstr>Van de Graaff accelerator</vt:lpstr>
      <vt:lpstr>Van de Graaff accelerator</vt:lpstr>
      <vt:lpstr>Current in electrostatic accelerator</vt:lpstr>
      <vt:lpstr>Tandem accelerator</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Wollersheim, Hans-Juergen Dr.</cp:lastModifiedBy>
  <cp:revision>261</cp:revision>
  <dcterms:created xsi:type="dcterms:W3CDTF">2016-04-06T12:04:03Z</dcterms:created>
  <dcterms:modified xsi:type="dcterms:W3CDTF">2022-06-24T16:28:50Z</dcterms:modified>
</cp:coreProperties>
</file>