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07" r:id="rId2"/>
    <p:sldId id="312" r:id="rId3"/>
    <p:sldId id="313" r:id="rId4"/>
    <p:sldId id="314" r:id="rId5"/>
    <p:sldId id="319" r:id="rId6"/>
    <p:sldId id="311" r:id="rId7"/>
    <p:sldId id="315" r:id="rId8"/>
    <p:sldId id="316" r:id="rId9"/>
    <p:sldId id="317" r:id="rId10"/>
    <p:sldId id="318" r:id="rId11"/>
    <p:sldId id="308" r:id="rId12"/>
    <p:sldId id="309" r:id="rId13"/>
    <p:sldId id="306" r:id="rId14"/>
    <p:sldId id="258" r:id="rId15"/>
    <p:sldId id="259" r:id="rId16"/>
    <p:sldId id="260" r:id="rId17"/>
    <p:sldId id="299" r:id="rId18"/>
    <p:sldId id="302" r:id="rId19"/>
    <p:sldId id="300" r:id="rId20"/>
    <p:sldId id="301" r:id="rId21"/>
    <p:sldId id="261" r:id="rId22"/>
    <p:sldId id="262" r:id="rId23"/>
    <p:sldId id="285" r:id="rId24"/>
    <p:sldId id="263" r:id="rId25"/>
    <p:sldId id="264" r:id="rId26"/>
    <p:sldId id="286" r:id="rId27"/>
    <p:sldId id="283" r:id="rId28"/>
    <p:sldId id="269" r:id="rId29"/>
    <p:sldId id="270" r:id="rId30"/>
    <p:sldId id="292" r:id="rId31"/>
    <p:sldId id="293" r:id="rId32"/>
    <p:sldId id="294" r:id="rId33"/>
    <p:sldId id="295" r:id="rId34"/>
    <p:sldId id="296" r:id="rId35"/>
    <p:sldId id="297" r:id="rId36"/>
    <p:sldId id="298" r:id="rId37"/>
    <p:sldId id="287" r:id="rId38"/>
    <p:sldId id="288" r:id="rId39"/>
    <p:sldId id="271" r:id="rId40"/>
    <p:sldId id="289" r:id="rId41"/>
    <p:sldId id="290" r:id="rId42"/>
    <p:sldId id="291" r:id="rId4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B2B2B2"/>
    <a:srgbClr val="CCCCFF"/>
    <a:srgbClr val="0099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BBE6F-C0CE-4C80-AA85-58BC55D4FE65}" type="datetimeFigureOut">
              <a:rPr lang="en-US" smtClean="0"/>
              <a:t>1/15/2021</a:t>
            </a:fld>
            <a:endParaRPr lang="en-US"/>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3218A1-6BF9-4632-9729-2C907E793C34}" type="slidenum">
              <a:rPr lang="en-US" smtClean="0"/>
              <a:t>‹Nr.›</a:t>
            </a:fld>
            <a:endParaRPr lang="en-US"/>
          </a:p>
        </p:txBody>
      </p:sp>
    </p:spTree>
    <p:extLst>
      <p:ext uri="{BB962C8B-B14F-4D97-AF65-F5344CB8AC3E}">
        <p14:creationId xmlns:p14="http://schemas.microsoft.com/office/powerpoint/2010/main" val="1290241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0843EF73-D9D4-4A7D-B1C6-5C75E8CFA944}" type="slidenum">
              <a:rPr lang="en-US" smtClean="0"/>
              <a:t>1</a:t>
            </a:fld>
            <a:endParaRPr lang="en-US"/>
          </a:p>
        </p:txBody>
      </p:sp>
    </p:spTree>
    <p:extLst>
      <p:ext uri="{BB962C8B-B14F-4D97-AF65-F5344CB8AC3E}">
        <p14:creationId xmlns:p14="http://schemas.microsoft.com/office/powerpoint/2010/main" val="585402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15.01.2021</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32074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15.01.2021</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84942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15.01.2021</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46588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626773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15.01.2021</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39025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15.01.2021</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96603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15.01.2021</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555671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15.01.2021</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75797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15.01.2021</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50713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15.01.2021</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295166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15.01.2021</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092409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4000" cy="554400"/>
          </a:xfrm>
          <a:prstGeom prst="rect">
            <a:avLst/>
          </a:prstGeom>
          <a:solidFill>
            <a:srgbClr val="0066FF"/>
          </a:solidFill>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7" name="Picture 4" descr="GSI-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58200" y="6578600"/>
            <a:ext cx="6508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5"/>
          <p:cNvSpPr>
            <a:spLocks noChangeShapeType="1"/>
          </p:cNvSpPr>
          <p:nvPr userDrawn="1"/>
        </p:nvSpPr>
        <p:spPr bwMode="auto">
          <a:xfrm>
            <a:off x="0" y="6553200"/>
            <a:ext cx="91440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9" name="Rectangle 7"/>
          <p:cNvSpPr>
            <a:spLocks noChangeArrowheads="1"/>
          </p:cNvSpPr>
          <p:nvPr userDrawn="1"/>
        </p:nvSpPr>
        <p:spPr bwMode="auto">
          <a:xfrm>
            <a:off x="4763" y="6589713"/>
            <a:ext cx="9139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de-DE" altLang="de-DE" sz="1000" dirty="0" smtClean="0">
                <a:solidFill>
                  <a:srgbClr val="000000"/>
                </a:solidFill>
                <a:cs typeface="Arial" charset="0"/>
              </a:rPr>
              <a:t>Hans-Jürgen </a:t>
            </a:r>
            <a:r>
              <a:rPr lang="de-DE" altLang="de-DE" sz="1000" dirty="0" err="1" smtClean="0">
                <a:solidFill>
                  <a:srgbClr val="000000"/>
                </a:solidFill>
                <a:cs typeface="Arial" charset="0"/>
              </a:rPr>
              <a:t>Wollersheim</a:t>
            </a:r>
            <a:r>
              <a:rPr lang="de-DE" altLang="de-DE" sz="1000" dirty="0" smtClean="0">
                <a:solidFill>
                  <a:srgbClr val="000000"/>
                </a:solidFill>
                <a:cs typeface="Arial" charset="0"/>
              </a:rPr>
              <a:t> </a:t>
            </a:r>
            <a:r>
              <a:rPr lang="de-DE" altLang="de-DE" sz="1000" baseline="0" dirty="0" smtClean="0">
                <a:solidFill>
                  <a:srgbClr val="000000"/>
                </a:solidFill>
                <a:cs typeface="Arial" charset="0"/>
              </a:rPr>
              <a:t>- </a:t>
            </a:r>
            <a:r>
              <a:rPr lang="de-DE" altLang="de-DE" sz="1000" dirty="0" smtClean="0">
                <a:solidFill>
                  <a:srgbClr val="000000"/>
                </a:solidFill>
                <a:cs typeface="Arial" charset="0"/>
              </a:rPr>
              <a:t>2020</a:t>
            </a:r>
            <a:endParaRPr lang="en-US" altLang="de-DE" sz="1000" dirty="0" smtClean="0">
              <a:solidFill>
                <a:srgbClr val="000000"/>
              </a:solidFill>
              <a:cs typeface="Arial" charset="0"/>
            </a:endParaRPr>
          </a:p>
        </p:txBody>
      </p:sp>
    </p:spTree>
    <p:extLst>
      <p:ext uri="{BB962C8B-B14F-4D97-AF65-F5344CB8AC3E}">
        <p14:creationId xmlns:p14="http://schemas.microsoft.com/office/powerpoint/2010/main" val="3806077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2400" kern="1200">
          <a:solidFill>
            <a:srgbClr val="FFC00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41.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120.png"/><Relationship Id="rId5" Type="http://schemas.openxmlformats.org/officeDocument/2006/relationships/image" Target="../media/image6.png"/><Relationship Id="rId10" Type="http://schemas.openxmlformats.org/officeDocument/2006/relationships/image" Target="../media/image30.png"/><Relationship Id="rId4" Type="http://schemas.openxmlformats.org/officeDocument/2006/relationships/image" Target="../media/image5.png"/><Relationship Id="rId9" Type="http://schemas.openxmlformats.org/officeDocument/2006/relationships/image" Target="../media/image25.jpeg"/></Relationships>
</file>

<file path=ppt/slides/_rels/slide1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5.jpeg"/><Relationship Id="rId7"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11" Type="http://schemas.openxmlformats.org/officeDocument/2006/relationships/image" Target="../media/image31.emf"/><Relationship Id="rId5" Type="http://schemas.openxmlformats.org/officeDocument/2006/relationships/image" Target="../media/image120.png"/><Relationship Id="rId10" Type="http://schemas.openxmlformats.org/officeDocument/2006/relationships/oleObject" Target="../embeddings/oleObject1.bin"/><Relationship Id="rId4" Type="http://schemas.openxmlformats.org/officeDocument/2006/relationships/image" Target="../media/image30.png"/><Relationship Id="rId9"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241.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5" Type="http://schemas.openxmlformats.org/officeDocument/2006/relationships/image" Target="../media/image321.png"/><Relationship Id="rId4" Type="http://schemas.openxmlformats.org/officeDocument/2006/relationships/image" Target="../media/image311.png"/></Relationships>
</file>

<file path=ppt/slides/_rels/slide1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47.wmf"/><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240.png"/></Relationships>
</file>

<file path=ppt/slides/_rels/slide2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20.png"/><Relationship Id="rId7" Type="http://schemas.openxmlformats.org/officeDocument/2006/relationships/image" Target="../media/image52.png"/><Relationship Id="rId2" Type="http://schemas.openxmlformats.org/officeDocument/2006/relationships/image" Target="../media/image310.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340.png"/><Relationship Id="rId4" Type="http://schemas.openxmlformats.org/officeDocument/2006/relationships/image" Target="../media/image49.png"/><Relationship Id="rId9"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300.png"/><Relationship Id="rId5" Type="http://schemas.openxmlformats.org/officeDocument/2006/relationships/image" Target="../media/image290.png"/><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8" Type="http://schemas.openxmlformats.org/officeDocument/2006/relationships/image" Target="../media/image390.png"/><Relationship Id="rId3" Type="http://schemas.openxmlformats.org/officeDocument/2006/relationships/image" Target="../media/image53.jpeg"/><Relationship Id="rId7" Type="http://schemas.openxmlformats.org/officeDocument/2006/relationships/image" Target="../media/image54.wmf"/><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300.png"/><Relationship Id="rId5" Type="http://schemas.openxmlformats.org/officeDocument/2006/relationships/image" Target="../media/image290.png"/></Relationships>
</file>

<file path=ppt/slides/_rels/slide26.xml.rels><?xml version="1.0" encoding="UTF-8" standalone="yes"?>
<Relationships xmlns="http://schemas.openxmlformats.org/package/2006/relationships"><Relationship Id="rId3" Type="http://schemas.openxmlformats.org/officeDocument/2006/relationships/image" Target="../media/image451.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80.png"/><Relationship Id="rId7"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300.png"/><Relationship Id="rId5" Type="http://schemas.openxmlformats.org/officeDocument/2006/relationships/image" Target="../media/image290.png"/></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image" Target="../media/image480.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70.png"/><Relationship Id="rId5" Type="http://schemas.openxmlformats.org/officeDocument/2006/relationships/image" Target="../media/image460.png"/><Relationship Id="rId4" Type="http://schemas.openxmlformats.org/officeDocument/2006/relationships/image" Target="../media/image450.png"/></Relationships>
</file>

<file path=ppt/slides/_rels/slide32.xml.rels><?xml version="1.0" encoding="UTF-8" standalone="yes"?>
<Relationships xmlns="http://schemas.openxmlformats.org/package/2006/relationships"><Relationship Id="rId3" Type="http://schemas.openxmlformats.org/officeDocument/2006/relationships/image" Target="../media/image591.png"/><Relationship Id="rId2" Type="http://schemas.openxmlformats.org/officeDocument/2006/relationships/image" Target="../media/image60.wmf"/><Relationship Id="rId1" Type="http://schemas.openxmlformats.org/officeDocument/2006/relationships/slideLayout" Target="../slideLayouts/slideLayout2.xml"/><Relationship Id="rId6" Type="http://schemas.openxmlformats.org/officeDocument/2006/relationships/image" Target="../media/image621.png"/><Relationship Id="rId5" Type="http://schemas.openxmlformats.org/officeDocument/2006/relationships/image" Target="../media/image611.png"/><Relationship Id="rId4" Type="http://schemas.openxmlformats.org/officeDocument/2006/relationships/image" Target="../media/image601.png"/></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gif"/><Relationship Id="rId1" Type="http://schemas.openxmlformats.org/officeDocument/2006/relationships/slideLayout" Target="../slideLayouts/slideLayout2.xml"/><Relationship Id="rId6" Type="http://schemas.openxmlformats.org/officeDocument/2006/relationships/image" Target="../media/image530.png"/><Relationship Id="rId5" Type="http://schemas.openxmlformats.org/officeDocument/2006/relationships/image" Target="../media/image520.png"/><Relationship Id="rId4" Type="http://schemas.openxmlformats.org/officeDocument/2006/relationships/image" Target="../media/image510.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8.gif"/><Relationship Id="rId5" Type="http://schemas.openxmlformats.org/officeDocument/2006/relationships/hyperlink" Target="https://en.wikipedia.org/wiki/File:10_large_subunit.gif" TargetMode="External"/><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image" Target="../media/image60.wmf"/><Relationship Id="rId1" Type="http://schemas.openxmlformats.org/officeDocument/2006/relationships/slideLayout" Target="../slideLayouts/slideLayout2.xml"/><Relationship Id="rId5" Type="http://schemas.openxmlformats.org/officeDocument/2006/relationships/image" Target="../media/image740.png"/><Relationship Id="rId4" Type="http://schemas.openxmlformats.org/officeDocument/2006/relationships/image" Target="../media/image730.png"/></Relationships>
</file>

<file path=ppt/slides/_rels/slide38.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image" Target="../media/image60.wmf"/><Relationship Id="rId1" Type="http://schemas.openxmlformats.org/officeDocument/2006/relationships/slideLayout" Target="../slideLayouts/slideLayout2.xml"/><Relationship Id="rId6" Type="http://schemas.openxmlformats.org/officeDocument/2006/relationships/image" Target="../media/image620.png"/><Relationship Id="rId5" Type="http://schemas.openxmlformats.org/officeDocument/2006/relationships/image" Target="../media/image610.png"/><Relationship Id="rId4" Type="http://schemas.openxmlformats.org/officeDocument/2006/relationships/image" Target="../media/image600.png"/></Relationships>
</file>

<file path=ppt/slides/_rels/slide3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40.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74.png"/><Relationship Id="rId4" Type="http://schemas.openxmlformats.org/officeDocument/2006/relationships/image" Target="../media/image73.png"/></Relationships>
</file>

<file path=ppt/slides/_rels/slide41.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96.png"/><Relationship Id="rId7" Type="http://schemas.openxmlformats.org/officeDocument/2006/relationships/image" Target="../media/image77.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98.png"/><Relationship Id="rId4" Type="http://schemas.openxmlformats.org/officeDocument/2006/relationships/image" Target="../media/image97.png"/></Relationships>
</file>

<file path=ppt/slides/_rels/slide42.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103.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10.png"/><Relationship Id="rId4" Type="http://schemas.openxmlformats.org/officeDocument/2006/relationships/image" Target="../media/image1000.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6.png"/><Relationship Id="rId7"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1.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51.png"/><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image" Target="../media/image281.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Particle and Radiation Detectors: Advances &amp; Applications</a:t>
            </a:r>
            <a:endParaRPr lang="en-US" dirty="0"/>
          </a:p>
        </p:txBody>
      </p:sp>
      <p:sp>
        <p:nvSpPr>
          <p:cNvPr id="5" name="Textfeld 4"/>
          <p:cNvSpPr txBox="1"/>
          <p:nvPr/>
        </p:nvSpPr>
        <p:spPr>
          <a:xfrm>
            <a:off x="2915816" y="900000"/>
            <a:ext cx="3492110" cy="769441"/>
          </a:xfrm>
          <a:prstGeom prst="rect">
            <a:avLst/>
          </a:prstGeom>
          <a:noFill/>
        </p:spPr>
        <p:txBody>
          <a:bodyPr wrap="none" rtlCol="0">
            <a:spAutoFit/>
          </a:bodyPr>
          <a:lstStyle/>
          <a:p>
            <a:r>
              <a:rPr lang="en-US" dirty="0" smtClean="0">
                <a:solidFill>
                  <a:srgbClr val="006600"/>
                </a:solidFill>
                <a:latin typeface="Times New Roman" panose="02020603050405020304" pitchFamily="18" charset="0"/>
                <a:cs typeface="Times New Roman" panose="02020603050405020304" pitchFamily="18" charset="0"/>
              </a:rPr>
              <a:t>Lecture:</a:t>
            </a:r>
            <a:r>
              <a:rPr lang="en-US" dirty="0" smtClean="0">
                <a:latin typeface="Times New Roman" panose="02020603050405020304" pitchFamily="18" charset="0"/>
                <a:cs typeface="Times New Roman" panose="02020603050405020304" pitchFamily="18" charset="0"/>
              </a:rPr>
              <a:t> </a:t>
            </a:r>
            <a:r>
              <a:rPr lang="en-US" dirty="0" smtClean="0">
                <a:solidFill>
                  <a:srgbClr val="0000CC"/>
                </a:solidFill>
                <a:latin typeface="Times New Roman" panose="02020603050405020304" pitchFamily="18" charset="0"/>
                <a:cs typeface="Times New Roman" panose="02020603050405020304" pitchFamily="18" charset="0"/>
              </a:rPr>
              <a:t>Hans-Jürgen </a:t>
            </a:r>
            <a:r>
              <a:rPr lang="en-US" dirty="0" err="1" smtClean="0">
                <a:solidFill>
                  <a:srgbClr val="0000CC"/>
                </a:solidFill>
                <a:latin typeface="Times New Roman" panose="02020603050405020304" pitchFamily="18" charset="0"/>
                <a:cs typeface="Times New Roman" panose="02020603050405020304" pitchFamily="18" charset="0"/>
              </a:rPr>
              <a:t>Wollersheim</a:t>
            </a:r>
            <a:endParaRPr lang="en-US" dirty="0" smtClean="0">
              <a:solidFill>
                <a:srgbClr val="0000CC"/>
              </a:solidFill>
              <a:latin typeface="Times New Roman" panose="02020603050405020304" pitchFamily="18" charset="0"/>
              <a:cs typeface="Times New Roman" panose="02020603050405020304" pitchFamily="18" charset="0"/>
            </a:endParaRPr>
          </a:p>
          <a:p>
            <a:endParaRPr lang="en-US" sz="1200" dirty="0">
              <a:solidFill>
                <a:srgbClr val="0000CC"/>
              </a:solidFill>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e-mail: h.j.wollersheim@gsi.de</a:t>
            </a:r>
            <a:endParaRPr lang="en-US" sz="1400" dirty="0">
              <a:latin typeface="Times New Roman" panose="02020603050405020304" pitchFamily="18" charset="0"/>
              <a:cs typeface="Times New Roman" panose="02020603050405020304" pitchFamily="18" charset="0"/>
            </a:endParaRPr>
          </a:p>
        </p:txBody>
      </p:sp>
      <p:pic>
        <p:nvPicPr>
          <p:cNvPr id="10" name="Picture 9" descr="simpson_Pagina_10_Immagine_0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0000" y="4500000"/>
            <a:ext cx="2058001" cy="17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0000" y="4499999"/>
            <a:ext cx="3517224" cy="175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00" y="1914594"/>
            <a:ext cx="1942858" cy="243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descr="pet-came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2132856"/>
            <a:ext cx="39370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278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Some Nuclear Units</a:t>
            </a:r>
            <a:endParaRPr lang="en-US" dirty="0"/>
          </a:p>
        </p:txBody>
      </p:sp>
      <p:sp>
        <p:nvSpPr>
          <p:cNvPr id="6" name="Textfeld 5"/>
          <p:cNvSpPr txBox="1"/>
          <p:nvPr/>
        </p:nvSpPr>
        <p:spPr>
          <a:xfrm>
            <a:off x="540000" y="720000"/>
            <a:ext cx="8280472" cy="1015663"/>
          </a:xfrm>
          <a:prstGeom prst="rect">
            <a:avLst/>
          </a:prstGeom>
          <a:noFill/>
        </p:spPr>
        <p:txBody>
          <a:bodyPr wrap="square" rtlCol="0">
            <a:spAutoFit/>
          </a:bodyPr>
          <a:lstStyle/>
          <a:p>
            <a:r>
              <a:rPr lang="en-US" sz="1200" dirty="0">
                <a:solidFill>
                  <a:srgbClr val="0000CC"/>
                </a:solidFill>
                <a:latin typeface="Times New Roman" panose="02020603050405020304" pitchFamily="18" charset="0"/>
                <a:cs typeface="Times New Roman" panose="02020603050405020304" pitchFamily="18" charset="0"/>
              </a:rPr>
              <a:t>Nuclear energies </a:t>
            </a:r>
            <a:r>
              <a:rPr lang="en-US" sz="1200" dirty="0">
                <a:latin typeface="Times New Roman" panose="02020603050405020304" pitchFamily="18" charset="0"/>
                <a:cs typeface="Times New Roman" panose="02020603050405020304" pitchFamily="18" charset="0"/>
              </a:rPr>
              <a:t>are very high compared to atomic processes, and need larger units. The most commonly used unit is the MeV. </a:t>
            </a:r>
            <a:endParaRPr lang="en-US" sz="120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pPr algn="ctr"/>
            <a:r>
              <a:rPr lang="en-US" sz="1200" dirty="0" smtClean="0">
                <a:solidFill>
                  <a:srgbClr val="0000CC"/>
                </a:solidFill>
                <a:latin typeface="Times New Roman" panose="02020603050405020304" pitchFamily="18" charset="0"/>
                <a:cs typeface="Times New Roman" panose="02020603050405020304" pitchFamily="18" charset="0"/>
              </a:rPr>
              <a:t>1 electron Volt = 1 eV = 1.6·10</a:t>
            </a:r>
            <a:r>
              <a:rPr lang="en-US" sz="1200" baseline="30000" dirty="0" smtClean="0">
                <a:solidFill>
                  <a:srgbClr val="0000CC"/>
                </a:solidFill>
                <a:latin typeface="Times New Roman" panose="02020603050405020304" pitchFamily="18" charset="0"/>
                <a:cs typeface="Times New Roman" panose="02020603050405020304" pitchFamily="18" charset="0"/>
              </a:rPr>
              <a:t>-19</a:t>
            </a:r>
            <a:r>
              <a:rPr lang="en-US" sz="1200" dirty="0" smtClean="0">
                <a:solidFill>
                  <a:srgbClr val="0000CC"/>
                </a:solidFill>
                <a:latin typeface="Times New Roman" panose="02020603050405020304" pitchFamily="18" charset="0"/>
                <a:cs typeface="Times New Roman" panose="02020603050405020304" pitchFamily="18" charset="0"/>
              </a:rPr>
              <a:t> Joules</a:t>
            </a:r>
          </a:p>
          <a:p>
            <a:pPr algn="ctr"/>
            <a:endParaRPr lang="en-US" sz="1200" dirty="0">
              <a:latin typeface="Times New Roman" panose="02020603050405020304" pitchFamily="18" charset="0"/>
              <a:cs typeface="Times New Roman" panose="02020603050405020304" pitchFamily="18" charset="0"/>
            </a:endParaRPr>
          </a:p>
          <a:p>
            <a:pPr algn="ctr"/>
            <a:r>
              <a:rPr lang="en-US" sz="1200" dirty="0" smtClean="0">
                <a:latin typeface="Times New Roman" panose="02020603050405020304" pitchFamily="18" charset="0"/>
                <a:cs typeface="Times New Roman" panose="02020603050405020304" pitchFamily="18" charset="0"/>
              </a:rPr>
              <a:t>1 MeV = 10</a:t>
            </a:r>
            <a:r>
              <a:rPr lang="en-US" sz="1200" baseline="30000" dirty="0" smtClean="0">
                <a:latin typeface="Times New Roman" panose="02020603050405020304" pitchFamily="18" charset="0"/>
                <a:cs typeface="Times New Roman" panose="02020603050405020304" pitchFamily="18" charset="0"/>
              </a:rPr>
              <a:t>6</a:t>
            </a:r>
            <a:r>
              <a:rPr lang="en-US" sz="1200" dirty="0" smtClean="0">
                <a:latin typeface="Times New Roman" panose="02020603050405020304" pitchFamily="18" charset="0"/>
                <a:cs typeface="Times New Roman" panose="02020603050405020304" pitchFamily="18" charset="0"/>
              </a:rPr>
              <a:t> eV; 1 GeV = 10</a:t>
            </a:r>
            <a:r>
              <a:rPr lang="en-US" sz="1200" baseline="30000" dirty="0" smtClean="0">
                <a:latin typeface="Times New Roman" panose="02020603050405020304" pitchFamily="18" charset="0"/>
                <a:cs typeface="Times New Roman" panose="02020603050405020304" pitchFamily="18" charset="0"/>
              </a:rPr>
              <a:t>9</a:t>
            </a:r>
            <a:r>
              <a:rPr lang="en-US" sz="1200" dirty="0" smtClean="0">
                <a:latin typeface="Times New Roman" panose="02020603050405020304" pitchFamily="18" charset="0"/>
                <a:cs typeface="Times New Roman" panose="02020603050405020304" pitchFamily="18" charset="0"/>
              </a:rPr>
              <a:t> eV; 1 </a:t>
            </a:r>
            <a:r>
              <a:rPr lang="en-US" sz="1200" dirty="0" err="1" smtClean="0">
                <a:latin typeface="Times New Roman" panose="02020603050405020304" pitchFamily="18" charset="0"/>
                <a:cs typeface="Times New Roman" panose="02020603050405020304" pitchFamily="18" charset="0"/>
              </a:rPr>
              <a:t>TeV</a:t>
            </a:r>
            <a:r>
              <a:rPr lang="en-US" sz="1200" dirty="0" smtClean="0">
                <a:latin typeface="Times New Roman" panose="02020603050405020304" pitchFamily="18" charset="0"/>
                <a:cs typeface="Times New Roman" panose="02020603050405020304" pitchFamily="18" charset="0"/>
              </a:rPr>
              <a:t> = 10</a:t>
            </a:r>
            <a:r>
              <a:rPr lang="en-US" sz="1200" baseline="30000" dirty="0" smtClean="0">
                <a:latin typeface="Times New Roman" panose="02020603050405020304" pitchFamily="18" charset="0"/>
                <a:cs typeface="Times New Roman" panose="02020603050405020304" pitchFamily="18" charset="0"/>
              </a:rPr>
              <a:t>12</a:t>
            </a:r>
            <a:r>
              <a:rPr lang="en-US" sz="1200" dirty="0" smtClean="0">
                <a:latin typeface="Times New Roman" panose="02020603050405020304" pitchFamily="18" charset="0"/>
                <a:cs typeface="Times New Roman" panose="02020603050405020304" pitchFamily="18" charset="0"/>
              </a:rPr>
              <a:t> eV</a:t>
            </a:r>
            <a:endParaRPr lang="de-DE" sz="1200" dirty="0">
              <a:latin typeface="Times New Roman" panose="02020603050405020304" pitchFamily="18" charset="0"/>
              <a:cs typeface="Times New Roman" panose="02020603050405020304" pitchFamily="18" charset="0"/>
            </a:endParaRPr>
          </a:p>
        </p:txBody>
      </p:sp>
      <p:sp>
        <p:nvSpPr>
          <p:cNvPr id="15" name="Textfeld 14"/>
          <p:cNvSpPr txBox="1"/>
          <p:nvPr/>
        </p:nvSpPr>
        <p:spPr>
          <a:xfrm>
            <a:off x="540000" y="1980000"/>
            <a:ext cx="8280472" cy="120032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However, the </a:t>
            </a:r>
            <a:r>
              <a:rPr lang="en-US" sz="1200" dirty="0">
                <a:solidFill>
                  <a:srgbClr val="0000CC"/>
                </a:solidFill>
                <a:latin typeface="Times New Roman" panose="02020603050405020304" pitchFamily="18" charset="0"/>
                <a:cs typeface="Times New Roman" panose="02020603050405020304" pitchFamily="18" charset="0"/>
              </a:rPr>
              <a:t>nuclear </a:t>
            </a:r>
            <a:r>
              <a:rPr lang="en-US" sz="1200" dirty="0" smtClean="0">
                <a:solidFill>
                  <a:srgbClr val="0000CC"/>
                </a:solidFill>
                <a:latin typeface="Times New Roman" panose="02020603050405020304" pitchFamily="18" charset="0"/>
                <a:cs typeface="Times New Roman" panose="02020603050405020304" pitchFamily="18" charset="0"/>
              </a:rPr>
              <a:t>size</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are quite small and need smaller units</a:t>
            </a:r>
            <a:r>
              <a:rPr lang="en-US" sz="1200" dirty="0" smtClean="0">
                <a:latin typeface="Times New Roman" panose="02020603050405020304" pitchFamily="18" charset="0"/>
                <a:cs typeface="Times New Roman" panose="02020603050405020304" pitchFamily="18" charset="0"/>
              </a:rPr>
              <a:t>:</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Atomic sizes are on the order of 0.1 nm = 1 Angstrom = 10</a:t>
            </a:r>
            <a:r>
              <a:rPr lang="en-US" sz="1200" baseline="30000" dirty="0">
                <a:latin typeface="Times New Roman" panose="02020603050405020304" pitchFamily="18" charset="0"/>
                <a:cs typeface="Times New Roman" panose="02020603050405020304" pitchFamily="18" charset="0"/>
              </a:rPr>
              <a:t>-10</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m. Nuclear </a:t>
            </a:r>
            <a:r>
              <a:rPr lang="en-US" sz="1200" dirty="0">
                <a:latin typeface="Times New Roman" panose="02020603050405020304" pitchFamily="18" charset="0"/>
                <a:cs typeface="Times New Roman" panose="02020603050405020304" pitchFamily="18" charset="0"/>
              </a:rPr>
              <a:t>sizes are on the order of </a:t>
            </a:r>
            <a:r>
              <a:rPr lang="en-US" sz="1200" dirty="0" err="1">
                <a:latin typeface="Times New Roman" panose="02020603050405020304" pitchFamily="18" charset="0"/>
                <a:cs typeface="Times New Roman" panose="02020603050405020304" pitchFamily="18" charset="0"/>
              </a:rPr>
              <a:t>femtometers</a:t>
            </a:r>
            <a:r>
              <a:rPr lang="en-US" sz="1200" dirty="0">
                <a:latin typeface="Times New Roman" panose="02020603050405020304" pitchFamily="18" charset="0"/>
                <a:cs typeface="Times New Roman" panose="02020603050405020304" pitchFamily="18" charset="0"/>
              </a:rPr>
              <a:t> which in the nuclear context are usually called fermis</a:t>
            </a:r>
            <a:r>
              <a:rPr lang="en-US" sz="1200" dirty="0" smtClean="0">
                <a:latin typeface="Times New Roman" panose="02020603050405020304" pitchFamily="18" charset="0"/>
                <a:cs typeface="Times New Roman" panose="02020603050405020304" pitchFamily="18" charset="0"/>
              </a:rPr>
              <a:t>:</a:t>
            </a:r>
          </a:p>
          <a:p>
            <a:endParaRPr lang="en-US" sz="1200" dirty="0">
              <a:latin typeface="Times New Roman" panose="02020603050405020304" pitchFamily="18" charset="0"/>
              <a:cs typeface="Times New Roman" panose="02020603050405020304" pitchFamily="18" charset="0"/>
            </a:endParaRPr>
          </a:p>
          <a:p>
            <a:pPr algn="ctr"/>
            <a:r>
              <a:rPr lang="en-US" sz="1200" dirty="0" smtClean="0">
                <a:solidFill>
                  <a:srgbClr val="0000CC"/>
                </a:solidFill>
                <a:latin typeface="Times New Roman" panose="02020603050405020304" pitchFamily="18" charset="0"/>
                <a:cs typeface="Times New Roman" panose="02020603050405020304" pitchFamily="18" charset="0"/>
              </a:rPr>
              <a:t>1 fermi = 1 </a:t>
            </a:r>
            <a:r>
              <a:rPr lang="en-US" sz="1200" dirty="0" err="1" smtClean="0">
                <a:solidFill>
                  <a:srgbClr val="0000CC"/>
                </a:solidFill>
                <a:latin typeface="Times New Roman" panose="02020603050405020304" pitchFamily="18" charset="0"/>
                <a:cs typeface="Times New Roman" panose="02020603050405020304" pitchFamily="18" charset="0"/>
              </a:rPr>
              <a:t>fm</a:t>
            </a:r>
            <a:r>
              <a:rPr lang="en-US" sz="1200" dirty="0" smtClean="0">
                <a:solidFill>
                  <a:srgbClr val="0000CC"/>
                </a:solidFill>
                <a:latin typeface="Times New Roman" panose="02020603050405020304" pitchFamily="18" charset="0"/>
                <a:cs typeface="Times New Roman" panose="02020603050405020304" pitchFamily="18" charset="0"/>
              </a:rPr>
              <a:t> = 10</a:t>
            </a:r>
            <a:r>
              <a:rPr lang="en-US" sz="1200" baseline="30000" dirty="0" smtClean="0">
                <a:solidFill>
                  <a:srgbClr val="0000CC"/>
                </a:solidFill>
                <a:latin typeface="Times New Roman" panose="02020603050405020304" pitchFamily="18" charset="0"/>
                <a:cs typeface="Times New Roman" panose="02020603050405020304" pitchFamily="18" charset="0"/>
              </a:rPr>
              <a:t>-15</a:t>
            </a:r>
            <a:r>
              <a:rPr lang="en-US" sz="1200" dirty="0" smtClean="0">
                <a:solidFill>
                  <a:srgbClr val="0000CC"/>
                </a:solidFill>
                <a:latin typeface="Times New Roman" panose="02020603050405020304" pitchFamily="18" charset="0"/>
                <a:cs typeface="Times New Roman" panose="02020603050405020304" pitchFamily="18" charset="0"/>
              </a:rPr>
              <a:t> m</a:t>
            </a:r>
          </a:p>
        </p:txBody>
      </p:sp>
      <p:sp>
        <p:nvSpPr>
          <p:cNvPr id="17" name="Textfeld 16"/>
          <p:cNvSpPr txBox="1"/>
          <p:nvPr/>
        </p:nvSpPr>
        <p:spPr>
          <a:xfrm>
            <a:off x="540000" y="3420000"/>
            <a:ext cx="8280472" cy="1138773"/>
          </a:xfrm>
          <a:prstGeom prst="rect">
            <a:avLst/>
          </a:prstGeom>
          <a:noFill/>
        </p:spPr>
        <p:txBody>
          <a:bodyPr wrap="square" rtlCol="0">
            <a:spAutoFit/>
          </a:bodyPr>
          <a:lstStyle/>
          <a:p>
            <a:r>
              <a:rPr lang="en-US" sz="1200" dirty="0">
                <a:solidFill>
                  <a:srgbClr val="0000CC"/>
                </a:solidFill>
                <a:latin typeface="Times New Roman" panose="02020603050405020304" pitchFamily="18" charset="0"/>
                <a:cs typeface="Times New Roman" panose="02020603050405020304" pitchFamily="18" charset="0"/>
              </a:rPr>
              <a:t>Atomic masses </a:t>
            </a:r>
            <a:r>
              <a:rPr lang="en-US" sz="1200" dirty="0">
                <a:latin typeface="Times New Roman" panose="02020603050405020304" pitchFamily="18" charset="0"/>
                <a:cs typeface="Times New Roman" panose="02020603050405020304" pitchFamily="18" charset="0"/>
              </a:rPr>
              <a:t>are measured in terms of atomic mass units with the carbon-12 atom defined as having a mass of exactly 12 </a:t>
            </a:r>
            <a:r>
              <a:rPr lang="en-US" sz="1200" dirty="0" err="1">
                <a:latin typeface="Times New Roman" panose="02020603050405020304" pitchFamily="18" charset="0"/>
                <a:cs typeface="Times New Roman" panose="02020603050405020304" pitchFamily="18" charset="0"/>
              </a:rPr>
              <a:t>amu</a:t>
            </a:r>
            <a:r>
              <a:rPr lang="en-US" sz="1200" dirty="0">
                <a:latin typeface="Times New Roman" panose="02020603050405020304" pitchFamily="18" charset="0"/>
                <a:cs typeface="Times New Roman" panose="02020603050405020304" pitchFamily="18" charset="0"/>
              </a:rPr>
              <a:t>. It is also common practice to quote the rest mass energy E=m</a:t>
            </a:r>
            <a:r>
              <a:rPr lang="en-US" sz="1200" baseline="-25000" dirty="0">
                <a:latin typeface="Times New Roman" panose="02020603050405020304" pitchFamily="18" charset="0"/>
                <a:cs typeface="Times New Roman" panose="02020603050405020304" pitchFamily="18" charset="0"/>
              </a:rPr>
              <a:t>0</a:t>
            </a:r>
            <a:r>
              <a:rPr lang="en-US" sz="1200" dirty="0">
                <a:latin typeface="Times New Roman" panose="02020603050405020304" pitchFamily="18" charset="0"/>
                <a:cs typeface="Times New Roman" panose="02020603050405020304" pitchFamily="18" charset="0"/>
              </a:rPr>
              <a:t>c</a:t>
            </a:r>
            <a:r>
              <a:rPr lang="en-US" sz="1200" baseline="30000" dirty="0">
                <a:latin typeface="Times New Roman" panose="02020603050405020304" pitchFamily="18" charset="0"/>
                <a:cs typeface="Times New Roman" panose="02020603050405020304" pitchFamily="18" charset="0"/>
              </a:rPr>
              <a:t>2</a:t>
            </a:r>
            <a:r>
              <a:rPr lang="en-US" sz="1200" dirty="0">
                <a:latin typeface="Times New Roman" panose="02020603050405020304" pitchFamily="18" charset="0"/>
                <a:cs typeface="Times New Roman" panose="02020603050405020304" pitchFamily="18" charset="0"/>
              </a:rPr>
              <a:t> as if it were the mass. The conversion to </a:t>
            </a:r>
            <a:r>
              <a:rPr lang="en-US" sz="1200" dirty="0" err="1">
                <a:latin typeface="Times New Roman" panose="02020603050405020304" pitchFamily="18" charset="0"/>
                <a:cs typeface="Times New Roman" panose="02020603050405020304" pitchFamily="18" charset="0"/>
              </a:rPr>
              <a:t>amu</a:t>
            </a:r>
            <a:r>
              <a:rPr lang="en-US" sz="1200" dirty="0">
                <a:latin typeface="Times New Roman" panose="02020603050405020304" pitchFamily="18" charset="0"/>
                <a:cs typeface="Times New Roman" panose="02020603050405020304" pitchFamily="18" charset="0"/>
              </a:rPr>
              <a:t> is</a:t>
            </a:r>
            <a:r>
              <a:rPr lang="en-US" sz="1200" dirty="0"/>
              <a:t>:</a:t>
            </a:r>
            <a:endParaRPr lang="en-US" sz="120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pPr algn="ctr"/>
            <a:r>
              <a:rPr lang="en-US" sz="1200" dirty="0" smtClean="0">
                <a:solidFill>
                  <a:srgbClr val="0000CC"/>
                </a:solidFill>
                <a:latin typeface="Times New Roman" panose="02020603050405020304" pitchFamily="18" charset="0"/>
                <a:cs typeface="Times New Roman" panose="02020603050405020304" pitchFamily="18" charset="0"/>
              </a:rPr>
              <a:t>1 u = 1.66054·10</a:t>
            </a:r>
            <a:r>
              <a:rPr lang="en-US" sz="1200" baseline="30000" dirty="0" smtClean="0">
                <a:solidFill>
                  <a:srgbClr val="0000CC"/>
                </a:solidFill>
                <a:latin typeface="Times New Roman" panose="02020603050405020304" pitchFamily="18" charset="0"/>
                <a:cs typeface="Times New Roman" panose="02020603050405020304" pitchFamily="18" charset="0"/>
              </a:rPr>
              <a:t>-27</a:t>
            </a:r>
            <a:r>
              <a:rPr lang="en-US" sz="1200" dirty="0" smtClean="0">
                <a:solidFill>
                  <a:srgbClr val="0000CC"/>
                </a:solidFill>
                <a:latin typeface="Times New Roman" panose="02020603050405020304" pitchFamily="18" charset="0"/>
                <a:cs typeface="Times New Roman" panose="02020603050405020304" pitchFamily="18" charset="0"/>
              </a:rPr>
              <a:t> kg = 931.494 MeV/c</a:t>
            </a:r>
            <a:r>
              <a:rPr lang="en-US" sz="1200" baseline="30000" dirty="0" smtClean="0">
                <a:solidFill>
                  <a:srgbClr val="0000CC"/>
                </a:solidFill>
                <a:latin typeface="Times New Roman" panose="02020603050405020304" pitchFamily="18" charset="0"/>
                <a:cs typeface="Times New Roman" panose="02020603050405020304" pitchFamily="18" charset="0"/>
              </a:rPr>
              <a:t>2</a:t>
            </a:r>
          </a:p>
          <a:p>
            <a:pPr algn="ctr"/>
            <a:endParaRPr lang="en-US" sz="1200" baseline="30000" dirty="0">
              <a:solidFill>
                <a:srgbClr val="0000CC"/>
              </a:solidFill>
              <a:latin typeface="Times New Roman" panose="02020603050405020304" pitchFamily="18" charset="0"/>
              <a:cs typeface="Times New Roman" panose="02020603050405020304" pitchFamily="18" charset="0"/>
            </a:endParaRPr>
          </a:p>
          <a:p>
            <a:pPr algn="ctr"/>
            <a:r>
              <a:rPr lang="en-US" sz="1200" dirty="0" smtClean="0">
                <a:latin typeface="Times New Roman" panose="02020603050405020304" pitchFamily="18" charset="0"/>
                <a:cs typeface="Times New Roman" panose="02020603050405020304" pitchFamily="18" charset="0"/>
              </a:rPr>
              <a:t>electron mass = 0.511 MeV/c</a:t>
            </a:r>
            <a:r>
              <a:rPr lang="en-US" sz="1200" baseline="30000" dirty="0" smtClean="0">
                <a:latin typeface="Times New Roman" panose="02020603050405020304" pitchFamily="18" charset="0"/>
                <a:cs typeface="Times New Roman" panose="02020603050405020304" pitchFamily="18" charset="0"/>
              </a:rPr>
              <a:t>2</a:t>
            </a:r>
            <a:r>
              <a:rPr lang="en-US" sz="1200" dirty="0" smtClean="0">
                <a:latin typeface="Times New Roman" panose="02020603050405020304" pitchFamily="18" charset="0"/>
                <a:cs typeface="Times New Roman" panose="02020603050405020304" pitchFamily="18" charset="0"/>
              </a:rPr>
              <a:t>; proton mass = 938.27 MeV/c</a:t>
            </a:r>
            <a:r>
              <a:rPr lang="en-US" sz="1200" baseline="30000" dirty="0" smtClean="0">
                <a:latin typeface="Times New Roman" panose="02020603050405020304" pitchFamily="18" charset="0"/>
                <a:cs typeface="Times New Roman" panose="02020603050405020304" pitchFamily="18" charset="0"/>
              </a:rPr>
              <a:t>2</a:t>
            </a:r>
            <a:r>
              <a:rPr lang="en-US" sz="1200" dirty="0" smtClean="0">
                <a:latin typeface="Times New Roman" panose="02020603050405020304" pitchFamily="18" charset="0"/>
                <a:cs typeface="Times New Roman" panose="02020603050405020304" pitchFamily="18" charset="0"/>
              </a:rPr>
              <a:t>; neutron mass = 939.56 MeV/c</a:t>
            </a:r>
            <a:r>
              <a:rPr lang="en-US" sz="1200" baseline="30000" dirty="0" smtClean="0">
                <a:latin typeface="Times New Roman" panose="02020603050405020304" pitchFamily="18" charset="0"/>
                <a:cs typeface="Times New Roman" panose="02020603050405020304" pitchFamily="18" charset="0"/>
              </a:rPr>
              <a:t>2</a:t>
            </a:r>
          </a:p>
        </p:txBody>
      </p:sp>
      <p:sp>
        <p:nvSpPr>
          <p:cNvPr id="18" name="Text Box 3"/>
          <p:cNvSpPr txBox="1">
            <a:spLocks noChangeArrowheads="1"/>
          </p:cNvSpPr>
          <p:nvPr/>
        </p:nvSpPr>
        <p:spPr bwMode="auto">
          <a:xfrm>
            <a:off x="540000" y="5284440"/>
            <a:ext cx="4213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de-DE" sz="1400" b="1" dirty="0" smtClean="0">
                <a:solidFill>
                  <a:srgbClr val="FF0000"/>
                </a:solidFill>
                <a:latin typeface="Times New Roman" pitchFamily="18" charset="0"/>
              </a:rPr>
              <a:t>Mass data:</a:t>
            </a:r>
            <a:r>
              <a:rPr lang="en-US" altLang="de-DE" sz="1400" dirty="0" smtClean="0">
                <a:solidFill>
                  <a:srgbClr val="FF0000"/>
                </a:solidFill>
                <a:latin typeface="Times New Roman" pitchFamily="18" charset="0"/>
              </a:rPr>
              <a:t> </a:t>
            </a:r>
            <a:r>
              <a:rPr lang="en-US" altLang="de-DE" sz="1400" dirty="0" smtClean="0">
                <a:solidFill>
                  <a:srgbClr val="000000"/>
                </a:solidFill>
                <a:latin typeface="Times New Roman" pitchFamily="18" charset="0"/>
              </a:rPr>
              <a:t>www-nds.iaea.org/</a:t>
            </a:r>
            <a:r>
              <a:rPr lang="en-US" altLang="de-DE" sz="1400" dirty="0" err="1" smtClean="0">
                <a:solidFill>
                  <a:srgbClr val="000000"/>
                </a:solidFill>
                <a:latin typeface="Times New Roman" pitchFamily="18" charset="0"/>
              </a:rPr>
              <a:t>amdc</a:t>
            </a:r>
            <a:r>
              <a:rPr lang="en-US" altLang="de-DE" sz="1000" dirty="0" smtClean="0">
                <a:solidFill>
                  <a:srgbClr val="000000"/>
                </a:solidFill>
                <a:latin typeface="Times New Roman" pitchFamily="18" charset="0"/>
              </a:rPr>
              <a:t>/          (mass16.txt)</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758323"/>
            <a:ext cx="876522" cy="504000"/>
          </a:xfrm>
          <a:prstGeom prst="rect">
            <a:avLst/>
          </a:prstGeom>
        </p:spPr>
      </p:pic>
    </p:spTree>
    <p:extLst>
      <p:ext uri="{BB962C8B-B14F-4D97-AF65-F5344CB8AC3E}">
        <p14:creationId xmlns:p14="http://schemas.microsoft.com/office/powerpoint/2010/main" val="71702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Measurement Principles</a:t>
            </a:r>
            <a:endParaRPr lang="en-US" dirty="0"/>
          </a:p>
        </p:txBody>
      </p:sp>
      <p:sp>
        <p:nvSpPr>
          <p:cNvPr id="4" name="Textfeld 3"/>
          <p:cNvSpPr txBox="1"/>
          <p:nvPr/>
        </p:nvSpPr>
        <p:spPr>
          <a:xfrm>
            <a:off x="720000" y="900000"/>
            <a:ext cx="8100472" cy="584775"/>
          </a:xfrm>
          <a:prstGeom prst="rect">
            <a:avLst/>
          </a:prstGeom>
          <a:noFill/>
        </p:spPr>
        <p:txBody>
          <a:bodyPr wrap="square" rtlCol="0">
            <a:spAutoFit/>
          </a:bodyPr>
          <a:lstStyle/>
          <a:p>
            <a:r>
              <a:rPr lang="en-US" sz="1600" dirty="0" smtClean="0">
                <a:solidFill>
                  <a:srgbClr val="0000CC"/>
                </a:solidFill>
              </a:rPr>
              <a:t>A measurement requires an interaction of the particle with the material of the detector. </a:t>
            </a:r>
            <a:r>
              <a:rPr lang="en-US" sz="1600" dirty="0" smtClean="0"/>
              <a:t>The interaction provokes two effects:</a:t>
            </a:r>
            <a:endParaRPr lang="en-US" sz="1600" dirty="0"/>
          </a:p>
        </p:txBody>
      </p:sp>
      <p:sp>
        <p:nvSpPr>
          <p:cNvPr id="5" name="Textfeld 4"/>
          <p:cNvSpPr txBox="1"/>
          <p:nvPr/>
        </p:nvSpPr>
        <p:spPr>
          <a:xfrm>
            <a:off x="720000" y="1620000"/>
            <a:ext cx="6909135" cy="2985433"/>
          </a:xfrm>
          <a:prstGeom prst="rect">
            <a:avLst/>
          </a:prstGeom>
          <a:noFill/>
        </p:spPr>
        <p:txBody>
          <a:bodyPr wrap="none" rtlCol="0">
            <a:spAutoFit/>
          </a:bodyPr>
          <a:lstStyle/>
          <a:p>
            <a:r>
              <a:rPr lang="en-US" dirty="0" smtClean="0"/>
              <a:t>1</a:t>
            </a:r>
            <a:r>
              <a:rPr lang="en-US" baseline="30000" dirty="0" smtClean="0"/>
              <a:t>st</a:t>
            </a:r>
            <a:r>
              <a:rPr lang="en-US" dirty="0" smtClean="0"/>
              <a:t>	</a:t>
            </a:r>
            <a:r>
              <a:rPr lang="en-US" dirty="0" smtClean="0">
                <a:solidFill>
                  <a:srgbClr val="FF0000"/>
                </a:solidFill>
              </a:rPr>
              <a:t>Creation of a detectable signal</a:t>
            </a:r>
            <a:r>
              <a:rPr lang="en-US" dirty="0" smtClean="0"/>
              <a:t>, e.g.</a:t>
            </a:r>
          </a:p>
          <a:p>
            <a:r>
              <a:rPr lang="en-US" dirty="0"/>
              <a:t>	</a:t>
            </a:r>
            <a:r>
              <a:rPr lang="en-US" dirty="0" smtClean="0"/>
              <a:t>ionization → charges</a:t>
            </a:r>
          </a:p>
          <a:p>
            <a:r>
              <a:rPr lang="en-US" dirty="0"/>
              <a:t>	</a:t>
            </a:r>
            <a:r>
              <a:rPr lang="en-US" dirty="0" smtClean="0"/>
              <a:t>excitation → scintillation</a:t>
            </a:r>
          </a:p>
          <a:p>
            <a:r>
              <a:rPr lang="en-US" dirty="0"/>
              <a:t>	</a:t>
            </a:r>
            <a:r>
              <a:rPr lang="en-US" dirty="0" smtClean="0"/>
              <a:t>excitation of phonons → heat</a:t>
            </a:r>
          </a:p>
          <a:p>
            <a:endParaRPr lang="en-US" dirty="0"/>
          </a:p>
          <a:p>
            <a:r>
              <a:rPr lang="en-US" dirty="0" smtClean="0"/>
              <a:t>2</a:t>
            </a:r>
            <a:r>
              <a:rPr lang="en-US" baseline="30000" dirty="0" smtClean="0"/>
              <a:t>nd</a:t>
            </a:r>
            <a:r>
              <a:rPr lang="en-US" dirty="0" smtClean="0"/>
              <a:t>	</a:t>
            </a:r>
            <a:r>
              <a:rPr lang="en-US" dirty="0" smtClean="0">
                <a:solidFill>
                  <a:srgbClr val="FF0000"/>
                </a:solidFill>
              </a:rPr>
              <a:t>Alternation of the particles properties</a:t>
            </a:r>
            <a:r>
              <a:rPr lang="en-US" dirty="0" smtClean="0"/>
              <a:t>, e.g.</a:t>
            </a:r>
          </a:p>
          <a:p>
            <a:r>
              <a:rPr lang="en-US" dirty="0"/>
              <a:t>	</a:t>
            </a:r>
            <a:r>
              <a:rPr lang="en-US" dirty="0" smtClean="0"/>
              <a:t>energy loss</a:t>
            </a:r>
          </a:p>
          <a:p>
            <a:r>
              <a:rPr lang="en-US" dirty="0"/>
              <a:t>	</a:t>
            </a:r>
            <a:r>
              <a:rPr lang="en-US" dirty="0" smtClean="0"/>
              <a:t>change of trajectory due to scattering</a:t>
            </a:r>
          </a:p>
          <a:p>
            <a:r>
              <a:rPr lang="en-US" dirty="0"/>
              <a:t>	</a:t>
            </a:r>
            <a:r>
              <a:rPr lang="en-US" dirty="0" smtClean="0"/>
              <a:t>absorption</a:t>
            </a:r>
          </a:p>
          <a:p>
            <a:endParaRPr lang="en-US" sz="800" dirty="0"/>
          </a:p>
          <a:p>
            <a:r>
              <a:rPr lang="en-US" dirty="0" smtClean="0"/>
              <a:t>	</a:t>
            </a:r>
            <a:r>
              <a:rPr lang="en-US" sz="1400" dirty="0" smtClean="0"/>
              <a:t>unwanted side effects. They need to be as small as possible and well understood.</a:t>
            </a:r>
            <a:endParaRPr lang="en-US" sz="1400" dirty="0"/>
          </a:p>
        </p:txBody>
      </p:sp>
    </p:spTree>
    <p:extLst>
      <p:ext uri="{BB962C8B-B14F-4D97-AF65-F5344CB8AC3E}">
        <p14:creationId xmlns:p14="http://schemas.microsoft.com/office/powerpoint/2010/main" val="49835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Energy loss – </a:t>
            </a:r>
            <a:r>
              <a:rPr lang="en-US" dirty="0" err="1" smtClean="0"/>
              <a:t>dE</a:t>
            </a:r>
            <a:r>
              <a:rPr lang="en-US" dirty="0" smtClean="0"/>
              <a:t>/dx</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0000" y="565200"/>
            <a:ext cx="184785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feld 3"/>
              <p:cNvSpPr txBox="1">
                <a:spLocks noChangeAspect="1"/>
              </p:cNvSpPr>
              <p:nvPr/>
            </p:nvSpPr>
            <p:spPr>
              <a:xfrm>
                <a:off x="180000" y="2700000"/>
                <a:ext cx="8797986" cy="706732"/>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rgbClr val="0000CC"/>
                          </a:solidFill>
                          <a:latin typeface="Cambria Math"/>
                        </a:rPr>
                        <m:t>−</m:t>
                      </m:r>
                      <m:sSub>
                        <m:sSubPr>
                          <m:ctrlPr>
                            <a:rPr lang="de-DE" sz="1600" b="0" i="1" smtClean="0">
                              <a:solidFill>
                                <a:srgbClr val="0000CC"/>
                              </a:solidFill>
                              <a:latin typeface="Cambria Math" panose="02040503050406030204" pitchFamily="18" charset="0"/>
                            </a:rPr>
                          </m:ctrlPr>
                        </m:sSubPr>
                        <m:e>
                          <m:d>
                            <m:dPr>
                              <m:ctrlPr>
                                <a:rPr lang="de-DE" sz="1600" b="0" i="1" smtClean="0">
                                  <a:solidFill>
                                    <a:srgbClr val="0000CC"/>
                                  </a:solidFill>
                                  <a:latin typeface="Cambria Math" panose="02040503050406030204" pitchFamily="18" charset="0"/>
                                </a:rPr>
                              </m:ctrlPr>
                            </m:dPr>
                            <m:e>
                              <m:f>
                                <m:fPr>
                                  <m:ctrlPr>
                                    <a:rPr lang="de-DE" sz="1600" b="0" i="1" smtClean="0">
                                      <a:solidFill>
                                        <a:srgbClr val="0000CC"/>
                                      </a:solidFill>
                                      <a:latin typeface="Cambria Math" panose="02040503050406030204" pitchFamily="18" charset="0"/>
                                    </a:rPr>
                                  </m:ctrlPr>
                                </m:fPr>
                                <m:num>
                                  <m:r>
                                    <a:rPr lang="de-DE" sz="1600" b="0" i="1" smtClean="0">
                                      <a:solidFill>
                                        <a:srgbClr val="0000CC"/>
                                      </a:solidFill>
                                      <a:latin typeface="Cambria Math"/>
                                    </a:rPr>
                                    <m:t>𝑑𝐸</m:t>
                                  </m:r>
                                </m:num>
                                <m:den>
                                  <m:r>
                                    <a:rPr lang="de-DE" sz="1600" b="0" i="1" smtClean="0">
                                      <a:solidFill>
                                        <a:srgbClr val="0000CC"/>
                                      </a:solidFill>
                                      <a:latin typeface="Cambria Math"/>
                                    </a:rPr>
                                    <m:t>𝑑𝑥</m:t>
                                  </m:r>
                                </m:den>
                              </m:f>
                            </m:e>
                          </m:d>
                        </m:e>
                        <m:sub>
                          <m:r>
                            <a:rPr lang="de-DE" sz="1600" b="0" i="1" smtClean="0">
                              <a:solidFill>
                                <a:srgbClr val="0000CC"/>
                              </a:solidFill>
                              <a:latin typeface="Cambria Math"/>
                            </a:rPr>
                            <m:t>𝑡𝑜𝑡</m:t>
                          </m:r>
                        </m:sub>
                      </m:sSub>
                      <m:r>
                        <a:rPr lang="de-DE" sz="1600" b="0" i="1" smtClean="0">
                          <a:solidFill>
                            <a:srgbClr val="0000CC"/>
                          </a:solidFill>
                          <a:latin typeface="Cambria Math"/>
                        </a:rPr>
                        <m:t>=−</m:t>
                      </m:r>
                      <m:sSub>
                        <m:sSubPr>
                          <m:ctrlPr>
                            <a:rPr lang="de-DE" sz="1600" b="0" i="1" smtClean="0">
                              <a:solidFill>
                                <a:srgbClr val="0000CC"/>
                              </a:solidFill>
                              <a:latin typeface="Cambria Math" panose="02040503050406030204" pitchFamily="18" charset="0"/>
                            </a:rPr>
                          </m:ctrlPr>
                        </m:sSubPr>
                        <m:e>
                          <m:d>
                            <m:dPr>
                              <m:ctrlPr>
                                <a:rPr lang="de-DE" sz="1600" b="0" i="1" smtClean="0">
                                  <a:solidFill>
                                    <a:srgbClr val="0000CC"/>
                                  </a:solidFill>
                                  <a:latin typeface="Cambria Math" panose="02040503050406030204" pitchFamily="18" charset="0"/>
                                </a:rPr>
                              </m:ctrlPr>
                            </m:dPr>
                            <m:e>
                              <m:f>
                                <m:fPr>
                                  <m:ctrlPr>
                                    <a:rPr lang="de-DE" sz="1600" b="0" i="1" smtClean="0">
                                      <a:solidFill>
                                        <a:srgbClr val="0000CC"/>
                                      </a:solidFill>
                                      <a:latin typeface="Cambria Math" panose="02040503050406030204" pitchFamily="18" charset="0"/>
                                    </a:rPr>
                                  </m:ctrlPr>
                                </m:fPr>
                                <m:num>
                                  <m:r>
                                    <a:rPr lang="de-DE" sz="1600" b="0" i="1" smtClean="0">
                                      <a:solidFill>
                                        <a:srgbClr val="0000CC"/>
                                      </a:solidFill>
                                      <a:latin typeface="Cambria Math"/>
                                    </a:rPr>
                                    <m:t>𝑑𝐸</m:t>
                                  </m:r>
                                </m:num>
                                <m:den>
                                  <m:r>
                                    <a:rPr lang="de-DE" sz="1600" b="0" i="1" smtClean="0">
                                      <a:solidFill>
                                        <a:srgbClr val="0000CC"/>
                                      </a:solidFill>
                                      <a:latin typeface="Cambria Math"/>
                                    </a:rPr>
                                    <m:t>𝑑𝑥</m:t>
                                  </m:r>
                                </m:den>
                              </m:f>
                            </m:e>
                          </m:d>
                        </m:e>
                        <m:sub>
                          <m:r>
                            <a:rPr lang="de-DE" sz="1600" b="0" i="1" smtClean="0">
                              <a:solidFill>
                                <a:srgbClr val="0000CC"/>
                              </a:solidFill>
                              <a:latin typeface="Cambria Math"/>
                            </a:rPr>
                            <m:t>𝑐𝑜𝑙𝑙</m:t>
                          </m:r>
                        </m:sub>
                      </m:sSub>
                      <m:r>
                        <a:rPr lang="de-DE" sz="1600" b="0" i="1" smtClean="0">
                          <a:solidFill>
                            <a:srgbClr val="0000CC"/>
                          </a:solidFill>
                          <a:latin typeface="Cambria Math"/>
                        </a:rPr>
                        <m:t>−</m:t>
                      </m:r>
                      <m:sSub>
                        <m:sSubPr>
                          <m:ctrlPr>
                            <a:rPr lang="de-DE" sz="1600" b="0" i="1" smtClean="0">
                              <a:solidFill>
                                <a:srgbClr val="0000CC"/>
                              </a:solidFill>
                              <a:latin typeface="Cambria Math" panose="02040503050406030204" pitchFamily="18" charset="0"/>
                            </a:rPr>
                          </m:ctrlPr>
                        </m:sSubPr>
                        <m:e>
                          <m:d>
                            <m:dPr>
                              <m:ctrlPr>
                                <a:rPr lang="de-DE" sz="1600" b="0" i="1" smtClean="0">
                                  <a:solidFill>
                                    <a:srgbClr val="0000CC"/>
                                  </a:solidFill>
                                  <a:latin typeface="Cambria Math" panose="02040503050406030204" pitchFamily="18" charset="0"/>
                                </a:rPr>
                              </m:ctrlPr>
                            </m:dPr>
                            <m:e>
                              <m:f>
                                <m:fPr>
                                  <m:ctrlPr>
                                    <a:rPr lang="de-DE" sz="1600" b="0" i="1" smtClean="0">
                                      <a:solidFill>
                                        <a:srgbClr val="0000CC"/>
                                      </a:solidFill>
                                      <a:latin typeface="Cambria Math" panose="02040503050406030204" pitchFamily="18" charset="0"/>
                                    </a:rPr>
                                  </m:ctrlPr>
                                </m:fPr>
                                <m:num>
                                  <m:r>
                                    <a:rPr lang="de-DE" sz="1600" b="0" i="1" smtClean="0">
                                      <a:solidFill>
                                        <a:srgbClr val="0000CC"/>
                                      </a:solidFill>
                                      <a:latin typeface="Cambria Math"/>
                                    </a:rPr>
                                    <m:t>𝑑𝐸</m:t>
                                  </m:r>
                                </m:num>
                                <m:den>
                                  <m:r>
                                    <a:rPr lang="de-DE" sz="1600" b="0" i="1" smtClean="0">
                                      <a:solidFill>
                                        <a:srgbClr val="0000CC"/>
                                      </a:solidFill>
                                      <a:latin typeface="Cambria Math"/>
                                    </a:rPr>
                                    <m:t>𝑑𝑥</m:t>
                                  </m:r>
                                </m:den>
                              </m:f>
                            </m:e>
                          </m:d>
                        </m:e>
                        <m:sub>
                          <m:r>
                            <a:rPr lang="de-DE" sz="1600" b="0" i="1" smtClean="0">
                              <a:solidFill>
                                <a:srgbClr val="0000CC"/>
                              </a:solidFill>
                              <a:latin typeface="Cambria Math"/>
                            </a:rPr>
                            <m:t>𝑟𝑎𝑑</m:t>
                          </m:r>
                        </m:sub>
                      </m:sSub>
                      <m:r>
                        <a:rPr lang="de-DE" sz="1600" b="0" i="1" smtClean="0">
                          <a:solidFill>
                            <a:srgbClr val="0000CC"/>
                          </a:solidFill>
                          <a:latin typeface="Cambria Math"/>
                        </a:rPr>
                        <m:t>−</m:t>
                      </m:r>
                      <m:sSub>
                        <m:sSubPr>
                          <m:ctrlPr>
                            <a:rPr lang="de-DE" sz="1600" b="0" i="1" smtClean="0">
                              <a:solidFill>
                                <a:srgbClr val="0000CC"/>
                              </a:solidFill>
                              <a:latin typeface="Cambria Math" panose="02040503050406030204" pitchFamily="18" charset="0"/>
                            </a:rPr>
                          </m:ctrlPr>
                        </m:sSubPr>
                        <m:e>
                          <m:d>
                            <m:dPr>
                              <m:ctrlPr>
                                <a:rPr lang="de-DE" sz="1600" b="0" i="1" smtClean="0">
                                  <a:solidFill>
                                    <a:srgbClr val="0000CC"/>
                                  </a:solidFill>
                                  <a:latin typeface="Cambria Math" panose="02040503050406030204" pitchFamily="18" charset="0"/>
                                </a:rPr>
                              </m:ctrlPr>
                            </m:dPr>
                            <m:e>
                              <m:f>
                                <m:fPr>
                                  <m:ctrlPr>
                                    <a:rPr lang="de-DE" sz="1600" b="0" i="1" smtClean="0">
                                      <a:solidFill>
                                        <a:srgbClr val="0000CC"/>
                                      </a:solidFill>
                                      <a:latin typeface="Cambria Math" panose="02040503050406030204" pitchFamily="18" charset="0"/>
                                    </a:rPr>
                                  </m:ctrlPr>
                                </m:fPr>
                                <m:num>
                                  <m:r>
                                    <a:rPr lang="de-DE" sz="1600" b="0" i="1" smtClean="0">
                                      <a:solidFill>
                                        <a:srgbClr val="0000CC"/>
                                      </a:solidFill>
                                      <a:latin typeface="Cambria Math"/>
                                    </a:rPr>
                                    <m:t>𝑑𝐸</m:t>
                                  </m:r>
                                </m:num>
                                <m:den>
                                  <m:r>
                                    <a:rPr lang="de-DE" sz="1600" b="0" i="1" smtClean="0">
                                      <a:solidFill>
                                        <a:srgbClr val="0000CC"/>
                                      </a:solidFill>
                                      <a:latin typeface="Cambria Math"/>
                                    </a:rPr>
                                    <m:t>𝑑𝑥</m:t>
                                  </m:r>
                                </m:den>
                              </m:f>
                            </m:e>
                          </m:d>
                        </m:e>
                        <m:sub>
                          <m:r>
                            <a:rPr lang="de-DE" sz="1600" b="0" i="1" smtClean="0">
                              <a:solidFill>
                                <a:srgbClr val="0000CC"/>
                              </a:solidFill>
                              <a:latin typeface="Cambria Math"/>
                            </a:rPr>
                            <m:t>𝑝h𝑜𝑡𝑜𝑒𝑓𝑓</m:t>
                          </m:r>
                        </m:sub>
                      </m:sSub>
                      <m:r>
                        <a:rPr lang="de-DE" sz="1600" b="0" i="1" smtClean="0">
                          <a:solidFill>
                            <a:srgbClr val="0000CC"/>
                          </a:solidFill>
                          <a:latin typeface="Cambria Math"/>
                        </a:rPr>
                        <m:t>−</m:t>
                      </m:r>
                      <m:sSub>
                        <m:sSubPr>
                          <m:ctrlPr>
                            <a:rPr lang="de-DE" sz="1600" b="0" i="1" smtClean="0">
                              <a:solidFill>
                                <a:srgbClr val="0000CC"/>
                              </a:solidFill>
                              <a:latin typeface="Cambria Math" panose="02040503050406030204" pitchFamily="18" charset="0"/>
                            </a:rPr>
                          </m:ctrlPr>
                        </m:sSubPr>
                        <m:e>
                          <m:d>
                            <m:dPr>
                              <m:ctrlPr>
                                <a:rPr lang="de-DE" sz="1600" b="0" i="1" smtClean="0">
                                  <a:solidFill>
                                    <a:srgbClr val="0000CC"/>
                                  </a:solidFill>
                                  <a:latin typeface="Cambria Math" panose="02040503050406030204" pitchFamily="18" charset="0"/>
                                </a:rPr>
                              </m:ctrlPr>
                            </m:dPr>
                            <m:e>
                              <m:f>
                                <m:fPr>
                                  <m:ctrlPr>
                                    <a:rPr lang="de-DE" sz="1600" b="0" i="1" smtClean="0">
                                      <a:solidFill>
                                        <a:srgbClr val="0000CC"/>
                                      </a:solidFill>
                                      <a:latin typeface="Cambria Math" panose="02040503050406030204" pitchFamily="18" charset="0"/>
                                    </a:rPr>
                                  </m:ctrlPr>
                                </m:fPr>
                                <m:num>
                                  <m:r>
                                    <a:rPr lang="de-DE" sz="1600" b="0" i="1" smtClean="0">
                                      <a:solidFill>
                                        <a:srgbClr val="0000CC"/>
                                      </a:solidFill>
                                      <a:latin typeface="Cambria Math"/>
                                    </a:rPr>
                                    <m:t>𝑑𝐸</m:t>
                                  </m:r>
                                </m:num>
                                <m:den>
                                  <m:r>
                                    <a:rPr lang="de-DE" sz="1600" b="0" i="1" smtClean="0">
                                      <a:solidFill>
                                        <a:srgbClr val="0000CC"/>
                                      </a:solidFill>
                                      <a:latin typeface="Cambria Math"/>
                                    </a:rPr>
                                    <m:t>𝑑𝑥</m:t>
                                  </m:r>
                                </m:den>
                              </m:f>
                            </m:e>
                          </m:d>
                        </m:e>
                        <m:sub>
                          <m:r>
                            <a:rPr lang="de-DE" sz="1600" b="0" i="1" smtClean="0">
                              <a:solidFill>
                                <a:srgbClr val="0000CC"/>
                              </a:solidFill>
                              <a:latin typeface="Cambria Math"/>
                            </a:rPr>
                            <m:t>𝑐𝑜𝑚𝑝𝑡𝑜𝑛</m:t>
                          </m:r>
                        </m:sub>
                      </m:sSub>
                      <m:r>
                        <a:rPr lang="de-DE" sz="1600" b="0" i="1" smtClean="0">
                          <a:solidFill>
                            <a:srgbClr val="0000CC"/>
                          </a:solidFill>
                          <a:latin typeface="Cambria Math"/>
                        </a:rPr>
                        <m:t>−</m:t>
                      </m:r>
                      <m:sSub>
                        <m:sSubPr>
                          <m:ctrlPr>
                            <a:rPr lang="de-DE" sz="1600" b="0" i="1" smtClean="0">
                              <a:solidFill>
                                <a:srgbClr val="0000CC"/>
                              </a:solidFill>
                              <a:latin typeface="Cambria Math" panose="02040503050406030204" pitchFamily="18" charset="0"/>
                            </a:rPr>
                          </m:ctrlPr>
                        </m:sSubPr>
                        <m:e>
                          <m:d>
                            <m:dPr>
                              <m:ctrlPr>
                                <a:rPr lang="de-DE" sz="1600" b="0" i="1" smtClean="0">
                                  <a:solidFill>
                                    <a:srgbClr val="0000CC"/>
                                  </a:solidFill>
                                  <a:latin typeface="Cambria Math" panose="02040503050406030204" pitchFamily="18" charset="0"/>
                                </a:rPr>
                              </m:ctrlPr>
                            </m:dPr>
                            <m:e>
                              <m:f>
                                <m:fPr>
                                  <m:ctrlPr>
                                    <a:rPr lang="de-DE" sz="1600" b="0" i="1" smtClean="0">
                                      <a:solidFill>
                                        <a:srgbClr val="0000CC"/>
                                      </a:solidFill>
                                      <a:latin typeface="Cambria Math" panose="02040503050406030204" pitchFamily="18" charset="0"/>
                                    </a:rPr>
                                  </m:ctrlPr>
                                </m:fPr>
                                <m:num>
                                  <m:r>
                                    <a:rPr lang="de-DE" sz="1600" b="0" i="1" smtClean="0">
                                      <a:solidFill>
                                        <a:srgbClr val="0000CC"/>
                                      </a:solidFill>
                                      <a:latin typeface="Cambria Math"/>
                                    </a:rPr>
                                    <m:t>𝑑𝐸</m:t>
                                  </m:r>
                                </m:num>
                                <m:den>
                                  <m:r>
                                    <a:rPr lang="de-DE" sz="1600" b="0" i="1" smtClean="0">
                                      <a:solidFill>
                                        <a:srgbClr val="0000CC"/>
                                      </a:solidFill>
                                      <a:latin typeface="Cambria Math"/>
                                    </a:rPr>
                                    <m:t>𝑑𝑥</m:t>
                                  </m:r>
                                </m:den>
                              </m:f>
                            </m:e>
                          </m:d>
                        </m:e>
                        <m:sub>
                          <m:r>
                            <a:rPr lang="de-DE" sz="1600" b="0" i="1" smtClean="0">
                              <a:solidFill>
                                <a:srgbClr val="0000CC"/>
                              </a:solidFill>
                              <a:latin typeface="Cambria Math"/>
                            </a:rPr>
                            <m:t>𝑝𝑎𝑖𝑟</m:t>
                          </m:r>
                        </m:sub>
                      </m:sSub>
                      <m:r>
                        <a:rPr lang="de-DE" sz="1600" b="0" i="1" smtClean="0">
                          <a:solidFill>
                            <a:srgbClr val="0000CC"/>
                          </a:solidFill>
                          <a:latin typeface="Cambria Math"/>
                        </a:rPr>
                        <m:t>−</m:t>
                      </m:r>
                      <m:sSub>
                        <m:sSubPr>
                          <m:ctrlPr>
                            <a:rPr lang="de-DE" sz="1600" b="0" i="1" smtClean="0">
                              <a:solidFill>
                                <a:srgbClr val="0000CC"/>
                              </a:solidFill>
                              <a:latin typeface="Cambria Math" panose="02040503050406030204" pitchFamily="18" charset="0"/>
                            </a:rPr>
                          </m:ctrlPr>
                        </m:sSubPr>
                        <m:e>
                          <m:d>
                            <m:dPr>
                              <m:ctrlPr>
                                <a:rPr lang="de-DE" sz="1600" b="0" i="1" smtClean="0">
                                  <a:solidFill>
                                    <a:srgbClr val="0000CC"/>
                                  </a:solidFill>
                                  <a:latin typeface="Cambria Math" panose="02040503050406030204" pitchFamily="18" charset="0"/>
                                </a:rPr>
                              </m:ctrlPr>
                            </m:dPr>
                            <m:e>
                              <m:f>
                                <m:fPr>
                                  <m:ctrlPr>
                                    <a:rPr lang="de-DE" sz="1600" b="0" i="1" smtClean="0">
                                      <a:solidFill>
                                        <a:srgbClr val="0000CC"/>
                                      </a:solidFill>
                                      <a:latin typeface="Cambria Math" panose="02040503050406030204" pitchFamily="18" charset="0"/>
                                    </a:rPr>
                                  </m:ctrlPr>
                                </m:fPr>
                                <m:num>
                                  <m:r>
                                    <a:rPr lang="de-DE" sz="1600" b="0" i="1" smtClean="0">
                                      <a:solidFill>
                                        <a:srgbClr val="0000CC"/>
                                      </a:solidFill>
                                      <a:latin typeface="Cambria Math"/>
                                    </a:rPr>
                                    <m:t>𝑑𝐸</m:t>
                                  </m:r>
                                </m:num>
                                <m:den>
                                  <m:r>
                                    <a:rPr lang="de-DE" sz="1600" b="0" i="1" smtClean="0">
                                      <a:solidFill>
                                        <a:srgbClr val="0000CC"/>
                                      </a:solidFill>
                                      <a:latin typeface="Cambria Math"/>
                                    </a:rPr>
                                    <m:t>𝑑𝑥</m:t>
                                  </m:r>
                                </m:den>
                              </m:f>
                            </m:e>
                          </m:d>
                        </m:e>
                        <m:sub>
                          <m:r>
                            <a:rPr lang="de-DE" sz="1600" b="0" i="1" smtClean="0">
                              <a:solidFill>
                                <a:srgbClr val="0000CC"/>
                              </a:solidFill>
                              <a:latin typeface="Cambria Math"/>
                            </a:rPr>
                            <m:t>h𝑎𝑑𝑟𝑜𝑛</m:t>
                          </m:r>
                        </m:sub>
                      </m:sSub>
                      <m:r>
                        <a:rPr lang="de-DE" sz="1600" b="0" i="1" smtClean="0">
                          <a:solidFill>
                            <a:srgbClr val="0000CC"/>
                          </a:solidFill>
                          <a:latin typeface="Cambria Math"/>
                          <a:ea typeface="Cambria Math"/>
                        </a:rPr>
                        <m:t>⋯</m:t>
                      </m:r>
                    </m:oMath>
                  </m:oMathPara>
                </a14:m>
                <a:endParaRPr lang="en-US" sz="1600" dirty="0">
                  <a:solidFill>
                    <a:srgbClr val="0000CC"/>
                  </a:solidFill>
                </a:endParaRPr>
              </a:p>
            </p:txBody>
          </p:sp>
        </mc:Choice>
        <mc:Fallback xmlns="">
          <p:sp>
            <p:nvSpPr>
              <p:cNvPr id="4" name="Textfeld 3"/>
              <p:cNvSpPr txBox="1">
                <a:spLocks noRot="1" noChangeAspect="1" noMove="1" noResize="1" noEditPoints="1" noAdjustHandles="1" noChangeArrowheads="1" noChangeShapeType="1" noTextEdit="1"/>
              </p:cNvSpPr>
              <p:nvPr/>
            </p:nvSpPr>
            <p:spPr>
              <a:xfrm>
                <a:off x="180000" y="2700000"/>
                <a:ext cx="8797986" cy="706732"/>
              </a:xfrm>
              <a:prstGeom prst="rect">
                <a:avLst/>
              </a:prstGeom>
              <a:blipFill rotWithShape="1">
                <a:blip r:embed="rId3"/>
                <a:stretch>
                  <a:fillRect/>
                </a:stretch>
              </a:blipFill>
              <a:ln>
                <a:solidFill>
                  <a:srgbClr val="FF0000"/>
                </a:solidFill>
              </a:ln>
            </p:spPr>
            <p:txBody>
              <a:bodyPr/>
              <a:lstStyle/>
              <a:p>
                <a:r>
                  <a:rPr lang="en-US">
                    <a:noFill/>
                  </a:rPr>
                  <a:t> </a:t>
                </a:r>
              </a:p>
            </p:txBody>
          </p:sp>
        </mc:Fallback>
      </mc:AlternateContent>
      <p:sp>
        <p:nvSpPr>
          <p:cNvPr id="5" name="Textfeld 4"/>
          <p:cNvSpPr txBox="1"/>
          <p:nvPr/>
        </p:nvSpPr>
        <p:spPr>
          <a:xfrm>
            <a:off x="720000" y="864000"/>
            <a:ext cx="6192240" cy="923330"/>
          </a:xfrm>
          <a:prstGeom prst="rect">
            <a:avLst/>
          </a:prstGeom>
          <a:noFill/>
        </p:spPr>
        <p:txBody>
          <a:bodyPr wrap="square" rtlCol="0">
            <a:spAutoFit/>
          </a:bodyPr>
          <a:lstStyle/>
          <a:p>
            <a:r>
              <a:rPr lang="en-US" dirty="0" smtClean="0">
                <a:solidFill>
                  <a:srgbClr val="FF0000"/>
                </a:solidFill>
              </a:rPr>
              <a:t>Particles interact differently with matter. </a:t>
            </a:r>
            <a:r>
              <a:rPr lang="en-US" dirty="0" smtClean="0">
                <a:solidFill>
                  <a:srgbClr val="0000CC"/>
                </a:solidFill>
              </a:rPr>
              <a:t>Important for detectors is the energy loss per path length. The total energy loss per path length is the sum of all contributions.</a:t>
            </a:r>
            <a:endParaRPr lang="en-US" dirty="0">
              <a:solidFill>
                <a:srgbClr val="0000CC"/>
              </a:solidFill>
            </a:endParaRPr>
          </a:p>
        </p:txBody>
      </p:sp>
      <p:sp>
        <p:nvSpPr>
          <p:cNvPr id="6" name="Textfeld 5"/>
          <p:cNvSpPr txBox="1"/>
          <p:nvPr/>
        </p:nvSpPr>
        <p:spPr>
          <a:xfrm>
            <a:off x="720000" y="4140000"/>
            <a:ext cx="8100000" cy="923330"/>
          </a:xfrm>
          <a:prstGeom prst="rect">
            <a:avLst/>
          </a:prstGeom>
          <a:noFill/>
        </p:spPr>
        <p:txBody>
          <a:bodyPr wrap="square" rtlCol="0">
            <a:spAutoFit/>
          </a:bodyPr>
          <a:lstStyle/>
          <a:p>
            <a:r>
              <a:rPr lang="en-US" dirty="0" smtClean="0"/>
              <a:t>Depending on the particle type, the particle energy and the material some processes dominate, other do not occur. For instance only charged particles will interact with electrons of atoms and produce ionization, etc.</a:t>
            </a:r>
          </a:p>
        </p:txBody>
      </p:sp>
    </p:spTree>
    <p:extLst>
      <p:ext uri="{BB962C8B-B14F-4D97-AF65-F5344CB8AC3E}">
        <p14:creationId xmlns:p14="http://schemas.microsoft.com/office/powerpoint/2010/main" val="448979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Interaction with matter</a:t>
            </a:r>
            <a:endParaRPr lang="en-US" dirty="0"/>
          </a:p>
        </p:txBody>
      </p:sp>
      <p:sp>
        <p:nvSpPr>
          <p:cNvPr id="4" name="Textfeld 3"/>
          <p:cNvSpPr txBox="1"/>
          <p:nvPr/>
        </p:nvSpPr>
        <p:spPr>
          <a:xfrm>
            <a:off x="720000" y="1080000"/>
            <a:ext cx="1803699" cy="338554"/>
          </a:xfrm>
          <a:prstGeom prst="rect">
            <a:avLst/>
          </a:prstGeom>
          <a:noFill/>
        </p:spPr>
        <p:txBody>
          <a:bodyPr wrap="none" rtlCol="0">
            <a:spAutoFit/>
          </a:bodyPr>
          <a:lstStyle/>
          <a:p>
            <a:r>
              <a:rPr lang="en-US" sz="1600" dirty="0" smtClean="0">
                <a:solidFill>
                  <a:srgbClr val="0000CC"/>
                </a:solidFill>
                <a:latin typeface="Times New Roman" panose="02020603050405020304" pitchFamily="18" charset="0"/>
                <a:cs typeface="Times New Roman" panose="02020603050405020304" pitchFamily="18" charset="0"/>
              </a:rPr>
              <a:t>accelerated motion:</a:t>
            </a:r>
            <a:endParaRPr lang="en-US" sz="1600" dirty="0">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feld 4"/>
              <p:cNvSpPr txBox="1"/>
              <p:nvPr/>
            </p:nvSpPr>
            <p:spPr>
              <a:xfrm>
                <a:off x="720000" y="1620000"/>
                <a:ext cx="839653" cy="4999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𝑠</m:t>
                      </m:r>
                      <m:r>
                        <a:rPr lang="de-DE" sz="1400" b="0" i="1" smtClean="0">
                          <a:latin typeface="Cambria Math"/>
                        </a:rPr>
                        <m:t>=</m:t>
                      </m:r>
                      <m:f>
                        <m:fPr>
                          <m:ctrlPr>
                            <a:rPr lang="de-DE" sz="1400" b="0" i="1" smtClean="0">
                              <a:latin typeface="Cambria Math" panose="02040503050406030204" pitchFamily="18" charset="0"/>
                            </a:rPr>
                          </m:ctrlPr>
                        </m:fPr>
                        <m:num>
                          <m:r>
                            <a:rPr lang="de-DE" sz="1400" b="0" i="1" smtClean="0">
                              <a:latin typeface="Cambria Math"/>
                            </a:rPr>
                            <m:t>𝑏</m:t>
                          </m:r>
                        </m:num>
                        <m:den>
                          <m:r>
                            <a:rPr lang="de-DE" sz="1400" b="0" i="1" smtClean="0">
                              <a:latin typeface="Cambria Math"/>
                            </a:rPr>
                            <m:t>2</m:t>
                          </m:r>
                        </m:den>
                      </m:f>
                      <m:sSup>
                        <m:sSupPr>
                          <m:ctrlPr>
                            <a:rPr lang="de-DE" sz="1400" b="0" i="1" smtClean="0">
                              <a:latin typeface="Cambria Math" panose="02040503050406030204" pitchFamily="18" charset="0"/>
                            </a:rPr>
                          </m:ctrlPr>
                        </m:sSupPr>
                        <m:e>
                          <m:r>
                            <a:rPr lang="de-DE" sz="1400" b="0" i="1" smtClean="0">
                              <a:latin typeface="Cambria Math"/>
                            </a:rPr>
                            <m:t>𝑡</m:t>
                          </m:r>
                        </m:e>
                        <m:sup>
                          <m:r>
                            <a:rPr lang="de-DE" sz="1400" b="0" i="1" smtClean="0">
                              <a:latin typeface="Cambria Math"/>
                            </a:rPr>
                            <m:t>2</m:t>
                          </m:r>
                        </m:sup>
                      </m:sSup>
                    </m:oMath>
                  </m:oMathPara>
                </a14:m>
                <a:endParaRPr lang="de-DE" sz="1400" dirty="0"/>
              </a:p>
            </p:txBody>
          </p:sp>
        </mc:Choice>
        <mc:Fallback xmlns="">
          <p:sp>
            <p:nvSpPr>
              <p:cNvPr id="5" name="Textfeld 4"/>
              <p:cNvSpPr txBox="1">
                <a:spLocks noRot="1" noChangeAspect="1" noMove="1" noResize="1" noEditPoints="1" noAdjustHandles="1" noChangeArrowheads="1" noChangeShapeType="1" noTextEdit="1"/>
              </p:cNvSpPr>
              <p:nvPr/>
            </p:nvSpPr>
            <p:spPr>
              <a:xfrm>
                <a:off x="720000" y="1620000"/>
                <a:ext cx="839653" cy="499945"/>
              </a:xfrm>
              <a:prstGeom prst="rect">
                <a:avLst/>
              </a:prstGeom>
              <a:blipFill rotWithShape="1">
                <a:blip r:embed="rId2"/>
                <a:stretch>
                  <a:fillRect b="-122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2520000" y="1476000"/>
                <a:ext cx="982385" cy="7288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𝑡</m:t>
                      </m:r>
                      <m:r>
                        <a:rPr lang="de-DE" sz="1400" b="0" i="1" smtClean="0">
                          <a:latin typeface="Cambria Math"/>
                        </a:rPr>
                        <m:t>=</m:t>
                      </m:r>
                      <m:rad>
                        <m:radPr>
                          <m:degHide m:val="on"/>
                          <m:ctrlPr>
                            <a:rPr lang="de-DE" sz="1400" b="0" i="1" smtClean="0">
                              <a:latin typeface="Cambria Math" panose="02040503050406030204" pitchFamily="18" charset="0"/>
                            </a:rPr>
                          </m:ctrlPr>
                        </m:radPr>
                        <m:deg/>
                        <m:e>
                          <m:f>
                            <m:fPr>
                              <m:ctrlPr>
                                <a:rPr lang="de-DE" sz="1400" b="0" i="1" smtClean="0">
                                  <a:latin typeface="Cambria Math" panose="02040503050406030204" pitchFamily="18" charset="0"/>
                                </a:rPr>
                              </m:ctrlPr>
                            </m:fPr>
                            <m:num>
                              <m:r>
                                <a:rPr lang="de-DE" sz="1400" b="0" i="1" smtClean="0">
                                  <a:latin typeface="Cambria Math"/>
                                </a:rPr>
                                <m:t>2</m:t>
                              </m:r>
                              <m:r>
                                <a:rPr lang="de-DE" sz="1400" b="0" i="1" smtClean="0">
                                  <a:latin typeface="Cambria Math"/>
                                  <a:ea typeface="Cambria Math"/>
                                </a:rPr>
                                <m:t>∙</m:t>
                              </m:r>
                              <m:r>
                                <a:rPr lang="de-DE" sz="1400" b="0" i="1" smtClean="0">
                                  <a:latin typeface="Cambria Math"/>
                                  <a:ea typeface="Cambria Math"/>
                                </a:rPr>
                                <m:t>𝑠</m:t>
                              </m:r>
                            </m:num>
                            <m:den>
                              <m:r>
                                <a:rPr lang="de-DE" sz="1400" b="0" i="1" smtClean="0">
                                  <a:latin typeface="Cambria Math"/>
                                </a:rPr>
                                <m:t>𝑏</m:t>
                              </m:r>
                            </m:den>
                          </m:f>
                        </m:e>
                      </m:rad>
                    </m:oMath>
                  </m:oMathPara>
                </a14:m>
                <a:endParaRPr lang="de-DE" sz="1400" dirty="0"/>
              </a:p>
            </p:txBody>
          </p:sp>
        </mc:Choice>
        <mc:Fallback xmlns="">
          <p:sp>
            <p:nvSpPr>
              <p:cNvPr id="6" name="Textfeld 5"/>
              <p:cNvSpPr txBox="1">
                <a:spLocks noRot="1" noChangeAspect="1" noMove="1" noResize="1" noEditPoints="1" noAdjustHandles="1" noChangeArrowheads="1" noChangeShapeType="1" noTextEdit="1"/>
              </p:cNvSpPr>
              <p:nvPr/>
            </p:nvSpPr>
            <p:spPr>
              <a:xfrm>
                <a:off x="2520000" y="1476000"/>
                <a:ext cx="982385" cy="728854"/>
              </a:xfrm>
              <a:prstGeom prst="rect">
                <a:avLst/>
              </a:prstGeom>
              <a:blipFill rotWithShape="1">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720000" y="2420888"/>
                <a:ext cx="2536592" cy="3374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𝑣</m:t>
                      </m:r>
                      <m:r>
                        <a:rPr lang="de-DE" sz="1400" b="0" i="1" smtClean="0">
                          <a:latin typeface="Cambria Math"/>
                        </a:rPr>
                        <m:t>=</m:t>
                      </m:r>
                      <m:sSub>
                        <m:sSubPr>
                          <m:ctrlPr>
                            <a:rPr lang="de-DE" sz="1400" b="0" i="1" smtClean="0">
                              <a:latin typeface="Cambria Math" panose="02040503050406030204" pitchFamily="18" charset="0"/>
                            </a:rPr>
                          </m:ctrlPr>
                        </m:sSubPr>
                        <m:e>
                          <m:r>
                            <a:rPr lang="de-DE" sz="1400" b="0" i="1" smtClean="0">
                              <a:latin typeface="Cambria Math"/>
                            </a:rPr>
                            <m:t>𝑣</m:t>
                          </m:r>
                        </m:e>
                        <m:sub>
                          <m:r>
                            <a:rPr lang="de-DE" sz="1400" b="0" i="1" smtClean="0">
                              <a:latin typeface="Cambria Math"/>
                            </a:rPr>
                            <m:t>0</m:t>
                          </m:r>
                        </m:sub>
                      </m:sSub>
                      <m:r>
                        <a:rPr lang="de-DE" sz="1400" b="0" i="1" smtClean="0">
                          <a:latin typeface="Cambria Math"/>
                        </a:rPr>
                        <m:t>−</m:t>
                      </m:r>
                      <m:r>
                        <a:rPr lang="de-DE" sz="1400" b="0" i="1" smtClean="0">
                          <a:latin typeface="Cambria Math"/>
                        </a:rPr>
                        <m:t>𝑏</m:t>
                      </m:r>
                      <m:r>
                        <a:rPr lang="de-DE" sz="1400" b="0" i="1" smtClean="0">
                          <a:latin typeface="Cambria Math"/>
                          <a:ea typeface="Cambria Math"/>
                        </a:rPr>
                        <m:t>∙</m:t>
                      </m:r>
                      <m:r>
                        <a:rPr lang="de-DE" sz="1400" b="0" i="1" smtClean="0">
                          <a:latin typeface="Cambria Math"/>
                          <a:ea typeface="Cambria Math"/>
                        </a:rPr>
                        <m:t>𝑡</m:t>
                      </m:r>
                      <m:r>
                        <a:rPr lang="de-DE" sz="1400" b="0" i="1" smtClean="0">
                          <a:latin typeface="Cambria Math"/>
                          <a:ea typeface="Cambria Math"/>
                        </a:rPr>
                        <m:t>=</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𝑣</m:t>
                          </m:r>
                        </m:e>
                        <m:sub>
                          <m:r>
                            <a:rPr lang="de-DE" sz="1400" b="0" i="1" smtClean="0">
                              <a:latin typeface="Cambria Math"/>
                              <a:ea typeface="Cambria Math"/>
                            </a:rPr>
                            <m:t>0</m:t>
                          </m:r>
                        </m:sub>
                      </m:sSub>
                      <m:r>
                        <a:rPr lang="de-DE" sz="1400" b="0" i="1" smtClean="0">
                          <a:latin typeface="Cambria Math"/>
                          <a:ea typeface="Cambria Math"/>
                        </a:rPr>
                        <m:t>−</m:t>
                      </m:r>
                      <m:rad>
                        <m:radPr>
                          <m:degHide m:val="on"/>
                          <m:ctrlPr>
                            <a:rPr lang="de-DE" sz="1400" b="0" i="1" smtClean="0">
                              <a:latin typeface="Cambria Math" panose="02040503050406030204" pitchFamily="18" charset="0"/>
                              <a:ea typeface="Cambria Math"/>
                            </a:rPr>
                          </m:ctrlPr>
                        </m:radPr>
                        <m:deg/>
                        <m:e>
                          <m:r>
                            <a:rPr lang="de-DE" sz="1400" b="0" i="1" smtClean="0">
                              <a:latin typeface="Cambria Math"/>
                              <a:ea typeface="Cambria Math"/>
                            </a:rPr>
                            <m:t>2∙</m:t>
                          </m:r>
                          <m:r>
                            <a:rPr lang="de-DE" sz="1400" b="0" i="1" smtClean="0">
                              <a:latin typeface="Cambria Math"/>
                              <a:ea typeface="Cambria Math"/>
                            </a:rPr>
                            <m:t>𝑠</m:t>
                          </m:r>
                          <m:r>
                            <a:rPr lang="de-DE" sz="1400" b="0" i="1" smtClean="0">
                              <a:latin typeface="Cambria Math"/>
                              <a:ea typeface="Cambria Math"/>
                            </a:rPr>
                            <m:t>∙</m:t>
                          </m:r>
                          <m:r>
                            <a:rPr lang="de-DE" sz="1400" b="0" i="1" smtClean="0">
                              <a:latin typeface="Cambria Math"/>
                              <a:ea typeface="Cambria Math"/>
                            </a:rPr>
                            <m:t>𝑏</m:t>
                          </m:r>
                        </m:e>
                      </m:rad>
                    </m:oMath>
                  </m:oMathPara>
                </a14:m>
                <a:endParaRPr lang="de-DE" sz="1400" dirty="0"/>
              </a:p>
            </p:txBody>
          </p:sp>
        </mc:Choice>
        <mc:Fallback xmlns="">
          <p:sp>
            <p:nvSpPr>
              <p:cNvPr id="7" name="Textfeld 6"/>
              <p:cNvSpPr txBox="1">
                <a:spLocks noRot="1" noChangeAspect="1" noMove="1" noResize="1" noEditPoints="1" noAdjustHandles="1" noChangeArrowheads="1" noChangeShapeType="1" noTextEdit="1"/>
              </p:cNvSpPr>
              <p:nvPr/>
            </p:nvSpPr>
            <p:spPr>
              <a:xfrm>
                <a:off x="720000" y="2420888"/>
                <a:ext cx="2536592" cy="337465"/>
              </a:xfrm>
              <a:prstGeom prst="rect">
                <a:avLst/>
              </a:prstGeom>
              <a:blipFill rotWithShape="1">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720000" y="3204056"/>
                <a:ext cx="1052531"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𝐸</m:t>
                      </m:r>
                      <m:r>
                        <a:rPr lang="de-DE" sz="1400" b="0" i="1" smtClean="0">
                          <a:latin typeface="Cambria Math"/>
                        </a:rPr>
                        <m:t>=</m:t>
                      </m:r>
                      <m:f>
                        <m:fPr>
                          <m:ctrlPr>
                            <a:rPr lang="de-DE" sz="1400" b="0" i="1" smtClean="0">
                              <a:latin typeface="Cambria Math" panose="02040503050406030204" pitchFamily="18" charset="0"/>
                            </a:rPr>
                          </m:ctrlPr>
                        </m:fPr>
                        <m:num>
                          <m:r>
                            <a:rPr lang="de-DE" sz="1400" b="0" i="1" smtClean="0">
                              <a:latin typeface="Cambria Math"/>
                            </a:rPr>
                            <m:t>1</m:t>
                          </m:r>
                        </m:num>
                        <m:den>
                          <m:r>
                            <a:rPr lang="de-DE" sz="1400" b="0" i="1" smtClean="0">
                              <a:latin typeface="Cambria Math"/>
                            </a:rPr>
                            <m:t>2</m:t>
                          </m:r>
                        </m:den>
                      </m:f>
                      <m:r>
                        <a:rPr lang="de-DE" sz="1400" b="0" i="1" smtClean="0">
                          <a:latin typeface="Cambria Math"/>
                        </a:rPr>
                        <m:t>𝑚</m:t>
                      </m:r>
                      <m:sSup>
                        <m:sSupPr>
                          <m:ctrlPr>
                            <a:rPr lang="de-DE" sz="1400" b="0" i="1" smtClean="0">
                              <a:latin typeface="Cambria Math" panose="02040503050406030204" pitchFamily="18" charset="0"/>
                            </a:rPr>
                          </m:ctrlPr>
                        </m:sSupPr>
                        <m:e>
                          <m:r>
                            <a:rPr lang="de-DE" sz="1400" b="0" i="1" smtClean="0">
                              <a:latin typeface="Cambria Math"/>
                            </a:rPr>
                            <m:t>𝑣</m:t>
                          </m:r>
                        </m:e>
                        <m:sup>
                          <m:r>
                            <a:rPr lang="de-DE" sz="1400" b="0" i="1" smtClean="0">
                              <a:latin typeface="Cambria Math"/>
                            </a:rPr>
                            <m:t>2</m:t>
                          </m:r>
                        </m:sup>
                      </m:sSup>
                    </m:oMath>
                  </m:oMathPara>
                </a14:m>
                <a:endParaRPr lang="de-DE" sz="1400" dirty="0"/>
              </a:p>
            </p:txBody>
          </p:sp>
        </mc:Choice>
        <mc:Fallback xmlns="">
          <p:sp>
            <p:nvSpPr>
              <p:cNvPr id="8" name="Textfeld 7"/>
              <p:cNvSpPr txBox="1">
                <a:spLocks noRot="1" noChangeAspect="1" noMove="1" noResize="1" noEditPoints="1" noAdjustHandles="1" noChangeArrowheads="1" noChangeShapeType="1" noTextEdit="1"/>
              </p:cNvSpPr>
              <p:nvPr/>
            </p:nvSpPr>
            <p:spPr>
              <a:xfrm>
                <a:off x="720000" y="3204056"/>
                <a:ext cx="1052531" cy="495649"/>
              </a:xfrm>
              <a:prstGeom prst="rect">
                <a:avLst/>
              </a:prstGeom>
              <a:blipFill rotWithShape="1">
                <a:blip r:embed="rId5"/>
                <a:stretch>
                  <a:fillRect b="-123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2520000" y="3204000"/>
                <a:ext cx="2670796" cy="6455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de-DE" sz="1600" i="1" smtClean="0">
                              <a:solidFill>
                                <a:srgbClr val="FF0000"/>
                              </a:solidFill>
                              <a:latin typeface="Cambria Math" panose="02040503050406030204" pitchFamily="18" charset="0"/>
                            </a:rPr>
                          </m:ctrlPr>
                        </m:fPr>
                        <m:num>
                          <m:r>
                            <a:rPr lang="de-DE" sz="1600" b="0" i="1" smtClean="0">
                              <a:solidFill>
                                <a:srgbClr val="FF0000"/>
                              </a:solidFill>
                              <a:latin typeface="Cambria Math"/>
                            </a:rPr>
                            <m:t>𝑑𝐸</m:t>
                          </m:r>
                        </m:num>
                        <m:den>
                          <m:r>
                            <a:rPr lang="de-DE" sz="1600" b="0" i="1" smtClean="0">
                              <a:solidFill>
                                <a:srgbClr val="FF0000"/>
                              </a:solidFill>
                              <a:latin typeface="Cambria Math"/>
                            </a:rPr>
                            <m:t>𝑑𝑠</m:t>
                          </m:r>
                        </m:den>
                      </m:f>
                      <m:r>
                        <a:rPr lang="de-DE" sz="1600" b="0" i="1" smtClean="0">
                          <a:solidFill>
                            <a:srgbClr val="FF0000"/>
                          </a:solidFill>
                          <a:latin typeface="Cambria Math"/>
                        </a:rPr>
                        <m:t>=</m:t>
                      </m:r>
                      <m:r>
                        <a:rPr lang="de-DE" sz="1600" b="0" i="1" smtClean="0">
                          <a:solidFill>
                            <a:srgbClr val="FF0000"/>
                          </a:solidFill>
                          <a:latin typeface="Cambria Math"/>
                        </a:rPr>
                        <m:t>𝑚</m:t>
                      </m:r>
                      <m:r>
                        <a:rPr lang="de-DE" sz="1600" b="0" i="1" smtClean="0">
                          <a:solidFill>
                            <a:srgbClr val="FF0000"/>
                          </a:solidFill>
                          <a:latin typeface="Cambria Math"/>
                          <a:ea typeface="Cambria Math"/>
                        </a:rPr>
                        <m:t>∙</m:t>
                      </m:r>
                      <m:d>
                        <m:dPr>
                          <m:ctrlPr>
                            <a:rPr lang="de-DE" sz="1600" b="0" i="1" smtClean="0">
                              <a:solidFill>
                                <a:srgbClr val="FF0000"/>
                              </a:solidFill>
                              <a:latin typeface="Cambria Math" panose="02040503050406030204" pitchFamily="18" charset="0"/>
                              <a:ea typeface="Cambria Math"/>
                            </a:rPr>
                          </m:ctrlPr>
                        </m:dPr>
                        <m:e>
                          <m:f>
                            <m:fPr>
                              <m:ctrlPr>
                                <a:rPr lang="de-DE" sz="1600" b="0" i="1" smtClean="0">
                                  <a:solidFill>
                                    <a:srgbClr val="FF0000"/>
                                  </a:solidFill>
                                  <a:latin typeface="Cambria Math" panose="02040503050406030204" pitchFamily="18" charset="0"/>
                                  <a:ea typeface="Cambria Math"/>
                                </a:rPr>
                              </m:ctrlPr>
                            </m:fPr>
                            <m:num>
                              <m:sSub>
                                <m:sSubPr>
                                  <m:ctrlPr>
                                    <a:rPr lang="de-DE" sz="1600" b="0" i="1" smtClean="0">
                                      <a:solidFill>
                                        <a:srgbClr val="FF0000"/>
                                      </a:solidFill>
                                      <a:latin typeface="Cambria Math" panose="02040503050406030204" pitchFamily="18" charset="0"/>
                                      <a:ea typeface="Cambria Math"/>
                                    </a:rPr>
                                  </m:ctrlPr>
                                </m:sSubPr>
                                <m:e>
                                  <m:r>
                                    <a:rPr lang="de-DE" sz="1600" b="0" i="1" smtClean="0">
                                      <a:solidFill>
                                        <a:srgbClr val="FF0000"/>
                                      </a:solidFill>
                                      <a:latin typeface="Cambria Math"/>
                                      <a:ea typeface="Cambria Math"/>
                                    </a:rPr>
                                    <m:t>𝑣</m:t>
                                  </m:r>
                                </m:e>
                                <m:sub>
                                  <m:r>
                                    <a:rPr lang="de-DE" sz="1600" b="0" i="1" smtClean="0">
                                      <a:solidFill>
                                        <a:srgbClr val="FF0000"/>
                                      </a:solidFill>
                                      <a:latin typeface="Cambria Math"/>
                                      <a:ea typeface="Cambria Math"/>
                                    </a:rPr>
                                    <m:t>0</m:t>
                                  </m:r>
                                </m:sub>
                              </m:sSub>
                            </m:num>
                            <m:den>
                              <m:rad>
                                <m:radPr>
                                  <m:degHide m:val="on"/>
                                  <m:ctrlPr>
                                    <a:rPr lang="de-DE" sz="1600" b="0" i="1" smtClean="0">
                                      <a:solidFill>
                                        <a:srgbClr val="FF0000"/>
                                      </a:solidFill>
                                      <a:latin typeface="Cambria Math" panose="02040503050406030204" pitchFamily="18" charset="0"/>
                                      <a:ea typeface="Cambria Math"/>
                                    </a:rPr>
                                  </m:ctrlPr>
                                </m:radPr>
                                <m:deg/>
                                <m:e>
                                  <m:r>
                                    <a:rPr lang="de-DE" sz="1600" b="0" i="1" smtClean="0">
                                      <a:solidFill>
                                        <a:srgbClr val="FF0000"/>
                                      </a:solidFill>
                                      <a:latin typeface="Cambria Math"/>
                                      <a:ea typeface="Cambria Math"/>
                                    </a:rPr>
                                    <m:t>2∙</m:t>
                                  </m:r>
                                  <m:r>
                                    <a:rPr lang="de-DE" sz="1600" b="0" i="1" smtClean="0">
                                      <a:solidFill>
                                        <a:srgbClr val="FF0000"/>
                                      </a:solidFill>
                                      <a:latin typeface="Cambria Math"/>
                                      <a:ea typeface="Cambria Math"/>
                                    </a:rPr>
                                    <m:t>𝑠</m:t>
                                  </m:r>
                                  <m:r>
                                    <a:rPr lang="de-DE" sz="1600" b="0" i="1" smtClean="0">
                                      <a:solidFill>
                                        <a:srgbClr val="FF0000"/>
                                      </a:solidFill>
                                      <a:latin typeface="Cambria Math"/>
                                      <a:ea typeface="Cambria Math"/>
                                    </a:rPr>
                                    <m:t>∙</m:t>
                                  </m:r>
                                  <m:r>
                                    <a:rPr lang="de-DE" sz="1600" b="0" i="1" smtClean="0">
                                      <a:solidFill>
                                        <a:srgbClr val="FF0000"/>
                                      </a:solidFill>
                                      <a:latin typeface="Cambria Math"/>
                                      <a:ea typeface="Cambria Math"/>
                                    </a:rPr>
                                    <m:t>𝑏</m:t>
                                  </m:r>
                                </m:e>
                              </m:rad>
                            </m:den>
                          </m:f>
                          <m:r>
                            <a:rPr lang="de-DE" sz="1600" b="0" i="1" smtClean="0">
                              <a:solidFill>
                                <a:srgbClr val="FF0000"/>
                              </a:solidFill>
                              <a:latin typeface="Cambria Math"/>
                              <a:ea typeface="Cambria Math"/>
                            </a:rPr>
                            <m:t>−1</m:t>
                          </m:r>
                        </m:e>
                      </m:d>
                      <m:r>
                        <a:rPr lang="de-DE" sz="1600" b="0" i="1" smtClean="0">
                          <a:solidFill>
                            <a:srgbClr val="FF0000"/>
                          </a:solidFill>
                          <a:latin typeface="Cambria Math"/>
                          <a:ea typeface="Cambria Math"/>
                        </a:rPr>
                        <m:t>∙</m:t>
                      </m:r>
                      <m:r>
                        <a:rPr lang="de-DE" sz="1600" b="0" i="1" smtClean="0">
                          <a:solidFill>
                            <a:srgbClr val="FF0000"/>
                          </a:solidFill>
                          <a:latin typeface="Cambria Math"/>
                          <a:ea typeface="Cambria Math"/>
                        </a:rPr>
                        <m:t>𝑏</m:t>
                      </m:r>
                    </m:oMath>
                  </m:oMathPara>
                </a14:m>
                <a:endParaRPr lang="de-DE" sz="1600" dirty="0">
                  <a:solidFill>
                    <a:srgbClr val="FF0000"/>
                  </a:solidFill>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2520000" y="3204000"/>
                <a:ext cx="2670796" cy="645561"/>
              </a:xfrm>
              <a:prstGeom prst="rect">
                <a:avLst/>
              </a:prstGeom>
              <a:blipFill rotWithShape="1">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720000" y="5760000"/>
                <a:ext cx="1800621" cy="4430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200" i="1" smtClean="0">
                              <a:latin typeface="Cambria Math" panose="02040503050406030204" pitchFamily="18" charset="0"/>
                            </a:rPr>
                          </m:ctrlPr>
                        </m:sSubPr>
                        <m:e>
                          <m:r>
                            <a:rPr lang="de-DE" sz="1200" b="0" i="1" smtClean="0">
                              <a:latin typeface="Cambria Math"/>
                            </a:rPr>
                            <m:t>𝑣</m:t>
                          </m:r>
                        </m:e>
                        <m:sub>
                          <m:r>
                            <a:rPr lang="de-DE" sz="1200" b="0" i="1" smtClean="0">
                              <a:latin typeface="Cambria Math"/>
                            </a:rPr>
                            <m:t>0</m:t>
                          </m:r>
                        </m:sub>
                      </m:sSub>
                      <m:r>
                        <a:rPr lang="de-DE" sz="1200" b="0" i="1" smtClean="0">
                          <a:latin typeface="Cambria Math"/>
                        </a:rPr>
                        <m:t>=100</m:t>
                      </m:r>
                      <m:f>
                        <m:fPr>
                          <m:ctrlPr>
                            <a:rPr lang="de-DE" sz="1200" b="0" i="1" smtClean="0">
                              <a:latin typeface="Cambria Math" panose="02040503050406030204" pitchFamily="18" charset="0"/>
                            </a:rPr>
                          </m:ctrlPr>
                        </m:fPr>
                        <m:num>
                          <m:r>
                            <a:rPr lang="de-DE" sz="1200" b="0" i="1" smtClean="0">
                              <a:latin typeface="Cambria Math"/>
                            </a:rPr>
                            <m:t>𝑘𝑚</m:t>
                          </m:r>
                        </m:num>
                        <m:den>
                          <m:r>
                            <a:rPr lang="de-DE" sz="1200" b="0" i="1" smtClean="0">
                              <a:latin typeface="Cambria Math"/>
                            </a:rPr>
                            <m:t>h</m:t>
                          </m:r>
                        </m:den>
                      </m:f>
                      <m:r>
                        <a:rPr lang="de-DE" sz="1200" b="0" i="1" smtClean="0">
                          <a:latin typeface="Cambria Math"/>
                        </a:rPr>
                        <m:t>=27.78</m:t>
                      </m:r>
                      <m:f>
                        <m:fPr>
                          <m:ctrlPr>
                            <a:rPr lang="de-DE" sz="1200" b="0" i="1" smtClean="0">
                              <a:latin typeface="Cambria Math" panose="02040503050406030204" pitchFamily="18" charset="0"/>
                            </a:rPr>
                          </m:ctrlPr>
                        </m:fPr>
                        <m:num>
                          <m:r>
                            <a:rPr lang="de-DE" sz="1200" b="0" i="1" smtClean="0">
                              <a:latin typeface="Cambria Math"/>
                            </a:rPr>
                            <m:t>𝑚</m:t>
                          </m:r>
                        </m:num>
                        <m:den>
                          <m:r>
                            <a:rPr lang="de-DE" sz="1200" b="0" i="1" smtClean="0">
                              <a:latin typeface="Cambria Math"/>
                            </a:rPr>
                            <m:t>𝑠</m:t>
                          </m:r>
                        </m:den>
                      </m:f>
                    </m:oMath>
                  </m:oMathPara>
                </a14:m>
                <a:endParaRPr lang="de-DE" sz="1200" dirty="0"/>
              </a:p>
            </p:txBody>
          </p:sp>
        </mc:Choice>
        <mc:Fallback xmlns="">
          <p:sp>
            <p:nvSpPr>
              <p:cNvPr id="10" name="Textfeld 9"/>
              <p:cNvSpPr txBox="1">
                <a:spLocks noRot="1" noChangeAspect="1" noMove="1" noResize="1" noEditPoints="1" noAdjustHandles="1" noChangeArrowheads="1" noChangeShapeType="1" noTextEdit="1"/>
              </p:cNvSpPr>
              <p:nvPr/>
            </p:nvSpPr>
            <p:spPr>
              <a:xfrm>
                <a:off x="720000" y="5760000"/>
                <a:ext cx="1800621" cy="443006"/>
              </a:xfrm>
              <a:prstGeom prst="rect">
                <a:avLst/>
              </a:prstGeom>
              <a:blipFill rotWithShape="1">
                <a:blip r:embed="rId7"/>
                <a:stretch>
                  <a:fillRect b="-137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2880000" y="5760000"/>
                <a:ext cx="970137" cy="4086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smtClean="0">
                          <a:latin typeface="Cambria Math"/>
                        </a:rPr>
                        <m:t>𝑏</m:t>
                      </m:r>
                      <m:r>
                        <a:rPr lang="de-DE" sz="1200" b="0" i="1" smtClean="0">
                          <a:latin typeface="Cambria Math"/>
                        </a:rPr>
                        <m:t>=3.86</m:t>
                      </m:r>
                      <m:f>
                        <m:fPr>
                          <m:ctrlPr>
                            <a:rPr lang="de-DE" sz="1200" b="0" i="1" smtClean="0">
                              <a:latin typeface="Cambria Math" panose="02040503050406030204" pitchFamily="18" charset="0"/>
                            </a:rPr>
                          </m:ctrlPr>
                        </m:fPr>
                        <m:num>
                          <m:r>
                            <a:rPr lang="de-DE" sz="1200" b="0" i="1" smtClean="0">
                              <a:latin typeface="Cambria Math"/>
                            </a:rPr>
                            <m:t>𝑚</m:t>
                          </m:r>
                        </m:num>
                        <m:den>
                          <m:sSup>
                            <m:sSupPr>
                              <m:ctrlPr>
                                <a:rPr lang="de-DE" sz="1200" b="0" i="1" smtClean="0">
                                  <a:latin typeface="Cambria Math" panose="02040503050406030204" pitchFamily="18" charset="0"/>
                                </a:rPr>
                              </m:ctrlPr>
                            </m:sSupPr>
                            <m:e>
                              <m:r>
                                <a:rPr lang="de-DE" sz="1200" b="0" i="1" smtClean="0">
                                  <a:latin typeface="Cambria Math"/>
                                </a:rPr>
                                <m:t>𝑠</m:t>
                              </m:r>
                            </m:e>
                            <m:sup>
                              <m:r>
                                <a:rPr lang="de-DE" sz="1200" b="0" i="1" smtClean="0">
                                  <a:latin typeface="Cambria Math"/>
                                </a:rPr>
                                <m:t>2</m:t>
                              </m:r>
                            </m:sup>
                          </m:sSup>
                        </m:den>
                      </m:f>
                    </m:oMath>
                  </m:oMathPara>
                </a14:m>
                <a:endParaRPr lang="de-DE" sz="1200" dirty="0"/>
              </a:p>
            </p:txBody>
          </p:sp>
        </mc:Choice>
        <mc:Fallback xmlns="">
          <p:sp>
            <p:nvSpPr>
              <p:cNvPr id="11" name="Textfeld 10"/>
              <p:cNvSpPr txBox="1">
                <a:spLocks noRot="1" noChangeAspect="1" noMove="1" noResize="1" noEditPoints="1" noAdjustHandles="1" noChangeArrowheads="1" noChangeShapeType="1" noTextEdit="1"/>
              </p:cNvSpPr>
              <p:nvPr/>
            </p:nvSpPr>
            <p:spPr>
              <a:xfrm>
                <a:off x="2880000" y="5760000"/>
                <a:ext cx="970137" cy="408638"/>
              </a:xfrm>
              <a:prstGeom prst="rect">
                <a:avLst/>
              </a:prstGeom>
              <a:blipFill rotWithShape="1">
                <a:blip r:embed="rId8"/>
                <a:stretch>
                  <a:fillRect/>
                </a:stretch>
              </a:blipFill>
            </p:spPr>
            <p:txBody>
              <a:bodyPr/>
              <a:lstStyle/>
              <a:p>
                <a:r>
                  <a:rPr lang="de-DE">
                    <a:noFill/>
                  </a:rPr>
                  <a:t> </a:t>
                </a:r>
              </a:p>
            </p:txBody>
          </p:sp>
        </mc:Fallback>
      </mc:AlternateContent>
      <p:pic>
        <p:nvPicPr>
          <p:cNvPr id="1026" name="Picture 2" descr="D:\web-docs\Schuelerlabor\IMAGES\fiat_punto_crash.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6000" y="649688"/>
            <a:ext cx="2857500" cy="1647825"/>
          </a:xfrm>
          <a:prstGeom prst="rect">
            <a:avLst/>
          </a:prstGeom>
          <a:noFill/>
          <a:extLst>
            <a:ext uri="{909E8E84-426E-40DD-AFC4-6F175D3DCCD1}">
              <a14:hiddenFill xmlns:a14="http://schemas.microsoft.com/office/drawing/2010/main">
                <a:solidFill>
                  <a:srgbClr val="FFFFFF"/>
                </a:solidFill>
              </a14:hiddenFill>
            </a:ext>
          </a:extLst>
        </p:spPr>
      </p:pic>
      <p:sp>
        <p:nvSpPr>
          <p:cNvPr id="12" name="Pfeil nach rechts 11"/>
          <p:cNvSpPr/>
          <p:nvPr/>
        </p:nvSpPr>
        <p:spPr>
          <a:xfrm>
            <a:off x="1800000" y="1800000"/>
            <a:ext cx="419210" cy="16860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feil nach rechts 13"/>
          <p:cNvSpPr/>
          <p:nvPr/>
        </p:nvSpPr>
        <p:spPr>
          <a:xfrm>
            <a:off x="1800000" y="3420000"/>
            <a:ext cx="419210" cy="16860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0" name="Gruppieren 19"/>
          <p:cNvGrpSpPr/>
          <p:nvPr/>
        </p:nvGrpSpPr>
        <p:grpSpPr>
          <a:xfrm>
            <a:off x="5292080" y="2924522"/>
            <a:ext cx="3676650" cy="3096766"/>
            <a:chOff x="5292080" y="2492896"/>
            <a:chExt cx="3676650" cy="3096766"/>
          </a:xfrm>
        </p:grpSpPr>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92080" y="2636912"/>
              <a:ext cx="367665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Textfeld 17"/>
                <p:cNvSpPr txBox="1"/>
                <p:nvPr/>
              </p:nvSpPr>
              <p:spPr>
                <a:xfrm>
                  <a:off x="6660232" y="5229200"/>
                  <a:ext cx="1328569" cy="230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900" b="0" i="1" smtClean="0">
                            <a:solidFill>
                              <a:srgbClr val="0000CC"/>
                            </a:solidFill>
                            <a:latin typeface="Cambria Math"/>
                          </a:rPr>
                          <m:t>𝑏𝑟𝑎𝑘𝑖𝑛𝑔</m:t>
                        </m:r>
                        <m:r>
                          <a:rPr lang="de-DE" sz="900" b="0" i="1" smtClean="0">
                            <a:solidFill>
                              <a:srgbClr val="0000CC"/>
                            </a:solidFill>
                            <a:latin typeface="Cambria Math"/>
                          </a:rPr>
                          <m:t> </m:t>
                        </m:r>
                        <m:r>
                          <a:rPr lang="de-DE" sz="900" b="0" i="1" smtClean="0">
                            <a:solidFill>
                              <a:srgbClr val="0000CC"/>
                            </a:solidFill>
                            <a:latin typeface="Cambria Math"/>
                          </a:rPr>
                          <m:t>𝑑𝑖𝑠𝑡𝑎𝑛𝑐𝑒</m:t>
                        </m:r>
                        <m:r>
                          <a:rPr lang="de-DE" sz="900" b="0" i="1" smtClean="0">
                            <a:solidFill>
                              <a:srgbClr val="0000CC"/>
                            </a:solidFill>
                            <a:latin typeface="Cambria Math"/>
                          </a:rPr>
                          <m:t> </m:t>
                        </m:r>
                        <m:d>
                          <m:dPr>
                            <m:ctrlPr>
                              <a:rPr lang="de-DE" sz="900" b="0" i="1" smtClean="0">
                                <a:solidFill>
                                  <a:srgbClr val="0000CC"/>
                                </a:solidFill>
                                <a:latin typeface="Cambria Math" panose="02040503050406030204" pitchFamily="18" charset="0"/>
                              </a:rPr>
                            </m:ctrlPr>
                          </m:dPr>
                          <m:e>
                            <m:r>
                              <a:rPr lang="de-DE" sz="900" b="0" i="1" smtClean="0">
                                <a:solidFill>
                                  <a:srgbClr val="0000CC"/>
                                </a:solidFill>
                                <a:latin typeface="Cambria Math"/>
                              </a:rPr>
                              <m:t>𝑚</m:t>
                            </m:r>
                          </m:e>
                        </m:d>
                      </m:oMath>
                    </m:oMathPara>
                  </a14:m>
                  <a:endParaRPr lang="de-DE" sz="900" dirty="0">
                    <a:solidFill>
                      <a:srgbClr val="0000CC"/>
                    </a:solidFill>
                  </a:endParaRPr>
                </a:p>
              </p:txBody>
            </p:sp>
          </mc:Choice>
          <mc:Fallback xmlns="">
            <p:sp>
              <p:nvSpPr>
                <p:cNvPr id="18" name="Textfeld 17"/>
                <p:cNvSpPr txBox="1">
                  <a:spLocks noRot="1" noChangeAspect="1" noMove="1" noResize="1" noEditPoints="1" noAdjustHandles="1" noChangeArrowheads="1" noChangeShapeType="1" noTextEdit="1"/>
                </p:cNvSpPr>
                <p:nvPr/>
              </p:nvSpPr>
              <p:spPr>
                <a:xfrm>
                  <a:off x="6660232" y="5229200"/>
                  <a:ext cx="1328569" cy="230832"/>
                </a:xfrm>
                <a:prstGeom prst="rect">
                  <a:avLst/>
                </a:prstGeom>
                <a:blipFill rotWithShape="1">
                  <a:blip r:embed="rId11"/>
                  <a:stretch>
                    <a:fillRect b="-270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5796136" y="2492896"/>
                  <a:ext cx="1520095" cy="4035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de-DE" sz="900" i="1" smtClean="0">
                                <a:solidFill>
                                  <a:srgbClr val="0000CC"/>
                                </a:solidFill>
                                <a:latin typeface="Cambria Math" panose="02040503050406030204" pitchFamily="18" charset="0"/>
                              </a:rPr>
                            </m:ctrlPr>
                          </m:fPr>
                          <m:num>
                            <m:r>
                              <a:rPr lang="de-DE" sz="900" b="0" i="1" smtClean="0">
                                <a:solidFill>
                                  <a:srgbClr val="0000CC"/>
                                </a:solidFill>
                                <a:latin typeface="Cambria Math"/>
                              </a:rPr>
                              <m:t>𝑒𝑛𝑒𝑟𝑔𝑦</m:t>
                            </m:r>
                            <m:r>
                              <a:rPr lang="de-DE" sz="900" b="0" i="1" smtClean="0">
                                <a:solidFill>
                                  <a:srgbClr val="0000CC"/>
                                </a:solidFill>
                                <a:latin typeface="Cambria Math"/>
                              </a:rPr>
                              <m:t> </m:t>
                            </m:r>
                            <m:r>
                              <a:rPr lang="de-DE" sz="900" b="0" i="1" smtClean="0">
                                <a:solidFill>
                                  <a:srgbClr val="0000CC"/>
                                </a:solidFill>
                                <a:latin typeface="Cambria Math"/>
                              </a:rPr>
                              <m:t>𝑙𝑜𝑠𝑠</m:t>
                            </m:r>
                          </m:num>
                          <m:den>
                            <m:r>
                              <a:rPr lang="de-DE" sz="900" b="0" i="1" smtClean="0">
                                <a:solidFill>
                                  <a:srgbClr val="0000CC"/>
                                </a:solidFill>
                                <a:latin typeface="Cambria Math"/>
                              </a:rPr>
                              <m:t>𝑏𝑟𝑎𝑘𝑖𝑛𝑔</m:t>
                            </m:r>
                            <m:r>
                              <a:rPr lang="de-DE" sz="900" b="0" i="1" smtClean="0">
                                <a:solidFill>
                                  <a:srgbClr val="0000CC"/>
                                </a:solidFill>
                                <a:latin typeface="Cambria Math"/>
                              </a:rPr>
                              <m:t> </m:t>
                            </m:r>
                            <m:r>
                              <a:rPr lang="de-DE" sz="900" b="0" i="1" smtClean="0">
                                <a:solidFill>
                                  <a:srgbClr val="0000CC"/>
                                </a:solidFill>
                                <a:latin typeface="Cambria Math"/>
                              </a:rPr>
                              <m:t>𝑑𝑖𝑠𝑡𝑎𝑛𝑐𝑒</m:t>
                            </m:r>
                          </m:den>
                        </m:f>
                        <m:d>
                          <m:dPr>
                            <m:ctrlPr>
                              <a:rPr lang="de-DE" sz="900" i="1" smtClean="0">
                                <a:solidFill>
                                  <a:srgbClr val="0000CC"/>
                                </a:solidFill>
                                <a:latin typeface="Cambria Math" panose="02040503050406030204" pitchFamily="18" charset="0"/>
                              </a:rPr>
                            </m:ctrlPr>
                          </m:dPr>
                          <m:e>
                            <m:f>
                              <m:fPr>
                                <m:ctrlPr>
                                  <a:rPr lang="de-DE" sz="900" i="1" smtClean="0">
                                    <a:solidFill>
                                      <a:srgbClr val="0000CC"/>
                                    </a:solidFill>
                                    <a:latin typeface="Cambria Math" panose="02040503050406030204" pitchFamily="18" charset="0"/>
                                  </a:rPr>
                                </m:ctrlPr>
                              </m:fPr>
                              <m:num>
                                <m:r>
                                  <a:rPr lang="de-DE" sz="900" b="0" i="1" smtClean="0">
                                    <a:solidFill>
                                      <a:srgbClr val="0000CC"/>
                                    </a:solidFill>
                                    <a:latin typeface="Cambria Math"/>
                                  </a:rPr>
                                  <m:t>𝐽𝑜𝑢𝑙𝑒</m:t>
                                </m:r>
                              </m:num>
                              <m:den>
                                <m:r>
                                  <a:rPr lang="de-DE" sz="900" b="0" i="1" smtClean="0">
                                    <a:solidFill>
                                      <a:srgbClr val="0000CC"/>
                                    </a:solidFill>
                                    <a:latin typeface="Cambria Math"/>
                                  </a:rPr>
                                  <m:t>𝑚</m:t>
                                </m:r>
                              </m:den>
                            </m:f>
                          </m:e>
                        </m:d>
                      </m:oMath>
                    </m:oMathPara>
                  </a14:m>
                  <a:endParaRPr lang="de-DE" sz="900" dirty="0"/>
                </a:p>
              </p:txBody>
            </p:sp>
          </mc:Choice>
          <mc:Fallback xmlns="">
            <p:sp>
              <p:nvSpPr>
                <p:cNvPr id="19" name="Textfeld 18"/>
                <p:cNvSpPr txBox="1">
                  <a:spLocks noRot="1" noChangeAspect="1" noMove="1" noResize="1" noEditPoints="1" noAdjustHandles="1" noChangeArrowheads="1" noChangeShapeType="1" noTextEdit="1"/>
                </p:cNvSpPr>
                <p:nvPr/>
              </p:nvSpPr>
              <p:spPr>
                <a:xfrm>
                  <a:off x="5796136" y="2492896"/>
                  <a:ext cx="1520095" cy="403572"/>
                </a:xfrm>
                <a:prstGeom prst="rect">
                  <a:avLst/>
                </a:prstGeom>
                <a:blipFill rotWithShape="1">
                  <a:blip r:embed="rId12"/>
                  <a:stretch>
                    <a:fillRect/>
                  </a:stretch>
                </a:blipFill>
              </p:spPr>
              <p:txBody>
                <a:bodyPr/>
                <a:lstStyle/>
                <a:p>
                  <a:r>
                    <a:rPr lang="de-DE">
                      <a:noFill/>
                    </a:rPr>
                    <a:t> </a:t>
                  </a:r>
                </a:p>
              </p:txBody>
            </p:sp>
          </mc:Fallback>
        </mc:AlternateContent>
      </p:grpSp>
    </p:spTree>
    <p:extLst>
      <p:ext uri="{BB962C8B-B14F-4D97-AF65-F5344CB8AC3E}">
        <p14:creationId xmlns:p14="http://schemas.microsoft.com/office/powerpoint/2010/main" val="326771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Interaction with matter</a:t>
            </a:r>
            <a:endParaRPr lang="en-US" dirty="0"/>
          </a:p>
        </p:txBody>
      </p:sp>
      <p:pic>
        <p:nvPicPr>
          <p:cNvPr id="9" name="Picture 2" descr="D:\web-docs\Schuelerlabor\IMAGES\fiat_punto_cra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000" y="649688"/>
            <a:ext cx="2857500" cy="164782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pieren 9"/>
          <p:cNvGrpSpPr/>
          <p:nvPr/>
        </p:nvGrpSpPr>
        <p:grpSpPr>
          <a:xfrm>
            <a:off x="5292080" y="2924522"/>
            <a:ext cx="3676650" cy="3096766"/>
            <a:chOff x="5292080" y="2492896"/>
            <a:chExt cx="3676650" cy="3096766"/>
          </a:xfrm>
        </p:grpSpPr>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636912"/>
              <a:ext cx="367665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2" name="Textfeld 11"/>
                <p:cNvSpPr txBox="1"/>
                <p:nvPr/>
              </p:nvSpPr>
              <p:spPr>
                <a:xfrm>
                  <a:off x="6660232" y="5229200"/>
                  <a:ext cx="1328569" cy="230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900" b="0" i="1" smtClean="0">
                            <a:solidFill>
                              <a:srgbClr val="0000CC"/>
                            </a:solidFill>
                            <a:latin typeface="Cambria Math"/>
                          </a:rPr>
                          <m:t>𝑏𝑟𝑎𝑘𝑖𝑛𝑔</m:t>
                        </m:r>
                        <m:r>
                          <a:rPr lang="de-DE" sz="900" b="0" i="1" smtClean="0">
                            <a:solidFill>
                              <a:srgbClr val="0000CC"/>
                            </a:solidFill>
                            <a:latin typeface="Cambria Math"/>
                          </a:rPr>
                          <m:t> </m:t>
                        </m:r>
                        <m:r>
                          <a:rPr lang="de-DE" sz="900" b="0" i="1" smtClean="0">
                            <a:solidFill>
                              <a:srgbClr val="0000CC"/>
                            </a:solidFill>
                            <a:latin typeface="Cambria Math"/>
                          </a:rPr>
                          <m:t>𝑑𝑖𝑠𝑡𝑎𝑛𝑐𝑒</m:t>
                        </m:r>
                        <m:r>
                          <a:rPr lang="de-DE" sz="900" b="0" i="1" smtClean="0">
                            <a:solidFill>
                              <a:srgbClr val="0000CC"/>
                            </a:solidFill>
                            <a:latin typeface="Cambria Math"/>
                          </a:rPr>
                          <m:t> </m:t>
                        </m:r>
                        <m:d>
                          <m:dPr>
                            <m:ctrlPr>
                              <a:rPr lang="de-DE" sz="900" b="0" i="1" smtClean="0">
                                <a:solidFill>
                                  <a:srgbClr val="0000CC"/>
                                </a:solidFill>
                                <a:latin typeface="Cambria Math" panose="02040503050406030204" pitchFamily="18" charset="0"/>
                              </a:rPr>
                            </m:ctrlPr>
                          </m:dPr>
                          <m:e>
                            <m:r>
                              <a:rPr lang="de-DE" sz="900" b="0" i="1" smtClean="0">
                                <a:solidFill>
                                  <a:srgbClr val="0000CC"/>
                                </a:solidFill>
                                <a:latin typeface="Cambria Math"/>
                              </a:rPr>
                              <m:t>𝑚</m:t>
                            </m:r>
                          </m:e>
                        </m:d>
                      </m:oMath>
                    </m:oMathPara>
                  </a14:m>
                  <a:endParaRPr lang="de-DE" sz="900" dirty="0">
                    <a:solidFill>
                      <a:srgbClr val="0000CC"/>
                    </a:solidFill>
                  </a:endParaRPr>
                </a:p>
              </p:txBody>
            </p:sp>
          </mc:Choice>
          <mc:Fallback xmlns="">
            <p:sp>
              <p:nvSpPr>
                <p:cNvPr id="12" name="Textfeld 11"/>
                <p:cNvSpPr txBox="1">
                  <a:spLocks noRot="1" noChangeAspect="1" noMove="1" noResize="1" noEditPoints="1" noAdjustHandles="1" noChangeArrowheads="1" noChangeShapeType="1" noTextEdit="1"/>
                </p:cNvSpPr>
                <p:nvPr/>
              </p:nvSpPr>
              <p:spPr>
                <a:xfrm>
                  <a:off x="6660232" y="5229200"/>
                  <a:ext cx="1328569" cy="230832"/>
                </a:xfrm>
                <a:prstGeom prst="rect">
                  <a:avLst/>
                </a:prstGeom>
                <a:blipFill rotWithShape="1">
                  <a:blip r:embed="rId5"/>
                  <a:stretch>
                    <a:fillRect b="-270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Textfeld 12"/>
                <p:cNvSpPr txBox="1"/>
                <p:nvPr/>
              </p:nvSpPr>
              <p:spPr>
                <a:xfrm>
                  <a:off x="5796136" y="2492896"/>
                  <a:ext cx="1520095" cy="4035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de-DE" sz="900" i="1" smtClean="0">
                                <a:solidFill>
                                  <a:srgbClr val="0000CC"/>
                                </a:solidFill>
                                <a:latin typeface="Cambria Math" panose="02040503050406030204" pitchFamily="18" charset="0"/>
                              </a:rPr>
                            </m:ctrlPr>
                          </m:fPr>
                          <m:num>
                            <m:r>
                              <a:rPr lang="de-DE" sz="900" b="0" i="1" smtClean="0">
                                <a:solidFill>
                                  <a:srgbClr val="0000CC"/>
                                </a:solidFill>
                                <a:latin typeface="Cambria Math"/>
                              </a:rPr>
                              <m:t>𝑒𝑛𝑒𝑟𝑔𝑦</m:t>
                            </m:r>
                            <m:r>
                              <a:rPr lang="de-DE" sz="900" b="0" i="1" smtClean="0">
                                <a:solidFill>
                                  <a:srgbClr val="0000CC"/>
                                </a:solidFill>
                                <a:latin typeface="Cambria Math"/>
                              </a:rPr>
                              <m:t> </m:t>
                            </m:r>
                            <m:r>
                              <a:rPr lang="de-DE" sz="900" b="0" i="1" smtClean="0">
                                <a:solidFill>
                                  <a:srgbClr val="0000CC"/>
                                </a:solidFill>
                                <a:latin typeface="Cambria Math"/>
                              </a:rPr>
                              <m:t>𝑙𝑜𝑠𝑠</m:t>
                            </m:r>
                          </m:num>
                          <m:den>
                            <m:r>
                              <a:rPr lang="de-DE" sz="900" b="0" i="1" smtClean="0">
                                <a:solidFill>
                                  <a:srgbClr val="0000CC"/>
                                </a:solidFill>
                                <a:latin typeface="Cambria Math"/>
                              </a:rPr>
                              <m:t>𝑏𝑟𝑎𝑘𝑖𝑛𝑔</m:t>
                            </m:r>
                            <m:r>
                              <a:rPr lang="de-DE" sz="900" b="0" i="1" smtClean="0">
                                <a:solidFill>
                                  <a:srgbClr val="0000CC"/>
                                </a:solidFill>
                                <a:latin typeface="Cambria Math"/>
                              </a:rPr>
                              <m:t> </m:t>
                            </m:r>
                            <m:r>
                              <a:rPr lang="de-DE" sz="900" b="0" i="1" smtClean="0">
                                <a:solidFill>
                                  <a:srgbClr val="0000CC"/>
                                </a:solidFill>
                                <a:latin typeface="Cambria Math"/>
                              </a:rPr>
                              <m:t>𝑑𝑖𝑠𝑡𝑎𝑛𝑐𝑒</m:t>
                            </m:r>
                          </m:den>
                        </m:f>
                        <m:d>
                          <m:dPr>
                            <m:ctrlPr>
                              <a:rPr lang="de-DE" sz="900" i="1" smtClean="0">
                                <a:solidFill>
                                  <a:srgbClr val="0000CC"/>
                                </a:solidFill>
                                <a:latin typeface="Cambria Math" panose="02040503050406030204" pitchFamily="18" charset="0"/>
                              </a:rPr>
                            </m:ctrlPr>
                          </m:dPr>
                          <m:e>
                            <m:f>
                              <m:fPr>
                                <m:ctrlPr>
                                  <a:rPr lang="de-DE" sz="900" i="1" smtClean="0">
                                    <a:solidFill>
                                      <a:srgbClr val="0000CC"/>
                                    </a:solidFill>
                                    <a:latin typeface="Cambria Math" panose="02040503050406030204" pitchFamily="18" charset="0"/>
                                  </a:rPr>
                                </m:ctrlPr>
                              </m:fPr>
                              <m:num>
                                <m:r>
                                  <a:rPr lang="de-DE" sz="900" b="0" i="1" smtClean="0">
                                    <a:solidFill>
                                      <a:srgbClr val="0000CC"/>
                                    </a:solidFill>
                                    <a:latin typeface="Cambria Math"/>
                                  </a:rPr>
                                  <m:t>𝐽𝑜𝑢𝑙𝑒</m:t>
                                </m:r>
                              </m:num>
                              <m:den>
                                <m:r>
                                  <a:rPr lang="de-DE" sz="900" b="0" i="1" smtClean="0">
                                    <a:solidFill>
                                      <a:srgbClr val="0000CC"/>
                                    </a:solidFill>
                                    <a:latin typeface="Cambria Math"/>
                                  </a:rPr>
                                  <m:t>𝑚</m:t>
                                </m:r>
                              </m:den>
                            </m:f>
                          </m:e>
                        </m:d>
                      </m:oMath>
                    </m:oMathPara>
                  </a14:m>
                  <a:endParaRPr lang="de-DE" sz="900" dirty="0"/>
                </a:p>
              </p:txBody>
            </p:sp>
          </mc:Choice>
          <mc:Fallback xmlns="">
            <p:sp>
              <p:nvSpPr>
                <p:cNvPr id="13" name="Textfeld 12"/>
                <p:cNvSpPr txBox="1">
                  <a:spLocks noRot="1" noChangeAspect="1" noMove="1" noResize="1" noEditPoints="1" noAdjustHandles="1" noChangeArrowheads="1" noChangeShapeType="1" noTextEdit="1"/>
                </p:cNvSpPr>
                <p:nvPr/>
              </p:nvSpPr>
              <p:spPr>
                <a:xfrm>
                  <a:off x="5796136" y="2492896"/>
                  <a:ext cx="1520095" cy="403572"/>
                </a:xfrm>
                <a:prstGeom prst="rect">
                  <a:avLst/>
                </a:prstGeom>
                <a:blipFill rotWithShape="1">
                  <a:blip r:embed="rId6"/>
                  <a:stretch>
                    <a:fillRect/>
                  </a:stretch>
                </a:blipFill>
              </p:spPr>
              <p:txBody>
                <a:bodyPr/>
                <a:lstStyle/>
                <a:p>
                  <a:r>
                    <a:rPr lang="de-DE">
                      <a:noFill/>
                    </a:rPr>
                    <a:t> </a:t>
                  </a:r>
                </a:p>
              </p:txBody>
            </p:sp>
          </mc:Fallback>
        </mc:AlternateContent>
      </p:grpSp>
      <p:pic>
        <p:nvPicPr>
          <p:cNvPr id="14" name="Picture 80" descr="he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000" y="649687"/>
            <a:ext cx="1790700" cy="1620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75"/>
          <p:cNvGrpSpPr>
            <a:grpSpLocks/>
          </p:cNvGrpSpPr>
          <p:nvPr/>
        </p:nvGrpSpPr>
        <p:grpSpPr bwMode="auto">
          <a:xfrm>
            <a:off x="755576" y="3218209"/>
            <a:ext cx="4560888" cy="2659063"/>
            <a:chOff x="2544" y="1104"/>
            <a:chExt cx="2873" cy="1675"/>
          </a:xfrm>
        </p:grpSpPr>
        <p:pic>
          <p:nvPicPr>
            <p:cNvPr id="16" name="Picture 67" descr="Ionisation_alph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8" y="1104"/>
              <a:ext cx="2050" cy="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8" descr="braggkurv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4" y="1104"/>
              <a:ext cx="2873" cy="1675"/>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69"/>
            <p:cNvSpPr txBox="1">
              <a:spLocks noChangeArrowheads="1"/>
            </p:cNvSpPr>
            <p:nvPr/>
          </p:nvSpPr>
          <p:spPr bwMode="auto">
            <a:xfrm>
              <a:off x="3587" y="1509"/>
              <a:ext cx="634" cy="208"/>
            </a:xfrm>
            <a:prstGeom prst="rect">
              <a:avLst/>
            </a:prstGeom>
            <a:solidFill>
              <a:schemeClr val="bg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72000" bIns="72000">
              <a:spAutoFit/>
            </a:bodyPr>
            <a:lstStyle/>
            <a:p>
              <a:r>
                <a:rPr lang="en-US" altLang="de-DE" sz="1200" b="1" dirty="0" smtClean="0">
                  <a:solidFill>
                    <a:srgbClr val="0000CC"/>
                  </a:solidFill>
                  <a:latin typeface="Times New Roman" panose="02020603050405020304" pitchFamily="18" charset="0"/>
                  <a:cs typeface="Times New Roman" panose="02020603050405020304" pitchFamily="18" charset="0"/>
                </a:rPr>
                <a:t>Bragg-curve</a:t>
              </a:r>
              <a:endParaRPr lang="de-DE" altLang="de-DE" sz="1200" b="1" dirty="0">
                <a:solidFill>
                  <a:srgbClr val="0000CC"/>
                </a:solidFill>
                <a:latin typeface="Times New Roman" panose="02020603050405020304" pitchFamily="18" charset="0"/>
                <a:cs typeface="Times New Roman" panose="02020603050405020304" pitchFamily="18" charset="0"/>
              </a:endParaRPr>
            </a:p>
          </p:txBody>
        </p:sp>
        <p:sp>
          <p:nvSpPr>
            <p:cNvPr id="19" name="Text Box 70"/>
            <p:cNvSpPr txBox="1">
              <a:spLocks noChangeArrowheads="1"/>
            </p:cNvSpPr>
            <p:nvPr/>
          </p:nvSpPr>
          <p:spPr bwMode="auto">
            <a:xfrm>
              <a:off x="2688" y="1104"/>
              <a:ext cx="1296" cy="17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de-DE" sz="1200" i="1" dirty="0" smtClean="0">
                  <a:solidFill>
                    <a:srgbClr val="0000CC"/>
                  </a:solidFill>
                  <a:latin typeface="Times New Roman" panose="02020603050405020304" pitchFamily="18" charset="0"/>
                  <a:cs typeface="Times New Roman" panose="02020603050405020304" pitchFamily="18" charset="0"/>
                </a:rPr>
                <a:t>energy loss</a:t>
              </a:r>
              <a:endParaRPr lang="en-US" altLang="de-DE" sz="1200" i="1" dirty="0">
                <a:solidFill>
                  <a:srgbClr val="0000CC"/>
                </a:solidFill>
                <a:latin typeface="Times New Roman" panose="02020603050405020304" pitchFamily="18" charset="0"/>
                <a:cs typeface="Times New Roman" panose="02020603050405020304" pitchFamily="18" charset="0"/>
              </a:endParaRPr>
            </a:p>
          </p:txBody>
        </p:sp>
        <p:sp>
          <p:nvSpPr>
            <p:cNvPr id="20" name="Text Box 71"/>
            <p:cNvSpPr txBox="1">
              <a:spLocks noChangeArrowheads="1"/>
            </p:cNvSpPr>
            <p:nvPr/>
          </p:nvSpPr>
          <p:spPr bwMode="auto">
            <a:xfrm>
              <a:off x="3681" y="2592"/>
              <a:ext cx="599" cy="174"/>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200" i="1" dirty="0" smtClean="0">
                  <a:solidFill>
                    <a:srgbClr val="0000CC"/>
                  </a:solidFill>
                  <a:latin typeface="Times New Roman" panose="02020603050405020304" pitchFamily="18" charset="0"/>
                  <a:cs typeface="Times New Roman" panose="02020603050405020304" pitchFamily="18" charset="0"/>
                </a:rPr>
                <a:t>range  </a:t>
              </a:r>
              <a:r>
                <a:rPr lang="en-US" altLang="de-DE" sz="1200" dirty="0" smtClean="0">
                  <a:solidFill>
                    <a:srgbClr val="0000CC"/>
                  </a:solidFill>
                </a:rPr>
                <a:t>   </a:t>
              </a:r>
              <a:r>
                <a:rPr lang="en-US" altLang="de-DE" sz="1200" dirty="0" smtClean="0"/>
                <a:t>      </a:t>
              </a:r>
              <a:endParaRPr lang="de-DE" altLang="de-DE" sz="1200" dirty="0"/>
            </a:p>
          </p:txBody>
        </p:sp>
        <p:graphicFrame>
          <p:nvGraphicFramePr>
            <p:cNvPr id="21" name="Object 73"/>
            <p:cNvGraphicFramePr>
              <a:graphicFrameLocks noChangeAspect="1"/>
            </p:cNvGraphicFramePr>
            <p:nvPr/>
          </p:nvGraphicFramePr>
          <p:xfrm>
            <a:off x="2736" y="1344"/>
            <a:ext cx="328" cy="272"/>
          </p:xfrm>
          <a:graphic>
            <a:graphicData uri="http://schemas.openxmlformats.org/presentationml/2006/ole">
              <mc:AlternateContent xmlns:mc="http://schemas.openxmlformats.org/markup-compatibility/2006">
                <mc:Choice xmlns:v="urn:schemas-microsoft-com:vml" Requires="v">
                  <p:oleObj spid="_x0000_s2138" name="Equation" r:id="rId10" imgW="520560" imgH="431640" progId="Equation.3">
                    <p:embed/>
                  </p:oleObj>
                </mc:Choice>
                <mc:Fallback>
                  <p:oleObj name="Equation" r:id="rId10" imgW="520560" imgH="431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36" y="1344"/>
                          <a:ext cx="328" cy="27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Text Box 74"/>
            <p:cNvSpPr txBox="1">
              <a:spLocks noChangeArrowheads="1"/>
            </p:cNvSpPr>
            <p:nvPr/>
          </p:nvSpPr>
          <p:spPr bwMode="auto">
            <a:xfrm>
              <a:off x="4944" y="2592"/>
              <a:ext cx="370" cy="17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200"/>
                <a:t>d [cm]</a:t>
              </a:r>
              <a:endParaRPr lang="de-DE" altLang="de-DE" sz="1200"/>
            </a:p>
          </p:txBody>
        </p:sp>
      </p:grpSp>
    </p:spTree>
    <p:extLst>
      <p:ext uri="{BB962C8B-B14F-4D97-AF65-F5344CB8AC3E}">
        <p14:creationId xmlns:p14="http://schemas.microsoft.com/office/powerpoint/2010/main" val="568084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Energetic charged particles in matter</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692696"/>
            <a:ext cx="157162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7689070" y="2492896"/>
            <a:ext cx="954107" cy="461665"/>
          </a:xfrm>
          <a:prstGeom prst="rect">
            <a:avLst/>
          </a:prstGeom>
          <a:noFill/>
        </p:spPr>
        <p:txBody>
          <a:bodyPr wrap="none" rtlCol="0">
            <a:spAutoFit/>
          </a:bodyPr>
          <a:lstStyle/>
          <a:p>
            <a:r>
              <a:rPr lang="de-DE" sz="1200" b="1" dirty="0" smtClean="0">
                <a:solidFill>
                  <a:srgbClr val="FFFF00"/>
                </a:solidFill>
                <a:latin typeface="Times New Roman" panose="02020603050405020304" pitchFamily="18" charset="0"/>
                <a:cs typeface="Times New Roman" panose="02020603050405020304" pitchFamily="18" charset="0"/>
              </a:rPr>
              <a:t>Hans Bethe</a:t>
            </a:r>
          </a:p>
          <a:p>
            <a:r>
              <a:rPr lang="de-DE" sz="1200" b="1" dirty="0" smtClean="0">
                <a:solidFill>
                  <a:srgbClr val="FFFF00"/>
                </a:solidFill>
                <a:latin typeface="Times New Roman" panose="02020603050405020304" pitchFamily="18" charset="0"/>
                <a:cs typeface="Times New Roman" panose="02020603050405020304" pitchFamily="18" charset="0"/>
              </a:rPr>
              <a:t>(1906-2005)</a:t>
            </a:r>
            <a:endParaRPr lang="de-DE" sz="1200" dirty="0">
              <a:latin typeface="Times New Roman" panose="02020603050405020304" pitchFamily="18" charset="0"/>
              <a:cs typeface="Times New Roman" panose="02020603050405020304" pitchFamily="18" charset="0"/>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3648794"/>
            <a:ext cx="905827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251520" y="3033827"/>
            <a:ext cx="5213863" cy="323165"/>
          </a:xfrm>
          <a:prstGeom prst="rect">
            <a:avLst/>
          </a:prstGeom>
          <a:noFill/>
        </p:spPr>
        <p:txBody>
          <a:bodyPr wrap="none" rtlCol="0">
            <a:spAutoFit/>
          </a:bodyPr>
          <a:lstStyle/>
          <a:p>
            <a:r>
              <a:rPr lang="en-US" sz="1500" dirty="0" smtClean="0">
                <a:solidFill>
                  <a:srgbClr val="0000CC"/>
                </a:solidFill>
                <a:latin typeface="Times New Roman" panose="02020603050405020304" pitchFamily="18" charset="0"/>
                <a:cs typeface="Times New Roman" panose="02020603050405020304" pitchFamily="18" charset="0"/>
              </a:rPr>
              <a:t>dominant in the classical limit [40 MeV/A (0.3c) - &lt;1% deviation</a:t>
            </a:r>
            <a:endParaRPr lang="en-US" sz="1500" dirty="0">
              <a:solidFill>
                <a:srgbClr val="0000CC"/>
              </a:solidFill>
              <a:latin typeface="Times New Roman" panose="02020603050405020304" pitchFamily="18" charset="0"/>
              <a:cs typeface="Times New Roman" panose="02020603050405020304" pitchFamily="18" charset="0"/>
            </a:endParaRPr>
          </a:p>
        </p:txBody>
      </p:sp>
      <p:sp>
        <p:nvSpPr>
          <p:cNvPr id="7" name="Geschweifte Klammer links 6"/>
          <p:cNvSpPr/>
          <p:nvPr/>
        </p:nvSpPr>
        <p:spPr>
          <a:xfrm rot="5400000">
            <a:off x="1617787" y="3139083"/>
            <a:ext cx="327806" cy="972108"/>
          </a:xfrm>
          <a:prstGeom prst="leftBrace">
            <a:avLst/>
          </a:prstGeom>
          <a:ln>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1376184"/>
            <a:ext cx="2392680" cy="118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Textfeld 2"/>
              <p:cNvSpPr txBox="1"/>
              <p:nvPr/>
            </p:nvSpPr>
            <p:spPr>
              <a:xfrm>
                <a:off x="1476000" y="1548000"/>
                <a:ext cx="2018821" cy="7838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2400" b="0" i="1" smtClean="0">
                              <a:latin typeface="Cambria Math" panose="02040503050406030204" pitchFamily="18" charset="0"/>
                            </a:rPr>
                          </m:ctrlPr>
                        </m:sSubPr>
                        <m:e>
                          <m:r>
                            <a:rPr lang="de-DE" sz="2400" b="0" i="1" smtClean="0">
                              <a:latin typeface="Cambria Math"/>
                            </a:rPr>
                            <m:t>𝐸</m:t>
                          </m:r>
                        </m:e>
                        <m:sub>
                          <m:r>
                            <a:rPr lang="de-DE" sz="2400" b="0" i="1" smtClean="0">
                              <a:latin typeface="Cambria Math"/>
                            </a:rPr>
                            <m:t>𝑘𝑖𝑛</m:t>
                          </m:r>
                        </m:sub>
                      </m:sSub>
                      <m:r>
                        <a:rPr lang="de-DE" sz="2400" b="0" i="1" smtClean="0">
                          <a:latin typeface="Cambria Math"/>
                          <a:ea typeface="Cambria Math"/>
                        </a:rPr>
                        <m:t>≅</m:t>
                      </m:r>
                      <m:f>
                        <m:fPr>
                          <m:ctrlPr>
                            <a:rPr lang="de-DE" sz="2400" b="0" i="1" smtClean="0">
                              <a:latin typeface="Cambria Math" panose="02040503050406030204" pitchFamily="18" charset="0"/>
                              <a:ea typeface="Cambria Math"/>
                            </a:rPr>
                          </m:ctrlPr>
                        </m:fPr>
                        <m:num>
                          <m:r>
                            <a:rPr lang="de-DE" sz="2400" b="0" i="1" smtClean="0">
                              <a:latin typeface="Cambria Math"/>
                              <a:ea typeface="Cambria Math"/>
                            </a:rPr>
                            <m:t>1</m:t>
                          </m:r>
                        </m:num>
                        <m:den>
                          <m:r>
                            <a:rPr lang="de-DE" sz="2400" b="0" i="1" smtClean="0">
                              <a:latin typeface="Cambria Math"/>
                              <a:ea typeface="Cambria Math"/>
                            </a:rPr>
                            <m:t>2</m:t>
                          </m:r>
                        </m:den>
                      </m:f>
                      <m:r>
                        <a:rPr lang="de-DE" sz="2400" b="0" i="1" smtClean="0">
                          <a:latin typeface="Cambria Math"/>
                          <a:ea typeface="Cambria Math"/>
                        </a:rPr>
                        <m:t>𝑚</m:t>
                      </m:r>
                      <m:sSup>
                        <m:sSupPr>
                          <m:ctrlPr>
                            <a:rPr lang="de-DE" sz="2400" b="0" i="1" smtClean="0">
                              <a:latin typeface="Cambria Math" panose="02040503050406030204" pitchFamily="18" charset="0"/>
                              <a:ea typeface="Cambria Math"/>
                            </a:rPr>
                          </m:ctrlPr>
                        </m:sSupPr>
                        <m:e>
                          <m:r>
                            <a:rPr lang="de-DE" sz="2400" b="0" i="1" smtClean="0">
                              <a:latin typeface="Cambria Math"/>
                              <a:ea typeface="Cambria Math"/>
                            </a:rPr>
                            <m:t>𝑣</m:t>
                          </m:r>
                        </m:e>
                        <m:sup>
                          <m:r>
                            <a:rPr lang="de-DE" sz="2400" b="0" i="1" smtClean="0">
                              <a:latin typeface="Cambria Math"/>
                              <a:ea typeface="Cambria Math"/>
                            </a:rPr>
                            <m:t>2</m:t>
                          </m:r>
                        </m:sup>
                      </m:sSup>
                    </m:oMath>
                  </m:oMathPara>
                </a14:m>
                <a:endParaRPr lang="de-DE" sz="2400" dirty="0"/>
              </a:p>
            </p:txBody>
          </p:sp>
        </mc:Choice>
        <mc:Fallback xmlns="">
          <p:sp>
            <p:nvSpPr>
              <p:cNvPr id="3" name="Textfeld 2"/>
              <p:cNvSpPr txBox="1">
                <a:spLocks noRot="1" noChangeAspect="1" noMove="1" noResize="1" noEditPoints="1" noAdjustHandles="1" noChangeArrowheads="1" noChangeShapeType="1" noTextEdit="1"/>
              </p:cNvSpPr>
              <p:nvPr/>
            </p:nvSpPr>
            <p:spPr>
              <a:xfrm>
                <a:off x="1476000" y="1548000"/>
                <a:ext cx="2018821" cy="783804"/>
              </a:xfrm>
              <a:prstGeom prst="rect">
                <a:avLst/>
              </a:prstGeom>
              <a:blipFill rotWithShape="1">
                <a:blip r:embed="rId5"/>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513870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158" y="692711"/>
            <a:ext cx="1878330" cy="2292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en-US" dirty="0" smtClean="0"/>
              <a:t>Energetic charged particles in matter</a:t>
            </a:r>
            <a:endParaRPr lang="en-US" dirty="0"/>
          </a:p>
        </p:txBody>
      </p:sp>
      <p:sp>
        <p:nvSpPr>
          <p:cNvPr id="4" name="Textfeld 3"/>
          <p:cNvSpPr txBox="1"/>
          <p:nvPr/>
        </p:nvSpPr>
        <p:spPr>
          <a:xfrm>
            <a:off x="7236296" y="2494800"/>
            <a:ext cx="1613390" cy="461665"/>
          </a:xfrm>
          <a:prstGeom prst="rect">
            <a:avLst/>
          </a:prstGeom>
          <a:noFill/>
        </p:spPr>
        <p:txBody>
          <a:bodyPr wrap="none" rtlCol="0">
            <a:spAutoFit/>
          </a:bodyPr>
          <a:lstStyle/>
          <a:p>
            <a:pPr algn="ctr"/>
            <a:r>
              <a:rPr lang="de-DE" sz="1200" b="1" dirty="0" smtClean="0">
                <a:solidFill>
                  <a:srgbClr val="FFFF00"/>
                </a:solidFill>
                <a:latin typeface="Times New Roman" panose="02020603050405020304" pitchFamily="18" charset="0"/>
                <a:cs typeface="Times New Roman" panose="02020603050405020304" pitchFamily="18" charset="0"/>
              </a:rPr>
              <a:t>William Henry Bragg</a:t>
            </a:r>
          </a:p>
          <a:p>
            <a:pPr algn="ctr"/>
            <a:r>
              <a:rPr lang="de-DE" sz="1200" b="1" dirty="0" smtClean="0">
                <a:solidFill>
                  <a:srgbClr val="FFFF00"/>
                </a:solidFill>
                <a:latin typeface="Times New Roman" panose="02020603050405020304" pitchFamily="18" charset="0"/>
                <a:cs typeface="Times New Roman" panose="02020603050405020304" pitchFamily="18" charset="0"/>
              </a:rPr>
              <a:t>(1890-1971)</a:t>
            </a:r>
            <a:endParaRPr lang="de-DE" sz="1200" dirty="0">
              <a:latin typeface="Times New Roman" panose="02020603050405020304" pitchFamily="18" charset="0"/>
              <a:cs typeface="Times New Roman" panose="02020603050405020304" pitchFamily="18" charset="0"/>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3648794"/>
            <a:ext cx="905827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4" y="980733"/>
            <a:ext cx="4620578" cy="2297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1376184"/>
            <a:ext cx="2392680" cy="118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1115616" y="692696"/>
            <a:ext cx="1194558" cy="338554"/>
          </a:xfrm>
          <a:prstGeom prst="rect">
            <a:avLst/>
          </a:prstGeom>
          <a:noFill/>
        </p:spPr>
        <p:txBody>
          <a:bodyPr wrap="none" rtlCol="0">
            <a:spAutoFit/>
          </a:bodyPr>
          <a:lstStyle/>
          <a:p>
            <a:r>
              <a:rPr lang="en-US" sz="1600" dirty="0" smtClean="0">
                <a:solidFill>
                  <a:srgbClr val="0000CC"/>
                </a:solidFill>
                <a:latin typeface="Times New Roman" panose="02020603050405020304" pitchFamily="18" charset="0"/>
                <a:cs typeface="Times New Roman" panose="02020603050405020304" pitchFamily="18" charset="0"/>
              </a:rPr>
              <a:t>Bragg curve</a:t>
            </a:r>
            <a:endParaRPr lang="en-US" sz="16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5683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Bethe-Bloch – Classical Derivation (Bohr 1913)</a:t>
            </a:r>
            <a:endParaRPr lang="en-US"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00" y="720000"/>
            <a:ext cx="8193405" cy="1884045"/>
          </a:xfrm>
          <a:prstGeom prst="rect">
            <a:avLst/>
          </a:prstGeo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0" y="2556000"/>
            <a:ext cx="7996237" cy="1270635"/>
          </a:xfrm>
          <a:prstGeom prst="rect">
            <a:avLst/>
          </a:prstGeom>
        </p:spPr>
      </p:pic>
      <p:sp>
        <p:nvSpPr>
          <p:cNvPr id="7" name="Textfeld 6"/>
          <p:cNvSpPr txBox="1"/>
          <p:nvPr/>
        </p:nvSpPr>
        <p:spPr>
          <a:xfrm>
            <a:off x="468000" y="4140000"/>
            <a:ext cx="3693191" cy="353943"/>
          </a:xfrm>
          <a:prstGeom prst="rect">
            <a:avLst/>
          </a:prstGeom>
          <a:noFill/>
        </p:spPr>
        <p:txBody>
          <a:bodyPr wrap="none" rtlCol="0">
            <a:spAutoFit/>
          </a:bodyPr>
          <a:lstStyle/>
          <a:p>
            <a:r>
              <a:rPr lang="en-US" sz="1700" dirty="0" smtClean="0">
                <a:latin typeface="Arial" panose="020B0604020202020204" pitchFamily="34" charset="0"/>
                <a:cs typeface="Arial" panose="020B0604020202020204" pitchFamily="34" charset="0"/>
              </a:rPr>
              <a:t>Gauss law </a:t>
            </a:r>
            <a:r>
              <a:rPr lang="en-US" sz="1200" dirty="0" smtClean="0">
                <a:latin typeface="Arial" panose="020B0604020202020204" pitchFamily="34" charset="0"/>
                <a:cs typeface="Arial" panose="020B0604020202020204" pitchFamily="34" charset="0"/>
              </a:rPr>
              <a:t>(infinite cylinder, electron in center)</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Textfeld 7"/>
              <p:cNvSpPr txBox="1"/>
              <p:nvPr/>
            </p:nvSpPr>
            <p:spPr>
              <a:xfrm>
                <a:off x="720000" y="4662818"/>
                <a:ext cx="4233275"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i="1" smtClean="0">
                              <a:latin typeface="Cambria Math" panose="02040503050406030204" pitchFamily="18" charset="0"/>
                            </a:rPr>
                          </m:ctrlPr>
                        </m:naryPr>
                        <m:sub/>
                        <m:sup/>
                        <m:e>
                          <m:sSub>
                            <m:sSubPr>
                              <m:ctrlPr>
                                <a:rPr lang="en-US" i="1" smtClean="0">
                                  <a:latin typeface="Cambria Math" panose="02040503050406030204" pitchFamily="18" charset="0"/>
                                </a:rPr>
                              </m:ctrlPr>
                            </m:sSubPr>
                            <m:e>
                              <m:r>
                                <a:rPr lang="de-DE" b="0" i="1" smtClean="0">
                                  <a:latin typeface="Cambria Math" panose="02040503050406030204" pitchFamily="18" charset="0"/>
                                </a:rPr>
                                <m:t>𝐸</m:t>
                              </m:r>
                            </m:e>
                            <m:sub>
                              <m:r>
                                <a:rPr lang="en-US" i="1" smtClean="0">
                                  <a:latin typeface="Cambria Math" panose="02040503050406030204" pitchFamily="18" charset="0"/>
                                  <a:ea typeface="Cambria Math" panose="02040503050406030204" pitchFamily="18" charset="0"/>
                                </a:rPr>
                                <m:t>⊥</m:t>
                              </m:r>
                            </m:sub>
                          </m:sSub>
                          <m:d>
                            <m:dPr>
                              <m:ctrlPr>
                                <a:rPr lang="en-US" i="1" smtClean="0">
                                  <a:latin typeface="Cambria Math" panose="02040503050406030204" pitchFamily="18" charset="0"/>
                                </a:rPr>
                              </m:ctrlPr>
                            </m:dPr>
                            <m:e>
                              <m:r>
                                <a:rPr lang="de-DE" b="0" i="1" smtClean="0">
                                  <a:latin typeface="Cambria Math" panose="02040503050406030204" pitchFamily="18" charset="0"/>
                                </a:rPr>
                                <m:t>2</m:t>
                              </m:r>
                              <m:r>
                                <a:rPr lang="de-DE" b="0" i="1" smtClean="0">
                                  <a:latin typeface="Cambria Math" panose="02040503050406030204" pitchFamily="18" charset="0"/>
                                  <a:ea typeface="Cambria Math" panose="02040503050406030204" pitchFamily="18" charset="0"/>
                                </a:rPr>
                                <m:t>𝜋</m:t>
                              </m:r>
                              <m:r>
                                <a:rPr lang="de-DE" b="0" i="1" smtClean="0">
                                  <a:latin typeface="Cambria Math" panose="02040503050406030204" pitchFamily="18" charset="0"/>
                                  <a:ea typeface="Cambria Math" panose="02040503050406030204" pitchFamily="18" charset="0"/>
                                </a:rPr>
                                <m:t>𝑏</m:t>
                              </m:r>
                            </m:e>
                          </m:d>
                          <m:r>
                            <a:rPr lang="de-DE" b="0" i="1" smtClean="0">
                              <a:latin typeface="Cambria Math" panose="02040503050406030204" pitchFamily="18" charset="0"/>
                            </a:rPr>
                            <m:t>𝑑𝑥</m:t>
                          </m:r>
                        </m:e>
                      </m:nary>
                      <m:r>
                        <a:rPr lang="de-DE" b="0" i="1" smtClean="0">
                          <a:latin typeface="Cambria Math" panose="02040503050406030204" pitchFamily="18" charset="0"/>
                        </a:rPr>
                        <m:t>=4</m:t>
                      </m:r>
                      <m:r>
                        <a:rPr lang="de-DE" b="0" i="1" smtClean="0">
                          <a:latin typeface="Cambria Math" panose="02040503050406030204" pitchFamily="18" charset="0"/>
                          <a:ea typeface="Cambria Math" panose="02040503050406030204" pitchFamily="18" charset="0"/>
                        </a:rPr>
                        <m:t>𝜋</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𝑧𝑒</m:t>
                          </m:r>
                        </m:e>
                      </m:d>
                      <m:r>
                        <a:rPr lang="de-DE" b="0" i="1" smtClean="0">
                          <a:latin typeface="Cambria Math" panose="02040503050406030204" pitchFamily="18" charset="0"/>
                          <a:ea typeface="Cambria Math" panose="02040503050406030204" pitchFamily="18" charset="0"/>
                        </a:rPr>
                        <m:t>→</m:t>
                      </m:r>
                      <m:nary>
                        <m:naryPr>
                          <m:limLoc m:val="undOvr"/>
                          <m:subHide m:val="on"/>
                          <m:supHide m:val="on"/>
                          <m:ctrlPr>
                            <a:rPr lang="de-DE" b="0" i="1" smtClean="0">
                              <a:latin typeface="Cambria Math" panose="02040503050406030204" pitchFamily="18" charset="0"/>
                              <a:ea typeface="Cambria Math" panose="02040503050406030204" pitchFamily="18" charset="0"/>
                            </a:rPr>
                          </m:ctrlPr>
                        </m:naryPr>
                        <m:sub/>
                        <m:sup/>
                        <m:e>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𝐸</m:t>
                              </m:r>
                            </m:e>
                            <m:sub>
                              <m:r>
                                <a:rPr lang="de-DE" b="0" i="1" smtClean="0">
                                  <a:latin typeface="Cambria Math" panose="02040503050406030204" pitchFamily="18" charset="0"/>
                                  <a:ea typeface="Cambria Math" panose="02040503050406030204" pitchFamily="18" charset="0"/>
                                </a:rPr>
                                <m:t>⊥</m:t>
                              </m:r>
                            </m:sub>
                          </m:sSub>
                          <m:r>
                            <a:rPr lang="de-DE" b="0" i="1" smtClean="0">
                              <a:latin typeface="Cambria Math" panose="02040503050406030204" pitchFamily="18" charset="0"/>
                              <a:ea typeface="Cambria Math" panose="02040503050406030204" pitchFamily="18" charset="0"/>
                            </a:rPr>
                            <m:t>𝑑𝑥</m:t>
                          </m:r>
                        </m:e>
                      </m:nary>
                      <m:r>
                        <a:rPr lang="de-DE" b="0" i="1" smtClean="0">
                          <a:latin typeface="Cambria Math" panose="02040503050406030204" pitchFamily="18" charset="0"/>
                          <a:ea typeface="Cambria Math" panose="02040503050406030204" pitchFamily="18" charset="0"/>
                        </a:rPr>
                        <m:t>=</m:t>
                      </m:r>
                      <m:f>
                        <m:fPr>
                          <m:ctrlPr>
                            <a:rPr lang="de-DE" b="0" i="1" smtClean="0">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2</m:t>
                          </m:r>
                          <m:r>
                            <a:rPr lang="de-DE" b="0" i="1" smtClean="0">
                              <a:latin typeface="Cambria Math" panose="02040503050406030204" pitchFamily="18" charset="0"/>
                              <a:ea typeface="Cambria Math" panose="02040503050406030204" pitchFamily="18" charset="0"/>
                            </a:rPr>
                            <m:t>𝑧𝑒</m:t>
                          </m:r>
                        </m:num>
                        <m:den>
                          <m:r>
                            <a:rPr lang="de-DE" b="0" i="1" smtClean="0">
                              <a:latin typeface="Cambria Math" panose="02040503050406030204" pitchFamily="18" charset="0"/>
                              <a:ea typeface="Cambria Math" panose="02040503050406030204" pitchFamily="18" charset="0"/>
                            </a:rPr>
                            <m:t>𝑏</m:t>
                          </m:r>
                        </m:den>
                      </m:f>
                    </m:oMath>
                  </m:oMathPara>
                </a14:m>
                <a:endParaRPr lang="en-US" dirty="0"/>
              </a:p>
            </p:txBody>
          </p:sp>
        </mc:Choice>
        <mc:Fallback xmlns="">
          <p:sp>
            <p:nvSpPr>
              <p:cNvPr id="8" name="Textfeld 7"/>
              <p:cNvSpPr txBox="1">
                <a:spLocks noRot="1" noChangeAspect="1" noMove="1" noResize="1" noEditPoints="1" noAdjustHandles="1" noChangeArrowheads="1" noChangeShapeType="1" noTextEdit="1"/>
              </p:cNvSpPr>
              <p:nvPr/>
            </p:nvSpPr>
            <p:spPr>
              <a:xfrm>
                <a:off x="720000" y="4662818"/>
                <a:ext cx="4233275" cy="72654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5256000" y="4652943"/>
                <a:ext cx="3599062" cy="746295"/>
              </a:xfrm>
              <a:prstGeom prst="rect">
                <a:avLst/>
              </a:prstGeom>
              <a:noFill/>
              <a:ln w="3175">
                <a:solidFill>
                  <a:srgbClr val="0000CC"/>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𝑝</m:t>
                          </m:r>
                        </m:e>
                        <m:sub>
                          <m:r>
                            <a:rPr lang="en-US" i="1" smtClean="0">
                              <a:latin typeface="Cambria Math" panose="02040503050406030204" pitchFamily="18" charset="0"/>
                              <a:ea typeface="Cambria Math" panose="02040503050406030204" pitchFamily="18" charset="0"/>
                            </a:rPr>
                            <m:t>⊥</m:t>
                          </m:r>
                        </m:sub>
                      </m:sSub>
                      <m:r>
                        <a:rPr lang="de-DE" b="0" i="1" smtClean="0">
                          <a:latin typeface="Cambria Math" panose="02040503050406030204" pitchFamily="18" charset="0"/>
                          <a:ea typeface="Cambria Math" panose="02040503050406030204" pitchFamily="18" charset="0"/>
                        </a:rPr>
                        <m:t>=</m:t>
                      </m:r>
                      <m:nary>
                        <m:naryPr>
                          <m:limLoc m:val="undOvr"/>
                          <m:subHide m:val="on"/>
                          <m:supHide m:val="on"/>
                          <m:ctrlPr>
                            <a:rPr lang="de-DE" b="0" i="1" smtClean="0">
                              <a:latin typeface="Cambria Math" panose="02040503050406030204" pitchFamily="18" charset="0"/>
                              <a:ea typeface="Cambria Math" panose="02040503050406030204" pitchFamily="18" charset="0"/>
                            </a:rPr>
                          </m:ctrlPr>
                        </m:naryPr>
                        <m:sub/>
                        <m:sup/>
                        <m:e>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𝐹</m:t>
                              </m:r>
                            </m:e>
                            <m:sub>
                              <m:r>
                                <a:rPr lang="de-DE" b="0" i="1" smtClean="0">
                                  <a:latin typeface="Cambria Math" panose="02040503050406030204" pitchFamily="18" charset="0"/>
                                  <a:ea typeface="Cambria Math" panose="02040503050406030204" pitchFamily="18" charset="0"/>
                                </a:rPr>
                                <m:t>⊥</m:t>
                              </m:r>
                            </m:sub>
                          </m:sSub>
                          <m:f>
                            <m:fPr>
                              <m:ctrlPr>
                                <a:rPr lang="de-DE" b="0" i="1" smtClean="0">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𝑑𝑥</m:t>
                              </m:r>
                            </m:num>
                            <m:den>
                              <m:r>
                                <a:rPr lang="de-DE" b="0" i="1" smtClean="0">
                                  <a:latin typeface="Cambria Math" panose="02040503050406030204" pitchFamily="18" charset="0"/>
                                  <a:ea typeface="Cambria Math" panose="02040503050406030204" pitchFamily="18" charset="0"/>
                                </a:rPr>
                                <m:t>𝑣</m:t>
                              </m:r>
                            </m:den>
                          </m:f>
                        </m:e>
                      </m:nary>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𝑒</m:t>
                      </m:r>
                      <m:nary>
                        <m:naryPr>
                          <m:limLoc m:val="undOvr"/>
                          <m:subHide m:val="on"/>
                          <m:supHide m:val="on"/>
                          <m:ctrlPr>
                            <a:rPr lang="de-DE" b="0" i="1" smtClean="0">
                              <a:latin typeface="Cambria Math" panose="02040503050406030204" pitchFamily="18" charset="0"/>
                              <a:ea typeface="Cambria Math" panose="02040503050406030204" pitchFamily="18" charset="0"/>
                            </a:rPr>
                          </m:ctrlPr>
                        </m:naryPr>
                        <m:sub/>
                        <m:sup/>
                        <m:e>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𝐸</m:t>
                              </m:r>
                            </m:e>
                            <m:sub>
                              <m:r>
                                <a:rPr lang="de-DE" b="0" i="1" smtClean="0">
                                  <a:latin typeface="Cambria Math" panose="02040503050406030204" pitchFamily="18" charset="0"/>
                                  <a:ea typeface="Cambria Math" panose="02040503050406030204" pitchFamily="18" charset="0"/>
                                </a:rPr>
                                <m:t>⊥</m:t>
                              </m:r>
                            </m:sub>
                          </m:sSub>
                          <m:f>
                            <m:fPr>
                              <m:ctrlPr>
                                <a:rPr lang="de-DE" b="0" i="1" smtClean="0">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𝑑𝑥</m:t>
                              </m:r>
                            </m:num>
                            <m:den>
                              <m:r>
                                <a:rPr lang="de-DE" b="0" i="1" smtClean="0">
                                  <a:latin typeface="Cambria Math" panose="02040503050406030204" pitchFamily="18" charset="0"/>
                                  <a:ea typeface="Cambria Math" panose="02040503050406030204" pitchFamily="18" charset="0"/>
                                </a:rPr>
                                <m:t>𝑣</m:t>
                              </m:r>
                            </m:den>
                          </m:f>
                          <m:r>
                            <a:rPr lang="de-DE" b="0" i="1" smtClean="0">
                              <a:latin typeface="Cambria Math" panose="02040503050406030204" pitchFamily="18" charset="0"/>
                              <a:ea typeface="Cambria Math" panose="02040503050406030204" pitchFamily="18" charset="0"/>
                            </a:rPr>
                            <m:t>=</m:t>
                          </m:r>
                          <m:f>
                            <m:fPr>
                              <m:ctrlPr>
                                <a:rPr lang="de-DE" b="0" i="1" smtClean="0">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2</m:t>
                              </m:r>
                              <m:r>
                                <a:rPr lang="de-DE" b="0" i="1" smtClean="0">
                                  <a:latin typeface="Cambria Math" panose="02040503050406030204" pitchFamily="18" charset="0"/>
                                  <a:ea typeface="Cambria Math" panose="02040503050406030204" pitchFamily="18" charset="0"/>
                                </a:rPr>
                                <m:t>𝑧</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𝑒</m:t>
                                  </m:r>
                                </m:e>
                                <m:sup>
                                  <m:r>
                                    <a:rPr lang="de-DE" b="0" i="1" smtClean="0">
                                      <a:latin typeface="Cambria Math" panose="02040503050406030204" pitchFamily="18" charset="0"/>
                                      <a:ea typeface="Cambria Math" panose="02040503050406030204" pitchFamily="18" charset="0"/>
                                    </a:rPr>
                                    <m:t>2</m:t>
                                  </m:r>
                                </m:sup>
                              </m:sSup>
                            </m:num>
                            <m:den>
                              <m:r>
                                <a:rPr lang="de-DE" b="0" i="1" smtClean="0">
                                  <a:latin typeface="Cambria Math" panose="02040503050406030204" pitchFamily="18" charset="0"/>
                                  <a:ea typeface="Cambria Math" panose="02040503050406030204" pitchFamily="18" charset="0"/>
                                </a:rPr>
                                <m:t>𝑏𝑣</m:t>
                              </m:r>
                            </m:den>
                          </m:f>
                        </m:e>
                      </m:nary>
                    </m:oMath>
                  </m:oMathPara>
                </a14:m>
                <a:endParaRPr lang="en-US" dirty="0"/>
              </a:p>
            </p:txBody>
          </p:sp>
        </mc:Choice>
        <mc:Fallback xmlns="">
          <p:sp>
            <p:nvSpPr>
              <p:cNvPr id="9" name="Textfeld 8"/>
              <p:cNvSpPr txBox="1">
                <a:spLocks noRot="1" noChangeAspect="1" noMove="1" noResize="1" noEditPoints="1" noAdjustHandles="1" noChangeArrowheads="1" noChangeShapeType="1" noTextEdit="1"/>
              </p:cNvSpPr>
              <p:nvPr/>
            </p:nvSpPr>
            <p:spPr>
              <a:xfrm>
                <a:off x="5256000" y="4652943"/>
                <a:ext cx="3599062" cy="746295"/>
              </a:xfrm>
              <a:prstGeom prst="rect">
                <a:avLst/>
              </a:prstGeom>
              <a:blipFill>
                <a:blip r:embed="rId5"/>
                <a:stretch>
                  <a:fillRect/>
                </a:stretch>
              </a:blipFill>
              <a:ln w="3175">
                <a:solidFill>
                  <a:srgbClr val="0000CC"/>
                </a:solidFill>
              </a:ln>
            </p:spPr>
            <p:txBody>
              <a:bodyPr/>
              <a:lstStyle/>
              <a:p>
                <a:r>
                  <a:rPr lang="en-US">
                    <a:noFill/>
                  </a:rPr>
                  <a:t> </a:t>
                </a:r>
              </a:p>
            </p:txBody>
          </p:sp>
        </mc:Fallback>
      </mc:AlternateContent>
    </p:spTree>
    <p:extLst>
      <p:ext uri="{BB962C8B-B14F-4D97-AF65-F5344CB8AC3E}">
        <p14:creationId xmlns:p14="http://schemas.microsoft.com/office/powerpoint/2010/main" val="1685393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Bethe-Bloch – Classical Derivation (Bohr 1913)</a:t>
            </a:r>
            <a:endParaRPr lang="en-US"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00" y="719998"/>
            <a:ext cx="8620601" cy="5465921"/>
          </a:xfrm>
          <a:prstGeom prst="rect">
            <a:avLst/>
          </a:prstGeom>
        </p:spPr>
      </p:pic>
    </p:spTree>
    <p:extLst>
      <p:ext uri="{BB962C8B-B14F-4D97-AF65-F5344CB8AC3E}">
        <p14:creationId xmlns:p14="http://schemas.microsoft.com/office/powerpoint/2010/main" val="722554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Bethe-Bloch – Classical Derivation (Bohr 1913)</a:t>
            </a:r>
            <a:endParaRPr lang="en-US"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992" y="719992"/>
            <a:ext cx="8698230" cy="5566410"/>
          </a:xfrm>
          <a:prstGeom prst="rect">
            <a:avLst/>
          </a:prstGeom>
        </p:spPr>
      </p:pic>
      <p:sp>
        <p:nvSpPr>
          <p:cNvPr id="4" name="Rechteck 3"/>
          <p:cNvSpPr/>
          <p:nvPr/>
        </p:nvSpPr>
        <p:spPr>
          <a:xfrm>
            <a:off x="179992" y="3068960"/>
            <a:ext cx="8698230"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ussdiagramm: Prozess 4"/>
          <p:cNvSpPr/>
          <p:nvPr/>
        </p:nvSpPr>
        <p:spPr>
          <a:xfrm>
            <a:off x="179992" y="4869160"/>
            <a:ext cx="8698230" cy="141724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097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Particle Interaction with Matter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5200"/>
            <a:ext cx="43200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F:\AIX\web-docs\TELEKOLLEG\ELEKTRIK\IMAGES\sunearth_l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8000" y="565200"/>
            <a:ext cx="3924045" cy="288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0" y="3429000"/>
            <a:ext cx="4320000" cy="369332"/>
          </a:xfrm>
          <a:prstGeom prst="rect">
            <a:avLst/>
          </a:prstGeom>
          <a:noFill/>
        </p:spPr>
        <p:txBody>
          <a:bodyPr wrap="square" rtlCol="0">
            <a:spAutoFit/>
          </a:bodyPr>
          <a:lstStyle/>
          <a:p>
            <a:pPr algn="ctr"/>
            <a:r>
              <a:rPr lang="en-US" dirty="0" smtClean="0"/>
              <a:t>Aurora Borealis</a:t>
            </a:r>
            <a:endParaRPr lang="en-US" dirty="0"/>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8000" y="3600000"/>
            <a:ext cx="3924000" cy="239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2"/>
          <p:cNvGrpSpPr>
            <a:grpSpLocks noChangeAspect="1"/>
          </p:cNvGrpSpPr>
          <p:nvPr/>
        </p:nvGrpSpPr>
        <p:grpSpPr bwMode="auto">
          <a:xfrm>
            <a:off x="720000" y="4500000"/>
            <a:ext cx="3057525" cy="600075"/>
            <a:chOff x="288" y="1489"/>
            <a:chExt cx="5136" cy="1008"/>
          </a:xfrm>
        </p:grpSpPr>
        <p:sp>
          <p:nvSpPr>
            <p:cNvPr id="8"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Textfeld 2"/>
          <p:cNvSpPr txBox="1"/>
          <p:nvPr/>
        </p:nvSpPr>
        <p:spPr>
          <a:xfrm>
            <a:off x="803993" y="4355812"/>
            <a:ext cx="1120820" cy="369332"/>
          </a:xfrm>
          <a:prstGeom prst="rect">
            <a:avLst/>
          </a:prstGeom>
          <a:noFill/>
        </p:spPr>
        <p:txBody>
          <a:bodyPr wrap="none" rtlCol="0">
            <a:spAutoFit/>
          </a:bodyPr>
          <a:lstStyle/>
          <a:p>
            <a:r>
              <a:rPr lang="en-US" dirty="0" smtClean="0">
                <a:solidFill>
                  <a:srgbClr val="FF0000"/>
                </a:solidFill>
              </a:rPr>
              <a:t>Ionization</a:t>
            </a:r>
            <a:endParaRPr lang="en-US" dirty="0">
              <a:solidFill>
                <a:srgbClr val="FF0000"/>
              </a:solidFill>
            </a:endParaRPr>
          </a:p>
        </p:txBody>
      </p:sp>
    </p:spTree>
    <p:extLst>
      <p:ext uri="{BB962C8B-B14F-4D97-AF65-F5344CB8AC3E}">
        <p14:creationId xmlns:p14="http://schemas.microsoft.com/office/powerpoint/2010/main" val="3917944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Bethe-Bloch – Classical Derivation (Bohr 1913)</a:t>
            </a:r>
            <a:endParaRPr lang="en-US"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993" y="719993"/>
            <a:ext cx="8807101" cy="5452015"/>
          </a:xfrm>
          <a:prstGeom prst="rect">
            <a:avLst/>
          </a:prstGeom>
        </p:spPr>
      </p:pic>
    </p:spTree>
    <p:extLst>
      <p:ext uri="{BB962C8B-B14F-4D97-AF65-F5344CB8AC3E}">
        <p14:creationId xmlns:p14="http://schemas.microsoft.com/office/powerpoint/2010/main" val="4033123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Energetic charged particles in matter</a:t>
            </a:r>
            <a:endParaRPr lang="en-US"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3648794"/>
            <a:ext cx="905827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720000" y="2852936"/>
            <a:ext cx="3114442" cy="584775"/>
          </a:xfrm>
          <a:prstGeom prst="rect">
            <a:avLst/>
          </a:prstGeom>
          <a:noFill/>
        </p:spPr>
        <p:txBody>
          <a:bodyPr wrap="none" rtlCol="0">
            <a:spAutoFit/>
          </a:bodyPr>
          <a:lstStyle/>
          <a:p>
            <a:r>
              <a:rPr lang="en-US" sz="1600" dirty="0" smtClean="0">
                <a:solidFill>
                  <a:srgbClr val="0000CC"/>
                </a:solidFill>
                <a:latin typeface="Times New Roman" panose="02020603050405020304" pitchFamily="18" charset="0"/>
                <a:cs typeface="Times New Roman" panose="02020603050405020304" pitchFamily="18" charset="0"/>
              </a:rPr>
              <a:t>Charged particle identification with</a:t>
            </a:r>
          </a:p>
          <a:p>
            <a:r>
              <a:rPr lang="en-US" sz="1600" dirty="0" smtClean="0">
                <a:solidFill>
                  <a:srgbClr val="0000CC"/>
                </a:solidFill>
                <a:latin typeface="Times New Roman" panose="02020603050405020304" pitchFamily="18" charset="0"/>
                <a:cs typeface="Times New Roman" panose="02020603050405020304" pitchFamily="18" charset="0"/>
              </a:rPr>
              <a:t>segmented or stacked detectors</a:t>
            </a:r>
            <a:endParaRPr lang="en-US" sz="1600" dirty="0">
              <a:solidFill>
                <a:srgbClr val="0000CC"/>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574184"/>
            <a:ext cx="3322320" cy="3185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376184"/>
            <a:ext cx="2392680" cy="118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2490699"/>
            <a:ext cx="1112381" cy="115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4219720" y="2884294"/>
            <a:ext cx="136256" cy="184666"/>
          </a:xfrm>
          <a:prstGeom prst="rect">
            <a:avLst/>
          </a:prstGeom>
          <a:noFill/>
        </p:spPr>
        <p:txBody>
          <a:bodyPr wrap="none" lIns="0" tIns="0" rIns="0" bIns="0" rtlCol="0">
            <a:spAutoFit/>
          </a:bodyPr>
          <a:lstStyle/>
          <a:p>
            <a:r>
              <a:rPr lang="de-DE" sz="1200" b="1" dirty="0" smtClean="0">
                <a:latin typeface="Arial" panose="020B0604020202020204" pitchFamily="34" charset="0"/>
                <a:cs typeface="Arial" panose="020B0604020202020204" pitchFamily="34" charset="0"/>
              </a:rPr>
              <a:t>S</a:t>
            </a:r>
            <a:r>
              <a:rPr lang="de-DE" sz="1200" dirty="0" smtClean="0">
                <a:latin typeface="Arial" panose="020B0604020202020204" pitchFamily="34" charset="0"/>
                <a:cs typeface="Arial" panose="020B0604020202020204" pitchFamily="34" charset="0"/>
              </a:rPr>
              <a:t>i</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973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Interaction of </a:t>
            </a:r>
            <a:r>
              <a:rPr lang="el-GR" dirty="0" smtClean="0">
                <a:latin typeface="Times New Roman"/>
                <a:cs typeface="Times New Roman"/>
              </a:rPr>
              <a:t>α</a:t>
            </a:r>
            <a:r>
              <a:rPr lang="en-US" dirty="0" smtClean="0">
                <a:latin typeface="Times New Roman"/>
                <a:cs typeface="Times New Roman"/>
              </a:rPr>
              <a:t>-particles</a:t>
            </a:r>
            <a:r>
              <a:rPr lang="en-US" dirty="0" smtClean="0"/>
              <a:t> in matter</a:t>
            </a:r>
            <a:endParaRPr lang="en-US" dirty="0"/>
          </a:p>
        </p:txBody>
      </p:sp>
      <p:sp>
        <p:nvSpPr>
          <p:cNvPr id="3" name="Textfeld 2"/>
          <p:cNvSpPr txBox="1"/>
          <p:nvPr/>
        </p:nvSpPr>
        <p:spPr>
          <a:xfrm>
            <a:off x="720000" y="692696"/>
            <a:ext cx="7463390" cy="584775"/>
          </a:xfrm>
          <a:prstGeom prst="rect">
            <a:avLst/>
          </a:prstGeom>
          <a:noFill/>
        </p:spPr>
        <p:txBody>
          <a:bodyPr wrap="none" rtlCol="0">
            <a:spAutoFit/>
          </a:bodyPr>
          <a:lstStyle/>
          <a:p>
            <a:r>
              <a:rPr lang="en-US" sz="1600" dirty="0" smtClean="0">
                <a:solidFill>
                  <a:srgbClr val="0000CC"/>
                </a:solidFill>
                <a:latin typeface="Times New Roman" panose="02020603050405020304" pitchFamily="18" charset="0"/>
                <a:cs typeface="Times New Roman" panose="02020603050405020304" pitchFamily="18" charset="0"/>
              </a:rPr>
              <a:t>α-particles are highly ionized and lose their energy very fast </a:t>
            </a:r>
            <a:r>
              <a:rPr lang="en-US" sz="1600" smtClean="0">
                <a:solidFill>
                  <a:srgbClr val="0000CC"/>
                </a:solidFill>
                <a:latin typeface="Times New Roman" panose="02020603050405020304" pitchFamily="18" charset="0"/>
                <a:cs typeface="Times New Roman" panose="02020603050405020304" pitchFamily="18" charset="0"/>
              </a:rPr>
              <a:t>by ionization </a:t>
            </a:r>
            <a:r>
              <a:rPr lang="en-US" sz="1600" dirty="0" smtClean="0">
                <a:solidFill>
                  <a:srgbClr val="0000CC"/>
                </a:solidFill>
                <a:latin typeface="Times New Roman" panose="02020603050405020304" pitchFamily="18" charset="0"/>
                <a:cs typeface="Times New Roman" panose="02020603050405020304" pitchFamily="18" charset="0"/>
              </a:rPr>
              <a:t>and excitation</a:t>
            </a:r>
          </a:p>
          <a:p>
            <a:r>
              <a:rPr lang="en-US" sz="1600" dirty="0" smtClean="0">
                <a:solidFill>
                  <a:srgbClr val="0000CC"/>
                </a:solidFill>
                <a:latin typeface="Times New Roman" panose="02020603050405020304" pitchFamily="18" charset="0"/>
                <a:cs typeface="Times New Roman" panose="02020603050405020304" pitchFamily="18" charset="0"/>
              </a:rPr>
              <a:t>when passing through matter.</a:t>
            </a:r>
            <a:endParaRPr lang="en-US" sz="1600" dirty="0">
              <a:solidFill>
                <a:srgbClr val="0000CC"/>
              </a:solidFill>
              <a:latin typeface="Times New Roman" panose="02020603050405020304" pitchFamily="18" charset="0"/>
              <a:cs typeface="Times New Roman" panose="02020603050405020304" pitchFamily="18" charset="0"/>
            </a:endParaRPr>
          </a:p>
        </p:txBody>
      </p:sp>
      <p:pic>
        <p:nvPicPr>
          <p:cNvPr id="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1484313"/>
            <a:ext cx="2957513" cy="184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4211960" y="1412776"/>
            <a:ext cx="4721036" cy="523220"/>
          </a:xfrm>
          <a:prstGeom prst="rect">
            <a:avLst/>
          </a:prstGeom>
          <a:noFill/>
        </p:spPr>
        <p:txBody>
          <a:bodyPr wrap="none" rtlCol="0">
            <a:spAutoFit/>
          </a:bodyPr>
          <a:lstStyle/>
          <a:p>
            <a:pPr marL="285750" indent="-285750">
              <a:buFont typeface="Wingdings" panose="05000000000000000000" pitchFamily="2" charset="2"/>
              <a:buChar char="Ø"/>
            </a:pPr>
            <a:r>
              <a:rPr lang="en-US" sz="1400" dirty="0" smtClean="0">
                <a:solidFill>
                  <a:srgbClr val="0000CC"/>
                </a:solidFill>
                <a:latin typeface="Times New Roman" panose="02020603050405020304" pitchFamily="18" charset="0"/>
                <a:cs typeface="Times New Roman" panose="02020603050405020304" pitchFamily="18" charset="0"/>
              </a:rPr>
              <a:t>maximum energy transfer </a:t>
            </a:r>
            <a:r>
              <a:rPr lang="en-US" sz="1400" dirty="0" err="1" smtClean="0">
                <a:solidFill>
                  <a:srgbClr val="0000CC"/>
                </a:solidFill>
                <a:latin typeface="Times New Roman" panose="02020603050405020304" pitchFamily="18" charset="0"/>
                <a:cs typeface="Times New Roman" panose="02020603050405020304" pitchFamily="18" charset="0"/>
              </a:rPr>
              <a:t>T</a:t>
            </a:r>
            <a:r>
              <a:rPr lang="en-US" sz="1400" baseline="-25000" dirty="0" err="1" smtClean="0">
                <a:solidFill>
                  <a:srgbClr val="0000CC"/>
                </a:solidFill>
                <a:latin typeface="Times New Roman" panose="02020603050405020304" pitchFamily="18" charset="0"/>
                <a:cs typeface="Times New Roman" panose="02020603050405020304" pitchFamily="18" charset="0"/>
              </a:rPr>
              <a:t>max</a:t>
            </a:r>
            <a:r>
              <a:rPr lang="en-US" sz="1400" dirty="0" smtClean="0">
                <a:latin typeface="Times New Roman" panose="02020603050405020304" pitchFamily="18" charset="0"/>
                <a:cs typeface="Times New Roman" panose="02020603050405020304" pitchFamily="18" charset="0"/>
              </a:rPr>
              <a:t> of a projectile with mass </a:t>
            </a:r>
            <a:r>
              <a:rPr lang="en-US" sz="1400" b="1" dirty="0" smtClean="0">
                <a:latin typeface="Times New Roman" panose="02020603050405020304" pitchFamily="18" charset="0"/>
                <a:cs typeface="Times New Roman" panose="02020603050405020304" pitchFamily="18" charset="0"/>
              </a:rPr>
              <a:t>m</a:t>
            </a:r>
            <a:r>
              <a:rPr lang="en-US" sz="1400" dirty="0" smtClean="0">
                <a:latin typeface="Times New Roman" panose="02020603050405020304" pitchFamily="18" charset="0"/>
                <a:cs typeface="Times New Roman" panose="02020603050405020304" pitchFamily="18" charset="0"/>
              </a:rPr>
              <a:t> </a:t>
            </a:r>
          </a:p>
          <a:p>
            <a:r>
              <a:rPr lang="de-DE"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and velocity </a:t>
            </a:r>
            <a:r>
              <a:rPr lang="el-GR" sz="1400" dirty="0" smtClean="0">
                <a:latin typeface="Times New Roman"/>
                <a:cs typeface="Times New Roman"/>
              </a:rPr>
              <a:t>β</a:t>
            </a:r>
            <a:r>
              <a:rPr lang="de-DE" sz="1400" dirty="0" smtClean="0">
                <a:latin typeface="Times New Roman"/>
                <a:cs typeface="Times New Roman"/>
              </a:rPr>
              <a:t> </a:t>
            </a:r>
            <a:r>
              <a:rPr lang="en-US" sz="1400" dirty="0" smtClean="0">
                <a:latin typeface="Times New Roman" panose="02020603050405020304" pitchFamily="18" charset="0"/>
                <a:cs typeface="Times New Roman" panose="02020603050405020304" pitchFamily="18" charset="0"/>
              </a:rPr>
              <a:t>on an electron </a:t>
            </a:r>
            <a:r>
              <a:rPr lang="en-US" sz="1400" b="1" dirty="0" smtClean="0">
                <a:latin typeface="Times New Roman" panose="02020603050405020304" pitchFamily="18" charset="0"/>
                <a:cs typeface="Times New Roman" panose="02020603050405020304" pitchFamily="18" charset="0"/>
              </a:rPr>
              <a:t>m</a:t>
            </a:r>
            <a:r>
              <a:rPr lang="en-US" sz="1400" b="1" baseline="-25000" dirty="0" smtClean="0">
                <a:latin typeface="Times New Roman" panose="02020603050405020304" pitchFamily="18" charset="0"/>
                <a:cs typeface="Times New Roman" panose="02020603050405020304" pitchFamily="18" charset="0"/>
              </a:rPr>
              <a:t>e</a:t>
            </a:r>
            <a:r>
              <a:rPr lang="en-US" sz="1400" dirty="0" smtClean="0">
                <a:latin typeface="Times New Roman" panose="02020603050405020304" pitchFamily="18" charset="0"/>
                <a:cs typeface="Times New Roman" panose="02020603050405020304" pitchFamily="18" charset="0"/>
              </a:rPr>
              <a:t> at rest</a:t>
            </a:r>
            <a:endParaRPr lang="en-US" sz="1400" dirty="0">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feld 4"/>
              <p:cNvSpPr txBox="1"/>
              <p:nvPr/>
            </p:nvSpPr>
            <p:spPr>
              <a:xfrm>
                <a:off x="4572000" y="2196000"/>
                <a:ext cx="3520643" cy="694934"/>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a:rPr>
                            <m:t>𝑇</m:t>
                          </m:r>
                        </m:e>
                        <m:sub>
                          <m:r>
                            <a:rPr lang="de-DE" b="0" i="1" smtClean="0">
                              <a:latin typeface="Cambria Math"/>
                            </a:rPr>
                            <m:t>𝑚𝑎𝑥</m:t>
                          </m:r>
                        </m:sub>
                      </m:sSub>
                      <m:r>
                        <a:rPr lang="de-DE" b="0" i="1" smtClean="0">
                          <a:latin typeface="Cambria Math"/>
                        </a:rPr>
                        <m:t>=</m:t>
                      </m:r>
                      <m:f>
                        <m:fPr>
                          <m:ctrlPr>
                            <a:rPr lang="de-DE" b="0" i="1" smtClean="0">
                              <a:latin typeface="Cambria Math" panose="02040503050406030204" pitchFamily="18" charset="0"/>
                            </a:rPr>
                          </m:ctrlPr>
                        </m:fPr>
                        <m:num>
                          <m:r>
                            <a:rPr lang="de-DE" b="0" i="1" smtClean="0">
                              <a:latin typeface="Cambria Math"/>
                            </a:rPr>
                            <m:t>2</m:t>
                          </m:r>
                          <m:r>
                            <a:rPr lang="de-DE" b="0" i="1" smtClean="0">
                              <a:latin typeface="Cambria Math"/>
                              <a:ea typeface="Cambria Math"/>
                            </a:rPr>
                            <m:t>∙</m:t>
                          </m:r>
                          <m:sSub>
                            <m:sSubPr>
                              <m:ctrlPr>
                                <a:rPr lang="de-DE" b="0" i="1" smtClean="0">
                                  <a:latin typeface="Cambria Math" panose="02040503050406030204" pitchFamily="18" charset="0"/>
                                  <a:ea typeface="Cambria Math"/>
                                </a:rPr>
                              </m:ctrlPr>
                            </m:sSubPr>
                            <m:e>
                              <m:r>
                                <a:rPr lang="de-DE" b="0" i="1" smtClean="0">
                                  <a:latin typeface="Cambria Math"/>
                                  <a:ea typeface="Cambria Math"/>
                                </a:rPr>
                                <m:t>𝑚</m:t>
                              </m:r>
                            </m:e>
                            <m:sub>
                              <m:r>
                                <a:rPr lang="de-DE" b="0" i="1" smtClean="0">
                                  <a:latin typeface="Cambria Math"/>
                                  <a:ea typeface="Cambria Math"/>
                                </a:rPr>
                                <m:t>𝑒</m:t>
                              </m:r>
                            </m:sub>
                          </m:sSub>
                          <m:sSup>
                            <m:sSupPr>
                              <m:ctrlPr>
                                <a:rPr lang="de-DE" b="0" i="1" smtClean="0">
                                  <a:latin typeface="Cambria Math" panose="02040503050406030204" pitchFamily="18" charset="0"/>
                                  <a:ea typeface="Cambria Math"/>
                                </a:rPr>
                              </m:ctrlPr>
                            </m:sSupPr>
                            <m:e>
                              <m:r>
                                <a:rPr lang="de-DE" b="0" i="1" smtClean="0">
                                  <a:latin typeface="Cambria Math"/>
                                  <a:ea typeface="Cambria Math"/>
                                </a:rPr>
                                <m:t>𝑐</m:t>
                              </m:r>
                            </m:e>
                            <m:sup>
                              <m:r>
                                <a:rPr lang="de-DE" b="0" i="1" smtClean="0">
                                  <a:latin typeface="Cambria Math"/>
                                  <a:ea typeface="Cambria Math"/>
                                </a:rPr>
                                <m:t>2</m:t>
                              </m:r>
                            </m:sup>
                          </m:sSup>
                          <m:r>
                            <a:rPr lang="de-DE" b="0" i="1" smtClean="0">
                              <a:latin typeface="Cambria Math"/>
                              <a:ea typeface="Cambria Math"/>
                            </a:rPr>
                            <m:t>∙</m:t>
                          </m:r>
                          <m:sSup>
                            <m:sSupPr>
                              <m:ctrlPr>
                                <a:rPr lang="de-DE" b="0" i="1" smtClean="0">
                                  <a:latin typeface="Cambria Math" panose="02040503050406030204" pitchFamily="18" charset="0"/>
                                  <a:ea typeface="Cambria Math"/>
                                </a:rPr>
                              </m:ctrlPr>
                            </m:sSupPr>
                            <m:e>
                              <m:r>
                                <a:rPr lang="de-DE" b="0" i="1" smtClean="0">
                                  <a:latin typeface="Cambria Math"/>
                                  <a:ea typeface="Cambria Math"/>
                                </a:rPr>
                                <m:t>𝛽</m:t>
                              </m:r>
                            </m:e>
                            <m:sup>
                              <m:r>
                                <a:rPr lang="de-DE" b="0" i="1" smtClean="0">
                                  <a:latin typeface="Cambria Math"/>
                                  <a:ea typeface="Cambria Math"/>
                                </a:rPr>
                                <m:t>2</m:t>
                              </m:r>
                            </m:sup>
                          </m:sSup>
                          <m:r>
                            <a:rPr lang="de-DE" b="0" i="1" smtClean="0">
                              <a:latin typeface="Cambria Math"/>
                              <a:ea typeface="Cambria Math"/>
                            </a:rPr>
                            <m:t>∙</m:t>
                          </m:r>
                          <m:sSup>
                            <m:sSupPr>
                              <m:ctrlPr>
                                <a:rPr lang="de-DE" b="0" i="1" smtClean="0">
                                  <a:latin typeface="Cambria Math" panose="02040503050406030204" pitchFamily="18" charset="0"/>
                                  <a:ea typeface="Cambria Math"/>
                                </a:rPr>
                              </m:ctrlPr>
                            </m:sSupPr>
                            <m:e>
                              <m:r>
                                <a:rPr lang="de-DE" b="0" i="1" smtClean="0">
                                  <a:latin typeface="Cambria Math"/>
                                  <a:ea typeface="Cambria Math"/>
                                </a:rPr>
                                <m:t>𝛾</m:t>
                              </m:r>
                            </m:e>
                            <m:sup>
                              <m:r>
                                <a:rPr lang="de-DE" b="0" i="1" smtClean="0">
                                  <a:latin typeface="Cambria Math"/>
                                  <a:ea typeface="Cambria Math"/>
                                </a:rPr>
                                <m:t>2</m:t>
                              </m:r>
                            </m:sup>
                          </m:sSup>
                          <m:r>
                            <a:rPr lang="de-DE" b="0" i="1" smtClean="0">
                              <a:latin typeface="Cambria Math"/>
                              <a:ea typeface="Cambria Math"/>
                            </a:rPr>
                            <m:t>∙</m:t>
                          </m:r>
                          <m:sSup>
                            <m:sSupPr>
                              <m:ctrlPr>
                                <a:rPr lang="de-DE" b="0" i="1" smtClean="0">
                                  <a:latin typeface="Cambria Math" panose="02040503050406030204" pitchFamily="18" charset="0"/>
                                  <a:ea typeface="Cambria Math"/>
                                </a:rPr>
                              </m:ctrlPr>
                            </m:sSupPr>
                            <m:e>
                              <m:r>
                                <a:rPr lang="de-DE" b="0" i="1" smtClean="0">
                                  <a:latin typeface="Cambria Math"/>
                                  <a:ea typeface="Cambria Math"/>
                                </a:rPr>
                                <m:t>𝑚</m:t>
                              </m:r>
                            </m:e>
                            <m:sup>
                              <m:r>
                                <a:rPr lang="de-DE" b="0" i="1" smtClean="0">
                                  <a:latin typeface="Cambria Math"/>
                                  <a:ea typeface="Cambria Math"/>
                                </a:rPr>
                                <m:t>2</m:t>
                              </m:r>
                            </m:sup>
                          </m:sSup>
                        </m:num>
                        <m:den>
                          <m:sSup>
                            <m:sSupPr>
                              <m:ctrlPr>
                                <a:rPr lang="de-DE" b="0" i="1" smtClean="0">
                                  <a:latin typeface="Cambria Math" panose="02040503050406030204" pitchFamily="18" charset="0"/>
                                </a:rPr>
                              </m:ctrlPr>
                            </m:sSupPr>
                            <m:e>
                              <m:r>
                                <a:rPr lang="de-DE" b="0" i="1" smtClean="0">
                                  <a:latin typeface="Cambria Math"/>
                                </a:rPr>
                                <m:t>𝑚</m:t>
                              </m:r>
                            </m:e>
                            <m:sup>
                              <m:r>
                                <a:rPr lang="de-DE" b="0" i="1" smtClean="0">
                                  <a:latin typeface="Cambria Math"/>
                                </a:rPr>
                                <m:t>2</m:t>
                              </m:r>
                            </m:sup>
                          </m:sSup>
                          <m:r>
                            <a:rPr lang="de-DE" b="0" i="1" smtClean="0">
                              <a:latin typeface="Cambria Math"/>
                            </a:rPr>
                            <m:t>+</m:t>
                          </m:r>
                          <m:sSup>
                            <m:sSupPr>
                              <m:ctrlPr>
                                <a:rPr lang="de-DE" b="0" i="1" smtClean="0">
                                  <a:latin typeface="Cambria Math" panose="02040503050406030204" pitchFamily="18" charset="0"/>
                                </a:rPr>
                              </m:ctrlPr>
                            </m:sSupPr>
                            <m:e>
                              <m:sSub>
                                <m:sSubPr>
                                  <m:ctrlPr>
                                    <a:rPr lang="de-DE" b="0" i="1" smtClean="0">
                                      <a:latin typeface="Cambria Math" panose="02040503050406030204" pitchFamily="18" charset="0"/>
                                    </a:rPr>
                                  </m:ctrlPr>
                                </m:sSubPr>
                                <m:e>
                                  <m:r>
                                    <a:rPr lang="de-DE" b="0" i="1" smtClean="0">
                                      <a:latin typeface="Cambria Math"/>
                                    </a:rPr>
                                    <m:t>𝑚</m:t>
                                  </m:r>
                                </m:e>
                                <m:sub>
                                  <m:r>
                                    <a:rPr lang="de-DE" b="0" i="1" smtClean="0">
                                      <a:latin typeface="Cambria Math"/>
                                    </a:rPr>
                                    <m:t>𝑒</m:t>
                                  </m:r>
                                </m:sub>
                              </m:sSub>
                            </m:e>
                            <m:sup>
                              <m:r>
                                <a:rPr lang="de-DE" b="0" i="1" smtClean="0">
                                  <a:latin typeface="Cambria Math"/>
                                </a:rPr>
                                <m:t>2</m:t>
                              </m:r>
                            </m:sup>
                          </m:sSup>
                          <m:r>
                            <a:rPr lang="de-DE" b="0" i="1" smtClean="0">
                              <a:latin typeface="Cambria Math"/>
                            </a:rPr>
                            <m:t>+2</m:t>
                          </m:r>
                          <m:r>
                            <a:rPr lang="de-DE" b="0" i="1" smtClean="0">
                              <a:latin typeface="Cambria Math"/>
                              <a:ea typeface="Cambria Math"/>
                            </a:rPr>
                            <m:t>∙</m:t>
                          </m:r>
                          <m:r>
                            <a:rPr lang="de-DE" b="0" i="1" smtClean="0">
                              <a:latin typeface="Cambria Math"/>
                              <a:ea typeface="Cambria Math"/>
                            </a:rPr>
                            <m:t>𝛾</m:t>
                          </m:r>
                          <m:r>
                            <a:rPr lang="de-DE" b="0" i="1" smtClean="0">
                              <a:latin typeface="Cambria Math"/>
                              <a:ea typeface="Cambria Math"/>
                            </a:rPr>
                            <m:t>∙</m:t>
                          </m:r>
                          <m:r>
                            <a:rPr lang="de-DE" b="0" i="1" smtClean="0">
                              <a:latin typeface="Cambria Math"/>
                              <a:ea typeface="Cambria Math"/>
                            </a:rPr>
                            <m:t>𝑚</m:t>
                          </m:r>
                          <m:r>
                            <a:rPr lang="de-DE" b="0" i="1" smtClean="0">
                              <a:latin typeface="Cambria Math"/>
                              <a:ea typeface="Cambria Math"/>
                            </a:rPr>
                            <m:t>∙</m:t>
                          </m:r>
                          <m:sSub>
                            <m:sSubPr>
                              <m:ctrlPr>
                                <a:rPr lang="de-DE" b="0" i="1" smtClean="0">
                                  <a:latin typeface="Cambria Math" panose="02040503050406030204" pitchFamily="18" charset="0"/>
                                  <a:ea typeface="Cambria Math"/>
                                </a:rPr>
                              </m:ctrlPr>
                            </m:sSubPr>
                            <m:e>
                              <m:r>
                                <a:rPr lang="de-DE" b="0" i="1" smtClean="0">
                                  <a:latin typeface="Cambria Math"/>
                                  <a:ea typeface="Cambria Math"/>
                                </a:rPr>
                                <m:t>𝑚</m:t>
                              </m:r>
                            </m:e>
                            <m:sub>
                              <m:r>
                                <a:rPr lang="de-DE" b="0" i="1" smtClean="0">
                                  <a:latin typeface="Cambria Math"/>
                                  <a:ea typeface="Cambria Math"/>
                                </a:rPr>
                                <m:t>𝑒</m:t>
                              </m:r>
                            </m:sub>
                          </m:sSub>
                        </m:den>
                      </m:f>
                    </m:oMath>
                  </m:oMathPara>
                </a14:m>
                <a:endParaRPr lang="de-DE" dirty="0"/>
              </a:p>
            </p:txBody>
          </p:sp>
        </mc:Choice>
        <mc:Fallback xmlns="">
          <p:sp>
            <p:nvSpPr>
              <p:cNvPr id="5" name="Textfeld 4"/>
              <p:cNvSpPr txBox="1">
                <a:spLocks noRot="1" noChangeAspect="1" noMove="1" noResize="1" noEditPoints="1" noAdjustHandles="1" noChangeArrowheads="1" noChangeShapeType="1" noTextEdit="1"/>
              </p:cNvSpPr>
              <p:nvPr/>
            </p:nvSpPr>
            <p:spPr>
              <a:xfrm>
                <a:off x="4572000" y="2196000"/>
                <a:ext cx="3520643" cy="694934"/>
              </a:xfrm>
              <a:prstGeom prst="rect">
                <a:avLst/>
              </a:prstGeom>
              <a:blipFill rotWithShape="1">
                <a:blip r:embed="rId3"/>
                <a:stretch>
                  <a:fillRect/>
                </a:stretch>
              </a:blipFill>
              <a:ln>
                <a:solidFill>
                  <a:srgbClr val="FF0000"/>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4572000" y="3563724"/>
                <a:ext cx="2651559" cy="369332"/>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a:rPr>
                            <m:t>𝑇</m:t>
                          </m:r>
                        </m:e>
                        <m:sub>
                          <m:r>
                            <a:rPr lang="de-DE" b="0" i="1" smtClean="0">
                              <a:latin typeface="Cambria Math"/>
                            </a:rPr>
                            <m:t>𝑚𝑎𝑥</m:t>
                          </m:r>
                        </m:sub>
                      </m:sSub>
                      <m:r>
                        <a:rPr lang="de-DE" b="0" i="1" smtClean="0">
                          <a:latin typeface="Cambria Math"/>
                        </a:rPr>
                        <m:t>=2</m:t>
                      </m:r>
                      <m:r>
                        <a:rPr lang="de-DE" b="0" i="1" smtClean="0">
                          <a:latin typeface="Cambria Math"/>
                          <a:ea typeface="Cambria Math"/>
                        </a:rPr>
                        <m:t>∙</m:t>
                      </m:r>
                      <m:sSub>
                        <m:sSubPr>
                          <m:ctrlPr>
                            <a:rPr lang="de-DE" b="0" i="1" smtClean="0">
                              <a:latin typeface="Cambria Math" panose="02040503050406030204" pitchFamily="18" charset="0"/>
                              <a:ea typeface="Cambria Math"/>
                            </a:rPr>
                          </m:ctrlPr>
                        </m:sSubPr>
                        <m:e>
                          <m:r>
                            <a:rPr lang="de-DE" b="0" i="1" smtClean="0">
                              <a:latin typeface="Cambria Math"/>
                              <a:ea typeface="Cambria Math"/>
                            </a:rPr>
                            <m:t>𝑚</m:t>
                          </m:r>
                        </m:e>
                        <m:sub>
                          <m:r>
                            <a:rPr lang="de-DE" b="0" i="1" smtClean="0">
                              <a:latin typeface="Cambria Math"/>
                              <a:ea typeface="Cambria Math"/>
                            </a:rPr>
                            <m:t>𝑒</m:t>
                          </m:r>
                        </m:sub>
                      </m:sSub>
                      <m:sSup>
                        <m:sSupPr>
                          <m:ctrlPr>
                            <a:rPr lang="de-DE" b="0" i="1" smtClean="0">
                              <a:latin typeface="Cambria Math" panose="02040503050406030204" pitchFamily="18" charset="0"/>
                              <a:ea typeface="Cambria Math"/>
                            </a:rPr>
                          </m:ctrlPr>
                        </m:sSupPr>
                        <m:e>
                          <m:r>
                            <a:rPr lang="de-DE" b="0" i="1" smtClean="0">
                              <a:latin typeface="Cambria Math"/>
                              <a:ea typeface="Cambria Math"/>
                            </a:rPr>
                            <m:t>𝑐</m:t>
                          </m:r>
                        </m:e>
                        <m:sup>
                          <m:r>
                            <a:rPr lang="de-DE" b="0" i="1" smtClean="0">
                              <a:latin typeface="Cambria Math"/>
                              <a:ea typeface="Cambria Math"/>
                            </a:rPr>
                            <m:t>2</m:t>
                          </m:r>
                        </m:sup>
                      </m:sSup>
                      <m:r>
                        <a:rPr lang="de-DE" b="0" i="1" smtClean="0">
                          <a:latin typeface="Cambria Math"/>
                          <a:ea typeface="Cambria Math"/>
                        </a:rPr>
                        <m:t>∙</m:t>
                      </m:r>
                      <m:sSup>
                        <m:sSupPr>
                          <m:ctrlPr>
                            <a:rPr lang="de-DE" b="0" i="1" smtClean="0">
                              <a:latin typeface="Cambria Math" panose="02040503050406030204" pitchFamily="18" charset="0"/>
                              <a:ea typeface="Cambria Math"/>
                            </a:rPr>
                          </m:ctrlPr>
                        </m:sSupPr>
                        <m:e>
                          <m:r>
                            <a:rPr lang="de-DE" b="0" i="1" smtClean="0">
                              <a:latin typeface="Cambria Math"/>
                              <a:ea typeface="Cambria Math"/>
                            </a:rPr>
                            <m:t>𝛽</m:t>
                          </m:r>
                        </m:e>
                        <m:sup>
                          <m:r>
                            <a:rPr lang="de-DE" b="0" i="1" smtClean="0">
                              <a:latin typeface="Cambria Math"/>
                              <a:ea typeface="Cambria Math"/>
                            </a:rPr>
                            <m:t>2</m:t>
                          </m:r>
                        </m:sup>
                      </m:sSup>
                      <m:r>
                        <a:rPr lang="de-DE" b="0" i="1" smtClean="0">
                          <a:latin typeface="Cambria Math"/>
                          <a:ea typeface="Cambria Math"/>
                        </a:rPr>
                        <m:t>∙</m:t>
                      </m:r>
                      <m:sSup>
                        <m:sSupPr>
                          <m:ctrlPr>
                            <a:rPr lang="de-DE" b="0" i="1" smtClean="0">
                              <a:latin typeface="Cambria Math" panose="02040503050406030204" pitchFamily="18" charset="0"/>
                              <a:ea typeface="Cambria Math"/>
                            </a:rPr>
                          </m:ctrlPr>
                        </m:sSupPr>
                        <m:e>
                          <m:r>
                            <a:rPr lang="de-DE" b="0" i="1" smtClean="0">
                              <a:latin typeface="Cambria Math"/>
                              <a:ea typeface="Cambria Math"/>
                            </a:rPr>
                            <m:t>𝛾</m:t>
                          </m:r>
                        </m:e>
                        <m:sup>
                          <m:r>
                            <a:rPr lang="de-DE" b="0" i="1" smtClean="0">
                              <a:latin typeface="Cambria Math"/>
                              <a:ea typeface="Cambria Math"/>
                            </a:rPr>
                            <m:t>2</m:t>
                          </m:r>
                        </m:sup>
                      </m:sSup>
                    </m:oMath>
                  </m:oMathPara>
                </a14:m>
                <a:endParaRPr lang="de-DE" dirty="0"/>
              </a:p>
            </p:txBody>
          </p:sp>
        </mc:Choice>
        <mc:Fallback xmlns="">
          <p:sp>
            <p:nvSpPr>
              <p:cNvPr id="6" name="Textfeld 5"/>
              <p:cNvSpPr txBox="1">
                <a:spLocks noRot="1" noChangeAspect="1" noMove="1" noResize="1" noEditPoints="1" noAdjustHandles="1" noChangeArrowheads="1" noChangeShapeType="1" noTextEdit="1"/>
              </p:cNvSpPr>
              <p:nvPr/>
            </p:nvSpPr>
            <p:spPr>
              <a:xfrm>
                <a:off x="4572000" y="3563724"/>
                <a:ext cx="2651559" cy="369332"/>
              </a:xfrm>
              <a:prstGeom prst="rect">
                <a:avLst/>
              </a:prstGeom>
              <a:blipFill rotWithShape="1">
                <a:blip r:embed="rId4"/>
                <a:stretch>
                  <a:fillRect b="-11290"/>
                </a:stretch>
              </a:blipFill>
              <a:ln>
                <a:solidFill>
                  <a:srgbClr val="FF0000"/>
                </a:solidFill>
              </a:ln>
            </p:spPr>
            <p:txBody>
              <a:bodyPr/>
              <a:lstStyle/>
              <a:p>
                <a:r>
                  <a:rPr lang="de-DE">
                    <a:noFill/>
                  </a:rPr>
                  <a:t> </a:t>
                </a:r>
              </a:p>
            </p:txBody>
          </p:sp>
        </mc:Fallback>
      </mc:AlternateContent>
      <p:sp>
        <p:nvSpPr>
          <p:cNvPr id="8" name="Textfeld 7"/>
          <p:cNvSpPr txBox="1"/>
          <p:nvPr/>
        </p:nvSpPr>
        <p:spPr>
          <a:xfrm>
            <a:off x="4536000" y="4077072"/>
            <a:ext cx="4575291" cy="307777"/>
          </a:xfrm>
          <a:prstGeom prst="rect">
            <a:avLst/>
          </a:prstGeom>
          <a:noFill/>
        </p:spPr>
        <p:txBody>
          <a:bodyPr wrap="none" rtlCol="0">
            <a:spAutoFit/>
          </a:bodyPr>
          <a:lstStyle/>
          <a:p>
            <a:r>
              <a:rPr lang="en-US" sz="1400" dirty="0" smtClean="0">
                <a:solidFill>
                  <a:srgbClr val="0000CC"/>
                </a:solidFill>
                <a:latin typeface="Times New Roman" panose="02020603050405020304" pitchFamily="18" charset="0"/>
                <a:cs typeface="Times New Roman" panose="02020603050405020304" pitchFamily="18" charset="0"/>
              </a:rPr>
              <a:t>for all heavy primary particles except electrons and positrons</a:t>
            </a:r>
            <a:endParaRPr lang="en-US" sz="1400" dirty="0">
              <a:solidFill>
                <a:srgbClr val="0000CC"/>
              </a:solidFill>
              <a:latin typeface="Times New Roman" panose="02020603050405020304" pitchFamily="18" charset="0"/>
              <a:cs typeface="Times New Roman" panose="02020603050405020304" pitchFamily="18" charset="0"/>
            </a:endParaRPr>
          </a:p>
        </p:txBody>
      </p:sp>
      <p:pic>
        <p:nvPicPr>
          <p:cNvPr id="1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00" y="3789363"/>
            <a:ext cx="3567112"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611561" y="3942000"/>
            <a:ext cx="1587195" cy="692497"/>
          </a:xfrm>
          <a:prstGeom prst="rect">
            <a:avLst/>
          </a:prstGeom>
          <a:solidFill>
            <a:schemeClr val="bg1"/>
          </a:solidFill>
        </p:spPr>
        <p:txBody>
          <a:bodyPr wrap="square" lIns="0" rIns="0" bIns="0" rtlCol="0">
            <a:spAutoFit/>
          </a:bodyPr>
          <a:lstStyle/>
          <a:p>
            <a:r>
              <a:rPr lang="en-US" sz="1400" dirty="0" smtClean="0">
                <a:latin typeface="Times New Roman" panose="02020603050405020304" pitchFamily="18" charset="0"/>
                <a:cs typeface="Times New Roman" panose="02020603050405020304" pitchFamily="18" charset="0"/>
              </a:rPr>
              <a:t>number of </a:t>
            </a:r>
            <a:r>
              <a:rPr lang="el-GR" sz="1400" dirty="0" smtClean="0">
                <a:latin typeface="Times New Roman"/>
                <a:cs typeface="Times New Roman"/>
              </a:rPr>
              <a:t>α</a:t>
            </a:r>
            <a:r>
              <a:rPr lang="en-US" sz="1400" dirty="0" smtClean="0">
                <a:latin typeface="Times New Roman"/>
                <a:cs typeface="Times New Roman"/>
              </a:rPr>
              <a:t>-particles</a:t>
            </a:r>
          </a:p>
          <a:p>
            <a:r>
              <a:rPr lang="en-US" sz="1400" dirty="0" smtClean="0">
                <a:latin typeface="Times New Roman"/>
                <a:cs typeface="Times New Roman"/>
              </a:rPr>
              <a:t>as a function of distance </a:t>
            </a:r>
            <a:r>
              <a:rPr lang="en-US" sz="1400" b="1" dirty="0" smtClean="0">
                <a:latin typeface="Times New Roman"/>
                <a:cs typeface="Times New Roman"/>
              </a:rPr>
              <a:t>x</a:t>
            </a:r>
          </a:p>
        </p:txBody>
      </p:sp>
      <p:sp>
        <p:nvSpPr>
          <p:cNvPr id="14" name="Textfeld 13"/>
          <p:cNvSpPr txBox="1"/>
          <p:nvPr/>
        </p:nvSpPr>
        <p:spPr>
          <a:xfrm>
            <a:off x="2448000" y="3924000"/>
            <a:ext cx="1331912" cy="692497"/>
          </a:xfrm>
          <a:prstGeom prst="rect">
            <a:avLst/>
          </a:prstGeom>
          <a:solidFill>
            <a:schemeClr val="bg1"/>
          </a:solidFill>
        </p:spPr>
        <p:txBody>
          <a:bodyPr wrap="square" lIns="0" rIns="0" bIns="0" rtlCol="0">
            <a:spAutoFit/>
          </a:bodyPr>
          <a:lstStyle/>
          <a:p>
            <a:r>
              <a:rPr lang="en-US" sz="1400" dirty="0" smtClean="0">
                <a:latin typeface="Times New Roman" panose="02020603050405020304" pitchFamily="18" charset="0"/>
                <a:cs typeface="Times New Roman" panose="02020603050405020304" pitchFamily="18" charset="0"/>
              </a:rPr>
              <a:t>energy loss of </a:t>
            </a:r>
          </a:p>
          <a:p>
            <a:r>
              <a:rPr lang="el-GR" sz="1400" dirty="0" smtClean="0">
                <a:latin typeface="Times New Roman"/>
                <a:cs typeface="Times New Roman"/>
              </a:rPr>
              <a:t>α</a:t>
            </a:r>
            <a:r>
              <a:rPr lang="en-US" sz="1400" dirty="0" smtClean="0">
                <a:latin typeface="Times New Roman"/>
                <a:cs typeface="Times New Roman"/>
              </a:rPr>
              <a:t>-particles</a:t>
            </a:r>
          </a:p>
          <a:p>
            <a:r>
              <a:rPr lang="en-US" sz="1400" dirty="0" smtClean="0">
                <a:latin typeface="Times New Roman"/>
                <a:cs typeface="Times New Roman"/>
              </a:rPr>
              <a:t>per distant unit</a:t>
            </a:r>
            <a:endParaRPr lang="en-US" sz="1400" b="1" dirty="0" smtClean="0">
              <a:latin typeface="Times New Roman"/>
              <a:cs typeface="Times New Roman"/>
            </a:endParaRPr>
          </a:p>
        </p:txBody>
      </p:sp>
      <p:sp>
        <p:nvSpPr>
          <p:cNvPr id="11" name="Textfeld 10"/>
          <p:cNvSpPr txBox="1"/>
          <p:nvPr/>
        </p:nvSpPr>
        <p:spPr>
          <a:xfrm>
            <a:off x="4536000" y="5472000"/>
            <a:ext cx="3470822" cy="523220"/>
          </a:xfrm>
          <a:prstGeom prst="rect">
            <a:avLst/>
          </a:prstGeom>
          <a:noFill/>
        </p:spPr>
        <p:txBody>
          <a:bodyPr wrap="none" rtlCol="0">
            <a:spAutoFit/>
          </a:bodyPr>
          <a:lstStyle/>
          <a:p>
            <a:r>
              <a:rPr lang="en-US" sz="1400" dirty="0" smtClean="0">
                <a:solidFill>
                  <a:srgbClr val="0000CC"/>
                </a:solidFill>
                <a:latin typeface="Times New Roman" panose="02020603050405020304" pitchFamily="18" charset="0"/>
                <a:cs typeface="Times New Roman" panose="02020603050405020304" pitchFamily="18" charset="0"/>
              </a:rPr>
              <a:t>average range </a:t>
            </a:r>
            <a:r>
              <a:rPr lang="de-DE" sz="1400" dirty="0" smtClean="0">
                <a:solidFill>
                  <a:srgbClr val="0000CC"/>
                </a:solidFill>
                <a:latin typeface="Times New Roman" panose="02020603050405020304" pitchFamily="18" charset="0"/>
                <a:cs typeface="Times New Roman" panose="02020603050405020304" pitchFamily="18" charset="0"/>
              </a:rPr>
              <a:t>&lt;R&gt; </a:t>
            </a:r>
            <a:r>
              <a:rPr lang="en-US" sz="1400" dirty="0" smtClean="0">
                <a:solidFill>
                  <a:srgbClr val="0000CC"/>
                </a:solidFill>
                <a:latin typeface="Times New Roman" panose="02020603050405020304" pitchFamily="18" charset="0"/>
                <a:cs typeface="Times New Roman" panose="02020603050405020304" pitchFamily="18" charset="0"/>
              </a:rPr>
              <a:t>of</a:t>
            </a:r>
            <a:r>
              <a:rPr lang="de-DE" sz="1400" dirty="0" smtClean="0">
                <a:solidFill>
                  <a:srgbClr val="0000CC"/>
                </a:solidFill>
                <a:latin typeface="Times New Roman" panose="02020603050405020304" pitchFamily="18" charset="0"/>
                <a:cs typeface="Times New Roman" panose="02020603050405020304" pitchFamily="18" charset="0"/>
              </a:rPr>
              <a:t> </a:t>
            </a:r>
            <a:r>
              <a:rPr lang="el-GR" sz="1400" dirty="0" smtClean="0">
                <a:solidFill>
                  <a:srgbClr val="0000CC"/>
                </a:solidFill>
                <a:latin typeface="Times New Roman"/>
                <a:cs typeface="Times New Roman"/>
              </a:rPr>
              <a:t>α</a:t>
            </a:r>
            <a:r>
              <a:rPr lang="en-US" sz="1400" dirty="0" smtClean="0">
                <a:solidFill>
                  <a:srgbClr val="0000CC"/>
                </a:solidFill>
                <a:latin typeface="Times New Roman"/>
                <a:cs typeface="Times New Roman"/>
              </a:rPr>
              <a:t>-particles with 5 MeV</a:t>
            </a:r>
          </a:p>
          <a:p>
            <a:r>
              <a:rPr lang="en-US" sz="1400" dirty="0" smtClean="0">
                <a:latin typeface="Times New Roman"/>
                <a:cs typeface="Times New Roman"/>
              </a:rPr>
              <a:t>2,5cm in air, 2,3cm in Al, 4,3cm in tissue</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72960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Energy loss and range of charged particles</a:t>
            </a:r>
            <a:endParaRPr lang="en-US" dirty="0"/>
          </a:p>
        </p:txBody>
      </p:sp>
      <mc:AlternateContent xmlns:mc="http://schemas.openxmlformats.org/markup-compatibility/2006" xmlns:a14="http://schemas.microsoft.com/office/drawing/2010/main">
        <mc:Choice Requires="a14">
          <p:sp>
            <p:nvSpPr>
              <p:cNvPr id="4" name="Textfeld 3"/>
              <p:cNvSpPr txBox="1"/>
              <p:nvPr/>
            </p:nvSpPr>
            <p:spPr>
              <a:xfrm>
                <a:off x="2880000" y="764704"/>
                <a:ext cx="2748316" cy="537840"/>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m:t>
                      </m:r>
                      <m:f>
                        <m:fPr>
                          <m:ctrlPr>
                            <a:rPr lang="de-DE" sz="1400" b="0" i="1" smtClean="0">
                              <a:latin typeface="Cambria Math" panose="02040503050406030204" pitchFamily="18" charset="0"/>
                            </a:rPr>
                          </m:ctrlPr>
                        </m:fPr>
                        <m:num>
                          <m:r>
                            <a:rPr lang="de-DE" sz="1400" b="0" i="1" smtClean="0">
                              <a:latin typeface="Cambria Math"/>
                            </a:rPr>
                            <m:t>𝑑𝐸</m:t>
                          </m:r>
                        </m:num>
                        <m:den>
                          <m:r>
                            <a:rPr lang="de-DE" sz="1400" b="0" i="1" smtClean="0">
                              <a:latin typeface="Cambria Math"/>
                            </a:rPr>
                            <m:t>𝑑</m:t>
                          </m:r>
                          <m:r>
                            <a:rPr lang="de-DE" sz="1400" b="0" i="1" smtClean="0">
                              <a:latin typeface="Cambria Math"/>
                              <a:ea typeface="Cambria Math"/>
                            </a:rPr>
                            <m:t>𝜀</m:t>
                          </m:r>
                        </m:den>
                      </m:f>
                      <m:r>
                        <a:rPr lang="de-DE" sz="1400" b="0" i="1" smtClean="0">
                          <a:latin typeface="Cambria Math"/>
                        </a:rPr>
                        <m:t>=−</m:t>
                      </m:r>
                      <m:f>
                        <m:fPr>
                          <m:ctrlPr>
                            <a:rPr lang="de-DE" sz="1400" b="0" i="1" smtClean="0">
                              <a:latin typeface="Cambria Math" panose="02040503050406030204" pitchFamily="18" charset="0"/>
                            </a:rPr>
                          </m:ctrlPr>
                        </m:fPr>
                        <m:num>
                          <m:r>
                            <a:rPr lang="de-DE" sz="1400" b="0" i="1" smtClean="0">
                              <a:latin typeface="Cambria Math"/>
                            </a:rPr>
                            <m:t>1</m:t>
                          </m:r>
                        </m:num>
                        <m:den>
                          <m:r>
                            <a:rPr lang="de-DE" sz="1400" b="0" i="1" smtClean="0">
                              <a:latin typeface="Cambria Math"/>
                              <a:ea typeface="Cambria Math"/>
                            </a:rPr>
                            <m:t>𝜌</m:t>
                          </m:r>
                        </m:den>
                      </m:f>
                      <m:r>
                        <a:rPr lang="de-DE" sz="1400" b="0" i="1" smtClean="0">
                          <a:latin typeface="Cambria Math"/>
                          <a:ea typeface="Cambria Math"/>
                        </a:rPr>
                        <m:t>∙</m:t>
                      </m:r>
                      <m:f>
                        <m:fPr>
                          <m:ctrlPr>
                            <a:rPr lang="de-DE" sz="1400" b="0" i="1" smtClean="0">
                              <a:latin typeface="Cambria Math" panose="02040503050406030204" pitchFamily="18" charset="0"/>
                              <a:ea typeface="Cambria Math"/>
                            </a:rPr>
                          </m:ctrlPr>
                        </m:fPr>
                        <m:num>
                          <m:r>
                            <a:rPr lang="de-DE" sz="1400" b="0" i="1" smtClean="0">
                              <a:latin typeface="Cambria Math"/>
                              <a:ea typeface="Cambria Math"/>
                            </a:rPr>
                            <m:t>𝑑𝐸</m:t>
                          </m:r>
                        </m:num>
                        <m:den>
                          <m:r>
                            <a:rPr lang="de-DE" sz="1400" b="0" i="1" smtClean="0">
                              <a:latin typeface="Cambria Math"/>
                              <a:ea typeface="Cambria Math"/>
                            </a:rPr>
                            <m:t>𝑑𝑥</m:t>
                          </m:r>
                        </m:den>
                      </m:f>
                      <m:r>
                        <a:rPr lang="de-DE" sz="1400" b="0" i="1" smtClean="0">
                          <a:latin typeface="Cambria Math"/>
                          <a:ea typeface="Cambria Math"/>
                        </a:rPr>
                        <m:t>=</m:t>
                      </m:r>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𝑧</m:t>
                          </m:r>
                        </m:e>
                        <m:sup>
                          <m:r>
                            <a:rPr lang="de-DE" sz="1400" b="0" i="1" smtClean="0">
                              <a:latin typeface="Cambria Math"/>
                              <a:ea typeface="Cambria Math"/>
                            </a:rPr>
                            <m:t>2</m:t>
                          </m:r>
                        </m:sup>
                      </m:sSup>
                      <m:r>
                        <a:rPr lang="de-DE" sz="1400" b="0" i="1" smtClean="0">
                          <a:latin typeface="Cambria Math"/>
                          <a:ea typeface="Cambria Math"/>
                        </a:rPr>
                        <m:t>∙</m:t>
                      </m:r>
                      <m:f>
                        <m:fPr>
                          <m:ctrlPr>
                            <a:rPr lang="de-DE" sz="1400" b="0" i="1" smtClean="0">
                              <a:latin typeface="Cambria Math" panose="02040503050406030204" pitchFamily="18" charset="0"/>
                              <a:ea typeface="Cambria Math"/>
                            </a:rPr>
                          </m:ctrlPr>
                        </m:fPr>
                        <m:num>
                          <m:r>
                            <a:rPr lang="de-DE" sz="1400" b="0" i="1" smtClean="0">
                              <a:latin typeface="Cambria Math"/>
                              <a:ea typeface="Cambria Math"/>
                            </a:rPr>
                            <m:t>𝑍</m:t>
                          </m:r>
                        </m:num>
                        <m:den>
                          <m:r>
                            <a:rPr lang="de-DE" sz="1400" b="0" i="1" smtClean="0">
                              <a:latin typeface="Cambria Math"/>
                              <a:ea typeface="Cambria Math"/>
                            </a:rPr>
                            <m:t>𝐴</m:t>
                          </m:r>
                        </m:den>
                      </m:f>
                      <m:r>
                        <a:rPr lang="de-DE" sz="1400" b="0" i="1" smtClean="0">
                          <a:latin typeface="Cambria Math"/>
                          <a:ea typeface="Cambria Math"/>
                        </a:rPr>
                        <m:t>∙</m:t>
                      </m:r>
                      <m:r>
                        <a:rPr lang="de-DE" sz="1400" b="0" i="1" smtClean="0">
                          <a:latin typeface="Cambria Math"/>
                          <a:ea typeface="Cambria Math"/>
                        </a:rPr>
                        <m:t>𝑓</m:t>
                      </m:r>
                      <m:d>
                        <m:dPr>
                          <m:ctrlPr>
                            <a:rPr lang="de-DE" sz="1400" b="0" i="1" smtClean="0">
                              <a:latin typeface="Cambria Math" panose="02040503050406030204" pitchFamily="18" charset="0"/>
                              <a:ea typeface="Cambria Math"/>
                            </a:rPr>
                          </m:ctrlPr>
                        </m:dPr>
                        <m:e>
                          <m:r>
                            <a:rPr lang="de-DE" sz="1400" b="0" i="1" smtClean="0">
                              <a:latin typeface="Cambria Math"/>
                              <a:ea typeface="Cambria Math"/>
                            </a:rPr>
                            <m:t>𝛽</m:t>
                          </m:r>
                          <m:r>
                            <a:rPr lang="de-DE" sz="1400" b="0" i="1" smtClean="0">
                              <a:latin typeface="Cambria Math"/>
                              <a:ea typeface="Cambria Math"/>
                            </a:rPr>
                            <m:t>,</m:t>
                          </m:r>
                          <m:r>
                            <a:rPr lang="de-DE" sz="1400" b="0" i="1" smtClean="0">
                              <a:latin typeface="Cambria Math"/>
                              <a:ea typeface="Cambria Math"/>
                            </a:rPr>
                            <m:t>𝐼</m:t>
                          </m:r>
                        </m:e>
                      </m:d>
                    </m:oMath>
                  </m:oMathPara>
                </a14:m>
                <a:endParaRPr lang="de-DE" sz="1400" dirty="0"/>
              </a:p>
            </p:txBody>
          </p:sp>
        </mc:Choice>
        <mc:Fallback xmlns="">
          <p:sp>
            <p:nvSpPr>
              <p:cNvPr id="4" name="Textfeld 3"/>
              <p:cNvSpPr txBox="1">
                <a:spLocks noRot="1" noChangeAspect="1" noMove="1" noResize="1" noEditPoints="1" noAdjustHandles="1" noChangeArrowheads="1" noChangeShapeType="1" noTextEdit="1"/>
              </p:cNvSpPr>
              <p:nvPr/>
            </p:nvSpPr>
            <p:spPr>
              <a:xfrm>
                <a:off x="2880000" y="764704"/>
                <a:ext cx="2748316" cy="537840"/>
              </a:xfrm>
              <a:prstGeom prst="rect">
                <a:avLst/>
              </a:prstGeom>
              <a:blipFill rotWithShape="1">
                <a:blip r:embed="rId2"/>
                <a:stretch>
                  <a:fillRect/>
                </a:stretch>
              </a:blipFill>
              <a:ln>
                <a:solidFill>
                  <a:srgbClr val="FF0000"/>
                </a:solidFill>
              </a:ln>
            </p:spPr>
            <p:txBody>
              <a:bodyPr/>
              <a:lstStyle/>
              <a:p>
                <a:r>
                  <a:rPr lang="de-DE">
                    <a:noFill/>
                  </a:rPr>
                  <a:t> </a:t>
                </a:r>
              </a:p>
            </p:txBody>
          </p:sp>
        </mc:Fallback>
      </mc:AlternateContent>
      <p:sp>
        <p:nvSpPr>
          <p:cNvPr id="5" name="Textfeld 4"/>
          <p:cNvSpPr txBox="1"/>
          <p:nvPr/>
        </p:nvSpPr>
        <p:spPr>
          <a:xfrm>
            <a:off x="360000" y="1620000"/>
            <a:ext cx="5036700" cy="2800767"/>
          </a:xfrm>
          <a:prstGeom prst="rect">
            <a:avLst/>
          </a:prstGeom>
          <a:noFill/>
        </p:spPr>
        <p:txBody>
          <a:bodyPr wrap="none" rtlCol="0">
            <a:spAutoFit/>
          </a:bodyPr>
          <a:lstStyle/>
          <a:p>
            <a:r>
              <a:rPr lang="de-DE" sz="1200" dirty="0" smtClean="0">
                <a:latin typeface="Times New Roman" panose="02020603050405020304" pitchFamily="18" charset="0"/>
                <a:cs typeface="Times New Roman" panose="02020603050405020304" pitchFamily="18" charset="0"/>
              </a:rPr>
              <a:t>-</a:t>
            </a:r>
            <a:r>
              <a:rPr lang="de-DE" sz="1200" dirty="0" err="1" smtClean="0">
                <a:latin typeface="Times New Roman" panose="02020603050405020304" pitchFamily="18" charset="0"/>
                <a:cs typeface="Times New Roman" panose="02020603050405020304" pitchFamily="18" charset="0"/>
              </a:rPr>
              <a:t>dE</a:t>
            </a:r>
            <a:r>
              <a:rPr lang="de-DE" sz="1200" dirty="0" smtClean="0">
                <a:latin typeface="Times New Roman" panose="02020603050405020304" pitchFamily="18" charset="0"/>
                <a:cs typeface="Times New Roman" panose="02020603050405020304" pitchFamily="18" charset="0"/>
              </a:rPr>
              <a:t>/d</a:t>
            </a:r>
            <a:r>
              <a:rPr lang="el-GR" sz="1200" dirty="0" smtClean="0">
                <a:latin typeface="Times New Roman"/>
                <a:cs typeface="Times New Roman"/>
              </a:rPr>
              <a:t>ε</a:t>
            </a:r>
            <a:r>
              <a:rPr lang="de-DE" sz="1200" dirty="0" smtClean="0">
                <a:latin typeface="Times New Roman"/>
                <a:cs typeface="Times New Roman"/>
              </a:rPr>
              <a:t> </a:t>
            </a:r>
            <a:r>
              <a:rPr lang="en-US" sz="1200" dirty="0" smtClean="0">
                <a:latin typeface="Times New Roman"/>
                <a:cs typeface="Times New Roman"/>
              </a:rPr>
              <a:t>is independent of the material for equal particles</a:t>
            </a:r>
          </a:p>
          <a:p>
            <a:endParaRPr lang="de-DE" sz="800" dirty="0">
              <a:latin typeface="Times New Roman"/>
              <a:cs typeface="Times New Roman"/>
            </a:endParaRPr>
          </a:p>
          <a:p>
            <a:pPr marL="171450" indent="-171450">
              <a:buFontTx/>
              <a:buChar char="-"/>
            </a:pPr>
            <a:r>
              <a:rPr lang="en-US" sz="1200" dirty="0" smtClean="0">
                <a:latin typeface="Times New Roman"/>
                <a:cs typeface="Times New Roman"/>
              </a:rPr>
              <a:t>the average range for particles with kin. energy T is obtained by integration</a:t>
            </a:r>
          </a:p>
          <a:p>
            <a:pPr marL="171450" indent="-171450">
              <a:buFontTx/>
              <a:buChar char="-"/>
            </a:pPr>
            <a:endParaRPr lang="de-DE" sz="1200" dirty="0">
              <a:latin typeface="Times New Roman"/>
              <a:cs typeface="Times New Roman"/>
            </a:endParaRPr>
          </a:p>
          <a:p>
            <a:pPr marL="171450" indent="-171450">
              <a:buFontTx/>
              <a:buChar char="-"/>
            </a:pPr>
            <a:endParaRPr lang="de-DE" sz="1200" dirty="0" smtClean="0">
              <a:latin typeface="Times New Roman"/>
              <a:cs typeface="Times New Roman"/>
            </a:endParaRPr>
          </a:p>
          <a:p>
            <a:pPr marL="171450" indent="-171450">
              <a:buFontTx/>
              <a:buChar char="-"/>
            </a:pPr>
            <a:endParaRPr lang="de-DE" sz="1200" dirty="0">
              <a:latin typeface="Times New Roman"/>
              <a:cs typeface="Times New Roman"/>
            </a:endParaRPr>
          </a:p>
          <a:p>
            <a:pPr marL="171450" indent="-171450">
              <a:buFontTx/>
              <a:buChar char="-"/>
            </a:pPr>
            <a:endParaRPr lang="de-DE" sz="1200" dirty="0" smtClean="0">
              <a:latin typeface="Times New Roman"/>
              <a:cs typeface="Times New Roman"/>
            </a:endParaRPr>
          </a:p>
          <a:p>
            <a:pPr marL="171450" indent="-171450">
              <a:buFontTx/>
              <a:buChar char="-"/>
            </a:pPr>
            <a:endParaRPr lang="de-DE" sz="1200" dirty="0">
              <a:latin typeface="Times New Roman"/>
              <a:cs typeface="Times New Roman"/>
            </a:endParaRPr>
          </a:p>
          <a:p>
            <a:pPr marL="171450" indent="-171450">
              <a:buFontTx/>
              <a:buChar char="-"/>
            </a:pPr>
            <a:endParaRPr lang="de-DE" sz="1200" dirty="0" smtClean="0">
              <a:latin typeface="Times New Roman"/>
              <a:cs typeface="Times New Roman"/>
            </a:endParaRPr>
          </a:p>
          <a:p>
            <a:pPr marL="171450" indent="-171450">
              <a:buFontTx/>
              <a:buChar char="-"/>
            </a:pPr>
            <a:endParaRPr lang="de-DE" sz="1200" dirty="0">
              <a:latin typeface="Times New Roman"/>
              <a:cs typeface="Times New Roman"/>
            </a:endParaRPr>
          </a:p>
          <a:p>
            <a:pPr marL="171450" indent="-171450">
              <a:buFontTx/>
              <a:buChar char="-"/>
            </a:pPr>
            <a:r>
              <a:rPr lang="de-DE" sz="1200" dirty="0" smtClean="0">
                <a:latin typeface="Times New Roman"/>
                <a:cs typeface="Times New Roman"/>
              </a:rPr>
              <a:t>7.7 </a:t>
            </a:r>
            <a:r>
              <a:rPr lang="de-DE" sz="1200" dirty="0" err="1" smtClean="0">
                <a:latin typeface="Times New Roman"/>
                <a:cs typeface="Times New Roman"/>
              </a:rPr>
              <a:t>MeV</a:t>
            </a:r>
            <a:r>
              <a:rPr lang="de-DE" sz="1200" dirty="0" smtClean="0">
                <a:latin typeface="Times New Roman"/>
                <a:cs typeface="Times New Roman"/>
              </a:rPr>
              <a:t> </a:t>
            </a:r>
            <a:r>
              <a:rPr lang="el-GR" sz="1200" dirty="0" smtClean="0">
                <a:latin typeface="Times New Roman"/>
                <a:cs typeface="Times New Roman"/>
              </a:rPr>
              <a:t>α</a:t>
            </a:r>
            <a:r>
              <a:rPr lang="en-US" sz="1200" dirty="0" smtClean="0">
                <a:latin typeface="Times New Roman"/>
                <a:cs typeface="Times New Roman"/>
              </a:rPr>
              <a:t>-particles in air:</a:t>
            </a:r>
          </a:p>
          <a:p>
            <a:pPr marL="171450" indent="-171450">
              <a:buFontTx/>
              <a:buChar char="-"/>
            </a:pPr>
            <a:endParaRPr lang="de-DE" sz="1200" dirty="0">
              <a:latin typeface="Times New Roman"/>
              <a:cs typeface="Times New Roman"/>
            </a:endParaRPr>
          </a:p>
          <a:p>
            <a:pPr marL="171450" indent="-171450">
              <a:buFontTx/>
              <a:buChar char="-"/>
            </a:pPr>
            <a:endParaRPr lang="de-DE" sz="1200" dirty="0" smtClean="0">
              <a:latin typeface="Times New Roman"/>
              <a:cs typeface="Times New Roman"/>
            </a:endParaRPr>
          </a:p>
          <a:p>
            <a:pPr marL="171450" indent="-171450">
              <a:buFontTx/>
              <a:buChar char="-"/>
            </a:pPr>
            <a:r>
              <a:rPr lang="en-US" sz="1200" dirty="0" smtClean="0">
                <a:latin typeface="Times New Roman"/>
                <a:cs typeface="Times New Roman"/>
              </a:rPr>
              <a:t>range is not exact but there is </a:t>
            </a:r>
            <a:r>
              <a:rPr lang="en-US" sz="1200" dirty="0" smtClean="0">
                <a:solidFill>
                  <a:srgbClr val="0000CC"/>
                </a:solidFill>
                <a:latin typeface="Times New Roman"/>
                <a:cs typeface="Times New Roman"/>
              </a:rPr>
              <a:t>range straggling,</a:t>
            </a:r>
            <a:r>
              <a:rPr lang="en-US" sz="1200" dirty="0" smtClean="0">
                <a:latin typeface="Times New Roman"/>
                <a:cs typeface="Times New Roman"/>
              </a:rPr>
              <a:t> </a:t>
            </a:r>
          </a:p>
          <a:p>
            <a:r>
              <a:rPr lang="en-US" sz="1200" dirty="0" smtClean="0">
                <a:latin typeface="Times New Roman"/>
                <a:cs typeface="Times New Roman"/>
              </a:rPr>
              <a:t>     the number of interactions is a statistical process</a:t>
            </a:r>
            <a:r>
              <a:rPr lang="de-DE" sz="1200" dirty="0" smtClean="0">
                <a:latin typeface="Times New Roman"/>
                <a:cs typeface="Times New Roman"/>
              </a:rPr>
              <a:t>.</a:t>
            </a:r>
            <a:endParaRPr lang="de-DE" sz="1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feld 5"/>
              <p:cNvSpPr txBox="1"/>
              <p:nvPr/>
            </p:nvSpPr>
            <p:spPr>
              <a:xfrm>
                <a:off x="2880000" y="2492375"/>
                <a:ext cx="1646668" cy="768031"/>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sz="1400" i="1" smtClean="0">
                              <a:latin typeface="Cambria Math" panose="02040503050406030204" pitchFamily="18" charset="0"/>
                            </a:rPr>
                          </m:ctrlPr>
                        </m:accPr>
                        <m:e>
                          <m:r>
                            <a:rPr lang="de-DE" sz="1400" b="0" i="1" smtClean="0">
                              <a:latin typeface="Cambria Math"/>
                            </a:rPr>
                            <m:t>𝑅</m:t>
                          </m:r>
                        </m:e>
                      </m:acc>
                      <m:r>
                        <a:rPr lang="de-DE" sz="1400" b="0" i="1" smtClean="0">
                          <a:latin typeface="Cambria Math"/>
                        </a:rPr>
                        <m:t>=</m:t>
                      </m:r>
                      <m:nary>
                        <m:naryPr>
                          <m:limLoc m:val="undOvr"/>
                          <m:ctrlPr>
                            <a:rPr lang="de-DE" sz="1400" b="0" i="1" smtClean="0">
                              <a:latin typeface="Cambria Math" panose="02040503050406030204" pitchFamily="18" charset="0"/>
                            </a:rPr>
                          </m:ctrlPr>
                        </m:naryPr>
                        <m:sub>
                          <m:sSub>
                            <m:sSubPr>
                              <m:ctrlPr>
                                <a:rPr lang="de-DE" sz="1400" b="0" i="1" smtClean="0">
                                  <a:latin typeface="Cambria Math" panose="02040503050406030204" pitchFamily="18" charset="0"/>
                                </a:rPr>
                              </m:ctrlPr>
                            </m:sSubPr>
                            <m:e>
                              <m:r>
                                <a:rPr lang="de-DE" sz="1400" b="0" i="1" smtClean="0">
                                  <a:latin typeface="Cambria Math"/>
                                </a:rPr>
                                <m:t>𝐸</m:t>
                              </m:r>
                            </m:e>
                            <m:sub>
                              <m:r>
                                <a:rPr lang="de-DE" sz="1400" b="0" i="1" smtClean="0">
                                  <a:latin typeface="Cambria Math"/>
                                </a:rPr>
                                <m:t>0</m:t>
                              </m:r>
                            </m:sub>
                          </m:sSub>
                        </m:sub>
                        <m:sup>
                          <m:r>
                            <a:rPr lang="de-DE" sz="1400" b="0" i="1" smtClean="0">
                              <a:latin typeface="Cambria Math"/>
                            </a:rPr>
                            <m:t>0</m:t>
                          </m:r>
                        </m:sup>
                        <m:e>
                          <m:sSup>
                            <m:sSupPr>
                              <m:ctrlPr>
                                <a:rPr lang="de-DE" sz="1400" b="0" i="1" smtClean="0">
                                  <a:latin typeface="Cambria Math" panose="02040503050406030204" pitchFamily="18" charset="0"/>
                                </a:rPr>
                              </m:ctrlPr>
                            </m:sSupPr>
                            <m:e>
                              <m:d>
                                <m:dPr>
                                  <m:ctrlPr>
                                    <a:rPr lang="de-DE" sz="1400" b="0" i="1" smtClean="0">
                                      <a:latin typeface="Cambria Math" panose="02040503050406030204" pitchFamily="18" charset="0"/>
                                    </a:rPr>
                                  </m:ctrlPr>
                                </m:dPr>
                                <m:e>
                                  <m:f>
                                    <m:fPr>
                                      <m:ctrlPr>
                                        <a:rPr lang="de-DE" sz="1400" b="0" i="1" smtClean="0">
                                          <a:latin typeface="Cambria Math" panose="02040503050406030204" pitchFamily="18" charset="0"/>
                                        </a:rPr>
                                      </m:ctrlPr>
                                    </m:fPr>
                                    <m:num>
                                      <m:r>
                                        <a:rPr lang="de-DE" sz="1400" b="0" i="1" smtClean="0">
                                          <a:latin typeface="Cambria Math"/>
                                        </a:rPr>
                                        <m:t>𝑑𝐸</m:t>
                                      </m:r>
                                    </m:num>
                                    <m:den>
                                      <m:r>
                                        <a:rPr lang="de-DE" sz="1400" b="0" i="1" smtClean="0">
                                          <a:latin typeface="Cambria Math"/>
                                        </a:rPr>
                                        <m:t>𝑑𝑥</m:t>
                                      </m:r>
                                    </m:den>
                                  </m:f>
                                </m:e>
                              </m:d>
                            </m:e>
                            <m:sup>
                              <m:r>
                                <a:rPr lang="de-DE" sz="1400" b="0" i="1" smtClean="0">
                                  <a:latin typeface="Cambria Math"/>
                                </a:rPr>
                                <m:t>−1</m:t>
                              </m:r>
                            </m:sup>
                          </m:sSup>
                        </m:e>
                      </m:nary>
                      <m:r>
                        <a:rPr lang="de-DE" sz="1400" b="0" i="1" smtClean="0">
                          <a:latin typeface="Cambria Math"/>
                        </a:rPr>
                        <m:t>𝑑𝐸</m:t>
                      </m:r>
                    </m:oMath>
                  </m:oMathPara>
                </a14:m>
                <a:endParaRPr lang="de-DE" sz="1400" dirty="0"/>
              </a:p>
            </p:txBody>
          </p:sp>
        </mc:Choice>
        <mc:Fallback xmlns="">
          <p:sp>
            <p:nvSpPr>
              <p:cNvPr id="6" name="Textfeld 5"/>
              <p:cNvSpPr txBox="1">
                <a:spLocks noRot="1" noChangeAspect="1" noMove="1" noResize="1" noEditPoints="1" noAdjustHandles="1" noChangeArrowheads="1" noChangeShapeType="1" noTextEdit="1"/>
              </p:cNvSpPr>
              <p:nvPr/>
            </p:nvSpPr>
            <p:spPr>
              <a:xfrm>
                <a:off x="2880000" y="2492375"/>
                <a:ext cx="1646668" cy="768031"/>
              </a:xfrm>
              <a:prstGeom prst="rect">
                <a:avLst/>
              </a:prstGeom>
              <a:blipFill rotWithShape="1">
                <a:blip r:embed="rId3"/>
                <a:stretch>
                  <a:fillRect/>
                </a:stretch>
              </a:blipFill>
              <a:ln>
                <a:solidFill>
                  <a:srgbClr val="FF0000"/>
                </a:solidFill>
              </a:ln>
            </p:spPr>
            <p:txBody>
              <a:bodyPr/>
              <a:lstStyle/>
              <a:p>
                <a:r>
                  <a:rPr lang="de-DE">
                    <a:noFill/>
                  </a:rPr>
                  <a:t> </a:t>
                </a:r>
              </a:p>
            </p:txBody>
          </p:sp>
        </mc:Fallback>
      </mc:AlternateContent>
      <p:pic>
        <p:nvPicPr>
          <p:cNvPr id="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6355" y="1700808"/>
            <a:ext cx="32861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rot="16200000">
            <a:off x="5221843" y="3256268"/>
            <a:ext cx="968535" cy="276999"/>
          </a:xfrm>
          <a:prstGeom prst="rect">
            <a:avLst/>
          </a:prstGeom>
          <a:solidFill>
            <a:schemeClr val="bg1"/>
          </a:solidFill>
        </p:spPr>
        <p:txBody>
          <a:bodyPr wrap="none" rtlCol="0">
            <a:spAutoFit/>
          </a:bodyPr>
          <a:lstStyle/>
          <a:p>
            <a:r>
              <a:rPr lang="en-US" sz="1200" dirty="0" smtClean="0">
                <a:latin typeface="Arial" panose="020B0604020202020204" pitchFamily="34" charset="0"/>
                <a:cs typeface="Arial" panose="020B0604020202020204" pitchFamily="34" charset="0"/>
              </a:rPr>
              <a:t>energy loss</a:t>
            </a:r>
            <a:endParaRPr lang="en-US" sz="1200" dirty="0">
              <a:latin typeface="Arial" panose="020B0604020202020204" pitchFamily="34" charset="0"/>
              <a:cs typeface="Arial" panose="020B0604020202020204" pitchFamily="34" charset="0"/>
            </a:endParaRPr>
          </a:p>
        </p:txBody>
      </p:sp>
      <p:sp>
        <p:nvSpPr>
          <p:cNvPr id="8" name="Textfeld 7"/>
          <p:cNvSpPr txBox="1"/>
          <p:nvPr/>
        </p:nvSpPr>
        <p:spPr>
          <a:xfrm>
            <a:off x="6875999" y="3897080"/>
            <a:ext cx="841897" cy="276999"/>
          </a:xfrm>
          <a:prstGeom prst="rect">
            <a:avLst/>
          </a:prstGeom>
          <a:solidFill>
            <a:schemeClr val="bg1"/>
          </a:solidFill>
        </p:spPr>
        <p:txBody>
          <a:bodyPr wrap="none" rtlCol="0">
            <a:spAutoFit/>
          </a:bodyPr>
          <a:lstStyle/>
          <a:p>
            <a:r>
              <a:rPr lang="en-US" sz="1200" dirty="0" smtClean="0">
                <a:latin typeface="Arial" panose="020B0604020202020204" pitchFamily="34" charset="0"/>
                <a:cs typeface="Arial" panose="020B0604020202020204" pitchFamily="34" charset="0"/>
              </a:rPr>
              <a:t> distance </a:t>
            </a:r>
            <a:endParaRPr lang="en-US" sz="1200" dirty="0">
              <a:latin typeface="Arial" panose="020B0604020202020204" pitchFamily="34" charset="0"/>
              <a:cs typeface="Arial" panose="020B0604020202020204" pitchFamily="34" charset="0"/>
            </a:endParaRPr>
          </a:p>
        </p:txBody>
      </p:sp>
      <p:sp>
        <p:nvSpPr>
          <p:cNvPr id="9" name="Textfeld 8"/>
          <p:cNvSpPr txBox="1"/>
          <p:nvPr/>
        </p:nvSpPr>
        <p:spPr>
          <a:xfrm>
            <a:off x="6660000" y="3284984"/>
            <a:ext cx="1548000" cy="276999"/>
          </a:xfrm>
          <a:prstGeom prst="rect">
            <a:avLst/>
          </a:prstGeom>
          <a:solidFill>
            <a:srgbClr val="009999"/>
          </a:solidFill>
        </p:spPr>
        <p:txBody>
          <a:bodyPr wrap="none" rtlCol="0">
            <a:spAutoFit/>
          </a:bodyPr>
          <a:lstStyle/>
          <a:p>
            <a:pPr algn="ctr"/>
            <a:r>
              <a:rPr lang="de-DE" sz="1200" dirty="0" smtClean="0">
                <a:solidFill>
                  <a:schemeClr val="bg1"/>
                </a:solidFill>
                <a:latin typeface="Arial" panose="020B0604020202020204" pitchFamily="34" charset="0"/>
                <a:cs typeface="Arial" panose="020B0604020202020204" pitchFamily="34" charset="0"/>
              </a:rPr>
              <a:t>5.5 </a:t>
            </a:r>
            <a:r>
              <a:rPr lang="de-DE" sz="1200" dirty="0" err="1" smtClean="0">
                <a:solidFill>
                  <a:schemeClr val="bg1"/>
                </a:solidFill>
                <a:latin typeface="Arial" panose="020B0604020202020204" pitchFamily="34" charset="0"/>
                <a:cs typeface="Arial" panose="020B0604020202020204" pitchFamily="34" charset="0"/>
              </a:rPr>
              <a:t>MeV</a:t>
            </a:r>
            <a:r>
              <a:rPr lang="de-DE" sz="1200" dirty="0" smtClean="0">
                <a:solidFill>
                  <a:schemeClr val="bg1"/>
                </a:solidFill>
                <a:latin typeface="Arial" panose="020B0604020202020204" pitchFamily="34" charset="0"/>
                <a:cs typeface="Arial" panose="020B0604020202020204" pitchFamily="34" charset="0"/>
              </a:rPr>
              <a:t> </a:t>
            </a:r>
            <a:r>
              <a:rPr lang="el-GR" sz="1200" dirty="0" smtClean="0">
                <a:solidFill>
                  <a:schemeClr val="bg1"/>
                </a:solidFill>
                <a:latin typeface="Arial" panose="020B0604020202020204" pitchFamily="34" charset="0"/>
                <a:cs typeface="Arial" panose="020B0604020202020204" pitchFamily="34" charset="0"/>
              </a:rPr>
              <a:t>α</a:t>
            </a:r>
            <a:r>
              <a:rPr lang="de-DE" sz="1200" dirty="0" smtClean="0">
                <a:solidFill>
                  <a:schemeClr val="bg1"/>
                </a:solidFill>
                <a:latin typeface="Arial" panose="020B0604020202020204" pitchFamily="34" charset="0"/>
                <a:cs typeface="Arial" panose="020B0604020202020204" pitchFamily="34" charset="0"/>
              </a:rPr>
              <a:t>´s in </a:t>
            </a:r>
            <a:r>
              <a:rPr lang="de-DE" sz="1200" dirty="0" err="1" smtClean="0">
                <a:solidFill>
                  <a:schemeClr val="bg1"/>
                </a:solidFill>
                <a:latin typeface="Arial" panose="020B0604020202020204" pitchFamily="34" charset="0"/>
                <a:cs typeface="Arial" panose="020B0604020202020204" pitchFamily="34" charset="0"/>
              </a:rPr>
              <a:t>air</a:t>
            </a:r>
            <a:endParaRPr lang="de-DE" sz="1200" dirty="0" smtClean="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feld 9"/>
              <p:cNvSpPr txBox="1"/>
              <p:nvPr/>
            </p:nvSpPr>
            <p:spPr>
              <a:xfrm>
                <a:off x="2160000" y="3409200"/>
                <a:ext cx="97167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de-DE" sz="1200" i="1" smtClean="0">
                              <a:latin typeface="Cambria Math" panose="02040503050406030204" pitchFamily="18" charset="0"/>
                            </a:rPr>
                          </m:ctrlPr>
                        </m:accPr>
                        <m:e>
                          <m:r>
                            <a:rPr lang="de-DE" sz="1200" b="0" i="1" smtClean="0">
                              <a:latin typeface="Cambria Math"/>
                            </a:rPr>
                            <m:t>𝑅</m:t>
                          </m:r>
                        </m:e>
                      </m:acc>
                      <m:r>
                        <a:rPr lang="de-DE" sz="1200" b="0" i="1" smtClean="0">
                          <a:latin typeface="Cambria Math"/>
                        </a:rPr>
                        <m:t>/</m:t>
                      </m:r>
                      <m:r>
                        <a:rPr lang="de-DE" sz="1200" b="0" i="1" smtClean="0">
                          <a:latin typeface="Cambria Math"/>
                          <a:ea typeface="Cambria Math"/>
                        </a:rPr>
                        <m:t>𝜌</m:t>
                      </m:r>
                      <m:r>
                        <a:rPr lang="de-DE" sz="1200" b="0" i="1" smtClean="0">
                          <a:latin typeface="Cambria Math"/>
                          <a:ea typeface="Cambria Math"/>
                        </a:rPr>
                        <m:t>≈7</m:t>
                      </m:r>
                      <m:r>
                        <a:rPr lang="de-DE" sz="1200" b="0" i="1" smtClean="0">
                          <a:latin typeface="Cambria Math"/>
                          <a:ea typeface="Cambria Math"/>
                        </a:rPr>
                        <m:t>𝑐𝑚</m:t>
                      </m:r>
                    </m:oMath>
                  </m:oMathPara>
                </a14:m>
                <a:endParaRPr lang="de-DE" sz="1200" dirty="0"/>
              </a:p>
            </p:txBody>
          </p:sp>
        </mc:Choice>
        <mc:Fallback xmlns="">
          <p:sp>
            <p:nvSpPr>
              <p:cNvPr id="10" name="Textfeld 9"/>
              <p:cNvSpPr txBox="1">
                <a:spLocks noRot="1" noChangeAspect="1" noMove="1" noResize="1" noEditPoints="1" noAdjustHandles="1" noChangeArrowheads="1" noChangeShapeType="1" noTextEdit="1"/>
              </p:cNvSpPr>
              <p:nvPr/>
            </p:nvSpPr>
            <p:spPr>
              <a:xfrm>
                <a:off x="2160000" y="3409200"/>
                <a:ext cx="971676" cy="276999"/>
              </a:xfrm>
              <a:prstGeom prst="rect">
                <a:avLst/>
              </a:prstGeom>
              <a:blipFill rotWithShape="1">
                <a:blip r:embed="rId5"/>
                <a:stretch>
                  <a:fillRect b="-4348"/>
                </a:stretch>
              </a:blipFill>
            </p:spPr>
            <p:txBody>
              <a:bodyPr/>
              <a:lstStyle/>
              <a:p>
                <a:r>
                  <a:rPr lang="de-DE">
                    <a:noFill/>
                  </a:rPr>
                  <a:t> </a:t>
                </a:r>
              </a:p>
            </p:txBody>
          </p:sp>
        </mc:Fallback>
      </mc:AlternateContent>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1650" y="4500000"/>
            <a:ext cx="2830830" cy="1880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feld 11"/>
          <p:cNvSpPr txBox="1"/>
          <p:nvPr/>
        </p:nvSpPr>
        <p:spPr>
          <a:xfrm>
            <a:off x="6084168" y="5868000"/>
            <a:ext cx="1296000" cy="461665"/>
          </a:xfrm>
          <a:prstGeom prst="rect">
            <a:avLst/>
          </a:prstGeom>
          <a:noFill/>
        </p:spPr>
        <p:txBody>
          <a:bodyPr wrap="square" rtlCol="0">
            <a:spAutoFit/>
          </a:bodyPr>
          <a:lstStyle/>
          <a:p>
            <a:pPr algn="ctr"/>
            <a:r>
              <a:rPr lang="en-US" sz="1200" dirty="0" smtClean="0">
                <a:solidFill>
                  <a:schemeClr val="bg1"/>
                </a:solidFill>
              </a:rPr>
              <a:t>deuteron beam scintillating in air</a:t>
            </a:r>
            <a:endParaRPr lang="en-US" sz="1200" dirty="0">
              <a:solidFill>
                <a:schemeClr val="bg1"/>
              </a:solidFill>
            </a:endParaRPr>
          </a:p>
        </p:txBody>
      </p:sp>
      <p:grpSp>
        <p:nvGrpSpPr>
          <p:cNvPr id="16" name="Gruppieren 15"/>
          <p:cNvGrpSpPr/>
          <p:nvPr/>
        </p:nvGrpSpPr>
        <p:grpSpPr>
          <a:xfrm>
            <a:off x="360000" y="4581128"/>
            <a:ext cx="5484611" cy="1868259"/>
            <a:chOff x="360000" y="4680000"/>
            <a:chExt cx="5484611" cy="1868259"/>
          </a:xfrm>
        </p:grpSpPr>
        <p:sp>
          <p:nvSpPr>
            <p:cNvPr id="11" name="Textfeld 10"/>
            <p:cNvSpPr txBox="1"/>
            <p:nvPr/>
          </p:nvSpPr>
          <p:spPr>
            <a:xfrm>
              <a:off x="360001" y="4680000"/>
              <a:ext cx="5484610" cy="461665"/>
            </a:xfrm>
            <a:prstGeom prst="rect">
              <a:avLst/>
            </a:prstGeom>
            <a:noFill/>
          </p:spPr>
          <p:txBody>
            <a:bodyPr wrap="square" rtlCol="0">
              <a:spAutoFit/>
            </a:bodyPr>
            <a:lstStyle/>
            <a:p>
              <a:r>
                <a:rPr lang="en-US" sz="1200" i="1" dirty="0" smtClean="0"/>
                <a:t>Several empirical and semi-empirical formulae have been proposed  to compute range of </a:t>
              </a:r>
              <a:r>
                <a:rPr lang="el-GR" sz="1200" i="1" dirty="0" smtClean="0"/>
                <a:t>α</a:t>
              </a:r>
              <a:r>
                <a:rPr lang="de-DE" sz="1200" i="1" dirty="0" smtClean="0"/>
                <a:t>-</a:t>
              </a:r>
              <a:r>
                <a:rPr lang="en-US" sz="1200" i="1" dirty="0" smtClean="0"/>
                <a:t>particles in air.</a:t>
              </a:r>
              <a:endParaRPr lang="en-US" sz="1200" i="1" dirty="0"/>
            </a:p>
          </p:txBody>
        </p:sp>
        <mc:AlternateContent xmlns:mc="http://schemas.openxmlformats.org/markup-compatibility/2006" xmlns:a14="http://schemas.microsoft.com/office/drawing/2010/main">
          <mc:Choice Requires="a14">
            <p:sp>
              <p:nvSpPr>
                <p:cNvPr id="13" name="Textfeld 12"/>
                <p:cNvSpPr txBox="1"/>
                <p:nvPr/>
              </p:nvSpPr>
              <p:spPr>
                <a:xfrm>
                  <a:off x="360000" y="5151961"/>
                  <a:ext cx="3830086" cy="4919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000" b="0" i="1" smtClean="0">
                                <a:latin typeface="Cambria Math" panose="02040503050406030204" pitchFamily="18" charset="0"/>
                              </a:rPr>
                            </m:ctrlPr>
                          </m:sSubSupPr>
                          <m:e>
                            <m:r>
                              <a:rPr lang="de-DE" sz="1000" b="0" i="1" smtClean="0">
                                <a:latin typeface="Cambria Math"/>
                              </a:rPr>
                              <m:t>𝑅</m:t>
                            </m:r>
                          </m:e>
                          <m:sub>
                            <m:r>
                              <a:rPr lang="en-US" sz="1000" i="1" smtClean="0">
                                <a:latin typeface="Cambria Math"/>
                                <a:ea typeface="Cambria Math"/>
                              </a:rPr>
                              <m:t>𝛼</m:t>
                            </m:r>
                          </m:sub>
                          <m:sup>
                            <m:r>
                              <a:rPr lang="de-DE" sz="1000" b="0" i="1" smtClean="0">
                                <a:latin typeface="Cambria Math"/>
                              </a:rPr>
                              <m:t>𝑎𝑖𝑟</m:t>
                            </m:r>
                          </m:sup>
                        </m:sSubSup>
                        <m:d>
                          <m:dPr>
                            <m:begChr m:val="["/>
                            <m:endChr m:val="]"/>
                            <m:ctrlPr>
                              <a:rPr lang="en-US" sz="1000" i="1" smtClean="0">
                                <a:latin typeface="Cambria Math" panose="02040503050406030204" pitchFamily="18" charset="0"/>
                              </a:rPr>
                            </m:ctrlPr>
                          </m:dPr>
                          <m:e>
                            <m:r>
                              <a:rPr lang="de-DE" sz="1000" b="0" i="1" smtClean="0">
                                <a:latin typeface="Cambria Math"/>
                              </a:rPr>
                              <m:t>𝑚𝑚</m:t>
                            </m:r>
                          </m:e>
                        </m:d>
                        <m:r>
                          <a:rPr lang="de-DE" sz="1000" b="0" i="1" smtClean="0">
                            <a:latin typeface="Cambria Math"/>
                          </a:rPr>
                          <m:t>=</m:t>
                        </m:r>
                        <m:d>
                          <m:dPr>
                            <m:begChr m:val="{"/>
                            <m:endChr m:val=""/>
                            <m:ctrlPr>
                              <a:rPr lang="de-DE" sz="1000" b="0" i="1" smtClean="0">
                                <a:latin typeface="Cambria Math" panose="02040503050406030204" pitchFamily="18" charset="0"/>
                              </a:rPr>
                            </m:ctrlPr>
                          </m:dPr>
                          <m:e>
                            <m:m>
                              <m:mPr>
                                <m:mcs>
                                  <m:mc>
                                    <m:mcPr>
                                      <m:count m:val="1"/>
                                      <m:mcJc m:val="center"/>
                                    </m:mcPr>
                                  </m:mc>
                                </m:mcs>
                                <m:ctrlPr>
                                  <a:rPr lang="de-DE" sz="1000" b="0" i="1" smtClean="0">
                                    <a:latin typeface="Cambria Math" panose="02040503050406030204" pitchFamily="18" charset="0"/>
                                  </a:rPr>
                                </m:ctrlPr>
                              </m:mPr>
                              <m:mr>
                                <m:e>
                                  <m:sSup>
                                    <m:sSupPr>
                                      <m:ctrlPr>
                                        <a:rPr lang="de-DE" sz="1000" b="0" i="1" smtClean="0">
                                          <a:latin typeface="Cambria Math" panose="02040503050406030204" pitchFamily="18" charset="0"/>
                                        </a:rPr>
                                      </m:ctrlPr>
                                    </m:sSupPr>
                                    <m:e>
                                      <m:r>
                                        <a:rPr lang="de-DE" sz="1000" b="0" i="1" smtClean="0">
                                          <a:latin typeface="Cambria Math"/>
                                        </a:rPr>
                                        <m:t>𝑒</m:t>
                                      </m:r>
                                    </m:e>
                                    <m:sup>
                                      <m:r>
                                        <a:rPr lang="de-DE" sz="1000" b="0" i="1" smtClean="0">
                                          <a:latin typeface="Cambria Math"/>
                                        </a:rPr>
                                        <m:t>1.61</m:t>
                                      </m:r>
                                      <m:rad>
                                        <m:radPr>
                                          <m:degHide m:val="on"/>
                                          <m:ctrlPr>
                                            <a:rPr lang="de-DE" sz="1000" b="0" i="1" smtClean="0">
                                              <a:latin typeface="Cambria Math" panose="02040503050406030204" pitchFamily="18" charset="0"/>
                                            </a:rPr>
                                          </m:ctrlPr>
                                        </m:radPr>
                                        <m:deg/>
                                        <m:e>
                                          <m:sSub>
                                            <m:sSubPr>
                                              <m:ctrlPr>
                                                <a:rPr lang="de-DE" sz="1000" b="0" i="1" smtClean="0">
                                                  <a:latin typeface="Cambria Math" panose="02040503050406030204" pitchFamily="18" charset="0"/>
                                                </a:rPr>
                                              </m:ctrlPr>
                                            </m:sSubPr>
                                            <m:e>
                                              <m:r>
                                                <a:rPr lang="de-DE" sz="1000" b="0" i="1" smtClean="0">
                                                  <a:latin typeface="Cambria Math"/>
                                                </a:rPr>
                                                <m:t>𝐸</m:t>
                                              </m:r>
                                            </m:e>
                                            <m:sub>
                                              <m:r>
                                                <a:rPr lang="de-DE" sz="1000" b="0" i="1" smtClean="0">
                                                  <a:latin typeface="Cambria Math"/>
                                                  <a:ea typeface="Cambria Math"/>
                                                </a:rPr>
                                                <m:t>𝛼</m:t>
                                              </m:r>
                                            </m:sub>
                                          </m:sSub>
                                        </m:e>
                                      </m:rad>
                                    </m:sup>
                                  </m:sSup>
                                  <m:r>
                                    <m:rPr>
                                      <m:brk m:alnAt="7"/>
                                    </m:rPr>
                                    <a:rPr lang="de-DE" sz="1000" b="0" i="1" smtClean="0">
                                      <a:latin typeface="Cambria Math"/>
                                    </a:rPr>
                                    <m:t> </m:t>
                                  </m:r>
                                  <m:r>
                                    <a:rPr lang="de-DE" sz="1000" b="0" i="1" smtClean="0">
                                      <a:latin typeface="Cambria Math"/>
                                    </a:rPr>
                                    <m:t>                                                 </m:t>
                                  </m:r>
                                  <m:r>
                                    <a:rPr lang="de-DE" sz="1000" b="0" i="1" smtClean="0">
                                      <a:latin typeface="Cambria Math"/>
                                    </a:rPr>
                                    <m:t>𝑓𝑜𝑟</m:t>
                                  </m:r>
                                  <m:r>
                                    <a:rPr lang="de-DE" sz="1000" b="0" i="1" smtClean="0">
                                      <a:latin typeface="Cambria Math"/>
                                    </a:rPr>
                                    <m:t> </m:t>
                                  </m:r>
                                  <m:sSub>
                                    <m:sSubPr>
                                      <m:ctrlPr>
                                        <a:rPr lang="de-DE" sz="1000" b="0" i="1" smtClean="0">
                                          <a:latin typeface="Cambria Math" panose="02040503050406030204" pitchFamily="18" charset="0"/>
                                        </a:rPr>
                                      </m:ctrlPr>
                                    </m:sSubPr>
                                    <m:e>
                                      <m:r>
                                        <a:rPr lang="de-DE" sz="1000" b="0" i="1" smtClean="0">
                                          <a:latin typeface="Cambria Math"/>
                                        </a:rPr>
                                        <m:t>𝐸</m:t>
                                      </m:r>
                                    </m:e>
                                    <m:sub>
                                      <m:r>
                                        <a:rPr lang="de-DE" sz="1000" b="0" i="1" smtClean="0">
                                          <a:latin typeface="Cambria Math"/>
                                          <a:ea typeface="Cambria Math"/>
                                        </a:rPr>
                                        <m:t>𝛼</m:t>
                                      </m:r>
                                    </m:sub>
                                  </m:sSub>
                                  <m:r>
                                    <m:rPr>
                                      <m:brk m:alnAt="7"/>
                                    </m:rPr>
                                    <a:rPr lang="de-DE" sz="1000" b="0" i="1" smtClean="0">
                                      <a:latin typeface="Cambria Math"/>
                                      <a:ea typeface="Cambria Math"/>
                                    </a:rPr>
                                    <m:t>&lt;</m:t>
                                  </m:r>
                                  <m:r>
                                    <a:rPr lang="de-DE" sz="1000" b="0" i="1" smtClean="0">
                                      <a:latin typeface="Cambria Math"/>
                                      <a:ea typeface="Cambria Math"/>
                                    </a:rPr>
                                    <m:t>4</m:t>
                                  </m:r>
                                  <m:r>
                                    <a:rPr lang="de-DE" sz="1000" b="0" i="1" smtClean="0">
                                      <a:latin typeface="Cambria Math"/>
                                      <a:ea typeface="Cambria Math"/>
                                    </a:rPr>
                                    <m:t>𝑀𝑒𝑉</m:t>
                                  </m:r>
                                </m:e>
                              </m:mr>
                              <m:mr>
                                <m:e>
                                  <m:d>
                                    <m:dPr>
                                      <m:ctrlPr>
                                        <a:rPr lang="de-DE" sz="1000" b="0" i="1" smtClean="0">
                                          <a:latin typeface="Cambria Math" panose="02040503050406030204" pitchFamily="18" charset="0"/>
                                        </a:rPr>
                                      </m:ctrlPr>
                                    </m:dPr>
                                    <m:e>
                                      <m:r>
                                        <a:rPr lang="de-DE" sz="1000" b="0" i="1" smtClean="0">
                                          <a:latin typeface="Cambria Math"/>
                                        </a:rPr>
                                        <m:t>0.05</m:t>
                                      </m:r>
                                      <m:sSub>
                                        <m:sSubPr>
                                          <m:ctrlPr>
                                            <a:rPr lang="de-DE" sz="1000" b="0" i="1" smtClean="0">
                                              <a:latin typeface="Cambria Math" panose="02040503050406030204" pitchFamily="18" charset="0"/>
                                            </a:rPr>
                                          </m:ctrlPr>
                                        </m:sSubPr>
                                        <m:e>
                                          <m:r>
                                            <a:rPr lang="de-DE" sz="1000" b="0" i="1" smtClean="0">
                                              <a:latin typeface="Cambria Math"/>
                                            </a:rPr>
                                            <m:t>𝐸</m:t>
                                          </m:r>
                                        </m:e>
                                        <m:sub>
                                          <m:r>
                                            <a:rPr lang="de-DE" sz="1000" b="0" i="1" smtClean="0">
                                              <a:latin typeface="Cambria Math"/>
                                              <a:ea typeface="Cambria Math"/>
                                            </a:rPr>
                                            <m:t>𝛼</m:t>
                                          </m:r>
                                        </m:sub>
                                      </m:sSub>
                                      <m:r>
                                        <a:rPr lang="de-DE" sz="1000" b="0" i="1" smtClean="0">
                                          <a:latin typeface="Cambria Math"/>
                                        </a:rPr>
                                        <m:t>+2.85</m:t>
                                      </m:r>
                                    </m:e>
                                  </m:d>
                                  <m:sSubSup>
                                    <m:sSubSupPr>
                                      <m:ctrlPr>
                                        <a:rPr lang="de-DE" sz="1000" b="0" i="1" smtClean="0">
                                          <a:latin typeface="Cambria Math" panose="02040503050406030204" pitchFamily="18" charset="0"/>
                                        </a:rPr>
                                      </m:ctrlPr>
                                    </m:sSubSupPr>
                                    <m:e>
                                      <m:r>
                                        <a:rPr lang="de-DE" sz="1000" b="0" i="1" smtClean="0">
                                          <a:latin typeface="Cambria Math"/>
                                        </a:rPr>
                                        <m:t>𝐸</m:t>
                                      </m:r>
                                    </m:e>
                                    <m:sub>
                                      <m:r>
                                        <a:rPr lang="de-DE" sz="1000" i="1">
                                          <a:latin typeface="Cambria Math"/>
                                          <a:ea typeface="Cambria Math"/>
                                        </a:rPr>
                                        <m:t>𝛼</m:t>
                                      </m:r>
                                    </m:sub>
                                    <m:sup>
                                      <m:f>
                                        <m:fPr>
                                          <m:type m:val="lin"/>
                                          <m:ctrlPr>
                                            <a:rPr lang="de-DE" sz="1000" b="0" i="1" smtClean="0">
                                              <a:latin typeface="Cambria Math" panose="02040503050406030204" pitchFamily="18" charset="0"/>
                                            </a:rPr>
                                          </m:ctrlPr>
                                        </m:fPr>
                                        <m:num>
                                          <m:r>
                                            <a:rPr lang="de-DE" sz="1000" b="0" i="1" smtClean="0">
                                              <a:latin typeface="Cambria Math"/>
                                            </a:rPr>
                                            <m:t>3</m:t>
                                          </m:r>
                                        </m:num>
                                        <m:den>
                                          <m:r>
                                            <a:rPr lang="de-DE" sz="1000" b="0" i="1" smtClean="0">
                                              <a:latin typeface="Cambria Math"/>
                                            </a:rPr>
                                            <m:t>2</m:t>
                                          </m:r>
                                        </m:den>
                                      </m:f>
                                    </m:sup>
                                  </m:sSubSup>
                                  <m:r>
                                    <a:rPr lang="de-DE" sz="1000" b="0" i="1" smtClean="0">
                                      <a:latin typeface="Cambria Math"/>
                                    </a:rPr>
                                    <m:t>          </m:t>
                                  </m:r>
                                  <m:r>
                                    <a:rPr lang="de-DE" sz="1000" b="0" i="1" smtClean="0">
                                      <a:latin typeface="Cambria Math"/>
                                    </a:rPr>
                                    <m:t>𝑓𝑜𝑟</m:t>
                                  </m:r>
                                  <m:r>
                                    <a:rPr lang="de-DE" sz="1000" b="0" i="1" smtClean="0">
                                      <a:latin typeface="Cambria Math"/>
                                    </a:rPr>
                                    <m:t> 4</m:t>
                                  </m:r>
                                  <m:r>
                                    <a:rPr lang="de-DE" sz="1000" b="0" i="1" smtClean="0">
                                      <a:latin typeface="Cambria Math"/>
                                    </a:rPr>
                                    <m:t>𝑀𝑒𝑉</m:t>
                                  </m:r>
                                  <m:r>
                                    <a:rPr lang="de-DE" sz="1000" b="0" i="1" smtClean="0">
                                      <a:latin typeface="Cambria Math"/>
                                      <a:ea typeface="Cambria Math"/>
                                    </a:rPr>
                                    <m:t>≤</m:t>
                                  </m:r>
                                  <m:sSub>
                                    <m:sSubPr>
                                      <m:ctrlPr>
                                        <a:rPr lang="de-DE" sz="1000" b="0" i="1" smtClean="0">
                                          <a:latin typeface="Cambria Math" panose="02040503050406030204" pitchFamily="18" charset="0"/>
                                          <a:ea typeface="Cambria Math"/>
                                        </a:rPr>
                                      </m:ctrlPr>
                                    </m:sSubPr>
                                    <m:e>
                                      <m:r>
                                        <a:rPr lang="de-DE" sz="1000" b="0" i="1" smtClean="0">
                                          <a:latin typeface="Cambria Math"/>
                                          <a:ea typeface="Cambria Math"/>
                                        </a:rPr>
                                        <m:t>𝐸</m:t>
                                      </m:r>
                                    </m:e>
                                    <m:sub>
                                      <m:r>
                                        <a:rPr lang="de-DE" sz="1000" b="0" i="1" smtClean="0">
                                          <a:latin typeface="Cambria Math"/>
                                          <a:ea typeface="Cambria Math"/>
                                        </a:rPr>
                                        <m:t>𝛼</m:t>
                                      </m:r>
                                    </m:sub>
                                  </m:sSub>
                                  <m:r>
                                    <a:rPr lang="de-DE" sz="1000" b="0" i="1" smtClean="0">
                                      <a:latin typeface="Cambria Math"/>
                                      <a:ea typeface="Cambria Math"/>
                                    </a:rPr>
                                    <m:t>≤15</m:t>
                                  </m:r>
                                  <m:r>
                                    <a:rPr lang="de-DE" sz="1000" b="0" i="1" smtClean="0">
                                      <a:latin typeface="Cambria Math"/>
                                      <a:ea typeface="Cambria Math"/>
                                    </a:rPr>
                                    <m:t>𝑀𝑒𝑉</m:t>
                                  </m:r>
                                </m:e>
                              </m:mr>
                            </m:m>
                          </m:e>
                        </m:d>
                      </m:oMath>
                    </m:oMathPara>
                  </a14:m>
                  <a:endParaRPr lang="en-US" sz="1000" dirty="0"/>
                </a:p>
              </p:txBody>
            </p:sp>
          </mc:Choice>
          <mc:Fallback xmlns="">
            <p:sp>
              <p:nvSpPr>
                <p:cNvPr id="13" name="Textfeld 12"/>
                <p:cNvSpPr txBox="1">
                  <a:spLocks noRot="1" noChangeAspect="1" noMove="1" noResize="1" noEditPoints="1" noAdjustHandles="1" noChangeArrowheads="1" noChangeShapeType="1" noTextEdit="1"/>
                </p:cNvSpPr>
                <p:nvPr/>
              </p:nvSpPr>
              <p:spPr>
                <a:xfrm>
                  <a:off x="360000" y="5151961"/>
                  <a:ext cx="3830086" cy="491994"/>
                </a:xfrm>
                <a:prstGeom prst="rect">
                  <a:avLst/>
                </a:prstGeom>
                <a:blipFill rotWithShape="1">
                  <a:blip r:embed="rId7"/>
                  <a:stretch>
                    <a:fillRect t="-179012" b="-2580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feld 13"/>
                <p:cNvSpPr txBox="1"/>
                <p:nvPr/>
              </p:nvSpPr>
              <p:spPr>
                <a:xfrm>
                  <a:off x="360000" y="5652000"/>
                  <a:ext cx="3485634" cy="3977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000" b="0" i="1" smtClean="0">
                                <a:latin typeface="Cambria Math" panose="02040503050406030204" pitchFamily="18" charset="0"/>
                              </a:rPr>
                            </m:ctrlPr>
                          </m:sSubSupPr>
                          <m:e>
                            <m:r>
                              <a:rPr lang="de-DE" sz="1000" b="0" i="1" smtClean="0">
                                <a:latin typeface="Cambria Math"/>
                              </a:rPr>
                              <m:t>𝑅</m:t>
                            </m:r>
                          </m:e>
                          <m:sub>
                            <m:r>
                              <a:rPr lang="en-US" sz="1000" i="1" smtClean="0">
                                <a:latin typeface="Cambria Math"/>
                                <a:ea typeface="Cambria Math"/>
                              </a:rPr>
                              <m:t>𝛼</m:t>
                            </m:r>
                          </m:sub>
                          <m:sup>
                            <m:r>
                              <a:rPr lang="de-DE" sz="1000" b="0" i="1" smtClean="0">
                                <a:latin typeface="Cambria Math"/>
                              </a:rPr>
                              <m:t>𝑎𝑖𝑟</m:t>
                            </m:r>
                          </m:sup>
                        </m:sSubSup>
                        <m:d>
                          <m:dPr>
                            <m:begChr m:val="["/>
                            <m:endChr m:val="]"/>
                            <m:ctrlPr>
                              <a:rPr lang="en-US" sz="1000" i="1" smtClean="0">
                                <a:latin typeface="Cambria Math" panose="02040503050406030204" pitchFamily="18" charset="0"/>
                              </a:rPr>
                            </m:ctrlPr>
                          </m:dPr>
                          <m:e>
                            <m:r>
                              <a:rPr lang="de-DE" sz="1000" b="0" i="1" smtClean="0">
                                <a:latin typeface="Cambria Math"/>
                              </a:rPr>
                              <m:t>𝑐𝑚</m:t>
                            </m:r>
                          </m:e>
                        </m:d>
                        <m:r>
                          <a:rPr lang="de-DE" sz="1000" b="0" i="1" smtClean="0">
                            <a:latin typeface="Cambria Math"/>
                          </a:rPr>
                          <m:t>=</m:t>
                        </m:r>
                        <m:d>
                          <m:dPr>
                            <m:begChr m:val="{"/>
                            <m:endChr m:val=""/>
                            <m:ctrlPr>
                              <a:rPr lang="de-DE" sz="1000" b="0" i="1" smtClean="0">
                                <a:latin typeface="Cambria Math" panose="02040503050406030204" pitchFamily="18" charset="0"/>
                              </a:rPr>
                            </m:ctrlPr>
                          </m:dPr>
                          <m:e>
                            <m:m>
                              <m:mPr>
                                <m:mcs>
                                  <m:mc>
                                    <m:mcPr>
                                      <m:count m:val="1"/>
                                      <m:mcJc m:val="center"/>
                                    </m:mcPr>
                                  </m:mc>
                                </m:mcs>
                                <m:ctrlPr>
                                  <a:rPr lang="de-DE" sz="1000" b="0" i="1" smtClean="0">
                                    <a:latin typeface="Cambria Math" panose="02040503050406030204" pitchFamily="18" charset="0"/>
                                  </a:rPr>
                                </m:ctrlPr>
                              </m:mPr>
                              <m:mr>
                                <m:e>
                                  <m:r>
                                    <m:rPr>
                                      <m:brk m:alnAt="7"/>
                                    </m:rPr>
                                    <a:rPr lang="de-DE" sz="1000" b="0" i="1" smtClean="0">
                                      <a:latin typeface="Cambria Math"/>
                                    </a:rPr>
                                    <m:t>0</m:t>
                                  </m:r>
                                  <m:r>
                                    <a:rPr lang="de-DE" sz="1000" b="0" i="1" smtClean="0">
                                      <a:latin typeface="Cambria Math"/>
                                    </a:rPr>
                                    <m:t>.56</m:t>
                                  </m:r>
                                  <m:sSub>
                                    <m:sSubPr>
                                      <m:ctrlPr>
                                        <a:rPr lang="de-DE" sz="1000" b="0" i="1" smtClean="0">
                                          <a:latin typeface="Cambria Math" panose="02040503050406030204" pitchFamily="18" charset="0"/>
                                        </a:rPr>
                                      </m:ctrlPr>
                                    </m:sSubPr>
                                    <m:e>
                                      <m:r>
                                        <a:rPr lang="de-DE" sz="1000" b="0" i="1" smtClean="0">
                                          <a:latin typeface="Cambria Math"/>
                                        </a:rPr>
                                        <m:t>𝐸</m:t>
                                      </m:r>
                                    </m:e>
                                    <m:sub>
                                      <m:r>
                                        <a:rPr lang="de-DE" sz="1000" b="0" i="1" smtClean="0">
                                          <a:latin typeface="Cambria Math"/>
                                          <a:ea typeface="Cambria Math"/>
                                        </a:rPr>
                                        <m:t>𝛼</m:t>
                                      </m:r>
                                    </m:sub>
                                  </m:sSub>
                                  <m:r>
                                    <m:rPr>
                                      <m:brk m:alnAt="7"/>
                                    </m:rPr>
                                    <a:rPr lang="de-DE" sz="1000" b="0" i="1" smtClean="0">
                                      <a:latin typeface="Cambria Math"/>
                                    </a:rPr>
                                    <m:t> </m:t>
                                  </m:r>
                                  <m:r>
                                    <a:rPr lang="de-DE" sz="1000" b="0" i="1" smtClean="0">
                                      <a:latin typeface="Cambria Math"/>
                                    </a:rPr>
                                    <m:t>                                       </m:t>
                                  </m:r>
                                  <m:r>
                                    <a:rPr lang="de-DE" sz="1000" b="0" i="1" smtClean="0">
                                      <a:latin typeface="Cambria Math"/>
                                    </a:rPr>
                                    <m:t>𝑓𝑜𝑟</m:t>
                                  </m:r>
                                  <m:r>
                                    <a:rPr lang="de-DE" sz="1000" b="0" i="1" smtClean="0">
                                      <a:latin typeface="Cambria Math"/>
                                    </a:rPr>
                                    <m:t> </m:t>
                                  </m:r>
                                  <m:sSub>
                                    <m:sSubPr>
                                      <m:ctrlPr>
                                        <a:rPr lang="de-DE" sz="1000" b="0" i="1" smtClean="0">
                                          <a:latin typeface="Cambria Math" panose="02040503050406030204" pitchFamily="18" charset="0"/>
                                        </a:rPr>
                                      </m:ctrlPr>
                                    </m:sSubPr>
                                    <m:e>
                                      <m:r>
                                        <a:rPr lang="de-DE" sz="1000" b="0" i="1" smtClean="0">
                                          <a:latin typeface="Cambria Math"/>
                                        </a:rPr>
                                        <m:t>𝐸</m:t>
                                      </m:r>
                                    </m:e>
                                    <m:sub>
                                      <m:r>
                                        <a:rPr lang="de-DE" sz="1000" b="0" i="1" smtClean="0">
                                          <a:latin typeface="Cambria Math"/>
                                          <a:ea typeface="Cambria Math"/>
                                        </a:rPr>
                                        <m:t>𝛼</m:t>
                                      </m:r>
                                    </m:sub>
                                  </m:sSub>
                                  <m:r>
                                    <m:rPr>
                                      <m:brk m:alnAt="7"/>
                                    </m:rPr>
                                    <a:rPr lang="de-DE" sz="1000" b="0" i="1" smtClean="0">
                                      <a:latin typeface="Cambria Math"/>
                                      <a:ea typeface="Cambria Math"/>
                                    </a:rPr>
                                    <m:t>&lt;</m:t>
                                  </m:r>
                                  <m:r>
                                    <a:rPr lang="de-DE" sz="1000" b="0" i="1" smtClean="0">
                                      <a:latin typeface="Cambria Math"/>
                                      <a:ea typeface="Cambria Math"/>
                                    </a:rPr>
                                    <m:t>4</m:t>
                                  </m:r>
                                  <m:r>
                                    <a:rPr lang="de-DE" sz="1000" b="0" i="1" smtClean="0">
                                      <a:latin typeface="Cambria Math"/>
                                      <a:ea typeface="Cambria Math"/>
                                    </a:rPr>
                                    <m:t>𝑀𝑒𝑉</m:t>
                                  </m:r>
                                </m:e>
                              </m:mr>
                              <m:mr>
                                <m:e>
                                  <m:r>
                                    <a:rPr lang="de-DE" sz="1000" b="0" i="1" smtClean="0">
                                      <a:latin typeface="Cambria Math"/>
                                    </a:rPr>
                                    <m:t>1.24</m:t>
                                  </m:r>
                                  <m:sSub>
                                    <m:sSubPr>
                                      <m:ctrlPr>
                                        <a:rPr lang="de-DE" sz="1000" b="0" i="1" smtClean="0">
                                          <a:latin typeface="Cambria Math" panose="02040503050406030204" pitchFamily="18" charset="0"/>
                                        </a:rPr>
                                      </m:ctrlPr>
                                    </m:sSubPr>
                                    <m:e>
                                      <m:r>
                                        <a:rPr lang="de-DE" sz="1000" b="0" i="1" smtClean="0">
                                          <a:latin typeface="Cambria Math"/>
                                        </a:rPr>
                                        <m:t>𝐸</m:t>
                                      </m:r>
                                    </m:e>
                                    <m:sub>
                                      <m:r>
                                        <a:rPr lang="de-DE" sz="1000" b="0" i="1" smtClean="0">
                                          <a:latin typeface="Cambria Math"/>
                                          <a:ea typeface="Cambria Math"/>
                                        </a:rPr>
                                        <m:t>𝛼</m:t>
                                      </m:r>
                                    </m:sub>
                                  </m:sSub>
                                  <m:r>
                                    <a:rPr lang="de-DE" sz="1000" b="0" i="1" smtClean="0">
                                      <a:latin typeface="Cambria Math"/>
                                    </a:rPr>
                                    <m:t>−2.62          </m:t>
                                  </m:r>
                                  <m:r>
                                    <a:rPr lang="de-DE" sz="1000" b="0" i="1" smtClean="0">
                                      <a:latin typeface="Cambria Math"/>
                                    </a:rPr>
                                    <m:t>𝑓𝑜𝑟</m:t>
                                  </m:r>
                                  <m:r>
                                    <a:rPr lang="de-DE" sz="1000" b="0" i="1" smtClean="0">
                                      <a:latin typeface="Cambria Math"/>
                                    </a:rPr>
                                    <m:t> 4</m:t>
                                  </m:r>
                                  <m:r>
                                    <a:rPr lang="de-DE" sz="1000" b="0" i="1" smtClean="0">
                                      <a:latin typeface="Cambria Math"/>
                                    </a:rPr>
                                    <m:t>𝑀𝑒𝑉</m:t>
                                  </m:r>
                                  <m:r>
                                    <a:rPr lang="de-DE" sz="1000" b="0" i="1" smtClean="0">
                                      <a:latin typeface="Cambria Math"/>
                                      <a:ea typeface="Cambria Math"/>
                                    </a:rPr>
                                    <m:t>≤</m:t>
                                  </m:r>
                                  <m:sSub>
                                    <m:sSubPr>
                                      <m:ctrlPr>
                                        <a:rPr lang="de-DE" sz="1000" b="0" i="1" smtClean="0">
                                          <a:latin typeface="Cambria Math" panose="02040503050406030204" pitchFamily="18" charset="0"/>
                                          <a:ea typeface="Cambria Math"/>
                                        </a:rPr>
                                      </m:ctrlPr>
                                    </m:sSubPr>
                                    <m:e>
                                      <m:r>
                                        <a:rPr lang="de-DE" sz="1000" b="0" i="1" smtClean="0">
                                          <a:latin typeface="Cambria Math"/>
                                          <a:ea typeface="Cambria Math"/>
                                        </a:rPr>
                                        <m:t>𝐸</m:t>
                                      </m:r>
                                    </m:e>
                                    <m:sub>
                                      <m:r>
                                        <a:rPr lang="de-DE" sz="1000" b="0" i="1" smtClean="0">
                                          <a:latin typeface="Cambria Math"/>
                                          <a:ea typeface="Cambria Math"/>
                                        </a:rPr>
                                        <m:t>𝛼</m:t>
                                      </m:r>
                                    </m:sub>
                                  </m:sSub>
                                  <m:r>
                                    <a:rPr lang="de-DE" sz="1000" b="0" i="1" smtClean="0">
                                      <a:latin typeface="Cambria Math"/>
                                      <a:ea typeface="Cambria Math"/>
                                    </a:rPr>
                                    <m:t>&lt;8</m:t>
                                  </m:r>
                                  <m:r>
                                    <a:rPr lang="de-DE" sz="1000" b="0" i="1" smtClean="0">
                                      <a:latin typeface="Cambria Math"/>
                                      <a:ea typeface="Cambria Math"/>
                                    </a:rPr>
                                    <m:t>𝑀𝑒𝑉</m:t>
                                  </m:r>
                                </m:e>
                              </m:mr>
                            </m:m>
                          </m:e>
                        </m:d>
                      </m:oMath>
                    </m:oMathPara>
                  </a14:m>
                  <a:endParaRPr lang="en-US" sz="1000" dirty="0"/>
                </a:p>
              </p:txBody>
            </p:sp>
          </mc:Choice>
          <mc:Fallback xmlns="">
            <p:sp>
              <p:nvSpPr>
                <p:cNvPr id="14" name="Textfeld 13"/>
                <p:cNvSpPr txBox="1">
                  <a:spLocks noRot="1" noChangeAspect="1" noMove="1" noResize="1" noEditPoints="1" noAdjustHandles="1" noChangeArrowheads="1" noChangeShapeType="1" noTextEdit="1"/>
                </p:cNvSpPr>
                <p:nvPr/>
              </p:nvSpPr>
              <p:spPr>
                <a:xfrm>
                  <a:off x="360000" y="5652000"/>
                  <a:ext cx="3485634" cy="397738"/>
                </a:xfrm>
                <a:prstGeom prst="rect">
                  <a:avLst/>
                </a:prstGeom>
                <a:blipFill rotWithShape="1">
                  <a:blip r:embed="rId8"/>
                  <a:stretch>
                    <a:fillRect t="-144615" b="-20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feld 14"/>
                <p:cNvSpPr txBox="1"/>
                <p:nvPr/>
              </p:nvSpPr>
              <p:spPr>
                <a:xfrm>
                  <a:off x="360000" y="6120000"/>
                  <a:ext cx="4052584" cy="428259"/>
                </a:xfrm>
                <a:prstGeom prst="rect">
                  <a:avLst/>
                </a:prstGeom>
                <a:noFill/>
              </p:spPr>
              <p:txBody>
                <a:bodyPr wrap="none" rtlCol="0">
                  <a:spAutoFit/>
                </a:bodyPr>
                <a:lstStyle/>
                <a:p>
                  <a:r>
                    <a:rPr lang="en-US" sz="1200" dirty="0" smtClean="0"/>
                    <a:t>Scaling the range of other materials </a:t>
                  </a:r>
                  <a14:m>
                    <m:oMath xmlns:m="http://schemas.openxmlformats.org/officeDocument/2006/math">
                      <m:sSubSup>
                        <m:sSubSupPr>
                          <m:ctrlPr>
                            <a:rPr lang="en-US" sz="1200" b="0" i="1" smtClean="0">
                              <a:latin typeface="Cambria Math" panose="02040503050406030204" pitchFamily="18" charset="0"/>
                            </a:rPr>
                          </m:ctrlPr>
                        </m:sSubSupPr>
                        <m:e>
                          <m:r>
                            <a:rPr lang="de-DE" sz="1200" b="0" i="1" smtClean="0">
                              <a:latin typeface="Cambria Math"/>
                            </a:rPr>
                            <m:t>𝑅</m:t>
                          </m:r>
                        </m:e>
                        <m:sub>
                          <m:r>
                            <a:rPr lang="en-US" sz="1200" i="1" smtClean="0">
                              <a:latin typeface="Cambria Math"/>
                              <a:ea typeface="Cambria Math"/>
                            </a:rPr>
                            <m:t>𝛼</m:t>
                          </m:r>
                        </m:sub>
                        <m:sup>
                          <m:r>
                            <a:rPr lang="de-DE" sz="1200" b="0" i="1" smtClean="0">
                              <a:latin typeface="Cambria Math"/>
                            </a:rPr>
                            <m:t>𝑥</m:t>
                          </m:r>
                        </m:sup>
                      </m:sSubSup>
                      <m:r>
                        <a:rPr lang="de-DE" sz="1200" b="0" i="1" smtClean="0">
                          <a:latin typeface="Cambria Math"/>
                        </a:rPr>
                        <m:t>=3.37</m:t>
                      </m:r>
                      <m:r>
                        <a:rPr lang="de-DE" sz="1200" b="0" i="1" smtClean="0">
                          <a:latin typeface="Cambria Math"/>
                          <a:ea typeface="Cambria Math"/>
                        </a:rPr>
                        <m:t>∙</m:t>
                      </m:r>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10</m:t>
                          </m:r>
                        </m:e>
                        <m:sup>
                          <m:r>
                            <a:rPr lang="de-DE" sz="1200" b="0" i="1" smtClean="0">
                              <a:latin typeface="Cambria Math"/>
                              <a:ea typeface="Cambria Math"/>
                            </a:rPr>
                            <m:t>−4</m:t>
                          </m:r>
                        </m:sup>
                      </m:sSup>
                      <m:sSubSup>
                        <m:sSubSupPr>
                          <m:ctrlPr>
                            <a:rPr lang="de-DE" sz="1200" b="0" i="1" smtClean="0">
                              <a:latin typeface="Cambria Math" panose="02040503050406030204" pitchFamily="18" charset="0"/>
                              <a:ea typeface="Cambria Math"/>
                            </a:rPr>
                          </m:ctrlPr>
                        </m:sSubSupPr>
                        <m:e>
                          <m:r>
                            <a:rPr lang="de-DE" sz="1200" b="0" i="1" smtClean="0">
                              <a:latin typeface="Cambria Math"/>
                              <a:ea typeface="Cambria Math"/>
                            </a:rPr>
                            <m:t>𝑅</m:t>
                          </m:r>
                        </m:e>
                        <m:sub>
                          <m:r>
                            <a:rPr lang="de-DE" sz="1200" b="0" i="1" smtClean="0">
                              <a:latin typeface="Cambria Math"/>
                              <a:ea typeface="Cambria Math"/>
                            </a:rPr>
                            <m:t>𝛼</m:t>
                          </m:r>
                        </m:sub>
                        <m:sup>
                          <m:r>
                            <a:rPr lang="de-DE" sz="1200" b="0" i="1" smtClean="0">
                              <a:latin typeface="Cambria Math"/>
                              <a:ea typeface="Cambria Math"/>
                            </a:rPr>
                            <m:t>𝑎𝑖𝑟</m:t>
                          </m:r>
                        </m:sup>
                      </m:sSubSup>
                      <m:f>
                        <m:fPr>
                          <m:ctrlPr>
                            <a:rPr lang="de-DE" sz="1200" b="0" i="1" smtClean="0">
                              <a:latin typeface="Cambria Math" panose="02040503050406030204" pitchFamily="18" charset="0"/>
                              <a:ea typeface="Cambria Math"/>
                            </a:rPr>
                          </m:ctrlPr>
                        </m:fPr>
                        <m:num>
                          <m:rad>
                            <m:radPr>
                              <m:degHide m:val="on"/>
                              <m:ctrlPr>
                                <a:rPr lang="de-DE" sz="1200" b="0" i="1" smtClean="0">
                                  <a:latin typeface="Cambria Math" panose="02040503050406030204" pitchFamily="18" charset="0"/>
                                  <a:ea typeface="Cambria Math"/>
                                </a:rPr>
                              </m:ctrlPr>
                            </m:radPr>
                            <m:deg/>
                            <m:e>
                              <m:sSub>
                                <m:sSubPr>
                                  <m:ctrlPr>
                                    <a:rPr lang="de-DE" sz="1200" b="0" i="1" smtClean="0">
                                      <a:latin typeface="Cambria Math" panose="02040503050406030204" pitchFamily="18" charset="0"/>
                                      <a:ea typeface="Cambria Math"/>
                                    </a:rPr>
                                  </m:ctrlPr>
                                </m:sSubPr>
                                <m:e>
                                  <m:r>
                                    <a:rPr lang="de-DE" sz="1200" b="0" i="1" smtClean="0">
                                      <a:latin typeface="Cambria Math"/>
                                      <a:ea typeface="Cambria Math"/>
                                    </a:rPr>
                                    <m:t>𝐴</m:t>
                                  </m:r>
                                </m:e>
                                <m:sub>
                                  <m:r>
                                    <a:rPr lang="de-DE" sz="1200" b="0" i="1" smtClean="0">
                                      <a:latin typeface="Cambria Math"/>
                                      <a:ea typeface="Cambria Math"/>
                                    </a:rPr>
                                    <m:t>𝑥</m:t>
                                  </m:r>
                                </m:sub>
                              </m:sSub>
                            </m:e>
                          </m:rad>
                        </m:num>
                        <m:den>
                          <m:sSub>
                            <m:sSubPr>
                              <m:ctrlPr>
                                <a:rPr lang="de-DE" sz="1200" b="0" i="1" smtClean="0">
                                  <a:latin typeface="Cambria Math" panose="02040503050406030204" pitchFamily="18" charset="0"/>
                                  <a:ea typeface="Cambria Math"/>
                                </a:rPr>
                              </m:ctrlPr>
                            </m:sSubPr>
                            <m:e>
                              <m:r>
                                <a:rPr lang="de-DE" sz="1200" b="0" i="1" smtClean="0">
                                  <a:latin typeface="Cambria Math"/>
                                  <a:ea typeface="Cambria Math"/>
                                </a:rPr>
                                <m:t>𝜌</m:t>
                              </m:r>
                            </m:e>
                            <m:sub>
                              <m:r>
                                <a:rPr lang="de-DE" sz="1200" b="0" i="1" smtClean="0">
                                  <a:latin typeface="Cambria Math"/>
                                  <a:ea typeface="Cambria Math"/>
                                </a:rPr>
                                <m:t>𝑥</m:t>
                              </m:r>
                            </m:sub>
                          </m:sSub>
                        </m:den>
                      </m:f>
                    </m:oMath>
                  </a14:m>
                  <a:endParaRPr lang="en-US" sz="1200" dirty="0"/>
                </a:p>
              </p:txBody>
            </p:sp>
          </mc:Choice>
          <mc:Fallback xmlns="">
            <p:sp>
              <p:nvSpPr>
                <p:cNvPr id="15" name="Textfeld 14"/>
                <p:cNvSpPr txBox="1">
                  <a:spLocks noRot="1" noChangeAspect="1" noMove="1" noResize="1" noEditPoints="1" noAdjustHandles="1" noChangeArrowheads="1" noChangeShapeType="1" noTextEdit="1"/>
                </p:cNvSpPr>
                <p:nvPr/>
              </p:nvSpPr>
              <p:spPr>
                <a:xfrm>
                  <a:off x="360000" y="6120000"/>
                  <a:ext cx="4052584" cy="428259"/>
                </a:xfrm>
                <a:prstGeom prst="rect">
                  <a:avLst/>
                </a:prstGeom>
                <a:blipFill rotWithShape="1">
                  <a:blip r:embed="rId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421754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Interaction of charged particles in matter</a:t>
            </a:r>
            <a:endParaRPr lang="en-US" dirty="0"/>
          </a:p>
        </p:txBody>
      </p:sp>
      <p:sp>
        <p:nvSpPr>
          <p:cNvPr id="4" name="Text Box 10"/>
          <p:cNvSpPr txBox="1">
            <a:spLocks noChangeArrowheads="1"/>
          </p:cNvSpPr>
          <p:nvPr/>
        </p:nvSpPr>
        <p:spPr bwMode="auto">
          <a:xfrm>
            <a:off x="365125" y="981075"/>
            <a:ext cx="7620484" cy="347787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600" b="1" dirty="0" smtClean="0">
                <a:solidFill>
                  <a:srgbClr val="0000CC"/>
                </a:solidFill>
                <a:latin typeface="Times New Roman" pitchFamily="18" charset="0"/>
              </a:rPr>
              <a:t>Bethe-Bloch formula </a:t>
            </a:r>
            <a:r>
              <a:rPr lang="en-US" altLang="de-DE" sz="1600" dirty="0" smtClean="0">
                <a:solidFill>
                  <a:srgbClr val="000000"/>
                </a:solidFill>
                <a:latin typeface="Times New Roman" pitchFamily="18" charset="0"/>
              </a:rPr>
              <a:t>describes the energy loss of heavy particles passing through matter</a:t>
            </a:r>
            <a:endParaRPr lang="en-US" altLang="de-DE" sz="1600" dirty="0">
              <a:solidFill>
                <a:srgbClr val="000000"/>
              </a:solidFill>
              <a:latin typeface="Times New Roman" pitchFamily="18" charset="0"/>
            </a:endParaRPr>
          </a:p>
          <a:p>
            <a:endParaRPr lang="en-US" altLang="de-DE" sz="1600" dirty="0">
              <a:solidFill>
                <a:srgbClr val="000000"/>
              </a:solidFill>
              <a:latin typeface="Times New Roman" pitchFamily="18" charset="0"/>
              <a:cs typeface="Times New Roman" pitchFamily="18" charset="0"/>
            </a:endParaRPr>
          </a:p>
          <a:p>
            <a:endParaRPr lang="en-US" altLang="de-DE" sz="1600" dirty="0">
              <a:solidFill>
                <a:srgbClr val="000000"/>
              </a:solidFill>
              <a:latin typeface="Times New Roman" pitchFamily="18" charset="0"/>
              <a:cs typeface="Times New Roman" pitchFamily="18" charset="0"/>
            </a:endParaRPr>
          </a:p>
          <a:p>
            <a:endParaRPr lang="en-US" altLang="de-DE" sz="1600" dirty="0">
              <a:solidFill>
                <a:srgbClr val="000000"/>
              </a:solidFill>
              <a:latin typeface="Times New Roman" pitchFamily="18" charset="0"/>
            </a:endParaRPr>
          </a:p>
          <a:p>
            <a:endParaRPr lang="en-US" altLang="de-DE" sz="1600" dirty="0">
              <a:solidFill>
                <a:srgbClr val="000000"/>
              </a:solidFill>
              <a:latin typeface="Times New Roman" pitchFamily="18" charset="0"/>
            </a:endParaRPr>
          </a:p>
          <a:p>
            <a:endParaRPr lang="en-US" altLang="de-DE" sz="1600" dirty="0">
              <a:solidFill>
                <a:srgbClr val="000000"/>
              </a:solidFill>
              <a:latin typeface="Times New Roman" pitchFamily="18" charset="0"/>
            </a:endParaRPr>
          </a:p>
          <a:p>
            <a:endParaRPr lang="en-US" altLang="de-DE" sz="1600" dirty="0">
              <a:solidFill>
                <a:srgbClr val="000000"/>
              </a:solidFill>
              <a:latin typeface="Times New Roman" pitchFamily="18" charset="0"/>
            </a:endParaRPr>
          </a:p>
          <a:p>
            <a:r>
              <a:rPr lang="en-US" altLang="de-DE" sz="1200" dirty="0">
                <a:solidFill>
                  <a:srgbClr val="000000"/>
                </a:solidFill>
                <a:latin typeface="Times New Roman" pitchFamily="18" charset="0"/>
              </a:rPr>
              <a:t>N</a:t>
            </a:r>
            <a:r>
              <a:rPr lang="en-US" altLang="de-DE" sz="1200" baseline="-25000" dirty="0">
                <a:solidFill>
                  <a:srgbClr val="000000"/>
                </a:solidFill>
                <a:latin typeface="Times New Roman" pitchFamily="18" charset="0"/>
              </a:rPr>
              <a:t>a</a:t>
            </a:r>
            <a:r>
              <a:rPr lang="en-US" altLang="de-DE" sz="1200" dirty="0">
                <a:solidFill>
                  <a:srgbClr val="000000"/>
                </a:solidFill>
                <a:latin typeface="Times New Roman" pitchFamily="18" charset="0"/>
              </a:rPr>
              <a:t> : Avogadro </a:t>
            </a:r>
            <a:r>
              <a:rPr lang="en-US" altLang="de-DE" sz="1200" dirty="0" smtClean="0">
                <a:solidFill>
                  <a:srgbClr val="000000"/>
                </a:solidFill>
                <a:latin typeface="Times New Roman" pitchFamily="18" charset="0"/>
              </a:rPr>
              <a:t>number </a:t>
            </a:r>
            <a:r>
              <a:rPr lang="en-US" altLang="de-DE" sz="1200" dirty="0">
                <a:solidFill>
                  <a:srgbClr val="000000"/>
                </a:solidFill>
                <a:latin typeface="Times New Roman" pitchFamily="18" charset="0"/>
              </a:rPr>
              <a:t>6.02</a:t>
            </a:r>
            <a:r>
              <a:rPr lang="en-US" altLang="de-DE" sz="1200" dirty="0">
                <a:solidFill>
                  <a:srgbClr val="000000"/>
                </a:solidFill>
                <a:latin typeface="Times New Roman" pitchFamily="18" charset="0"/>
                <a:cs typeface="Times New Roman" pitchFamily="18" charset="0"/>
              </a:rPr>
              <a:t>·10</a:t>
            </a:r>
            <a:r>
              <a:rPr lang="en-US" altLang="de-DE" sz="1200" baseline="30000" dirty="0">
                <a:solidFill>
                  <a:srgbClr val="000000"/>
                </a:solidFill>
                <a:latin typeface="Times New Roman" pitchFamily="18" charset="0"/>
                <a:cs typeface="Times New Roman" pitchFamily="18" charset="0"/>
              </a:rPr>
              <a:t>23</a:t>
            </a:r>
            <a:r>
              <a:rPr lang="en-US" altLang="de-DE" sz="1200" dirty="0">
                <a:solidFill>
                  <a:srgbClr val="000000"/>
                </a:solidFill>
                <a:latin typeface="Times New Roman" pitchFamily="18" charset="0"/>
                <a:cs typeface="Times New Roman" pitchFamily="18" charset="0"/>
              </a:rPr>
              <a:t> </a:t>
            </a:r>
            <a:r>
              <a:rPr lang="en-US" altLang="de-DE" sz="1200" dirty="0" smtClean="0">
                <a:solidFill>
                  <a:srgbClr val="000000"/>
                </a:solidFill>
                <a:latin typeface="Times New Roman" pitchFamily="18" charset="0"/>
                <a:cs typeface="Times New Roman" pitchFamily="18" charset="0"/>
              </a:rPr>
              <a:t>mol</a:t>
            </a:r>
            <a:r>
              <a:rPr lang="en-US" altLang="de-DE" sz="1200" baseline="30000" dirty="0" smtClean="0">
                <a:solidFill>
                  <a:srgbClr val="000000"/>
                </a:solidFill>
                <a:latin typeface="Times New Roman" pitchFamily="18" charset="0"/>
                <a:cs typeface="Times New Roman" pitchFamily="18" charset="0"/>
              </a:rPr>
              <a:t>-1           </a:t>
            </a:r>
            <a:endParaRPr lang="en-US" altLang="de-DE" sz="1200" baseline="30000" dirty="0">
              <a:solidFill>
                <a:srgbClr val="000000"/>
              </a:solidFill>
              <a:latin typeface="Times New Roman" pitchFamily="18" charset="0"/>
              <a:cs typeface="Times New Roman" pitchFamily="18" charset="0"/>
            </a:endParaRPr>
          </a:p>
          <a:p>
            <a:r>
              <a:rPr lang="en-US" altLang="de-DE" sz="1200" dirty="0">
                <a:solidFill>
                  <a:srgbClr val="000000"/>
                </a:solidFill>
                <a:latin typeface="Times New Roman" pitchFamily="18" charset="0"/>
                <a:cs typeface="Times New Roman" pitchFamily="18" charset="0"/>
              </a:rPr>
              <a:t>r</a:t>
            </a:r>
            <a:r>
              <a:rPr lang="en-US" altLang="de-DE" sz="1200" baseline="-25000" dirty="0">
                <a:solidFill>
                  <a:srgbClr val="000000"/>
                </a:solidFill>
                <a:latin typeface="Times New Roman" pitchFamily="18" charset="0"/>
                <a:cs typeface="Times New Roman" pitchFamily="18" charset="0"/>
              </a:rPr>
              <a:t>e</a:t>
            </a:r>
            <a:r>
              <a:rPr lang="en-US" altLang="de-DE" sz="1200" dirty="0">
                <a:solidFill>
                  <a:srgbClr val="000000"/>
                </a:solidFill>
                <a:latin typeface="Times New Roman" pitchFamily="18" charset="0"/>
                <a:cs typeface="Times New Roman" pitchFamily="18" charset="0"/>
              </a:rPr>
              <a:t> :   </a:t>
            </a:r>
            <a:r>
              <a:rPr lang="en-US" altLang="de-DE" sz="1200" dirty="0" smtClean="0">
                <a:solidFill>
                  <a:srgbClr val="000000"/>
                </a:solidFill>
                <a:latin typeface="Times New Roman" pitchFamily="18" charset="0"/>
                <a:cs typeface="Times New Roman" pitchFamily="18" charset="0"/>
              </a:rPr>
              <a:t>class</a:t>
            </a:r>
            <a:r>
              <a:rPr lang="en-US" altLang="de-DE" sz="1200" dirty="0">
                <a:solidFill>
                  <a:srgbClr val="000000"/>
                </a:solidFill>
                <a:latin typeface="Times New Roman" pitchFamily="18" charset="0"/>
                <a:cs typeface="Times New Roman" pitchFamily="18" charset="0"/>
              </a:rPr>
              <a:t>. </a:t>
            </a:r>
            <a:r>
              <a:rPr lang="en-US" altLang="de-DE" sz="1200" dirty="0" smtClean="0">
                <a:solidFill>
                  <a:srgbClr val="000000"/>
                </a:solidFill>
                <a:latin typeface="Times New Roman" pitchFamily="18" charset="0"/>
                <a:cs typeface="Times New Roman" pitchFamily="18" charset="0"/>
              </a:rPr>
              <a:t>electron radius </a:t>
            </a:r>
            <a:r>
              <a:rPr lang="en-US" altLang="de-DE" sz="1200" dirty="0">
                <a:solidFill>
                  <a:srgbClr val="000000"/>
                </a:solidFill>
                <a:latin typeface="Times New Roman" pitchFamily="18" charset="0"/>
                <a:cs typeface="Times New Roman" pitchFamily="18" charset="0"/>
              </a:rPr>
              <a:t>2.81·10</a:t>
            </a:r>
            <a:r>
              <a:rPr lang="en-US" altLang="de-DE" sz="1200" baseline="30000" dirty="0">
                <a:solidFill>
                  <a:srgbClr val="000000"/>
                </a:solidFill>
                <a:latin typeface="Times New Roman" pitchFamily="18" charset="0"/>
                <a:cs typeface="Times New Roman" pitchFamily="18" charset="0"/>
              </a:rPr>
              <a:t>-13</a:t>
            </a:r>
            <a:r>
              <a:rPr lang="en-US" altLang="de-DE" sz="1200" dirty="0">
                <a:solidFill>
                  <a:srgbClr val="000000"/>
                </a:solidFill>
                <a:latin typeface="Times New Roman" pitchFamily="18" charset="0"/>
                <a:cs typeface="Times New Roman" pitchFamily="18" charset="0"/>
              </a:rPr>
              <a:t> cm</a:t>
            </a:r>
          </a:p>
          <a:p>
            <a:r>
              <a:rPr lang="en-US" altLang="de-DE" sz="1200" dirty="0">
                <a:solidFill>
                  <a:srgbClr val="000000"/>
                </a:solidFill>
                <a:latin typeface="Times New Roman" pitchFamily="18" charset="0"/>
                <a:cs typeface="Times New Roman" pitchFamily="18" charset="0"/>
              </a:rPr>
              <a:t>m</a:t>
            </a:r>
            <a:r>
              <a:rPr lang="en-US" altLang="de-DE" sz="1200" baseline="-25000" dirty="0">
                <a:solidFill>
                  <a:srgbClr val="000000"/>
                </a:solidFill>
                <a:latin typeface="Times New Roman" pitchFamily="18" charset="0"/>
                <a:cs typeface="Times New Roman" pitchFamily="18" charset="0"/>
              </a:rPr>
              <a:t>e</a:t>
            </a:r>
            <a:r>
              <a:rPr lang="en-US" altLang="de-DE" sz="1200" dirty="0">
                <a:solidFill>
                  <a:srgbClr val="000000"/>
                </a:solidFill>
                <a:latin typeface="Times New Roman" pitchFamily="18" charset="0"/>
                <a:cs typeface="Times New Roman" pitchFamily="18" charset="0"/>
              </a:rPr>
              <a:t> : </a:t>
            </a:r>
            <a:r>
              <a:rPr lang="en-US" altLang="de-DE" sz="1200" dirty="0" smtClean="0">
                <a:solidFill>
                  <a:srgbClr val="000000"/>
                </a:solidFill>
                <a:latin typeface="Times New Roman" pitchFamily="18" charset="0"/>
                <a:cs typeface="Times New Roman" pitchFamily="18" charset="0"/>
              </a:rPr>
              <a:t>electron mass</a:t>
            </a:r>
            <a:endParaRPr lang="en-US" altLang="de-DE" sz="1200" dirty="0">
              <a:solidFill>
                <a:srgbClr val="000000"/>
              </a:solidFill>
              <a:latin typeface="Times New Roman" pitchFamily="18" charset="0"/>
              <a:cs typeface="Times New Roman" pitchFamily="18" charset="0"/>
            </a:endParaRPr>
          </a:p>
          <a:p>
            <a:r>
              <a:rPr lang="el-GR" altLang="de-DE" sz="1200" dirty="0">
                <a:solidFill>
                  <a:srgbClr val="000000"/>
                </a:solidFill>
                <a:latin typeface="Times New Roman" pitchFamily="18" charset="0"/>
                <a:cs typeface="Times New Roman" pitchFamily="18" charset="0"/>
              </a:rPr>
              <a:t>ρ</a:t>
            </a:r>
            <a:r>
              <a:rPr lang="en-US" altLang="de-DE" sz="1200" dirty="0">
                <a:solidFill>
                  <a:srgbClr val="000000"/>
                </a:solidFill>
                <a:latin typeface="Times New Roman" pitchFamily="18" charset="0"/>
                <a:cs typeface="Times New Roman" pitchFamily="18" charset="0"/>
              </a:rPr>
              <a:t> :   </a:t>
            </a:r>
            <a:r>
              <a:rPr lang="en-US" altLang="de-DE" sz="1200" dirty="0" smtClean="0">
                <a:solidFill>
                  <a:srgbClr val="000000"/>
                </a:solidFill>
                <a:latin typeface="Times New Roman" pitchFamily="18" charset="0"/>
                <a:cs typeface="Times New Roman" pitchFamily="18" charset="0"/>
              </a:rPr>
              <a:t>density of abs</a:t>
            </a:r>
            <a:r>
              <a:rPr lang="en-US" altLang="de-DE" sz="1200" dirty="0">
                <a:solidFill>
                  <a:srgbClr val="000000"/>
                </a:solidFill>
                <a:latin typeface="Times New Roman" pitchFamily="18" charset="0"/>
                <a:cs typeface="Times New Roman" pitchFamily="18" charset="0"/>
              </a:rPr>
              <a:t>. </a:t>
            </a:r>
            <a:r>
              <a:rPr lang="en-US" altLang="de-DE" sz="1200" dirty="0" smtClean="0">
                <a:solidFill>
                  <a:srgbClr val="000000"/>
                </a:solidFill>
                <a:latin typeface="Times New Roman" pitchFamily="18" charset="0"/>
                <a:cs typeface="Times New Roman" pitchFamily="18" charset="0"/>
              </a:rPr>
              <a:t>matter</a:t>
            </a:r>
            <a:endParaRPr lang="en-US" altLang="de-DE" sz="1200" dirty="0">
              <a:solidFill>
                <a:srgbClr val="000000"/>
              </a:solidFill>
              <a:latin typeface="Times New Roman" pitchFamily="18" charset="0"/>
              <a:cs typeface="Times New Roman" pitchFamily="18" charset="0"/>
            </a:endParaRPr>
          </a:p>
          <a:p>
            <a:r>
              <a:rPr lang="en-US" altLang="de-DE" sz="1200" dirty="0">
                <a:solidFill>
                  <a:srgbClr val="000000"/>
                </a:solidFill>
                <a:latin typeface="Times New Roman" pitchFamily="18" charset="0"/>
                <a:cs typeface="Times New Roman" pitchFamily="18" charset="0"/>
              </a:rPr>
              <a:t>Z :   </a:t>
            </a:r>
            <a:r>
              <a:rPr lang="en-US" altLang="de-DE" sz="1200" dirty="0" smtClean="0">
                <a:solidFill>
                  <a:srgbClr val="000000"/>
                </a:solidFill>
                <a:latin typeface="Times New Roman" pitchFamily="18" charset="0"/>
                <a:cs typeface="Times New Roman" pitchFamily="18" charset="0"/>
              </a:rPr>
              <a:t>element number of </a:t>
            </a:r>
            <a:r>
              <a:rPr lang="en-US" altLang="de-DE" sz="1200" dirty="0">
                <a:solidFill>
                  <a:srgbClr val="000000"/>
                </a:solidFill>
                <a:latin typeface="Times New Roman" pitchFamily="18" charset="0"/>
                <a:cs typeface="Times New Roman" pitchFamily="18" charset="0"/>
              </a:rPr>
              <a:t>abs. </a:t>
            </a:r>
            <a:r>
              <a:rPr lang="en-US" altLang="de-DE" sz="1200" dirty="0" smtClean="0">
                <a:solidFill>
                  <a:srgbClr val="000000"/>
                </a:solidFill>
                <a:latin typeface="Times New Roman" pitchFamily="18" charset="0"/>
                <a:cs typeface="Times New Roman" pitchFamily="18" charset="0"/>
              </a:rPr>
              <a:t>matter</a:t>
            </a:r>
            <a:endParaRPr lang="en-US" altLang="de-DE" sz="1200" dirty="0">
              <a:solidFill>
                <a:srgbClr val="000000"/>
              </a:solidFill>
              <a:latin typeface="Times New Roman" pitchFamily="18" charset="0"/>
              <a:cs typeface="Times New Roman" pitchFamily="18" charset="0"/>
            </a:endParaRPr>
          </a:p>
          <a:p>
            <a:r>
              <a:rPr lang="en-US" altLang="de-DE" sz="1200" dirty="0">
                <a:solidFill>
                  <a:srgbClr val="000000"/>
                </a:solidFill>
                <a:latin typeface="Times New Roman" pitchFamily="18" charset="0"/>
                <a:cs typeface="Times New Roman" pitchFamily="18" charset="0"/>
              </a:rPr>
              <a:t>A :   </a:t>
            </a:r>
            <a:r>
              <a:rPr lang="en-US" altLang="de-DE" sz="1200" dirty="0" smtClean="0">
                <a:solidFill>
                  <a:srgbClr val="000000"/>
                </a:solidFill>
                <a:latin typeface="Times New Roman" pitchFamily="18" charset="0"/>
                <a:cs typeface="Times New Roman" pitchFamily="18" charset="0"/>
              </a:rPr>
              <a:t>mass of abs</a:t>
            </a:r>
            <a:r>
              <a:rPr lang="en-US" altLang="de-DE" sz="1200" dirty="0">
                <a:solidFill>
                  <a:srgbClr val="000000"/>
                </a:solidFill>
                <a:latin typeface="Times New Roman" pitchFamily="18" charset="0"/>
                <a:cs typeface="Times New Roman" pitchFamily="18" charset="0"/>
              </a:rPr>
              <a:t>. </a:t>
            </a:r>
            <a:r>
              <a:rPr lang="en-US" altLang="de-DE" sz="1200" dirty="0" smtClean="0">
                <a:solidFill>
                  <a:srgbClr val="000000"/>
                </a:solidFill>
                <a:latin typeface="Times New Roman" pitchFamily="18" charset="0"/>
                <a:cs typeface="Times New Roman" pitchFamily="18" charset="0"/>
              </a:rPr>
              <a:t>matter</a:t>
            </a:r>
            <a:endParaRPr lang="en-US" altLang="de-DE" sz="1200" dirty="0">
              <a:solidFill>
                <a:srgbClr val="000000"/>
              </a:solidFill>
              <a:latin typeface="Times New Roman" pitchFamily="18" charset="0"/>
              <a:cs typeface="Times New Roman" pitchFamily="18" charset="0"/>
            </a:endParaRPr>
          </a:p>
          <a:p>
            <a:r>
              <a:rPr lang="en-US" altLang="de-DE" sz="1200" dirty="0">
                <a:solidFill>
                  <a:srgbClr val="000000"/>
                </a:solidFill>
                <a:latin typeface="Times New Roman" pitchFamily="18" charset="0"/>
                <a:cs typeface="Times New Roman" pitchFamily="18" charset="0"/>
              </a:rPr>
              <a:t>z :    </a:t>
            </a:r>
            <a:r>
              <a:rPr lang="en-US" altLang="de-DE" sz="1200" dirty="0" smtClean="0">
                <a:solidFill>
                  <a:srgbClr val="000000"/>
                </a:solidFill>
                <a:latin typeface="Times New Roman" pitchFamily="18" charset="0"/>
                <a:cs typeface="Times New Roman" pitchFamily="18" charset="0"/>
              </a:rPr>
              <a:t>charge number of incoming particle</a:t>
            </a:r>
            <a:endParaRPr lang="en-US" altLang="de-DE" sz="1200" dirty="0">
              <a:solidFill>
                <a:srgbClr val="000000"/>
              </a:solidFill>
              <a:latin typeface="Times New Roman" pitchFamily="18" charset="0"/>
              <a:cs typeface="Times New Roman" pitchFamily="18" charset="0"/>
            </a:endParaRPr>
          </a:p>
          <a:p>
            <a:r>
              <a:rPr lang="en-US" altLang="de-DE" sz="1200" dirty="0" err="1">
                <a:solidFill>
                  <a:srgbClr val="000000"/>
                </a:solidFill>
                <a:latin typeface="Times New Roman" pitchFamily="18" charset="0"/>
                <a:cs typeface="Times New Roman" pitchFamily="18" charset="0"/>
              </a:rPr>
              <a:t>W</a:t>
            </a:r>
            <a:r>
              <a:rPr lang="en-US" altLang="de-DE" sz="1200" baseline="-25000" dirty="0" err="1">
                <a:solidFill>
                  <a:srgbClr val="000000"/>
                </a:solidFill>
                <a:latin typeface="Times New Roman" pitchFamily="18" charset="0"/>
                <a:cs typeface="Times New Roman" pitchFamily="18" charset="0"/>
              </a:rPr>
              <a:t>max</a:t>
            </a:r>
            <a:r>
              <a:rPr lang="en-US" altLang="de-DE" sz="1200" dirty="0">
                <a:solidFill>
                  <a:srgbClr val="000000"/>
                </a:solidFill>
                <a:latin typeface="Times New Roman" pitchFamily="18" charset="0"/>
                <a:cs typeface="Times New Roman" pitchFamily="18" charset="0"/>
              </a:rPr>
              <a:t> : max. </a:t>
            </a:r>
            <a:r>
              <a:rPr lang="en-US" altLang="de-DE" sz="1200" dirty="0" smtClean="0">
                <a:solidFill>
                  <a:srgbClr val="000000"/>
                </a:solidFill>
                <a:latin typeface="Times New Roman" pitchFamily="18" charset="0"/>
                <a:cs typeface="Times New Roman" pitchFamily="18" charset="0"/>
              </a:rPr>
              <a:t>energy transfer in a single collision</a:t>
            </a:r>
            <a:endParaRPr lang="en-US" altLang="de-DE" sz="1200" dirty="0">
              <a:solidFill>
                <a:srgbClr val="000000"/>
              </a:solidFill>
              <a:latin typeface="Times New Roman" pitchFamily="18" charset="0"/>
              <a:cs typeface="Times New Roman" pitchFamily="18" charset="0"/>
            </a:endParaRPr>
          </a:p>
          <a:p>
            <a:r>
              <a:rPr lang="en-US" altLang="de-DE" sz="1200" dirty="0">
                <a:solidFill>
                  <a:srgbClr val="000000"/>
                </a:solidFill>
                <a:latin typeface="Times New Roman" pitchFamily="18" charset="0"/>
                <a:cs typeface="Times New Roman" pitchFamily="18" charset="0"/>
              </a:rPr>
              <a:t>I :    </a:t>
            </a:r>
            <a:r>
              <a:rPr lang="en-US" altLang="de-DE" sz="1200" dirty="0" smtClean="0">
                <a:solidFill>
                  <a:srgbClr val="000000"/>
                </a:solidFill>
                <a:latin typeface="Times New Roman" pitchFamily="18" charset="0"/>
                <a:cs typeface="Times New Roman" pitchFamily="18" charset="0"/>
              </a:rPr>
              <a:t>average ionization potential</a:t>
            </a:r>
            <a:endParaRPr lang="el-GR" altLang="de-DE" sz="1200" dirty="0">
              <a:solidFill>
                <a:srgbClr val="0000CC"/>
              </a:solidFill>
              <a:latin typeface="Times New Roman" pitchFamily="18" charset="0"/>
              <a:cs typeface="Times New Roman" pitchFamily="18" charset="0"/>
            </a:endParaRPr>
          </a:p>
        </p:txBody>
      </p:sp>
      <p:pic>
        <p:nvPicPr>
          <p:cNvPr id="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2236788"/>
            <a:ext cx="4657725"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4" descr="Beth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5229225"/>
            <a:ext cx="727075" cy="10445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5" descr="blo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450" y="5229225"/>
            <a:ext cx="1065213"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p:cNvSpPr txBox="1"/>
          <p:nvPr/>
        </p:nvSpPr>
        <p:spPr>
          <a:xfrm>
            <a:off x="4572000" y="5782181"/>
            <a:ext cx="4246675" cy="646331"/>
          </a:xfrm>
          <a:prstGeom prst="rect">
            <a:avLst/>
          </a:prstGeom>
          <a:noFill/>
          <a:ln>
            <a:solidFill>
              <a:srgbClr val="FF0000"/>
            </a:solidFill>
          </a:ln>
        </p:spPr>
        <p:txBody>
          <a:bodyPr wrap="none" rtlCol="0">
            <a:spAutoFit/>
          </a:bodyPr>
          <a:lstStyle/>
          <a:p>
            <a:pPr marL="285750" indent="-285750">
              <a:buFont typeface="Wingdings" panose="05000000000000000000" pitchFamily="2" charset="2"/>
              <a:buChar char="Ø"/>
            </a:pPr>
            <a:r>
              <a:rPr lang="en-US" sz="1200" dirty="0" smtClean="0">
                <a:latin typeface="Times New Roman" panose="02020603050405020304" pitchFamily="18" charset="0"/>
                <a:cs typeface="Times New Roman" panose="02020603050405020304" pitchFamily="18" charset="0"/>
              </a:rPr>
              <a:t>for small </a:t>
            </a:r>
            <a:r>
              <a:rPr lang="el-GR" sz="1200" dirty="0" smtClean="0">
                <a:latin typeface="Times New Roman"/>
                <a:cs typeface="Times New Roman"/>
              </a:rPr>
              <a:t>β</a:t>
            </a:r>
            <a:r>
              <a:rPr lang="de-DE" sz="1200" dirty="0" smtClean="0">
                <a:latin typeface="Times New Roman"/>
                <a:cs typeface="Times New Roman"/>
              </a:rPr>
              <a:t> </a:t>
            </a:r>
            <a:r>
              <a:rPr lang="en-US" sz="1200" dirty="0" smtClean="0">
                <a:latin typeface="Times New Roman"/>
                <a:cs typeface="Times New Roman"/>
              </a:rPr>
              <a:t>the term </a:t>
            </a:r>
            <a:r>
              <a:rPr lang="de-DE" sz="1200" dirty="0" smtClean="0">
                <a:latin typeface="Times New Roman"/>
                <a:cs typeface="Times New Roman"/>
              </a:rPr>
              <a:t>1/</a:t>
            </a:r>
            <a:r>
              <a:rPr lang="el-GR" sz="1200" dirty="0" smtClean="0">
                <a:latin typeface="Times New Roman"/>
                <a:cs typeface="Times New Roman"/>
              </a:rPr>
              <a:t>β</a:t>
            </a:r>
            <a:r>
              <a:rPr lang="en-US" sz="1200" baseline="30000" dirty="0" smtClean="0">
                <a:latin typeface="Times New Roman"/>
                <a:cs typeface="Times New Roman"/>
              </a:rPr>
              <a:t>2</a:t>
            </a:r>
            <a:r>
              <a:rPr lang="en-US" sz="1200" dirty="0" smtClean="0">
                <a:latin typeface="Times New Roman"/>
                <a:cs typeface="Times New Roman"/>
              </a:rPr>
              <a:t> is dominant</a:t>
            </a:r>
          </a:p>
          <a:p>
            <a:pPr marL="285750" indent="-285750">
              <a:buFont typeface="Wingdings" panose="05000000000000000000" pitchFamily="2" charset="2"/>
              <a:buChar char="Ø"/>
            </a:pPr>
            <a:r>
              <a:rPr lang="en-US" sz="1200" dirty="0" err="1" smtClean="0">
                <a:latin typeface="Times New Roman"/>
                <a:cs typeface="Times New Roman"/>
              </a:rPr>
              <a:t>dE</a:t>
            </a:r>
            <a:r>
              <a:rPr lang="en-US" sz="1200" dirty="0" smtClean="0">
                <a:latin typeface="Times New Roman"/>
                <a:cs typeface="Times New Roman"/>
              </a:rPr>
              <a:t>/dx has a minimum at </a:t>
            </a:r>
            <a:r>
              <a:rPr lang="el-GR" sz="1200" dirty="0" smtClean="0">
                <a:latin typeface="Times New Roman"/>
                <a:cs typeface="Times New Roman"/>
              </a:rPr>
              <a:t>βγ</a:t>
            </a:r>
            <a:r>
              <a:rPr lang="de-DE" sz="1200" dirty="0" smtClean="0">
                <a:latin typeface="Times New Roman"/>
                <a:cs typeface="Times New Roman"/>
              </a:rPr>
              <a:t>~3-4 </a:t>
            </a:r>
            <a:r>
              <a:rPr lang="en-US" sz="1200" dirty="0" smtClean="0">
                <a:latin typeface="Times New Roman"/>
                <a:cs typeface="Times New Roman"/>
              </a:rPr>
              <a:t>(minimum ionizing particle)</a:t>
            </a:r>
          </a:p>
          <a:p>
            <a:pPr marL="285750" indent="-285750">
              <a:buFont typeface="Wingdings" panose="05000000000000000000" pitchFamily="2" charset="2"/>
              <a:buChar char="Ø"/>
            </a:pPr>
            <a:r>
              <a:rPr lang="en-US" sz="1200" dirty="0" smtClean="0">
                <a:latin typeface="Times New Roman"/>
                <a:cs typeface="Times New Roman"/>
              </a:rPr>
              <a:t>for high momenta </a:t>
            </a:r>
            <a:r>
              <a:rPr lang="en-US" sz="1200" dirty="0" err="1" smtClean="0">
                <a:latin typeface="Times New Roman"/>
                <a:cs typeface="Times New Roman"/>
              </a:rPr>
              <a:t>dE</a:t>
            </a:r>
            <a:r>
              <a:rPr lang="en-US" sz="1200" dirty="0" smtClean="0">
                <a:latin typeface="Times New Roman"/>
                <a:cs typeface="Times New Roman"/>
              </a:rPr>
              <a:t>/dx reaches  a saturation</a:t>
            </a:r>
            <a:endParaRPr lang="en-US" sz="1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feld 8"/>
              <p:cNvSpPr txBox="1"/>
              <p:nvPr/>
            </p:nvSpPr>
            <p:spPr>
              <a:xfrm>
                <a:off x="323528" y="1412776"/>
                <a:ext cx="6049477" cy="5109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0" smtClean="0">
                          <a:latin typeface="Cambria Math"/>
                        </a:rPr>
                        <m:t>−</m:t>
                      </m:r>
                      <m:f>
                        <m:fPr>
                          <m:ctrlPr>
                            <a:rPr lang="de-DE" sz="1200" b="0" i="1" smtClean="0">
                              <a:latin typeface="Cambria Math" panose="02040503050406030204" pitchFamily="18" charset="0"/>
                            </a:rPr>
                          </m:ctrlPr>
                        </m:fPr>
                        <m:num>
                          <m:r>
                            <a:rPr lang="de-DE" sz="1200" b="0" i="1" smtClean="0">
                              <a:latin typeface="Cambria Math"/>
                            </a:rPr>
                            <m:t>𝑑𝐸</m:t>
                          </m:r>
                        </m:num>
                        <m:den>
                          <m:r>
                            <a:rPr lang="de-DE" sz="1200" b="0" i="1" smtClean="0">
                              <a:latin typeface="Cambria Math"/>
                            </a:rPr>
                            <m:t>𝑑𝑥</m:t>
                          </m:r>
                        </m:den>
                      </m:f>
                      <m:r>
                        <a:rPr lang="de-DE" sz="1200" b="0" i="1" smtClean="0">
                          <a:latin typeface="Cambria Math"/>
                        </a:rPr>
                        <m:t>=4</m:t>
                      </m:r>
                      <m:r>
                        <a:rPr lang="de-DE" sz="1200" b="0" i="1" smtClean="0">
                          <a:latin typeface="Cambria Math"/>
                          <a:ea typeface="Cambria Math"/>
                        </a:rPr>
                        <m:t>∙</m:t>
                      </m:r>
                      <m:r>
                        <a:rPr lang="de-DE" sz="1200" b="0" i="1" smtClean="0">
                          <a:latin typeface="Cambria Math"/>
                          <a:ea typeface="Cambria Math"/>
                        </a:rPr>
                        <m:t>𝜋</m:t>
                      </m:r>
                      <m:r>
                        <a:rPr lang="de-DE" sz="1200" b="0" i="1" smtClean="0">
                          <a:latin typeface="Cambria Math"/>
                          <a:ea typeface="Cambria Math"/>
                        </a:rPr>
                        <m:t>∙</m:t>
                      </m:r>
                      <m:sSup>
                        <m:sSupPr>
                          <m:ctrlPr>
                            <a:rPr lang="de-DE" sz="1200" b="0" i="1" smtClean="0">
                              <a:latin typeface="Cambria Math" panose="02040503050406030204" pitchFamily="18" charset="0"/>
                              <a:ea typeface="Cambria Math"/>
                            </a:rPr>
                          </m:ctrlPr>
                        </m:sSupPr>
                        <m:e>
                          <m:sSub>
                            <m:sSubPr>
                              <m:ctrlPr>
                                <a:rPr lang="de-DE" sz="1200" b="0" i="1" smtClean="0">
                                  <a:latin typeface="Cambria Math" panose="02040503050406030204" pitchFamily="18" charset="0"/>
                                  <a:ea typeface="Cambria Math"/>
                                </a:rPr>
                              </m:ctrlPr>
                            </m:sSubPr>
                            <m:e>
                              <m:r>
                                <a:rPr lang="de-DE" sz="1200" b="0" i="1" smtClean="0">
                                  <a:latin typeface="Cambria Math"/>
                                  <a:ea typeface="Cambria Math"/>
                                </a:rPr>
                                <m:t>𝑟</m:t>
                              </m:r>
                            </m:e>
                            <m:sub>
                              <m:r>
                                <a:rPr lang="de-DE" sz="1200" b="0" i="1" smtClean="0">
                                  <a:latin typeface="Cambria Math"/>
                                  <a:ea typeface="Cambria Math"/>
                                </a:rPr>
                                <m:t>𝑒</m:t>
                              </m:r>
                            </m:sub>
                          </m:sSub>
                        </m:e>
                        <m:sup>
                          <m:r>
                            <a:rPr lang="de-DE" sz="1200" b="0" i="1" smtClean="0">
                              <a:latin typeface="Cambria Math"/>
                              <a:ea typeface="Cambria Math"/>
                            </a:rPr>
                            <m:t>2</m:t>
                          </m:r>
                        </m:sup>
                      </m:sSup>
                      <m:r>
                        <a:rPr lang="de-DE" sz="1200" b="0" i="1" smtClean="0">
                          <a:latin typeface="Cambria Math"/>
                          <a:ea typeface="Cambria Math"/>
                        </a:rPr>
                        <m:t>∙</m:t>
                      </m:r>
                      <m:sSub>
                        <m:sSubPr>
                          <m:ctrlPr>
                            <a:rPr lang="de-DE" sz="1200" b="0" i="1" smtClean="0">
                              <a:latin typeface="Cambria Math" panose="02040503050406030204" pitchFamily="18" charset="0"/>
                              <a:ea typeface="Cambria Math"/>
                            </a:rPr>
                          </m:ctrlPr>
                        </m:sSubPr>
                        <m:e>
                          <m:r>
                            <a:rPr lang="de-DE" sz="1200" b="0" i="1" smtClean="0">
                              <a:latin typeface="Cambria Math"/>
                              <a:ea typeface="Cambria Math"/>
                            </a:rPr>
                            <m:t>𝑁</m:t>
                          </m:r>
                        </m:e>
                        <m:sub>
                          <m:r>
                            <a:rPr lang="de-DE" sz="1200" b="0" i="1" smtClean="0">
                              <a:latin typeface="Cambria Math"/>
                              <a:ea typeface="Cambria Math"/>
                            </a:rPr>
                            <m:t>𝑎</m:t>
                          </m:r>
                        </m:sub>
                      </m:sSub>
                      <m:r>
                        <a:rPr lang="de-DE" sz="1200" b="0" i="1" smtClean="0">
                          <a:latin typeface="Cambria Math"/>
                          <a:ea typeface="Cambria Math"/>
                        </a:rPr>
                        <m:t>∙</m:t>
                      </m:r>
                      <m:sSub>
                        <m:sSubPr>
                          <m:ctrlPr>
                            <a:rPr lang="de-DE" sz="1200" b="0" i="1" smtClean="0">
                              <a:latin typeface="Cambria Math" panose="02040503050406030204" pitchFamily="18" charset="0"/>
                              <a:ea typeface="Cambria Math"/>
                            </a:rPr>
                          </m:ctrlPr>
                        </m:sSubPr>
                        <m:e>
                          <m:r>
                            <a:rPr lang="de-DE" sz="1200" b="0" i="1" smtClean="0">
                              <a:latin typeface="Cambria Math"/>
                              <a:ea typeface="Cambria Math"/>
                            </a:rPr>
                            <m:t>𝑚</m:t>
                          </m:r>
                        </m:e>
                        <m:sub>
                          <m:r>
                            <a:rPr lang="de-DE" sz="1200" b="0" i="1" smtClean="0">
                              <a:latin typeface="Cambria Math"/>
                              <a:ea typeface="Cambria Math"/>
                            </a:rPr>
                            <m:t>𝑒</m:t>
                          </m:r>
                        </m:sub>
                      </m:sSub>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𝑐</m:t>
                          </m:r>
                        </m:e>
                        <m:sup>
                          <m:r>
                            <a:rPr lang="de-DE" sz="1200" b="0" i="1" smtClean="0">
                              <a:latin typeface="Cambria Math"/>
                              <a:ea typeface="Cambria Math"/>
                            </a:rPr>
                            <m:t>2</m:t>
                          </m:r>
                        </m:sup>
                      </m:sSup>
                      <m:r>
                        <a:rPr lang="de-DE" sz="1200" b="0" i="1" smtClean="0">
                          <a:latin typeface="Cambria Math"/>
                          <a:ea typeface="Cambria Math"/>
                        </a:rPr>
                        <m:t>∙</m:t>
                      </m:r>
                      <m:r>
                        <a:rPr lang="de-DE" sz="1200" b="0" i="1" smtClean="0">
                          <a:latin typeface="Cambria Math"/>
                          <a:ea typeface="Cambria Math"/>
                        </a:rPr>
                        <m:t>𝜌</m:t>
                      </m:r>
                      <m:r>
                        <a:rPr lang="de-DE" sz="1200" b="0" i="1" smtClean="0">
                          <a:latin typeface="Cambria Math"/>
                          <a:ea typeface="Cambria Math"/>
                        </a:rPr>
                        <m:t>∙</m:t>
                      </m:r>
                      <m:f>
                        <m:fPr>
                          <m:ctrlPr>
                            <a:rPr lang="de-DE" sz="1200" b="0" i="1" smtClean="0">
                              <a:latin typeface="Cambria Math" panose="02040503050406030204" pitchFamily="18" charset="0"/>
                              <a:ea typeface="Cambria Math"/>
                            </a:rPr>
                          </m:ctrlPr>
                        </m:fPr>
                        <m:num>
                          <m:r>
                            <a:rPr lang="de-DE" sz="1200" b="0" i="1" smtClean="0">
                              <a:latin typeface="Cambria Math"/>
                              <a:ea typeface="Cambria Math"/>
                            </a:rPr>
                            <m:t>𝑍</m:t>
                          </m:r>
                        </m:num>
                        <m:den>
                          <m:r>
                            <a:rPr lang="de-DE" sz="1200" b="0" i="1" smtClean="0">
                              <a:latin typeface="Cambria Math"/>
                              <a:ea typeface="Cambria Math"/>
                            </a:rPr>
                            <m:t>𝐴</m:t>
                          </m:r>
                        </m:den>
                      </m:f>
                      <m:r>
                        <a:rPr lang="de-DE" sz="1200" b="0" i="1" smtClean="0">
                          <a:latin typeface="Cambria Math"/>
                          <a:ea typeface="Cambria Math"/>
                        </a:rPr>
                        <m:t>∙</m:t>
                      </m:r>
                      <m:f>
                        <m:fPr>
                          <m:ctrlPr>
                            <a:rPr lang="de-DE" sz="1200" b="0" i="1" smtClean="0">
                              <a:latin typeface="Cambria Math" panose="02040503050406030204" pitchFamily="18" charset="0"/>
                              <a:ea typeface="Cambria Math"/>
                            </a:rPr>
                          </m:ctrlPr>
                        </m:fPr>
                        <m:num>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𝑧</m:t>
                              </m:r>
                            </m:e>
                            <m:sup>
                              <m:r>
                                <a:rPr lang="de-DE" sz="1200" b="0" i="1" smtClean="0">
                                  <a:latin typeface="Cambria Math"/>
                                  <a:ea typeface="Cambria Math"/>
                                </a:rPr>
                                <m:t>2</m:t>
                              </m:r>
                            </m:sup>
                          </m:sSup>
                        </m:num>
                        <m:den>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𝛽</m:t>
                              </m:r>
                            </m:e>
                            <m:sup>
                              <m:r>
                                <a:rPr lang="de-DE" sz="1200" b="0" i="1" smtClean="0">
                                  <a:latin typeface="Cambria Math"/>
                                  <a:ea typeface="Cambria Math"/>
                                </a:rPr>
                                <m:t>2</m:t>
                              </m:r>
                            </m:sup>
                          </m:sSup>
                        </m:den>
                      </m:f>
                      <m:r>
                        <a:rPr lang="de-DE" sz="1200" b="0" i="1" smtClean="0">
                          <a:latin typeface="Cambria Math"/>
                          <a:ea typeface="Cambria Math"/>
                        </a:rPr>
                        <m:t>∙</m:t>
                      </m:r>
                      <m:d>
                        <m:dPr>
                          <m:begChr m:val="["/>
                          <m:endChr m:val="]"/>
                          <m:ctrlPr>
                            <a:rPr lang="de-DE" sz="1200" b="0" i="1" smtClean="0">
                              <a:latin typeface="Cambria Math" panose="02040503050406030204" pitchFamily="18" charset="0"/>
                              <a:ea typeface="Cambria Math"/>
                            </a:rPr>
                          </m:ctrlPr>
                        </m:dPr>
                        <m:e>
                          <m:f>
                            <m:fPr>
                              <m:ctrlPr>
                                <a:rPr lang="de-DE" sz="1200" b="0" i="1" smtClean="0">
                                  <a:latin typeface="Cambria Math" panose="02040503050406030204" pitchFamily="18" charset="0"/>
                                  <a:ea typeface="Cambria Math"/>
                                </a:rPr>
                              </m:ctrlPr>
                            </m:fPr>
                            <m:num>
                              <m:r>
                                <a:rPr lang="de-DE" sz="1200" b="0" i="1" smtClean="0">
                                  <a:latin typeface="Cambria Math"/>
                                  <a:ea typeface="Cambria Math"/>
                                </a:rPr>
                                <m:t>1</m:t>
                              </m:r>
                            </m:num>
                            <m:den>
                              <m:r>
                                <a:rPr lang="de-DE" sz="1200" b="0" i="1" smtClean="0">
                                  <a:latin typeface="Cambria Math"/>
                                  <a:ea typeface="Cambria Math"/>
                                </a:rPr>
                                <m:t>2</m:t>
                              </m:r>
                            </m:den>
                          </m:f>
                          <m:r>
                            <a:rPr lang="de-DE" sz="1200" b="0" i="1" smtClean="0">
                              <a:latin typeface="Cambria Math"/>
                              <a:ea typeface="Cambria Math"/>
                            </a:rPr>
                            <m:t>𝑙𝑛</m:t>
                          </m:r>
                          <m:d>
                            <m:dPr>
                              <m:ctrlPr>
                                <a:rPr lang="de-DE" sz="1200" b="0" i="1" smtClean="0">
                                  <a:latin typeface="Cambria Math" panose="02040503050406030204" pitchFamily="18" charset="0"/>
                                  <a:ea typeface="Cambria Math"/>
                                </a:rPr>
                              </m:ctrlPr>
                            </m:dPr>
                            <m:e>
                              <m:f>
                                <m:fPr>
                                  <m:ctrlPr>
                                    <a:rPr lang="de-DE" sz="1200" b="0" i="1" smtClean="0">
                                      <a:latin typeface="Cambria Math" panose="02040503050406030204" pitchFamily="18" charset="0"/>
                                      <a:ea typeface="Cambria Math"/>
                                    </a:rPr>
                                  </m:ctrlPr>
                                </m:fPr>
                                <m:num>
                                  <m:r>
                                    <a:rPr lang="de-DE" sz="1200" b="0" i="1" smtClean="0">
                                      <a:latin typeface="Cambria Math"/>
                                      <a:ea typeface="Cambria Math"/>
                                    </a:rPr>
                                    <m:t>2∙</m:t>
                                  </m:r>
                                  <m:sSub>
                                    <m:sSubPr>
                                      <m:ctrlPr>
                                        <a:rPr lang="de-DE" sz="1200" b="0" i="1" smtClean="0">
                                          <a:latin typeface="Cambria Math" panose="02040503050406030204" pitchFamily="18" charset="0"/>
                                          <a:ea typeface="Cambria Math"/>
                                        </a:rPr>
                                      </m:ctrlPr>
                                    </m:sSubPr>
                                    <m:e>
                                      <m:r>
                                        <a:rPr lang="de-DE" sz="1200" b="0" i="1" smtClean="0">
                                          <a:latin typeface="Cambria Math"/>
                                          <a:ea typeface="Cambria Math"/>
                                        </a:rPr>
                                        <m:t>𝑚</m:t>
                                      </m:r>
                                    </m:e>
                                    <m:sub>
                                      <m:r>
                                        <a:rPr lang="de-DE" sz="1200" b="0" i="1" smtClean="0">
                                          <a:latin typeface="Cambria Math"/>
                                          <a:ea typeface="Cambria Math"/>
                                        </a:rPr>
                                        <m:t>𝑒</m:t>
                                      </m:r>
                                    </m:sub>
                                  </m:sSub>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𝑐</m:t>
                                      </m:r>
                                    </m:e>
                                    <m:sup>
                                      <m:r>
                                        <a:rPr lang="de-DE" sz="1200" b="0" i="1" smtClean="0">
                                          <a:latin typeface="Cambria Math"/>
                                          <a:ea typeface="Cambria Math"/>
                                        </a:rPr>
                                        <m:t>2</m:t>
                                      </m:r>
                                    </m:sup>
                                  </m:sSup>
                                  <m:r>
                                    <a:rPr lang="de-DE" sz="1200" b="0" i="1" smtClean="0">
                                      <a:latin typeface="Cambria Math"/>
                                      <a:ea typeface="Cambria Math"/>
                                    </a:rPr>
                                    <m:t>∙</m:t>
                                  </m:r>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𝛾</m:t>
                                      </m:r>
                                    </m:e>
                                    <m:sup>
                                      <m:r>
                                        <a:rPr lang="de-DE" sz="1200" b="0" i="1" smtClean="0">
                                          <a:latin typeface="Cambria Math"/>
                                          <a:ea typeface="Cambria Math"/>
                                        </a:rPr>
                                        <m:t>2</m:t>
                                      </m:r>
                                    </m:sup>
                                  </m:sSup>
                                  <m:r>
                                    <a:rPr lang="de-DE" sz="1200" b="0" i="1" smtClean="0">
                                      <a:latin typeface="Cambria Math"/>
                                      <a:ea typeface="Cambria Math"/>
                                    </a:rPr>
                                    <m:t>∙</m:t>
                                  </m:r>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𝛽</m:t>
                                      </m:r>
                                    </m:e>
                                    <m:sup>
                                      <m:r>
                                        <a:rPr lang="de-DE" sz="1200" b="0" i="1" smtClean="0">
                                          <a:latin typeface="Cambria Math"/>
                                          <a:ea typeface="Cambria Math"/>
                                        </a:rPr>
                                        <m:t>2</m:t>
                                      </m:r>
                                    </m:sup>
                                  </m:sSup>
                                  <m:sSub>
                                    <m:sSubPr>
                                      <m:ctrlPr>
                                        <a:rPr lang="de-DE" sz="1200" b="0" i="1" smtClean="0">
                                          <a:latin typeface="Cambria Math" panose="02040503050406030204" pitchFamily="18" charset="0"/>
                                          <a:ea typeface="Cambria Math"/>
                                        </a:rPr>
                                      </m:ctrlPr>
                                    </m:sSubPr>
                                    <m:e>
                                      <m:r>
                                        <a:rPr lang="de-DE" sz="1200" b="0" i="1" smtClean="0">
                                          <a:latin typeface="Cambria Math"/>
                                          <a:ea typeface="Cambria Math"/>
                                        </a:rPr>
                                        <m:t>∙</m:t>
                                      </m:r>
                                      <m:r>
                                        <a:rPr lang="de-DE" sz="1200" b="0" i="1" smtClean="0">
                                          <a:latin typeface="Cambria Math"/>
                                          <a:ea typeface="Cambria Math"/>
                                        </a:rPr>
                                        <m:t>𝑇</m:t>
                                      </m:r>
                                    </m:e>
                                    <m:sub>
                                      <m:r>
                                        <a:rPr lang="de-DE" sz="1200" b="0" i="1" smtClean="0">
                                          <a:latin typeface="Cambria Math"/>
                                          <a:ea typeface="Cambria Math"/>
                                        </a:rPr>
                                        <m:t>𝑚𝑎𝑥</m:t>
                                      </m:r>
                                    </m:sub>
                                  </m:sSub>
                                </m:num>
                                <m:den>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𝐼</m:t>
                                      </m:r>
                                    </m:e>
                                    <m:sup>
                                      <m:r>
                                        <a:rPr lang="de-DE" sz="1200" b="0" i="1" smtClean="0">
                                          <a:latin typeface="Cambria Math"/>
                                          <a:ea typeface="Cambria Math"/>
                                        </a:rPr>
                                        <m:t>2</m:t>
                                      </m:r>
                                    </m:sup>
                                  </m:sSup>
                                </m:den>
                              </m:f>
                            </m:e>
                          </m:d>
                          <m:r>
                            <a:rPr lang="de-DE" sz="1200" b="0" i="1" smtClean="0">
                              <a:latin typeface="Cambria Math"/>
                              <a:ea typeface="Cambria Math"/>
                            </a:rPr>
                            <m:t>−</m:t>
                          </m:r>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𝛽</m:t>
                              </m:r>
                            </m:e>
                            <m:sup>
                              <m:r>
                                <a:rPr lang="de-DE" sz="1200" b="0" i="1" smtClean="0">
                                  <a:latin typeface="Cambria Math"/>
                                  <a:ea typeface="Cambria Math"/>
                                </a:rPr>
                                <m:t>2</m:t>
                              </m:r>
                            </m:sup>
                          </m:sSup>
                          <m:r>
                            <a:rPr lang="de-DE" sz="1200" b="0" i="1" smtClean="0">
                              <a:latin typeface="Cambria Math"/>
                              <a:ea typeface="Cambria Math"/>
                            </a:rPr>
                            <m:t>−</m:t>
                          </m:r>
                          <m:r>
                            <a:rPr lang="de-DE" sz="1200" b="0" i="1" smtClean="0">
                              <a:latin typeface="Cambria Math"/>
                              <a:ea typeface="Cambria Math"/>
                            </a:rPr>
                            <m:t>𝛿</m:t>
                          </m:r>
                          <m:r>
                            <a:rPr lang="de-DE" sz="1200" b="0" i="1" smtClean="0">
                              <a:latin typeface="Cambria Math"/>
                              <a:ea typeface="Cambria Math"/>
                            </a:rPr>
                            <m:t>−2∙</m:t>
                          </m:r>
                          <m:f>
                            <m:fPr>
                              <m:ctrlPr>
                                <a:rPr lang="de-DE" sz="1200" b="0" i="1" smtClean="0">
                                  <a:latin typeface="Cambria Math" panose="02040503050406030204" pitchFamily="18" charset="0"/>
                                  <a:ea typeface="Cambria Math"/>
                                </a:rPr>
                              </m:ctrlPr>
                            </m:fPr>
                            <m:num>
                              <m:r>
                                <a:rPr lang="de-DE" sz="1200" b="0" i="1" smtClean="0">
                                  <a:latin typeface="Cambria Math"/>
                                  <a:ea typeface="Cambria Math"/>
                                </a:rPr>
                                <m:t>𝐶</m:t>
                              </m:r>
                            </m:num>
                            <m:den>
                              <m:r>
                                <a:rPr lang="de-DE" sz="1200" b="0" i="1" smtClean="0">
                                  <a:latin typeface="Cambria Math"/>
                                  <a:ea typeface="Cambria Math"/>
                                </a:rPr>
                                <m:t>𝑍</m:t>
                              </m:r>
                            </m:den>
                          </m:f>
                        </m:e>
                      </m:d>
                    </m:oMath>
                  </m:oMathPara>
                </a14:m>
                <a:endParaRPr lang="de-DE" sz="1200" dirty="0"/>
              </a:p>
            </p:txBody>
          </p:sp>
        </mc:Choice>
        <mc:Fallback xmlns="">
          <p:sp>
            <p:nvSpPr>
              <p:cNvPr id="9" name="Textfeld 8"/>
              <p:cNvSpPr txBox="1">
                <a:spLocks noRot="1" noChangeAspect="1" noMove="1" noResize="1" noEditPoints="1" noAdjustHandles="1" noChangeArrowheads="1" noChangeShapeType="1" noTextEdit="1"/>
              </p:cNvSpPr>
              <p:nvPr/>
            </p:nvSpPr>
            <p:spPr>
              <a:xfrm>
                <a:off x="323528" y="1412776"/>
                <a:ext cx="6049477" cy="510974"/>
              </a:xfrm>
              <a:prstGeom prst="rect">
                <a:avLst/>
              </a:prstGeom>
              <a:blipFill rotWithShape="1">
                <a:blip r:embed="rId5"/>
                <a:stretch>
                  <a:fillRect/>
                </a:stretch>
              </a:blipFill>
            </p:spPr>
            <p:txBody>
              <a:bodyPr/>
              <a:lstStyle/>
              <a:p>
                <a:r>
                  <a:rPr lang="de-DE">
                    <a:noFill/>
                  </a:rPr>
                  <a:t> </a:t>
                </a:r>
              </a:p>
            </p:txBody>
          </p:sp>
        </mc:Fallback>
      </mc:AlternateContent>
      <p:sp>
        <p:nvSpPr>
          <p:cNvPr id="10" name="Geschweifte Klammer links 9"/>
          <p:cNvSpPr/>
          <p:nvPr/>
        </p:nvSpPr>
        <p:spPr>
          <a:xfrm rot="16200000">
            <a:off x="1469009" y="1290489"/>
            <a:ext cx="316408" cy="128106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Textfeld 10"/>
          <p:cNvSpPr txBox="1"/>
          <p:nvPr/>
        </p:nvSpPr>
        <p:spPr>
          <a:xfrm>
            <a:off x="899592" y="2089225"/>
            <a:ext cx="1368152" cy="246221"/>
          </a:xfrm>
          <a:prstGeom prst="rect">
            <a:avLst/>
          </a:prstGeom>
          <a:noFill/>
        </p:spPr>
        <p:txBody>
          <a:bodyPr wrap="square" rtlCol="0">
            <a:spAutoFit/>
          </a:bodyPr>
          <a:lstStyle/>
          <a:p>
            <a:r>
              <a:rPr lang="de-DE" sz="1000" dirty="0" smtClean="0">
                <a:latin typeface="Times New Roman" panose="02020603050405020304" pitchFamily="18" charset="0"/>
                <a:cs typeface="Times New Roman" panose="02020603050405020304" pitchFamily="18" charset="0"/>
              </a:rPr>
              <a:t>= 0.3071 </a:t>
            </a:r>
            <a:r>
              <a:rPr lang="de-DE" sz="1000" dirty="0" err="1" smtClean="0">
                <a:latin typeface="Times New Roman" panose="02020603050405020304" pitchFamily="18" charset="0"/>
                <a:cs typeface="Times New Roman" panose="02020603050405020304" pitchFamily="18" charset="0"/>
              </a:rPr>
              <a:t>MeV</a:t>
            </a:r>
            <a:r>
              <a:rPr lang="de-DE" sz="1000" dirty="0" smtClean="0">
                <a:latin typeface="Times New Roman" panose="02020603050405020304" pitchFamily="18" charset="0"/>
                <a:cs typeface="Times New Roman" panose="02020603050405020304" pitchFamily="18" charset="0"/>
              </a:rPr>
              <a:t> g</a:t>
            </a:r>
            <a:r>
              <a:rPr lang="de-DE" sz="1000" baseline="30000" dirty="0" smtClean="0">
                <a:latin typeface="Times New Roman" panose="02020603050405020304" pitchFamily="18" charset="0"/>
                <a:cs typeface="Times New Roman" panose="02020603050405020304" pitchFamily="18" charset="0"/>
              </a:rPr>
              <a:t>-1</a:t>
            </a:r>
            <a:r>
              <a:rPr lang="de-DE" sz="1000" dirty="0" smtClean="0">
                <a:latin typeface="Times New Roman" panose="02020603050405020304" pitchFamily="18" charset="0"/>
                <a:cs typeface="Times New Roman" panose="02020603050405020304" pitchFamily="18" charset="0"/>
              </a:rPr>
              <a:t>cm</a:t>
            </a:r>
            <a:r>
              <a:rPr lang="de-DE" sz="1000" baseline="30000" dirty="0" smtClean="0">
                <a:latin typeface="Times New Roman" panose="02020603050405020304" pitchFamily="18" charset="0"/>
                <a:cs typeface="Times New Roman" panose="02020603050405020304" pitchFamily="18" charset="0"/>
              </a:rPr>
              <a:t>2</a:t>
            </a:r>
            <a:endParaRPr lang="de-DE" sz="1000" baseline="30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feld 11"/>
              <p:cNvSpPr txBox="1"/>
              <p:nvPr/>
            </p:nvSpPr>
            <p:spPr>
              <a:xfrm>
                <a:off x="6462438" y="1422000"/>
                <a:ext cx="1277914" cy="4368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i="1" smtClean="0">
                          <a:solidFill>
                            <a:srgbClr val="FF0000"/>
                          </a:solidFill>
                          <a:latin typeface="Cambria Math"/>
                          <a:ea typeface="Cambria Math"/>
                        </a:rPr>
                        <m:t>≈</m:t>
                      </m:r>
                      <m:sSup>
                        <m:sSupPr>
                          <m:ctrlPr>
                            <a:rPr lang="de-DE" sz="1200" i="1" smtClean="0">
                              <a:solidFill>
                                <a:srgbClr val="FF0000"/>
                              </a:solidFill>
                              <a:latin typeface="Cambria Math" panose="02040503050406030204" pitchFamily="18" charset="0"/>
                              <a:ea typeface="Cambria Math"/>
                            </a:rPr>
                          </m:ctrlPr>
                        </m:sSupPr>
                        <m:e>
                          <m:r>
                            <a:rPr lang="de-DE" sz="1200" b="0" i="1" smtClean="0">
                              <a:solidFill>
                                <a:srgbClr val="FF0000"/>
                              </a:solidFill>
                              <a:latin typeface="Cambria Math"/>
                              <a:ea typeface="Cambria Math"/>
                            </a:rPr>
                            <m:t>𝑧</m:t>
                          </m:r>
                        </m:e>
                        <m:sup>
                          <m:r>
                            <a:rPr lang="de-DE" sz="1200" b="0" i="1" smtClean="0">
                              <a:solidFill>
                                <a:srgbClr val="FF0000"/>
                              </a:solidFill>
                              <a:latin typeface="Cambria Math"/>
                              <a:ea typeface="Cambria Math"/>
                            </a:rPr>
                            <m:t>2</m:t>
                          </m:r>
                        </m:sup>
                      </m:sSup>
                      <m:r>
                        <a:rPr lang="de-DE" sz="1200" i="1" smtClean="0">
                          <a:solidFill>
                            <a:srgbClr val="FF0000"/>
                          </a:solidFill>
                          <a:latin typeface="Cambria Math"/>
                          <a:ea typeface="Cambria Math"/>
                        </a:rPr>
                        <m:t>∙</m:t>
                      </m:r>
                      <m:f>
                        <m:fPr>
                          <m:ctrlPr>
                            <a:rPr lang="de-DE" sz="1200" i="1" smtClean="0">
                              <a:solidFill>
                                <a:srgbClr val="FF0000"/>
                              </a:solidFill>
                              <a:latin typeface="Cambria Math" panose="02040503050406030204" pitchFamily="18" charset="0"/>
                              <a:ea typeface="Cambria Math"/>
                            </a:rPr>
                          </m:ctrlPr>
                        </m:fPr>
                        <m:num>
                          <m:r>
                            <a:rPr lang="de-DE" sz="1200" b="0" i="1" smtClean="0">
                              <a:solidFill>
                                <a:srgbClr val="FF0000"/>
                              </a:solidFill>
                              <a:latin typeface="Cambria Math"/>
                              <a:ea typeface="Cambria Math"/>
                            </a:rPr>
                            <m:t>𝑍</m:t>
                          </m:r>
                        </m:num>
                        <m:den>
                          <m:r>
                            <a:rPr lang="de-DE" sz="1200" b="0" i="1" smtClean="0">
                              <a:solidFill>
                                <a:srgbClr val="FF0000"/>
                              </a:solidFill>
                              <a:latin typeface="Cambria Math"/>
                              <a:ea typeface="Cambria Math"/>
                            </a:rPr>
                            <m:t>𝐴</m:t>
                          </m:r>
                        </m:den>
                      </m:f>
                      <m:r>
                        <a:rPr lang="de-DE" sz="1200" i="1" smtClean="0">
                          <a:solidFill>
                            <a:srgbClr val="FF0000"/>
                          </a:solidFill>
                          <a:latin typeface="Cambria Math"/>
                          <a:ea typeface="Cambria Math"/>
                        </a:rPr>
                        <m:t>∙</m:t>
                      </m:r>
                      <m:r>
                        <a:rPr lang="de-DE" sz="1200" b="0" i="1" smtClean="0">
                          <a:solidFill>
                            <a:srgbClr val="FF0000"/>
                          </a:solidFill>
                          <a:latin typeface="Cambria Math"/>
                          <a:ea typeface="Cambria Math"/>
                        </a:rPr>
                        <m:t>𝑓</m:t>
                      </m:r>
                      <m:d>
                        <m:dPr>
                          <m:ctrlPr>
                            <a:rPr lang="de-DE" sz="1200" b="0" i="1" smtClean="0">
                              <a:solidFill>
                                <a:srgbClr val="FF0000"/>
                              </a:solidFill>
                              <a:latin typeface="Cambria Math" panose="02040503050406030204" pitchFamily="18" charset="0"/>
                              <a:ea typeface="Cambria Math"/>
                            </a:rPr>
                          </m:ctrlPr>
                        </m:dPr>
                        <m:e>
                          <m:r>
                            <a:rPr lang="de-DE" sz="1200" b="0" i="1" smtClean="0">
                              <a:solidFill>
                                <a:srgbClr val="FF0000"/>
                              </a:solidFill>
                              <a:latin typeface="Cambria Math"/>
                              <a:ea typeface="Cambria Math"/>
                            </a:rPr>
                            <m:t>𝛽</m:t>
                          </m:r>
                          <m:r>
                            <a:rPr lang="de-DE" sz="1200" b="0" i="1" smtClean="0">
                              <a:solidFill>
                                <a:srgbClr val="FF0000"/>
                              </a:solidFill>
                              <a:latin typeface="Cambria Math"/>
                              <a:ea typeface="Cambria Math"/>
                            </a:rPr>
                            <m:t>,</m:t>
                          </m:r>
                          <m:r>
                            <a:rPr lang="de-DE" sz="1200" b="0" i="1" smtClean="0">
                              <a:solidFill>
                                <a:srgbClr val="FF0000"/>
                              </a:solidFill>
                              <a:latin typeface="Cambria Math"/>
                              <a:ea typeface="Cambria Math"/>
                            </a:rPr>
                            <m:t>𝐼</m:t>
                          </m:r>
                        </m:e>
                      </m:d>
                    </m:oMath>
                  </m:oMathPara>
                </a14:m>
                <a:endParaRPr lang="de-DE" sz="1200" dirty="0"/>
              </a:p>
            </p:txBody>
          </p:sp>
        </mc:Choice>
        <mc:Fallback xmlns="">
          <p:sp>
            <p:nvSpPr>
              <p:cNvPr id="12" name="Textfeld 11"/>
              <p:cNvSpPr txBox="1">
                <a:spLocks noRot="1" noChangeAspect="1" noMove="1" noResize="1" noEditPoints="1" noAdjustHandles="1" noChangeArrowheads="1" noChangeShapeType="1" noTextEdit="1"/>
              </p:cNvSpPr>
              <p:nvPr/>
            </p:nvSpPr>
            <p:spPr>
              <a:xfrm>
                <a:off x="6462438" y="1422000"/>
                <a:ext cx="1277914" cy="436851"/>
              </a:xfrm>
              <a:prstGeom prst="rect">
                <a:avLst/>
              </a:prstGeom>
              <a:blipFill rotWithShape="1">
                <a:blip r:embed="rId6"/>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3796061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Interaction of charged particles in matter</a:t>
            </a:r>
            <a:endParaRPr lang="en-US" dirty="0"/>
          </a:p>
        </p:txBody>
      </p:sp>
      <p:sp>
        <p:nvSpPr>
          <p:cNvPr id="4" name="Text Box 10"/>
          <p:cNvSpPr txBox="1">
            <a:spLocks noChangeArrowheads="1"/>
          </p:cNvSpPr>
          <p:nvPr/>
        </p:nvSpPr>
        <p:spPr bwMode="auto">
          <a:xfrm>
            <a:off x="365125" y="981075"/>
            <a:ext cx="7569188" cy="1323439"/>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600" b="1" dirty="0" smtClean="0">
                <a:solidFill>
                  <a:srgbClr val="0000CC"/>
                </a:solidFill>
                <a:latin typeface="Times New Roman" pitchFamily="18" charset="0"/>
              </a:rPr>
              <a:t>Bethe-Bloch formula </a:t>
            </a:r>
            <a:r>
              <a:rPr lang="en-US" altLang="de-DE" sz="1600" dirty="0" smtClean="0">
                <a:solidFill>
                  <a:srgbClr val="000000"/>
                </a:solidFill>
                <a:latin typeface="Times New Roman" pitchFamily="18" charset="0"/>
              </a:rPr>
              <a:t>describes the energy loss of heavy particles passing through matter</a:t>
            </a:r>
            <a:endParaRPr lang="en-US" altLang="de-DE" sz="1600" dirty="0">
              <a:solidFill>
                <a:srgbClr val="000000"/>
              </a:solidFill>
              <a:latin typeface="Times New Roman" pitchFamily="18" charset="0"/>
            </a:endParaRPr>
          </a:p>
          <a:p>
            <a:endParaRPr lang="en-US" altLang="de-DE" sz="1600" dirty="0">
              <a:solidFill>
                <a:srgbClr val="000000"/>
              </a:solidFill>
              <a:latin typeface="Times New Roman" pitchFamily="18" charset="0"/>
              <a:cs typeface="Times New Roman" pitchFamily="18" charset="0"/>
            </a:endParaRPr>
          </a:p>
          <a:p>
            <a:endParaRPr lang="en-US" altLang="de-DE" sz="1600" dirty="0">
              <a:solidFill>
                <a:srgbClr val="000000"/>
              </a:solidFill>
              <a:latin typeface="Times New Roman" pitchFamily="18" charset="0"/>
              <a:cs typeface="Times New Roman" pitchFamily="18" charset="0"/>
            </a:endParaRPr>
          </a:p>
          <a:p>
            <a:endParaRPr lang="en-US" altLang="de-DE" sz="1600" dirty="0">
              <a:solidFill>
                <a:srgbClr val="000000"/>
              </a:solidFill>
              <a:latin typeface="Times New Roman" pitchFamily="18" charset="0"/>
            </a:endParaRPr>
          </a:p>
          <a:p>
            <a:endParaRPr lang="en-US" altLang="de-DE" sz="1600" dirty="0">
              <a:solidFill>
                <a:srgbClr val="000000"/>
              </a:solidFill>
              <a:latin typeface="Times New Roman" pitchFamily="18" charset="0"/>
            </a:endParaRPr>
          </a:p>
        </p:txBody>
      </p:sp>
      <p:pic>
        <p:nvPicPr>
          <p:cNvPr id="6" name="Picture 14" descr="Beth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5229225"/>
            <a:ext cx="727075" cy="10445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5" descr="blo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450" y="5229225"/>
            <a:ext cx="1065213"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p:cNvSpPr txBox="1"/>
          <p:nvPr/>
        </p:nvSpPr>
        <p:spPr>
          <a:xfrm>
            <a:off x="4572000" y="5782181"/>
            <a:ext cx="4246675" cy="646331"/>
          </a:xfrm>
          <a:prstGeom prst="rect">
            <a:avLst/>
          </a:prstGeom>
          <a:noFill/>
          <a:ln>
            <a:solidFill>
              <a:srgbClr val="FF0000"/>
            </a:solidFill>
          </a:ln>
        </p:spPr>
        <p:txBody>
          <a:bodyPr wrap="none" rtlCol="0">
            <a:spAutoFit/>
          </a:bodyPr>
          <a:lstStyle/>
          <a:p>
            <a:pPr marL="285750" indent="-285750">
              <a:buFont typeface="Wingdings" panose="05000000000000000000" pitchFamily="2" charset="2"/>
              <a:buChar char="Ø"/>
            </a:pPr>
            <a:r>
              <a:rPr lang="en-US" sz="1200" dirty="0" smtClean="0">
                <a:latin typeface="Times New Roman" panose="02020603050405020304" pitchFamily="18" charset="0"/>
                <a:cs typeface="Times New Roman" panose="02020603050405020304" pitchFamily="18" charset="0"/>
              </a:rPr>
              <a:t>for small </a:t>
            </a:r>
            <a:r>
              <a:rPr lang="el-GR" sz="1200" dirty="0" smtClean="0">
                <a:latin typeface="Times New Roman"/>
                <a:cs typeface="Times New Roman"/>
              </a:rPr>
              <a:t>β</a:t>
            </a:r>
            <a:r>
              <a:rPr lang="de-DE" sz="1200" dirty="0" smtClean="0">
                <a:latin typeface="Times New Roman"/>
                <a:cs typeface="Times New Roman"/>
              </a:rPr>
              <a:t> </a:t>
            </a:r>
            <a:r>
              <a:rPr lang="en-US" sz="1200" dirty="0" smtClean="0">
                <a:latin typeface="Times New Roman"/>
                <a:cs typeface="Times New Roman"/>
              </a:rPr>
              <a:t>the term </a:t>
            </a:r>
            <a:r>
              <a:rPr lang="de-DE" sz="1200" dirty="0" smtClean="0">
                <a:latin typeface="Times New Roman"/>
                <a:cs typeface="Times New Roman"/>
              </a:rPr>
              <a:t>1/</a:t>
            </a:r>
            <a:r>
              <a:rPr lang="el-GR" sz="1200" dirty="0" smtClean="0">
                <a:latin typeface="Times New Roman"/>
                <a:cs typeface="Times New Roman"/>
              </a:rPr>
              <a:t>β</a:t>
            </a:r>
            <a:r>
              <a:rPr lang="de-DE" sz="1200" baseline="30000" dirty="0" smtClean="0">
                <a:latin typeface="Times New Roman"/>
                <a:cs typeface="Times New Roman"/>
              </a:rPr>
              <a:t>2</a:t>
            </a:r>
            <a:r>
              <a:rPr lang="de-DE" sz="1200" dirty="0" smtClean="0">
                <a:latin typeface="Times New Roman"/>
                <a:cs typeface="Times New Roman"/>
              </a:rPr>
              <a:t> </a:t>
            </a:r>
            <a:r>
              <a:rPr lang="en-US" sz="1200" dirty="0" smtClean="0">
                <a:latin typeface="Times New Roman"/>
                <a:cs typeface="Times New Roman"/>
              </a:rPr>
              <a:t>is dominant</a:t>
            </a:r>
          </a:p>
          <a:p>
            <a:pPr marL="285750" indent="-285750">
              <a:buFont typeface="Wingdings" panose="05000000000000000000" pitchFamily="2" charset="2"/>
              <a:buChar char="Ø"/>
            </a:pPr>
            <a:r>
              <a:rPr lang="en-US" sz="1200" dirty="0" err="1" smtClean="0">
                <a:latin typeface="Times New Roman"/>
                <a:cs typeface="Times New Roman"/>
              </a:rPr>
              <a:t>dE</a:t>
            </a:r>
            <a:r>
              <a:rPr lang="en-US" sz="1200" dirty="0" smtClean="0">
                <a:latin typeface="Times New Roman"/>
                <a:cs typeface="Times New Roman"/>
              </a:rPr>
              <a:t>/dx has a minimum at</a:t>
            </a:r>
            <a:r>
              <a:rPr lang="de-DE" sz="1200" dirty="0" smtClean="0">
                <a:latin typeface="Times New Roman"/>
                <a:cs typeface="Times New Roman"/>
              </a:rPr>
              <a:t> </a:t>
            </a:r>
            <a:r>
              <a:rPr lang="el-GR" sz="1200" dirty="0" smtClean="0">
                <a:latin typeface="Times New Roman"/>
                <a:cs typeface="Times New Roman"/>
              </a:rPr>
              <a:t>βγ</a:t>
            </a:r>
            <a:r>
              <a:rPr lang="de-DE" sz="1200" dirty="0" smtClean="0">
                <a:latin typeface="Times New Roman"/>
                <a:cs typeface="Times New Roman"/>
              </a:rPr>
              <a:t>~3-4 </a:t>
            </a:r>
            <a:r>
              <a:rPr lang="en-US" sz="1200" dirty="0" smtClean="0">
                <a:latin typeface="Times New Roman"/>
                <a:cs typeface="Times New Roman"/>
              </a:rPr>
              <a:t>(minimum ionizing particle)</a:t>
            </a:r>
          </a:p>
          <a:p>
            <a:pPr marL="285750" indent="-285750">
              <a:buFont typeface="Wingdings" panose="05000000000000000000" pitchFamily="2" charset="2"/>
              <a:buChar char="Ø"/>
            </a:pPr>
            <a:r>
              <a:rPr lang="en-US" sz="1200" dirty="0" smtClean="0">
                <a:latin typeface="Times New Roman"/>
                <a:cs typeface="Times New Roman"/>
              </a:rPr>
              <a:t>for high momenta </a:t>
            </a:r>
            <a:r>
              <a:rPr lang="en-US" sz="1200" dirty="0" err="1" smtClean="0">
                <a:latin typeface="Times New Roman"/>
                <a:cs typeface="Times New Roman"/>
              </a:rPr>
              <a:t>dE</a:t>
            </a:r>
            <a:r>
              <a:rPr lang="en-US" sz="1200" dirty="0" smtClean="0">
                <a:latin typeface="Times New Roman"/>
                <a:cs typeface="Times New Roman"/>
              </a:rPr>
              <a:t>/dx reaches  a saturation</a:t>
            </a:r>
            <a:endParaRPr lang="en-US" sz="1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feld 8"/>
              <p:cNvSpPr txBox="1"/>
              <p:nvPr/>
            </p:nvSpPr>
            <p:spPr>
              <a:xfrm>
                <a:off x="323528" y="1412776"/>
                <a:ext cx="6049477" cy="5109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0" smtClean="0">
                          <a:latin typeface="Cambria Math"/>
                        </a:rPr>
                        <m:t>−</m:t>
                      </m:r>
                      <m:f>
                        <m:fPr>
                          <m:ctrlPr>
                            <a:rPr lang="de-DE" sz="1200" b="0" i="1" smtClean="0">
                              <a:latin typeface="Cambria Math" panose="02040503050406030204" pitchFamily="18" charset="0"/>
                            </a:rPr>
                          </m:ctrlPr>
                        </m:fPr>
                        <m:num>
                          <m:r>
                            <a:rPr lang="de-DE" sz="1200" b="0" i="1" smtClean="0">
                              <a:latin typeface="Cambria Math"/>
                            </a:rPr>
                            <m:t>𝑑𝐸</m:t>
                          </m:r>
                        </m:num>
                        <m:den>
                          <m:r>
                            <a:rPr lang="de-DE" sz="1200" b="0" i="1" smtClean="0">
                              <a:latin typeface="Cambria Math"/>
                            </a:rPr>
                            <m:t>𝑑𝑥</m:t>
                          </m:r>
                        </m:den>
                      </m:f>
                      <m:r>
                        <a:rPr lang="de-DE" sz="1200" b="0" i="1" smtClean="0">
                          <a:latin typeface="Cambria Math"/>
                        </a:rPr>
                        <m:t>=4</m:t>
                      </m:r>
                      <m:r>
                        <a:rPr lang="de-DE" sz="1200" b="0" i="1" smtClean="0">
                          <a:latin typeface="Cambria Math"/>
                          <a:ea typeface="Cambria Math"/>
                        </a:rPr>
                        <m:t>∙</m:t>
                      </m:r>
                      <m:r>
                        <a:rPr lang="de-DE" sz="1200" b="0" i="1" smtClean="0">
                          <a:latin typeface="Cambria Math"/>
                          <a:ea typeface="Cambria Math"/>
                        </a:rPr>
                        <m:t>𝜋</m:t>
                      </m:r>
                      <m:r>
                        <a:rPr lang="de-DE" sz="1200" b="0" i="1" smtClean="0">
                          <a:latin typeface="Cambria Math"/>
                          <a:ea typeface="Cambria Math"/>
                        </a:rPr>
                        <m:t>∙</m:t>
                      </m:r>
                      <m:sSup>
                        <m:sSupPr>
                          <m:ctrlPr>
                            <a:rPr lang="de-DE" sz="1200" b="0" i="1" smtClean="0">
                              <a:latin typeface="Cambria Math" panose="02040503050406030204" pitchFamily="18" charset="0"/>
                              <a:ea typeface="Cambria Math"/>
                            </a:rPr>
                          </m:ctrlPr>
                        </m:sSupPr>
                        <m:e>
                          <m:sSub>
                            <m:sSubPr>
                              <m:ctrlPr>
                                <a:rPr lang="de-DE" sz="1200" b="0" i="1" smtClean="0">
                                  <a:latin typeface="Cambria Math" panose="02040503050406030204" pitchFamily="18" charset="0"/>
                                  <a:ea typeface="Cambria Math"/>
                                </a:rPr>
                              </m:ctrlPr>
                            </m:sSubPr>
                            <m:e>
                              <m:r>
                                <a:rPr lang="de-DE" sz="1200" b="0" i="1" smtClean="0">
                                  <a:latin typeface="Cambria Math"/>
                                  <a:ea typeface="Cambria Math"/>
                                </a:rPr>
                                <m:t>𝑟</m:t>
                              </m:r>
                            </m:e>
                            <m:sub>
                              <m:r>
                                <a:rPr lang="de-DE" sz="1200" b="0" i="1" smtClean="0">
                                  <a:latin typeface="Cambria Math"/>
                                  <a:ea typeface="Cambria Math"/>
                                </a:rPr>
                                <m:t>𝑒</m:t>
                              </m:r>
                            </m:sub>
                          </m:sSub>
                        </m:e>
                        <m:sup>
                          <m:r>
                            <a:rPr lang="de-DE" sz="1200" b="0" i="1" smtClean="0">
                              <a:latin typeface="Cambria Math"/>
                              <a:ea typeface="Cambria Math"/>
                            </a:rPr>
                            <m:t>2</m:t>
                          </m:r>
                        </m:sup>
                      </m:sSup>
                      <m:r>
                        <a:rPr lang="de-DE" sz="1200" b="0" i="1" smtClean="0">
                          <a:latin typeface="Cambria Math"/>
                          <a:ea typeface="Cambria Math"/>
                        </a:rPr>
                        <m:t>∙</m:t>
                      </m:r>
                      <m:sSub>
                        <m:sSubPr>
                          <m:ctrlPr>
                            <a:rPr lang="de-DE" sz="1200" b="0" i="1" smtClean="0">
                              <a:latin typeface="Cambria Math" panose="02040503050406030204" pitchFamily="18" charset="0"/>
                              <a:ea typeface="Cambria Math"/>
                            </a:rPr>
                          </m:ctrlPr>
                        </m:sSubPr>
                        <m:e>
                          <m:r>
                            <a:rPr lang="de-DE" sz="1200" b="0" i="1" smtClean="0">
                              <a:latin typeface="Cambria Math"/>
                              <a:ea typeface="Cambria Math"/>
                            </a:rPr>
                            <m:t>𝑁</m:t>
                          </m:r>
                        </m:e>
                        <m:sub>
                          <m:r>
                            <a:rPr lang="de-DE" sz="1200" b="0" i="1" smtClean="0">
                              <a:latin typeface="Cambria Math"/>
                              <a:ea typeface="Cambria Math"/>
                            </a:rPr>
                            <m:t>𝑎</m:t>
                          </m:r>
                        </m:sub>
                      </m:sSub>
                      <m:r>
                        <a:rPr lang="de-DE" sz="1200" b="0" i="1" smtClean="0">
                          <a:latin typeface="Cambria Math"/>
                          <a:ea typeface="Cambria Math"/>
                        </a:rPr>
                        <m:t>∙</m:t>
                      </m:r>
                      <m:sSub>
                        <m:sSubPr>
                          <m:ctrlPr>
                            <a:rPr lang="de-DE" sz="1200" b="0" i="1" smtClean="0">
                              <a:latin typeface="Cambria Math" panose="02040503050406030204" pitchFamily="18" charset="0"/>
                              <a:ea typeface="Cambria Math"/>
                            </a:rPr>
                          </m:ctrlPr>
                        </m:sSubPr>
                        <m:e>
                          <m:r>
                            <a:rPr lang="de-DE" sz="1200" b="0" i="1" smtClean="0">
                              <a:latin typeface="Cambria Math"/>
                              <a:ea typeface="Cambria Math"/>
                            </a:rPr>
                            <m:t>𝑚</m:t>
                          </m:r>
                        </m:e>
                        <m:sub>
                          <m:r>
                            <a:rPr lang="de-DE" sz="1200" b="0" i="1" smtClean="0">
                              <a:latin typeface="Cambria Math"/>
                              <a:ea typeface="Cambria Math"/>
                            </a:rPr>
                            <m:t>𝑒</m:t>
                          </m:r>
                        </m:sub>
                      </m:sSub>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𝑐</m:t>
                          </m:r>
                        </m:e>
                        <m:sup>
                          <m:r>
                            <a:rPr lang="de-DE" sz="1200" b="0" i="1" smtClean="0">
                              <a:latin typeface="Cambria Math"/>
                              <a:ea typeface="Cambria Math"/>
                            </a:rPr>
                            <m:t>2</m:t>
                          </m:r>
                        </m:sup>
                      </m:sSup>
                      <m:r>
                        <a:rPr lang="de-DE" sz="1200" b="0" i="1" smtClean="0">
                          <a:latin typeface="Cambria Math"/>
                          <a:ea typeface="Cambria Math"/>
                        </a:rPr>
                        <m:t>∙</m:t>
                      </m:r>
                      <m:r>
                        <a:rPr lang="de-DE" sz="1200" b="0" i="1" smtClean="0">
                          <a:latin typeface="Cambria Math"/>
                          <a:ea typeface="Cambria Math"/>
                        </a:rPr>
                        <m:t>𝜌</m:t>
                      </m:r>
                      <m:r>
                        <a:rPr lang="de-DE" sz="1200" b="0" i="1" smtClean="0">
                          <a:latin typeface="Cambria Math"/>
                          <a:ea typeface="Cambria Math"/>
                        </a:rPr>
                        <m:t>∙</m:t>
                      </m:r>
                      <m:f>
                        <m:fPr>
                          <m:ctrlPr>
                            <a:rPr lang="de-DE" sz="1200" b="0" i="1" smtClean="0">
                              <a:latin typeface="Cambria Math" panose="02040503050406030204" pitchFamily="18" charset="0"/>
                              <a:ea typeface="Cambria Math"/>
                            </a:rPr>
                          </m:ctrlPr>
                        </m:fPr>
                        <m:num>
                          <m:r>
                            <a:rPr lang="de-DE" sz="1200" b="0" i="1" smtClean="0">
                              <a:latin typeface="Cambria Math"/>
                              <a:ea typeface="Cambria Math"/>
                            </a:rPr>
                            <m:t>𝑍</m:t>
                          </m:r>
                        </m:num>
                        <m:den>
                          <m:r>
                            <a:rPr lang="de-DE" sz="1200" b="0" i="1" smtClean="0">
                              <a:latin typeface="Cambria Math"/>
                              <a:ea typeface="Cambria Math"/>
                            </a:rPr>
                            <m:t>𝐴</m:t>
                          </m:r>
                        </m:den>
                      </m:f>
                      <m:r>
                        <a:rPr lang="de-DE" sz="1200" b="0" i="1" smtClean="0">
                          <a:latin typeface="Cambria Math"/>
                          <a:ea typeface="Cambria Math"/>
                        </a:rPr>
                        <m:t>∙</m:t>
                      </m:r>
                      <m:f>
                        <m:fPr>
                          <m:ctrlPr>
                            <a:rPr lang="de-DE" sz="1200" b="0" i="1" smtClean="0">
                              <a:latin typeface="Cambria Math" panose="02040503050406030204" pitchFamily="18" charset="0"/>
                              <a:ea typeface="Cambria Math"/>
                            </a:rPr>
                          </m:ctrlPr>
                        </m:fPr>
                        <m:num>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𝑧</m:t>
                              </m:r>
                            </m:e>
                            <m:sup>
                              <m:r>
                                <a:rPr lang="de-DE" sz="1200" b="0" i="1" smtClean="0">
                                  <a:latin typeface="Cambria Math"/>
                                  <a:ea typeface="Cambria Math"/>
                                </a:rPr>
                                <m:t>2</m:t>
                              </m:r>
                            </m:sup>
                          </m:sSup>
                        </m:num>
                        <m:den>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𝛽</m:t>
                              </m:r>
                            </m:e>
                            <m:sup>
                              <m:r>
                                <a:rPr lang="de-DE" sz="1200" b="0" i="1" smtClean="0">
                                  <a:latin typeface="Cambria Math"/>
                                  <a:ea typeface="Cambria Math"/>
                                </a:rPr>
                                <m:t>2</m:t>
                              </m:r>
                            </m:sup>
                          </m:sSup>
                        </m:den>
                      </m:f>
                      <m:r>
                        <a:rPr lang="de-DE" sz="1200" b="0" i="1" smtClean="0">
                          <a:latin typeface="Cambria Math"/>
                          <a:ea typeface="Cambria Math"/>
                        </a:rPr>
                        <m:t>∙</m:t>
                      </m:r>
                      <m:d>
                        <m:dPr>
                          <m:begChr m:val="["/>
                          <m:endChr m:val="]"/>
                          <m:ctrlPr>
                            <a:rPr lang="de-DE" sz="1200" b="0" i="1" smtClean="0">
                              <a:latin typeface="Cambria Math" panose="02040503050406030204" pitchFamily="18" charset="0"/>
                              <a:ea typeface="Cambria Math"/>
                            </a:rPr>
                          </m:ctrlPr>
                        </m:dPr>
                        <m:e>
                          <m:f>
                            <m:fPr>
                              <m:ctrlPr>
                                <a:rPr lang="de-DE" sz="1200" b="0" i="1" smtClean="0">
                                  <a:latin typeface="Cambria Math" panose="02040503050406030204" pitchFamily="18" charset="0"/>
                                  <a:ea typeface="Cambria Math"/>
                                </a:rPr>
                              </m:ctrlPr>
                            </m:fPr>
                            <m:num>
                              <m:r>
                                <a:rPr lang="de-DE" sz="1200" b="0" i="1" smtClean="0">
                                  <a:latin typeface="Cambria Math"/>
                                  <a:ea typeface="Cambria Math"/>
                                </a:rPr>
                                <m:t>1</m:t>
                              </m:r>
                            </m:num>
                            <m:den>
                              <m:r>
                                <a:rPr lang="de-DE" sz="1200" b="0" i="1" smtClean="0">
                                  <a:latin typeface="Cambria Math"/>
                                  <a:ea typeface="Cambria Math"/>
                                </a:rPr>
                                <m:t>2</m:t>
                              </m:r>
                            </m:den>
                          </m:f>
                          <m:r>
                            <a:rPr lang="de-DE" sz="1200" b="0" i="1" smtClean="0">
                              <a:latin typeface="Cambria Math"/>
                              <a:ea typeface="Cambria Math"/>
                            </a:rPr>
                            <m:t>𝑙𝑛</m:t>
                          </m:r>
                          <m:d>
                            <m:dPr>
                              <m:ctrlPr>
                                <a:rPr lang="de-DE" sz="1200" b="0" i="1" smtClean="0">
                                  <a:latin typeface="Cambria Math" panose="02040503050406030204" pitchFamily="18" charset="0"/>
                                  <a:ea typeface="Cambria Math"/>
                                </a:rPr>
                              </m:ctrlPr>
                            </m:dPr>
                            <m:e>
                              <m:f>
                                <m:fPr>
                                  <m:ctrlPr>
                                    <a:rPr lang="de-DE" sz="1200" b="0" i="1" smtClean="0">
                                      <a:latin typeface="Cambria Math" panose="02040503050406030204" pitchFamily="18" charset="0"/>
                                      <a:ea typeface="Cambria Math"/>
                                    </a:rPr>
                                  </m:ctrlPr>
                                </m:fPr>
                                <m:num>
                                  <m:r>
                                    <a:rPr lang="de-DE" sz="1200" b="0" i="1" smtClean="0">
                                      <a:latin typeface="Cambria Math"/>
                                      <a:ea typeface="Cambria Math"/>
                                    </a:rPr>
                                    <m:t>2∙</m:t>
                                  </m:r>
                                  <m:sSub>
                                    <m:sSubPr>
                                      <m:ctrlPr>
                                        <a:rPr lang="de-DE" sz="1200" b="0" i="1" smtClean="0">
                                          <a:latin typeface="Cambria Math" panose="02040503050406030204" pitchFamily="18" charset="0"/>
                                          <a:ea typeface="Cambria Math"/>
                                        </a:rPr>
                                      </m:ctrlPr>
                                    </m:sSubPr>
                                    <m:e>
                                      <m:r>
                                        <a:rPr lang="de-DE" sz="1200" b="0" i="1" smtClean="0">
                                          <a:latin typeface="Cambria Math"/>
                                          <a:ea typeface="Cambria Math"/>
                                        </a:rPr>
                                        <m:t>𝑚</m:t>
                                      </m:r>
                                    </m:e>
                                    <m:sub>
                                      <m:r>
                                        <a:rPr lang="de-DE" sz="1200" b="0" i="1" smtClean="0">
                                          <a:latin typeface="Cambria Math"/>
                                          <a:ea typeface="Cambria Math"/>
                                        </a:rPr>
                                        <m:t>𝑒</m:t>
                                      </m:r>
                                    </m:sub>
                                  </m:sSub>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𝑐</m:t>
                                      </m:r>
                                    </m:e>
                                    <m:sup>
                                      <m:r>
                                        <a:rPr lang="de-DE" sz="1200" b="0" i="1" smtClean="0">
                                          <a:latin typeface="Cambria Math"/>
                                          <a:ea typeface="Cambria Math"/>
                                        </a:rPr>
                                        <m:t>2</m:t>
                                      </m:r>
                                    </m:sup>
                                  </m:sSup>
                                  <m:r>
                                    <a:rPr lang="de-DE" sz="1200" b="0" i="1" smtClean="0">
                                      <a:latin typeface="Cambria Math"/>
                                      <a:ea typeface="Cambria Math"/>
                                    </a:rPr>
                                    <m:t>∙</m:t>
                                  </m:r>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𝛾</m:t>
                                      </m:r>
                                    </m:e>
                                    <m:sup>
                                      <m:r>
                                        <a:rPr lang="de-DE" sz="1200" b="0" i="1" smtClean="0">
                                          <a:latin typeface="Cambria Math"/>
                                          <a:ea typeface="Cambria Math"/>
                                        </a:rPr>
                                        <m:t>2</m:t>
                                      </m:r>
                                    </m:sup>
                                  </m:sSup>
                                  <m:r>
                                    <a:rPr lang="de-DE" sz="1200" b="0" i="1" smtClean="0">
                                      <a:latin typeface="Cambria Math"/>
                                      <a:ea typeface="Cambria Math"/>
                                    </a:rPr>
                                    <m:t>∙</m:t>
                                  </m:r>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𝛽</m:t>
                                      </m:r>
                                    </m:e>
                                    <m:sup>
                                      <m:r>
                                        <a:rPr lang="de-DE" sz="1200" b="0" i="1" smtClean="0">
                                          <a:latin typeface="Cambria Math"/>
                                          <a:ea typeface="Cambria Math"/>
                                        </a:rPr>
                                        <m:t>2</m:t>
                                      </m:r>
                                    </m:sup>
                                  </m:sSup>
                                  <m:sSub>
                                    <m:sSubPr>
                                      <m:ctrlPr>
                                        <a:rPr lang="de-DE" sz="1200" b="0" i="1" smtClean="0">
                                          <a:latin typeface="Cambria Math" panose="02040503050406030204" pitchFamily="18" charset="0"/>
                                          <a:ea typeface="Cambria Math"/>
                                        </a:rPr>
                                      </m:ctrlPr>
                                    </m:sSubPr>
                                    <m:e>
                                      <m:r>
                                        <a:rPr lang="de-DE" sz="1200" b="0" i="1" smtClean="0">
                                          <a:latin typeface="Cambria Math"/>
                                          <a:ea typeface="Cambria Math"/>
                                        </a:rPr>
                                        <m:t>∙</m:t>
                                      </m:r>
                                      <m:r>
                                        <a:rPr lang="de-DE" sz="1200" b="0" i="1" smtClean="0">
                                          <a:latin typeface="Cambria Math"/>
                                          <a:ea typeface="Cambria Math"/>
                                        </a:rPr>
                                        <m:t>𝑇</m:t>
                                      </m:r>
                                    </m:e>
                                    <m:sub>
                                      <m:r>
                                        <a:rPr lang="de-DE" sz="1200" b="0" i="1" smtClean="0">
                                          <a:latin typeface="Cambria Math"/>
                                          <a:ea typeface="Cambria Math"/>
                                        </a:rPr>
                                        <m:t>𝑚𝑎𝑥</m:t>
                                      </m:r>
                                    </m:sub>
                                  </m:sSub>
                                </m:num>
                                <m:den>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𝐼</m:t>
                                      </m:r>
                                    </m:e>
                                    <m:sup>
                                      <m:r>
                                        <a:rPr lang="de-DE" sz="1200" b="0" i="1" smtClean="0">
                                          <a:latin typeface="Cambria Math"/>
                                          <a:ea typeface="Cambria Math"/>
                                        </a:rPr>
                                        <m:t>2</m:t>
                                      </m:r>
                                    </m:sup>
                                  </m:sSup>
                                </m:den>
                              </m:f>
                            </m:e>
                          </m:d>
                          <m:r>
                            <a:rPr lang="de-DE" sz="1200" b="0" i="1" smtClean="0">
                              <a:latin typeface="Cambria Math"/>
                              <a:ea typeface="Cambria Math"/>
                            </a:rPr>
                            <m:t>−</m:t>
                          </m:r>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𝛽</m:t>
                              </m:r>
                            </m:e>
                            <m:sup>
                              <m:r>
                                <a:rPr lang="de-DE" sz="1200" b="0" i="1" smtClean="0">
                                  <a:latin typeface="Cambria Math"/>
                                  <a:ea typeface="Cambria Math"/>
                                </a:rPr>
                                <m:t>2</m:t>
                              </m:r>
                            </m:sup>
                          </m:sSup>
                          <m:r>
                            <a:rPr lang="de-DE" sz="1200" b="0" i="1" smtClean="0">
                              <a:latin typeface="Cambria Math"/>
                              <a:ea typeface="Cambria Math"/>
                            </a:rPr>
                            <m:t>−</m:t>
                          </m:r>
                          <m:r>
                            <a:rPr lang="de-DE" sz="1200" b="0" i="1" smtClean="0">
                              <a:latin typeface="Cambria Math"/>
                              <a:ea typeface="Cambria Math"/>
                            </a:rPr>
                            <m:t>𝛿</m:t>
                          </m:r>
                          <m:r>
                            <a:rPr lang="de-DE" sz="1200" b="0" i="1" smtClean="0">
                              <a:latin typeface="Cambria Math"/>
                              <a:ea typeface="Cambria Math"/>
                            </a:rPr>
                            <m:t>−2∙</m:t>
                          </m:r>
                          <m:f>
                            <m:fPr>
                              <m:ctrlPr>
                                <a:rPr lang="de-DE" sz="1200" b="0" i="1" smtClean="0">
                                  <a:latin typeface="Cambria Math" panose="02040503050406030204" pitchFamily="18" charset="0"/>
                                  <a:ea typeface="Cambria Math"/>
                                </a:rPr>
                              </m:ctrlPr>
                            </m:fPr>
                            <m:num>
                              <m:r>
                                <a:rPr lang="de-DE" sz="1200" b="0" i="1" smtClean="0">
                                  <a:latin typeface="Cambria Math"/>
                                  <a:ea typeface="Cambria Math"/>
                                </a:rPr>
                                <m:t>𝐶</m:t>
                              </m:r>
                            </m:num>
                            <m:den>
                              <m:r>
                                <a:rPr lang="de-DE" sz="1200" b="0" i="1" smtClean="0">
                                  <a:latin typeface="Cambria Math"/>
                                  <a:ea typeface="Cambria Math"/>
                                </a:rPr>
                                <m:t>𝑍</m:t>
                              </m:r>
                            </m:den>
                          </m:f>
                        </m:e>
                      </m:d>
                    </m:oMath>
                  </m:oMathPara>
                </a14:m>
                <a:endParaRPr lang="de-DE" sz="1200" dirty="0"/>
              </a:p>
            </p:txBody>
          </p:sp>
        </mc:Choice>
        <mc:Fallback xmlns="">
          <p:sp>
            <p:nvSpPr>
              <p:cNvPr id="9" name="Textfeld 8"/>
              <p:cNvSpPr txBox="1">
                <a:spLocks noRot="1" noChangeAspect="1" noMove="1" noResize="1" noEditPoints="1" noAdjustHandles="1" noChangeArrowheads="1" noChangeShapeType="1" noTextEdit="1"/>
              </p:cNvSpPr>
              <p:nvPr/>
            </p:nvSpPr>
            <p:spPr>
              <a:xfrm>
                <a:off x="323528" y="1412776"/>
                <a:ext cx="6049477" cy="510974"/>
              </a:xfrm>
              <a:prstGeom prst="rect">
                <a:avLst/>
              </a:prstGeom>
              <a:blipFill rotWithShape="1">
                <a:blip r:embed="rId5"/>
                <a:stretch>
                  <a:fillRect/>
                </a:stretch>
              </a:blipFill>
            </p:spPr>
            <p:txBody>
              <a:bodyPr/>
              <a:lstStyle/>
              <a:p>
                <a:r>
                  <a:rPr lang="de-DE">
                    <a:noFill/>
                  </a:rPr>
                  <a:t> </a:t>
                </a:r>
              </a:p>
            </p:txBody>
          </p:sp>
        </mc:Fallback>
      </mc:AlternateContent>
      <p:sp>
        <p:nvSpPr>
          <p:cNvPr id="10" name="Geschweifte Klammer links 9"/>
          <p:cNvSpPr/>
          <p:nvPr/>
        </p:nvSpPr>
        <p:spPr>
          <a:xfrm rot="16200000">
            <a:off x="1469009" y="1290489"/>
            <a:ext cx="316408" cy="128106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Textfeld 10"/>
          <p:cNvSpPr txBox="1"/>
          <p:nvPr/>
        </p:nvSpPr>
        <p:spPr>
          <a:xfrm>
            <a:off x="899592" y="2089225"/>
            <a:ext cx="1368152" cy="246221"/>
          </a:xfrm>
          <a:prstGeom prst="rect">
            <a:avLst/>
          </a:prstGeom>
          <a:noFill/>
        </p:spPr>
        <p:txBody>
          <a:bodyPr wrap="square" rtlCol="0">
            <a:spAutoFit/>
          </a:bodyPr>
          <a:lstStyle/>
          <a:p>
            <a:r>
              <a:rPr lang="de-DE" sz="1000" dirty="0" smtClean="0">
                <a:latin typeface="Times New Roman" panose="02020603050405020304" pitchFamily="18" charset="0"/>
                <a:cs typeface="Times New Roman" panose="02020603050405020304" pitchFamily="18" charset="0"/>
              </a:rPr>
              <a:t>= 0.3071 </a:t>
            </a:r>
            <a:r>
              <a:rPr lang="de-DE" sz="1000" dirty="0" err="1" smtClean="0">
                <a:latin typeface="Times New Roman" panose="02020603050405020304" pitchFamily="18" charset="0"/>
                <a:cs typeface="Times New Roman" panose="02020603050405020304" pitchFamily="18" charset="0"/>
              </a:rPr>
              <a:t>MeV</a:t>
            </a:r>
            <a:r>
              <a:rPr lang="de-DE" sz="1000" dirty="0" smtClean="0">
                <a:latin typeface="Times New Roman" panose="02020603050405020304" pitchFamily="18" charset="0"/>
                <a:cs typeface="Times New Roman" panose="02020603050405020304" pitchFamily="18" charset="0"/>
              </a:rPr>
              <a:t> g</a:t>
            </a:r>
            <a:r>
              <a:rPr lang="de-DE" sz="1000" baseline="30000" dirty="0" smtClean="0">
                <a:latin typeface="Times New Roman" panose="02020603050405020304" pitchFamily="18" charset="0"/>
                <a:cs typeface="Times New Roman" panose="02020603050405020304" pitchFamily="18" charset="0"/>
              </a:rPr>
              <a:t>-1</a:t>
            </a:r>
            <a:r>
              <a:rPr lang="de-DE" sz="1000" dirty="0" smtClean="0">
                <a:latin typeface="Times New Roman" panose="02020603050405020304" pitchFamily="18" charset="0"/>
                <a:cs typeface="Times New Roman" panose="02020603050405020304" pitchFamily="18" charset="0"/>
              </a:rPr>
              <a:t>cm</a:t>
            </a:r>
            <a:r>
              <a:rPr lang="de-DE" sz="1000" baseline="30000" dirty="0" smtClean="0">
                <a:latin typeface="Times New Roman" panose="02020603050405020304" pitchFamily="18" charset="0"/>
                <a:cs typeface="Times New Roman" panose="02020603050405020304" pitchFamily="18" charset="0"/>
              </a:rPr>
              <a:t>2</a:t>
            </a:r>
            <a:endParaRPr lang="de-DE" sz="1000" baseline="30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feld 11"/>
              <p:cNvSpPr txBox="1"/>
              <p:nvPr/>
            </p:nvSpPr>
            <p:spPr>
              <a:xfrm>
                <a:off x="6462438" y="1422000"/>
                <a:ext cx="1277914" cy="4368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i="1" smtClean="0">
                          <a:solidFill>
                            <a:srgbClr val="FF0000"/>
                          </a:solidFill>
                          <a:latin typeface="Cambria Math"/>
                          <a:ea typeface="Cambria Math"/>
                        </a:rPr>
                        <m:t>≈</m:t>
                      </m:r>
                      <m:sSup>
                        <m:sSupPr>
                          <m:ctrlPr>
                            <a:rPr lang="de-DE" sz="1200" i="1" smtClean="0">
                              <a:solidFill>
                                <a:srgbClr val="FF0000"/>
                              </a:solidFill>
                              <a:latin typeface="Cambria Math" panose="02040503050406030204" pitchFamily="18" charset="0"/>
                              <a:ea typeface="Cambria Math"/>
                            </a:rPr>
                          </m:ctrlPr>
                        </m:sSupPr>
                        <m:e>
                          <m:r>
                            <a:rPr lang="de-DE" sz="1200" b="0" i="1" smtClean="0">
                              <a:solidFill>
                                <a:srgbClr val="FF0000"/>
                              </a:solidFill>
                              <a:latin typeface="Cambria Math"/>
                              <a:ea typeface="Cambria Math"/>
                            </a:rPr>
                            <m:t>𝑧</m:t>
                          </m:r>
                        </m:e>
                        <m:sup>
                          <m:r>
                            <a:rPr lang="de-DE" sz="1200" b="0" i="1" smtClean="0">
                              <a:solidFill>
                                <a:srgbClr val="FF0000"/>
                              </a:solidFill>
                              <a:latin typeface="Cambria Math"/>
                              <a:ea typeface="Cambria Math"/>
                            </a:rPr>
                            <m:t>2</m:t>
                          </m:r>
                        </m:sup>
                      </m:sSup>
                      <m:r>
                        <a:rPr lang="de-DE" sz="1200" i="1" smtClean="0">
                          <a:solidFill>
                            <a:srgbClr val="FF0000"/>
                          </a:solidFill>
                          <a:latin typeface="Cambria Math"/>
                          <a:ea typeface="Cambria Math"/>
                        </a:rPr>
                        <m:t>∙</m:t>
                      </m:r>
                      <m:f>
                        <m:fPr>
                          <m:ctrlPr>
                            <a:rPr lang="de-DE" sz="1200" i="1" smtClean="0">
                              <a:solidFill>
                                <a:srgbClr val="FF0000"/>
                              </a:solidFill>
                              <a:latin typeface="Cambria Math" panose="02040503050406030204" pitchFamily="18" charset="0"/>
                              <a:ea typeface="Cambria Math"/>
                            </a:rPr>
                          </m:ctrlPr>
                        </m:fPr>
                        <m:num>
                          <m:r>
                            <a:rPr lang="de-DE" sz="1200" b="0" i="1" smtClean="0">
                              <a:solidFill>
                                <a:srgbClr val="FF0000"/>
                              </a:solidFill>
                              <a:latin typeface="Cambria Math"/>
                              <a:ea typeface="Cambria Math"/>
                            </a:rPr>
                            <m:t>𝑍</m:t>
                          </m:r>
                        </m:num>
                        <m:den>
                          <m:r>
                            <a:rPr lang="de-DE" sz="1200" b="0" i="1" smtClean="0">
                              <a:solidFill>
                                <a:srgbClr val="FF0000"/>
                              </a:solidFill>
                              <a:latin typeface="Cambria Math"/>
                              <a:ea typeface="Cambria Math"/>
                            </a:rPr>
                            <m:t>𝐴</m:t>
                          </m:r>
                        </m:den>
                      </m:f>
                      <m:r>
                        <a:rPr lang="de-DE" sz="1200" i="1" smtClean="0">
                          <a:solidFill>
                            <a:srgbClr val="FF0000"/>
                          </a:solidFill>
                          <a:latin typeface="Cambria Math"/>
                          <a:ea typeface="Cambria Math"/>
                        </a:rPr>
                        <m:t>∙</m:t>
                      </m:r>
                      <m:r>
                        <a:rPr lang="de-DE" sz="1200" b="0" i="1" smtClean="0">
                          <a:solidFill>
                            <a:srgbClr val="FF0000"/>
                          </a:solidFill>
                          <a:latin typeface="Cambria Math"/>
                          <a:ea typeface="Cambria Math"/>
                        </a:rPr>
                        <m:t>𝑓</m:t>
                      </m:r>
                      <m:d>
                        <m:dPr>
                          <m:ctrlPr>
                            <a:rPr lang="de-DE" sz="1200" b="0" i="1" smtClean="0">
                              <a:solidFill>
                                <a:srgbClr val="FF0000"/>
                              </a:solidFill>
                              <a:latin typeface="Cambria Math" panose="02040503050406030204" pitchFamily="18" charset="0"/>
                              <a:ea typeface="Cambria Math"/>
                            </a:rPr>
                          </m:ctrlPr>
                        </m:dPr>
                        <m:e>
                          <m:r>
                            <a:rPr lang="de-DE" sz="1200" b="0" i="1" smtClean="0">
                              <a:solidFill>
                                <a:srgbClr val="FF0000"/>
                              </a:solidFill>
                              <a:latin typeface="Cambria Math"/>
                              <a:ea typeface="Cambria Math"/>
                            </a:rPr>
                            <m:t>𝛽</m:t>
                          </m:r>
                          <m:r>
                            <a:rPr lang="de-DE" sz="1200" b="0" i="1" smtClean="0">
                              <a:solidFill>
                                <a:srgbClr val="FF0000"/>
                              </a:solidFill>
                              <a:latin typeface="Cambria Math"/>
                              <a:ea typeface="Cambria Math"/>
                            </a:rPr>
                            <m:t>,</m:t>
                          </m:r>
                          <m:r>
                            <a:rPr lang="de-DE" sz="1200" b="0" i="1" smtClean="0">
                              <a:solidFill>
                                <a:srgbClr val="FF0000"/>
                              </a:solidFill>
                              <a:latin typeface="Cambria Math"/>
                              <a:ea typeface="Cambria Math"/>
                            </a:rPr>
                            <m:t>𝐼</m:t>
                          </m:r>
                        </m:e>
                      </m:d>
                    </m:oMath>
                  </m:oMathPara>
                </a14:m>
                <a:endParaRPr lang="de-DE" sz="1200" dirty="0"/>
              </a:p>
            </p:txBody>
          </p:sp>
        </mc:Choice>
        <mc:Fallback xmlns="">
          <p:sp>
            <p:nvSpPr>
              <p:cNvPr id="12" name="Textfeld 11"/>
              <p:cNvSpPr txBox="1">
                <a:spLocks noRot="1" noChangeAspect="1" noMove="1" noResize="1" noEditPoints="1" noAdjustHandles="1" noChangeArrowheads="1" noChangeShapeType="1" noTextEdit="1"/>
              </p:cNvSpPr>
              <p:nvPr/>
            </p:nvSpPr>
            <p:spPr>
              <a:xfrm>
                <a:off x="6462438" y="1422000"/>
                <a:ext cx="1277914" cy="436851"/>
              </a:xfrm>
              <a:prstGeom prst="rect">
                <a:avLst/>
              </a:prstGeom>
              <a:blipFill rotWithShape="1">
                <a:blip r:embed="rId6"/>
                <a:stretch>
                  <a:fillRect/>
                </a:stretch>
              </a:blipFill>
            </p:spPr>
            <p:txBody>
              <a:bodyPr/>
              <a:lstStyle/>
              <a:p>
                <a:r>
                  <a:rPr lang="de-DE">
                    <a:noFill/>
                  </a:rPr>
                  <a:t> </a:t>
                </a:r>
              </a:p>
            </p:txBody>
          </p:sp>
        </mc:Fallback>
      </mc:AlternateContent>
      <p:pic>
        <p:nvPicPr>
          <p:cNvPr id="13"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6100" y="2133600"/>
            <a:ext cx="4522788" cy="353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6984000" y="2988000"/>
            <a:ext cx="1116000" cy="288000"/>
          </a:xfrm>
          <a:prstGeom prst="rect">
            <a:avLst/>
          </a:prstGeom>
          <a:solidFill>
            <a:srgbClr val="009999"/>
          </a:solidFill>
        </p:spPr>
        <p:txBody>
          <a:bodyPr wrap="square" lIns="0" tIns="0" rIns="0" bIns="0" rtlCol="0">
            <a:spAutoFit/>
          </a:bodyPr>
          <a:lstStyle/>
          <a:p>
            <a:pPr algn="ctr"/>
            <a:r>
              <a:rPr lang="de-DE" sz="1400" dirty="0" smtClean="0">
                <a:solidFill>
                  <a:schemeClr val="bg1"/>
                </a:solidFill>
                <a:latin typeface="Arial" panose="020B0604020202020204" pitchFamily="34" charset="0"/>
                <a:cs typeface="Arial" panose="020B0604020202020204" pitchFamily="34" charset="0"/>
              </a:rPr>
              <a:t>liquid-H</a:t>
            </a:r>
            <a:r>
              <a:rPr lang="de-DE" sz="1400" baseline="-25000" dirty="0" smtClean="0">
                <a:solidFill>
                  <a:schemeClr val="bg1"/>
                </a:solidFill>
                <a:latin typeface="Arial" panose="020B0604020202020204" pitchFamily="34" charset="0"/>
                <a:cs typeface="Arial" panose="020B0604020202020204" pitchFamily="34" charset="0"/>
              </a:rPr>
              <a:t>2</a:t>
            </a:r>
            <a:endParaRPr lang="de-DE" sz="1400" baseline="-25000" dirty="0">
              <a:solidFill>
                <a:schemeClr val="bg1"/>
              </a:solidFill>
              <a:latin typeface="Arial" panose="020B0604020202020204" pitchFamily="34" charset="0"/>
              <a:cs typeface="Arial" panose="020B0604020202020204" pitchFamily="34" charset="0"/>
            </a:endParaRPr>
          </a:p>
        </p:txBody>
      </p:sp>
      <p:sp>
        <p:nvSpPr>
          <p:cNvPr id="14" name="Textfeld 13"/>
          <p:cNvSpPr txBox="1"/>
          <p:nvPr/>
        </p:nvSpPr>
        <p:spPr>
          <a:xfrm>
            <a:off x="7174243" y="3625279"/>
            <a:ext cx="720000" cy="288000"/>
          </a:xfrm>
          <a:prstGeom prst="rect">
            <a:avLst/>
          </a:prstGeom>
          <a:solidFill>
            <a:srgbClr val="009999"/>
          </a:solidFill>
        </p:spPr>
        <p:txBody>
          <a:bodyPr wrap="square" lIns="0" tIns="0" rIns="0" bIns="0" rtlCol="0">
            <a:spAutoFit/>
          </a:bodyPr>
          <a:lstStyle/>
          <a:p>
            <a:pPr algn="ctr"/>
            <a:r>
              <a:rPr lang="de-DE" sz="1400" dirty="0" smtClean="0">
                <a:solidFill>
                  <a:schemeClr val="bg1"/>
                </a:solidFill>
                <a:latin typeface="Arial" panose="020B0604020202020204" pitchFamily="34" charset="0"/>
                <a:cs typeface="Arial" panose="020B0604020202020204" pitchFamily="34" charset="0"/>
              </a:rPr>
              <a:t>He-gas</a:t>
            </a:r>
            <a:endParaRPr lang="de-DE" sz="1400" baseline="-25000"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Textfeld 14"/>
              <p:cNvSpPr txBox="1"/>
              <p:nvPr/>
            </p:nvSpPr>
            <p:spPr>
              <a:xfrm>
                <a:off x="360000" y="3240000"/>
                <a:ext cx="4428024" cy="1369477"/>
              </a:xfrm>
              <a:prstGeom prst="rect">
                <a:avLst/>
              </a:prstGeom>
              <a:noFill/>
            </p:spPr>
            <p:txBody>
              <a:bodyPr wrap="square" rtlCol="0">
                <a:spAutoFit/>
              </a:bodyPr>
              <a:lstStyle/>
              <a:p>
                <a:pPr marL="285750" indent="-285750">
                  <a:buFont typeface="Wingdings" panose="05000000000000000000" pitchFamily="2" charset="2"/>
                  <a:buChar char="v"/>
                </a:pPr>
                <a:r>
                  <a:rPr lang="en-US" sz="1400" dirty="0" smtClean="0">
                    <a:solidFill>
                      <a:srgbClr val="0000CC"/>
                    </a:solidFill>
                  </a:rPr>
                  <a:t> </a:t>
                </a:r>
                <a:r>
                  <a:rPr lang="en-US" sz="1600" dirty="0" smtClean="0">
                    <a:solidFill>
                      <a:srgbClr val="0000CC"/>
                    </a:solidFill>
                  </a:rPr>
                  <a:t>Specific energy loss rate </a:t>
                </a:r>
                <a14:m>
                  <m:oMath xmlns:m="http://schemas.openxmlformats.org/officeDocument/2006/math">
                    <m:f>
                      <m:fPr>
                        <m:ctrlPr>
                          <a:rPr lang="en-US" sz="1600" i="1" smtClean="0">
                            <a:solidFill>
                              <a:srgbClr val="0000CC"/>
                            </a:solidFill>
                            <a:latin typeface="Cambria Math" panose="02040503050406030204" pitchFamily="18" charset="0"/>
                          </a:rPr>
                        </m:ctrlPr>
                      </m:fPr>
                      <m:num>
                        <m:r>
                          <a:rPr lang="de-DE" sz="1600" b="0" i="1" smtClean="0">
                            <a:solidFill>
                              <a:srgbClr val="0000CC"/>
                            </a:solidFill>
                            <a:latin typeface="Cambria Math"/>
                          </a:rPr>
                          <m:t>1</m:t>
                        </m:r>
                      </m:num>
                      <m:den>
                        <m:r>
                          <a:rPr lang="en-US" sz="1600" i="1" smtClean="0">
                            <a:solidFill>
                              <a:srgbClr val="0000CC"/>
                            </a:solidFill>
                            <a:latin typeface="Cambria Math"/>
                            <a:ea typeface="Cambria Math"/>
                          </a:rPr>
                          <m:t>𝜌</m:t>
                        </m:r>
                      </m:den>
                    </m:f>
                    <m:f>
                      <m:fPr>
                        <m:ctrlPr>
                          <a:rPr lang="en-US" sz="1600" i="1" smtClean="0">
                            <a:solidFill>
                              <a:srgbClr val="0000CC"/>
                            </a:solidFill>
                            <a:latin typeface="Cambria Math" panose="02040503050406030204" pitchFamily="18" charset="0"/>
                          </a:rPr>
                        </m:ctrlPr>
                      </m:fPr>
                      <m:num>
                        <m:r>
                          <a:rPr lang="de-DE" sz="1600" b="0" i="1" smtClean="0">
                            <a:solidFill>
                              <a:srgbClr val="0000CC"/>
                            </a:solidFill>
                            <a:latin typeface="Cambria Math"/>
                          </a:rPr>
                          <m:t>𝑑𝐸</m:t>
                        </m:r>
                      </m:num>
                      <m:den>
                        <m:r>
                          <a:rPr lang="de-DE" sz="1600" b="0" i="1" smtClean="0">
                            <a:solidFill>
                              <a:srgbClr val="0000CC"/>
                            </a:solidFill>
                            <a:latin typeface="Cambria Math"/>
                          </a:rPr>
                          <m:t>𝑑𝑥</m:t>
                        </m:r>
                      </m:den>
                    </m:f>
                  </m:oMath>
                </a14:m>
                <a:r>
                  <a:rPr lang="en-US" sz="1600" dirty="0" smtClean="0">
                    <a:solidFill>
                      <a:srgbClr val="0000CC"/>
                    </a:solidFill>
                  </a:rPr>
                  <a:t> </a:t>
                </a:r>
              </a:p>
              <a:p>
                <a:r>
                  <a:rPr lang="en-US" sz="1400" dirty="0" smtClean="0"/>
                  <a:t>       for muons, </a:t>
                </a:r>
                <a:r>
                  <a:rPr lang="en-US" sz="1400" dirty="0" err="1" smtClean="0"/>
                  <a:t>pions</a:t>
                </a:r>
                <a:r>
                  <a:rPr lang="en-US" sz="1400" dirty="0" smtClean="0"/>
                  <a:t> and protons in different materials</a:t>
                </a:r>
              </a:p>
              <a:p>
                <a:endParaRPr lang="en-US" sz="1600" dirty="0" smtClean="0"/>
              </a:p>
              <a:p>
                <a:pPr marL="285750" indent="-285750">
                  <a:buFont typeface="Wingdings" panose="05000000000000000000" pitchFamily="2" charset="2"/>
                  <a:buChar char="v"/>
                </a:pPr>
                <a:r>
                  <a:rPr lang="en-US" sz="1400" dirty="0">
                    <a:solidFill>
                      <a:srgbClr val="0000CC"/>
                    </a:solidFill>
                  </a:rPr>
                  <a:t> </a:t>
                </a:r>
                <a:r>
                  <a:rPr lang="en-US" sz="1200" dirty="0" smtClean="0"/>
                  <a:t>Dependence on</a:t>
                </a:r>
                <a:r>
                  <a:rPr lang="en-US" sz="1400" dirty="0" smtClean="0"/>
                  <a:t> </a:t>
                </a:r>
                <a:r>
                  <a:rPr lang="en-US" sz="1400" dirty="0" smtClean="0">
                    <a:solidFill>
                      <a:srgbClr val="0000CC"/>
                    </a:solidFill>
                  </a:rPr>
                  <a:t>mass A</a:t>
                </a:r>
                <a:r>
                  <a:rPr lang="en-US" sz="1400" dirty="0" smtClean="0"/>
                  <a:t>, </a:t>
                </a:r>
                <a:r>
                  <a:rPr lang="en-US" sz="1400" dirty="0" smtClean="0">
                    <a:solidFill>
                      <a:srgbClr val="0000CC"/>
                    </a:solidFill>
                  </a:rPr>
                  <a:t>charge Z </a:t>
                </a:r>
                <a:r>
                  <a:rPr lang="en-US" sz="1200" dirty="0" smtClean="0">
                    <a:solidFill>
                      <a:srgbClr val="0000CC"/>
                    </a:solidFill>
                  </a:rPr>
                  <a:t>of target nucleus</a:t>
                </a:r>
              </a:p>
              <a:p>
                <a:pPr marL="285750" indent="-285750">
                  <a:buFont typeface="Wingdings" panose="05000000000000000000" pitchFamily="2" charset="2"/>
                  <a:buChar char="v"/>
                </a:pPr>
                <a:r>
                  <a:rPr lang="en-US" sz="1400" dirty="0">
                    <a:solidFill>
                      <a:srgbClr val="0000CC"/>
                    </a:solidFill>
                  </a:rPr>
                  <a:t> </a:t>
                </a:r>
                <a:r>
                  <a:rPr lang="en-US" sz="1200" dirty="0" smtClean="0"/>
                  <a:t>Minimum ionization</a:t>
                </a:r>
                <a:r>
                  <a:rPr lang="en-US" sz="1400" dirty="0" smtClean="0"/>
                  <a:t>: </a:t>
                </a:r>
                <a:r>
                  <a:rPr lang="en-US" sz="1400" dirty="0" smtClean="0">
                    <a:solidFill>
                      <a:srgbClr val="0000CC"/>
                    </a:solidFill>
                  </a:rPr>
                  <a:t>1-2 MeV/g cm</a:t>
                </a:r>
                <a:r>
                  <a:rPr lang="en-US" sz="1400" baseline="30000" dirty="0" smtClean="0">
                    <a:solidFill>
                      <a:srgbClr val="0000CC"/>
                    </a:solidFill>
                  </a:rPr>
                  <a:t>-2</a:t>
                </a:r>
                <a:r>
                  <a:rPr lang="en-US" sz="1400" dirty="0" smtClean="0"/>
                  <a:t> </a:t>
                </a:r>
                <a:r>
                  <a:rPr lang="en-US" sz="1200" dirty="0" smtClean="0"/>
                  <a:t>[H</a:t>
                </a:r>
                <a:r>
                  <a:rPr lang="en-US" sz="1200" baseline="-25000" dirty="0" smtClean="0"/>
                  <a:t>2</a:t>
                </a:r>
                <a:r>
                  <a:rPr lang="en-US" sz="1200" dirty="0" smtClean="0"/>
                  <a:t>: 4 MeV/g cm</a:t>
                </a:r>
                <a:r>
                  <a:rPr lang="en-US" sz="1200" baseline="30000" dirty="0" smtClean="0"/>
                  <a:t>-2</a:t>
                </a:r>
                <a:r>
                  <a:rPr lang="en-US" sz="1200" dirty="0" smtClean="0"/>
                  <a:t>]</a:t>
                </a:r>
                <a:endParaRPr lang="en-US" sz="1200" dirty="0">
                  <a:solidFill>
                    <a:srgbClr val="0000CC"/>
                  </a:solidFill>
                </a:endParaRPr>
              </a:p>
            </p:txBody>
          </p:sp>
        </mc:Choice>
        <mc:Fallback xmlns="">
          <p:sp>
            <p:nvSpPr>
              <p:cNvPr id="15" name="Textfeld 14"/>
              <p:cNvSpPr txBox="1">
                <a:spLocks noRot="1" noChangeAspect="1" noMove="1" noResize="1" noEditPoints="1" noAdjustHandles="1" noChangeArrowheads="1" noChangeShapeType="1" noTextEdit="1"/>
              </p:cNvSpPr>
              <p:nvPr/>
            </p:nvSpPr>
            <p:spPr>
              <a:xfrm>
                <a:off x="360000" y="3240000"/>
                <a:ext cx="4428024" cy="1369477"/>
              </a:xfrm>
              <a:prstGeom prst="rect">
                <a:avLst/>
              </a:prstGeom>
              <a:blipFill>
                <a:blip r:embed="rId8"/>
                <a:stretch>
                  <a:fillRect l="-138" b="-4000"/>
                </a:stretch>
              </a:blipFill>
            </p:spPr>
            <p:txBody>
              <a:bodyPr/>
              <a:lstStyle/>
              <a:p>
                <a:r>
                  <a:rPr lang="de-DE">
                    <a:noFill/>
                  </a:rPr>
                  <a:t> </a:t>
                </a:r>
              </a:p>
            </p:txBody>
          </p:sp>
        </mc:Fallback>
      </mc:AlternateContent>
    </p:spTree>
    <p:extLst>
      <p:ext uri="{BB962C8B-B14F-4D97-AF65-F5344CB8AC3E}">
        <p14:creationId xmlns:p14="http://schemas.microsoft.com/office/powerpoint/2010/main" val="42876266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Energy loss of charged particles – </a:t>
            </a:r>
            <a:r>
              <a:rPr lang="en-US" sz="1800" dirty="0" err="1" smtClean="0"/>
              <a:t>dE</a:t>
            </a:r>
            <a:r>
              <a:rPr lang="en-US" sz="1800" dirty="0" smtClean="0"/>
              <a:t>/dx for different particles</a:t>
            </a:r>
            <a:endParaRPr lang="en-US"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000" y="720000"/>
            <a:ext cx="4972050" cy="4783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1" name="Textfeld 10"/>
              <p:cNvSpPr txBox="1"/>
              <p:nvPr/>
            </p:nvSpPr>
            <p:spPr>
              <a:xfrm>
                <a:off x="360000" y="900000"/>
                <a:ext cx="3419912" cy="1815882"/>
              </a:xfrm>
              <a:prstGeom prst="rect">
                <a:avLst/>
              </a:prstGeom>
              <a:noFill/>
            </p:spPr>
            <p:txBody>
              <a:bodyPr wrap="square" rtlCol="0">
                <a:spAutoFit/>
              </a:bodyPr>
              <a:lstStyle/>
              <a:p>
                <a:pPr marL="285750" indent="-285750">
                  <a:buFont typeface="Wingdings" panose="05000000000000000000" pitchFamily="2" charset="2"/>
                  <a:buChar char="v"/>
                </a:pPr>
                <a:r>
                  <a:rPr lang="en-US" sz="1400" dirty="0" smtClean="0">
                    <a:solidFill>
                      <a:srgbClr val="0000CC"/>
                    </a:solidFill>
                  </a:rPr>
                  <a:t> </a:t>
                </a:r>
                <a14:m>
                  <m:oMath xmlns:m="http://schemas.openxmlformats.org/officeDocument/2006/math">
                    <m:f>
                      <m:fPr>
                        <m:type m:val="lin"/>
                        <m:ctrlPr>
                          <a:rPr lang="en-US" sz="1400" i="1" smtClean="0">
                            <a:solidFill>
                              <a:srgbClr val="0000CC"/>
                            </a:solidFill>
                            <a:latin typeface="Cambria Math" panose="02040503050406030204" pitchFamily="18" charset="0"/>
                          </a:rPr>
                        </m:ctrlPr>
                      </m:fPr>
                      <m:num>
                        <m:r>
                          <a:rPr lang="de-DE" sz="1400" b="0" i="1" smtClean="0">
                            <a:solidFill>
                              <a:srgbClr val="0000CC"/>
                            </a:solidFill>
                            <a:latin typeface="Cambria Math"/>
                          </a:rPr>
                          <m:t>𝑑𝐸</m:t>
                        </m:r>
                      </m:num>
                      <m:den>
                        <m:r>
                          <a:rPr lang="de-DE" sz="1400" b="0" i="1" smtClean="0">
                            <a:solidFill>
                              <a:srgbClr val="0000CC"/>
                            </a:solidFill>
                            <a:latin typeface="Cambria Math"/>
                          </a:rPr>
                          <m:t>𝑑𝑥</m:t>
                        </m:r>
                      </m:den>
                    </m:f>
                  </m:oMath>
                </a14:m>
                <a:r>
                  <a:rPr lang="en-US" sz="1400" dirty="0" smtClean="0">
                    <a:solidFill>
                      <a:srgbClr val="0000CC"/>
                    </a:solidFill>
                  </a:rPr>
                  <a:t> for heavy particles </a:t>
                </a:r>
                <a:r>
                  <a:rPr lang="en-US" sz="1400" dirty="0" smtClean="0"/>
                  <a:t>in this momentum regime is well described by Bethe-Bloch formula, i.e. the dominant energy loss is collisions with atoms</a:t>
                </a:r>
              </a:p>
              <a:p>
                <a:pPr marL="285750" indent="-285750">
                  <a:buFont typeface="Wingdings" panose="05000000000000000000" pitchFamily="2" charset="2"/>
                  <a:buChar char="v"/>
                </a:pPr>
                <a:endParaRPr lang="en-US" sz="1400" dirty="0"/>
              </a:p>
              <a:p>
                <a:pPr marL="285750" indent="-285750">
                  <a:buFont typeface="Wingdings" panose="05000000000000000000" pitchFamily="2" charset="2"/>
                  <a:buChar char="v"/>
                </a:pPr>
                <a:r>
                  <a:rPr lang="en-US" sz="1400" dirty="0" smtClean="0">
                    <a:solidFill>
                      <a:srgbClr val="0000CC"/>
                    </a:solidFill>
                  </a:rPr>
                  <a:t> </a:t>
                </a:r>
                <a14:m>
                  <m:oMath xmlns:m="http://schemas.openxmlformats.org/officeDocument/2006/math">
                    <m:f>
                      <m:fPr>
                        <m:type m:val="lin"/>
                        <m:ctrlPr>
                          <a:rPr lang="en-US" sz="1400" i="1" smtClean="0">
                            <a:solidFill>
                              <a:srgbClr val="FF0000"/>
                            </a:solidFill>
                            <a:latin typeface="Cambria Math" panose="02040503050406030204" pitchFamily="18" charset="0"/>
                          </a:rPr>
                        </m:ctrlPr>
                      </m:fPr>
                      <m:num>
                        <m:r>
                          <a:rPr lang="de-DE" sz="1400" b="0" i="1" smtClean="0">
                            <a:solidFill>
                              <a:srgbClr val="FF0000"/>
                            </a:solidFill>
                            <a:latin typeface="Cambria Math"/>
                          </a:rPr>
                          <m:t>𝑑𝐸</m:t>
                        </m:r>
                      </m:num>
                      <m:den>
                        <m:r>
                          <a:rPr lang="de-DE" sz="1400" b="0" i="1" smtClean="0">
                            <a:solidFill>
                              <a:srgbClr val="FF0000"/>
                            </a:solidFill>
                            <a:latin typeface="Cambria Math"/>
                          </a:rPr>
                          <m:t>𝑑𝑥</m:t>
                        </m:r>
                      </m:den>
                    </m:f>
                  </m:oMath>
                </a14:m>
                <a:r>
                  <a:rPr lang="en-US" sz="1400" dirty="0" smtClean="0">
                    <a:solidFill>
                      <a:srgbClr val="FF0000"/>
                    </a:solidFill>
                  </a:rPr>
                  <a:t> for electrons does not follow Bethe-Bloch formula</a:t>
                </a:r>
                <a:r>
                  <a:rPr lang="en-US" sz="1400" dirty="0" smtClean="0"/>
                  <a:t>. The dominant process is Bremsstrahlung</a:t>
                </a:r>
                <a:endParaRPr lang="en-US" sz="1400" dirty="0">
                  <a:solidFill>
                    <a:srgbClr val="0000CC"/>
                  </a:solidFill>
                </a:endParaRPr>
              </a:p>
            </p:txBody>
          </p:sp>
        </mc:Choice>
        <mc:Fallback xmlns="">
          <p:sp>
            <p:nvSpPr>
              <p:cNvPr id="11" name="Textfeld 10"/>
              <p:cNvSpPr txBox="1">
                <a:spLocks noRot="1" noChangeAspect="1" noMove="1" noResize="1" noEditPoints="1" noAdjustHandles="1" noChangeArrowheads="1" noChangeShapeType="1" noTextEdit="1"/>
              </p:cNvSpPr>
              <p:nvPr/>
            </p:nvSpPr>
            <p:spPr>
              <a:xfrm>
                <a:off x="360000" y="900000"/>
                <a:ext cx="3419912" cy="1815882"/>
              </a:xfrm>
              <a:prstGeom prst="rect">
                <a:avLst/>
              </a:prstGeom>
              <a:blipFill rotWithShape="1">
                <a:blip r:embed="rId3"/>
                <a:stretch>
                  <a:fillRect l="-178" t="-15772" b="-2349"/>
                </a:stretch>
              </a:blipFill>
            </p:spPr>
            <p:txBody>
              <a:bodyPr/>
              <a:lstStyle/>
              <a:p>
                <a:r>
                  <a:rPr lang="en-US">
                    <a:noFill/>
                  </a:rPr>
                  <a:t> </a:t>
                </a:r>
              </a:p>
            </p:txBody>
          </p:sp>
        </mc:Fallback>
      </mc:AlternateContent>
      <p:sp>
        <p:nvSpPr>
          <p:cNvPr id="13" name="Textfeld 12"/>
          <p:cNvSpPr txBox="1"/>
          <p:nvPr/>
        </p:nvSpPr>
        <p:spPr>
          <a:xfrm>
            <a:off x="7020272" y="6120000"/>
            <a:ext cx="1443472" cy="276999"/>
          </a:xfrm>
          <a:prstGeom prst="rect">
            <a:avLst/>
          </a:prstGeom>
          <a:noFill/>
        </p:spPr>
        <p:txBody>
          <a:bodyPr wrap="none" rtlCol="0">
            <a:spAutoFit/>
          </a:bodyPr>
          <a:lstStyle/>
          <a:p>
            <a:r>
              <a:rPr lang="en-US" sz="1200" dirty="0" smtClean="0"/>
              <a:t>[ALICE TPC, 2009]</a:t>
            </a:r>
            <a:endParaRPr lang="en-US" sz="1200" dirty="0"/>
          </a:p>
        </p:txBody>
      </p:sp>
      <p:sp>
        <p:nvSpPr>
          <p:cNvPr id="3" name="Textfeld 2"/>
          <p:cNvSpPr txBox="1"/>
          <p:nvPr/>
        </p:nvSpPr>
        <p:spPr>
          <a:xfrm>
            <a:off x="5436096" y="5013176"/>
            <a:ext cx="2505814" cy="369332"/>
          </a:xfrm>
          <a:prstGeom prst="rect">
            <a:avLst/>
          </a:prstGeom>
          <a:solidFill>
            <a:schemeClr val="bg1"/>
          </a:solidFill>
        </p:spPr>
        <p:txBody>
          <a:bodyPr wrap="none" rtlCol="0">
            <a:spAutoFit/>
          </a:bodyPr>
          <a:lstStyle/>
          <a:p>
            <a:r>
              <a:rPr lang="en-US" b="1" dirty="0" smtClean="0">
                <a:latin typeface="Arial" panose="020B0604020202020204" pitchFamily="34" charset="0"/>
                <a:cs typeface="Arial" panose="020B0604020202020204" pitchFamily="34" charset="0"/>
              </a:rPr>
              <a:t>momentum p (GeV/c)</a:t>
            </a:r>
            <a:endParaRPr lang="en-US" b="1" dirty="0">
              <a:latin typeface="Arial" panose="020B0604020202020204" pitchFamily="34" charset="0"/>
              <a:cs typeface="Arial" panose="020B0604020202020204" pitchFamily="34" charset="0"/>
            </a:endParaRPr>
          </a:p>
        </p:txBody>
      </p:sp>
      <p:sp>
        <p:nvSpPr>
          <p:cNvPr id="7" name="Textfeld 6"/>
          <p:cNvSpPr txBox="1"/>
          <p:nvPr/>
        </p:nvSpPr>
        <p:spPr>
          <a:xfrm rot="16200000">
            <a:off x="3110763" y="2728593"/>
            <a:ext cx="2121093" cy="369332"/>
          </a:xfrm>
          <a:prstGeom prst="rect">
            <a:avLst/>
          </a:prstGeom>
          <a:solidFill>
            <a:schemeClr val="bg1"/>
          </a:solidFill>
        </p:spPr>
        <p:txBody>
          <a:bodyPr wrap="none" rtlCol="0">
            <a:spAutoFit/>
          </a:bodyPr>
          <a:lstStyle/>
          <a:p>
            <a:r>
              <a:rPr lang="en-US" b="1" dirty="0" smtClean="0">
                <a:latin typeface="Arial" panose="020B0604020202020204" pitchFamily="34" charset="0"/>
                <a:cs typeface="Arial" panose="020B0604020202020204" pitchFamily="34" charset="0"/>
              </a:rPr>
              <a:t>TPC signal (</a:t>
            </a:r>
            <a:r>
              <a:rPr lang="en-US" b="1" dirty="0" err="1" smtClean="0">
                <a:latin typeface="Arial" panose="020B0604020202020204" pitchFamily="34" charset="0"/>
                <a:cs typeface="Arial" panose="020B0604020202020204" pitchFamily="34" charset="0"/>
              </a:rPr>
              <a:t>a.u</a:t>
            </a:r>
            <a:r>
              <a:rPr lang="en-US"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52019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 Proton </a:t>
            </a:r>
            <a:r>
              <a:rPr lang="en-US" smtClean="0"/>
              <a:t>in Silicon</a:t>
            </a:r>
            <a:endParaRPr lang="en-US" dirty="0"/>
          </a:p>
        </p:txBody>
      </p:sp>
      <p:sp>
        <p:nvSpPr>
          <p:cNvPr id="4" name="Text Box 10"/>
          <p:cNvSpPr txBox="1">
            <a:spLocks noChangeArrowheads="1"/>
          </p:cNvSpPr>
          <p:nvPr/>
        </p:nvSpPr>
        <p:spPr bwMode="auto">
          <a:xfrm>
            <a:off x="365125" y="981075"/>
            <a:ext cx="7569188" cy="181588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600" b="1" dirty="0" smtClean="0">
                <a:solidFill>
                  <a:srgbClr val="0000CC"/>
                </a:solidFill>
                <a:latin typeface="Times New Roman" pitchFamily="18" charset="0"/>
              </a:rPr>
              <a:t>Bethe-Bloch formula </a:t>
            </a:r>
            <a:r>
              <a:rPr lang="en-US" altLang="de-DE" sz="1600" dirty="0" smtClean="0">
                <a:solidFill>
                  <a:srgbClr val="000000"/>
                </a:solidFill>
                <a:latin typeface="Times New Roman" pitchFamily="18" charset="0"/>
              </a:rPr>
              <a:t>describes the energy loss of heavy particles passing through matter</a:t>
            </a:r>
            <a:endParaRPr lang="en-US" altLang="de-DE" sz="1600" dirty="0">
              <a:solidFill>
                <a:srgbClr val="000000"/>
              </a:solidFill>
              <a:latin typeface="Times New Roman" pitchFamily="18" charset="0"/>
            </a:endParaRPr>
          </a:p>
          <a:p>
            <a:endParaRPr lang="en-US" altLang="de-DE" sz="1600" dirty="0">
              <a:solidFill>
                <a:srgbClr val="000000"/>
              </a:solidFill>
              <a:latin typeface="Times New Roman" pitchFamily="18" charset="0"/>
              <a:cs typeface="Times New Roman" pitchFamily="18" charset="0"/>
            </a:endParaRPr>
          </a:p>
          <a:p>
            <a:endParaRPr lang="en-US" altLang="de-DE" sz="1600" dirty="0">
              <a:solidFill>
                <a:srgbClr val="000000"/>
              </a:solidFill>
              <a:latin typeface="Times New Roman" pitchFamily="18" charset="0"/>
              <a:cs typeface="Times New Roman" pitchFamily="18" charset="0"/>
            </a:endParaRPr>
          </a:p>
          <a:p>
            <a:endParaRPr lang="en-US" altLang="de-DE" sz="1600" dirty="0">
              <a:solidFill>
                <a:srgbClr val="000000"/>
              </a:solidFill>
              <a:latin typeface="Times New Roman" pitchFamily="18" charset="0"/>
            </a:endParaRPr>
          </a:p>
          <a:p>
            <a:endParaRPr lang="en-US" altLang="de-DE" sz="1600" dirty="0">
              <a:solidFill>
                <a:srgbClr val="000000"/>
              </a:solidFill>
              <a:latin typeface="Times New Roman" pitchFamily="18" charset="0"/>
            </a:endParaRPr>
          </a:p>
          <a:p>
            <a:endParaRPr lang="en-US" altLang="de-DE" sz="1600" dirty="0" smtClean="0">
              <a:solidFill>
                <a:srgbClr val="FF0000"/>
              </a:solidFill>
              <a:latin typeface="Times New Roman" pitchFamily="18" charset="0"/>
            </a:endParaRPr>
          </a:p>
          <a:p>
            <a:endParaRPr lang="en-US" altLang="de-DE" sz="1600" dirty="0" smtClean="0">
              <a:solidFill>
                <a:srgbClr val="FF0000"/>
              </a:solidFill>
              <a:latin typeface="Times New Roman" pitchFamily="18" charset="0"/>
            </a:endParaRPr>
          </a:p>
        </p:txBody>
      </p:sp>
      <mc:AlternateContent xmlns:mc="http://schemas.openxmlformats.org/markup-compatibility/2006" xmlns:a14="http://schemas.microsoft.com/office/drawing/2010/main">
        <mc:Choice Requires="a14">
          <p:sp>
            <p:nvSpPr>
              <p:cNvPr id="9" name="Textfeld 8"/>
              <p:cNvSpPr txBox="1"/>
              <p:nvPr/>
            </p:nvSpPr>
            <p:spPr>
              <a:xfrm>
                <a:off x="323528" y="1412776"/>
                <a:ext cx="6049477" cy="5109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0" smtClean="0">
                          <a:latin typeface="Cambria Math"/>
                        </a:rPr>
                        <m:t>−</m:t>
                      </m:r>
                      <m:f>
                        <m:fPr>
                          <m:ctrlPr>
                            <a:rPr lang="de-DE" sz="1200" b="0" i="1" smtClean="0">
                              <a:latin typeface="Cambria Math" panose="02040503050406030204" pitchFamily="18" charset="0"/>
                            </a:rPr>
                          </m:ctrlPr>
                        </m:fPr>
                        <m:num>
                          <m:r>
                            <a:rPr lang="de-DE" sz="1200" b="0" i="1" smtClean="0">
                              <a:latin typeface="Cambria Math"/>
                            </a:rPr>
                            <m:t>𝑑𝐸</m:t>
                          </m:r>
                        </m:num>
                        <m:den>
                          <m:r>
                            <a:rPr lang="de-DE" sz="1200" b="0" i="1" smtClean="0">
                              <a:latin typeface="Cambria Math"/>
                            </a:rPr>
                            <m:t>𝑑𝑥</m:t>
                          </m:r>
                        </m:den>
                      </m:f>
                      <m:r>
                        <a:rPr lang="de-DE" sz="1200" b="0" i="1" smtClean="0">
                          <a:latin typeface="Cambria Math"/>
                        </a:rPr>
                        <m:t>=4</m:t>
                      </m:r>
                      <m:r>
                        <a:rPr lang="de-DE" sz="1200" b="0" i="1" smtClean="0">
                          <a:latin typeface="Cambria Math"/>
                          <a:ea typeface="Cambria Math"/>
                        </a:rPr>
                        <m:t>∙</m:t>
                      </m:r>
                      <m:r>
                        <a:rPr lang="de-DE" sz="1200" b="0" i="1" smtClean="0">
                          <a:latin typeface="Cambria Math"/>
                          <a:ea typeface="Cambria Math"/>
                        </a:rPr>
                        <m:t>𝜋</m:t>
                      </m:r>
                      <m:r>
                        <a:rPr lang="de-DE" sz="1200" b="0" i="1" smtClean="0">
                          <a:latin typeface="Cambria Math"/>
                          <a:ea typeface="Cambria Math"/>
                        </a:rPr>
                        <m:t>∙</m:t>
                      </m:r>
                      <m:sSup>
                        <m:sSupPr>
                          <m:ctrlPr>
                            <a:rPr lang="de-DE" sz="1200" b="0" i="1" smtClean="0">
                              <a:latin typeface="Cambria Math" panose="02040503050406030204" pitchFamily="18" charset="0"/>
                              <a:ea typeface="Cambria Math"/>
                            </a:rPr>
                          </m:ctrlPr>
                        </m:sSupPr>
                        <m:e>
                          <m:sSub>
                            <m:sSubPr>
                              <m:ctrlPr>
                                <a:rPr lang="de-DE" sz="1200" b="0" i="1" smtClean="0">
                                  <a:latin typeface="Cambria Math" panose="02040503050406030204" pitchFamily="18" charset="0"/>
                                  <a:ea typeface="Cambria Math"/>
                                </a:rPr>
                              </m:ctrlPr>
                            </m:sSubPr>
                            <m:e>
                              <m:r>
                                <a:rPr lang="de-DE" sz="1200" b="0" i="1" smtClean="0">
                                  <a:latin typeface="Cambria Math"/>
                                  <a:ea typeface="Cambria Math"/>
                                </a:rPr>
                                <m:t>𝑟</m:t>
                              </m:r>
                            </m:e>
                            <m:sub>
                              <m:r>
                                <a:rPr lang="de-DE" sz="1200" b="0" i="1" smtClean="0">
                                  <a:latin typeface="Cambria Math"/>
                                  <a:ea typeface="Cambria Math"/>
                                </a:rPr>
                                <m:t>𝑒</m:t>
                              </m:r>
                            </m:sub>
                          </m:sSub>
                        </m:e>
                        <m:sup>
                          <m:r>
                            <a:rPr lang="de-DE" sz="1200" b="0" i="1" smtClean="0">
                              <a:latin typeface="Cambria Math"/>
                              <a:ea typeface="Cambria Math"/>
                            </a:rPr>
                            <m:t>2</m:t>
                          </m:r>
                        </m:sup>
                      </m:sSup>
                      <m:r>
                        <a:rPr lang="de-DE" sz="1200" b="0" i="1" smtClean="0">
                          <a:latin typeface="Cambria Math"/>
                          <a:ea typeface="Cambria Math"/>
                        </a:rPr>
                        <m:t>∙</m:t>
                      </m:r>
                      <m:sSub>
                        <m:sSubPr>
                          <m:ctrlPr>
                            <a:rPr lang="de-DE" sz="1200" b="0" i="1" smtClean="0">
                              <a:latin typeface="Cambria Math" panose="02040503050406030204" pitchFamily="18" charset="0"/>
                              <a:ea typeface="Cambria Math"/>
                            </a:rPr>
                          </m:ctrlPr>
                        </m:sSubPr>
                        <m:e>
                          <m:r>
                            <a:rPr lang="de-DE" sz="1200" b="0" i="1" smtClean="0">
                              <a:latin typeface="Cambria Math"/>
                              <a:ea typeface="Cambria Math"/>
                            </a:rPr>
                            <m:t>𝑁</m:t>
                          </m:r>
                        </m:e>
                        <m:sub>
                          <m:r>
                            <a:rPr lang="de-DE" sz="1200" b="0" i="1" smtClean="0">
                              <a:latin typeface="Cambria Math"/>
                              <a:ea typeface="Cambria Math"/>
                            </a:rPr>
                            <m:t>𝑎</m:t>
                          </m:r>
                        </m:sub>
                      </m:sSub>
                      <m:r>
                        <a:rPr lang="de-DE" sz="1200" b="0" i="1" smtClean="0">
                          <a:latin typeface="Cambria Math"/>
                          <a:ea typeface="Cambria Math"/>
                        </a:rPr>
                        <m:t>∙</m:t>
                      </m:r>
                      <m:sSub>
                        <m:sSubPr>
                          <m:ctrlPr>
                            <a:rPr lang="de-DE" sz="1200" b="0" i="1" smtClean="0">
                              <a:latin typeface="Cambria Math" panose="02040503050406030204" pitchFamily="18" charset="0"/>
                              <a:ea typeface="Cambria Math"/>
                            </a:rPr>
                          </m:ctrlPr>
                        </m:sSubPr>
                        <m:e>
                          <m:r>
                            <a:rPr lang="de-DE" sz="1200" b="0" i="1" smtClean="0">
                              <a:latin typeface="Cambria Math"/>
                              <a:ea typeface="Cambria Math"/>
                            </a:rPr>
                            <m:t>𝑚</m:t>
                          </m:r>
                        </m:e>
                        <m:sub>
                          <m:r>
                            <a:rPr lang="de-DE" sz="1200" b="0" i="1" smtClean="0">
                              <a:latin typeface="Cambria Math"/>
                              <a:ea typeface="Cambria Math"/>
                            </a:rPr>
                            <m:t>𝑒</m:t>
                          </m:r>
                        </m:sub>
                      </m:sSub>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𝑐</m:t>
                          </m:r>
                        </m:e>
                        <m:sup>
                          <m:r>
                            <a:rPr lang="de-DE" sz="1200" b="0" i="1" smtClean="0">
                              <a:latin typeface="Cambria Math"/>
                              <a:ea typeface="Cambria Math"/>
                            </a:rPr>
                            <m:t>2</m:t>
                          </m:r>
                        </m:sup>
                      </m:sSup>
                      <m:r>
                        <a:rPr lang="de-DE" sz="1200" b="0" i="1" smtClean="0">
                          <a:latin typeface="Cambria Math"/>
                          <a:ea typeface="Cambria Math"/>
                        </a:rPr>
                        <m:t>∙</m:t>
                      </m:r>
                      <m:r>
                        <a:rPr lang="de-DE" sz="1200" b="0" i="1" smtClean="0">
                          <a:latin typeface="Cambria Math"/>
                          <a:ea typeface="Cambria Math"/>
                        </a:rPr>
                        <m:t>𝜌</m:t>
                      </m:r>
                      <m:r>
                        <a:rPr lang="de-DE" sz="1200" b="0" i="1" smtClean="0">
                          <a:latin typeface="Cambria Math"/>
                          <a:ea typeface="Cambria Math"/>
                        </a:rPr>
                        <m:t>∙</m:t>
                      </m:r>
                      <m:f>
                        <m:fPr>
                          <m:ctrlPr>
                            <a:rPr lang="de-DE" sz="1200" b="0" i="1" smtClean="0">
                              <a:latin typeface="Cambria Math" panose="02040503050406030204" pitchFamily="18" charset="0"/>
                              <a:ea typeface="Cambria Math"/>
                            </a:rPr>
                          </m:ctrlPr>
                        </m:fPr>
                        <m:num>
                          <m:r>
                            <a:rPr lang="de-DE" sz="1200" b="0" i="1" smtClean="0">
                              <a:latin typeface="Cambria Math"/>
                              <a:ea typeface="Cambria Math"/>
                            </a:rPr>
                            <m:t>𝑍</m:t>
                          </m:r>
                        </m:num>
                        <m:den>
                          <m:r>
                            <a:rPr lang="de-DE" sz="1200" b="0" i="1" smtClean="0">
                              <a:latin typeface="Cambria Math"/>
                              <a:ea typeface="Cambria Math"/>
                            </a:rPr>
                            <m:t>𝐴</m:t>
                          </m:r>
                        </m:den>
                      </m:f>
                      <m:r>
                        <a:rPr lang="de-DE" sz="1200" b="0" i="1" smtClean="0">
                          <a:latin typeface="Cambria Math"/>
                          <a:ea typeface="Cambria Math"/>
                        </a:rPr>
                        <m:t>∙</m:t>
                      </m:r>
                      <m:f>
                        <m:fPr>
                          <m:ctrlPr>
                            <a:rPr lang="de-DE" sz="1200" b="0" i="1" smtClean="0">
                              <a:latin typeface="Cambria Math" panose="02040503050406030204" pitchFamily="18" charset="0"/>
                              <a:ea typeface="Cambria Math"/>
                            </a:rPr>
                          </m:ctrlPr>
                        </m:fPr>
                        <m:num>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𝑧</m:t>
                              </m:r>
                            </m:e>
                            <m:sup>
                              <m:r>
                                <a:rPr lang="de-DE" sz="1200" b="0" i="1" smtClean="0">
                                  <a:latin typeface="Cambria Math"/>
                                  <a:ea typeface="Cambria Math"/>
                                </a:rPr>
                                <m:t>2</m:t>
                              </m:r>
                            </m:sup>
                          </m:sSup>
                        </m:num>
                        <m:den>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𝛽</m:t>
                              </m:r>
                            </m:e>
                            <m:sup>
                              <m:r>
                                <a:rPr lang="de-DE" sz="1200" b="0" i="1" smtClean="0">
                                  <a:latin typeface="Cambria Math"/>
                                  <a:ea typeface="Cambria Math"/>
                                </a:rPr>
                                <m:t>2</m:t>
                              </m:r>
                            </m:sup>
                          </m:sSup>
                        </m:den>
                      </m:f>
                      <m:r>
                        <a:rPr lang="de-DE" sz="1200" b="0" i="1" smtClean="0">
                          <a:latin typeface="Cambria Math"/>
                          <a:ea typeface="Cambria Math"/>
                        </a:rPr>
                        <m:t>∙</m:t>
                      </m:r>
                      <m:d>
                        <m:dPr>
                          <m:begChr m:val="["/>
                          <m:endChr m:val="]"/>
                          <m:ctrlPr>
                            <a:rPr lang="de-DE" sz="1200" b="0" i="1" smtClean="0">
                              <a:latin typeface="Cambria Math" panose="02040503050406030204" pitchFamily="18" charset="0"/>
                              <a:ea typeface="Cambria Math"/>
                            </a:rPr>
                          </m:ctrlPr>
                        </m:dPr>
                        <m:e>
                          <m:f>
                            <m:fPr>
                              <m:ctrlPr>
                                <a:rPr lang="de-DE" sz="1200" b="0" i="1" smtClean="0">
                                  <a:latin typeface="Cambria Math" panose="02040503050406030204" pitchFamily="18" charset="0"/>
                                  <a:ea typeface="Cambria Math"/>
                                </a:rPr>
                              </m:ctrlPr>
                            </m:fPr>
                            <m:num>
                              <m:r>
                                <a:rPr lang="de-DE" sz="1200" b="0" i="1" smtClean="0">
                                  <a:latin typeface="Cambria Math"/>
                                  <a:ea typeface="Cambria Math"/>
                                </a:rPr>
                                <m:t>1</m:t>
                              </m:r>
                            </m:num>
                            <m:den>
                              <m:r>
                                <a:rPr lang="de-DE" sz="1200" b="0" i="1" smtClean="0">
                                  <a:latin typeface="Cambria Math"/>
                                  <a:ea typeface="Cambria Math"/>
                                </a:rPr>
                                <m:t>2</m:t>
                              </m:r>
                            </m:den>
                          </m:f>
                          <m:r>
                            <a:rPr lang="de-DE" sz="1200" b="0" i="1" smtClean="0">
                              <a:latin typeface="Cambria Math"/>
                              <a:ea typeface="Cambria Math"/>
                            </a:rPr>
                            <m:t>𝑙𝑛</m:t>
                          </m:r>
                          <m:d>
                            <m:dPr>
                              <m:ctrlPr>
                                <a:rPr lang="de-DE" sz="1200" b="0" i="1" smtClean="0">
                                  <a:latin typeface="Cambria Math" panose="02040503050406030204" pitchFamily="18" charset="0"/>
                                  <a:ea typeface="Cambria Math"/>
                                </a:rPr>
                              </m:ctrlPr>
                            </m:dPr>
                            <m:e>
                              <m:f>
                                <m:fPr>
                                  <m:ctrlPr>
                                    <a:rPr lang="de-DE" sz="1200" b="0" i="1" smtClean="0">
                                      <a:latin typeface="Cambria Math" panose="02040503050406030204" pitchFamily="18" charset="0"/>
                                      <a:ea typeface="Cambria Math"/>
                                    </a:rPr>
                                  </m:ctrlPr>
                                </m:fPr>
                                <m:num>
                                  <m:r>
                                    <a:rPr lang="de-DE" sz="1200" b="0" i="1" smtClean="0">
                                      <a:latin typeface="Cambria Math"/>
                                      <a:ea typeface="Cambria Math"/>
                                    </a:rPr>
                                    <m:t>2∙</m:t>
                                  </m:r>
                                  <m:sSub>
                                    <m:sSubPr>
                                      <m:ctrlPr>
                                        <a:rPr lang="de-DE" sz="1200" b="0" i="1" smtClean="0">
                                          <a:latin typeface="Cambria Math" panose="02040503050406030204" pitchFamily="18" charset="0"/>
                                          <a:ea typeface="Cambria Math"/>
                                        </a:rPr>
                                      </m:ctrlPr>
                                    </m:sSubPr>
                                    <m:e>
                                      <m:r>
                                        <a:rPr lang="de-DE" sz="1200" b="0" i="1" smtClean="0">
                                          <a:latin typeface="Cambria Math"/>
                                          <a:ea typeface="Cambria Math"/>
                                        </a:rPr>
                                        <m:t>𝑚</m:t>
                                      </m:r>
                                    </m:e>
                                    <m:sub>
                                      <m:r>
                                        <a:rPr lang="de-DE" sz="1200" b="0" i="1" smtClean="0">
                                          <a:latin typeface="Cambria Math"/>
                                          <a:ea typeface="Cambria Math"/>
                                        </a:rPr>
                                        <m:t>𝑒</m:t>
                                      </m:r>
                                    </m:sub>
                                  </m:sSub>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𝑐</m:t>
                                      </m:r>
                                    </m:e>
                                    <m:sup>
                                      <m:r>
                                        <a:rPr lang="de-DE" sz="1200" b="0" i="1" smtClean="0">
                                          <a:latin typeface="Cambria Math"/>
                                          <a:ea typeface="Cambria Math"/>
                                        </a:rPr>
                                        <m:t>2</m:t>
                                      </m:r>
                                    </m:sup>
                                  </m:sSup>
                                  <m:r>
                                    <a:rPr lang="de-DE" sz="1200" b="0" i="1" smtClean="0">
                                      <a:latin typeface="Cambria Math"/>
                                      <a:ea typeface="Cambria Math"/>
                                    </a:rPr>
                                    <m:t>∙</m:t>
                                  </m:r>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𝛾</m:t>
                                      </m:r>
                                    </m:e>
                                    <m:sup>
                                      <m:r>
                                        <a:rPr lang="de-DE" sz="1200" b="0" i="1" smtClean="0">
                                          <a:latin typeface="Cambria Math"/>
                                          <a:ea typeface="Cambria Math"/>
                                        </a:rPr>
                                        <m:t>2</m:t>
                                      </m:r>
                                    </m:sup>
                                  </m:sSup>
                                  <m:r>
                                    <a:rPr lang="de-DE" sz="1200" b="0" i="1" smtClean="0">
                                      <a:latin typeface="Cambria Math"/>
                                      <a:ea typeface="Cambria Math"/>
                                    </a:rPr>
                                    <m:t>∙</m:t>
                                  </m:r>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𝛽</m:t>
                                      </m:r>
                                    </m:e>
                                    <m:sup>
                                      <m:r>
                                        <a:rPr lang="de-DE" sz="1200" b="0" i="1" smtClean="0">
                                          <a:latin typeface="Cambria Math"/>
                                          <a:ea typeface="Cambria Math"/>
                                        </a:rPr>
                                        <m:t>2</m:t>
                                      </m:r>
                                    </m:sup>
                                  </m:sSup>
                                  <m:sSub>
                                    <m:sSubPr>
                                      <m:ctrlPr>
                                        <a:rPr lang="de-DE" sz="1200" b="0" i="1" smtClean="0">
                                          <a:latin typeface="Cambria Math" panose="02040503050406030204" pitchFamily="18" charset="0"/>
                                          <a:ea typeface="Cambria Math"/>
                                        </a:rPr>
                                      </m:ctrlPr>
                                    </m:sSubPr>
                                    <m:e>
                                      <m:r>
                                        <a:rPr lang="de-DE" sz="1200" b="0" i="1" smtClean="0">
                                          <a:latin typeface="Cambria Math"/>
                                          <a:ea typeface="Cambria Math"/>
                                        </a:rPr>
                                        <m:t>∙</m:t>
                                      </m:r>
                                      <m:r>
                                        <a:rPr lang="de-DE" sz="1200" b="0" i="1" smtClean="0">
                                          <a:latin typeface="Cambria Math"/>
                                          <a:ea typeface="Cambria Math"/>
                                        </a:rPr>
                                        <m:t>𝑇</m:t>
                                      </m:r>
                                    </m:e>
                                    <m:sub>
                                      <m:r>
                                        <a:rPr lang="de-DE" sz="1200" b="0" i="1" smtClean="0">
                                          <a:latin typeface="Cambria Math"/>
                                          <a:ea typeface="Cambria Math"/>
                                        </a:rPr>
                                        <m:t>𝑚𝑎𝑥</m:t>
                                      </m:r>
                                    </m:sub>
                                  </m:sSub>
                                </m:num>
                                <m:den>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𝐼</m:t>
                                      </m:r>
                                    </m:e>
                                    <m:sup>
                                      <m:r>
                                        <a:rPr lang="de-DE" sz="1200" b="0" i="1" smtClean="0">
                                          <a:latin typeface="Cambria Math"/>
                                          <a:ea typeface="Cambria Math"/>
                                        </a:rPr>
                                        <m:t>2</m:t>
                                      </m:r>
                                    </m:sup>
                                  </m:sSup>
                                </m:den>
                              </m:f>
                            </m:e>
                          </m:d>
                          <m:r>
                            <a:rPr lang="de-DE" sz="1200" b="0" i="1" smtClean="0">
                              <a:latin typeface="Cambria Math"/>
                              <a:ea typeface="Cambria Math"/>
                            </a:rPr>
                            <m:t>−</m:t>
                          </m:r>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𝛽</m:t>
                              </m:r>
                            </m:e>
                            <m:sup>
                              <m:r>
                                <a:rPr lang="de-DE" sz="1200" b="0" i="1" smtClean="0">
                                  <a:latin typeface="Cambria Math"/>
                                  <a:ea typeface="Cambria Math"/>
                                </a:rPr>
                                <m:t>2</m:t>
                              </m:r>
                            </m:sup>
                          </m:sSup>
                          <m:r>
                            <a:rPr lang="de-DE" sz="1200" b="0" i="1" smtClean="0">
                              <a:latin typeface="Cambria Math"/>
                              <a:ea typeface="Cambria Math"/>
                            </a:rPr>
                            <m:t>−</m:t>
                          </m:r>
                          <m:r>
                            <a:rPr lang="de-DE" sz="1200" b="0" i="1" smtClean="0">
                              <a:latin typeface="Cambria Math"/>
                              <a:ea typeface="Cambria Math"/>
                            </a:rPr>
                            <m:t>𝛿</m:t>
                          </m:r>
                          <m:r>
                            <a:rPr lang="de-DE" sz="1200" b="0" i="1" smtClean="0">
                              <a:latin typeface="Cambria Math"/>
                              <a:ea typeface="Cambria Math"/>
                            </a:rPr>
                            <m:t>−2∙</m:t>
                          </m:r>
                          <m:f>
                            <m:fPr>
                              <m:ctrlPr>
                                <a:rPr lang="de-DE" sz="1200" b="0" i="1" smtClean="0">
                                  <a:latin typeface="Cambria Math" panose="02040503050406030204" pitchFamily="18" charset="0"/>
                                  <a:ea typeface="Cambria Math"/>
                                </a:rPr>
                              </m:ctrlPr>
                            </m:fPr>
                            <m:num>
                              <m:r>
                                <a:rPr lang="de-DE" sz="1200" b="0" i="1" smtClean="0">
                                  <a:latin typeface="Cambria Math"/>
                                  <a:ea typeface="Cambria Math"/>
                                </a:rPr>
                                <m:t>𝐶</m:t>
                              </m:r>
                            </m:num>
                            <m:den>
                              <m:r>
                                <a:rPr lang="de-DE" sz="1200" b="0" i="1" smtClean="0">
                                  <a:latin typeface="Cambria Math"/>
                                  <a:ea typeface="Cambria Math"/>
                                </a:rPr>
                                <m:t>𝑍</m:t>
                              </m:r>
                            </m:den>
                          </m:f>
                        </m:e>
                      </m:d>
                    </m:oMath>
                  </m:oMathPara>
                </a14:m>
                <a:endParaRPr lang="de-DE" sz="1200" dirty="0"/>
              </a:p>
            </p:txBody>
          </p:sp>
        </mc:Choice>
        <mc:Fallback xmlns="">
          <p:sp>
            <p:nvSpPr>
              <p:cNvPr id="9" name="Textfeld 8"/>
              <p:cNvSpPr txBox="1">
                <a:spLocks noRot="1" noChangeAspect="1" noMove="1" noResize="1" noEditPoints="1" noAdjustHandles="1" noChangeArrowheads="1" noChangeShapeType="1" noTextEdit="1"/>
              </p:cNvSpPr>
              <p:nvPr/>
            </p:nvSpPr>
            <p:spPr>
              <a:xfrm>
                <a:off x="323528" y="1412776"/>
                <a:ext cx="6049477" cy="510974"/>
              </a:xfrm>
              <a:prstGeom prst="rect">
                <a:avLst/>
              </a:prstGeom>
              <a:blipFill rotWithShape="1">
                <a:blip r:embed="rId5"/>
                <a:stretch>
                  <a:fillRect/>
                </a:stretch>
              </a:blipFill>
            </p:spPr>
            <p:txBody>
              <a:bodyPr/>
              <a:lstStyle/>
              <a:p>
                <a:r>
                  <a:rPr lang="de-DE">
                    <a:noFill/>
                  </a:rPr>
                  <a:t> </a:t>
                </a:r>
              </a:p>
            </p:txBody>
          </p:sp>
        </mc:Fallback>
      </mc:AlternateContent>
      <p:sp>
        <p:nvSpPr>
          <p:cNvPr id="10" name="Geschweifte Klammer links 9"/>
          <p:cNvSpPr/>
          <p:nvPr/>
        </p:nvSpPr>
        <p:spPr>
          <a:xfrm rot="16200000">
            <a:off x="1469009" y="1290489"/>
            <a:ext cx="316408" cy="128106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Textfeld 10"/>
          <p:cNvSpPr txBox="1"/>
          <p:nvPr/>
        </p:nvSpPr>
        <p:spPr>
          <a:xfrm>
            <a:off x="899592" y="2089225"/>
            <a:ext cx="1368152" cy="246221"/>
          </a:xfrm>
          <a:prstGeom prst="rect">
            <a:avLst/>
          </a:prstGeom>
          <a:noFill/>
        </p:spPr>
        <p:txBody>
          <a:bodyPr wrap="square" rtlCol="0">
            <a:spAutoFit/>
          </a:bodyPr>
          <a:lstStyle/>
          <a:p>
            <a:r>
              <a:rPr lang="de-DE" sz="1000" dirty="0" smtClean="0">
                <a:latin typeface="Times New Roman" panose="02020603050405020304" pitchFamily="18" charset="0"/>
                <a:cs typeface="Times New Roman" panose="02020603050405020304" pitchFamily="18" charset="0"/>
              </a:rPr>
              <a:t>= 0.3071 </a:t>
            </a:r>
            <a:r>
              <a:rPr lang="de-DE" sz="1000" dirty="0" err="1" smtClean="0">
                <a:latin typeface="Times New Roman" panose="02020603050405020304" pitchFamily="18" charset="0"/>
                <a:cs typeface="Times New Roman" panose="02020603050405020304" pitchFamily="18" charset="0"/>
              </a:rPr>
              <a:t>MeV</a:t>
            </a:r>
            <a:r>
              <a:rPr lang="de-DE" sz="1000" dirty="0" smtClean="0">
                <a:latin typeface="Times New Roman" panose="02020603050405020304" pitchFamily="18" charset="0"/>
                <a:cs typeface="Times New Roman" panose="02020603050405020304" pitchFamily="18" charset="0"/>
              </a:rPr>
              <a:t> g</a:t>
            </a:r>
            <a:r>
              <a:rPr lang="de-DE" sz="1000" baseline="30000" dirty="0" smtClean="0">
                <a:latin typeface="Times New Roman" panose="02020603050405020304" pitchFamily="18" charset="0"/>
                <a:cs typeface="Times New Roman" panose="02020603050405020304" pitchFamily="18" charset="0"/>
              </a:rPr>
              <a:t>-1</a:t>
            </a:r>
            <a:r>
              <a:rPr lang="de-DE" sz="1000" dirty="0" smtClean="0">
                <a:latin typeface="Times New Roman" panose="02020603050405020304" pitchFamily="18" charset="0"/>
                <a:cs typeface="Times New Roman" panose="02020603050405020304" pitchFamily="18" charset="0"/>
              </a:rPr>
              <a:t>cm</a:t>
            </a:r>
            <a:r>
              <a:rPr lang="de-DE" sz="1000" baseline="30000" dirty="0" smtClean="0">
                <a:latin typeface="Times New Roman" panose="02020603050405020304" pitchFamily="18" charset="0"/>
                <a:cs typeface="Times New Roman" panose="02020603050405020304" pitchFamily="18" charset="0"/>
              </a:rPr>
              <a:t>2</a:t>
            </a:r>
            <a:endParaRPr lang="de-DE" sz="1000" baseline="30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feld 11"/>
              <p:cNvSpPr txBox="1"/>
              <p:nvPr/>
            </p:nvSpPr>
            <p:spPr>
              <a:xfrm>
                <a:off x="6462438" y="1422000"/>
                <a:ext cx="1277914" cy="4368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i="1" smtClean="0">
                          <a:solidFill>
                            <a:srgbClr val="FF0000"/>
                          </a:solidFill>
                          <a:latin typeface="Cambria Math"/>
                          <a:ea typeface="Cambria Math"/>
                        </a:rPr>
                        <m:t>≈</m:t>
                      </m:r>
                      <m:sSup>
                        <m:sSupPr>
                          <m:ctrlPr>
                            <a:rPr lang="de-DE" sz="1200" i="1" smtClean="0">
                              <a:solidFill>
                                <a:srgbClr val="FF0000"/>
                              </a:solidFill>
                              <a:latin typeface="Cambria Math" panose="02040503050406030204" pitchFamily="18" charset="0"/>
                              <a:ea typeface="Cambria Math"/>
                            </a:rPr>
                          </m:ctrlPr>
                        </m:sSupPr>
                        <m:e>
                          <m:r>
                            <a:rPr lang="de-DE" sz="1200" b="0" i="1" smtClean="0">
                              <a:solidFill>
                                <a:srgbClr val="FF0000"/>
                              </a:solidFill>
                              <a:latin typeface="Cambria Math"/>
                              <a:ea typeface="Cambria Math"/>
                            </a:rPr>
                            <m:t>𝑧</m:t>
                          </m:r>
                        </m:e>
                        <m:sup>
                          <m:r>
                            <a:rPr lang="de-DE" sz="1200" b="0" i="1" smtClean="0">
                              <a:solidFill>
                                <a:srgbClr val="FF0000"/>
                              </a:solidFill>
                              <a:latin typeface="Cambria Math"/>
                              <a:ea typeface="Cambria Math"/>
                            </a:rPr>
                            <m:t>2</m:t>
                          </m:r>
                        </m:sup>
                      </m:sSup>
                      <m:r>
                        <a:rPr lang="de-DE" sz="1200" i="1" smtClean="0">
                          <a:solidFill>
                            <a:srgbClr val="FF0000"/>
                          </a:solidFill>
                          <a:latin typeface="Cambria Math"/>
                          <a:ea typeface="Cambria Math"/>
                        </a:rPr>
                        <m:t>∙</m:t>
                      </m:r>
                      <m:f>
                        <m:fPr>
                          <m:ctrlPr>
                            <a:rPr lang="de-DE" sz="1200" i="1" smtClean="0">
                              <a:solidFill>
                                <a:srgbClr val="FF0000"/>
                              </a:solidFill>
                              <a:latin typeface="Cambria Math" panose="02040503050406030204" pitchFamily="18" charset="0"/>
                              <a:ea typeface="Cambria Math"/>
                            </a:rPr>
                          </m:ctrlPr>
                        </m:fPr>
                        <m:num>
                          <m:r>
                            <a:rPr lang="de-DE" sz="1200" b="0" i="1" smtClean="0">
                              <a:solidFill>
                                <a:srgbClr val="FF0000"/>
                              </a:solidFill>
                              <a:latin typeface="Cambria Math"/>
                              <a:ea typeface="Cambria Math"/>
                            </a:rPr>
                            <m:t>𝑍</m:t>
                          </m:r>
                        </m:num>
                        <m:den>
                          <m:r>
                            <a:rPr lang="de-DE" sz="1200" b="0" i="1" smtClean="0">
                              <a:solidFill>
                                <a:srgbClr val="FF0000"/>
                              </a:solidFill>
                              <a:latin typeface="Cambria Math"/>
                              <a:ea typeface="Cambria Math"/>
                            </a:rPr>
                            <m:t>𝐴</m:t>
                          </m:r>
                        </m:den>
                      </m:f>
                      <m:r>
                        <a:rPr lang="de-DE" sz="1200" i="1" smtClean="0">
                          <a:solidFill>
                            <a:srgbClr val="FF0000"/>
                          </a:solidFill>
                          <a:latin typeface="Cambria Math"/>
                          <a:ea typeface="Cambria Math"/>
                        </a:rPr>
                        <m:t>∙</m:t>
                      </m:r>
                      <m:r>
                        <a:rPr lang="de-DE" sz="1200" b="0" i="1" smtClean="0">
                          <a:solidFill>
                            <a:srgbClr val="FF0000"/>
                          </a:solidFill>
                          <a:latin typeface="Cambria Math"/>
                          <a:ea typeface="Cambria Math"/>
                        </a:rPr>
                        <m:t>𝑓</m:t>
                      </m:r>
                      <m:d>
                        <m:dPr>
                          <m:ctrlPr>
                            <a:rPr lang="de-DE" sz="1200" b="0" i="1" smtClean="0">
                              <a:solidFill>
                                <a:srgbClr val="FF0000"/>
                              </a:solidFill>
                              <a:latin typeface="Cambria Math" panose="02040503050406030204" pitchFamily="18" charset="0"/>
                              <a:ea typeface="Cambria Math"/>
                            </a:rPr>
                          </m:ctrlPr>
                        </m:dPr>
                        <m:e>
                          <m:r>
                            <a:rPr lang="de-DE" sz="1200" b="0" i="1" smtClean="0">
                              <a:solidFill>
                                <a:srgbClr val="FF0000"/>
                              </a:solidFill>
                              <a:latin typeface="Cambria Math"/>
                              <a:ea typeface="Cambria Math"/>
                            </a:rPr>
                            <m:t>𝛽</m:t>
                          </m:r>
                          <m:r>
                            <a:rPr lang="de-DE" sz="1200" b="0" i="1" smtClean="0">
                              <a:solidFill>
                                <a:srgbClr val="FF0000"/>
                              </a:solidFill>
                              <a:latin typeface="Cambria Math"/>
                              <a:ea typeface="Cambria Math"/>
                            </a:rPr>
                            <m:t>,</m:t>
                          </m:r>
                          <m:r>
                            <a:rPr lang="de-DE" sz="1200" b="0" i="1" smtClean="0">
                              <a:solidFill>
                                <a:srgbClr val="FF0000"/>
                              </a:solidFill>
                              <a:latin typeface="Cambria Math"/>
                              <a:ea typeface="Cambria Math"/>
                            </a:rPr>
                            <m:t>𝐼</m:t>
                          </m:r>
                        </m:e>
                      </m:d>
                    </m:oMath>
                  </m:oMathPara>
                </a14:m>
                <a:endParaRPr lang="de-DE" sz="1200" dirty="0"/>
              </a:p>
            </p:txBody>
          </p:sp>
        </mc:Choice>
        <mc:Fallback xmlns="">
          <p:sp>
            <p:nvSpPr>
              <p:cNvPr id="12" name="Textfeld 11"/>
              <p:cNvSpPr txBox="1">
                <a:spLocks noRot="1" noChangeAspect="1" noMove="1" noResize="1" noEditPoints="1" noAdjustHandles="1" noChangeArrowheads="1" noChangeShapeType="1" noTextEdit="1"/>
              </p:cNvSpPr>
              <p:nvPr/>
            </p:nvSpPr>
            <p:spPr>
              <a:xfrm>
                <a:off x="6462438" y="1422000"/>
                <a:ext cx="1277914" cy="436851"/>
              </a:xfrm>
              <a:prstGeom prst="rect">
                <a:avLst/>
              </a:prstGeom>
              <a:blipFill rotWithShape="1">
                <a:blip r:embed="rId6"/>
                <a:stretch>
                  <a:fillRect/>
                </a:stretch>
              </a:blipFill>
            </p:spPr>
            <p:txBody>
              <a:bodyPr/>
              <a:lstStyle/>
              <a:p>
                <a:r>
                  <a:rPr lang="de-DE">
                    <a:noFill/>
                  </a:rPr>
                  <a:t> </a:t>
                </a:r>
              </a:p>
            </p:txBody>
          </p:sp>
        </mc:Fallback>
      </mc:AlternateContent>
      <p:pic>
        <p:nvPicPr>
          <p:cNvPr id="1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4821" y="2854454"/>
            <a:ext cx="4967619" cy="338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feld 15"/>
          <p:cNvSpPr txBox="1"/>
          <p:nvPr/>
        </p:nvSpPr>
        <p:spPr>
          <a:xfrm>
            <a:off x="4949712" y="2689175"/>
            <a:ext cx="2502608" cy="307777"/>
          </a:xfrm>
          <a:prstGeom prst="rect">
            <a:avLst/>
          </a:prstGeom>
          <a:noFill/>
        </p:spPr>
        <p:txBody>
          <a:bodyPr wrap="none" rtlCol="0">
            <a:spAutoFit/>
          </a:bodyPr>
          <a:lstStyle/>
          <a:p>
            <a:r>
              <a:rPr lang="en-US" sz="1400" dirty="0" err="1" smtClean="0">
                <a:solidFill>
                  <a:srgbClr val="0000CC"/>
                </a:solidFill>
                <a:latin typeface="Times New Roman" panose="02020603050405020304" pitchFamily="18" charset="0"/>
                <a:cs typeface="Times New Roman" panose="02020603050405020304" pitchFamily="18" charset="0"/>
              </a:rPr>
              <a:t>dE</a:t>
            </a:r>
            <a:r>
              <a:rPr lang="en-US" sz="1400" dirty="0" smtClean="0">
                <a:solidFill>
                  <a:srgbClr val="0000CC"/>
                </a:solidFill>
                <a:latin typeface="Times New Roman" panose="02020603050405020304" pitchFamily="18" charset="0"/>
                <a:cs typeface="Times New Roman" panose="02020603050405020304" pitchFamily="18" charset="0"/>
              </a:rPr>
              <a:t>/dx vs. E of protons in silicon</a:t>
            </a:r>
            <a:endParaRPr lang="en-US" sz="1400" dirty="0">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feld 16"/>
              <p:cNvSpPr txBox="1"/>
              <p:nvPr/>
            </p:nvSpPr>
            <p:spPr>
              <a:xfrm>
                <a:off x="365125" y="2492896"/>
                <a:ext cx="1828321" cy="276999"/>
              </a:xfrm>
              <a:prstGeom prst="rect">
                <a:avLst/>
              </a:prstGeom>
              <a:no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200" i="1" smtClean="0">
                              <a:latin typeface="Cambria Math" panose="02040503050406030204" pitchFamily="18" charset="0"/>
                            </a:rPr>
                          </m:ctrlPr>
                        </m:sSubPr>
                        <m:e>
                          <m:r>
                            <a:rPr lang="de-DE" sz="1200" b="0" i="1" smtClean="0">
                              <a:latin typeface="Cambria Math"/>
                            </a:rPr>
                            <m:t>𝑇</m:t>
                          </m:r>
                        </m:e>
                        <m:sub>
                          <m:r>
                            <a:rPr lang="de-DE" sz="1200" b="0" i="1" smtClean="0">
                              <a:latin typeface="Cambria Math"/>
                            </a:rPr>
                            <m:t>𝑚𝑎𝑥</m:t>
                          </m:r>
                        </m:sub>
                      </m:sSub>
                      <m:r>
                        <a:rPr lang="de-DE" sz="1200" b="0" i="1" smtClean="0">
                          <a:latin typeface="Cambria Math"/>
                        </a:rPr>
                        <m:t>=2</m:t>
                      </m:r>
                      <m:r>
                        <a:rPr lang="de-DE" sz="1200" b="0" i="1" smtClean="0">
                          <a:latin typeface="Cambria Math"/>
                          <a:ea typeface="Cambria Math"/>
                        </a:rPr>
                        <m:t>∙</m:t>
                      </m:r>
                      <m:sSub>
                        <m:sSubPr>
                          <m:ctrlPr>
                            <a:rPr lang="de-DE" sz="1200" b="0" i="1" smtClean="0">
                              <a:latin typeface="Cambria Math" panose="02040503050406030204" pitchFamily="18" charset="0"/>
                              <a:ea typeface="Cambria Math"/>
                            </a:rPr>
                          </m:ctrlPr>
                        </m:sSubPr>
                        <m:e>
                          <m:r>
                            <a:rPr lang="de-DE" sz="1200" b="0" i="1" smtClean="0">
                              <a:latin typeface="Cambria Math"/>
                              <a:ea typeface="Cambria Math"/>
                            </a:rPr>
                            <m:t>𝑚</m:t>
                          </m:r>
                        </m:e>
                        <m:sub>
                          <m:r>
                            <a:rPr lang="de-DE" sz="1200" b="0" i="1" smtClean="0">
                              <a:latin typeface="Cambria Math"/>
                              <a:ea typeface="Cambria Math"/>
                            </a:rPr>
                            <m:t>𝑒</m:t>
                          </m:r>
                        </m:sub>
                      </m:sSub>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𝑐</m:t>
                          </m:r>
                        </m:e>
                        <m:sup>
                          <m:r>
                            <a:rPr lang="de-DE" sz="1200" b="0" i="1" smtClean="0">
                              <a:latin typeface="Cambria Math"/>
                              <a:ea typeface="Cambria Math"/>
                            </a:rPr>
                            <m:t>2</m:t>
                          </m:r>
                        </m:sup>
                      </m:sSup>
                      <m:r>
                        <a:rPr lang="de-DE" sz="1200" b="0" i="1" smtClean="0">
                          <a:latin typeface="Cambria Math"/>
                          <a:ea typeface="Cambria Math"/>
                        </a:rPr>
                        <m:t>∙</m:t>
                      </m:r>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𝛽</m:t>
                          </m:r>
                        </m:e>
                        <m:sup>
                          <m:r>
                            <a:rPr lang="de-DE" sz="1200" b="0" i="1" smtClean="0">
                              <a:latin typeface="Cambria Math"/>
                              <a:ea typeface="Cambria Math"/>
                            </a:rPr>
                            <m:t>2</m:t>
                          </m:r>
                        </m:sup>
                      </m:sSup>
                      <m:r>
                        <a:rPr lang="de-DE" sz="1200" b="0" i="1" smtClean="0">
                          <a:latin typeface="Cambria Math"/>
                          <a:ea typeface="Cambria Math"/>
                        </a:rPr>
                        <m:t>∙</m:t>
                      </m:r>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𝛾</m:t>
                          </m:r>
                        </m:e>
                        <m:sup>
                          <m:r>
                            <a:rPr lang="de-DE" sz="1200" b="0" i="1" smtClean="0">
                              <a:latin typeface="Cambria Math"/>
                              <a:ea typeface="Cambria Math"/>
                            </a:rPr>
                            <m:t>2</m:t>
                          </m:r>
                        </m:sup>
                      </m:sSup>
                    </m:oMath>
                  </m:oMathPara>
                </a14:m>
                <a:endParaRPr lang="de-DE" sz="1200" dirty="0"/>
              </a:p>
            </p:txBody>
          </p:sp>
        </mc:Choice>
        <mc:Fallback xmlns="">
          <p:sp>
            <p:nvSpPr>
              <p:cNvPr id="17" name="Textfeld 16"/>
              <p:cNvSpPr txBox="1">
                <a:spLocks noRot="1" noChangeAspect="1" noMove="1" noResize="1" noEditPoints="1" noAdjustHandles="1" noChangeArrowheads="1" noChangeShapeType="1" noTextEdit="1"/>
              </p:cNvSpPr>
              <p:nvPr/>
            </p:nvSpPr>
            <p:spPr>
              <a:xfrm>
                <a:off x="365125" y="2492896"/>
                <a:ext cx="1828321" cy="276999"/>
              </a:xfrm>
              <a:prstGeom prst="rect">
                <a:avLst/>
              </a:prstGeom>
              <a:blipFill rotWithShape="1">
                <a:blip r:embed="rId8"/>
                <a:stretch>
                  <a:fillRect b="-666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155219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Interaction </a:t>
            </a:r>
            <a:r>
              <a:rPr lang="en-US" dirty="0" smtClean="0"/>
              <a:t>of</a:t>
            </a:r>
            <a:r>
              <a:rPr lang="de-DE" dirty="0" smtClean="0"/>
              <a:t> </a:t>
            </a:r>
            <a:r>
              <a:rPr lang="el-GR" dirty="0" smtClean="0">
                <a:latin typeface="Times New Roman"/>
                <a:cs typeface="Times New Roman"/>
              </a:rPr>
              <a:t>β</a:t>
            </a:r>
            <a:r>
              <a:rPr lang="en-US" dirty="0" smtClean="0">
                <a:latin typeface="Times New Roman"/>
                <a:cs typeface="Times New Roman"/>
              </a:rPr>
              <a:t>-particles with matter</a:t>
            </a:r>
            <a:endParaRPr lang="en-US" dirty="0"/>
          </a:p>
        </p:txBody>
      </p:sp>
      <p:sp>
        <p:nvSpPr>
          <p:cNvPr id="4" name="Textfeld 3"/>
          <p:cNvSpPr txBox="1"/>
          <p:nvPr/>
        </p:nvSpPr>
        <p:spPr>
          <a:xfrm>
            <a:off x="467545" y="1052736"/>
            <a:ext cx="8352928" cy="738664"/>
          </a:xfrm>
          <a:prstGeom prst="rect">
            <a:avLst/>
          </a:prstGeom>
          <a:noFill/>
        </p:spPr>
        <p:txBody>
          <a:bodyPr wrap="square" rtlCol="0">
            <a:spAutoFit/>
          </a:bodyPr>
          <a:lstStyle/>
          <a:p>
            <a:r>
              <a:rPr lang="el-GR" sz="1400" dirty="0" smtClean="0">
                <a:latin typeface="Times New Roman" panose="02020603050405020304" pitchFamily="18" charset="0"/>
                <a:cs typeface="Times New Roman" panose="02020603050405020304" pitchFamily="18" charset="0"/>
              </a:rPr>
              <a:t>β</a:t>
            </a:r>
            <a:r>
              <a:rPr lang="en-US" sz="1400" dirty="0" smtClean="0">
                <a:latin typeface="Times New Roman" panose="02020603050405020304" pitchFamily="18" charset="0"/>
                <a:cs typeface="Times New Roman" panose="02020603050405020304" pitchFamily="18" charset="0"/>
              </a:rPr>
              <a:t>-particles</a:t>
            </a:r>
            <a:r>
              <a:rPr lang="de-DE"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are also ionizing, similar to</a:t>
            </a:r>
            <a:r>
              <a:rPr lang="de-DE" sz="1400" dirty="0" smtClean="0">
                <a:latin typeface="Times New Roman" panose="02020603050405020304" pitchFamily="18" charset="0"/>
                <a:cs typeface="Times New Roman" panose="02020603050405020304" pitchFamily="18" charset="0"/>
              </a:rPr>
              <a:t> </a:t>
            </a:r>
            <a:r>
              <a:rPr lang="el-GR" sz="1400" dirty="0" smtClean="0">
                <a:latin typeface="Times New Roman"/>
                <a:cs typeface="Times New Roman"/>
              </a:rPr>
              <a:t>α</a:t>
            </a:r>
            <a:r>
              <a:rPr lang="en-US" sz="1400" dirty="0" smtClean="0">
                <a:latin typeface="Times New Roman"/>
                <a:cs typeface="Times New Roman"/>
              </a:rPr>
              <a:t>-particles. Since the mass of the electrons and positrons are very small, the energy transfer per collision is small and the range large. Similar to the X-rays there is first only an attenuation, which finally leads to a maximum range for larger layer thicknesses</a:t>
            </a:r>
            <a:r>
              <a:rPr lang="de-DE" sz="1400" dirty="0" smtClean="0">
                <a:latin typeface="Times New Roman"/>
                <a:cs typeface="Times New Roman"/>
              </a:rPr>
              <a:t>.</a:t>
            </a:r>
            <a:endParaRPr lang="de-DE" sz="1400" dirty="0">
              <a:latin typeface="Times New Roman" panose="02020603050405020304" pitchFamily="18" charset="0"/>
              <a:cs typeface="Times New Roman" panose="02020603050405020304" pitchFamily="18" charset="0"/>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346325"/>
            <a:ext cx="526732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3415991" y="4437112"/>
            <a:ext cx="2020105" cy="461665"/>
          </a:xfrm>
          <a:prstGeom prst="rect">
            <a:avLst/>
          </a:prstGeom>
          <a:solidFill>
            <a:schemeClr val="bg1"/>
          </a:solid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layer thickness</a:t>
            </a:r>
            <a:endParaRPr lang="en-US" sz="2400" dirty="0">
              <a:latin typeface="Times New Roman" panose="02020603050405020304" pitchFamily="18" charset="0"/>
              <a:cs typeface="Times New Roman" panose="02020603050405020304" pitchFamily="18" charset="0"/>
            </a:endParaRPr>
          </a:p>
        </p:txBody>
      </p:sp>
      <p:sp>
        <p:nvSpPr>
          <p:cNvPr id="7" name="Textfeld 6"/>
          <p:cNvSpPr txBox="1"/>
          <p:nvPr/>
        </p:nvSpPr>
        <p:spPr>
          <a:xfrm>
            <a:off x="5292080" y="3276000"/>
            <a:ext cx="1409067" cy="646331"/>
          </a:xfrm>
          <a:prstGeom prst="rect">
            <a:avLst/>
          </a:prstGeom>
          <a:solidFill>
            <a:schemeClr val="bg1"/>
          </a:solidFill>
        </p:spPr>
        <p:txBody>
          <a:bodyPr wrap="none" rIns="288000" rtlCol="0">
            <a:spAutoFit/>
          </a:bodyPr>
          <a:lstStyle/>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max. range</a:t>
            </a:r>
          </a:p>
        </p:txBody>
      </p:sp>
    </p:spTree>
    <p:extLst>
      <p:ext uri="{BB962C8B-B14F-4D97-AF65-F5344CB8AC3E}">
        <p14:creationId xmlns:p14="http://schemas.microsoft.com/office/powerpoint/2010/main" val="16325861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Interaction of </a:t>
            </a:r>
            <a:r>
              <a:rPr lang="el-GR" dirty="0" smtClean="0">
                <a:latin typeface="Times New Roman"/>
                <a:cs typeface="Times New Roman"/>
              </a:rPr>
              <a:t>β</a:t>
            </a:r>
            <a:r>
              <a:rPr lang="en-US" dirty="0" smtClean="0">
                <a:latin typeface="Times New Roman"/>
                <a:cs typeface="Times New Roman"/>
              </a:rPr>
              <a:t>-particles with matter</a:t>
            </a:r>
            <a:endParaRPr lang="en-US" dirty="0"/>
          </a:p>
        </p:txBody>
      </p:sp>
      <p:sp>
        <p:nvSpPr>
          <p:cNvPr id="4" name="Textfeld 3"/>
          <p:cNvSpPr txBox="1"/>
          <p:nvPr/>
        </p:nvSpPr>
        <p:spPr>
          <a:xfrm>
            <a:off x="467545" y="1052736"/>
            <a:ext cx="8352928" cy="954107"/>
          </a:xfrm>
          <a:prstGeom prst="rect">
            <a:avLst/>
          </a:prstGeom>
          <a:noFill/>
        </p:spPr>
        <p:txBody>
          <a:bodyPr wrap="square" rtlCol="0">
            <a:spAutoFit/>
          </a:bodyPr>
          <a:lstStyle/>
          <a:p>
            <a:r>
              <a:rPr lang="el-GR" sz="1400" dirty="0" smtClean="0">
                <a:latin typeface="Times New Roman" panose="02020603050405020304" pitchFamily="18" charset="0"/>
                <a:cs typeface="Times New Roman" panose="02020603050405020304" pitchFamily="18" charset="0"/>
              </a:rPr>
              <a:t>β</a:t>
            </a:r>
            <a:r>
              <a:rPr lang="de-DE" sz="1400" baseline="30000" dirty="0" smtClean="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particles</a:t>
            </a:r>
            <a:r>
              <a:rPr lang="de-DE"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behave similarly as </a:t>
            </a:r>
            <a:r>
              <a:rPr lang="el-GR" sz="1400" dirty="0" smtClean="0">
                <a:latin typeface="Times New Roman" panose="02020603050405020304" pitchFamily="18" charset="0"/>
                <a:cs typeface="Times New Roman" panose="02020603050405020304" pitchFamily="18" charset="0"/>
              </a:rPr>
              <a:t>β</a:t>
            </a:r>
            <a:r>
              <a:rPr lang="de-DE" sz="1400" baseline="30000" dirty="0" smtClean="0">
                <a:latin typeface="Times New Roman" panose="02020603050405020304" pitchFamily="18" charset="0"/>
                <a:cs typeface="Times New Roman" panose="02020603050405020304" pitchFamily="18" charset="0"/>
              </a:rPr>
              <a:t>-</a:t>
            </a:r>
            <a:r>
              <a:rPr lang="de-DE"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particles; they are ionizing and attenuated on their way through </a:t>
            </a:r>
            <a:r>
              <a:rPr lang="de-DE" sz="1400" dirty="0" smtClean="0">
                <a:latin typeface="Times New Roman" panose="02020603050405020304" pitchFamily="18" charset="0"/>
                <a:cs typeface="Times New Roman" panose="02020603050405020304" pitchFamily="18" charset="0"/>
              </a:rPr>
              <a:t>matter</a:t>
            </a:r>
            <a:r>
              <a:rPr lang="de-DE" sz="1400" dirty="0" smtClean="0">
                <a:latin typeface="Times New Roman"/>
                <a:cs typeface="Times New Roman"/>
              </a:rPr>
              <a:t>.</a:t>
            </a:r>
          </a:p>
          <a:p>
            <a:endParaRPr lang="de-DE" sz="1400" dirty="0" smtClean="0">
              <a:latin typeface="Times New Roman"/>
              <a:cs typeface="Times New Roman"/>
            </a:endParaRPr>
          </a:p>
          <a:p>
            <a:r>
              <a:rPr lang="en-US" sz="1400" dirty="0" smtClean="0">
                <a:latin typeface="Times New Roman"/>
                <a:cs typeface="Times New Roman"/>
              </a:rPr>
              <a:t>But at the end of the their attenuation one observes a pair annihilation with an electron, which yields </a:t>
            </a:r>
            <a:r>
              <a:rPr lang="de-DE" sz="1400" dirty="0" smtClean="0">
                <a:latin typeface="Times New Roman"/>
                <a:cs typeface="Times New Roman"/>
              </a:rPr>
              <a:t>high </a:t>
            </a:r>
            <a:r>
              <a:rPr lang="en-US" sz="1400" dirty="0" smtClean="0">
                <a:latin typeface="Times New Roman"/>
                <a:cs typeface="Times New Roman"/>
              </a:rPr>
              <a:t>energetic</a:t>
            </a:r>
            <a:r>
              <a:rPr lang="de-DE" sz="1400" dirty="0" smtClean="0">
                <a:latin typeface="Times New Roman"/>
                <a:cs typeface="Times New Roman"/>
              </a:rPr>
              <a:t> </a:t>
            </a:r>
            <a:r>
              <a:rPr lang="el-GR" sz="1400" dirty="0" smtClean="0">
                <a:latin typeface="Times New Roman"/>
                <a:cs typeface="Times New Roman"/>
              </a:rPr>
              <a:t>γ</a:t>
            </a:r>
            <a:r>
              <a:rPr lang="de-DE" sz="1400" dirty="0" smtClean="0">
                <a:latin typeface="Times New Roman"/>
                <a:cs typeface="Times New Roman"/>
              </a:rPr>
              <a:t>-emission. Positrons </a:t>
            </a:r>
            <a:r>
              <a:rPr lang="en-US" sz="1400" dirty="0" smtClean="0">
                <a:latin typeface="Times New Roman"/>
                <a:cs typeface="Times New Roman"/>
              </a:rPr>
              <a:t>are hence more dangerous than electrons</a:t>
            </a:r>
            <a:r>
              <a:rPr lang="de-DE" sz="1400" dirty="0" smtClean="0">
                <a:latin typeface="Times New Roman"/>
                <a:cs typeface="Times New Roman"/>
              </a:rPr>
              <a:t>.</a:t>
            </a:r>
            <a:endParaRPr lang="de-DE" sz="1400" dirty="0">
              <a:latin typeface="Times New Roman" panose="02020603050405020304" pitchFamily="18" charset="0"/>
              <a:cs typeface="Times New Roman" panose="02020603050405020304" pitchFamily="18" charset="0"/>
            </a:endParaRPr>
          </a:p>
        </p:txBody>
      </p:sp>
      <p:pic>
        <p:nvPicPr>
          <p:cNvPr id="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182813"/>
            <a:ext cx="5648325"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858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Particle Interaction with Matter</a:t>
            </a:r>
            <a:endParaRPr lang="en-US" dirty="0"/>
          </a:p>
        </p:txBody>
      </p:sp>
      <p:grpSp>
        <p:nvGrpSpPr>
          <p:cNvPr id="7" name="Group 2"/>
          <p:cNvGrpSpPr>
            <a:grpSpLocks noChangeAspect="1"/>
          </p:cNvGrpSpPr>
          <p:nvPr/>
        </p:nvGrpSpPr>
        <p:grpSpPr bwMode="auto">
          <a:xfrm>
            <a:off x="720000" y="4500000"/>
            <a:ext cx="3057525" cy="600075"/>
            <a:chOff x="288" y="1489"/>
            <a:chExt cx="5136" cy="1008"/>
          </a:xfrm>
        </p:grpSpPr>
        <p:sp>
          <p:nvSpPr>
            <p:cNvPr id="8"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Textfeld 2"/>
          <p:cNvSpPr txBox="1"/>
          <p:nvPr/>
        </p:nvSpPr>
        <p:spPr>
          <a:xfrm>
            <a:off x="803993" y="4355812"/>
            <a:ext cx="1755609" cy="369332"/>
          </a:xfrm>
          <a:prstGeom prst="rect">
            <a:avLst/>
          </a:prstGeom>
          <a:noFill/>
        </p:spPr>
        <p:txBody>
          <a:bodyPr wrap="none" rtlCol="0">
            <a:spAutoFit/>
          </a:bodyPr>
          <a:lstStyle/>
          <a:p>
            <a:r>
              <a:rPr lang="en-US" dirty="0" smtClean="0">
                <a:solidFill>
                  <a:srgbClr val="FF0000"/>
                </a:solidFill>
              </a:rPr>
              <a:t>Cherenkov Light</a:t>
            </a:r>
            <a:endParaRPr lang="en-US"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720000"/>
            <a:ext cx="4475163"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720000" y="3600000"/>
            <a:ext cx="4464000" cy="307777"/>
          </a:xfrm>
          <a:prstGeom prst="rect">
            <a:avLst/>
          </a:prstGeom>
          <a:noFill/>
        </p:spPr>
        <p:txBody>
          <a:bodyPr wrap="square" rtlCol="0">
            <a:spAutoFit/>
          </a:bodyPr>
          <a:lstStyle/>
          <a:p>
            <a:pPr algn="ctr"/>
            <a:r>
              <a:rPr lang="en-US" sz="1400" dirty="0" smtClean="0"/>
              <a:t>Characteristic glow from a reactor</a:t>
            </a:r>
            <a:endParaRPr lang="en-US" sz="1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00" y="3384000"/>
            <a:ext cx="3580953" cy="255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feld 11"/>
          <p:cNvSpPr txBox="1"/>
          <p:nvPr/>
        </p:nvSpPr>
        <p:spPr>
          <a:xfrm>
            <a:off x="5040000" y="5976000"/>
            <a:ext cx="4176464" cy="523220"/>
          </a:xfrm>
          <a:prstGeom prst="rect">
            <a:avLst/>
          </a:prstGeom>
          <a:noFill/>
        </p:spPr>
        <p:txBody>
          <a:bodyPr wrap="square" rtlCol="0">
            <a:spAutoFit/>
          </a:bodyPr>
          <a:lstStyle/>
          <a:p>
            <a:r>
              <a:rPr lang="en-US" sz="1400" dirty="0" smtClean="0"/>
              <a:t>Cherenkov radiation is an effect similar to sonic booms when the plane exceeds the velocity of sound</a:t>
            </a:r>
            <a:endParaRPr lang="en-US" sz="1400" dirty="0"/>
          </a:p>
        </p:txBody>
      </p:sp>
    </p:spTree>
    <p:extLst>
      <p:ext uri="{BB962C8B-B14F-4D97-AF65-F5344CB8AC3E}">
        <p14:creationId xmlns:p14="http://schemas.microsoft.com/office/powerpoint/2010/main" val="377781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Bremsstrahlung</a:t>
            </a:r>
            <a:endParaRPr lang="en-US" dirty="0"/>
          </a:p>
        </p:txBody>
      </p:sp>
      <p:pic>
        <p:nvPicPr>
          <p:cNvPr id="3074" name="Picture 2" descr="https://upload.wikimedia.org/wikipedia/commons/thumb/1/1e/Bremsstrahlung.svg/220px-Bremsstrahlung.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152426"/>
            <a:ext cx="2095500" cy="2571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395536" y="1152426"/>
            <a:ext cx="5688632" cy="1815882"/>
          </a:xfrm>
          <a:prstGeom prst="rect">
            <a:avLst/>
          </a:prstGeom>
          <a:noFill/>
        </p:spPr>
        <p:txBody>
          <a:bodyPr wrap="square" rtlCol="0">
            <a:spAutoFit/>
          </a:bodyPr>
          <a:lstStyle/>
          <a:p>
            <a:r>
              <a:rPr lang="en-US" sz="1400" b="1" dirty="0" smtClean="0">
                <a:solidFill>
                  <a:srgbClr val="0000CC"/>
                </a:solidFill>
                <a:latin typeface="Times New Roman" panose="02020603050405020304" pitchFamily="18" charset="0"/>
                <a:cs typeface="Times New Roman" panose="02020603050405020304" pitchFamily="18" charset="0"/>
              </a:rPr>
              <a:t>Bremsstrahlung</a:t>
            </a:r>
            <a:r>
              <a:rPr lang="en-US" sz="1400" dirty="0" smtClean="0">
                <a:latin typeface="Times New Roman" panose="02020603050405020304" pitchFamily="18" charset="0"/>
                <a:cs typeface="Times New Roman" panose="02020603050405020304" pitchFamily="18" charset="0"/>
              </a:rPr>
              <a:t> (‘braking radiation’)  is electromagnetic radiation produced by the deceleration of a charged particle when deflected by another charged particle, typically an electron by an atomic nucleus.</a:t>
            </a:r>
          </a:p>
          <a:p>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The moving particle loses kinetic energy, which is converted into a photon, thus satisfying the law of conservation of energy.</a:t>
            </a:r>
          </a:p>
          <a:p>
            <a:endParaRPr lang="en-US"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Bremsstrahlung has a continuous spectrum.</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34254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Bremsstrahlung</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9078" y="784380"/>
            <a:ext cx="6007418" cy="4093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3563888" y="5013176"/>
            <a:ext cx="5395350" cy="738664"/>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Spectrum of the X-rays emitted by an X-ray </a:t>
            </a:r>
            <a:r>
              <a:rPr lang="en-US" sz="1400" dirty="0" smtClean="0">
                <a:latin typeface="Times New Roman" panose="02020603050405020304" pitchFamily="18" charset="0"/>
                <a:cs typeface="Times New Roman" panose="02020603050405020304" pitchFamily="18" charset="0"/>
              </a:rPr>
              <a:t>tube with </a:t>
            </a:r>
            <a:r>
              <a:rPr lang="en-US" sz="1400" dirty="0">
                <a:latin typeface="Times New Roman" panose="02020603050405020304" pitchFamily="18" charset="0"/>
                <a:cs typeface="Times New Roman" panose="02020603050405020304" pitchFamily="18" charset="0"/>
              </a:rPr>
              <a:t>a rhodium target, operated at 60 kV. The continuous curve is due to bremsstrahlung, and the spikes are characteristic K lines for rhodium. </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9518" y="1124744"/>
            <a:ext cx="1714500" cy="1285875"/>
          </a:xfrm>
          <a:prstGeom prst="rect">
            <a:avLst/>
          </a:prstGeom>
        </p:spPr>
      </p:pic>
      <mc:AlternateContent xmlns:mc="http://schemas.openxmlformats.org/markup-compatibility/2006" xmlns:a14="http://schemas.microsoft.com/office/drawing/2010/main">
        <mc:Choice Requires="a14">
          <p:sp>
            <p:nvSpPr>
              <p:cNvPr id="8" name="Textfeld 7"/>
              <p:cNvSpPr txBox="1"/>
              <p:nvPr/>
            </p:nvSpPr>
            <p:spPr>
              <a:xfrm>
                <a:off x="243032" y="1124744"/>
                <a:ext cx="2825581" cy="3575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de-DE" sz="1600" b="0" i="1" smtClean="0">
                              <a:latin typeface="Cambria Math"/>
                            </a:rPr>
                            <m:t>𝐸</m:t>
                          </m:r>
                        </m:e>
                        <m:sub>
                          <m:r>
                            <a:rPr lang="de-DE" sz="1600" b="0" i="1" smtClean="0">
                              <a:latin typeface="Cambria Math"/>
                            </a:rPr>
                            <m:t>𝑝h𝑜𝑡𝑜𝑛</m:t>
                          </m:r>
                        </m:sub>
                      </m:sSub>
                      <m:r>
                        <a:rPr lang="de-DE" sz="1600" b="0" i="1" smtClean="0">
                          <a:latin typeface="Cambria Math"/>
                        </a:rPr>
                        <m:t>=</m:t>
                      </m:r>
                      <m:r>
                        <a:rPr lang="de-DE" sz="1600" b="0" i="1" smtClean="0">
                          <a:latin typeface="Cambria Math"/>
                        </a:rPr>
                        <m:t>h</m:t>
                      </m:r>
                      <m:r>
                        <a:rPr lang="de-DE" sz="1600" b="0" i="1" smtClean="0">
                          <a:latin typeface="Cambria Math"/>
                          <a:ea typeface="Cambria Math"/>
                        </a:rPr>
                        <m:t>∙</m:t>
                      </m:r>
                      <m:r>
                        <a:rPr lang="de-DE" sz="1600" b="0" i="1" smtClean="0">
                          <a:latin typeface="Cambria Math"/>
                          <a:ea typeface="Cambria Math"/>
                        </a:rPr>
                        <m:t>𝜈</m:t>
                      </m:r>
                      <m:r>
                        <a:rPr lang="de-DE" sz="1600" b="0" i="1" smtClean="0">
                          <a:latin typeface="Cambria Math"/>
                          <a:ea typeface="Cambria Math"/>
                        </a:rPr>
                        <m:t>=</m:t>
                      </m:r>
                      <m:sSub>
                        <m:sSubPr>
                          <m:ctrlPr>
                            <a:rPr lang="de-DE" sz="1600" b="0" i="1" smtClean="0">
                              <a:latin typeface="Cambria Math" panose="02040503050406030204" pitchFamily="18" charset="0"/>
                              <a:ea typeface="Cambria Math"/>
                            </a:rPr>
                          </m:ctrlPr>
                        </m:sSubPr>
                        <m:e>
                          <m:r>
                            <a:rPr lang="de-DE" sz="1600" b="0" i="1" smtClean="0">
                              <a:latin typeface="Cambria Math"/>
                              <a:ea typeface="Cambria Math"/>
                            </a:rPr>
                            <m:t>𝐸</m:t>
                          </m:r>
                        </m:e>
                        <m:sub>
                          <m:r>
                            <a:rPr lang="de-DE" sz="1600" b="0" i="1" smtClean="0">
                              <a:latin typeface="Cambria Math"/>
                              <a:ea typeface="Cambria Math"/>
                            </a:rPr>
                            <m:t>𝑘𝑖𝑛</m:t>
                          </m:r>
                        </m:sub>
                      </m:sSub>
                      <m:r>
                        <a:rPr lang="de-DE" sz="1600" b="0" i="1" smtClean="0">
                          <a:latin typeface="Cambria Math"/>
                          <a:ea typeface="Cambria Math"/>
                        </a:rPr>
                        <m:t>=</m:t>
                      </m:r>
                      <m:r>
                        <a:rPr lang="de-DE" sz="1600" b="0" i="1" smtClean="0">
                          <a:latin typeface="Cambria Math"/>
                          <a:ea typeface="Cambria Math"/>
                        </a:rPr>
                        <m:t>𝑒</m:t>
                      </m:r>
                      <m:r>
                        <a:rPr lang="de-DE" sz="1600" b="0" i="1" smtClean="0">
                          <a:latin typeface="Cambria Math"/>
                          <a:ea typeface="Cambria Math"/>
                        </a:rPr>
                        <m:t>∙</m:t>
                      </m:r>
                      <m:r>
                        <a:rPr lang="de-DE" sz="1600" b="0" i="1" smtClean="0">
                          <a:latin typeface="Cambria Math"/>
                          <a:ea typeface="Cambria Math"/>
                        </a:rPr>
                        <m:t>𝑈</m:t>
                      </m:r>
                    </m:oMath>
                  </m:oMathPara>
                </a14:m>
                <a:endParaRPr lang="en-US" sz="1600" dirty="0"/>
              </a:p>
            </p:txBody>
          </p:sp>
        </mc:Choice>
        <mc:Fallback xmlns="">
          <p:sp>
            <p:nvSpPr>
              <p:cNvPr id="8" name="Textfeld 7"/>
              <p:cNvSpPr txBox="1">
                <a:spLocks noRot="1" noChangeAspect="1" noMove="1" noResize="1" noEditPoints="1" noAdjustHandles="1" noChangeArrowheads="1" noChangeShapeType="1" noTextEdit="1"/>
              </p:cNvSpPr>
              <p:nvPr/>
            </p:nvSpPr>
            <p:spPr>
              <a:xfrm>
                <a:off x="243032" y="1124744"/>
                <a:ext cx="2825581" cy="357534"/>
              </a:xfrm>
              <a:prstGeom prst="rect">
                <a:avLst/>
              </a:prstGeom>
              <a:blipFill rotWithShape="1">
                <a:blip r:embed="rId4"/>
                <a:stretch>
                  <a:fillRect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478800" y="1800000"/>
                <a:ext cx="1300741" cy="5598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a:ea typeface="Cambria Math"/>
                            </a:rPr>
                            <m:t>𝜆</m:t>
                          </m:r>
                        </m:e>
                        <m:sub>
                          <m:r>
                            <a:rPr lang="de-DE" sz="1600" b="0" i="1" smtClean="0">
                              <a:latin typeface="Cambria Math"/>
                            </a:rPr>
                            <m:t>𝑚𝑖𝑛</m:t>
                          </m:r>
                        </m:sub>
                      </m:sSub>
                      <m:r>
                        <a:rPr lang="de-DE" sz="1600" b="0" i="1" smtClean="0">
                          <a:latin typeface="Cambria Math"/>
                        </a:rPr>
                        <m:t>=</m:t>
                      </m:r>
                      <m:f>
                        <m:fPr>
                          <m:ctrlPr>
                            <a:rPr lang="de-DE" sz="1600" b="0" i="1" smtClean="0">
                              <a:latin typeface="Cambria Math" panose="02040503050406030204" pitchFamily="18" charset="0"/>
                            </a:rPr>
                          </m:ctrlPr>
                        </m:fPr>
                        <m:num>
                          <m:r>
                            <a:rPr lang="de-DE" sz="1600" b="0" i="1" smtClean="0">
                              <a:latin typeface="Cambria Math"/>
                            </a:rPr>
                            <m:t>h</m:t>
                          </m:r>
                          <m:r>
                            <a:rPr lang="de-DE" sz="1600" b="0" i="1" smtClean="0">
                              <a:latin typeface="Cambria Math"/>
                              <a:ea typeface="Cambria Math"/>
                            </a:rPr>
                            <m:t>∙</m:t>
                          </m:r>
                          <m:r>
                            <a:rPr lang="de-DE" sz="1600" b="0" i="1" smtClean="0">
                              <a:latin typeface="Cambria Math"/>
                              <a:ea typeface="Cambria Math"/>
                            </a:rPr>
                            <m:t>𝑐</m:t>
                          </m:r>
                        </m:num>
                        <m:den>
                          <m:r>
                            <a:rPr lang="de-DE" sz="1600" b="0" i="1" smtClean="0">
                              <a:latin typeface="Cambria Math"/>
                            </a:rPr>
                            <m:t>𝑒</m:t>
                          </m:r>
                          <m:r>
                            <a:rPr lang="de-DE" sz="1600" b="0" i="1" smtClean="0">
                              <a:latin typeface="Cambria Math"/>
                              <a:ea typeface="Cambria Math"/>
                            </a:rPr>
                            <m:t>∙</m:t>
                          </m:r>
                          <m:r>
                            <a:rPr lang="de-DE" sz="1600" b="0" i="1" smtClean="0">
                              <a:latin typeface="Cambria Math"/>
                              <a:ea typeface="Cambria Math"/>
                            </a:rPr>
                            <m:t>𝑈</m:t>
                          </m:r>
                        </m:den>
                      </m:f>
                    </m:oMath>
                  </m:oMathPara>
                </a14:m>
                <a:endParaRPr lang="en-US" sz="1600" dirty="0"/>
              </a:p>
            </p:txBody>
          </p:sp>
        </mc:Choice>
        <mc:Fallback xmlns="">
          <p:sp>
            <p:nvSpPr>
              <p:cNvPr id="10" name="Textfeld 9"/>
              <p:cNvSpPr txBox="1">
                <a:spLocks noRot="1" noChangeAspect="1" noMove="1" noResize="1" noEditPoints="1" noAdjustHandles="1" noChangeArrowheads="1" noChangeShapeType="1" noTextEdit="1"/>
              </p:cNvSpPr>
              <p:nvPr/>
            </p:nvSpPr>
            <p:spPr>
              <a:xfrm>
                <a:off x="478800" y="1800000"/>
                <a:ext cx="1300741" cy="55989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504000" y="2700000"/>
                <a:ext cx="2166683" cy="5865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a:ea typeface="Cambria Math"/>
                            </a:rPr>
                            <m:t>𝜆</m:t>
                          </m:r>
                        </m:e>
                        <m:sub>
                          <m:r>
                            <a:rPr lang="de-DE" sz="1600" b="0" i="1" smtClean="0">
                              <a:latin typeface="Cambria Math"/>
                            </a:rPr>
                            <m:t>𝑚𝑖𝑛</m:t>
                          </m:r>
                        </m:sub>
                      </m:sSub>
                      <m:r>
                        <a:rPr lang="de-DE" sz="1600" b="0" i="1" smtClean="0">
                          <a:latin typeface="Cambria Math"/>
                        </a:rPr>
                        <m:t>=</m:t>
                      </m:r>
                      <m:f>
                        <m:fPr>
                          <m:ctrlPr>
                            <a:rPr lang="de-DE" sz="1600" b="0" i="1" smtClean="0">
                              <a:latin typeface="Cambria Math" panose="02040503050406030204" pitchFamily="18" charset="0"/>
                            </a:rPr>
                          </m:ctrlPr>
                        </m:fPr>
                        <m:num>
                          <m:r>
                            <a:rPr lang="de-DE" sz="1600" b="0" i="1" smtClean="0">
                              <a:latin typeface="Cambria Math"/>
                            </a:rPr>
                            <m:t>1.24</m:t>
                          </m:r>
                          <m:r>
                            <a:rPr lang="de-DE" sz="1600" b="0" i="1" smtClean="0">
                              <a:latin typeface="Cambria Math"/>
                              <a:ea typeface="Cambria Math"/>
                            </a:rPr>
                            <m:t>∙</m:t>
                          </m:r>
                          <m:sSup>
                            <m:sSupPr>
                              <m:ctrlPr>
                                <a:rPr lang="de-DE" sz="1600" b="0" i="1" smtClean="0">
                                  <a:latin typeface="Cambria Math" panose="02040503050406030204" pitchFamily="18" charset="0"/>
                                  <a:ea typeface="Cambria Math"/>
                                </a:rPr>
                              </m:ctrlPr>
                            </m:sSupPr>
                            <m:e>
                              <m:r>
                                <a:rPr lang="de-DE" sz="1600" b="0" i="1" smtClean="0">
                                  <a:latin typeface="Cambria Math"/>
                                  <a:ea typeface="Cambria Math"/>
                                </a:rPr>
                                <m:t>10</m:t>
                              </m:r>
                            </m:e>
                            <m:sup>
                              <m:r>
                                <a:rPr lang="de-DE" sz="1600" b="0" i="1" smtClean="0">
                                  <a:latin typeface="Cambria Math"/>
                                  <a:ea typeface="Cambria Math"/>
                                </a:rPr>
                                <m:t>−6</m:t>
                              </m:r>
                            </m:sup>
                          </m:sSup>
                          <m:r>
                            <a:rPr lang="de-DE" sz="1600" b="0" i="1" smtClean="0">
                              <a:latin typeface="Cambria Math"/>
                              <a:ea typeface="Cambria Math"/>
                            </a:rPr>
                            <m:t>𝑉𝑚</m:t>
                          </m:r>
                        </m:num>
                        <m:den>
                          <m:r>
                            <a:rPr lang="de-DE" sz="1600" b="0" i="1" smtClean="0">
                              <a:latin typeface="Cambria Math"/>
                            </a:rPr>
                            <m:t>𝑈</m:t>
                          </m:r>
                        </m:den>
                      </m:f>
                    </m:oMath>
                  </m:oMathPara>
                </a14:m>
                <a:endParaRPr lang="en-US" sz="1600" dirty="0"/>
              </a:p>
            </p:txBody>
          </p:sp>
        </mc:Choice>
        <mc:Fallback xmlns="">
          <p:sp>
            <p:nvSpPr>
              <p:cNvPr id="11" name="Textfeld 10"/>
              <p:cNvSpPr txBox="1">
                <a:spLocks noRot="1" noChangeAspect="1" noMove="1" noResize="1" noEditPoints="1" noAdjustHandles="1" noChangeArrowheads="1" noChangeShapeType="1" noTextEdit="1"/>
              </p:cNvSpPr>
              <p:nvPr/>
            </p:nvSpPr>
            <p:spPr>
              <a:xfrm>
                <a:off x="504000" y="2700000"/>
                <a:ext cx="2166683" cy="586507"/>
              </a:xfrm>
              <a:prstGeom prst="rect">
                <a:avLst/>
              </a:prstGeom>
              <a:blipFill rotWithShape="1">
                <a:blip r:embed="rId6"/>
                <a:stretch>
                  <a:fillRect/>
                </a:stretch>
              </a:blipFill>
            </p:spPr>
            <p:txBody>
              <a:bodyPr/>
              <a:lstStyle/>
              <a:p>
                <a:r>
                  <a:rPr lang="en-US">
                    <a:noFill/>
                  </a:rPr>
                  <a:t> </a:t>
                </a:r>
              </a:p>
            </p:txBody>
          </p:sp>
        </mc:Fallback>
      </mc:AlternateContent>
      <p:sp>
        <p:nvSpPr>
          <p:cNvPr id="12" name="Rechteck 11"/>
          <p:cNvSpPr/>
          <p:nvPr/>
        </p:nvSpPr>
        <p:spPr>
          <a:xfrm>
            <a:off x="478800" y="1767681"/>
            <a:ext cx="2191883" cy="1733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feld 12"/>
              <p:cNvSpPr txBox="1"/>
              <p:nvPr/>
            </p:nvSpPr>
            <p:spPr>
              <a:xfrm>
                <a:off x="395536" y="3933056"/>
                <a:ext cx="2637773" cy="5763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solidFill>
                            <a:srgbClr val="0000CC"/>
                          </a:solidFill>
                          <a:latin typeface="Cambria Math"/>
                        </a:rPr>
                        <m:t>𝐽</m:t>
                      </m:r>
                      <m:d>
                        <m:dPr>
                          <m:ctrlPr>
                            <a:rPr lang="de-DE" sz="1400" b="0" i="1" smtClean="0">
                              <a:solidFill>
                                <a:srgbClr val="0000CC"/>
                              </a:solidFill>
                              <a:latin typeface="Cambria Math" panose="02040503050406030204" pitchFamily="18" charset="0"/>
                            </a:rPr>
                          </m:ctrlPr>
                        </m:dPr>
                        <m:e>
                          <m:r>
                            <a:rPr lang="de-DE" sz="1400" b="0" i="1" smtClean="0">
                              <a:solidFill>
                                <a:srgbClr val="0000CC"/>
                              </a:solidFill>
                              <a:latin typeface="Cambria Math"/>
                              <a:ea typeface="Cambria Math"/>
                            </a:rPr>
                            <m:t>𝜆</m:t>
                          </m:r>
                        </m:e>
                      </m:d>
                      <m:r>
                        <a:rPr lang="de-DE" sz="1400" b="0" i="1" smtClean="0">
                          <a:solidFill>
                            <a:srgbClr val="0000CC"/>
                          </a:solidFill>
                          <a:latin typeface="Cambria Math"/>
                        </a:rPr>
                        <m:t>=</m:t>
                      </m:r>
                      <m:r>
                        <a:rPr lang="de-DE" sz="1400" b="0" i="1" smtClean="0">
                          <a:solidFill>
                            <a:srgbClr val="0000CC"/>
                          </a:solidFill>
                          <a:latin typeface="Cambria Math"/>
                        </a:rPr>
                        <m:t>𝐾</m:t>
                      </m:r>
                      <m:r>
                        <a:rPr lang="de-DE" sz="1400" b="0" i="1" smtClean="0">
                          <a:solidFill>
                            <a:srgbClr val="0000CC"/>
                          </a:solidFill>
                          <a:latin typeface="Cambria Math"/>
                          <a:ea typeface="Cambria Math"/>
                        </a:rPr>
                        <m:t>∙</m:t>
                      </m:r>
                      <m:r>
                        <a:rPr lang="de-DE" sz="1400" b="0" i="1" smtClean="0">
                          <a:solidFill>
                            <a:srgbClr val="0000CC"/>
                          </a:solidFill>
                          <a:latin typeface="Cambria Math"/>
                          <a:ea typeface="Cambria Math"/>
                        </a:rPr>
                        <m:t>𝐼</m:t>
                      </m:r>
                      <m:r>
                        <a:rPr lang="de-DE" sz="1400" b="0" i="1" smtClean="0">
                          <a:solidFill>
                            <a:srgbClr val="0000CC"/>
                          </a:solidFill>
                          <a:latin typeface="Cambria Math"/>
                          <a:ea typeface="Cambria Math"/>
                        </a:rPr>
                        <m:t>∙</m:t>
                      </m:r>
                      <m:r>
                        <a:rPr lang="de-DE" sz="1400" b="0" i="1" smtClean="0">
                          <a:solidFill>
                            <a:srgbClr val="0000CC"/>
                          </a:solidFill>
                          <a:latin typeface="Cambria Math"/>
                          <a:ea typeface="Cambria Math"/>
                        </a:rPr>
                        <m:t>𝑍</m:t>
                      </m:r>
                      <m:r>
                        <a:rPr lang="de-DE" sz="1400" b="0" i="1" smtClean="0">
                          <a:solidFill>
                            <a:srgbClr val="0000CC"/>
                          </a:solidFill>
                          <a:latin typeface="Cambria Math"/>
                          <a:ea typeface="Cambria Math"/>
                        </a:rPr>
                        <m:t>∙</m:t>
                      </m:r>
                      <m:d>
                        <m:dPr>
                          <m:ctrlPr>
                            <a:rPr lang="de-DE" sz="1400" b="0" i="1" smtClean="0">
                              <a:solidFill>
                                <a:srgbClr val="0000CC"/>
                              </a:solidFill>
                              <a:latin typeface="Cambria Math" panose="02040503050406030204" pitchFamily="18" charset="0"/>
                              <a:ea typeface="Cambria Math"/>
                            </a:rPr>
                          </m:ctrlPr>
                        </m:dPr>
                        <m:e>
                          <m:f>
                            <m:fPr>
                              <m:ctrlPr>
                                <a:rPr lang="de-DE" sz="1400" b="0" i="1" smtClean="0">
                                  <a:solidFill>
                                    <a:srgbClr val="0000CC"/>
                                  </a:solidFill>
                                  <a:latin typeface="Cambria Math" panose="02040503050406030204" pitchFamily="18" charset="0"/>
                                  <a:ea typeface="Cambria Math"/>
                                </a:rPr>
                              </m:ctrlPr>
                            </m:fPr>
                            <m:num>
                              <m:r>
                                <a:rPr lang="de-DE" sz="1400" b="0" i="1" smtClean="0">
                                  <a:solidFill>
                                    <a:srgbClr val="0000CC"/>
                                  </a:solidFill>
                                  <a:latin typeface="Cambria Math"/>
                                  <a:ea typeface="Cambria Math"/>
                                </a:rPr>
                                <m:t>𝜆</m:t>
                              </m:r>
                            </m:num>
                            <m:den>
                              <m:sSub>
                                <m:sSubPr>
                                  <m:ctrlPr>
                                    <a:rPr lang="de-DE" sz="1400" b="0" i="1" smtClean="0">
                                      <a:solidFill>
                                        <a:srgbClr val="0000CC"/>
                                      </a:solidFill>
                                      <a:latin typeface="Cambria Math" panose="02040503050406030204" pitchFamily="18" charset="0"/>
                                      <a:ea typeface="Cambria Math"/>
                                    </a:rPr>
                                  </m:ctrlPr>
                                </m:sSubPr>
                                <m:e>
                                  <m:r>
                                    <a:rPr lang="de-DE" sz="1400" b="0" i="1" smtClean="0">
                                      <a:solidFill>
                                        <a:srgbClr val="0000CC"/>
                                      </a:solidFill>
                                      <a:latin typeface="Cambria Math"/>
                                      <a:ea typeface="Cambria Math"/>
                                    </a:rPr>
                                    <m:t>𝜆</m:t>
                                  </m:r>
                                </m:e>
                                <m:sub>
                                  <m:r>
                                    <a:rPr lang="de-DE" sz="1400" b="0" i="1" smtClean="0">
                                      <a:solidFill>
                                        <a:srgbClr val="0000CC"/>
                                      </a:solidFill>
                                      <a:latin typeface="Cambria Math"/>
                                      <a:ea typeface="Cambria Math"/>
                                    </a:rPr>
                                    <m:t>𝑚𝑖𝑛</m:t>
                                  </m:r>
                                </m:sub>
                              </m:sSub>
                            </m:den>
                          </m:f>
                          <m:r>
                            <a:rPr lang="de-DE" sz="1400" b="0" i="1" smtClean="0">
                              <a:solidFill>
                                <a:srgbClr val="0000CC"/>
                              </a:solidFill>
                              <a:latin typeface="Cambria Math"/>
                              <a:ea typeface="Cambria Math"/>
                            </a:rPr>
                            <m:t>−1</m:t>
                          </m:r>
                        </m:e>
                      </m:d>
                      <m:r>
                        <a:rPr lang="de-DE" sz="1400" b="0" i="1" smtClean="0">
                          <a:solidFill>
                            <a:srgbClr val="0000CC"/>
                          </a:solidFill>
                          <a:latin typeface="Cambria Math"/>
                          <a:ea typeface="Cambria Math"/>
                        </a:rPr>
                        <m:t>∙</m:t>
                      </m:r>
                      <m:f>
                        <m:fPr>
                          <m:ctrlPr>
                            <a:rPr lang="de-DE" sz="1400" b="0" i="1" smtClean="0">
                              <a:solidFill>
                                <a:srgbClr val="0000CC"/>
                              </a:solidFill>
                              <a:latin typeface="Cambria Math" panose="02040503050406030204" pitchFamily="18" charset="0"/>
                              <a:ea typeface="Cambria Math"/>
                            </a:rPr>
                          </m:ctrlPr>
                        </m:fPr>
                        <m:num>
                          <m:r>
                            <a:rPr lang="de-DE" sz="1400" b="0" i="1" smtClean="0">
                              <a:solidFill>
                                <a:srgbClr val="0000CC"/>
                              </a:solidFill>
                              <a:latin typeface="Cambria Math"/>
                              <a:ea typeface="Cambria Math"/>
                            </a:rPr>
                            <m:t>1</m:t>
                          </m:r>
                        </m:num>
                        <m:den>
                          <m:sSup>
                            <m:sSupPr>
                              <m:ctrlPr>
                                <a:rPr lang="de-DE" sz="1400" b="0" i="1" smtClean="0">
                                  <a:solidFill>
                                    <a:srgbClr val="0000CC"/>
                                  </a:solidFill>
                                  <a:latin typeface="Cambria Math" panose="02040503050406030204" pitchFamily="18" charset="0"/>
                                  <a:ea typeface="Cambria Math"/>
                                </a:rPr>
                              </m:ctrlPr>
                            </m:sSupPr>
                            <m:e>
                              <m:r>
                                <a:rPr lang="de-DE" sz="1400" b="0" i="1" smtClean="0">
                                  <a:solidFill>
                                    <a:srgbClr val="0000CC"/>
                                  </a:solidFill>
                                  <a:latin typeface="Cambria Math"/>
                                  <a:ea typeface="Cambria Math"/>
                                </a:rPr>
                                <m:t>𝜆</m:t>
                              </m:r>
                            </m:e>
                            <m:sup>
                              <m:r>
                                <a:rPr lang="de-DE" sz="1400" b="0" i="1" smtClean="0">
                                  <a:solidFill>
                                    <a:srgbClr val="0000CC"/>
                                  </a:solidFill>
                                  <a:latin typeface="Cambria Math"/>
                                  <a:ea typeface="Cambria Math"/>
                                </a:rPr>
                                <m:t>2</m:t>
                              </m:r>
                            </m:sup>
                          </m:sSup>
                        </m:den>
                      </m:f>
                    </m:oMath>
                  </m:oMathPara>
                </a14:m>
                <a:endParaRPr lang="en-US" sz="1400" dirty="0">
                  <a:solidFill>
                    <a:srgbClr val="0000CC"/>
                  </a:solidFill>
                </a:endParaRPr>
              </a:p>
            </p:txBody>
          </p:sp>
        </mc:Choice>
        <mc:Fallback xmlns="">
          <p:sp>
            <p:nvSpPr>
              <p:cNvPr id="13" name="Textfeld 12"/>
              <p:cNvSpPr txBox="1">
                <a:spLocks noRot="1" noChangeAspect="1" noMove="1" noResize="1" noEditPoints="1" noAdjustHandles="1" noChangeArrowheads="1" noChangeShapeType="1" noTextEdit="1"/>
              </p:cNvSpPr>
              <p:nvPr/>
            </p:nvSpPr>
            <p:spPr>
              <a:xfrm>
                <a:off x="395536" y="3933056"/>
                <a:ext cx="2637773" cy="576376"/>
              </a:xfrm>
              <a:prstGeom prst="rect">
                <a:avLst/>
              </a:prstGeom>
              <a:blipFill rotWithShape="1">
                <a:blip r:embed="rId7"/>
                <a:stretch>
                  <a:fillRect/>
                </a:stretch>
              </a:blipFill>
            </p:spPr>
            <p:txBody>
              <a:bodyPr/>
              <a:lstStyle/>
              <a:p>
                <a:r>
                  <a:rPr lang="en-US">
                    <a:noFill/>
                  </a:rPr>
                  <a:t> </a:t>
                </a:r>
              </a:p>
            </p:txBody>
          </p:sp>
        </mc:Fallback>
      </mc:AlternateContent>
      <p:sp>
        <p:nvSpPr>
          <p:cNvPr id="14" name="Textfeld 13"/>
          <p:cNvSpPr txBox="1"/>
          <p:nvPr/>
        </p:nvSpPr>
        <p:spPr>
          <a:xfrm>
            <a:off x="395536" y="3645024"/>
            <a:ext cx="1665841" cy="307777"/>
          </a:xfrm>
          <a:prstGeom prst="rect">
            <a:avLst/>
          </a:prstGeom>
          <a:noFill/>
        </p:spPr>
        <p:txBody>
          <a:bodyPr wrap="none" rtlCol="0">
            <a:spAutoFit/>
          </a:bodyPr>
          <a:lstStyle/>
          <a:p>
            <a:r>
              <a:rPr lang="en-US" sz="1400" dirty="0" smtClean="0">
                <a:solidFill>
                  <a:srgbClr val="0000CC"/>
                </a:solidFill>
                <a:latin typeface="Times New Roman" panose="02020603050405020304" pitchFamily="18" charset="0"/>
                <a:cs typeface="Times New Roman" panose="02020603050405020304" pitchFamily="18" charset="0"/>
              </a:rPr>
              <a:t>spectral distribution:</a:t>
            </a:r>
            <a:endParaRPr lang="en-US" sz="1400" dirty="0">
              <a:solidFill>
                <a:srgbClr val="0000CC"/>
              </a:solidFill>
              <a:latin typeface="Times New Roman" panose="02020603050405020304" pitchFamily="18" charset="0"/>
              <a:cs typeface="Times New Roman" panose="02020603050405020304" pitchFamily="18" charset="0"/>
            </a:endParaRPr>
          </a:p>
        </p:txBody>
      </p:sp>
      <p:sp>
        <p:nvSpPr>
          <p:cNvPr id="15" name="Textfeld 14"/>
          <p:cNvSpPr txBox="1"/>
          <p:nvPr/>
        </p:nvSpPr>
        <p:spPr>
          <a:xfrm>
            <a:off x="395536" y="4662201"/>
            <a:ext cx="2473754" cy="738664"/>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K = Kramer constant</a:t>
            </a:r>
          </a:p>
          <a:p>
            <a:r>
              <a:rPr lang="en-US" sz="1400" dirty="0" smtClean="0">
                <a:latin typeface="Times New Roman" panose="02020603050405020304" pitchFamily="18" charset="0"/>
                <a:cs typeface="Times New Roman" panose="02020603050405020304" pitchFamily="18" charset="0"/>
              </a:rPr>
              <a:t> I = electron current</a:t>
            </a:r>
          </a:p>
          <a:p>
            <a:r>
              <a:rPr lang="en-US" sz="1400" dirty="0" smtClean="0">
                <a:latin typeface="Times New Roman" panose="02020603050405020304" pitchFamily="18" charset="0"/>
                <a:cs typeface="Times New Roman" panose="02020603050405020304" pitchFamily="18" charset="0"/>
              </a:rPr>
              <a:t>Z = element number of material</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837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Bremsstrahlung</a:t>
            </a:r>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981075"/>
            <a:ext cx="5062538" cy="422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feld 6"/>
              <p:cNvSpPr txBox="1"/>
              <p:nvPr/>
            </p:nvSpPr>
            <p:spPr>
              <a:xfrm>
                <a:off x="540000" y="900000"/>
                <a:ext cx="1489062" cy="605615"/>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i="1" smtClean="0">
                          <a:solidFill>
                            <a:prstClr val="black"/>
                          </a:solidFill>
                          <a:latin typeface="Cambria Math"/>
                        </a:rPr>
                        <m:t>−</m:t>
                      </m:r>
                      <m:sSub>
                        <m:sSubPr>
                          <m:ctrlPr>
                            <a:rPr lang="de-DE" sz="1400" i="1" smtClean="0">
                              <a:solidFill>
                                <a:prstClr val="black"/>
                              </a:solidFill>
                              <a:latin typeface="Cambria Math" panose="02040503050406030204" pitchFamily="18" charset="0"/>
                            </a:rPr>
                          </m:ctrlPr>
                        </m:sSubPr>
                        <m:e>
                          <m:d>
                            <m:dPr>
                              <m:ctrlPr>
                                <a:rPr lang="de-DE" sz="1400" i="1" smtClean="0">
                                  <a:solidFill>
                                    <a:prstClr val="black"/>
                                  </a:solidFill>
                                  <a:latin typeface="Cambria Math" panose="02040503050406030204" pitchFamily="18" charset="0"/>
                                </a:rPr>
                              </m:ctrlPr>
                            </m:dPr>
                            <m:e>
                              <m:f>
                                <m:fPr>
                                  <m:ctrlPr>
                                    <a:rPr lang="de-DE" sz="1400" i="1" smtClean="0">
                                      <a:solidFill>
                                        <a:prstClr val="black"/>
                                      </a:solidFill>
                                      <a:latin typeface="Cambria Math" panose="02040503050406030204" pitchFamily="18" charset="0"/>
                                    </a:rPr>
                                  </m:ctrlPr>
                                </m:fPr>
                                <m:num>
                                  <m:r>
                                    <a:rPr lang="de-DE" sz="1400" i="1" smtClean="0">
                                      <a:solidFill>
                                        <a:prstClr val="black"/>
                                      </a:solidFill>
                                      <a:latin typeface="Cambria Math"/>
                                    </a:rPr>
                                    <m:t>𝑑𝐸</m:t>
                                  </m:r>
                                </m:num>
                                <m:den>
                                  <m:r>
                                    <a:rPr lang="de-DE" sz="1400" i="1" smtClean="0">
                                      <a:solidFill>
                                        <a:prstClr val="black"/>
                                      </a:solidFill>
                                      <a:latin typeface="Cambria Math"/>
                                    </a:rPr>
                                    <m:t>𝑑𝑥</m:t>
                                  </m:r>
                                </m:den>
                              </m:f>
                            </m:e>
                          </m:d>
                        </m:e>
                        <m:sub>
                          <m:r>
                            <a:rPr lang="de-DE" sz="1400" i="1" smtClean="0">
                              <a:solidFill>
                                <a:prstClr val="black"/>
                              </a:solidFill>
                              <a:latin typeface="Cambria Math"/>
                            </a:rPr>
                            <m:t>𝑟𝑎𝑑</m:t>
                          </m:r>
                        </m:sub>
                      </m:sSub>
                      <m:r>
                        <a:rPr lang="de-DE" sz="1400" i="1" smtClean="0">
                          <a:solidFill>
                            <a:prstClr val="black"/>
                          </a:solidFill>
                          <a:latin typeface="Cambria Math"/>
                        </a:rPr>
                        <m:t>=</m:t>
                      </m:r>
                      <m:f>
                        <m:fPr>
                          <m:ctrlPr>
                            <a:rPr lang="de-DE" sz="1400" i="1" smtClean="0">
                              <a:solidFill>
                                <a:prstClr val="black"/>
                              </a:solidFill>
                              <a:latin typeface="Cambria Math" panose="02040503050406030204" pitchFamily="18" charset="0"/>
                            </a:rPr>
                          </m:ctrlPr>
                        </m:fPr>
                        <m:num>
                          <m:r>
                            <a:rPr lang="de-DE" sz="1400" i="1" smtClean="0">
                              <a:solidFill>
                                <a:prstClr val="black"/>
                              </a:solidFill>
                              <a:latin typeface="Cambria Math"/>
                            </a:rPr>
                            <m:t>𝐸</m:t>
                          </m:r>
                        </m:num>
                        <m:den>
                          <m:sSub>
                            <m:sSubPr>
                              <m:ctrlPr>
                                <a:rPr lang="de-DE" sz="1400" i="1" smtClean="0">
                                  <a:solidFill>
                                    <a:prstClr val="black"/>
                                  </a:solidFill>
                                  <a:latin typeface="Cambria Math" panose="02040503050406030204" pitchFamily="18" charset="0"/>
                                </a:rPr>
                              </m:ctrlPr>
                            </m:sSubPr>
                            <m:e>
                              <m:r>
                                <a:rPr lang="de-DE" sz="1400" i="1" smtClean="0">
                                  <a:solidFill>
                                    <a:prstClr val="black"/>
                                  </a:solidFill>
                                  <a:latin typeface="Cambria Math"/>
                                </a:rPr>
                                <m:t>𝑋</m:t>
                              </m:r>
                            </m:e>
                            <m:sub>
                              <m:r>
                                <a:rPr lang="de-DE" sz="1400" i="1" smtClean="0">
                                  <a:solidFill>
                                    <a:prstClr val="black"/>
                                  </a:solidFill>
                                  <a:latin typeface="Cambria Math"/>
                                </a:rPr>
                                <m:t>0</m:t>
                              </m:r>
                            </m:sub>
                          </m:sSub>
                        </m:den>
                      </m:f>
                    </m:oMath>
                  </m:oMathPara>
                </a14:m>
                <a:endParaRPr lang="en-US" sz="1400" dirty="0">
                  <a:solidFill>
                    <a:prstClr val="black"/>
                  </a:solidFill>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540000" y="900000"/>
                <a:ext cx="1489062" cy="605615"/>
              </a:xfrm>
              <a:prstGeom prst="rect">
                <a:avLst/>
              </a:prstGeom>
              <a:blipFill rotWithShape="1">
                <a:blip r:embed="rId3"/>
                <a:stretch>
                  <a:fillRect/>
                </a:stretch>
              </a:blipFill>
              <a:ln>
                <a:solidFill>
                  <a:srgbClr val="FF0000"/>
                </a:solidFill>
              </a:ln>
            </p:spPr>
            <p:txBody>
              <a:bodyPr/>
              <a:lstStyle/>
              <a:p>
                <a:r>
                  <a:rPr lang="en-US">
                    <a:noFill/>
                  </a:rPr>
                  <a:t> </a:t>
                </a:r>
              </a:p>
            </p:txBody>
          </p:sp>
        </mc:Fallback>
      </mc:AlternateContent>
      <p:sp>
        <p:nvSpPr>
          <p:cNvPr id="8" name="Textfeld 7"/>
          <p:cNvSpPr txBox="1"/>
          <p:nvPr/>
        </p:nvSpPr>
        <p:spPr>
          <a:xfrm>
            <a:off x="540000" y="2394402"/>
            <a:ext cx="791639" cy="246221"/>
          </a:xfrm>
          <a:prstGeom prst="rect">
            <a:avLst/>
          </a:prstGeom>
          <a:noFill/>
        </p:spPr>
        <p:txBody>
          <a:bodyPr wrap="square" rtlCol="0">
            <a:spAutoFit/>
          </a:bodyPr>
          <a:lstStyle/>
          <a:p>
            <a:r>
              <a:rPr lang="en-US" sz="1000" dirty="0" smtClean="0">
                <a:solidFill>
                  <a:prstClr val="black"/>
                </a:solidFill>
                <a:latin typeface="Times New Roman" panose="02020603050405020304" pitchFamily="18" charset="0"/>
                <a:cs typeface="Times New Roman" panose="02020603050405020304" pitchFamily="18" charset="0"/>
              </a:rPr>
              <a:t>fit to data:</a:t>
            </a:r>
            <a:endParaRPr lang="en-US" sz="1000" dirty="0">
              <a:solidFill>
                <a:prstClr val="black"/>
              </a:solidFill>
              <a:latin typeface="Times New Roman" panose="02020603050405020304" pitchFamily="18" charset="0"/>
              <a:cs typeface="Times New Roman" panose="02020603050405020304" pitchFamily="18" charset="0"/>
            </a:endParaRPr>
          </a:p>
        </p:txBody>
      </p:sp>
      <p:sp>
        <p:nvSpPr>
          <p:cNvPr id="3" name="Textfeld 2"/>
          <p:cNvSpPr txBox="1"/>
          <p:nvPr/>
        </p:nvSpPr>
        <p:spPr>
          <a:xfrm>
            <a:off x="540000" y="1620000"/>
            <a:ext cx="3320716" cy="646331"/>
          </a:xfrm>
          <a:prstGeom prst="rect">
            <a:avLst/>
          </a:prstGeom>
          <a:noFill/>
        </p:spPr>
        <p:txBody>
          <a:bodyPr wrap="square" rtlCol="0">
            <a:spAutoFit/>
          </a:bodyPr>
          <a:lstStyle/>
          <a:p>
            <a:r>
              <a:rPr lang="en-US" sz="1200" dirty="0" smtClean="0">
                <a:solidFill>
                  <a:prstClr val="black"/>
                </a:solidFill>
                <a:latin typeface="Times New Roman" panose="02020603050405020304" pitchFamily="18" charset="0"/>
                <a:cs typeface="Times New Roman" panose="02020603050405020304" pitchFamily="18" charset="0"/>
              </a:rPr>
              <a:t>X</a:t>
            </a:r>
            <a:r>
              <a:rPr lang="en-US" sz="1200" baseline="-25000" dirty="0" smtClean="0">
                <a:solidFill>
                  <a:prstClr val="black"/>
                </a:solidFill>
                <a:latin typeface="Times New Roman" panose="02020603050405020304" pitchFamily="18" charset="0"/>
                <a:cs typeface="Times New Roman" panose="02020603050405020304" pitchFamily="18" charset="0"/>
              </a:rPr>
              <a:t>0</a:t>
            </a:r>
            <a:r>
              <a:rPr lang="en-US" sz="1200" dirty="0" smtClean="0">
                <a:solidFill>
                  <a:prstClr val="black"/>
                </a:solidFill>
                <a:latin typeface="Times New Roman" panose="02020603050405020304" pitchFamily="18" charset="0"/>
                <a:cs typeface="Times New Roman" panose="02020603050405020304" pitchFamily="18" charset="0"/>
              </a:rPr>
              <a:t> is the radiation length. It is the mean distance over which a high-energy electron loses all but 1/e of its energy by Bremsstrahlung</a:t>
            </a:r>
            <a:endParaRPr lang="en-US" sz="1200" dirty="0">
              <a:solidFill>
                <a:prstClr val="black"/>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feld 4"/>
              <p:cNvSpPr txBox="1"/>
              <p:nvPr/>
            </p:nvSpPr>
            <p:spPr>
              <a:xfrm>
                <a:off x="540000" y="2574402"/>
                <a:ext cx="2530628" cy="5795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prstClr val="black"/>
                              </a:solidFill>
                              <a:latin typeface="Cambria Math" panose="02040503050406030204" pitchFamily="18" charset="0"/>
                            </a:rPr>
                          </m:ctrlPr>
                        </m:sSubPr>
                        <m:e>
                          <m:r>
                            <a:rPr lang="de-DE" sz="1400" i="1" smtClean="0">
                              <a:solidFill>
                                <a:prstClr val="black"/>
                              </a:solidFill>
                              <a:latin typeface="Cambria Math"/>
                            </a:rPr>
                            <m:t>𝑋</m:t>
                          </m:r>
                        </m:e>
                        <m:sub>
                          <m:r>
                            <a:rPr lang="de-DE" sz="1400" i="1" smtClean="0">
                              <a:solidFill>
                                <a:prstClr val="black"/>
                              </a:solidFill>
                              <a:latin typeface="Cambria Math"/>
                            </a:rPr>
                            <m:t>0</m:t>
                          </m:r>
                        </m:sub>
                      </m:sSub>
                      <m:r>
                        <a:rPr lang="de-DE" sz="1400" i="1" smtClean="0">
                          <a:solidFill>
                            <a:prstClr val="black"/>
                          </a:solidFill>
                          <a:latin typeface="Cambria Math"/>
                        </a:rPr>
                        <m:t>=</m:t>
                      </m:r>
                      <m:f>
                        <m:fPr>
                          <m:ctrlPr>
                            <a:rPr lang="de-DE" sz="1400" i="1" smtClean="0">
                              <a:solidFill>
                                <a:prstClr val="black"/>
                              </a:solidFill>
                              <a:latin typeface="Cambria Math" panose="02040503050406030204" pitchFamily="18" charset="0"/>
                            </a:rPr>
                          </m:ctrlPr>
                        </m:fPr>
                        <m:num>
                          <m:r>
                            <a:rPr lang="de-DE" sz="1400" i="1" smtClean="0">
                              <a:solidFill>
                                <a:prstClr val="black"/>
                              </a:solidFill>
                              <a:latin typeface="Cambria Math"/>
                            </a:rPr>
                            <m:t>716.4</m:t>
                          </m:r>
                          <m:r>
                            <a:rPr lang="de-DE" sz="1400" i="1" smtClean="0">
                              <a:solidFill>
                                <a:prstClr val="black"/>
                              </a:solidFill>
                              <a:latin typeface="Cambria Math"/>
                              <a:ea typeface="Cambria Math"/>
                            </a:rPr>
                            <m:t>∙</m:t>
                          </m:r>
                          <m:r>
                            <a:rPr lang="de-DE" sz="1400" i="1" smtClean="0">
                              <a:solidFill>
                                <a:prstClr val="black"/>
                              </a:solidFill>
                              <a:latin typeface="Cambria Math"/>
                              <a:ea typeface="Cambria Math"/>
                            </a:rPr>
                            <m:t>𝐴</m:t>
                          </m:r>
                        </m:num>
                        <m:den>
                          <m:r>
                            <a:rPr lang="de-DE" sz="1400" i="1" smtClean="0">
                              <a:solidFill>
                                <a:prstClr val="black"/>
                              </a:solidFill>
                              <a:latin typeface="Cambria Math"/>
                            </a:rPr>
                            <m:t>𝑍</m:t>
                          </m:r>
                          <m:r>
                            <a:rPr lang="de-DE" sz="1400" i="1" smtClean="0">
                              <a:solidFill>
                                <a:prstClr val="black"/>
                              </a:solidFill>
                              <a:latin typeface="Cambria Math"/>
                              <a:ea typeface="Cambria Math"/>
                            </a:rPr>
                            <m:t>∙</m:t>
                          </m:r>
                          <m:d>
                            <m:dPr>
                              <m:ctrlPr>
                                <a:rPr lang="de-DE" sz="1400" i="1" smtClean="0">
                                  <a:solidFill>
                                    <a:prstClr val="black"/>
                                  </a:solidFill>
                                  <a:latin typeface="Cambria Math" panose="02040503050406030204" pitchFamily="18" charset="0"/>
                                  <a:ea typeface="Cambria Math"/>
                                </a:rPr>
                              </m:ctrlPr>
                            </m:dPr>
                            <m:e>
                              <m:r>
                                <a:rPr lang="de-DE" sz="1400" i="1" smtClean="0">
                                  <a:solidFill>
                                    <a:prstClr val="black"/>
                                  </a:solidFill>
                                  <a:latin typeface="Cambria Math"/>
                                  <a:ea typeface="Cambria Math"/>
                                </a:rPr>
                                <m:t>𝑍</m:t>
                              </m:r>
                              <m:r>
                                <a:rPr lang="de-DE" sz="1400" i="1" smtClean="0">
                                  <a:solidFill>
                                    <a:prstClr val="black"/>
                                  </a:solidFill>
                                  <a:latin typeface="Cambria Math"/>
                                  <a:ea typeface="Cambria Math"/>
                                </a:rPr>
                                <m:t>+1</m:t>
                              </m:r>
                            </m:e>
                          </m:d>
                          <m:r>
                            <a:rPr lang="de-DE" sz="1400" i="1" smtClean="0">
                              <a:solidFill>
                                <a:prstClr val="black"/>
                              </a:solidFill>
                              <a:latin typeface="Cambria Math"/>
                              <a:ea typeface="Cambria Math"/>
                            </a:rPr>
                            <m:t>∙</m:t>
                          </m:r>
                          <m:r>
                            <a:rPr lang="de-DE" sz="1400" i="1" smtClean="0">
                              <a:solidFill>
                                <a:prstClr val="black"/>
                              </a:solidFill>
                              <a:latin typeface="Cambria Math"/>
                              <a:ea typeface="Cambria Math"/>
                            </a:rPr>
                            <m:t>𝑙𝑛</m:t>
                          </m:r>
                          <m:d>
                            <m:dPr>
                              <m:ctrlPr>
                                <a:rPr lang="de-DE" sz="1400" i="1" smtClean="0">
                                  <a:solidFill>
                                    <a:prstClr val="black"/>
                                  </a:solidFill>
                                  <a:latin typeface="Cambria Math" panose="02040503050406030204" pitchFamily="18" charset="0"/>
                                  <a:ea typeface="Cambria Math"/>
                                </a:rPr>
                              </m:ctrlPr>
                            </m:dPr>
                            <m:e>
                              <m:f>
                                <m:fPr>
                                  <m:type m:val="lin"/>
                                  <m:ctrlPr>
                                    <a:rPr lang="de-DE" sz="1400" i="1" smtClean="0">
                                      <a:solidFill>
                                        <a:prstClr val="black"/>
                                      </a:solidFill>
                                      <a:latin typeface="Cambria Math" panose="02040503050406030204" pitchFamily="18" charset="0"/>
                                      <a:ea typeface="Cambria Math"/>
                                    </a:rPr>
                                  </m:ctrlPr>
                                </m:fPr>
                                <m:num>
                                  <m:r>
                                    <a:rPr lang="de-DE" sz="1400" i="1" smtClean="0">
                                      <a:solidFill>
                                        <a:prstClr val="black"/>
                                      </a:solidFill>
                                      <a:latin typeface="Cambria Math"/>
                                      <a:ea typeface="Cambria Math"/>
                                    </a:rPr>
                                    <m:t>287</m:t>
                                  </m:r>
                                </m:num>
                                <m:den>
                                  <m:rad>
                                    <m:radPr>
                                      <m:degHide m:val="on"/>
                                      <m:ctrlPr>
                                        <a:rPr lang="de-DE" sz="1400" i="1" smtClean="0">
                                          <a:solidFill>
                                            <a:prstClr val="black"/>
                                          </a:solidFill>
                                          <a:latin typeface="Cambria Math" panose="02040503050406030204" pitchFamily="18" charset="0"/>
                                          <a:ea typeface="Cambria Math"/>
                                        </a:rPr>
                                      </m:ctrlPr>
                                    </m:radPr>
                                    <m:deg/>
                                    <m:e>
                                      <m:r>
                                        <a:rPr lang="de-DE" sz="1400" i="1" smtClean="0">
                                          <a:solidFill>
                                            <a:prstClr val="black"/>
                                          </a:solidFill>
                                          <a:latin typeface="Cambria Math"/>
                                          <a:ea typeface="Cambria Math"/>
                                        </a:rPr>
                                        <m:t>𝑍</m:t>
                                      </m:r>
                                    </m:e>
                                  </m:rad>
                                </m:den>
                              </m:f>
                            </m:e>
                          </m:d>
                        </m:den>
                      </m:f>
                    </m:oMath>
                  </m:oMathPara>
                </a14:m>
                <a:endParaRPr lang="en-US" sz="1400" dirty="0">
                  <a:solidFill>
                    <a:prstClr val="black"/>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540000" y="2574402"/>
                <a:ext cx="2530628" cy="579518"/>
              </a:xfrm>
              <a:prstGeom prst="rect">
                <a:avLst/>
              </a:prstGeom>
              <a:blipFill rotWithShape="1">
                <a:blip r:embed="rId4"/>
                <a:stretch>
                  <a:fillRect t="-4211" r="-4578" b="-81053"/>
                </a:stretch>
              </a:blipFill>
            </p:spPr>
            <p:txBody>
              <a:bodyPr/>
              <a:lstStyle/>
              <a:p>
                <a:r>
                  <a:rPr lang="en-US">
                    <a:noFill/>
                  </a:rPr>
                  <a:t> </a:t>
                </a:r>
              </a:p>
            </p:txBody>
          </p:sp>
        </mc:Fallback>
      </mc:AlternateContent>
      <p:sp>
        <p:nvSpPr>
          <p:cNvPr id="12" name="Textfeld 11"/>
          <p:cNvSpPr txBox="1"/>
          <p:nvPr/>
        </p:nvSpPr>
        <p:spPr>
          <a:xfrm>
            <a:off x="540000" y="3483362"/>
            <a:ext cx="3405548" cy="307777"/>
          </a:xfrm>
          <a:prstGeom prst="rect">
            <a:avLst/>
          </a:prstGeom>
          <a:noFill/>
        </p:spPr>
        <p:txBody>
          <a:bodyPr wrap="none" rtlCol="0">
            <a:spAutoFit/>
          </a:bodyPr>
          <a:lstStyle/>
          <a:p>
            <a:r>
              <a:rPr lang="en-US" sz="1200" dirty="0" smtClean="0">
                <a:solidFill>
                  <a:srgbClr val="0000CC"/>
                </a:solidFill>
                <a:latin typeface="Times New Roman" panose="02020603050405020304" pitchFamily="18" charset="0"/>
                <a:cs typeface="Times New Roman" panose="02020603050405020304" pitchFamily="18" charset="0"/>
              </a:rPr>
              <a:t>Usual definition for the critical energy </a:t>
            </a:r>
            <a:r>
              <a:rPr lang="en-US" sz="1400" b="1" dirty="0" err="1" smtClean="0">
                <a:solidFill>
                  <a:srgbClr val="0000CC"/>
                </a:solidFill>
                <a:latin typeface="Times New Roman" panose="02020603050405020304" pitchFamily="18" charset="0"/>
                <a:cs typeface="Times New Roman" panose="02020603050405020304" pitchFamily="18" charset="0"/>
              </a:rPr>
              <a:t>E</a:t>
            </a:r>
            <a:r>
              <a:rPr lang="en-US" sz="1400" b="1" baseline="-25000" dirty="0" err="1" smtClean="0">
                <a:solidFill>
                  <a:srgbClr val="0000CC"/>
                </a:solidFill>
                <a:latin typeface="Times New Roman" panose="02020603050405020304" pitchFamily="18" charset="0"/>
                <a:cs typeface="Times New Roman" panose="02020603050405020304" pitchFamily="18" charset="0"/>
              </a:rPr>
              <a:t>c</a:t>
            </a:r>
            <a:r>
              <a:rPr lang="en-US" sz="1200" dirty="0" smtClean="0">
                <a:solidFill>
                  <a:srgbClr val="0000CC"/>
                </a:solidFill>
                <a:latin typeface="Times New Roman" panose="02020603050405020304" pitchFamily="18" charset="0"/>
                <a:cs typeface="Times New Roman" panose="02020603050405020304" pitchFamily="18" charset="0"/>
              </a:rPr>
              <a:t> </a:t>
            </a:r>
            <a:r>
              <a:rPr lang="en-US" sz="1200" dirty="0" smtClean="0">
                <a:solidFill>
                  <a:prstClr val="black"/>
                </a:solidFill>
                <a:latin typeface="Times New Roman" panose="02020603050405020304" pitchFamily="18" charset="0"/>
                <a:cs typeface="Times New Roman" panose="02020603050405020304" pitchFamily="18" charset="0"/>
              </a:rPr>
              <a:t>(electron)</a:t>
            </a:r>
            <a:endParaRPr lang="en-US" sz="1200" dirty="0">
              <a:solidFill>
                <a:prstClr val="black"/>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Textfeld 12"/>
              <p:cNvSpPr txBox="1"/>
              <p:nvPr/>
            </p:nvSpPr>
            <p:spPr>
              <a:xfrm>
                <a:off x="540000" y="3834402"/>
                <a:ext cx="3070071" cy="6301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00CC"/>
                              </a:solidFill>
                              <a:latin typeface="Cambria Math" panose="02040503050406030204" pitchFamily="18" charset="0"/>
                            </a:rPr>
                          </m:ctrlPr>
                        </m:sSubPr>
                        <m:e>
                          <m:d>
                            <m:dPr>
                              <m:ctrlPr>
                                <a:rPr lang="en-US" sz="1400" i="1" smtClean="0">
                                  <a:solidFill>
                                    <a:srgbClr val="0000CC"/>
                                  </a:solidFill>
                                  <a:latin typeface="Cambria Math" panose="02040503050406030204" pitchFamily="18" charset="0"/>
                                </a:rPr>
                              </m:ctrlPr>
                            </m:dPr>
                            <m:e>
                              <m:f>
                                <m:fPr>
                                  <m:ctrlPr>
                                    <a:rPr lang="en-US" sz="1400" i="1" smtClean="0">
                                      <a:solidFill>
                                        <a:srgbClr val="0000CC"/>
                                      </a:solidFill>
                                      <a:latin typeface="Cambria Math" panose="02040503050406030204" pitchFamily="18" charset="0"/>
                                    </a:rPr>
                                  </m:ctrlPr>
                                </m:fPr>
                                <m:num>
                                  <m:r>
                                    <a:rPr lang="de-DE" sz="1400" i="1" smtClean="0">
                                      <a:solidFill>
                                        <a:srgbClr val="0000CC"/>
                                      </a:solidFill>
                                      <a:latin typeface="Cambria Math"/>
                                    </a:rPr>
                                    <m:t>𝑑𝐸</m:t>
                                  </m:r>
                                </m:num>
                                <m:den>
                                  <m:r>
                                    <a:rPr lang="de-DE" sz="1400" i="1" smtClean="0">
                                      <a:solidFill>
                                        <a:srgbClr val="0000CC"/>
                                      </a:solidFill>
                                      <a:latin typeface="Cambria Math"/>
                                    </a:rPr>
                                    <m:t>𝑑𝑥</m:t>
                                  </m:r>
                                </m:den>
                              </m:f>
                            </m:e>
                          </m:d>
                        </m:e>
                        <m:sub>
                          <m:r>
                            <a:rPr lang="de-DE" sz="1400" i="1" smtClean="0">
                              <a:solidFill>
                                <a:srgbClr val="0000CC"/>
                              </a:solidFill>
                              <a:latin typeface="Cambria Math"/>
                            </a:rPr>
                            <m:t>𝑖𝑜𝑛𝑖𝑧𝑎𝑡𝑖𝑜𝑛</m:t>
                          </m:r>
                        </m:sub>
                      </m:sSub>
                      <m:r>
                        <a:rPr lang="de-DE" sz="1400" i="1" smtClean="0">
                          <a:solidFill>
                            <a:srgbClr val="0000CC"/>
                          </a:solidFill>
                          <a:latin typeface="Cambria Math"/>
                        </a:rPr>
                        <m:t>=</m:t>
                      </m:r>
                      <m:sSub>
                        <m:sSubPr>
                          <m:ctrlPr>
                            <a:rPr lang="de-DE" sz="1400" i="1" smtClean="0">
                              <a:solidFill>
                                <a:srgbClr val="0000CC"/>
                              </a:solidFill>
                              <a:latin typeface="Cambria Math" panose="02040503050406030204" pitchFamily="18" charset="0"/>
                            </a:rPr>
                          </m:ctrlPr>
                        </m:sSubPr>
                        <m:e>
                          <m:d>
                            <m:dPr>
                              <m:ctrlPr>
                                <a:rPr lang="de-DE" sz="1400" i="1" smtClean="0">
                                  <a:solidFill>
                                    <a:srgbClr val="0000CC"/>
                                  </a:solidFill>
                                  <a:latin typeface="Cambria Math" panose="02040503050406030204" pitchFamily="18" charset="0"/>
                                </a:rPr>
                              </m:ctrlPr>
                            </m:dPr>
                            <m:e>
                              <m:f>
                                <m:fPr>
                                  <m:ctrlPr>
                                    <a:rPr lang="de-DE" sz="1400" i="1" smtClean="0">
                                      <a:solidFill>
                                        <a:srgbClr val="0000CC"/>
                                      </a:solidFill>
                                      <a:latin typeface="Cambria Math" panose="02040503050406030204" pitchFamily="18" charset="0"/>
                                    </a:rPr>
                                  </m:ctrlPr>
                                </m:fPr>
                                <m:num>
                                  <m:r>
                                    <a:rPr lang="de-DE" sz="1400" i="1" smtClean="0">
                                      <a:solidFill>
                                        <a:srgbClr val="0000CC"/>
                                      </a:solidFill>
                                      <a:latin typeface="Cambria Math"/>
                                    </a:rPr>
                                    <m:t>𝑑𝐸</m:t>
                                  </m:r>
                                </m:num>
                                <m:den>
                                  <m:r>
                                    <a:rPr lang="de-DE" sz="1400" i="1" smtClean="0">
                                      <a:solidFill>
                                        <a:srgbClr val="0000CC"/>
                                      </a:solidFill>
                                      <a:latin typeface="Cambria Math"/>
                                    </a:rPr>
                                    <m:t>𝑑𝑥</m:t>
                                  </m:r>
                                </m:den>
                              </m:f>
                            </m:e>
                          </m:d>
                        </m:e>
                        <m:sub>
                          <m:r>
                            <a:rPr lang="de-DE" sz="1400" i="1" smtClean="0">
                              <a:solidFill>
                                <a:srgbClr val="0000CC"/>
                              </a:solidFill>
                              <a:latin typeface="Cambria Math"/>
                            </a:rPr>
                            <m:t>𝑏𝑟𝑒𝑚𝑠𝑠𝑡𝑟𝑎h𝑙𝑢𝑛𝑔</m:t>
                          </m:r>
                        </m:sub>
                      </m:sSub>
                    </m:oMath>
                  </m:oMathPara>
                </a14:m>
                <a:endParaRPr lang="en-US" sz="1400" dirty="0">
                  <a:solidFill>
                    <a:srgbClr val="0000CC"/>
                  </a:solidFill>
                </a:endParaRPr>
              </a:p>
            </p:txBody>
          </p:sp>
        </mc:Choice>
        <mc:Fallback xmlns="">
          <p:sp>
            <p:nvSpPr>
              <p:cNvPr id="13" name="Textfeld 12"/>
              <p:cNvSpPr txBox="1">
                <a:spLocks noRot="1" noChangeAspect="1" noMove="1" noResize="1" noEditPoints="1" noAdjustHandles="1" noChangeArrowheads="1" noChangeShapeType="1" noTextEdit="1"/>
              </p:cNvSpPr>
              <p:nvPr/>
            </p:nvSpPr>
            <p:spPr>
              <a:xfrm>
                <a:off x="540000" y="3834402"/>
                <a:ext cx="3070071" cy="630173"/>
              </a:xfrm>
              <a:prstGeom prst="rect">
                <a:avLst/>
              </a:prstGeom>
              <a:blipFill rotWithShape="1">
                <a:blip r:embed="rId5"/>
                <a:stretch>
                  <a:fillRect b="-19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feld 13"/>
              <p:cNvSpPr txBox="1"/>
              <p:nvPr/>
            </p:nvSpPr>
            <p:spPr>
              <a:xfrm>
                <a:off x="540000" y="4554402"/>
                <a:ext cx="3320716" cy="8188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prstClr val="black"/>
                              </a:solidFill>
                              <a:latin typeface="Cambria Math" panose="02040503050406030204" pitchFamily="18" charset="0"/>
                            </a:rPr>
                          </m:ctrlPr>
                        </m:sSubSupPr>
                        <m:e>
                          <m:r>
                            <a:rPr lang="de-DE" sz="1200" i="1" smtClean="0">
                              <a:solidFill>
                                <a:prstClr val="black"/>
                              </a:solidFill>
                              <a:latin typeface="Cambria Math"/>
                            </a:rPr>
                            <m:t>𝐸</m:t>
                          </m:r>
                        </m:e>
                        <m:sub>
                          <m:r>
                            <a:rPr lang="de-DE" sz="1200" i="1" smtClean="0">
                              <a:solidFill>
                                <a:prstClr val="black"/>
                              </a:solidFill>
                              <a:latin typeface="Cambria Math"/>
                            </a:rPr>
                            <m:t>𝑐</m:t>
                          </m:r>
                        </m:sub>
                        <m:sup/>
                      </m:sSubSup>
                      <m:d>
                        <m:dPr>
                          <m:ctrlPr>
                            <a:rPr lang="en-US" sz="1200" i="1" smtClean="0">
                              <a:solidFill>
                                <a:prstClr val="black"/>
                              </a:solidFill>
                              <a:latin typeface="Cambria Math" panose="02040503050406030204" pitchFamily="18" charset="0"/>
                            </a:rPr>
                          </m:ctrlPr>
                        </m:dPr>
                        <m:e>
                          <m:sSup>
                            <m:sSupPr>
                              <m:ctrlPr>
                                <a:rPr lang="en-US" sz="1200" i="1" smtClean="0">
                                  <a:solidFill>
                                    <a:prstClr val="black"/>
                                  </a:solidFill>
                                  <a:latin typeface="Cambria Math" panose="02040503050406030204" pitchFamily="18" charset="0"/>
                                </a:rPr>
                              </m:ctrlPr>
                            </m:sSupPr>
                            <m:e>
                              <m:r>
                                <a:rPr lang="de-DE" sz="1200" i="1" smtClean="0">
                                  <a:solidFill>
                                    <a:prstClr val="black"/>
                                  </a:solidFill>
                                  <a:latin typeface="Cambria Math"/>
                                </a:rPr>
                                <m:t>𝑒</m:t>
                              </m:r>
                            </m:e>
                            <m:sup>
                              <m:r>
                                <a:rPr lang="de-DE" sz="1200" i="1" smtClean="0">
                                  <a:solidFill>
                                    <a:prstClr val="black"/>
                                  </a:solidFill>
                                  <a:latin typeface="Cambria Math"/>
                                </a:rPr>
                                <m:t>−</m:t>
                              </m:r>
                            </m:sup>
                          </m:sSup>
                        </m:e>
                      </m:d>
                      <m:r>
                        <a:rPr lang="de-DE" sz="1200" i="1" smtClean="0">
                          <a:solidFill>
                            <a:prstClr val="black"/>
                          </a:solidFill>
                          <a:latin typeface="Cambria Math"/>
                        </a:rPr>
                        <m:t>=</m:t>
                      </m:r>
                      <m:d>
                        <m:dPr>
                          <m:begChr m:val="{"/>
                          <m:endChr m:val=""/>
                          <m:ctrlPr>
                            <a:rPr lang="de-DE" sz="1200" i="1" smtClean="0">
                              <a:solidFill>
                                <a:prstClr val="black"/>
                              </a:solidFill>
                              <a:latin typeface="Cambria Math" panose="02040503050406030204" pitchFamily="18" charset="0"/>
                            </a:rPr>
                          </m:ctrlPr>
                        </m:dPr>
                        <m:e>
                          <m:m>
                            <m:mPr>
                              <m:mcs>
                                <m:mc>
                                  <m:mcPr>
                                    <m:count m:val="1"/>
                                    <m:mcJc m:val="center"/>
                                  </m:mcPr>
                                </m:mc>
                              </m:mcs>
                              <m:ctrlPr>
                                <a:rPr lang="de-DE" sz="1200" i="1" smtClean="0">
                                  <a:solidFill>
                                    <a:prstClr val="black"/>
                                  </a:solidFill>
                                  <a:latin typeface="Cambria Math" panose="02040503050406030204" pitchFamily="18" charset="0"/>
                                </a:rPr>
                              </m:ctrlPr>
                            </m:mPr>
                            <m:mr>
                              <m:e>
                                <m:f>
                                  <m:fPr>
                                    <m:ctrlPr>
                                      <a:rPr lang="de-DE" sz="1200" i="1" smtClean="0">
                                        <a:solidFill>
                                          <a:prstClr val="black"/>
                                        </a:solidFill>
                                        <a:latin typeface="Cambria Math" panose="02040503050406030204" pitchFamily="18" charset="0"/>
                                      </a:rPr>
                                    </m:ctrlPr>
                                  </m:fPr>
                                  <m:num>
                                    <m:r>
                                      <a:rPr lang="de-DE" sz="1200" i="1" smtClean="0">
                                        <a:solidFill>
                                          <a:prstClr val="black"/>
                                        </a:solidFill>
                                        <a:latin typeface="Cambria Math"/>
                                      </a:rPr>
                                      <m:t>610 </m:t>
                                    </m:r>
                                    <m:r>
                                      <a:rPr lang="de-DE" sz="1200" i="1" smtClean="0">
                                        <a:solidFill>
                                          <a:prstClr val="black"/>
                                        </a:solidFill>
                                        <a:latin typeface="Cambria Math"/>
                                      </a:rPr>
                                      <m:t>𝑀𝑒𝑉</m:t>
                                    </m:r>
                                  </m:num>
                                  <m:den>
                                    <m:r>
                                      <a:rPr lang="de-DE" sz="1200" i="1" smtClean="0">
                                        <a:solidFill>
                                          <a:prstClr val="black"/>
                                        </a:solidFill>
                                        <a:latin typeface="Cambria Math"/>
                                      </a:rPr>
                                      <m:t>𝑍</m:t>
                                    </m:r>
                                    <m:r>
                                      <a:rPr lang="de-DE" sz="1200" i="1" smtClean="0">
                                        <a:solidFill>
                                          <a:prstClr val="black"/>
                                        </a:solidFill>
                                        <a:latin typeface="Cambria Math"/>
                                      </a:rPr>
                                      <m:t>+1.24</m:t>
                                    </m:r>
                                  </m:den>
                                </m:f>
                                <m:r>
                                  <m:rPr>
                                    <m:brk m:alnAt="7"/>
                                  </m:rPr>
                                  <a:rPr lang="de-DE" sz="1200" i="1" smtClean="0">
                                    <a:solidFill>
                                      <a:prstClr val="black"/>
                                    </a:solidFill>
                                    <a:latin typeface="Cambria Math"/>
                                  </a:rPr>
                                  <m:t> </m:t>
                                </m:r>
                                <m:r>
                                  <a:rPr lang="de-DE" sz="1200" i="1" smtClean="0">
                                    <a:solidFill>
                                      <a:prstClr val="black"/>
                                    </a:solidFill>
                                    <a:latin typeface="Cambria Math"/>
                                  </a:rPr>
                                  <m:t>    </m:t>
                                </m:r>
                                <m:r>
                                  <a:rPr lang="de-DE" sz="1200" i="1" smtClean="0">
                                    <a:solidFill>
                                      <a:prstClr val="black"/>
                                    </a:solidFill>
                                    <a:latin typeface="Cambria Math"/>
                                  </a:rPr>
                                  <m:t>𝑓𝑜𝑟</m:t>
                                </m:r>
                                <m:r>
                                  <a:rPr lang="de-DE" sz="1200" i="1" smtClean="0">
                                    <a:solidFill>
                                      <a:prstClr val="black"/>
                                    </a:solidFill>
                                    <a:latin typeface="Cambria Math"/>
                                  </a:rPr>
                                  <m:t> </m:t>
                                </m:r>
                                <m:r>
                                  <a:rPr lang="de-DE" sz="1200" i="1" smtClean="0">
                                    <a:solidFill>
                                      <a:prstClr val="black"/>
                                    </a:solidFill>
                                    <a:latin typeface="Cambria Math"/>
                                  </a:rPr>
                                  <m:t>𝑠𝑜𝑙𝑖𝑑𝑠</m:t>
                                </m:r>
                                <m:r>
                                  <a:rPr lang="de-DE" sz="1200" i="1" smtClean="0">
                                    <a:solidFill>
                                      <a:prstClr val="black"/>
                                    </a:solidFill>
                                    <a:latin typeface="Cambria Math"/>
                                  </a:rPr>
                                  <m:t> </m:t>
                                </m:r>
                                <m:r>
                                  <a:rPr lang="de-DE" sz="1200" i="1" smtClean="0">
                                    <a:solidFill>
                                      <a:prstClr val="black"/>
                                    </a:solidFill>
                                    <a:latin typeface="Cambria Math"/>
                                  </a:rPr>
                                  <m:t>𝑎𝑛𝑑</m:t>
                                </m:r>
                                <m:r>
                                  <a:rPr lang="de-DE" sz="1200" i="1" smtClean="0">
                                    <a:solidFill>
                                      <a:prstClr val="black"/>
                                    </a:solidFill>
                                    <a:latin typeface="Cambria Math"/>
                                  </a:rPr>
                                  <m:t> </m:t>
                                </m:r>
                                <m:r>
                                  <a:rPr lang="de-DE" sz="1200" i="1" smtClean="0">
                                    <a:solidFill>
                                      <a:prstClr val="black"/>
                                    </a:solidFill>
                                    <a:latin typeface="Cambria Math"/>
                                  </a:rPr>
                                  <m:t>𝑙𝑖𝑞𝑢𝑖𝑑𝑠</m:t>
                                </m:r>
                              </m:e>
                            </m:mr>
                            <m:mr>
                              <m:e>
                                <m:f>
                                  <m:fPr>
                                    <m:ctrlPr>
                                      <a:rPr lang="de-DE" sz="1200" i="1" smtClean="0">
                                        <a:solidFill>
                                          <a:prstClr val="black"/>
                                        </a:solidFill>
                                        <a:latin typeface="Cambria Math" panose="02040503050406030204" pitchFamily="18" charset="0"/>
                                      </a:rPr>
                                    </m:ctrlPr>
                                  </m:fPr>
                                  <m:num>
                                    <m:r>
                                      <a:rPr lang="de-DE" sz="1200" i="1" smtClean="0">
                                        <a:solidFill>
                                          <a:prstClr val="black"/>
                                        </a:solidFill>
                                        <a:latin typeface="Cambria Math"/>
                                      </a:rPr>
                                      <m:t>710 </m:t>
                                    </m:r>
                                    <m:r>
                                      <a:rPr lang="de-DE" sz="1200" i="1" smtClean="0">
                                        <a:solidFill>
                                          <a:prstClr val="black"/>
                                        </a:solidFill>
                                        <a:latin typeface="Cambria Math"/>
                                      </a:rPr>
                                      <m:t>𝑀𝑒𝑉</m:t>
                                    </m:r>
                                  </m:num>
                                  <m:den>
                                    <m:r>
                                      <a:rPr lang="de-DE" sz="1200" i="1" smtClean="0">
                                        <a:solidFill>
                                          <a:prstClr val="black"/>
                                        </a:solidFill>
                                        <a:latin typeface="Cambria Math"/>
                                      </a:rPr>
                                      <m:t>𝑍</m:t>
                                    </m:r>
                                    <m:r>
                                      <a:rPr lang="de-DE" sz="1200" i="1" smtClean="0">
                                        <a:solidFill>
                                          <a:prstClr val="black"/>
                                        </a:solidFill>
                                        <a:latin typeface="Cambria Math"/>
                                      </a:rPr>
                                      <m:t>+0.92</m:t>
                                    </m:r>
                                  </m:den>
                                </m:f>
                                <m:r>
                                  <a:rPr lang="de-DE" sz="1200" i="1" smtClean="0">
                                    <a:solidFill>
                                      <a:prstClr val="black"/>
                                    </a:solidFill>
                                    <a:latin typeface="Cambria Math"/>
                                  </a:rPr>
                                  <m:t>     </m:t>
                                </m:r>
                                <m:r>
                                  <a:rPr lang="de-DE" sz="1200" i="1" smtClean="0">
                                    <a:solidFill>
                                      <a:prstClr val="black"/>
                                    </a:solidFill>
                                    <a:latin typeface="Cambria Math"/>
                                  </a:rPr>
                                  <m:t>𝑓𝑜𝑟</m:t>
                                </m:r>
                                <m:r>
                                  <a:rPr lang="de-DE" sz="1200" i="1" smtClean="0">
                                    <a:solidFill>
                                      <a:prstClr val="black"/>
                                    </a:solidFill>
                                    <a:latin typeface="Cambria Math"/>
                                  </a:rPr>
                                  <m:t> </m:t>
                                </m:r>
                                <m:r>
                                  <a:rPr lang="de-DE" sz="1200" i="1" smtClean="0">
                                    <a:solidFill>
                                      <a:prstClr val="black"/>
                                    </a:solidFill>
                                    <a:latin typeface="Cambria Math"/>
                                  </a:rPr>
                                  <m:t>𝑔𝑎𝑠𝑒𝑠</m:t>
                                </m:r>
                                <m:r>
                                  <a:rPr lang="de-DE" sz="1200" i="1" smtClean="0">
                                    <a:solidFill>
                                      <a:prstClr val="black"/>
                                    </a:solidFill>
                                    <a:latin typeface="Cambria Math"/>
                                  </a:rPr>
                                  <m:t>                         </m:t>
                                </m:r>
                              </m:e>
                            </m:mr>
                          </m:m>
                        </m:e>
                      </m:d>
                    </m:oMath>
                  </m:oMathPara>
                </a14:m>
                <a:endParaRPr lang="en-US" sz="1200" dirty="0">
                  <a:solidFill>
                    <a:prstClr val="black"/>
                  </a:solidFill>
                </a:endParaRPr>
              </a:p>
            </p:txBody>
          </p:sp>
        </mc:Choice>
        <mc:Fallback xmlns="">
          <p:sp>
            <p:nvSpPr>
              <p:cNvPr id="14" name="Textfeld 13"/>
              <p:cNvSpPr txBox="1">
                <a:spLocks noRot="1" noChangeAspect="1" noMove="1" noResize="1" noEditPoints="1" noAdjustHandles="1" noChangeArrowheads="1" noChangeShapeType="1" noTextEdit="1"/>
              </p:cNvSpPr>
              <p:nvPr/>
            </p:nvSpPr>
            <p:spPr>
              <a:xfrm>
                <a:off x="540000" y="4554402"/>
                <a:ext cx="3320716" cy="818814"/>
              </a:xfrm>
              <a:prstGeom prst="rect">
                <a:avLst/>
              </a:prstGeom>
              <a:blipFill rotWithShape="1">
                <a:blip r:embed="rId6"/>
                <a:stretch>
                  <a:fillRect/>
                </a:stretch>
              </a:blipFill>
            </p:spPr>
            <p:txBody>
              <a:bodyPr/>
              <a:lstStyle/>
              <a:p>
                <a:r>
                  <a:rPr lang="en-US">
                    <a:noFill/>
                  </a:rPr>
                  <a:t> </a:t>
                </a:r>
              </a:p>
            </p:txBody>
          </p:sp>
        </mc:Fallback>
      </mc:AlternateContent>
      <p:sp>
        <p:nvSpPr>
          <p:cNvPr id="15" name="Textfeld 14"/>
          <p:cNvSpPr txBox="1"/>
          <p:nvPr/>
        </p:nvSpPr>
        <p:spPr>
          <a:xfrm>
            <a:off x="540000" y="6001543"/>
            <a:ext cx="4451603" cy="307777"/>
          </a:xfrm>
          <a:prstGeom prst="rect">
            <a:avLst/>
          </a:prstGeom>
          <a:noFill/>
        </p:spPr>
        <p:txBody>
          <a:bodyPr wrap="none" rtlCol="0">
            <a:spAutoFit/>
          </a:bodyPr>
          <a:lstStyle/>
          <a:p>
            <a:r>
              <a:rPr lang="en-US" sz="1400" dirty="0" smtClean="0">
                <a:solidFill>
                  <a:srgbClr val="FF0000"/>
                </a:solidFill>
                <a:latin typeface="Times New Roman" panose="02020603050405020304" pitchFamily="18" charset="0"/>
                <a:cs typeface="Times New Roman" panose="02020603050405020304" pitchFamily="18" charset="0"/>
              </a:rPr>
              <a:t>example:</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Pb</a:t>
            </a:r>
            <a:r>
              <a:rPr lang="en-US" sz="1400" dirty="0" smtClean="0">
                <a:solidFill>
                  <a:prstClr val="black"/>
                </a:solidFill>
                <a:latin typeface="Times New Roman" panose="02020603050405020304" pitchFamily="18" charset="0"/>
                <a:cs typeface="Times New Roman" panose="02020603050405020304" pitchFamily="18" charset="0"/>
              </a:rPr>
              <a:t> (Z=82, </a:t>
            </a:r>
            <a:r>
              <a:rPr lang="el-GR" sz="1400" dirty="0" smtClean="0">
                <a:solidFill>
                  <a:prstClr val="black"/>
                </a:solidFill>
                <a:latin typeface="Times New Roman" panose="02020603050405020304" pitchFamily="18" charset="0"/>
                <a:cs typeface="Times New Roman" panose="02020603050405020304" pitchFamily="18" charset="0"/>
              </a:rPr>
              <a:t>ρ</a:t>
            </a:r>
            <a:r>
              <a:rPr lang="de-DE" sz="1400" dirty="0">
                <a:solidFill>
                  <a:prstClr val="black"/>
                </a:solidFill>
                <a:latin typeface="Times New Roman" panose="02020603050405020304" pitchFamily="18" charset="0"/>
                <a:cs typeface="Times New Roman" panose="02020603050405020304" pitchFamily="18" charset="0"/>
              </a:rPr>
              <a:t> </a:t>
            </a:r>
            <a:r>
              <a:rPr lang="de-DE" sz="1400" dirty="0" smtClean="0">
                <a:solidFill>
                  <a:prstClr val="black"/>
                </a:solidFill>
                <a:latin typeface="Times New Roman" panose="02020603050405020304" pitchFamily="18" charset="0"/>
                <a:cs typeface="Times New Roman" panose="02020603050405020304" pitchFamily="18" charset="0"/>
              </a:rPr>
              <a:t>= 11.34 [g/cm</a:t>
            </a:r>
            <a:r>
              <a:rPr lang="de-DE" sz="1400" baseline="30000" dirty="0" smtClean="0">
                <a:solidFill>
                  <a:prstClr val="black"/>
                </a:solidFill>
                <a:latin typeface="Times New Roman" panose="02020603050405020304" pitchFamily="18" charset="0"/>
                <a:cs typeface="Times New Roman" panose="02020603050405020304" pitchFamily="18" charset="0"/>
              </a:rPr>
              <a:t>3</a:t>
            </a:r>
            <a:r>
              <a:rPr lang="de-DE" sz="1400" dirty="0" smtClean="0">
                <a:solidFill>
                  <a:prstClr val="black"/>
                </a:solidFill>
                <a:latin typeface="Times New Roman" panose="02020603050405020304" pitchFamily="18" charset="0"/>
                <a:cs typeface="Times New Roman" panose="02020603050405020304" pitchFamily="18" charset="0"/>
              </a:rPr>
              <a:t>]   </a:t>
            </a:r>
            <a:r>
              <a:rPr lang="de-DE" sz="1400" b="1" dirty="0" smtClean="0">
                <a:solidFill>
                  <a:srgbClr val="FF0000"/>
                </a:solidFill>
                <a:latin typeface="Times New Roman" panose="02020603050405020304" pitchFamily="18" charset="0"/>
                <a:cs typeface="Times New Roman" panose="02020603050405020304" pitchFamily="18" charset="0"/>
              </a:rPr>
              <a:t>→</a:t>
            </a:r>
            <a:r>
              <a:rPr lang="de-DE" sz="1400" dirty="0" smtClean="0">
                <a:solidFill>
                  <a:prstClr val="black"/>
                </a:solidFill>
                <a:latin typeface="Times New Roman" panose="02020603050405020304" pitchFamily="18" charset="0"/>
                <a:cs typeface="Times New Roman" panose="02020603050405020304" pitchFamily="18" charset="0"/>
              </a:rPr>
              <a:t>   E</a:t>
            </a:r>
            <a:r>
              <a:rPr lang="de-DE" sz="1400" baseline="-25000" dirty="0" smtClean="0">
                <a:solidFill>
                  <a:prstClr val="black"/>
                </a:solidFill>
                <a:latin typeface="Times New Roman" panose="02020603050405020304" pitchFamily="18" charset="0"/>
                <a:cs typeface="Times New Roman" panose="02020603050405020304" pitchFamily="18" charset="0"/>
              </a:rPr>
              <a:t>c</a:t>
            </a:r>
            <a:r>
              <a:rPr lang="de-DE" sz="1400" dirty="0" smtClean="0">
                <a:solidFill>
                  <a:prstClr val="black"/>
                </a:solidFill>
                <a:latin typeface="Times New Roman" panose="02020603050405020304" pitchFamily="18" charset="0"/>
                <a:cs typeface="Times New Roman" panose="02020603050405020304" pitchFamily="18" charset="0"/>
              </a:rPr>
              <a:t> = 7.34 </a:t>
            </a:r>
            <a:r>
              <a:rPr lang="de-DE" sz="1400" dirty="0" err="1" smtClean="0">
                <a:solidFill>
                  <a:prstClr val="black"/>
                </a:solidFill>
                <a:latin typeface="Times New Roman" panose="02020603050405020304" pitchFamily="18" charset="0"/>
                <a:cs typeface="Times New Roman" panose="02020603050405020304" pitchFamily="18" charset="0"/>
              </a:rPr>
              <a:t>MeV</a:t>
            </a:r>
            <a:endParaRPr lang="en-US" sz="1400" dirty="0">
              <a:solidFill>
                <a:prstClr val="black"/>
              </a:solidFill>
              <a:latin typeface="Times New Roman" panose="02020603050405020304" pitchFamily="18" charset="0"/>
              <a:cs typeface="Times New Roman" panose="02020603050405020304" pitchFamily="18" charset="0"/>
            </a:endParaRPr>
          </a:p>
        </p:txBody>
      </p:sp>
      <p:cxnSp>
        <p:nvCxnSpPr>
          <p:cNvPr id="19" name="Gerade Verbindung 18"/>
          <p:cNvCxnSpPr/>
          <p:nvPr/>
        </p:nvCxnSpPr>
        <p:spPr>
          <a:xfrm>
            <a:off x="5760000" y="1124744"/>
            <a:ext cx="0" cy="36360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948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Synchrotron radiation</a:t>
            </a:r>
            <a:endParaRPr lang="en-US"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6990" y="2996952"/>
            <a:ext cx="1714500" cy="1714500"/>
          </a:xfrm>
          <a:prstGeom prst="rect">
            <a:avLst/>
          </a:prstGeom>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908720"/>
            <a:ext cx="2676525"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540000" y="836712"/>
            <a:ext cx="5256136" cy="5047536"/>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The electromagnetic radiation emitted when charged particles are accelerated radially (</a:t>
            </a:r>
            <a:r>
              <a:rPr lang="en-US" sz="1400" b="1" dirty="0">
                <a:latin typeface="Times New Roman" panose="02020603050405020304" pitchFamily="18" charset="0"/>
                <a:cs typeface="Times New Roman" panose="02020603050405020304" pitchFamily="18" charset="0"/>
              </a:rPr>
              <a:t>a</a:t>
            </a:r>
            <a:r>
              <a:rPr lang="en-US" sz="1400" dirty="0">
                <a:latin typeface="Times New Roman" panose="02020603050405020304" pitchFamily="18" charset="0"/>
                <a:cs typeface="Times New Roman" panose="02020603050405020304" pitchFamily="18" charset="0"/>
              </a:rPr>
              <a:t> ⊥ </a:t>
            </a:r>
            <a:r>
              <a:rPr lang="en-US" sz="1400" b="1" dirty="0">
                <a:latin typeface="Times New Roman" panose="02020603050405020304" pitchFamily="18" charset="0"/>
                <a:cs typeface="Times New Roman" panose="02020603050405020304" pitchFamily="18" charset="0"/>
              </a:rPr>
              <a:t>v</a:t>
            </a:r>
            <a:r>
              <a:rPr lang="en-US" sz="1400" dirty="0">
                <a:latin typeface="Times New Roman" panose="02020603050405020304" pitchFamily="18" charset="0"/>
                <a:cs typeface="Times New Roman" panose="02020603050405020304" pitchFamily="18" charset="0"/>
              </a:rPr>
              <a:t>) is called </a:t>
            </a:r>
            <a:r>
              <a:rPr lang="en-US" sz="1400" b="1" dirty="0">
                <a:latin typeface="Times New Roman" panose="02020603050405020304" pitchFamily="18" charset="0"/>
                <a:cs typeface="Times New Roman" panose="02020603050405020304" pitchFamily="18" charset="0"/>
              </a:rPr>
              <a:t>synchrotron radiation.</a:t>
            </a:r>
            <a:r>
              <a:rPr lang="en-US" sz="1400" dirty="0">
                <a:latin typeface="Times New Roman" panose="02020603050405020304" pitchFamily="18" charset="0"/>
                <a:cs typeface="Times New Roman" panose="02020603050405020304" pitchFamily="18" charset="0"/>
              </a:rPr>
              <a:t> It is produced, for example, in synchrotrons using bending </a:t>
            </a:r>
            <a:r>
              <a:rPr lang="en-US" sz="1400" dirty="0" smtClean="0">
                <a:latin typeface="Times New Roman" panose="02020603050405020304" pitchFamily="18" charset="0"/>
                <a:cs typeface="Times New Roman" panose="02020603050405020304" pitchFamily="18" charset="0"/>
              </a:rPr>
              <a:t>magnets.</a:t>
            </a:r>
          </a:p>
          <a:p>
            <a:endParaRPr lang="en-US"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The energy loss of a charged particle (</a:t>
            </a:r>
            <a:r>
              <a:rPr lang="en-US" sz="1400" dirty="0" err="1" smtClean="0">
                <a:latin typeface="Times New Roman" panose="02020603050405020304" pitchFamily="18" charset="0"/>
                <a:cs typeface="Times New Roman" panose="02020603050405020304" pitchFamily="18" charset="0"/>
              </a:rPr>
              <a:t>Z·e</a:t>
            </a:r>
            <a:r>
              <a:rPr lang="en-US" sz="1400" dirty="0" smtClean="0">
                <a:latin typeface="Times New Roman" panose="02020603050405020304" pitchFamily="18" charset="0"/>
                <a:cs typeface="Times New Roman" panose="02020603050405020304" pitchFamily="18" charset="0"/>
              </a:rPr>
              <a:t>) due to radiation (during one cycle) is given by</a:t>
            </a:r>
          </a:p>
          <a:p>
            <a:endParaRPr lang="en-US" sz="1400" dirty="0">
              <a:latin typeface="Times New Roman" panose="02020603050405020304" pitchFamily="18" charset="0"/>
              <a:cs typeface="Times New Roman" panose="02020603050405020304" pitchFamily="18" charset="0"/>
            </a:endParaRPr>
          </a:p>
          <a:p>
            <a:endParaRPr lang="en-US" sz="1400" dirty="0" smtClean="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with Z = element number, </a:t>
            </a:r>
            <a:r>
              <a:rPr lang="el-GR" sz="1400" dirty="0" smtClean="0">
                <a:latin typeface="Times New Roman" panose="02020603050405020304" pitchFamily="18" charset="0"/>
                <a:cs typeface="Times New Roman" panose="02020603050405020304" pitchFamily="18" charset="0"/>
              </a:rPr>
              <a:t>ε</a:t>
            </a:r>
            <a:r>
              <a:rPr lang="de-DE" sz="1400" baseline="-25000" dirty="0" smtClean="0">
                <a:latin typeface="Times New Roman" panose="02020603050405020304" pitchFamily="18" charset="0"/>
                <a:cs typeface="Times New Roman" panose="02020603050405020304" pitchFamily="18" charset="0"/>
              </a:rPr>
              <a:t>0</a:t>
            </a:r>
            <a:r>
              <a:rPr lang="de-DE" sz="1400" dirty="0" smtClean="0">
                <a:latin typeface="Times New Roman" panose="02020603050405020304" pitchFamily="18" charset="0"/>
                <a:cs typeface="Times New Roman" panose="02020603050405020304" pitchFamily="18" charset="0"/>
              </a:rPr>
              <a:t> = </a:t>
            </a:r>
            <a:r>
              <a:rPr lang="en-US" sz="1400" dirty="0" smtClean="0">
                <a:latin typeface="Times New Roman" panose="02020603050405020304" pitchFamily="18" charset="0"/>
                <a:cs typeface="Times New Roman" panose="02020603050405020304" pitchFamily="18" charset="0"/>
              </a:rPr>
              <a:t>electric field constant</a:t>
            </a:r>
            <a:r>
              <a:rPr lang="de-DE" sz="1400" dirty="0" smtClean="0">
                <a:latin typeface="Times New Roman" panose="02020603050405020304" pitchFamily="18" charset="0"/>
                <a:cs typeface="Times New Roman" panose="02020603050405020304" pitchFamily="18" charset="0"/>
              </a:rPr>
              <a:t>, R = </a:t>
            </a:r>
            <a:r>
              <a:rPr lang="en-US" sz="1400" dirty="0" smtClean="0">
                <a:latin typeface="Times New Roman" panose="02020603050405020304" pitchFamily="18" charset="0"/>
                <a:cs typeface="Times New Roman" panose="02020603050405020304" pitchFamily="18" charset="0"/>
              </a:rPr>
              <a:t>radius of the storage </a:t>
            </a:r>
            <a:r>
              <a:rPr lang="de-DE" sz="1400" dirty="0" smtClean="0">
                <a:latin typeface="Times New Roman" panose="02020603050405020304" pitchFamily="18" charset="0"/>
                <a:cs typeface="Times New Roman" panose="02020603050405020304" pitchFamily="18" charset="0"/>
              </a:rPr>
              <a:t>ring, </a:t>
            </a:r>
            <a:r>
              <a:rPr lang="el-GR" sz="1400" dirty="0" smtClean="0">
                <a:latin typeface="Times New Roman" panose="02020603050405020304" pitchFamily="18" charset="0"/>
                <a:cs typeface="Times New Roman" panose="02020603050405020304" pitchFamily="18" charset="0"/>
              </a:rPr>
              <a:t>β</a:t>
            </a:r>
            <a:r>
              <a:rPr lang="de-DE" sz="1400" dirty="0" smtClean="0">
                <a:latin typeface="Times New Roman" panose="02020603050405020304" pitchFamily="18" charset="0"/>
                <a:cs typeface="Times New Roman" panose="02020603050405020304" pitchFamily="18" charset="0"/>
              </a:rPr>
              <a:t>=v/c </a:t>
            </a:r>
            <a:r>
              <a:rPr lang="en-US" sz="1400" dirty="0" smtClean="0">
                <a:latin typeface="Times New Roman" panose="02020603050405020304" pitchFamily="18" charset="0"/>
                <a:cs typeface="Times New Roman" panose="02020603050405020304" pitchFamily="18" charset="0"/>
              </a:rPr>
              <a:t>and the </a:t>
            </a:r>
            <a:r>
              <a:rPr lang="de-DE" sz="1400" dirty="0" smtClean="0">
                <a:latin typeface="Times New Roman" panose="02020603050405020304" pitchFamily="18" charset="0"/>
                <a:cs typeface="Times New Roman" panose="02020603050405020304" pitchFamily="18" charset="0"/>
              </a:rPr>
              <a:t>Lorentz </a:t>
            </a:r>
            <a:r>
              <a:rPr lang="de-DE" sz="1400" dirty="0" err="1" smtClean="0">
                <a:latin typeface="Times New Roman" panose="02020603050405020304" pitchFamily="18" charset="0"/>
                <a:cs typeface="Times New Roman" panose="02020603050405020304" pitchFamily="18" charset="0"/>
              </a:rPr>
              <a:t>factor</a:t>
            </a:r>
            <a:endParaRPr lang="de-DE" sz="1400" dirty="0" smtClean="0">
              <a:latin typeface="Times New Roman" panose="02020603050405020304" pitchFamily="18" charset="0"/>
              <a:cs typeface="Times New Roman" panose="02020603050405020304" pitchFamily="18" charset="0"/>
            </a:endParaRPr>
          </a:p>
          <a:p>
            <a:endParaRPr lang="de-DE" sz="1400" dirty="0">
              <a:latin typeface="Times New Roman" panose="02020603050405020304" pitchFamily="18" charset="0"/>
              <a:cs typeface="Times New Roman" panose="02020603050405020304" pitchFamily="18" charset="0"/>
            </a:endParaRPr>
          </a:p>
          <a:p>
            <a:endParaRPr lang="de-DE" sz="1400" dirty="0" smtClean="0">
              <a:latin typeface="Times New Roman" panose="02020603050405020304" pitchFamily="18" charset="0"/>
              <a:cs typeface="Times New Roman" panose="02020603050405020304" pitchFamily="18" charset="0"/>
            </a:endParaRPr>
          </a:p>
          <a:p>
            <a:endParaRPr lang="de-DE" sz="1400" dirty="0">
              <a:latin typeface="Times New Roman" panose="02020603050405020304" pitchFamily="18" charset="0"/>
              <a:cs typeface="Times New Roman" panose="02020603050405020304" pitchFamily="18" charset="0"/>
            </a:endParaRPr>
          </a:p>
          <a:p>
            <a:endParaRPr lang="de-DE"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For relativistic velocities</a:t>
            </a:r>
            <a:r>
              <a:rPr lang="de-DE" sz="1400" dirty="0" smtClean="0">
                <a:latin typeface="Times New Roman" panose="02020603050405020304" pitchFamily="18" charset="0"/>
                <a:cs typeface="Times New Roman" panose="02020603050405020304" pitchFamily="18" charset="0"/>
              </a:rPr>
              <a:t> </a:t>
            </a:r>
            <a:r>
              <a:rPr lang="el-GR" sz="1400" dirty="0" smtClean="0">
                <a:latin typeface="Times New Roman" panose="02020603050405020304" pitchFamily="18" charset="0"/>
                <a:cs typeface="Times New Roman" panose="02020603050405020304" pitchFamily="18" charset="0"/>
              </a:rPr>
              <a:t>β</a:t>
            </a:r>
            <a:r>
              <a:rPr lang="de-DE" sz="1400" dirty="0" smtClean="0">
                <a:latin typeface="Times New Roman" panose="02020603050405020304" pitchFamily="18" charset="0"/>
                <a:cs typeface="Times New Roman" panose="02020603050405020304" pitchFamily="18" charset="0"/>
              </a:rPr>
              <a:t> </a:t>
            </a:r>
            <a:r>
              <a:rPr lang="el-GR" sz="1400" dirty="0" smtClean="0">
                <a:latin typeface="Times New Roman" panose="02020603050405020304" pitchFamily="18" charset="0"/>
                <a:cs typeface="Times New Roman" panose="02020603050405020304" pitchFamily="18" charset="0"/>
              </a:rPr>
              <a:t>≈</a:t>
            </a:r>
            <a:r>
              <a:rPr lang="de-DE" sz="1400" dirty="0" smtClean="0">
                <a:latin typeface="Times New Roman" panose="02020603050405020304" pitchFamily="18" charset="0"/>
                <a:cs typeface="Times New Roman" panose="02020603050405020304" pitchFamily="18" charset="0"/>
              </a:rPr>
              <a:t> 1</a:t>
            </a:r>
          </a:p>
          <a:p>
            <a:endParaRPr lang="de-DE" sz="1400" dirty="0">
              <a:latin typeface="Times New Roman" panose="02020603050405020304" pitchFamily="18" charset="0"/>
              <a:cs typeface="Times New Roman" panose="02020603050405020304" pitchFamily="18" charset="0"/>
            </a:endParaRPr>
          </a:p>
          <a:p>
            <a:endParaRPr lang="de-DE" sz="1400" dirty="0" smtClean="0">
              <a:latin typeface="Times New Roman" panose="02020603050405020304" pitchFamily="18" charset="0"/>
              <a:cs typeface="Times New Roman" panose="02020603050405020304" pitchFamily="18" charset="0"/>
            </a:endParaRPr>
          </a:p>
          <a:p>
            <a:endParaRPr lang="de-DE" sz="1400" dirty="0">
              <a:latin typeface="Times New Roman" panose="02020603050405020304" pitchFamily="18" charset="0"/>
              <a:cs typeface="Times New Roman" panose="02020603050405020304" pitchFamily="18" charset="0"/>
            </a:endParaRPr>
          </a:p>
          <a:p>
            <a:endParaRPr lang="de-DE"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It is apparent that one uses light particles to create synchrotron radiation</a:t>
            </a:r>
            <a:r>
              <a:rPr lang="de-DE"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feld 5"/>
              <p:cNvSpPr txBox="1"/>
              <p:nvPr/>
            </p:nvSpPr>
            <p:spPr>
              <a:xfrm>
                <a:off x="1547664" y="2204864"/>
                <a:ext cx="2258952" cy="7179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a:ea typeface="Cambria Math"/>
                        </a:rPr>
                        <m:t>Δ</m:t>
                      </m:r>
                      <m:r>
                        <a:rPr lang="de-DE" b="0" i="1" smtClean="0">
                          <a:latin typeface="Cambria Math"/>
                          <a:ea typeface="Cambria Math"/>
                        </a:rPr>
                        <m:t>𝐸</m:t>
                      </m:r>
                      <m:r>
                        <a:rPr lang="de-DE" b="0" i="1" smtClean="0">
                          <a:latin typeface="Cambria Math"/>
                          <a:ea typeface="Cambria Math"/>
                        </a:rPr>
                        <m:t>=</m:t>
                      </m:r>
                      <m:f>
                        <m:fPr>
                          <m:ctrlPr>
                            <a:rPr lang="de-DE" b="0" i="1" smtClean="0">
                              <a:latin typeface="Cambria Math" panose="02040503050406030204" pitchFamily="18" charset="0"/>
                              <a:ea typeface="Cambria Math"/>
                            </a:rPr>
                          </m:ctrlPr>
                        </m:fPr>
                        <m:num>
                          <m:sSup>
                            <m:sSupPr>
                              <m:ctrlPr>
                                <a:rPr lang="de-DE" b="0" i="1" smtClean="0">
                                  <a:latin typeface="Cambria Math" panose="02040503050406030204" pitchFamily="18" charset="0"/>
                                  <a:ea typeface="Cambria Math"/>
                                </a:rPr>
                              </m:ctrlPr>
                            </m:sSupPr>
                            <m:e>
                              <m:d>
                                <m:dPr>
                                  <m:ctrlPr>
                                    <a:rPr lang="de-DE" b="0" i="1" smtClean="0">
                                      <a:latin typeface="Cambria Math" panose="02040503050406030204" pitchFamily="18" charset="0"/>
                                      <a:ea typeface="Cambria Math"/>
                                    </a:rPr>
                                  </m:ctrlPr>
                                </m:dPr>
                                <m:e>
                                  <m:r>
                                    <a:rPr lang="de-DE" b="0" i="1" smtClean="0">
                                      <a:latin typeface="Cambria Math"/>
                                      <a:ea typeface="Cambria Math"/>
                                    </a:rPr>
                                    <m:t>𝑍𝑒</m:t>
                                  </m:r>
                                </m:e>
                              </m:d>
                            </m:e>
                            <m:sup>
                              <m:r>
                                <a:rPr lang="de-DE" b="0" i="1" smtClean="0">
                                  <a:latin typeface="Cambria Math"/>
                                  <a:ea typeface="Cambria Math"/>
                                </a:rPr>
                                <m:t>2</m:t>
                              </m:r>
                            </m:sup>
                          </m:sSup>
                          <m:r>
                            <a:rPr lang="de-DE" b="0" i="1" smtClean="0">
                              <a:latin typeface="Cambria Math"/>
                              <a:ea typeface="Cambria Math"/>
                            </a:rPr>
                            <m:t>∙</m:t>
                          </m:r>
                          <m:sSup>
                            <m:sSupPr>
                              <m:ctrlPr>
                                <a:rPr lang="de-DE" b="0" i="1" smtClean="0">
                                  <a:latin typeface="Cambria Math" panose="02040503050406030204" pitchFamily="18" charset="0"/>
                                  <a:ea typeface="Cambria Math"/>
                                </a:rPr>
                              </m:ctrlPr>
                            </m:sSupPr>
                            <m:e>
                              <m:r>
                                <a:rPr lang="de-DE" b="0" i="1" smtClean="0">
                                  <a:latin typeface="Cambria Math"/>
                                  <a:ea typeface="Cambria Math"/>
                                </a:rPr>
                                <m:t>𝛽</m:t>
                              </m:r>
                            </m:e>
                            <m:sup>
                              <m:r>
                                <a:rPr lang="de-DE" b="0" i="1" smtClean="0">
                                  <a:latin typeface="Cambria Math"/>
                                  <a:ea typeface="Cambria Math"/>
                                </a:rPr>
                                <m:t>3</m:t>
                              </m:r>
                            </m:sup>
                          </m:sSup>
                          <m:r>
                            <a:rPr lang="de-DE" b="0" i="1" smtClean="0">
                              <a:latin typeface="Cambria Math"/>
                              <a:ea typeface="Cambria Math"/>
                            </a:rPr>
                            <m:t>∙</m:t>
                          </m:r>
                          <m:sSup>
                            <m:sSupPr>
                              <m:ctrlPr>
                                <a:rPr lang="de-DE" b="0" i="1" smtClean="0">
                                  <a:latin typeface="Cambria Math" panose="02040503050406030204" pitchFamily="18" charset="0"/>
                                  <a:ea typeface="Cambria Math"/>
                                </a:rPr>
                              </m:ctrlPr>
                            </m:sSupPr>
                            <m:e>
                              <m:r>
                                <a:rPr lang="de-DE" b="0" i="1" smtClean="0">
                                  <a:latin typeface="Cambria Math"/>
                                  <a:ea typeface="Cambria Math"/>
                                </a:rPr>
                                <m:t>𝛾</m:t>
                              </m:r>
                            </m:e>
                            <m:sup>
                              <m:r>
                                <a:rPr lang="de-DE" b="0" i="1" smtClean="0">
                                  <a:latin typeface="Cambria Math"/>
                                  <a:ea typeface="Cambria Math"/>
                                </a:rPr>
                                <m:t>4</m:t>
                              </m:r>
                            </m:sup>
                          </m:sSup>
                        </m:num>
                        <m:den>
                          <m:sSub>
                            <m:sSubPr>
                              <m:ctrlPr>
                                <a:rPr lang="de-DE" b="0" i="1" smtClean="0">
                                  <a:latin typeface="Cambria Math" panose="02040503050406030204" pitchFamily="18" charset="0"/>
                                  <a:ea typeface="Cambria Math"/>
                                </a:rPr>
                              </m:ctrlPr>
                            </m:sSubPr>
                            <m:e>
                              <m:r>
                                <a:rPr lang="de-DE" b="0" i="1" smtClean="0">
                                  <a:latin typeface="Cambria Math"/>
                                  <a:ea typeface="Cambria Math"/>
                                </a:rPr>
                                <m:t>𝜖</m:t>
                              </m:r>
                            </m:e>
                            <m:sub>
                              <m:r>
                                <a:rPr lang="de-DE" b="0" i="1" smtClean="0">
                                  <a:latin typeface="Cambria Math"/>
                                  <a:ea typeface="Cambria Math"/>
                                </a:rPr>
                                <m:t>0</m:t>
                              </m:r>
                            </m:sub>
                          </m:sSub>
                          <m:r>
                            <a:rPr lang="de-DE" b="0" i="1" smtClean="0">
                              <a:latin typeface="Cambria Math"/>
                              <a:ea typeface="Cambria Math"/>
                            </a:rPr>
                            <m:t>∙3</m:t>
                          </m:r>
                          <m:r>
                            <a:rPr lang="de-DE" b="0" i="1" smtClean="0">
                              <a:latin typeface="Cambria Math"/>
                              <a:ea typeface="Cambria Math"/>
                            </a:rPr>
                            <m:t>𝑅</m:t>
                          </m:r>
                        </m:den>
                      </m:f>
                    </m:oMath>
                  </m:oMathPara>
                </a14:m>
                <a:endParaRPr lang="en-US" dirty="0"/>
              </a:p>
            </p:txBody>
          </p:sp>
        </mc:Choice>
        <mc:Fallback xmlns="">
          <p:sp>
            <p:nvSpPr>
              <p:cNvPr id="6" name="Textfeld 5"/>
              <p:cNvSpPr txBox="1">
                <a:spLocks noRot="1" noChangeAspect="1" noMove="1" noResize="1" noEditPoints="1" noAdjustHandles="1" noChangeArrowheads="1" noChangeShapeType="1" noTextEdit="1"/>
              </p:cNvSpPr>
              <p:nvPr/>
            </p:nvSpPr>
            <p:spPr>
              <a:xfrm>
                <a:off x="1547664" y="2204864"/>
                <a:ext cx="2258952" cy="71795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1691680" y="3492042"/>
                <a:ext cx="2380972" cy="7290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𝛾</m:t>
                      </m:r>
                      <m:r>
                        <a:rPr lang="de-DE" b="0" i="1" smtClean="0">
                          <a:latin typeface="Cambria Math"/>
                          <a:ea typeface="Cambria Math"/>
                        </a:rPr>
                        <m:t>=</m:t>
                      </m:r>
                      <m:f>
                        <m:fPr>
                          <m:ctrlPr>
                            <a:rPr lang="de-DE" b="0" i="1" smtClean="0">
                              <a:latin typeface="Cambria Math" panose="02040503050406030204" pitchFamily="18" charset="0"/>
                              <a:ea typeface="Cambria Math"/>
                            </a:rPr>
                          </m:ctrlPr>
                        </m:fPr>
                        <m:num>
                          <m:r>
                            <a:rPr lang="de-DE" b="0" i="1" smtClean="0">
                              <a:latin typeface="Cambria Math"/>
                              <a:ea typeface="Cambria Math"/>
                            </a:rPr>
                            <m:t>1</m:t>
                          </m:r>
                        </m:num>
                        <m:den>
                          <m:rad>
                            <m:radPr>
                              <m:degHide m:val="on"/>
                              <m:ctrlPr>
                                <a:rPr lang="de-DE" b="0" i="1" smtClean="0">
                                  <a:latin typeface="Cambria Math" panose="02040503050406030204" pitchFamily="18" charset="0"/>
                                  <a:ea typeface="Cambria Math"/>
                                </a:rPr>
                              </m:ctrlPr>
                            </m:radPr>
                            <m:deg/>
                            <m:e>
                              <m:r>
                                <a:rPr lang="de-DE" b="0" i="1" smtClean="0">
                                  <a:latin typeface="Cambria Math"/>
                                  <a:ea typeface="Cambria Math"/>
                                </a:rPr>
                                <m:t>1−</m:t>
                              </m:r>
                              <m:sSup>
                                <m:sSupPr>
                                  <m:ctrlPr>
                                    <a:rPr lang="de-DE" b="0" i="1" smtClean="0">
                                      <a:latin typeface="Cambria Math" panose="02040503050406030204" pitchFamily="18" charset="0"/>
                                      <a:ea typeface="Cambria Math"/>
                                    </a:rPr>
                                  </m:ctrlPr>
                                </m:sSupPr>
                                <m:e>
                                  <m:r>
                                    <a:rPr lang="de-DE" b="0" i="1" smtClean="0">
                                      <a:latin typeface="Cambria Math"/>
                                      <a:ea typeface="Cambria Math"/>
                                    </a:rPr>
                                    <m:t>𝛽</m:t>
                                  </m:r>
                                </m:e>
                                <m:sup>
                                  <m:r>
                                    <a:rPr lang="de-DE" b="0" i="1" smtClean="0">
                                      <a:latin typeface="Cambria Math"/>
                                      <a:ea typeface="Cambria Math"/>
                                    </a:rPr>
                                    <m:t>2</m:t>
                                  </m:r>
                                </m:sup>
                              </m:sSup>
                            </m:e>
                          </m:rad>
                        </m:den>
                      </m:f>
                      <m:r>
                        <a:rPr lang="de-DE" b="0" i="1" smtClean="0">
                          <a:latin typeface="Cambria Math"/>
                          <a:ea typeface="Cambria Math"/>
                        </a:rPr>
                        <m:t>≡</m:t>
                      </m:r>
                      <m:f>
                        <m:fPr>
                          <m:ctrlPr>
                            <a:rPr lang="de-DE" b="0" i="1" smtClean="0">
                              <a:latin typeface="Cambria Math" panose="02040503050406030204" pitchFamily="18" charset="0"/>
                              <a:ea typeface="Cambria Math"/>
                            </a:rPr>
                          </m:ctrlPr>
                        </m:fPr>
                        <m:num>
                          <m:r>
                            <a:rPr lang="de-DE" b="0" i="1" smtClean="0">
                              <a:latin typeface="Cambria Math"/>
                              <a:ea typeface="Cambria Math"/>
                            </a:rPr>
                            <m:t>𝐸</m:t>
                          </m:r>
                        </m:num>
                        <m:den>
                          <m:sSub>
                            <m:sSubPr>
                              <m:ctrlPr>
                                <a:rPr lang="de-DE" b="0" i="1" smtClean="0">
                                  <a:latin typeface="Cambria Math" panose="02040503050406030204" pitchFamily="18" charset="0"/>
                                  <a:ea typeface="Cambria Math"/>
                                </a:rPr>
                              </m:ctrlPr>
                            </m:sSubPr>
                            <m:e>
                              <m:r>
                                <a:rPr lang="de-DE" b="0" i="1" smtClean="0">
                                  <a:latin typeface="Cambria Math"/>
                                  <a:ea typeface="Cambria Math"/>
                                </a:rPr>
                                <m:t>𝑚</m:t>
                              </m:r>
                            </m:e>
                            <m:sub>
                              <m:r>
                                <a:rPr lang="de-DE" b="0" i="1" smtClean="0">
                                  <a:latin typeface="Cambria Math"/>
                                  <a:ea typeface="Cambria Math"/>
                                </a:rPr>
                                <m:t>0</m:t>
                              </m:r>
                            </m:sub>
                          </m:sSub>
                          <m:sSup>
                            <m:sSupPr>
                              <m:ctrlPr>
                                <a:rPr lang="de-DE" b="0" i="1" smtClean="0">
                                  <a:latin typeface="Cambria Math" panose="02040503050406030204" pitchFamily="18" charset="0"/>
                                  <a:ea typeface="Cambria Math"/>
                                </a:rPr>
                              </m:ctrlPr>
                            </m:sSupPr>
                            <m:e>
                              <m:r>
                                <a:rPr lang="de-DE" b="0" i="1" smtClean="0">
                                  <a:latin typeface="Cambria Math"/>
                                  <a:ea typeface="Cambria Math"/>
                                </a:rPr>
                                <m:t>𝑐</m:t>
                              </m:r>
                            </m:e>
                            <m:sup>
                              <m:r>
                                <a:rPr lang="de-DE" b="0" i="1" smtClean="0">
                                  <a:latin typeface="Cambria Math"/>
                                  <a:ea typeface="Cambria Math"/>
                                </a:rPr>
                                <m:t>2</m:t>
                              </m:r>
                            </m:sup>
                          </m:sSup>
                        </m:den>
                      </m:f>
                    </m:oMath>
                  </m:oMathPara>
                </a14:m>
                <a:endParaRPr lang="en-US" dirty="0"/>
              </a:p>
            </p:txBody>
          </p:sp>
        </mc:Choice>
        <mc:Fallback xmlns="">
          <p:sp>
            <p:nvSpPr>
              <p:cNvPr id="7" name="Textfeld 6"/>
              <p:cNvSpPr txBox="1">
                <a:spLocks noRot="1" noChangeAspect="1" noMove="1" noResize="1" noEditPoints="1" noAdjustHandles="1" noChangeArrowheads="1" noChangeShapeType="1" noTextEdit="1"/>
              </p:cNvSpPr>
              <p:nvPr/>
            </p:nvSpPr>
            <p:spPr>
              <a:xfrm>
                <a:off x="1691680" y="3492042"/>
                <a:ext cx="2380972" cy="72904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1547664" y="4581128"/>
                <a:ext cx="2530244" cy="7120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a:ea typeface="Cambria Math"/>
                        </a:rPr>
                        <m:t>Δ</m:t>
                      </m:r>
                      <m:r>
                        <a:rPr lang="de-DE" b="0" i="1" smtClean="0">
                          <a:latin typeface="Cambria Math"/>
                          <a:ea typeface="Cambria Math"/>
                        </a:rPr>
                        <m:t>𝐸</m:t>
                      </m:r>
                      <m:r>
                        <a:rPr lang="de-DE" b="0" i="1" smtClean="0">
                          <a:latin typeface="Cambria Math"/>
                          <a:ea typeface="Cambria Math"/>
                        </a:rPr>
                        <m:t>=</m:t>
                      </m:r>
                      <m:f>
                        <m:fPr>
                          <m:ctrlPr>
                            <a:rPr lang="de-DE" b="0" i="1" smtClean="0">
                              <a:latin typeface="Cambria Math" panose="02040503050406030204" pitchFamily="18" charset="0"/>
                              <a:ea typeface="Cambria Math"/>
                            </a:rPr>
                          </m:ctrlPr>
                        </m:fPr>
                        <m:num>
                          <m:sSup>
                            <m:sSupPr>
                              <m:ctrlPr>
                                <a:rPr lang="de-DE" b="0" i="1" smtClean="0">
                                  <a:latin typeface="Cambria Math" panose="02040503050406030204" pitchFamily="18" charset="0"/>
                                  <a:ea typeface="Cambria Math"/>
                                </a:rPr>
                              </m:ctrlPr>
                            </m:sSupPr>
                            <m:e>
                              <m:d>
                                <m:dPr>
                                  <m:ctrlPr>
                                    <a:rPr lang="de-DE" b="0" i="1" smtClean="0">
                                      <a:latin typeface="Cambria Math" panose="02040503050406030204" pitchFamily="18" charset="0"/>
                                      <a:ea typeface="Cambria Math"/>
                                    </a:rPr>
                                  </m:ctrlPr>
                                </m:dPr>
                                <m:e>
                                  <m:r>
                                    <a:rPr lang="de-DE" b="0" i="1" smtClean="0">
                                      <a:latin typeface="Cambria Math"/>
                                      <a:ea typeface="Cambria Math"/>
                                    </a:rPr>
                                    <m:t>𝑍𝑒</m:t>
                                  </m:r>
                                </m:e>
                              </m:d>
                            </m:e>
                            <m:sup>
                              <m:r>
                                <a:rPr lang="de-DE" b="0" i="1" smtClean="0">
                                  <a:latin typeface="Cambria Math"/>
                                  <a:ea typeface="Cambria Math"/>
                                </a:rPr>
                                <m:t>2</m:t>
                              </m:r>
                            </m:sup>
                          </m:sSup>
                          <m:r>
                            <a:rPr lang="de-DE" b="0" i="1" smtClean="0">
                              <a:latin typeface="Cambria Math"/>
                              <a:ea typeface="Cambria Math"/>
                            </a:rPr>
                            <m:t>∙</m:t>
                          </m:r>
                          <m:sSup>
                            <m:sSupPr>
                              <m:ctrlPr>
                                <a:rPr lang="de-DE" b="0" i="1" smtClean="0">
                                  <a:latin typeface="Cambria Math" panose="02040503050406030204" pitchFamily="18" charset="0"/>
                                  <a:ea typeface="Cambria Math"/>
                                </a:rPr>
                              </m:ctrlPr>
                            </m:sSupPr>
                            <m:e>
                              <m:r>
                                <a:rPr lang="de-DE" b="0" i="1" smtClean="0">
                                  <a:latin typeface="Cambria Math"/>
                                  <a:ea typeface="Cambria Math"/>
                                </a:rPr>
                                <m:t>𝐸</m:t>
                              </m:r>
                            </m:e>
                            <m:sup>
                              <m:r>
                                <a:rPr lang="de-DE" b="0" i="1" smtClean="0">
                                  <a:latin typeface="Cambria Math"/>
                                  <a:ea typeface="Cambria Math"/>
                                </a:rPr>
                                <m:t>4</m:t>
                              </m:r>
                            </m:sup>
                          </m:sSup>
                        </m:num>
                        <m:den>
                          <m:sSub>
                            <m:sSubPr>
                              <m:ctrlPr>
                                <a:rPr lang="de-DE" b="0" i="1" smtClean="0">
                                  <a:latin typeface="Cambria Math" panose="02040503050406030204" pitchFamily="18" charset="0"/>
                                  <a:ea typeface="Cambria Math"/>
                                </a:rPr>
                              </m:ctrlPr>
                            </m:sSubPr>
                            <m:e>
                              <m:r>
                                <a:rPr lang="de-DE" b="0" i="1" smtClean="0">
                                  <a:latin typeface="Cambria Math"/>
                                  <a:ea typeface="Cambria Math"/>
                                </a:rPr>
                                <m:t>𝜖</m:t>
                              </m:r>
                            </m:e>
                            <m:sub>
                              <m:r>
                                <a:rPr lang="de-DE" b="0" i="1" smtClean="0">
                                  <a:latin typeface="Cambria Math"/>
                                  <a:ea typeface="Cambria Math"/>
                                </a:rPr>
                                <m:t>0</m:t>
                              </m:r>
                            </m:sub>
                          </m:sSub>
                          <m:r>
                            <a:rPr lang="de-DE" b="0" i="1" smtClean="0">
                              <a:latin typeface="Cambria Math"/>
                              <a:ea typeface="Cambria Math"/>
                            </a:rPr>
                            <m:t>∙3</m:t>
                          </m:r>
                          <m:r>
                            <a:rPr lang="de-DE" b="0" i="1" smtClean="0">
                              <a:latin typeface="Cambria Math"/>
                              <a:ea typeface="Cambria Math"/>
                            </a:rPr>
                            <m:t>𝑅</m:t>
                          </m:r>
                          <m:r>
                            <a:rPr lang="de-DE" b="0" i="1" smtClean="0">
                              <a:latin typeface="Cambria Math"/>
                              <a:ea typeface="Cambria Math"/>
                            </a:rPr>
                            <m:t>∙</m:t>
                          </m:r>
                          <m:sSup>
                            <m:sSupPr>
                              <m:ctrlPr>
                                <a:rPr lang="de-DE" b="0" i="1" smtClean="0">
                                  <a:latin typeface="Cambria Math" panose="02040503050406030204" pitchFamily="18" charset="0"/>
                                  <a:ea typeface="Cambria Math"/>
                                </a:rPr>
                              </m:ctrlPr>
                            </m:sSupPr>
                            <m:e>
                              <m:d>
                                <m:dPr>
                                  <m:ctrlPr>
                                    <a:rPr lang="de-DE" b="0" i="1" smtClean="0">
                                      <a:latin typeface="Cambria Math" panose="02040503050406030204" pitchFamily="18" charset="0"/>
                                      <a:ea typeface="Cambria Math"/>
                                    </a:rPr>
                                  </m:ctrlPr>
                                </m:dPr>
                                <m:e>
                                  <m:sSub>
                                    <m:sSubPr>
                                      <m:ctrlPr>
                                        <a:rPr lang="de-DE" b="0" i="1" smtClean="0">
                                          <a:latin typeface="Cambria Math" panose="02040503050406030204" pitchFamily="18" charset="0"/>
                                          <a:ea typeface="Cambria Math"/>
                                        </a:rPr>
                                      </m:ctrlPr>
                                    </m:sSubPr>
                                    <m:e>
                                      <m:r>
                                        <a:rPr lang="de-DE" b="0" i="1" smtClean="0">
                                          <a:latin typeface="Cambria Math"/>
                                          <a:ea typeface="Cambria Math"/>
                                        </a:rPr>
                                        <m:t>𝑚</m:t>
                                      </m:r>
                                    </m:e>
                                    <m:sub>
                                      <m:r>
                                        <a:rPr lang="de-DE" b="0" i="1" smtClean="0">
                                          <a:latin typeface="Cambria Math"/>
                                          <a:ea typeface="Cambria Math"/>
                                        </a:rPr>
                                        <m:t>0</m:t>
                                      </m:r>
                                    </m:sub>
                                  </m:sSub>
                                  <m:sSup>
                                    <m:sSupPr>
                                      <m:ctrlPr>
                                        <a:rPr lang="de-DE" b="0" i="1" smtClean="0">
                                          <a:latin typeface="Cambria Math" panose="02040503050406030204" pitchFamily="18" charset="0"/>
                                          <a:ea typeface="Cambria Math"/>
                                        </a:rPr>
                                      </m:ctrlPr>
                                    </m:sSupPr>
                                    <m:e>
                                      <m:r>
                                        <a:rPr lang="de-DE" b="0" i="1" smtClean="0">
                                          <a:latin typeface="Cambria Math"/>
                                          <a:ea typeface="Cambria Math"/>
                                        </a:rPr>
                                        <m:t>𝑐</m:t>
                                      </m:r>
                                    </m:e>
                                    <m:sup>
                                      <m:r>
                                        <a:rPr lang="de-DE" b="0" i="1" smtClean="0">
                                          <a:latin typeface="Cambria Math"/>
                                          <a:ea typeface="Cambria Math"/>
                                        </a:rPr>
                                        <m:t>2</m:t>
                                      </m:r>
                                    </m:sup>
                                  </m:sSup>
                                </m:e>
                              </m:d>
                            </m:e>
                            <m:sup>
                              <m:r>
                                <a:rPr lang="de-DE" b="0" i="1" smtClean="0">
                                  <a:latin typeface="Cambria Math"/>
                                  <a:ea typeface="Cambria Math"/>
                                </a:rPr>
                                <m:t>4</m:t>
                              </m:r>
                            </m:sup>
                          </m:sSup>
                        </m:den>
                      </m:f>
                    </m:oMath>
                  </m:oMathPara>
                </a14:m>
                <a:endParaRPr lang="en-US" dirty="0"/>
              </a:p>
            </p:txBody>
          </p:sp>
        </mc:Choice>
        <mc:Fallback xmlns="">
          <p:sp>
            <p:nvSpPr>
              <p:cNvPr id="10" name="Textfeld 9"/>
              <p:cNvSpPr txBox="1">
                <a:spLocks noRot="1" noChangeAspect="1" noMove="1" noResize="1" noEditPoints="1" noAdjustHandles="1" noChangeArrowheads="1" noChangeShapeType="1" noTextEdit="1"/>
              </p:cNvSpPr>
              <p:nvPr/>
            </p:nvSpPr>
            <p:spPr>
              <a:xfrm>
                <a:off x="1547664" y="4581128"/>
                <a:ext cx="2530244" cy="712054"/>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9232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7" end="1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2200" dirty="0" smtClean="0"/>
              <a:t>Synchrotron radiation</a:t>
            </a:r>
            <a:endParaRPr lang="en-US" sz="2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000" y="1944000"/>
            <a:ext cx="5958840" cy="3787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 y="648000"/>
            <a:ext cx="1662113"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2195736" y="1260049"/>
            <a:ext cx="5056256" cy="584775"/>
          </a:xfrm>
          <a:prstGeom prst="rect">
            <a:avLst/>
          </a:prstGeom>
          <a:noFill/>
        </p:spPr>
        <p:txBody>
          <a:bodyPr wrap="non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Raja </a:t>
            </a:r>
            <a:r>
              <a:rPr lang="en-US" b="1" dirty="0" err="1" smtClean="0">
                <a:solidFill>
                  <a:srgbClr val="FF0000"/>
                </a:solidFill>
                <a:latin typeface="Times New Roman" panose="02020603050405020304" pitchFamily="18" charset="0"/>
                <a:cs typeface="Times New Roman" panose="02020603050405020304" pitchFamily="18" charset="0"/>
              </a:rPr>
              <a:t>Ramanna</a:t>
            </a:r>
            <a:r>
              <a:rPr lang="en-US" b="1" dirty="0" smtClean="0">
                <a:solidFill>
                  <a:srgbClr val="FF0000"/>
                </a:solidFill>
                <a:latin typeface="Times New Roman" panose="02020603050405020304" pitchFamily="18" charset="0"/>
                <a:cs typeface="Times New Roman" panose="02020603050405020304" pitchFamily="18" charset="0"/>
              </a:rPr>
              <a:t> Centre for Advanced Technology</a:t>
            </a:r>
            <a:r>
              <a:rPr lang="en-US" sz="1400" dirty="0" smtClean="0">
                <a:latin typeface="Times New Roman" panose="02020603050405020304" pitchFamily="18" charset="0"/>
                <a:cs typeface="Times New Roman" panose="02020603050405020304" pitchFamily="18" charset="0"/>
              </a:rPr>
              <a:t>  </a:t>
            </a:r>
          </a:p>
          <a:p>
            <a:pPr algn="ctr"/>
            <a:r>
              <a:rPr lang="en-US" sz="1400" dirty="0" smtClean="0">
                <a:latin typeface="Times New Roman" panose="02020603050405020304" pitchFamily="18" charset="0"/>
                <a:cs typeface="Times New Roman" panose="02020603050405020304" pitchFamily="18" charset="0"/>
              </a:rPr>
              <a:t>Indore</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42791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2200" dirty="0" smtClean="0"/>
              <a:t>Raja </a:t>
            </a:r>
            <a:r>
              <a:rPr lang="en-US" sz="2200" dirty="0" err="1" smtClean="0"/>
              <a:t>Ramanna</a:t>
            </a:r>
            <a:r>
              <a:rPr lang="en-US" sz="2200" dirty="0" smtClean="0"/>
              <a:t> Centre for Advanced Technology - Synchrotron radiation</a:t>
            </a:r>
            <a:endParaRPr lang="en-US" sz="2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00" y="2880000"/>
            <a:ext cx="4593908" cy="3273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720000"/>
            <a:ext cx="4467225" cy="343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0" y="648000"/>
            <a:ext cx="1658937"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6" descr="https://upload.wikimedia.org/wikipedia/commons/thumb/c/c6/10_large_subunit.gif/200px-10_large_subunit.gif">
            <a:hlinkClick r:id="rId5"/>
          </p:cNvPr>
          <p:cNvSpPr>
            <a:spLocks noChangeAspect="1" noChangeArrowheads="1"/>
          </p:cNvSpPr>
          <p:nvPr/>
        </p:nvSpPr>
        <p:spPr bwMode="auto">
          <a:xfrm>
            <a:off x="120650" y="-9144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https://upload.wikimedia.org/wikipedia/commons/thumb/c/c6/10_large_subunit.gif/200px-10_large_subunit.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19700" y="5184998"/>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6460604" y="5517232"/>
            <a:ext cx="1999828" cy="523220"/>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Structure of a </a:t>
            </a:r>
            <a:r>
              <a:rPr lang="en-US" sz="1400" dirty="0" smtClean="0">
                <a:solidFill>
                  <a:srgbClr val="0000CC"/>
                </a:solidFill>
                <a:latin typeface="Times New Roman" panose="02020603050405020304" pitchFamily="18" charset="0"/>
                <a:cs typeface="Times New Roman" panose="02020603050405020304" pitchFamily="18" charset="0"/>
              </a:rPr>
              <a:t>ribosome</a:t>
            </a:r>
            <a:r>
              <a:rPr lang="en-US" sz="1400" dirty="0" smtClean="0">
                <a:latin typeface="Times New Roman" panose="02020603050405020304" pitchFamily="18" charset="0"/>
                <a:cs typeface="Times New Roman" panose="02020603050405020304" pitchFamily="18" charset="0"/>
              </a:rPr>
              <a:t> (components of a cell)</a:t>
            </a:r>
            <a:endParaRPr lang="en-US" sz="1400" dirty="0">
              <a:latin typeface="Times New Roman" panose="02020603050405020304" pitchFamily="18" charset="0"/>
              <a:cs typeface="Times New Roman" panose="02020603050405020304" pitchFamily="18" charset="0"/>
            </a:endParaRPr>
          </a:p>
        </p:txBody>
      </p:sp>
      <p:sp>
        <p:nvSpPr>
          <p:cNvPr id="5" name="Textfeld 4"/>
          <p:cNvSpPr txBox="1"/>
          <p:nvPr/>
        </p:nvSpPr>
        <p:spPr>
          <a:xfrm>
            <a:off x="5220072" y="4365104"/>
            <a:ext cx="3384377" cy="523220"/>
          </a:xfrm>
          <a:prstGeom prst="rect">
            <a:avLst/>
          </a:prstGeom>
          <a:noFill/>
        </p:spPr>
        <p:txBody>
          <a:bodyPr wrap="square" rtlCol="0">
            <a:spAutoFit/>
          </a:bodyPr>
          <a:lstStyle/>
          <a:p>
            <a:pPr marL="285750" indent="-285750">
              <a:buFont typeface="Wingdings" panose="05000000000000000000" pitchFamily="2" charset="2"/>
              <a:buChar char="v"/>
            </a:pPr>
            <a:r>
              <a:rPr lang="en-US" sz="1400" dirty="0" smtClean="0">
                <a:solidFill>
                  <a:srgbClr val="0000CC"/>
                </a:solidFill>
                <a:latin typeface="Times New Roman" panose="02020603050405020304" pitchFamily="18" charset="0"/>
                <a:cs typeface="Times New Roman" panose="02020603050405020304" pitchFamily="18" charset="0"/>
              </a:rPr>
              <a:t>Applications:</a:t>
            </a:r>
            <a:r>
              <a:rPr lang="en-US" sz="1400" dirty="0" smtClean="0">
                <a:latin typeface="Times New Roman" panose="02020603050405020304" pitchFamily="18" charset="0"/>
                <a:cs typeface="Times New Roman" panose="02020603050405020304" pitchFamily="18" charset="0"/>
              </a:rPr>
              <a:t> condensed matter physics, material science, biology and medicine.</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38083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Typical range of radioactive radiation in air</a:t>
            </a:r>
            <a:endParaRPr lang="en-US" dirty="0"/>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981075"/>
            <a:ext cx="2395537"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538" y="3355975"/>
            <a:ext cx="3098800" cy="211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720000" y="1260000"/>
            <a:ext cx="3526863"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range of 5.5 MeV </a:t>
            </a:r>
            <a:r>
              <a:rPr lang="el-GR" sz="1400" dirty="0" smtClean="0">
                <a:latin typeface="Times New Roman" panose="02020603050405020304" pitchFamily="18" charset="0"/>
                <a:cs typeface="Times New Roman" panose="02020603050405020304" pitchFamily="18" charset="0"/>
              </a:rPr>
              <a:t>α</a:t>
            </a:r>
            <a:r>
              <a:rPr lang="en-US" sz="1400" dirty="0" smtClean="0">
                <a:latin typeface="Times New Roman" panose="02020603050405020304" pitchFamily="18" charset="0"/>
                <a:cs typeface="Times New Roman" panose="02020603050405020304" pitchFamily="18" charset="0"/>
              </a:rPr>
              <a:t>-particles in air is </a:t>
            </a:r>
            <a:r>
              <a:rPr lang="de-DE" sz="1400" dirty="0" smtClean="0">
                <a:latin typeface="Times New Roman" panose="02020603050405020304" pitchFamily="18" charset="0"/>
                <a:cs typeface="Times New Roman" panose="02020603050405020304" pitchFamily="18" charset="0"/>
              </a:rPr>
              <a:t>~ 4.2 cm</a:t>
            </a:r>
            <a:endParaRPr lang="en-US" sz="1400" dirty="0">
              <a:latin typeface="Times New Roman" panose="02020603050405020304" pitchFamily="18" charset="0"/>
              <a:cs typeface="Times New Roman" panose="02020603050405020304" pitchFamily="18" charset="0"/>
            </a:endParaRPr>
          </a:p>
        </p:txBody>
      </p:sp>
      <p:sp>
        <p:nvSpPr>
          <p:cNvPr id="7" name="Textfeld 6"/>
          <p:cNvSpPr txBox="1"/>
          <p:nvPr/>
        </p:nvSpPr>
        <p:spPr>
          <a:xfrm>
            <a:off x="720000" y="3672000"/>
            <a:ext cx="3174202"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range of 1 MeV </a:t>
            </a:r>
            <a:r>
              <a:rPr lang="el-GR" sz="1400" dirty="0" smtClean="0">
                <a:latin typeface="Times New Roman" panose="02020603050405020304" pitchFamily="18" charset="0"/>
                <a:cs typeface="Times New Roman" panose="02020603050405020304" pitchFamily="18" charset="0"/>
              </a:rPr>
              <a:t>β</a:t>
            </a:r>
            <a:r>
              <a:rPr lang="en-US" sz="1400" dirty="0" smtClean="0">
                <a:latin typeface="Times New Roman" panose="02020603050405020304" pitchFamily="18" charset="0"/>
                <a:cs typeface="Times New Roman" panose="02020603050405020304" pitchFamily="18" charset="0"/>
              </a:rPr>
              <a:t>-particles in air is </a:t>
            </a:r>
            <a:r>
              <a:rPr lang="de-DE" sz="1400" dirty="0" smtClean="0">
                <a:latin typeface="Times New Roman" panose="02020603050405020304" pitchFamily="18" charset="0"/>
                <a:cs typeface="Times New Roman" panose="02020603050405020304" pitchFamily="18" charset="0"/>
              </a:rPr>
              <a:t>~ 4 m</a:t>
            </a:r>
            <a:endParaRPr lang="en-US" sz="1400"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720000" y="5724545"/>
            <a:ext cx="4051045" cy="584775"/>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range of X-rays, </a:t>
            </a:r>
            <a:r>
              <a:rPr lang="el-GR" sz="1400" dirty="0" smtClean="0">
                <a:latin typeface="Times New Roman" panose="02020603050405020304" pitchFamily="18" charset="0"/>
                <a:cs typeface="Times New Roman" panose="02020603050405020304" pitchFamily="18" charset="0"/>
              </a:rPr>
              <a:t>γ</a:t>
            </a:r>
            <a:r>
              <a:rPr lang="en-US" sz="1400" dirty="0" smtClean="0">
                <a:latin typeface="Times New Roman" panose="02020603050405020304" pitchFamily="18" charset="0"/>
                <a:cs typeface="Times New Roman" panose="02020603050405020304" pitchFamily="18" charset="0"/>
              </a:rPr>
              <a:t>-rays and neutrons is very large</a:t>
            </a:r>
            <a:r>
              <a:rPr lang="de-DE" sz="1400" dirty="0" smtClean="0">
                <a:latin typeface="Times New Roman" panose="02020603050405020304" pitchFamily="18" charset="0"/>
                <a:cs typeface="Times New Roman" panose="02020603050405020304" pitchFamily="18" charset="0"/>
              </a:rPr>
              <a:t>.</a:t>
            </a:r>
          </a:p>
          <a:p>
            <a:endParaRPr lang="de-DE" sz="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shielding or large distances </a:t>
            </a:r>
            <a:r>
              <a:rPr lang="de-DE" sz="1400" dirty="0" smtClean="0">
                <a:latin typeface="Times New Roman" panose="02020603050405020304" pitchFamily="18" charset="0"/>
                <a:cs typeface="Times New Roman" panose="02020603050405020304" pitchFamily="18" charset="0"/>
              </a:rPr>
              <a:t>(1/r</a:t>
            </a:r>
            <a:r>
              <a:rPr lang="de-DE" sz="1400" baseline="30000" dirty="0" smtClean="0">
                <a:latin typeface="Times New Roman" panose="02020603050405020304" pitchFamily="18" charset="0"/>
                <a:cs typeface="Times New Roman" panose="02020603050405020304" pitchFamily="18" charset="0"/>
              </a:rPr>
              <a:t>2</a:t>
            </a:r>
            <a:r>
              <a:rPr lang="de-DE"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law) are the solution</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11223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Energy loss for electrons and positrons</a:t>
            </a:r>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981075"/>
            <a:ext cx="5062538" cy="422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539999" y="720000"/>
            <a:ext cx="3599953" cy="1384995"/>
          </a:xfrm>
          <a:prstGeom prst="rect">
            <a:avLst/>
          </a:prstGeom>
          <a:noFill/>
        </p:spPr>
        <p:txBody>
          <a:bodyPr wrap="square" rtlCol="0">
            <a:spAutoFit/>
          </a:bodyPr>
          <a:lstStyle/>
          <a:p>
            <a:r>
              <a:rPr lang="en-US" sz="1400" dirty="0" smtClean="0">
                <a:solidFill>
                  <a:srgbClr val="FF0000"/>
                </a:solidFill>
                <a:latin typeface="Times New Roman" panose="02020603050405020304" pitchFamily="18" charset="0"/>
                <a:cs typeface="Times New Roman" panose="02020603050405020304" pitchFamily="18" charset="0"/>
              </a:rPr>
              <a:t>e</a:t>
            </a:r>
            <a:r>
              <a:rPr lang="en-US" sz="1400" baseline="30000" dirty="0" smtClean="0">
                <a:solidFill>
                  <a:srgbClr val="FF0000"/>
                </a:solidFill>
                <a:latin typeface="Times New Roman" panose="02020603050405020304" pitchFamily="18" charset="0"/>
                <a:cs typeface="Times New Roman" panose="02020603050405020304" pitchFamily="18" charset="0"/>
              </a:rPr>
              <a:t>±</a:t>
            </a:r>
            <a:r>
              <a:rPr lang="en-US" sz="1400" dirty="0" smtClean="0">
                <a:solidFill>
                  <a:srgbClr val="FF0000"/>
                </a:solidFill>
                <a:latin typeface="Times New Roman" panose="02020603050405020304" pitchFamily="18" charset="0"/>
                <a:cs typeface="Times New Roman" panose="02020603050405020304" pitchFamily="18" charset="0"/>
              </a:rPr>
              <a:t> are exceptional cases due to their low mass. </a:t>
            </a:r>
            <a:r>
              <a:rPr lang="en-US" sz="1400" dirty="0" smtClean="0">
                <a:latin typeface="Times New Roman" panose="02020603050405020304" pitchFamily="18" charset="0"/>
                <a:cs typeface="Times New Roman" panose="02020603050405020304" pitchFamily="18" charset="0"/>
              </a:rPr>
              <a:t>They will be deflected significantly in each collision.</a:t>
            </a:r>
          </a:p>
          <a:p>
            <a:r>
              <a:rPr lang="en-US" sz="1400" dirty="0" smtClean="0">
                <a:latin typeface="Times New Roman" panose="02020603050405020304" pitchFamily="18" charset="0"/>
                <a:cs typeface="Times New Roman" panose="02020603050405020304" pitchFamily="18" charset="0"/>
              </a:rPr>
              <a:t>In addition to the energy loss due to </a:t>
            </a:r>
            <a:r>
              <a:rPr lang="en-US" sz="1400" b="1" dirty="0" smtClean="0">
                <a:latin typeface="Times New Roman" panose="02020603050405020304" pitchFamily="18" charset="0"/>
                <a:cs typeface="Times New Roman" panose="02020603050405020304" pitchFamily="18" charset="0"/>
              </a:rPr>
              <a:t>ionization</a:t>
            </a:r>
            <a:r>
              <a:rPr lang="en-US" sz="1400" dirty="0" smtClean="0">
                <a:latin typeface="Times New Roman" panose="02020603050405020304" pitchFamily="18" charset="0"/>
                <a:cs typeface="Times New Roman" panose="02020603050405020304" pitchFamily="18" charset="0"/>
              </a:rPr>
              <a:t>, the energy loss due to </a:t>
            </a:r>
            <a:r>
              <a:rPr lang="en-US" sz="1400" b="1" dirty="0" smtClean="0">
                <a:latin typeface="Times New Roman" panose="02020603050405020304" pitchFamily="18" charset="0"/>
                <a:cs typeface="Times New Roman" panose="02020603050405020304" pitchFamily="18" charset="0"/>
              </a:rPr>
              <a:t>Bremsstrahlung</a:t>
            </a:r>
            <a:r>
              <a:rPr lang="en-US" sz="1400" dirty="0" smtClean="0">
                <a:latin typeface="Times New Roman" panose="02020603050405020304" pitchFamily="18" charset="0"/>
                <a:cs typeface="Times New Roman" panose="02020603050405020304" pitchFamily="18" charset="0"/>
              </a:rPr>
              <a:t> is of importance.</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feld 6"/>
              <p:cNvSpPr txBox="1"/>
              <p:nvPr/>
            </p:nvSpPr>
            <p:spPr>
              <a:xfrm>
                <a:off x="540000" y="2132856"/>
                <a:ext cx="2987356" cy="605615"/>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m:t>
                      </m:r>
                      <m:sSub>
                        <m:sSubPr>
                          <m:ctrlPr>
                            <a:rPr lang="de-DE" sz="1400" b="0" i="1" smtClean="0">
                              <a:latin typeface="Cambria Math" panose="02040503050406030204" pitchFamily="18" charset="0"/>
                            </a:rPr>
                          </m:ctrlPr>
                        </m:sSubPr>
                        <m:e>
                          <m:d>
                            <m:dPr>
                              <m:ctrlPr>
                                <a:rPr lang="de-DE" sz="1400" b="0" i="1" smtClean="0">
                                  <a:latin typeface="Cambria Math" panose="02040503050406030204" pitchFamily="18" charset="0"/>
                                </a:rPr>
                              </m:ctrlPr>
                            </m:dPr>
                            <m:e>
                              <m:f>
                                <m:fPr>
                                  <m:ctrlPr>
                                    <a:rPr lang="de-DE" sz="1400" b="0" i="1" smtClean="0">
                                      <a:latin typeface="Cambria Math" panose="02040503050406030204" pitchFamily="18" charset="0"/>
                                    </a:rPr>
                                  </m:ctrlPr>
                                </m:fPr>
                                <m:num>
                                  <m:r>
                                    <a:rPr lang="de-DE" sz="1400" b="0" i="1" smtClean="0">
                                      <a:latin typeface="Cambria Math"/>
                                    </a:rPr>
                                    <m:t>𝑑𝐸</m:t>
                                  </m:r>
                                </m:num>
                                <m:den>
                                  <m:r>
                                    <a:rPr lang="de-DE" sz="1400" b="0" i="1" smtClean="0">
                                      <a:latin typeface="Cambria Math"/>
                                    </a:rPr>
                                    <m:t>𝑑𝑥</m:t>
                                  </m:r>
                                </m:den>
                              </m:f>
                            </m:e>
                          </m:d>
                        </m:e>
                        <m:sub>
                          <m:r>
                            <a:rPr lang="de-DE" sz="1400" b="0" i="1" smtClean="0">
                              <a:latin typeface="Cambria Math"/>
                            </a:rPr>
                            <m:t>𝑡𝑜𝑡</m:t>
                          </m:r>
                        </m:sub>
                      </m:sSub>
                      <m:r>
                        <a:rPr lang="de-DE" sz="1400" b="0" i="1" smtClean="0">
                          <a:latin typeface="Cambria Math"/>
                        </a:rPr>
                        <m:t>=−</m:t>
                      </m:r>
                      <m:sSub>
                        <m:sSubPr>
                          <m:ctrlPr>
                            <a:rPr lang="de-DE" sz="1400" b="0" i="1" smtClean="0">
                              <a:latin typeface="Cambria Math" panose="02040503050406030204" pitchFamily="18" charset="0"/>
                            </a:rPr>
                          </m:ctrlPr>
                        </m:sSubPr>
                        <m:e>
                          <m:d>
                            <m:dPr>
                              <m:ctrlPr>
                                <a:rPr lang="de-DE" sz="1400" b="0" i="1" smtClean="0">
                                  <a:latin typeface="Cambria Math" panose="02040503050406030204" pitchFamily="18" charset="0"/>
                                </a:rPr>
                              </m:ctrlPr>
                            </m:dPr>
                            <m:e>
                              <m:f>
                                <m:fPr>
                                  <m:ctrlPr>
                                    <a:rPr lang="de-DE" sz="1400" b="0" i="1" smtClean="0">
                                      <a:latin typeface="Cambria Math" panose="02040503050406030204" pitchFamily="18" charset="0"/>
                                    </a:rPr>
                                  </m:ctrlPr>
                                </m:fPr>
                                <m:num>
                                  <m:r>
                                    <a:rPr lang="de-DE" sz="1400" b="0" i="1" smtClean="0">
                                      <a:latin typeface="Cambria Math"/>
                                    </a:rPr>
                                    <m:t>𝑑𝐸</m:t>
                                  </m:r>
                                </m:num>
                                <m:den>
                                  <m:r>
                                    <a:rPr lang="de-DE" sz="1400" b="0" i="1" smtClean="0">
                                      <a:latin typeface="Cambria Math"/>
                                    </a:rPr>
                                    <m:t>𝑑𝑥</m:t>
                                  </m:r>
                                </m:den>
                              </m:f>
                            </m:e>
                          </m:d>
                        </m:e>
                        <m:sub>
                          <m:r>
                            <a:rPr lang="de-DE" sz="1400" b="0" i="1" smtClean="0">
                              <a:latin typeface="Cambria Math"/>
                            </a:rPr>
                            <m:t>𝑐𝑜𝑙𝑙</m:t>
                          </m:r>
                        </m:sub>
                      </m:sSub>
                      <m:r>
                        <a:rPr lang="de-DE" sz="1400" b="0" i="1" smtClean="0">
                          <a:latin typeface="Cambria Math"/>
                        </a:rPr>
                        <m:t>−</m:t>
                      </m:r>
                      <m:sSub>
                        <m:sSubPr>
                          <m:ctrlPr>
                            <a:rPr lang="de-DE" sz="1400" b="0" i="1" smtClean="0">
                              <a:latin typeface="Cambria Math" panose="02040503050406030204" pitchFamily="18" charset="0"/>
                            </a:rPr>
                          </m:ctrlPr>
                        </m:sSubPr>
                        <m:e>
                          <m:d>
                            <m:dPr>
                              <m:ctrlPr>
                                <a:rPr lang="de-DE" sz="1400" b="0" i="1" smtClean="0">
                                  <a:latin typeface="Cambria Math" panose="02040503050406030204" pitchFamily="18" charset="0"/>
                                </a:rPr>
                              </m:ctrlPr>
                            </m:dPr>
                            <m:e>
                              <m:f>
                                <m:fPr>
                                  <m:ctrlPr>
                                    <a:rPr lang="de-DE" sz="1400" b="0" i="1" smtClean="0">
                                      <a:latin typeface="Cambria Math" panose="02040503050406030204" pitchFamily="18" charset="0"/>
                                    </a:rPr>
                                  </m:ctrlPr>
                                </m:fPr>
                                <m:num>
                                  <m:r>
                                    <a:rPr lang="de-DE" sz="1400" b="0" i="1" smtClean="0">
                                      <a:latin typeface="Cambria Math"/>
                                    </a:rPr>
                                    <m:t>𝑑𝐸</m:t>
                                  </m:r>
                                </m:num>
                                <m:den>
                                  <m:r>
                                    <a:rPr lang="de-DE" sz="1400" b="0" i="1" smtClean="0">
                                      <a:latin typeface="Cambria Math"/>
                                    </a:rPr>
                                    <m:t>𝑑𝑥</m:t>
                                  </m:r>
                                </m:den>
                              </m:f>
                            </m:e>
                          </m:d>
                        </m:e>
                        <m:sub>
                          <m:r>
                            <a:rPr lang="de-DE" sz="1400" b="0" i="1" smtClean="0">
                              <a:latin typeface="Cambria Math"/>
                            </a:rPr>
                            <m:t>𝑟𝑎𝑑</m:t>
                          </m:r>
                        </m:sub>
                      </m:sSub>
                    </m:oMath>
                  </m:oMathPara>
                </a14:m>
                <a:endParaRPr lang="en-US" sz="1400" dirty="0"/>
              </a:p>
            </p:txBody>
          </p:sp>
        </mc:Choice>
        <mc:Fallback xmlns="">
          <p:sp>
            <p:nvSpPr>
              <p:cNvPr id="7" name="Textfeld 6"/>
              <p:cNvSpPr txBox="1">
                <a:spLocks noRot="1" noChangeAspect="1" noMove="1" noResize="1" noEditPoints="1" noAdjustHandles="1" noChangeArrowheads="1" noChangeShapeType="1" noTextEdit="1"/>
              </p:cNvSpPr>
              <p:nvPr/>
            </p:nvSpPr>
            <p:spPr>
              <a:xfrm>
                <a:off x="540000" y="2132856"/>
                <a:ext cx="2987356" cy="605615"/>
              </a:xfrm>
              <a:prstGeom prst="rect">
                <a:avLst/>
              </a:prstGeom>
              <a:blipFill rotWithShape="1">
                <a:blip r:embed="rId3"/>
                <a:stretch>
                  <a:fillRect/>
                </a:stretch>
              </a:blipFill>
              <a:ln>
                <a:solidFill>
                  <a:srgbClr val="FF0000"/>
                </a:solidFill>
              </a:ln>
            </p:spPr>
            <p:txBody>
              <a:bodyPr/>
              <a:lstStyle/>
              <a:p>
                <a:r>
                  <a:rPr lang="en-US">
                    <a:noFill/>
                  </a:rPr>
                  <a:t> </a:t>
                </a:r>
              </a:p>
            </p:txBody>
          </p:sp>
        </mc:Fallback>
      </mc:AlternateContent>
      <p:sp>
        <p:nvSpPr>
          <p:cNvPr id="8" name="Textfeld 7"/>
          <p:cNvSpPr txBox="1"/>
          <p:nvPr/>
        </p:nvSpPr>
        <p:spPr>
          <a:xfrm>
            <a:off x="540000" y="3337828"/>
            <a:ext cx="3455937" cy="523220"/>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For high energies the energy loss due to Bremsstrahlung is given by</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feld 8"/>
              <p:cNvSpPr txBox="1"/>
              <p:nvPr/>
            </p:nvSpPr>
            <p:spPr>
              <a:xfrm>
                <a:off x="540000" y="4005064"/>
                <a:ext cx="1409937" cy="605615"/>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m:t>
                      </m:r>
                      <m:sSub>
                        <m:sSubPr>
                          <m:ctrlPr>
                            <a:rPr lang="de-DE" sz="1400" b="0" i="1" smtClean="0">
                              <a:latin typeface="Cambria Math" panose="02040503050406030204" pitchFamily="18" charset="0"/>
                            </a:rPr>
                          </m:ctrlPr>
                        </m:sSubPr>
                        <m:e>
                          <m:d>
                            <m:dPr>
                              <m:ctrlPr>
                                <a:rPr lang="de-DE" sz="1400" b="0" i="1" smtClean="0">
                                  <a:latin typeface="Cambria Math" panose="02040503050406030204" pitchFamily="18" charset="0"/>
                                </a:rPr>
                              </m:ctrlPr>
                            </m:dPr>
                            <m:e>
                              <m:f>
                                <m:fPr>
                                  <m:ctrlPr>
                                    <a:rPr lang="de-DE" sz="1400" b="0" i="1" smtClean="0">
                                      <a:latin typeface="Cambria Math" panose="02040503050406030204" pitchFamily="18" charset="0"/>
                                    </a:rPr>
                                  </m:ctrlPr>
                                </m:fPr>
                                <m:num>
                                  <m:r>
                                    <a:rPr lang="de-DE" sz="1400" b="0" i="1" smtClean="0">
                                      <a:latin typeface="Cambria Math"/>
                                    </a:rPr>
                                    <m:t>𝑑𝐸</m:t>
                                  </m:r>
                                </m:num>
                                <m:den>
                                  <m:r>
                                    <a:rPr lang="de-DE" sz="1400" b="0" i="1" smtClean="0">
                                      <a:latin typeface="Cambria Math"/>
                                    </a:rPr>
                                    <m:t>𝑑𝑥</m:t>
                                  </m:r>
                                </m:den>
                              </m:f>
                            </m:e>
                          </m:d>
                        </m:e>
                        <m:sub>
                          <m:r>
                            <a:rPr lang="de-DE" sz="1400" b="0" i="1" smtClean="0">
                              <a:latin typeface="Cambria Math"/>
                            </a:rPr>
                            <m:t>𝑟𝑎𝑑</m:t>
                          </m:r>
                        </m:sub>
                      </m:sSub>
                      <m:r>
                        <a:rPr lang="de-DE" sz="1400" b="0" i="1" smtClean="0">
                          <a:latin typeface="Cambria Math"/>
                          <a:ea typeface="Cambria Math"/>
                        </a:rPr>
                        <m:t>∝</m:t>
                      </m:r>
                      <m:r>
                        <a:rPr lang="de-DE" sz="1400" b="0" i="1" smtClean="0">
                          <a:latin typeface="Cambria Math"/>
                          <a:ea typeface="Cambria Math"/>
                        </a:rPr>
                        <m:t>𝐸</m:t>
                      </m:r>
                    </m:oMath>
                  </m:oMathPara>
                </a14:m>
                <a:endParaRPr lang="en-US" sz="1400" dirty="0"/>
              </a:p>
            </p:txBody>
          </p:sp>
        </mc:Choice>
        <mc:Fallback xmlns="">
          <p:sp>
            <p:nvSpPr>
              <p:cNvPr id="9" name="Textfeld 8"/>
              <p:cNvSpPr txBox="1">
                <a:spLocks noRot="1" noChangeAspect="1" noMove="1" noResize="1" noEditPoints="1" noAdjustHandles="1" noChangeArrowheads="1" noChangeShapeType="1" noTextEdit="1"/>
              </p:cNvSpPr>
              <p:nvPr/>
            </p:nvSpPr>
            <p:spPr>
              <a:xfrm>
                <a:off x="540000" y="4005064"/>
                <a:ext cx="1409937" cy="605615"/>
              </a:xfrm>
              <a:prstGeom prst="rect">
                <a:avLst/>
              </a:prstGeom>
              <a:blipFill rotWithShape="1">
                <a:blip r:embed="rId4"/>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2396650" y="4014104"/>
                <a:ext cx="1527278" cy="605615"/>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a:rPr>
                        <m:t>−</m:t>
                      </m:r>
                      <m:sSub>
                        <m:sSubPr>
                          <m:ctrlPr>
                            <a:rPr lang="de-DE" sz="1400" b="0" i="1" smtClean="0">
                              <a:latin typeface="Cambria Math" panose="02040503050406030204" pitchFamily="18" charset="0"/>
                            </a:rPr>
                          </m:ctrlPr>
                        </m:sSubPr>
                        <m:e>
                          <m:d>
                            <m:dPr>
                              <m:ctrlPr>
                                <a:rPr lang="de-DE" sz="1400" b="0" i="1" smtClean="0">
                                  <a:latin typeface="Cambria Math" panose="02040503050406030204" pitchFamily="18" charset="0"/>
                                </a:rPr>
                              </m:ctrlPr>
                            </m:dPr>
                            <m:e>
                              <m:f>
                                <m:fPr>
                                  <m:ctrlPr>
                                    <a:rPr lang="de-DE" sz="1400" b="0" i="1" smtClean="0">
                                      <a:latin typeface="Cambria Math" panose="02040503050406030204" pitchFamily="18" charset="0"/>
                                    </a:rPr>
                                  </m:ctrlPr>
                                </m:fPr>
                                <m:num>
                                  <m:r>
                                    <a:rPr lang="de-DE" sz="1400" b="0" i="1" smtClean="0">
                                      <a:latin typeface="Cambria Math"/>
                                    </a:rPr>
                                    <m:t>𝑑𝐸</m:t>
                                  </m:r>
                                </m:num>
                                <m:den>
                                  <m:r>
                                    <a:rPr lang="de-DE" sz="1400" b="0" i="1" smtClean="0">
                                      <a:latin typeface="Cambria Math"/>
                                    </a:rPr>
                                    <m:t>𝑑𝑥</m:t>
                                  </m:r>
                                </m:den>
                              </m:f>
                            </m:e>
                          </m:d>
                        </m:e>
                        <m:sub>
                          <m:r>
                            <a:rPr lang="de-DE" sz="1400" b="0" i="1" smtClean="0">
                              <a:latin typeface="Cambria Math"/>
                            </a:rPr>
                            <m:t>𝑟𝑎𝑑</m:t>
                          </m:r>
                        </m:sub>
                      </m:sSub>
                      <m:r>
                        <a:rPr lang="de-DE" sz="1400" b="0" i="1" smtClean="0">
                          <a:latin typeface="Cambria Math"/>
                          <a:ea typeface="Cambria Math"/>
                        </a:rPr>
                        <m:t>∝</m:t>
                      </m:r>
                      <m:f>
                        <m:fPr>
                          <m:ctrlPr>
                            <a:rPr lang="de-DE" sz="1400" b="0" i="1" smtClean="0">
                              <a:latin typeface="Cambria Math" panose="02040503050406030204" pitchFamily="18" charset="0"/>
                              <a:ea typeface="Cambria Math"/>
                            </a:rPr>
                          </m:ctrlPr>
                        </m:fPr>
                        <m:num>
                          <m:r>
                            <a:rPr lang="de-DE" sz="1400" b="0" i="1" smtClean="0">
                              <a:latin typeface="Cambria Math"/>
                              <a:ea typeface="Cambria Math"/>
                            </a:rPr>
                            <m:t>1</m:t>
                          </m:r>
                        </m:num>
                        <m:den>
                          <m:sSup>
                            <m:sSupPr>
                              <m:ctrlPr>
                                <a:rPr lang="de-DE" sz="1400" b="0" i="1" smtClean="0">
                                  <a:latin typeface="Cambria Math" panose="02040503050406030204" pitchFamily="18" charset="0"/>
                                  <a:ea typeface="Cambria Math"/>
                                </a:rPr>
                              </m:ctrlPr>
                            </m:sSupPr>
                            <m:e>
                              <m:r>
                                <a:rPr lang="de-DE" sz="1400" b="0" i="1" smtClean="0">
                                  <a:latin typeface="Cambria Math"/>
                                  <a:ea typeface="Cambria Math"/>
                                </a:rPr>
                                <m:t>𝑚</m:t>
                              </m:r>
                            </m:e>
                            <m:sup>
                              <m:r>
                                <a:rPr lang="de-DE" sz="1400" b="0" i="1" smtClean="0">
                                  <a:latin typeface="Cambria Math"/>
                                  <a:ea typeface="Cambria Math"/>
                                </a:rPr>
                                <m:t>2</m:t>
                              </m:r>
                            </m:sup>
                          </m:sSup>
                        </m:den>
                      </m:f>
                    </m:oMath>
                  </m:oMathPara>
                </a14:m>
                <a:endParaRPr lang="en-US" sz="1400" dirty="0"/>
              </a:p>
            </p:txBody>
          </p:sp>
        </mc:Choice>
        <mc:Fallback xmlns="">
          <p:sp>
            <p:nvSpPr>
              <p:cNvPr id="10" name="Textfeld 9"/>
              <p:cNvSpPr txBox="1">
                <a:spLocks noRot="1" noChangeAspect="1" noMove="1" noResize="1" noEditPoints="1" noAdjustHandles="1" noChangeArrowheads="1" noChangeShapeType="1" noTextEdit="1"/>
              </p:cNvSpPr>
              <p:nvPr/>
            </p:nvSpPr>
            <p:spPr>
              <a:xfrm>
                <a:off x="2396650" y="4014104"/>
                <a:ext cx="1527278" cy="605615"/>
              </a:xfrm>
              <a:prstGeom prst="rect">
                <a:avLst/>
              </a:prstGeom>
              <a:blipFill rotWithShape="1">
                <a:blip r:embed="rId5"/>
                <a:stretch>
                  <a:fillRect/>
                </a:stretch>
              </a:blipFill>
              <a:ln>
                <a:solidFill>
                  <a:srgbClr val="FF0000"/>
                </a:solidFill>
              </a:ln>
            </p:spPr>
            <p:txBody>
              <a:bodyPr/>
              <a:lstStyle/>
              <a:p>
                <a:r>
                  <a:rPr lang="en-US">
                    <a:noFill/>
                  </a:rPr>
                  <a:t> </a:t>
                </a:r>
              </a:p>
            </p:txBody>
          </p:sp>
        </mc:Fallback>
      </mc:AlternateContent>
      <p:sp>
        <p:nvSpPr>
          <p:cNvPr id="11" name="Textfeld 10"/>
          <p:cNvSpPr txBox="1"/>
          <p:nvPr/>
        </p:nvSpPr>
        <p:spPr>
          <a:xfrm>
            <a:off x="1979712" y="4158120"/>
            <a:ext cx="444352"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and</a:t>
            </a:r>
            <a:endParaRPr lang="en-US" sz="1400" dirty="0">
              <a:latin typeface="Times New Roman" panose="02020603050405020304" pitchFamily="18" charset="0"/>
              <a:cs typeface="Times New Roman" panose="02020603050405020304" pitchFamily="18" charset="0"/>
            </a:endParaRPr>
          </a:p>
        </p:txBody>
      </p:sp>
      <p:sp>
        <p:nvSpPr>
          <p:cNvPr id="3" name="Textfeld 2"/>
          <p:cNvSpPr txBox="1"/>
          <p:nvPr/>
        </p:nvSpPr>
        <p:spPr>
          <a:xfrm>
            <a:off x="540000" y="5138028"/>
            <a:ext cx="3044423" cy="523220"/>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Other particles like </a:t>
            </a:r>
            <a:r>
              <a:rPr lang="en-US" sz="1400" dirty="0" smtClean="0">
                <a:solidFill>
                  <a:srgbClr val="FF0000"/>
                </a:solidFill>
                <a:latin typeface="Times New Roman" panose="02020603050405020304" pitchFamily="18" charset="0"/>
                <a:cs typeface="Times New Roman" panose="02020603050405020304" pitchFamily="18" charset="0"/>
              </a:rPr>
              <a:t>muons</a:t>
            </a:r>
            <a:r>
              <a:rPr lang="en-US" sz="1400" dirty="0" smtClean="0">
                <a:latin typeface="Times New Roman" panose="02020603050405020304" pitchFamily="18" charset="0"/>
                <a:cs typeface="Times New Roman" panose="02020603050405020304" pitchFamily="18" charset="0"/>
              </a:rPr>
              <a:t> also radiate, </a:t>
            </a:r>
          </a:p>
          <a:p>
            <a:r>
              <a:rPr lang="en-US" sz="1400" dirty="0" smtClean="0">
                <a:latin typeface="Times New Roman" panose="02020603050405020304" pitchFamily="18" charset="0"/>
                <a:cs typeface="Times New Roman" panose="02020603050405020304" pitchFamily="18" charset="0"/>
              </a:rPr>
              <a:t>especially at higher energies.</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86363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Bremsstrahlung</a:t>
            </a:r>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981075"/>
            <a:ext cx="5062538" cy="422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feld 6"/>
              <p:cNvSpPr txBox="1"/>
              <p:nvPr/>
            </p:nvSpPr>
            <p:spPr>
              <a:xfrm>
                <a:off x="540000" y="900000"/>
                <a:ext cx="1489062" cy="605615"/>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i="1" smtClean="0">
                          <a:solidFill>
                            <a:prstClr val="black"/>
                          </a:solidFill>
                          <a:latin typeface="Cambria Math"/>
                        </a:rPr>
                        <m:t>−</m:t>
                      </m:r>
                      <m:sSub>
                        <m:sSubPr>
                          <m:ctrlPr>
                            <a:rPr lang="de-DE" sz="1400" i="1" smtClean="0">
                              <a:solidFill>
                                <a:prstClr val="black"/>
                              </a:solidFill>
                              <a:latin typeface="Cambria Math" panose="02040503050406030204" pitchFamily="18" charset="0"/>
                            </a:rPr>
                          </m:ctrlPr>
                        </m:sSubPr>
                        <m:e>
                          <m:d>
                            <m:dPr>
                              <m:ctrlPr>
                                <a:rPr lang="de-DE" sz="1400" i="1" smtClean="0">
                                  <a:solidFill>
                                    <a:prstClr val="black"/>
                                  </a:solidFill>
                                  <a:latin typeface="Cambria Math" panose="02040503050406030204" pitchFamily="18" charset="0"/>
                                </a:rPr>
                              </m:ctrlPr>
                            </m:dPr>
                            <m:e>
                              <m:f>
                                <m:fPr>
                                  <m:ctrlPr>
                                    <a:rPr lang="de-DE" sz="1400" i="1" smtClean="0">
                                      <a:solidFill>
                                        <a:prstClr val="black"/>
                                      </a:solidFill>
                                      <a:latin typeface="Cambria Math" panose="02040503050406030204" pitchFamily="18" charset="0"/>
                                    </a:rPr>
                                  </m:ctrlPr>
                                </m:fPr>
                                <m:num>
                                  <m:r>
                                    <a:rPr lang="de-DE" sz="1400" i="1" smtClean="0">
                                      <a:solidFill>
                                        <a:prstClr val="black"/>
                                      </a:solidFill>
                                      <a:latin typeface="Cambria Math"/>
                                    </a:rPr>
                                    <m:t>𝑑𝐸</m:t>
                                  </m:r>
                                </m:num>
                                <m:den>
                                  <m:r>
                                    <a:rPr lang="de-DE" sz="1400" i="1" smtClean="0">
                                      <a:solidFill>
                                        <a:prstClr val="black"/>
                                      </a:solidFill>
                                      <a:latin typeface="Cambria Math"/>
                                    </a:rPr>
                                    <m:t>𝑑𝑥</m:t>
                                  </m:r>
                                </m:den>
                              </m:f>
                            </m:e>
                          </m:d>
                        </m:e>
                        <m:sub>
                          <m:r>
                            <a:rPr lang="de-DE" sz="1400" i="1" smtClean="0">
                              <a:solidFill>
                                <a:prstClr val="black"/>
                              </a:solidFill>
                              <a:latin typeface="Cambria Math"/>
                            </a:rPr>
                            <m:t>𝑟𝑎𝑑</m:t>
                          </m:r>
                        </m:sub>
                      </m:sSub>
                      <m:r>
                        <a:rPr lang="de-DE" sz="1400" i="1" smtClean="0">
                          <a:solidFill>
                            <a:prstClr val="black"/>
                          </a:solidFill>
                          <a:latin typeface="Cambria Math"/>
                        </a:rPr>
                        <m:t>=</m:t>
                      </m:r>
                      <m:f>
                        <m:fPr>
                          <m:ctrlPr>
                            <a:rPr lang="de-DE" sz="1400" i="1" smtClean="0">
                              <a:solidFill>
                                <a:prstClr val="black"/>
                              </a:solidFill>
                              <a:latin typeface="Cambria Math" panose="02040503050406030204" pitchFamily="18" charset="0"/>
                            </a:rPr>
                          </m:ctrlPr>
                        </m:fPr>
                        <m:num>
                          <m:r>
                            <a:rPr lang="de-DE" sz="1400" i="1" smtClean="0">
                              <a:solidFill>
                                <a:prstClr val="black"/>
                              </a:solidFill>
                              <a:latin typeface="Cambria Math"/>
                            </a:rPr>
                            <m:t>𝐸</m:t>
                          </m:r>
                        </m:num>
                        <m:den>
                          <m:sSub>
                            <m:sSubPr>
                              <m:ctrlPr>
                                <a:rPr lang="de-DE" sz="1400" i="1" smtClean="0">
                                  <a:solidFill>
                                    <a:prstClr val="black"/>
                                  </a:solidFill>
                                  <a:latin typeface="Cambria Math" panose="02040503050406030204" pitchFamily="18" charset="0"/>
                                </a:rPr>
                              </m:ctrlPr>
                            </m:sSubPr>
                            <m:e>
                              <m:r>
                                <a:rPr lang="de-DE" sz="1400" i="1" smtClean="0">
                                  <a:solidFill>
                                    <a:prstClr val="black"/>
                                  </a:solidFill>
                                  <a:latin typeface="Cambria Math"/>
                                </a:rPr>
                                <m:t>𝑋</m:t>
                              </m:r>
                            </m:e>
                            <m:sub>
                              <m:r>
                                <a:rPr lang="de-DE" sz="1400" i="1" smtClean="0">
                                  <a:solidFill>
                                    <a:prstClr val="black"/>
                                  </a:solidFill>
                                  <a:latin typeface="Cambria Math"/>
                                </a:rPr>
                                <m:t>0</m:t>
                              </m:r>
                            </m:sub>
                          </m:sSub>
                        </m:den>
                      </m:f>
                    </m:oMath>
                  </m:oMathPara>
                </a14:m>
                <a:endParaRPr lang="en-US" sz="1400" dirty="0">
                  <a:solidFill>
                    <a:prstClr val="black"/>
                  </a:solidFill>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540000" y="900000"/>
                <a:ext cx="1489062" cy="605615"/>
              </a:xfrm>
              <a:prstGeom prst="rect">
                <a:avLst/>
              </a:prstGeom>
              <a:blipFill rotWithShape="1">
                <a:blip r:embed="rId3"/>
                <a:stretch>
                  <a:fillRect/>
                </a:stretch>
              </a:blipFill>
              <a:ln>
                <a:solidFill>
                  <a:srgbClr val="FF0000"/>
                </a:solidFill>
              </a:ln>
            </p:spPr>
            <p:txBody>
              <a:bodyPr/>
              <a:lstStyle/>
              <a:p>
                <a:r>
                  <a:rPr lang="en-US">
                    <a:noFill/>
                  </a:rPr>
                  <a:t> </a:t>
                </a:r>
              </a:p>
            </p:txBody>
          </p:sp>
        </mc:Fallback>
      </mc:AlternateContent>
      <p:sp>
        <p:nvSpPr>
          <p:cNvPr id="8" name="Textfeld 7"/>
          <p:cNvSpPr txBox="1"/>
          <p:nvPr/>
        </p:nvSpPr>
        <p:spPr>
          <a:xfrm>
            <a:off x="540000" y="2394402"/>
            <a:ext cx="791639" cy="246221"/>
          </a:xfrm>
          <a:prstGeom prst="rect">
            <a:avLst/>
          </a:prstGeom>
          <a:noFill/>
        </p:spPr>
        <p:txBody>
          <a:bodyPr wrap="square" rtlCol="0">
            <a:spAutoFit/>
          </a:bodyPr>
          <a:lstStyle/>
          <a:p>
            <a:r>
              <a:rPr lang="en-US" sz="1000" dirty="0" smtClean="0">
                <a:solidFill>
                  <a:prstClr val="black"/>
                </a:solidFill>
                <a:latin typeface="Times New Roman" panose="02020603050405020304" pitchFamily="18" charset="0"/>
                <a:cs typeface="Times New Roman" panose="02020603050405020304" pitchFamily="18" charset="0"/>
              </a:rPr>
              <a:t>fit to data:</a:t>
            </a:r>
            <a:endParaRPr lang="en-US" sz="1000" dirty="0">
              <a:solidFill>
                <a:prstClr val="black"/>
              </a:solidFill>
              <a:latin typeface="Times New Roman" panose="02020603050405020304" pitchFamily="18" charset="0"/>
              <a:cs typeface="Times New Roman" panose="02020603050405020304" pitchFamily="18" charset="0"/>
            </a:endParaRPr>
          </a:p>
        </p:txBody>
      </p:sp>
      <p:sp>
        <p:nvSpPr>
          <p:cNvPr id="3" name="Textfeld 2"/>
          <p:cNvSpPr txBox="1"/>
          <p:nvPr/>
        </p:nvSpPr>
        <p:spPr>
          <a:xfrm>
            <a:off x="540000" y="1620000"/>
            <a:ext cx="3320716" cy="646331"/>
          </a:xfrm>
          <a:prstGeom prst="rect">
            <a:avLst/>
          </a:prstGeom>
          <a:noFill/>
        </p:spPr>
        <p:txBody>
          <a:bodyPr wrap="square" rtlCol="0">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X</a:t>
            </a:r>
            <a:r>
              <a:rPr lang="en-US" sz="1200" baseline="-25000" dirty="0" smtClean="0">
                <a:solidFill>
                  <a:srgbClr val="FF0000"/>
                </a:solidFill>
                <a:latin typeface="Times New Roman" panose="02020603050405020304" pitchFamily="18" charset="0"/>
                <a:cs typeface="Times New Roman" panose="02020603050405020304" pitchFamily="18" charset="0"/>
              </a:rPr>
              <a:t>0</a:t>
            </a:r>
            <a:r>
              <a:rPr lang="en-US" sz="1200" dirty="0" smtClean="0">
                <a:solidFill>
                  <a:srgbClr val="FF0000"/>
                </a:solidFill>
                <a:latin typeface="Times New Roman" panose="02020603050405020304" pitchFamily="18" charset="0"/>
                <a:cs typeface="Times New Roman" panose="02020603050405020304" pitchFamily="18" charset="0"/>
              </a:rPr>
              <a:t> is the radiation length</a:t>
            </a:r>
            <a:r>
              <a:rPr lang="en-US" sz="1200" dirty="0" smtClean="0">
                <a:solidFill>
                  <a:prstClr val="black"/>
                </a:solidFill>
                <a:latin typeface="Times New Roman" panose="02020603050405020304" pitchFamily="18" charset="0"/>
                <a:cs typeface="Times New Roman" panose="02020603050405020304" pitchFamily="18" charset="0"/>
              </a:rPr>
              <a:t>. It is the mean distance over which a high-energy electron loses all but 1/e of its energy by Bremsstrahlung</a:t>
            </a:r>
            <a:endParaRPr lang="en-US" sz="1200" dirty="0">
              <a:solidFill>
                <a:prstClr val="black"/>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feld 4"/>
              <p:cNvSpPr txBox="1"/>
              <p:nvPr/>
            </p:nvSpPr>
            <p:spPr>
              <a:xfrm>
                <a:off x="540000" y="2574402"/>
                <a:ext cx="2530628" cy="5795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prstClr val="black"/>
                              </a:solidFill>
                              <a:latin typeface="Cambria Math" panose="02040503050406030204" pitchFamily="18" charset="0"/>
                            </a:rPr>
                          </m:ctrlPr>
                        </m:sSubPr>
                        <m:e>
                          <m:r>
                            <a:rPr lang="de-DE" sz="1400" i="1" smtClean="0">
                              <a:solidFill>
                                <a:prstClr val="black"/>
                              </a:solidFill>
                              <a:latin typeface="Cambria Math"/>
                            </a:rPr>
                            <m:t>𝑋</m:t>
                          </m:r>
                        </m:e>
                        <m:sub>
                          <m:r>
                            <a:rPr lang="de-DE" sz="1400" i="1" smtClean="0">
                              <a:solidFill>
                                <a:prstClr val="black"/>
                              </a:solidFill>
                              <a:latin typeface="Cambria Math"/>
                            </a:rPr>
                            <m:t>0</m:t>
                          </m:r>
                        </m:sub>
                      </m:sSub>
                      <m:r>
                        <a:rPr lang="de-DE" sz="1400" i="1" smtClean="0">
                          <a:solidFill>
                            <a:prstClr val="black"/>
                          </a:solidFill>
                          <a:latin typeface="Cambria Math"/>
                        </a:rPr>
                        <m:t>=</m:t>
                      </m:r>
                      <m:f>
                        <m:fPr>
                          <m:ctrlPr>
                            <a:rPr lang="de-DE" sz="1400" i="1" smtClean="0">
                              <a:solidFill>
                                <a:prstClr val="black"/>
                              </a:solidFill>
                              <a:latin typeface="Cambria Math" panose="02040503050406030204" pitchFamily="18" charset="0"/>
                            </a:rPr>
                          </m:ctrlPr>
                        </m:fPr>
                        <m:num>
                          <m:r>
                            <a:rPr lang="de-DE" sz="1400" i="1" smtClean="0">
                              <a:solidFill>
                                <a:prstClr val="black"/>
                              </a:solidFill>
                              <a:latin typeface="Cambria Math"/>
                            </a:rPr>
                            <m:t>716.4</m:t>
                          </m:r>
                          <m:r>
                            <a:rPr lang="de-DE" sz="1400" i="1" smtClean="0">
                              <a:solidFill>
                                <a:prstClr val="black"/>
                              </a:solidFill>
                              <a:latin typeface="Cambria Math"/>
                              <a:ea typeface="Cambria Math"/>
                            </a:rPr>
                            <m:t>∙</m:t>
                          </m:r>
                          <m:r>
                            <a:rPr lang="de-DE" sz="1400" i="1" smtClean="0">
                              <a:solidFill>
                                <a:prstClr val="black"/>
                              </a:solidFill>
                              <a:latin typeface="Cambria Math"/>
                              <a:ea typeface="Cambria Math"/>
                            </a:rPr>
                            <m:t>𝐴</m:t>
                          </m:r>
                        </m:num>
                        <m:den>
                          <m:r>
                            <a:rPr lang="de-DE" sz="1400" i="1" smtClean="0">
                              <a:solidFill>
                                <a:prstClr val="black"/>
                              </a:solidFill>
                              <a:latin typeface="Cambria Math"/>
                            </a:rPr>
                            <m:t>𝑍</m:t>
                          </m:r>
                          <m:r>
                            <a:rPr lang="de-DE" sz="1400" i="1" smtClean="0">
                              <a:solidFill>
                                <a:prstClr val="black"/>
                              </a:solidFill>
                              <a:latin typeface="Cambria Math"/>
                              <a:ea typeface="Cambria Math"/>
                            </a:rPr>
                            <m:t>∙</m:t>
                          </m:r>
                          <m:d>
                            <m:dPr>
                              <m:ctrlPr>
                                <a:rPr lang="de-DE" sz="1400" i="1" smtClean="0">
                                  <a:solidFill>
                                    <a:prstClr val="black"/>
                                  </a:solidFill>
                                  <a:latin typeface="Cambria Math" panose="02040503050406030204" pitchFamily="18" charset="0"/>
                                  <a:ea typeface="Cambria Math"/>
                                </a:rPr>
                              </m:ctrlPr>
                            </m:dPr>
                            <m:e>
                              <m:r>
                                <a:rPr lang="de-DE" sz="1400" i="1" smtClean="0">
                                  <a:solidFill>
                                    <a:prstClr val="black"/>
                                  </a:solidFill>
                                  <a:latin typeface="Cambria Math"/>
                                  <a:ea typeface="Cambria Math"/>
                                </a:rPr>
                                <m:t>𝑍</m:t>
                              </m:r>
                              <m:r>
                                <a:rPr lang="de-DE" sz="1400" i="1" smtClean="0">
                                  <a:solidFill>
                                    <a:prstClr val="black"/>
                                  </a:solidFill>
                                  <a:latin typeface="Cambria Math"/>
                                  <a:ea typeface="Cambria Math"/>
                                </a:rPr>
                                <m:t>+1</m:t>
                              </m:r>
                            </m:e>
                          </m:d>
                          <m:r>
                            <a:rPr lang="de-DE" sz="1400" i="1" smtClean="0">
                              <a:solidFill>
                                <a:prstClr val="black"/>
                              </a:solidFill>
                              <a:latin typeface="Cambria Math"/>
                              <a:ea typeface="Cambria Math"/>
                            </a:rPr>
                            <m:t>∙</m:t>
                          </m:r>
                          <m:r>
                            <a:rPr lang="de-DE" sz="1400" i="1" smtClean="0">
                              <a:solidFill>
                                <a:prstClr val="black"/>
                              </a:solidFill>
                              <a:latin typeface="Cambria Math"/>
                              <a:ea typeface="Cambria Math"/>
                            </a:rPr>
                            <m:t>𝑙𝑛</m:t>
                          </m:r>
                          <m:d>
                            <m:dPr>
                              <m:ctrlPr>
                                <a:rPr lang="de-DE" sz="1400" i="1" smtClean="0">
                                  <a:solidFill>
                                    <a:prstClr val="black"/>
                                  </a:solidFill>
                                  <a:latin typeface="Cambria Math" panose="02040503050406030204" pitchFamily="18" charset="0"/>
                                  <a:ea typeface="Cambria Math"/>
                                </a:rPr>
                              </m:ctrlPr>
                            </m:dPr>
                            <m:e>
                              <m:f>
                                <m:fPr>
                                  <m:type m:val="lin"/>
                                  <m:ctrlPr>
                                    <a:rPr lang="de-DE" sz="1400" i="1" smtClean="0">
                                      <a:solidFill>
                                        <a:prstClr val="black"/>
                                      </a:solidFill>
                                      <a:latin typeface="Cambria Math" panose="02040503050406030204" pitchFamily="18" charset="0"/>
                                      <a:ea typeface="Cambria Math"/>
                                    </a:rPr>
                                  </m:ctrlPr>
                                </m:fPr>
                                <m:num>
                                  <m:r>
                                    <a:rPr lang="de-DE" sz="1400" i="1" smtClean="0">
                                      <a:solidFill>
                                        <a:prstClr val="black"/>
                                      </a:solidFill>
                                      <a:latin typeface="Cambria Math"/>
                                      <a:ea typeface="Cambria Math"/>
                                    </a:rPr>
                                    <m:t>287</m:t>
                                  </m:r>
                                </m:num>
                                <m:den>
                                  <m:rad>
                                    <m:radPr>
                                      <m:degHide m:val="on"/>
                                      <m:ctrlPr>
                                        <a:rPr lang="de-DE" sz="1400" i="1" smtClean="0">
                                          <a:solidFill>
                                            <a:prstClr val="black"/>
                                          </a:solidFill>
                                          <a:latin typeface="Cambria Math" panose="02040503050406030204" pitchFamily="18" charset="0"/>
                                          <a:ea typeface="Cambria Math"/>
                                        </a:rPr>
                                      </m:ctrlPr>
                                    </m:radPr>
                                    <m:deg/>
                                    <m:e>
                                      <m:r>
                                        <a:rPr lang="de-DE" sz="1400" i="1" smtClean="0">
                                          <a:solidFill>
                                            <a:prstClr val="black"/>
                                          </a:solidFill>
                                          <a:latin typeface="Cambria Math"/>
                                          <a:ea typeface="Cambria Math"/>
                                        </a:rPr>
                                        <m:t>𝑍</m:t>
                                      </m:r>
                                    </m:e>
                                  </m:rad>
                                </m:den>
                              </m:f>
                            </m:e>
                          </m:d>
                        </m:den>
                      </m:f>
                    </m:oMath>
                  </m:oMathPara>
                </a14:m>
                <a:endParaRPr lang="en-US" sz="1400" dirty="0">
                  <a:solidFill>
                    <a:prstClr val="black"/>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540000" y="2574402"/>
                <a:ext cx="2530628" cy="579518"/>
              </a:xfrm>
              <a:prstGeom prst="rect">
                <a:avLst/>
              </a:prstGeom>
              <a:blipFill rotWithShape="1">
                <a:blip r:embed="rId4"/>
                <a:stretch>
                  <a:fillRect t="-4211" r="-4578" b="-81053"/>
                </a:stretch>
              </a:blipFill>
            </p:spPr>
            <p:txBody>
              <a:bodyPr/>
              <a:lstStyle/>
              <a:p>
                <a:r>
                  <a:rPr lang="en-US">
                    <a:noFill/>
                  </a:rPr>
                  <a:t> </a:t>
                </a:r>
              </a:p>
            </p:txBody>
          </p:sp>
        </mc:Fallback>
      </mc:AlternateContent>
      <p:sp>
        <p:nvSpPr>
          <p:cNvPr id="12" name="Textfeld 11"/>
          <p:cNvSpPr txBox="1"/>
          <p:nvPr/>
        </p:nvSpPr>
        <p:spPr>
          <a:xfrm>
            <a:off x="540000" y="3483362"/>
            <a:ext cx="3405548" cy="307777"/>
          </a:xfrm>
          <a:prstGeom prst="rect">
            <a:avLst/>
          </a:prstGeom>
          <a:noFill/>
        </p:spPr>
        <p:txBody>
          <a:bodyPr wrap="none" rtlCol="0">
            <a:spAutoFit/>
          </a:bodyPr>
          <a:lstStyle/>
          <a:p>
            <a:r>
              <a:rPr lang="en-US" sz="1200" dirty="0" smtClean="0">
                <a:solidFill>
                  <a:srgbClr val="0000CC"/>
                </a:solidFill>
                <a:latin typeface="Times New Roman" panose="02020603050405020304" pitchFamily="18" charset="0"/>
                <a:cs typeface="Times New Roman" panose="02020603050405020304" pitchFamily="18" charset="0"/>
              </a:rPr>
              <a:t>Usual definition for the critical energy </a:t>
            </a:r>
            <a:r>
              <a:rPr lang="en-US" sz="1400" b="1" dirty="0" err="1" smtClean="0">
                <a:solidFill>
                  <a:srgbClr val="0000CC"/>
                </a:solidFill>
                <a:latin typeface="Times New Roman" panose="02020603050405020304" pitchFamily="18" charset="0"/>
                <a:cs typeface="Times New Roman" panose="02020603050405020304" pitchFamily="18" charset="0"/>
              </a:rPr>
              <a:t>E</a:t>
            </a:r>
            <a:r>
              <a:rPr lang="en-US" sz="1400" b="1" baseline="-25000" dirty="0" err="1" smtClean="0">
                <a:solidFill>
                  <a:srgbClr val="0000CC"/>
                </a:solidFill>
                <a:latin typeface="Times New Roman" panose="02020603050405020304" pitchFamily="18" charset="0"/>
                <a:cs typeface="Times New Roman" panose="02020603050405020304" pitchFamily="18" charset="0"/>
              </a:rPr>
              <a:t>c</a:t>
            </a:r>
            <a:r>
              <a:rPr lang="en-US" sz="1200" dirty="0" smtClean="0">
                <a:solidFill>
                  <a:srgbClr val="0000CC"/>
                </a:solidFill>
                <a:latin typeface="Times New Roman" panose="02020603050405020304" pitchFamily="18" charset="0"/>
                <a:cs typeface="Times New Roman" panose="02020603050405020304" pitchFamily="18" charset="0"/>
              </a:rPr>
              <a:t> </a:t>
            </a:r>
            <a:r>
              <a:rPr lang="en-US" sz="1200" dirty="0" smtClean="0">
                <a:solidFill>
                  <a:prstClr val="black"/>
                </a:solidFill>
                <a:latin typeface="Times New Roman" panose="02020603050405020304" pitchFamily="18" charset="0"/>
                <a:cs typeface="Times New Roman" panose="02020603050405020304" pitchFamily="18" charset="0"/>
              </a:rPr>
              <a:t>(electron)</a:t>
            </a:r>
            <a:endParaRPr lang="en-US" sz="1200" dirty="0">
              <a:solidFill>
                <a:prstClr val="black"/>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Textfeld 12"/>
              <p:cNvSpPr txBox="1"/>
              <p:nvPr/>
            </p:nvSpPr>
            <p:spPr>
              <a:xfrm>
                <a:off x="540000" y="3834402"/>
                <a:ext cx="3070071" cy="6301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00CC"/>
                              </a:solidFill>
                              <a:latin typeface="Cambria Math" panose="02040503050406030204" pitchFamily="18" charset="0"/>
                            </a:rPr>
                          </m:ctrlPr>
                        </m:sSubPr>
                        <m:e>
                          <m:d>
                            <m:dPr>
                              <m:ctrlPr>
                                <a:rPr lang="en-US" sz="1400" i="1" smtClean="0">
                                  <a:solidFill>
                                    <a:srgbClr val="0000CC"/>
                                  </a:solidFill>
                                  <a:latin typeface="Cambria Math" panose="02040503050406030204" pitchFamily="18" charset="0"/>
                                </a:rPr>
                              </m:ctrlPr>
                            </m:dPr>
                            <m:e>
                              <m:f>
                                <m:fPr>
                                  <m:ctrlPr>
                                    <a:rPr lang="en-US" sz="1400" i="1" smtClean="0">
                                      <a:solidFill>
                                        <a:srgbClr val="0000CC"/>
                                      </a:solidFill>
                                      <a:latin typeface="Cambria Math" panose="02040503050406030204" pitchFamily="18" charset="0"/>
                                    </a:rPr>
                                  </m:ctrlPr>
                                </m:fPr>
                                <m:num>
                                  <m:r>
                                    <a:rPr lang="de-DE" sz="1400" i="1" smtClean="0">
                                      <a:solidFill>
                                        <a:srgbClr val="0000CC"/>
                                      </a:solidFill>
                                      <a:latin typeface="Cambria Math"/>
                                    </a:rPr>
                                    <m:t>𝑑𝐸</m:t>
                                  </m:r>
                                </m:num>
                                <m:den>
                                  <m:r>
                                    <a:rPr lang="de-DE" sz="1400" i="1" smtClean="0">
                                      <a:solidFill>
                                        <a:srgbClr val="0000CC"/>
                                      </a:solidFill>
                                      <a:latin typeface="Cambria Math"/>
                                    </a:rPr>
                                    <m:t>𝑑𝑥</m:t>
                                  </m:r>
                                </m:den>
                              </m:f>
                            </m:e>
                          </m:d>
                        </m:e>
                        <m:sub>
                          <m:r>
                            <a:rPr lang="de-DE" sz="1400" i="1" smtClean="0">
                              <a:solidFill>
                                <a:srgbClr val="0000CC"/>
                              </a:solidFill>
                              <a:latin typeface="Cambria Math"/>
                            </a:rPr>
                            <m:t>𝑖𝑜𝑛𝑖𝑧𝑎𝑡𝑖𝑜𝑛</m:t>
                          </m:r>
                        </m:sub>
                      </m:sSub>
                      <m:r>
                        <a:rPr lang="de-DE" sz="1400" i="1" smtClean="0">
                          <a:solidFill>
                            <a:srgbClr val="0000CC"/>
                          </a:solidFill>
                          <a:latin typeface="Cambria Math"/>
                        </a:rPr>
                        <m:t>=</m:t>
                      </m:r>
                      <m:sSub>
                        <m:sSubPr>
                          <m:ctrlPr>
                            <a:rPr lang="de-DE" sz="1400" i="1" smtClean="0">
                              <a:solidFill>
                                <a:srgbClr val="0000CC"/>
                              </a:solidFill>
                              <a:latin typeface="Cambria Math" panose="02040503050406030204" pitchFamily="18" charset="0"/>
                            </a:rPr>
                          </m:ctrlPr>
                        </m:sSubPr>
                        <m:e>
                          <m:d>
                            <m:dPr>
                              <m:ctrlPr>
                                <a:rPr lang="de-DE" sz="1400" i="1" smtClean="0">
                                  <a:solidFill>
                                    <a:srgbClr val="0000CC"/>
                                  </a:solidFill>
                                  <a:latin typeface="Cambria Math" panose="02040503050406030204" pitchFamily="18" charset="0"/>
                                </a:rPr>
                              </m:ctrlPr>
                            </m:dPr>
                            <m:e>
                              <m:f>
                                <m:fPr>
                                  <m:ctrlPr>
                                    <a:rPr lang="de-DE" sz="1400" i="1" smtClean="0">
                                      <a:solidFill>
                                        <a:srgbClr val="0000CC"/>
                                      </a:solidFill>
                                      <a:latin typeface="Cambria Math" panose="02040503050406030204" pitchFamily="18" charset="0"/>
                                    </a:rPr>
                                  </m:ctrlPr>
                                </m:fPr>
                                <m:num>
                                  <m:r>
                                    <a:rPr lang="de-DE" sz="1400" i="1" smtClean="0">
                                      <a:solidFill>
                                        <a:srgbClr val="0000CC"/>
                                      </a:solidFill>
                                      <a:latin typeface="Cambria Math"/>
                                    </a:rPr>
                                    <m:t>𝑑𝐸</m:t>
                                  </m:r>
                                </m:num>
                                <m:den>
                                  <m:r>
                                    <a:rPr lang="de-DE" sz="1400" i="1" smtClean="0">
                                      <a:solidFill>
                                        <a:srgbClr val="0000CC"/>
                                      </a:solidFill>
                                      <a:latin typeface="Cambria Math"/>
                                    </a:rPr>
                                    <m:t>𝑑𝑥</m:t>
                                  </m:r>
                                </m:den>
                              </m:f>
                            </m:e>
                          </m:d>
                        </m:e>
                        <m:sub>
                          <m:r>
                            <a:rPr lang="de-DE" sz="1400" i="1" smtClean="0">
                              <a:solidFill>
                                <a:srgbClr val="0000CC"/>
                              </a:solidFill>
                              <a:latin typeface="Cambria Math"/>
                            </a:rPr>
                            <m:t>𝑏𝑟𝑒𝑚𝑠𝑠𝑡𝑟𝑎h𝑙𝑢𝑛𝑔</m:t>
                          </m:r>
                        </m:sub>
                      </m:sSub>
                    </m:oMath>
                  </m:oMathPara>
                </a14:m>
                <a:endParaRPr lang="en-US" sz="1400" dirty="0">
                  <a:solidFill>
                    <a:srgbClr val="0000CC"/>
                  </a:solidFill>
                </a:endParaRPr>
              </a:p>
            </p:txBody>
          </p:sp>
        </mc:Choice>
        <mc:Fallback xmlns="">
          <p:sp>
            <p:nvSpPr>
              <p:cNvPr id="13" name="Textfeld 12"/>
              <p:cNvSpPr txBox="1">
                <a:spLocks noRot="1" noChangeAspect="1" noMove="1" noResize="1" noEditPoints="1" noAdjustHandles="1" noChangeArrowheads="1" noChangeShapeType="1" noTextEdit="1"/>
              </p:cNvSpPr>
              <p:nvPr/>
            </p:nvSpPr>
            <p:spPr>
              <a:xfrm>
                <a:off x="540000" y="3834402"/>
                <a:ext cx="3070071" cy="630173"/>
              </a:xfrm>
              <a:prstGeom prst="rect">
                <a:avLst/>
              </a:prstGeom>
              <a:blipFill rotWithShape="1">
                <a:blip r:embed="rId5"/>
                <a:stretch>
                  <a:fillRect b="-19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feld 13"/>
              <p:cNvSpPr txBox="1"/>
              <p:nvPr/>
            </p:nvSpPr>
            <p:spPr>
              <a:xfrm>
                <a:off x="540000" y="4554402"/>
                <a:ext cx="3320716" cy="8188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prstClr val="black"/>
                              </a:solidFill>
                              <a:latin typeface="Cambria Math" panose="02040503050406030204" pitchFamily="18" charset="0"/>
                            </a:rPr>
                          </m:ctrlPr>
                        </m:sSubSupPr>
                        <m:e>
                          <m:r>
                            <a:rPr lang="de-DE" sz="1200" i="1" smtClean="0">
                              <a:solidFill>
                                <a:prstClr val="black"/>
                              </a:solidFill>
                              <a:latin typeface="Cambria Math"/>
                            </a:rPr>
                            <m:t>𝐸</m:t>
                          </m:r>
                        </m:e>
                        <m:sub>
                          <m:r>
                            <a:rPr lang="de-DE" sz="1200" i="1" smtClean="0">
                              <a:solidFill>
                                <a:prstClr val="black"/>
                              </a:solidFill>
                              <a:latin typeface="Cambria Math"/>
                            </a:rPr>
                            <m:t>𝑐</m:t>
                          </m:r>
                        </m:sub>
                        <m:sup/>
                      </m:sSubSup>
                      <m:d>
                        <m:dPr>
                          <m:ctrlPr>
                            <a:rPr lang="en-US" sz="1200" i="1" smtClean="0">
                              <a:solidFill>
                                <a:prstClr val="black"/>
                              </a:solidFill>
                              <a:latin typeface="Cambria Math" panose="02040503050406030204" pitchFamily="18" charset="0"/>
                            </a:rPr>
                          </m:ctrlPr>
                        </m:dPr>
                        <m:e>
                          <m:sSup>
                            <m:sSupPr>
                              <m:ctrlPr>
                                <a:rPr lang="en-US" sz="1200" i="1" smtClean="0">
                                  <a:solidFill>
                                    <a:prstClr val="black"/>
                                  </a:solidFill>
                                  <a:latin typeface="Cambria Math" panose="02040503050406030204" pitchFamily="18" charset="0"/>
                                </a:rPr>
                              </m:ctrlPr>
                            </m:sSupPr>
                            <m:e>
                              <m:r>
                                <a:rPr lang="de-DE" sz="1200" i="1" smtClean="0">
                                  <a:solidFill>
                                    <a:prstClr val="black"/>
                                  </a:solidFill>
                                  <a:latin typeface="Cambria Math"/>
                                </a:rPr>
                                <m:t>𝑒</m:t>
                              </m:r>
                            </m:e>
                            <m:sup>
                              <m:r>
                                <a:rPr lang="de-DE" sz="1200" i="1" smtClean="0">
                                  <a:solidFill>
                                    <a:prstClr val="black"/>
                                  </a:solidFill>
                                  <a:latin typeface="Cambria Math"/>
                                </a:rPr>
                                <m:t>−</m:t>
                              </m:r>
                            </m:sup>
                          </m:sSup>
                        </m:e>
                      </m:d>
                      <m:r>
                        <a:rPr lang="de-DE" sz="1200" i="1" smtClean="0">
                          <a:solidFill>
                            <a:prstClr val="black"/>
                          </a:solidFill>
                          <a:latin typeface="Cambria Math"/>
                        </a:rPr>
                        <m:t>=</m:t>
                      </m:r>
                      <m:d>
                        <m:dPr>
                          <m:begChr m:val="{"/>
                          <m:endChr m:val=""/>
                          <m:ctrlPr>
                            <a:rPr lang="de-DE" sz="1200" i="1" smtClean="0">
                              <a:solidFill>
                                <a:prstClr val="black"/>
                              </a:solidFill>
                              <a:latin typeface="Cambria Math" panose="02040503050406030204" pitchFamily="18" charset="0"/>
                            </a:rPr>
                          </m:ctrlPr>
                        </m:dPr>
                        <m:e>
                          <m:m>
                            <m:mPr>
                              <m:mcs>
                                <m:mc>
                                  <m:mcPr>
                                    <m:count m:val="1"/>
                                    <m:mcJc m:val="center"/>
                                  </m:mcPr>
                                </m:mc>
                              </m:mcs>
                              <m:ctrlPr>
                                <a:rPr lang="de-DE" sz="1200" i="1" smtClean="0">
                                  <a:solidFill>
                                    <a:prstClr val="black"/>
                                  </a:solidFill>
                                  <a:latin typeface="Cambria Math" panose="02040503050406030204" pitchFamily="18" charset="0"/>
                                </a:rPr>
                              </m:ctrlPr>
                            </m:mPr>
                            <m:mr>
                              <m:e>
                                <m:f>
                                  <m:fPr>
                                    <m:ctrlPr>
                                      <a:rPr lang="de-DE" sz="1200" i="1" smtClean="0">
                                        <a:solidFill>
                                          <a:prstClr val="black"/>
                                        </a:solidFill>
                                        <a:latin typeface="Cambria Math" panose="02040503050406030204" pitchFamily="18" charset="0"/>
                                      </a:rPr>
                                    </m:ctrlPr>
                                  </m:fPr>
                                  <m:num>
                                    <m:r>
                                      <a:rPr lang="de-DE" sz="1200" i="1" smtClean="0">
                                        <a:solidFill>
                                          <a:prstClr val="black"/>
                                        </a:solidFill>
                                        <a:latin typeface="Cambria Math"/>
                                      </a:rPr>
                                      <m:t>610 </m:t>
                                    </m:r>
                                    <m:r>
                                      <a:rPr lang="de-DE" sz="1200" i="1" smtClean="0">
                                        <a:solidFill>
                                          <a:prstClr val="black"/>
                                        </a:solidFill>
                                        <a:latin typeface="Cambria Math"/>
                                      </a:rPr>
                                      <m:t>𝑀𝑒𝑉</m:t>
                                    </m:r>
                                  </m:num>
                                  <m:den>
                                    <m:r>
                                      <a:rPr lang="de-DE" sz="1200" i="1" smtClean="0">
                                        <a:solidFill>
                                          <a:prstClr val="black"/>
                                        </a:solidFill>
                                        <a:latin typeface="Cambria Math"/>
                                      </a:rPr>
                                      <m:t>𝑍</m:t>
                                    </m:r>
                                    <m:r>
                                      <a:rPr lang="de-DE" sz="1200" i="1" smtClean="0">
                                        <a:solidFill>
                                          <a:prstClr val="black"/>
                                        </a:solidFill>
                                        <a:latin typeface="Cambria Math"/>
                                      </a:rPr>
                                      <m:t>+1.24</m:t>
                                    </m:r>
                                  </m:den>
                                </m:f>
                                <m:r>
                                  <m:rPr>
                                    <m:brk m:alnAt="7"/>
                                  </m:rPr>
                                  <a:rPr lang="de-DE" sz="1200" i="1" smtClean="0">
                                    <a:solidFill>
                                      <a:prstClr val="black"/>
                                    </a:solidFill>
                                    <a:latin typeface="Cambria Math"/>
                                  </a:rPr>
                                  <m:t> </m:t>
                                </m:r>
                                <m:r>
                                  <a:rPr lang="de-DE" sz="1200" i="1" smtClean="0">
                                    <a:solidFill>
                                      <a:prstClr val="black"/>
                                    </a:solidFill>
                                    <a:latin typeface="Cambria Math"/>
                                  </a:rPr>
                                  <m:t>    </m:t>
                                </m:r>
                                <m:r>
                                  <a:rPr lang="de-DE" sz="1200" i="1" smtClean="0">
                                    <a:solidFill>
                                      <a:prstClr val="black"/>
                                    </a:solidFill>
                                    <a:latin typeface="Cambria Math"/>
                                  </a:rPr>
                                  <m:t>𝑓𝑜𝑟</m:t>
                                </m:r>
                                <m:r>
                                  <a:rPr lang="de-DE" sz="1200" i="1" smtClean="0">
                                    <a:solidFill>
                                      <a:prstClr val="black"/>
                                    </a:solidFill>
                                    <a:latin typeface="Cambria Math"/>
                                  </a:rPr>
                                  <m:t> </m:t>
                                </m:r>
                                <m:r>
                                  <a:rPr lang="de-DE" sz="1200" i="1" smtClean="0">
                                    <a:solidFill>
                                      <a:prstClr val="black"/>
                                    </a:solidFill>
                                    <a:latin typeface="Cambria Math"/>
                                  </a:rPr>
                                  <m:t>𝑠𝑜𝑙𝑖𝑑𝑠</m:t>
                                </m:r>
                                <m:r>
                                  <a:rPr lang="de-DE" sz="1200" i="1" smtClean="0">
                                    <a:solidFill>
                                      <a:prstClr val="black"/>
                                    </a:solidFill>
                                    <a:latin typeface="Cambria Math"/>
                                  </a:rPr>
                                  <m:t> </m:t>
                                </m:r>
                                <m:r>
                                  <a:rPr lang="de-DE" sz="1200" i="1" smtClean="0">
                                    <a:solidFill>
                                      <a:prstClr val="black"/>
                                    </a:solidFill>
                                    <a:latin typeface="Cambria Math"/>
                                  </a:rPr>
                                  <m:t>𝑎𝑛𝑑</m:t>
                                </m:r>
                                <m:r>
                                  <a:rPr lang="de-DE" sz="1200" i="1" smtClean="0">
                                    <a:solidFill>
                                      <a:prstClr val="black"/>
                                    </a:solidFill>
                                    <a:latin typeface="Cambria Math"/>
                                  </a:rPr>
                                  <m:t> </m:t>
                                </m:r>
                                <m:r>
                                  <a:rPr lang="de-DE" sz="1200" i="1" smtClean="0">
                                    <a:solidFill>
                                      <a:prstClr val="black"/>
                                    </a:solidFill>
                                    <a:latin typeface="Cambria Math"/>
                                  </a:rPr>
                                  <m:t>𝑙𝑖𝑞𝑢𝑖𝑑𝑠</m:t>
                                </m:r>
                              </m:e>
                            </m:mr>
                            <m:mr>
                              <m:e>
                                <m:f>
                                  <m:fPr>
                                    <m:ctrlPr>
                                      <a:rPr lang="de-DE" sz="1200" i="1" smtClean="0">
                                        <a:solidFill>
                                          <a:prstClr val="black"/>
                                        </a:solidFill>
                                        <a:latin typeface="Cambria Math" panose="02040503050406030204" pitchFamily="18" charset="0"/>
                                      </a:rPr>
                                    </m:ctrlPr>
                                  </m:fPr>
                                  <m:num>
                                    <m:r>
                                      <a:rPr lang="de-DE" sz="1200" i="1" smtClean="0">
                                        <a:solidFill>
                                          <a:prstClr val="black"/>
                                        </a:solidFill>
                                        <a:latin typeface="Cambria Math"/>
                                      </a:rPr>
                                      <m:t>710 </m:t>
                                    </m:r>
                                    <m:r>
                                      <a:rPr lang="de-DE" sz="1200" i="1" smtClean="0">
                                        <a:solidFill>
                                          <a:prstClr val="black"/>
                                        </a:solidFill>
                                        <a:latin typeface="Cambria Math"/>
                                      </a:rPr>
                                      <m:t>𝑀𝑒𝑉</m:t>
                                    </m:r>
                                  </m:num>
                                  <m:den>
                                    <m:r>
                                      <a:rPr lang="de-DE" sz="1200" i="1" smtClean="0">
                                        <a:solidFill>
                                          <a:prstClr val="black"/>
                                        </a:solidFill>
                                        <a:latin typeface="Cambria Math"/>
                                      </a:rPr>
                                      <m:t>𝑍</m:t>
                                    </m:r>
                                    <m:r>
                                      <a:rPr lang="de-DE" sz="1200" i="1" smtClean="0">
                                        <a:solidFill>
                                          <a:prstClr val="black"/>
                                        </a:solidFill>
                                        <a:latin typeface="Cambria Math"/>
                                      </a:rPr>
                                      <m:t>+0.92</m:t>
                                    </m:r>
                                  </m:den>
                                </m:f>
                                <m:r>
                                  <a:rPr lang="de-DE" sz="1200" i="1" smtClean="0">
                                    <a:solidFill>
                                      <a:prstClr val="black"/>
                                    </a:solidFill>
                                    <a:latin typeface="Cambria Math"/>
                                  </a:rPr>
                                  <m:t>     </m:t>
                                </m:r>
                                <m:r>
                                  <a:rPr lang="de-DE" sz="1200" i="1" smtClean="0">
                                    <a:solidFill>
                                      <a:prstClr val="black"/>
                                    </a:solidFill>
                                    <a:latin typeface="Cambria Math"/>
                                  </a:rPr>
                                  <m:t>𝑓𝑜𝑟</m:t>
                                </m:r>
                                <m:r>
                                  <a:rPr lang="de-DE" sz="1200" i="1" smtClean="0">
                                    <a:solidFill>
                                      <a:prstClr val="black"/>
                                    </a:solidFill>
                                    <a:latin typeface="Cambria Math"/>
                                  </a:rPr>
                                  <m:t> </m:t>
                                </m:r>
                                <m:r>
                                  <a:rPr lang="de-DE" sz="1200" i="1" smtClean="0">
                                    <a:solidFill>
                                      <a:prstClr val="black"/>
                                    </a:solidFill>
                                    <a:latin typeface="Cambria Math"/>
                                  </a:rPr>
                                  <m:t>𝑔𝑎𝑠𝑒𝑠</m:t>
                                </m:r>
                                <m:r>
                                  <a:rPr lang="de-DE" sz="1200" i="1" smtClean="0">
                                    <a:solidFill>
                                      <a:prstClr val="black"/>
                                    </a:solidFill>
                                    <a:latin typeface="Cambria Math"/>
                                  </a:rPr>
                                  <m:t>                         </m:t>
                                </m:r>
                              </m:e>
                            </m:mr>
                          </m:m>
                        </m:e>
                      </m:d>
                    </m:oMath>
                  </m:oMathPara>
                </a14:m>
                <a:endParaRPr lang="en-US" sz="1200" dirty="0">
                  <a:solidFill>
                    <a:prstClr val="black"/>
                  </a:solidFill>
                </a:endParaRPr>
              </a:p>
            </p:txBody>
          </p:sp>
        </mc:Choice>
        <mc:Fallback xmlns="">
          <p:sp>
            <p:nvSpPr>
              <p:cNvPr id="14" name="Textfeld 13"/>
              <p:cNvSpPr txBox="1">
                <a:spLocks noRot="1" noChangeAspect="1" noMove="1" noResize="1" noEditPoints="1" noAdjustHandles="1" noChangeArrowheads="1" noChangeShapeType="1" noTextEdit="1"/>
              </p:cNvSpPr>
              <p:nvPr/>
            </p:nvSpPr>
            <p:spPr>
              <a:xfrm>
                <a:off x="540000" y="4554402"/>
                <a:ext cx="3320716" cy="818814"/>
              </a:xfrm>
              <a:prstGeom prst="rect">
                <a:avLst/>
              </a:prstGeom>
              <a:blipFill rotWithShape="1">
                <a:blip r:embed="rId6"/>
                <a:stretch>
                  <a:fillRect/>
                </a:stretch>
              </a:blipFill>
            </p:spPr>
            <p:txBody>
              <a:bodyPr/>
              <a:lstStyle/>
              <a:p>
                <a:r>
                  <a:rPr lang="en-US">
                    <a:noFill/>
                  </a:rPr>
                  <a:t> </a:t>
                </a:r>
              </a:p>
            </p:txBody>
          </p:sp>
        </mc:Fallback>
      </mc:AlternateContent>
      <p:sp>
        <p:nvSpPr>
          <p:cNvPr id="15" name="Textfeld 14"/>
          <p:cNvSpPr txBox="1"/>
          <p:nvPr/>
        </p:nvSpPr>
        <p:spPr>
          <a:xfrm>
            <a:off x="540000" y="6001543"/>
            <a:ext cx="4451603" cy="307777"/>
          </a:xfrm>
          <a:prstGeom prst="rect">
            <a:avLst/>
          </a:prstGeom>
          <a:noFill/>
        </p:spPr>
        <p:txBody>
          <a:bodyPr wrap="none" rtlCol="0">
            <a:spAutoFit/>
          </a:bodyPr>
          <a:lstStyle/>
          <a:p>
            <a:r>
              <a:rPr lang="en-US" sz="1400" dirty="0" smtClean="0">
                <a:solidFill>
                  <a:srgbClr val="FF0000"/>
                </a:solidFill>
                <a:latin typeface="Times New Roman" panose="02020603050405020304" pitchFamily="18" charset="0"/>
                <a:cs typeface="Times New Roman" panose="02020603050405020304" pitchFamily="18" charset="0"/>
              </a:rPr>
              <a:t>example:</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Pb</a:t>
            </a:r>
            <a:r>
              <a:rPr lang="en-US" sz="1400" dirty="0" smtClean="0">
                <a:solidFill>
                  <a:prstClr val="black"/>
                </a:solidFill>
                <a:latin typeface="Times New Roman" panose="02020603050405020304" pitchFamily="18" charset="0"/>
                <a:cs typeface="Times New Roman" panose="02020603050405020304" pitchFamily="18" charset="0"/>
              </a:rPr>
              <a:t> (Z=82, </a:t>
            </a:r>
            <a:r>
              <a:rPr lang="el-GR" sz="1400" dirty="0" smtClean="0">
                <a:solidFill>
                  <a:prstClr val="black"/>
                </a:solidFill>
                <a:latin typeface="Times New Roman" panose="02020603050405020304" pitchFamily="18" charset="0"/>
                <a:cs typeface="Times New Roman" panose="02020603050405020304" pitchFamily="18" charset="0"/>
              </a:rPr>
              <a:t>ρ</a:t>
            </a:r>
            <a:r>
              <a:rPr lang="de-DE" sz="1400" dirty="0">
                <a:solidFill>
                  <a:prstClr val="black"/>
                </a:solidFill>
                <a:latin typeface="Times New Roman" panose="02020603050405020304" pitchFamily="18" charset="0"/>
                <a:cs typeface="Times New Roman" panose="02020603050405020304" pitchFamily="18" charset="0"/>
              </a:rPr>
              <a:t> </a:t>
            </a:r>
            <a:r>
              <a:rPr lang="de-DE" sz="1400" dirty="0" smtClean="0">
                <a:solidFill>
                  <a:prstClr val="black"/>
                </a:solidFill>
                <a:latin typeface="Times New Roman" panose="02020603050405020304" pitchFamily="18" charset="0"/>
                <a:cs typeface="Times New Roman" panose="02020603050405020304" pitchFamily="18" charset="0"/>
              </a:rPr>
              <a:t>= 11.34 [g/cm</a:t>
            </a:r>
            <a:r>
              <a:rPr lang="de-DE" sz="1400" baseline="30000" dirty="0" smtClean="0">
                <a:solidFill>
                  <a:prstClr val="black"/>
                </a:solidFill>
                <a:latin typeface="Times New Roman" panose="02020603050405020304" pitchFamily="18" charset="0"/>
                <a:cs typeface="Times New Roman" panose="02020603050405020304" pitchFamily="18" charset="0"/>
              </a:rPr>
              <a:t>3</a:t>
            </a:r>
            <a:r>
              <a:rPr lang="de-DE" sz="1400" dirty="0" smtClean="0">
                <a:solidFill>
                  <a:prstClr val="black"/>
                </a:solidFill>
                <a:latin typeface="Times New Roman" panose="02020603050405020304" pitchFamily="18" charset="0"/>
                <a:cs typeface="Times New Roman" panose="02020603050405020304" pitchFamily="18" charset="0"/>
              </a:rPr>
              <a:t>]   </a:t>
            </a:r>
            <a:r>
              <a:rPr lang="de-DE" sz="1400" b="1" dirty="0" smtClean="0">
                <a:solidFill>
                  <a:srgbClr val="FF0000"/>
                </a:solidFill>
                <a:latin typeface="Times New Roman" panose="02020603050405020304" pitchFamily="18" charset="0"/>
                <a:cs typeface="Times New Roman" panose="02020603050405020304" pitchFamily="18" charset="0"/>
              </a:rPr>
              <a:t>→</a:t>
            </a:r>
            <a:r>
              <a:rPr lang="de-DE" sz="1400" dirty="0" smtClean="0">
                <a:solidFill>
                  <a:prstClr val="black"/>
                </a:solidFill>
                <a:latin typeface="Times New Roman" panose="02020603050405020304" pitchFamily="18" charset="0"/>
                <a:cs typeface="Times New Roman" panose="02020603050405020304" pitchFamily="18" charset="0"/>
              </a:rPr>
              <a:t>   E</a:t>
            </a:r>
            <a:r>
              <a:rPr lang="de-DE" sz="1400" baseline="-25000" dirty="0" smtClean="0">
                <a:solidFill>
                  <a:prstClr val="black"/>
                </a:solidFill>
                <a:latin typeface="Times New Roman" panose="02020603050405020304" pitchFamily="18" charset="0"/>
                <a:cs typeface="Times New Roman" panose="02020603050405020304" pitchFamily="18" charset="0"/>
              </a:rPr>
              <a:t>c</a:t>
            </a:r>
            <a:r>
              <a:rPr lang="de-DE" sz="1400" dirty="0" smtClean="0">
                <a:solidFill>
                  <a:prstClr val="black"/>
                </a:solidFill>
                <a:latin typeface="Times New Roman" panose="02020603050405020304" pitchFamily="18" charset="0"/>
                <a:cs typeface="Times New Roman" panose="02020603050405020304" pitchFamily="18" charset="0"/>
              </a:rPr>
              <a:t> = 7.34 </a:t>
            </a:r>
            <a:r>
              <a:rPr lang="de-DE" sz="1400" dirty="0" err="1" smtClean="0">
                <a:solidFill>
                  <a:prstClr val="black"/>
                </a:solidFill>
                <a:latin typeface="Times New Roman" panose="02020603050405020304" pitchFamily="18" charset="0"/>
                <a:cs typeface="Times New Roman" panose="02020603050405020304" pitchFamily="18" charset="0"/>
              </a:rPr>
              <a:t>MeV</a:t>
            </a:r>
            <a:endParaRPr lang="en-US" sz="1400" dirty="0">
              <a:solidFill>
                <a:prstClr val="black"/>
              </a:solidFill>
              <a:latin typeface="Times New Roman" panose="02020603050405020304" pitchFamily="18" charset="0"/>
              <a:cs typeface="Times New Roman" panose="02020603050405020304" pitchFamily="18" charset="0"/>
            </a:endParaRPr>
          </a:p>
        </p:txBody>
      </p:sp>
      <p:cxnSp>
        <p:nvCxnSpPr>
          <p:cNvPr id="19" name="Gerade Verbindung 18"/>
          <p:cNvCxnSpPr/>
          <p:nvPr/>
        </p:nvCxnSpPr>
        <p:spPr>
          <a:xfrm>
            <a:off x="5760000" y="1124744"/>
            <a:ext cx="0" cy="36360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22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730250"/>
          </a:xfrm>
        </p:spPr>
        <p:txBody>
          <a:bodyPr>
            <a:normAutofit fontScale="90000"/>
          </a:bodyPr>
          <a:lstStyle/>
          <a:p>
            <a:r>
              <a:rPr lang="en-US" dirty="0" smtClean="0"/>
              <a:t>Comparison between electrons </a:t>
            </a:r>
            <a:r>
              <a:rPr lang="de-DE" dirty="0" smtClean="0"/>
              <a:t>(</a:t>
            </a:r>
            <a:r>
              <a:rPr lang="el-GR" dirty="0" smtClean="0"/>
              <a:t>β</a:t>
            </a:r>
            <a:r>
              <a:rPr lang="de-DE" baseline="30000" dirty="0" smtClean="0"/>
              <a:t>-</a:t>
            </a:r>
            <a:r>
              <a:rPr lang="de-DE" dirty="0" smtClean="0"/>
              <a:t>) </a:t>
            </a:r>
            <a:r>
              <a:rPr lang="en-US" dirty="0" smtClean="0"/>
              <a:t>and positrons </a:t>
            </a:r>
            <a:r>
              <a:rPr lang="de-DE" dirty="0" smtClean="0"/>
              <a:t>(</a:t>
            </a:r>
            <a:r>
              <a:rPr lang="el-GR" dirty="0" smtClean="0"/>
              <a:t>β</a:t>
            </a:r>
            <a:r>
              <a:rPr lang="de-DE" baseline="30000" dirty="0" smtClean="0"/>
              <a:t>+</a:t>
            </a:r>
            <a:r>
              <a:rPr lang="de-DE" dirty="0" smtClean="0"/>
              <a:t>)</a:t>
            </a:r>
            <a:br>
              <a:rPr lang="de-DE" dirty="0" smtClean="0"/>
            </a:br>
            <a:r>
              <a:rPr lang="de-DE" dirty="0" smtClean="0"/>
              <a:t>on </a:t>
            </a:r>
            <a:r>
              <a:rPr lang="en-US" dirty="0" smtClean="0"/>
              <a:t>their way through </a:t>
            </a:r>
            <a:r>
              <a:rPr lang="de-DE" dirty="0" smtClean="0"/>
              <a:t>matter</a:t>
            </a:r>
            <a:endParaRPr lang="de-DE" dirty="0"/>
          </a:p>
        </p:txBody>
      </p:sp>
      <p:sp>
        <p:nvSpPr>
          <p:cNvPr id="4" name="Textfeld 3"/>
          <p:cNvSpPr txBox="1"/>
          <p:nvPr/>
        </p:nvSpPr>
        <p:spPr>
          <a:xfrm>
            <a:off x="467545" y="1052736"/>
            <a:ext cx="8352928" cy="954107"/>
          </a:xfrm>
          <a:prstGeom prst="rect">
            <a:avLst/>
          </a:prstGeom>
          <a:noFill/>
        </p:spPr>
        <p:txBody>
          <a:bodyPr wrap="square" rtlCol="0">
            <a:spAutoFit/>
          </a:bodyPr>
          <a:lstStyle/>
          <a:p>
            <a:r>
              <a:rPr lang="el-GR" sz="1400" dirty="0" smtClean="0">
                <a:latin typeface="Times New Roman" panose="02020603050405020304" pitchFamily="18" charset="0"/>
                <a:cs typeface="Times New Roman" panose="02020603050405020304" pitchFamily="18" charset="0"/>
              </a:rPr>
              <a:t>β</a:t>
            </a:r>
            <a:r>
              <a:rPr lang="de-DE" sz="1400" baseline="30000" dirty="0" smtClean="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particles</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behave</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similarly</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as</a:t>
            </a:r>
            <a:r>
              <a:rPr lang="de-DE" sz="1400" dirty="0" smtClean="0">
                <a:latin typeface="Times New Roman" panose="02020603050405020304" pitchFamily="18" charset="0"/>
                <a:cs typeface="Times New Roman" panose="02020603050405020304" pitchFamily="18" charset="0"/>
              </a:rPr>
              <a:t> </a:t>
            </a:r>
            <a:r>
              <a:rPr lang="el-GR" sz="1400" dirty="0" smtClean="0">
                <a:latin typeface="Times New Roman" panose="02020603050405020304" pitchFamily="18" charset="0"/>
                <a:cs typeface="Times New Roman" panose="02020603050405020304" pitchFamily="18" charset="0"/>
              </a:rPr>
              <a:t>β</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particles</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they</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are</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ionizing</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and</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attenuated</a:t>
            </a:r>
            <a:r>
              <a:rPr lang="de-DE" sz="1400" dirty="0" smtClean="0">
                <a:latin typeface="Times New Roman" panose="02020603050405020304" pitchFamily="18" charset="0"/>
                <a:cs typeface="Times New Roman" panose="02020603050405020304" pitchFamily="18" charset="0"/>
              </a:rPr>
              <a:t> on </a:t>
            </a:r>
            <a:r>
              <a:rPr lang="de-DE" sz="1400" dirty="0" err="1" smtClean="0">
                <a:latin typeface="Times New Roman" panose="02020603050405020304" pitchFamily="18" charset="0"/>
                <a:cs typeface="Times New Roman" panose="02020603050405020304" pitchFamily="18" charset="0"/>
              </a:rPr>
              <a:t>their</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way</a:t>
            </a:r>
            <a:r>
              <a:rPr lang="de-DE" sz="1400" dirty="0" smtClean="0">
                <a:latin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cs typeface="Times New Roman" panose="02020603050405020304" pitchFamily="18" charset="0"/>
              </a:rPr>
              <a:t>through</a:t>
            </a:r>
            <a:r>
              <a:rPr lang="de-DE" sz="1400" dirty="0" smtClean="0">
                <a:latin typeface="Times New Roman" panose="02020603050405020304" pitchFamily="18" charset="0"/>
                <a:cs typeface="Times New Roman" panose="02020603050405020304" pitchFamily="18" charset="0"/>
              </a:rPr>
              <a:t> matter</a:t>
            </a:r>
            <a:r>
              <a:rPr lang="de-DE" sz="1400" dirty="0" smtClean="0">
                <a:latin typeface="Times New Roman"/>
                <a:cs typeface="Times New Roman"/>
              </a:rPr>
              <a:t>.</a:t>
            </a:r>
          </a:p>
          <a:p>
            <a:endParaRPr lang="de-DE" sz="1400" dirty="0" smtClean="0">
              <a:latin typeface="Times New Roman"/>
              <a:cs typeface="Times New Roman"/>
            </a:endParaRPr>
          </a:p>
          <a:p>
            <a:r>
              <a:rPr lang="de-DE" sz="1400" dirty="0" smtClean="0">
                <a:latin typeface="Times New Roman"/>
                <a:cs typeface="Times New Roman"/>
              </a:rPr>
              <a:t>But at </a:t>
            </a:r>
            <a:r>
              <a:rPr lang="de-DE" sz="1400" dirty="0" err="1" smtClean="0">
                <a:latin typeface="Times New Roman"/>
                <a:cs typeface="Times New Roman"/>
              </a:rPr>
              <a:t>the</a:t>
            </a:r>
            <a:r>
              <a:rPr lang="de-DE" sz="1400" dirty="0" smtClean="0">
                <a:latin typeface="Times New Roman"/>
                <a:cs typeface="Times New Roman"/>
              </a:rPr>
              <a:t> end </a:t>
            </a:r>
            <a:r>
              <a:rPr lang="de-DE" sz="1400" dirty="0" err="1" smtClean="0">
                <a:latin typeface="Times New Roman"/>
                <a:cs typeface="Times New Roman"/>
              </a:rPr>
              <a:t>of</a:t>
            </a:r>
            <a:r>
              <a:rPr lang="de-DE" sz="1400" dirty="0" smtClean="0">
                <a:latin typeface="Times New Roman"/>
                <a:cs typeface="Times New Roman"/>
              </a:rPr>
              <a:t> </a:t>
            </a:r>
            <a:r>
              <a:rPr lang="de-DE" sz="1400" dirty="0" err="1" smtClean="0">
                <a:latin typeface="Times New Roman"/>
                <a:cs typeface="Times New Roman"/>
              </a:rPr>
              <a:t>the</a:t>
            </a:r>
            <a:r>
              <a:rPr lang="de-DE" sz="1400" dirty="0" smtClean="0">
                <a:latin typeface="Times New Roman"/>
                <a:cs typeface="Times New Roman"/>
              </a:rPr>
              <a:t> </a:t>
            </a:r>
            <a:r>
              <a:rPr lang="de-DE" sz="1400" dirty="0" err="1" smtClean="0">
                <a:latin typeface="Times New Roman"/>
                <a:cs typeface="Times New Roman"/>
              </a:rPr>
              <a:t>their</a:t>
            </a:r>
            <a:r>
              <a:rPr lang="de-DE" sz="1400" dirty="0" smtClean="0">
                <a:latin typeface="Times New Roman"/>
                <a:cs typeface="Times New Roman"/>
              </a:rPr>
              <a:t> </a:t>
            </a:r>
            <a:r>
              <a:rPr lang="de-DE" sz="1400" dirty="0" err="1" smtClean="0">
                <a:latin typeface="Times New Roman"/>
                <a:cs typeface="Times New Roman"/>
              </a:rPr>
              <a:t>attenuation</a:t>
            </a:r>
            <a:r>
              <a:rPr lang="de-DE" sz="1400" dirty="0" smtClean="0">
                <a:latin typeface="Times New Roman"/>
                <a:cs typeface="Times New Roman"/>
              </a:rPr>
              <a:t> </a:t>
            </a:r>
            <a:r>
              <a:rPr lang="de-DE" sz="1400" dirty="0" err="1" smtClean="0">
                <a:latin typeface="Times New Roman"/>
                <a:cs typeface="Times New Roman"/>
              </a:rPr>
              <a:t>one</a:t>
            </a:r>
            <a:r>
              <a:rPr lang="de-DE" sz="1400" dirty="0" smtClean="0">
                <a:latin typeface="Times New Roman"/>
                <a:cs typeface="Times New Roman"/>
              </a:rPr>
              <a:t> </a:t>
            </a:r>
            <a:r>
              <a:rPr lang="de-DE" sz="1400" dirty="0" err="1" smtClean="0">
                <a:latin typeface="Times New Roman"/>
                <a:cs typeface="Times New Roman"/>
              </a:rPr>
              <a:t>observes</a:t>
            </a:r>
            <a:r>
              <a:rPr lang="de-DE" sz="1400" dirty="0" smtClean="0">
                <a:latin typeface="Times New Roman"/>
                <a:cs typeface="Times New Roman"/>
              </a:rPr>
              <a:t> a pair </a:t>
            </a:r>
            <a:r>
              <a:rPr lang="de-DE" sz="1400" dirty="0" err="1" smtClean="0">
                <a:latin typeface="Times New Roman"/>
                <a:cs typeface="Times New Roman"/>
              </a:rPr>
              <a:t>annihilation</a:t>
            </a:r>
            <a:r>
              <a:rPr lang="de-DE" sz="1400" dirty="0" smtClean="0">
                <a:latin typeface="Times New Roman"/>
                <a:cs typeface="Times New Roman"/>
              </a:rPr>
              <a:t> </a:t>
            </a:r>
            <a:r>
              <a:rPr lang="de-DE" sz="1400" dirty="0" err="1" smtClean="0">
                <a:latin typeface="Times New Roman"/>
                <a:cs typeface="Times New Roman"/>
              </a:rPr>
              <a:t>with</a:t>
            </a:r>
            <a:r>
              <a:rPr lang="de-DE" sz="1400" dirty="0" smtClean="0">
                <a:latin typeface="Times New Roman"/>
                <a:cs typeface="Times New Roman"/>
              </a:rPr>
              <a:t> an </a:t>
            </a:r>
            <a:r>
              <a:rPr lang="de-DE" sz="1400" dirty="0" err="1" smtClean="0">
                <a:latin typeface="Times New Roman"/>
                <a:cs typeface="Times New Roman"/>
              </a:rPr>
              <a:t>electron</a:t>
            </a:r>
            <a:r>
              <a:rPr lang="de-DE" sz="1400" dirty="0" smtClean="0">
                <a:latin typeface="Times New Roman"/>
                <a:cs typeface="Times New Roman"/>
              </a:rPr>
              <a:t>, </a:t>
            </a:r>
            <a:r>
              <a:rPr lang="de-DE" sz="1400" dirty="0" err="1" smtClean="0">
                <a:latin typeface="Times New Roman"/>
                <a:cs typeface="Times New Roman"/>
              </a:rPr>
              <a:t>which</a:t>
            </a:r>
            <a:r>
              <a:rPr lang="de-DE" sz="1400" dirty="0" smtClean="0">
                <a:latin typeface="Times New Roman"/>
                <a:cs typeface="Times New Roman"/>
              </a:rPr>
              <a:t> </a:t>
            </a:r>
            <a:r>
              <a:rPr lang="de-DE" sz="1400" dirty="0" err="1" smtClean="0">
                <a:latin typeface="Times New Roman"/>
                <a:cs typeface="Times New Roman"/>
              </a:rPr>
              <a:t>yields</a:t>
            </a:r>
            <a:r>
              <a:rPr lang="de-DE" sz="1400" dirty="0" smtClean="0">
                <a:latin typeface="Times New Roman"/>
                <a:cs typeface="Times New Roman"/>
              </a:rPr>
              <a:t> high </a:t>
            </a:r>
            <a:r>
              <a:rPr lang="de-DE" sz="1400" dirty="0" err="1" smtClean="0">
                <a:latin typeface="Times New Roman"/>
                <a:cs typeface="Times New Roman"/>
              </a:rPr>
              <a:t>energetic</a:t>
            </a:r>
            <a:r>
              <a:rPr lang="de-DE" sz="1400" dirty="0" smtClean="0">
                <a:latin typeface="Times New Roman"/>
                <a:cs typeface="Times New Roman"/>
              </a:rPr>
              <a:t> </a:t>
            </a:r>
            <a:r>
              <a:rPr lang="el-GR" sz="1400" dirty="0" smtClean="0">
                <a:latin typeface="Times New Roman"/>
                <a:cs typeface="Times New Roman"/>
              </a:rPr>
              <a:t>γ</a:t>
            </a:r>
            <a:r>
              <a:rPr lang="de-DE" sz="1400" dirty="0" smtClean="0">
                <a:latin typeface="Times New Roman"/>
                <a:cs typeface="Times New Roman"/>
              </a:rPr>
              <a:t>-emission. Positrons </a:t>
            </a:r>
            <a:r>
              <a:rPr lang="de-DE" sz="1400" dirty="0" err="1" smtClean="0">
                <a:latin typeface="Times New Roman"/>
                <a:cs typeface="Times New Roman"/>
              </a:rPr>
              <a:t>are</a:t>
            </a:r>
            <a:r>
              <a:rPr lang="de-DE" sz="1400" dirty="0" smtClean="0">
                <a:latin typeface="Times New Roman"/>
                <a:cs typeface="Times New Roman"/>
              </a:rPr>
              <a:t> </a:t>
            </a:r>
            <a:r>
              <a:rPr lang="de-DE" sz="1400" dirty="0" err="1" smtClean="0">
                <a:latin typeface="Times New Roman"/>
                <a:cs typeface="Times New Roman"/>
              </a:rPr>
              <a:t>hence</a:t>
            </a:r>
            <a:r>
              <a:rPr lang="de-DE" sz="1400" dirty="0" smtClean="0">
                <a:latin typeface="Times New Roman"/>
                <a:cs typeface="Times New Roman"/>
              </a:rPr>
              <a:t> </a:t>
            </a:r>
            <a:r>
              <a:rPr lang="de-DE" sz="1400" dirty="0" err="1" smtClean="0">
                <a:latin typeface="Times New Roman"/>
                <a:cs typeface="Times New Roman"/>
              </a:rPr>
              <a:t>more</a:t>
            </a:r>
            <a:r>
              <a:rPr lang="de-DE" sz="1400" dirty="0" smtClean="0">
                <a:latin typeface="Times New Roman"/>
                <a:cs typeface="Times New Roman"/>
              </a:rPr>
              <a:t> </a:t>
            </a:r>
            <a:r>
              <a:rPr lang="de-DE" sz="1400" dirty="0" err="1" smtClean="0">
                <a:latin typeface="Times New Roman"/>
                <a:cs typeface="Times New Roman"/>
              </a:rPr>
              <a:t>dangerous</a:t>
            </a:r>
            <a:r>
              <a:rPr lang="de-DE" sz="1400" dirty="0" smtClean="0">
                <a:latin typeface="Times New Roman"/>
                <a:cs typeface="Times New Roman"/>
              </a:rPr>
              <a:t> </a:t>
            </a:r>
            <a:r>
              <a:rPr lang="de-DE" sz="1400" dirty="0" err="1" smtClean="0">
                <a:latin typeface="Times New Roman"/>
                <a:cs typeface="Times New Roman"/>
              </a:rPr>
              <a:t>than</a:t>
            </a:r>
            <a:r>
              <a:rPr lang="de-DE" sz="1400" dirty="0" smtClean="0">
                <a:latin typeface="Times New Roman"/>
                <a:cs typeface="Times New Roman"/>
              </a:rPr>
              <a:t> </a:t>
            </a:r>
            <a:r>
              <a:rPr lang="de-DE" sz="1400" dirty="0" err="1" smtClean="0">
                <a:latin typeface="Times New Roman"/>
                <a:cs typeface="Times New Roman"/>
              </a:rPr>
              <a:t>electrons</a:t>
            </a:r>
            <a:r>
              <a:rPr lang="de-DE" sz="1400" dirty="0" smtClean="0">
                <a:latin typeface="Times New Roman"/>
                <a:cs typeface="Times New Roman"/>
              </a:rPr>
              <a:t>.</a:t>
            </a:r>
            <a:endParaRPr lang="de-DE" sz="1400" dirty="0">
              <a:latin typeface="Times New Roman" panose="02020603050405020304" pitchFamily="18" charset="0"/>
              <a:cs typeface="Times New Roman" panose="02020603050405020304" pitchFamily="18" charset="0"/>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0250"/>
            <a:ext cx="9186863" cy="579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899592" y="972000"/>
            <a:ext cx="1281120" cy="461665"/>
          </a:xfrm>
          <a:prstGeom prst="rect">
            <a:avLst/>
          </a:prstGeom>
          <a:solidFill>
            <a:srgbClr val="CCCCFF"/>
          </a:solidFill>
        </p:spPr>
        <p:txBody>
          <a:bodyPr wrap="none" rtlCol="0">
            <a:spAutoFit/>
          </a:bodyPr>
          <a:lstStyle/>
          <a:p>
            <a:r>
              <a:rPr lang="en-US" sz="2400" dirty="0" smtClean="0">
                <a:latin typeface="Arial" panose="020B0604020202020204" pitchFamily="34" charset="0"/>
                <a:cs typeface="Arial" panose="020B0604020202020204" pitchFamily="34" charset="0"/>
              </a:rPr>
              <a:t>electron</a:t>
            </a:r>
            <a:endParaRPr lang="en-US" sz="2400" dirty="0">
              <a:latin typeface="Arial" panose="020B0604020202020204" pitchFamily="34" charset="0"/>
              <a:cs typeface="Arial" panose="020B0604020202020204" pitchFamily="34" charset="0"/>
            </a:endParaRPr>
          </a:p>
        </p:txBody>
      </p:sp>
      <p:sp>
        <p:nvSpPr>
          <p:cNvPr id="7" name="Textfeld 6"/>
          <p:cNvSpPr txBox="1"/>
          <p:nvPr/>
        </p:nvSpPr>
        <p:spPr>
          <a:xfrm>
            <a:off x="0" y="2988000"/>
            <a:ext cx="954107" cy="400110"/>
          </a:xfrm>
          <a:prstGeom prst="rect">
            <a:avLst/>
          </a:prstGeom>
          <a:solidFill>
            <a:srgbClr val="CCCCFF"/>
          </a:solidFill>
        </p:spPr>
        <p:txBody>
          <a:bodyPr wrap="none" rtlCol="0">
            <a:spAutoFit/>
          </a:bodyPr>
          <a:lstStyle/>
          <a:p>
            <a:r>
              <a:rPr lang="en-US" sz="2000" dirty="0" smtClean="0">
                <a:latin typeface="Arial" panose="020B0604020202020204" pitchFamily="34" charset="0"/>
                <a:cs typeface="Arial" panose="020B0604020202020204" pitchFamily="34" charset="0"/>
              </a:rPr>
              <a:t>source</a:t>
            </a:r>
            <a:endParaRPr lang="en-US" sz="2000" dirty="0">
              <a:latin typeface="Arial" panose="020B0604020202020204" pitchFamily="34" charset="0"/>
              <a:cs typeface="Arial" panose="020B0604020202020204" pitchFamily="34" charset="0"/>
            </a:endParaRPr>
          </a:p>
        </p:txBody>
      </p:sp>
      <p:sp>
        <p:nvSpPr>
          <p:cNvPr id="6" name="Textfeld 5"/>
          <p:cNvSpPr txBox="1"/>
          <p:nvPr/>
        </p:nvSpPr>
        <p:spPr>
          <a:xfrm>
            <a:off x="5724000" y="972000"/>
            <a:ext cx="1281120" cy="461665"/>
          </a:xfrm>
          <a:prstGeom prst="rect">
            <a:avLst/>
          </a:prstGeom>
          <a:solidFill>
            <a:srgbClr val="B2B2B2"/>
          </a:solidFill>
        </p:spPr>
        <p:txBody>
          <a:bodyPr wrap="none" rtlCol="0">
            <a:spAutoFit/>
          </a:bodyPr>
          <a:lstStyle/>
          <a:p>
            <a:r>
              <a:rPr lang="en-US" sz="2400" dirty="0" smtClean="0">
                <a:latin typeface="Arial" panose="020B0604020202020204" pitchFamily="34" charset="0"/>
                <a:cs typeface="Arial" panose="020B0604020202020204" pitchFamily="34" charset="0"/>
              </a:rPr>
              <a:t>positron</a:t>
            </a:r>
            <a:endParaRPr lang="en-US" sz="2400" dirty="0">
              <a:latin typeface="Arial" panose="020B0604020202020204" pitchFamily="34" charset="0"/>
              <a:cs typeface="Arial" panose="020B0604020202020204" pitchFamily="34" charset="0"/>
            </a:endParaRPr>
          </a:p>
        </p:txBody>
      </p:sp>
      <p:sp>
        <p:nvSpPr>
          <p:cNvPr id="9" name="Textfeld 8"/>
          <p:cNvSpPr txBox="1"/>
          <p:nvPr/>
        </p:nvSpPr>
        <p:spPr>
          <a:xfrm>
            <a:off x="4716016" y="2812866"/>
            <a:ext cx="954107" cy="400110"/>
          </a:xfrm>
          <a:prstGeom prst="rect">
            <a:avLst/>
          </a:prstGeom>
          <a:solidFill>
            <a:srgbClr val="B2B2B2"/>
          </a:solidFill>
        </p:spPr>
        <p:txBody>
          <a:bodyPr wrap="none" rtlCol="0">
            <a:spAutoFit/>
          </a:bodyPr>
          <a:lstStyle/>
          <a:p>
            <a:r>
              <a:rPr lang="en-US" sz="2000" dirty="0" smtClean="0">
                <a:latin typeface="Arial" panose="020B0604020202020204" pitchFamily="34" charset="0"/>
                <a:cs typeface="Arial" panose="020B0604020202020204" pitchFamily="34" charset="0"/>
              </a:rPr>
              <a:t>source</a:t>
            </a:r>
            <a:endParaRPr lang="en-US" sz="2000" dirty="0">
              <a:latin typeface="Arial" panose="020B0604020202020204" pitchFamily="34" charset="0"/>
              <a:cs typeface="Arial" panose="020B0604020202020204" pitchFamily="34" charset="0"/>
            </a:endParaRPr>
          </a:p>
        </p:txBody>
      </p:sp>
      <p:sp>
        <p:nvSpPr>
          <p:cNvPr id="10" name="Textfeld 9"/>
          <p:cNvSpPr txBox="1"/>
          <p:nvPr/>
        </p:nvSpPr>
        <p:spPr>
          <a:xfrm>
            <a:off x="2915816" y="3394783"/>
            <a:ext cx="1361152" cy="780347"/>
          </a:xfrm>
          <a:prstGeom prst="rect">
            <a:avLst/>
          </a:prstGeom>
          <a:solidFill>
            <a:schemeClr val="bg2">
              <a:lumMod val="25000"/>
            </a:schemeClr>
          </a:solidFill>
        </p:spPr>
        <p:txBody>
          <a:bodyPr wrap="none" lIns="216000" tIns="234000" rIns="216000" bIns="234000" rtlCol="0">
            <a:spAutoFit/>
          </a:bodyPr>
          <a:lstStyle/>
          <a:p>
            <a:r>
              <a:rPr lang="en-US" sz="2000" dirty="0" smtClean="0">
                <a:solidFill>
                  <a:schemeClr val="bg1"/>
                </a:solidFill>
                <a:latin typeface="Arial" panose="020B0604020202020204" pitchFamily="34" charset="0"/>
                <a:cs typeface="Arial" panose="020B0604020202020204" pitchFamily="34" charset="0"/>
              </a:rPr>
              <a:t>detector</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262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Particle Interaction with Matter</a:t>
            </a:r>
            <a:endParaRPr lang="en-US" dirty="0"/>
          </a:p>
        </p:txBody>
      </p:sp>
      <p:grpSp>
        <p:nvGrpSpPr>
          <p:cNvPr id="7" name="Group 2"/>
          <p:cNvGrpSpPr>
            <a:grpSpLocks noChangeAspect="1"/>
          </p:cNvGrpSpPr>
          <p:nvPr/>
        </p:nvGrpSpPr>
        <p:grpSpPr bwMode="auto">
          <a:xfrm>
            <a:off x="720000" y="4500000"/>
            <a:ext cx="3057525" cy="600075"/>
            <a:chOff x="288" y="1489"/>
            <a:chExt cx="5136" cy="1008"/>
          </a:xfrm>
        </p:grpSpPr>
        <p:sp>
          <p:nvSpPr>
            <p:cNvPr id="8"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Textfeld 2"/>
          <p:cNvSpPr txBox="1"/>
          <p:nvPr/>
        </p:nvSpPr>
        <p:spPr>
          <a:xfrm>
            <a:off x="803993" y="4355812"/>
            <a:ext cx="1646605" cy="369332"/>
          </a:xfrm>
          <a:prstGeom prst="rect">
            <a:avLst/>
          </a:prstGeom>
          <a:noFill/>
        </p:spPr>
        <p:txBody>
          <a:bodyPr wrap="none" rtlCol="0">
            <a:spAutoFit/>
          </a:bodyPr>
          <a:lstStyle/>
          <a:p>
            <a:r>
              <a:rPr lang="en-US" dirty="0" smtClean="0">
                <a:solidFill>
                  <a:srgbClr val="FF0000"/>
                </a:solidFill>
              </a:rPr>
              <a:t>Bremsstrahlung</a:t>
            </a:r>
            <a:endParaRPr lang="en-US" dirty="0">
              <a:solidFill>
                <a:srgbClr val="FF0000"/>
              </a:solidFill>
            </a:endParaRPr>
          </a:p>
        </p:txBody>
      </p:sp>
      <p:sp>
        <p:nvSpPr>
          <p:cNvPr id="6" name="Textfeld 5"/>
          <p:cNvSpPr txBox="1"/>
          <p:nvPr/>
        </p:nvSpPr>
        <p:spPr>
          <a:xfrm>
            <a:off x="720000" y="3697287"/>
            <a:ext cx="3333750" cy="307777"/>
          </a:xfrm>
          <a:prstGeom prst="rect">
            <a:avLst/>
          </a:prstGeom>
          <a:noFill/>
        </p:spPr>
        <p:txBody>
          <a:bodyPr wrap="square" rtlCol="0">
            <a:spAutoFit/>
          </a:bodyPr>
          <a:lstStyle/>
          <a:p>
            <a:pPr algn="ctr"/>
            <a:r>
              <a:rPr lang="en-US" sz="1400" dirty="0" smtClean="0"/>
              <a:t>Bremsstrahlung or ‘braking radiation’</a:t>
            </a:r>
            <a:endParaRPr lang="en-US" sz="1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565200"/>
            <a:ext cx="333375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576000"/>
            <a:ext cx="4720114" cy="3216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feld 16"/>
          <p:cNvSpPr txBox="1"/>
          <p:nvPr/>
        </p:nvSpPr>
        <p:spPr>
          <a:xfrm>
            <a:off x="4716016" y="3852000"/>
            <a:ext cx="4536504" cy="646331"/>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Spectrum of the X-rays emitted by an X-ray </a:t>
            </a:r>
            <a:r>
              <a:rPr lang="en-US" sz="1200" dirty="0" smtClean="0">
                <a:latin typeface="Times New Roman" panose="02020603050405020304" pitchFamily="18" charset="0"/>
                <a:cs typeface="Times New Roman" panose="02020603050405020304" pitchFamily="18" charset="0"/>
              </a:rPr>
              <a:t>tube with </a:t>
            </a:r>
            <a:r>
              <a:rPr lang="en-US" sz="1200" dirty="0">
                <a:latin typeface="Times New Roman" panose="02020603050405020304" pitchFamily="18" charset="0"/>
                <a:cs typeface="Times New Roman" panose="02020603050405020304" pitchFamily="18" charset="0"/>
              </a:rPr>
              <a:t>a rhodium target, operated at 60 kV. </a:t>
            </a:r>
            <a:r>
              <a:rPr lang="en-US" sz="1200" dirty="0">
                <a:solidFill>
                  <a:srgbClr val="0000CC"/>
                </a:solidFill>
                <a:latin typeface="Times New Roman" panose="02020603050405020304" pitchFamily="18" charset="0"/>
                <a:cs typeface="Times New Roman" panose="02020603050405020304" pitchFamily="18" charset="0"/>
              </a:rPr>
              <a:t>The continuous curve is due to bremsstrahlung</a:t>
            </a:r>
            <a:r>
              <a:rPr lang="en-US" sz="1200" dirty="0">
                <a:latin typeface="Times New Roman" panose="02020603050405020304" pitchFamily="18" charset="0"/>
                <a:cs typeface="Times New Roman" panose="02020603050405020304" pitchFamily="18" charset="0"/>
              </a:rPr>
              <a:t>, and the spikes are characteristic K lines for rhodium. </a:t>
            </a:r>
          </a:p>
        </p:txBody>
      </p:sp>
      <p:pic>
        <p:nvPicPr>
          <p:cNvPr id="18" name="Grafik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8000" y="756000"/>
            <a:ext cx="1714500" cy="1285875"/>
          </a:xfrm>
          <a:prstGeom prst="rect">
            <a:avLst/>
          </a:prstGeom>
        </p:spPr>
      </p:pic>
    </p:spTree>
    <p:extLst>
      <p:ext uri="{BB962C8B-B14F-4D97-AF65-F5344CB8AC3E}">
        <p14:creationId xmlns:p14="http://schemas.microsoft.com/office/powerpoint/2010/main" val="34988985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Cherenkov radiation</a:t>
            </a:r>
            <a:endParaRPr lang="en-US" dirty="0"/>
          </a:p>
        </p:txBody>
      </p:sp>
      <mc:AlternateContent xmlns:mc="http://schemas.openxmlformats.org/markup-compatibility/2006" xmlns:a14="http://schemas.microsoft.com/office/drawing/2010/main">
        <mc:Choice Requires="a14">
          <p:sp>
            <p:nvSpPr>
              <p:cNvPr id="4" name="Textfeld 3"/>
              <p:cNvSpPr txBox="1"/>
              <p:nvPr/>
            </p:nvSpPr>
            <p:spPr>
              <a:xfrm>
                <a:off x="720000" y="1800000"/>
                <a:ext cx="7812440" cy="646331"/>
              </a:xfrm>
              <a:prstGeom prst="rect">
                <a:avLst/>
              </a:prstGeom>
              <a:noFill/>
            </p:spPr>
            <p:txBody>
              <a:bodyPr wrap="square" rtlCol="0">
                <a:spAutoFit/>
              </a:bodyPr>
              <a:lstStyle/>
              <a:p>
                <a:r>
                  <a:rPr lang="en-US" dirty="0" smtClean="0"/>
                  <a:t>Cherenkov radiation is emitted if the particle velocity </a:t>
                </a:r>
                <a14:m>
                  <m:oMath xmlns:m="http://schemas.openxmlformats.org/officeDocument/2006/math">
                    <m:r>
                      <a:rPr lang="de-DE" b="0" i="1" smtClean="0">
                        <a:latin typeface="Cambria Math"/>
                      </a:rPr>
                      <m:t>𝑣</m:t>
                    </m:r>
                  </m:oMath>
                </a14:m>
                <a:r>
                  <a:rPr lang="en-US" dirty="0" smtClean="0"/>
                  <a:t> is larger than the velocity of light in the medium.</a:t>
                </a:r>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720000" y="1800000"/>
                <a:ext cx="7812440" cy="646331"/>
              </a:xfrm>
              <a:prstGeom prst="rect">
                <a:avLst/>
              </a:prstGeom>
              <a:blipFill rotWithShape="1">
                <a:blip r:embed="rId2"/>
                <a:stretch>
                  <a:fillRect l="-624"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2517085" y="2520000"/>
                <a:ext cx="4218270" cy="5652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rgbClr val="0000CC"/>
                          </a:solidFill>
                          <a:latin typeface="Cambria Math"/>
                        </a:rPr>
                        <m:t>𝑣</m:t>
                      </m:r>
                      <m:r>
                        <a:rPr lang="de-DE" sz="1600" b="0" i="1" smtClean="0">
                          <a:solidFill>
                            <a:srgbClr val="0000CC"/>
                          </a:solidFill>
                          <a:latin typeface="Cambria Math"/>
                          <a:ea typeface="Cambria Math"/>
                        </a:rPr>
                        <m:t>&gt;</m:t>
                      </m:r>
                      <m:f>
                        <m:fPr>
                          <m:ctrlPr>
                            <a:rPr lang="de-DE" sz="1600" b="0" i="1" smtClean="0">
                              <a:solidFill>
                                <a:srgbClr val="0000CC"/>
                              </a:solidFill>
                              <a:latin typeface="Cambria Math" panose="02040503050406030204" pitchFamily="18" charset="0"/>
                              <a:ea typeface="Cambria Math"/>
                            </a:rPr>
                          </m:ctrlPr>
                        </m:fPr>
                        <m:num>
                          <m:r>
                            <a:rPr lang="de-DE" sz="1600" b="0" i="1" smtClean="0">
                              <a:solidFill>
                                <a:srgbClr val="0000CC"/>
                              </a:solidFill>
                              <a:latin typeface="Cambria Math"/>
                              <a:ea typeface="Cambria Math"/>
                            </a:rPr>
                            <m:t>𝑐</m:t>
                          </m:r>
                        </m:num>
                        <m:den>
                          <m:r>
                            <a:rPr lang="de-DE" sz="1600" b="0" i="1" smtClean="0">
                              <a:solidFill>
                                <a:srgbClr val="0000CC"/>
                              </a:solidFill>
                              <a:latin typeface="Cambria Math"/>
                              <a:ea typeface="Cambria Math"/>
                            </a:rPr>
                            <m:t>𝑛</m:t>
                          </m:r>
                        </m:den>
                      </m:f>
                      <m:r>
                        <a:rPr lang="de-DE" sz="1600" b="0" i="1" smtClean="0">
                          <a:solidFill>
                            <a:srgbClr val="0000CC"/>
                          </a:solidFill>
                          <a:latin typeface="Cambria Math"/>
                          <a:ea typeface="Cambria Math"/>
                        </a:rPr>
                        <m:t>          </m:t>
                      </m:r>
                      <m:m>
                        <m:mPr>
                          <m:mcs>
                            <m:mc>
                              <m:mcPr>
                                <m:count m:val="1"/>
                                <m:mcJc m:val="center"/>
                              </m:mcPr>
                            </m:mc>
                          </m:mcs>
                          <m:ctrlPr>
                            <a:rPr lang="de-DE" sz="1600" b="0" i="1" smtClean="0">
                              <a:solidFill>
                                <a:srgbClr val="0000CC"/>
                              </a:solidFill>
                              <a:latin typeface="Cambria Math" panose="02040503050406030204" pitchFamily="18" charset="0"/>
                              <a:ea typeface="Cambria Math"/>
                            </a:rPr>
                          </m:ctrlPr>
                        </m:mPr>
                        <m:mr>
                          <m:e>
                            <m:r>
                              <m:rPr>
                                <m:brk m:alnAt="7"/>
                              </m:rPr>
                              <a:rPr lang="de-DE" sz="1600" b="0" i="1" smtClean="0">
                                <a:solidFill>
                                  <a:srgbClr val="0000CC"/>
                                </a:solidFill>
                                <a:latin typeface="Cambria Math"/>
                                <a:ea typeface="Cambria Math"/>
                              </a:rPr>
                              <m:t>𝑐</m:t>
                            </m:r>
                            <m:r>
                              <a:rPr lang="de-DE" sz="1600" b="0" i="1" smtClean="0">
                                <a:solidFill>
                                  <a:srgbClr val="0000CC"/>
                                </a:solidFill>
                                <a:latin typeface="Cambria Math"/>
                                <a:ea typeface="Cambria Math"/>
                              </a:rPr>
                              <m:t>⋯</m:t>
                            </m:r>
                            <m:r>
                              <a:rPr lang="de-DE" sz="1600" b="0" i="1" smtClean="0">
                                <a:solidFill>
                                  <a:srgbClr val="0000CC"/>
                                </a:solidFill>
                                <a:latin typeface="Cambria Math"/>
                                <a:ea typeface="Cambria Math"/>
                              </a:rPr>
                              <m:t>𝑠𝑝𝑒𝑒𝑑</m:t>
                            </m:r>
                            <m:r>
                              <a:rPr lang="de-DE" sz="1600" b="0" i="1" smtClean="0">
                                <a:solidFill>
                                  <a:srgbClr val="0000CC"/>
                                </a:solidFill>
                                <a:latin typeface="Cambria Math"/>
                                <a:ea typeface="Cambria Math"/>
                              </a:rPr>
                              <m:t> </m:t>
                            </m:r>
                            <m:r>
                              <a:rPr lang="de-DE" sz="1600" b="0" i="1" smtClean="0">
                                <a:solidFill>
                                  <a:srgbClr val="0000CC"/>
                                </a:solidFill>
                                <a:latin typeface="Cambria Math"/>
                                <a:ea typeface="Cambria Math"/>
                              </a:rPr>
                              <m:t>𝑜𝑓</m:t>
                            </m:r>
                            <m:r>
                              <a:rPr lang="de-DE" sz="1600" b="0" i="1" smtClean="0">
                                <a:solidFill>
                                  <a:srgbClr val="0000CC"/>
                                </a:solidFill>
                                <a:latin typeface="Cambria Math"/>
                                <a:ea typeface="Cambria Math"/>
                              </a:rPr>
                              <m:t> </m:t>
                            </m:r>
                            <m:r>
                              <a:rPr lang="de-DE" sz="1600" b="0" i="1" smtClean="0">
                                <a:solidFill>
                                  <a:srgbClr val="0000CC"/>
                                </a:solidFill>
                                <a:latin typeface="Cambria Math"/>
                                <a:ea typeface="Cambria Math"/>
                              </a:rPr>
                              <m:t>𝑙𝑖𝑔h𝑡</m:t>
                            </m:r>
                            <m:r>
                              <a:rPr lang="de-DE" sz="1600" b="0" i="1" smtClean="0">
                                <a:solidFill>
                                  <a:srgbClr val="0000CC"/>
                                </a:solidFill>
                                <a:latin typeface="Cambria Math"/>
                                <a:ea typeface="Cambria Math"/>
                              </a:rPr>
                              <m:t> </m:t>
                            </m:r>
                            <m:r>
                              <a:rPr lang="de-DE" sz="1600" b="0" i="1" smtClean="0">
                                <a:solidFill>
                                  <a:srgbClr val="0000CC"/>
                                </a:solidFill>
                                <a:latin typeface="Cambria Math"/>
                                <a:ea typeface="Cambria Math"/>
                              </a:rPr>
                              <m:t>𝑖𝑛</m:t>
                            </m:r>
                            <m:r>
                              <a:rPr lang="de-DE" sz="1600" b="0" i="1" smtClean="0">
                                <a:solidFill>
                                  <a:srgbClr val="0000CC"/>
                                </a:solidFill>
                                <a:latin typeface="Cambria Math"/>
                                <a:ea typeface="Cambria Math"/>
                              </a:rPr>
                              <m:t> </m:t>
                            </m:r>
                            <m:r>
                              <a:rPr lang="de-DE" sz="1600" b="0" i="1" smtClean="0">
                                <a:solidFill>
                                  <a:srgbClr val="0000CC"/>
                                </a:solidFill>
                                <a:latin typeface="Cambria Math"/>
                                <a:ea typeface="Cambria Math"/>
                              </a:rPr>
                              <m:t>𝑣𝑎𝑐𝑢𝑢𝑚</m:t>
                            </m:r>
                          </m:e>
                        </m:mr>
                        <m:mr>
                          <m:e>
                            <m:r>
                              <a:rPr lang="de-DE" sz="1600" b="0" i="1" smtClean="0">
                                <a:solidFill>
                                  <a:srgbClr val="0000CC"/>
                                </a:solidFill>
                                <a:latin typeface="Cambria Math"/>
                                <a:ea typeface="Cambria Math"/>
                              </a:rPr>
                              <m:t>𝑛</m:t>
                            </m:r>
                            <m:r>
                              <a:rPr lang="de-DE" sz="1600" b="0" i="1" smtClean="0">
                                <a:solidFill>
                                  <a:srgbClr val="0000CC"/>
                                </a:solidFill>
                                <a:latin typeface="Cambria Math"/>
                                <a:ea typeface="Cambria Math"/>
                              </a:rPr>
                              <m:t>⋯</m:t>
                            </m:r>
                            <m:r>
                              <a:rPr lang="de-DE" sz="1600" b="0" i="1" smtClean="0">
                                <a:solidFill>
                                  <a:srgbClr val="0000CC"/>
                                </a:solidFill>
                                <a:latin typeface="Cambria Math"/>
                                <a:ea typeface="Cambria Math"/>
                              </a:rPr>
                              <m:t>𝑟𝑒𝑓𝑟𝑎𝑐𝑡𝑖𝑜𝑛</m:t>
                            </m:r>
                            <m:r>
                              <a:rPr lang="de-DE" sz="1600" b="0" i="1" smtClean="0">
                                <a:solidFill>
                                  <a:srgbClr val="0000CC"/>
                                </a:solidFill>
                                <a:latin typeface="Cambria Math"/>
                                <a:ea typeface="Cambria Math"/>
                              </a:rPr>
                              <m:t> </m:t>
                            </m:r>
                            <m:r>
                              <a:rPr lang="de-DE" sz="1600" b="0" i="1" smtClean="0">
                                <a:solidFill>
                                  <a:srgbClr val="0000CC"/>
                                </a:solidFill>
                                <a:latin typeface="Cambria Math"/>
                                <a:ea typeface="Cambria Math"/>
                              </a:rPr>
                              <m:t>𝑖𝑛𝑑𝑒𝑥</m:t>
                            </m:r>
                            <m:r>
                              <a:rPr lang="de-DE" sz="1600" b="0" i="1" smtClean="0">
                                <a:solidFill>
                                  <a:srgbClr val="0000CC"/>
                                </a:solidFill>
                                <a:latin typeface="Cambria Math"/>
                                <a:ea typeface="Cambria Math"/>
                              </a:rPr>
                              <m:t> </m:t>
                            </m:r>
                            <m:r>
                              <a:rPr lang="de-DE" sz="1600" b="0" i="1" smtClean="0">
                                <a:solidFill>
                                  <a:srgbClr val="0000CC"/>
                                </a:solidFill>
                                <a:latin typeface="Cambria Math"/>
                                <a:ea typeface="Cambria Math"/>
                              </a:rPr>
                              <m:t>𝑜𝑓</m:t>
                            </m:r>
                            <m:r>
                              <a:rPr lang="de-DE" sz="1600" b="0" i="1" smtClean="0">
                                <a:solidFill>
                                  <a:srgbClr val="0000CC"/>
                                </a:solidFill>
                                <a:latin typeface="Cambria Math"/>
                                <a:ea typeface="Cambria Math"/>
                              </a:rPr>
                              <m:t> </m:t>
                            </m:r>
                            <m:r>
                              <a:rPr lang="de-DE" sz="1600" b="0" i="1" smtClean="0">
                                <a:solidFill>
                                  <a:srgbClr val="0000CC"/>
                                </a:solidFill>
                                <a:latin typeface="Cambria Math"/>
                                <a:ea typeface="Cambria Math"/>
                              </a:rPr>
                              <m:t>𝑚𝑒𝑑𝑖𝑢𝑚</m:t>
                            </m:r>
                          </m:e>
                        </m:mr>
                      </m:m>
                    </m:oMath>
                  </m:oMathPara>
                </a14:m>
                <a:endParaRPr lang="en-US" sz="1600" dirty="0"/>
              </a:p>
            </p:txBody>
          </p:sp>
        </mc:Choice>
        <mc:Fallback xmlns="">
          <p:sp>
            <p:nvSpPr>
              <p:cNvPr id="5" name="Textfeld 4"/>
              <p:cNvSpPr txBox="1">
                <a:spLocks noRot="1" noChangeAspect="1" noMove="1" noResize="1" noEditPoints="1" noAdjustHandles="1" noChangeArrowheads="1" noChangeShapeType="1" noTextEdit="1"/>
              </p:cNvSpPr>
              <p:nvPr/>
            </p:nvSpPr>
            <p:spPr>
              <a:xfrm>
                <a:off x="2517085" y="2520000"/>
                <a:ext cx="4218270" cy="565219"/>
              </a:xfrm>
              <a:prstGeom prst="rect">
                <a:avLst/>
              </a:prstGeom>
              <a:blipFill rotWithShape="1">
                <a:blip r:embed="rId3"/>
                <a:stretch>
                  <a:fillRect/>
                </a:stretch>
              </a:blipFill>
            </p:spPr>
            <p:txBody>
              <a:bodyPr/>
              <a:lstStyle/>
              <a:p>
                <a:r>
                  <a:rPr lang="en-US">
                    <a:noFill/>
                  </a:rPr>
                  <a:t> </a:t>
                </a:r>
              </a:p>
            </p:txBody>
          </p:sp>
        </mc:Fallback>
      </mc:AlternateContent>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000" y="4140000"/>
            <a:ext cx="2343150" cy="208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4000" y="4140000"/>
            <a:ext cx="2343150" cy="208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Textfeld 5"/>
              <p:cNvSpPr txBox="1"/>
              <p:nvPr/>
            </p:nvSpPr>
            <p:spPr>
              <a:xfrm>
                <a:off x="720000" y="3420000"/>
                <a:ext cx="2773516" cy="523220"/>
              </a:xfrm>
              <a:prstGeom prst="rect">
                <a:avLst/>
              </a:prstGeom>
              <a:noFill/>
              <a:ln>
                <a:solidFill>
                  <a:srgbClr val="FF0000"/>
                </a:solidFill>
              </a:ln>
            </p:spPr>
            <p:txBody>
              <a:bodyPr wrap="none" rtlCol="0">
                <a:spAutoFit/>
              </a:bodyPr>
              <a:lstStyle/>
              <a:p>
                <a14:m>
                  <m:oMath xmlns:m="http://schemas.openxmlformats.org/officeDocument/2006/math">
                    <m:r>
                      <a:rPr lang="de-DE" sz="1400" b="0" i="1" smtClean="0">
                        <a:solidFill>
                          <a:srgbClr val="0000CC"/>
                        </a:solidFill>
                        <a:latin typeface="Cambria Math"/>
                      </a:rPr>
                      <m:t>𝑣</m:t>
                    </m:r>
                    <m:r>
                      <a:rPr lang="de-DE" sz="1400" b="0" i="1" smtClean="0">
                        <a:solidFill>
                          <a:srgbClr val="0000CC"/>
                        </a:solidFill>
                        <a:latin typeface="Cambria Math"/>
                        <a:ea typeface="Cambria Math"/>
                      </a:rPr>
                      <m:t>&lt;</m:t>
                    </m:r>
                    <m:f>
                      <m:fPr>
                        <m:type m:val="lin"/>
                        <m:ctrlPr>
                          <a:rPr lang="de-DE" sz="1400" b="0" i="1" smtClean="0">
                            <a:solidFill>
                              <a:srgbClr val="0000CC"/>
                            </a:solidFill>
                            <a:latin typeface="Cambria Math" panose="02040503050406030204" pitchFamily="18" charset="0"/>
                            <a:ea typeface="Cambria Math"/>
                          </a:rPr>
                        </m:ctrlPr>
                      </m:fPr>
                      <m:num>
                        <m:r>
                          <a:rPr lang="de-DE" sz="1400" b="0" i="1" smtClean="0">
                            <a:solidFill>
                              <a:srgbClr val="0000CC"/>
                            </a:solidFill>
                            <a:latin typeface="Cambria Math"/>
                            <a:ea typeface="Cambria Math"/>
                          </a:rPr>
                          <m:t>𝑐</m:t>
                        </m:r>
                      </m:num>
                      <m:den>
                        <m:r>
                          <a:rPr lang="de-DE" sz="1400" b="0" i="1" smtClean="0">
                            <a:solidFill>
                              <a:srgbClr val="0000CC"/>
                            </a:solidFill>
                            <a:latin typeface="Cambria Math"/>
                            <a:ea typeface="Cambria Math"/>
                          </a:rPr>
                          <m:t>𝑛</m:t>
                        </m:r>
                      </m:den>
                    </m:f>
                  </m:oMath>
                </a14:m>
                <a:r>
                  <a:rPr lang="en-US" sz="1400" dirty="0" smtClean="0"/>
                  <a:t> symmetric orientation</a:t>
                </a:r>
              </a:p>
              <a:p>
                <a:r>
                  <a:rPr lang="en-US" sz="1400" dirty="0"/>
                  <a:t> </a:t>
                </a:r>
                <a:r>
                  <a:rPr lang="en-US" sz="1400" dirty="0" smtClean="0"/>
                  <a:t>              </a:t>
                </a:r>
                <a14:m>
                  <m:oMath xmlns:m="http://schemas.openxmlformats.org/officeDocument/2006/math">
                    <m:r>
                      <a:rPr lang="en-US" sz="1400" i="1" smtClean="0">
                        <a:latin typeface="Cambria Math"/>
                        <a:ea typeface="Cambria Math"/>
                      </a:rPr>
                      <m:t>→</m:t>
                    </m:r>
                  </m:oMath>
                </a14:m>
                <a:r>
                  <a:rPr lang="en-US" sz="1400" dirty="0" smtClean="0"/>
                  <a:t> no resulting dipole field</a:t>
                </a:r>
                <a:endParaRPr lang="en-US" sz="1400" dirty="0"/>
              </a:p>
            </p:txBody>
          </p:sp>
        </mc:Choice>
        <mc:Fallback xmlns="">
          <p:sp>
            <p:nvSpPr>
              <p:cNvPr id="6" name="Textfeld 5"/>
              <p:cNvSpPr txBox="1">
                <a:spLocks noRot="1" noChangeAspect="1" noMove="1" noResize="1" noEditPoints="1" noAdjustHandles="1" noChangeArrowheads="1" noChangeShapeType="1" noTextEdit="1"/>
              </p:cNvSpPr>
              <p:nvPr/>
            </p:nvSpPr>
            <p:spPr>
              <a:xfrm>
                <a:off x="720000" y="3420000"/>
                <a:ext cx="2773516" cy="523220"/>
              </a:xfrm>
              <a:prstGeom prst="rect">
                <a:avLst/>
              </a:prstGeom>
              <a:blipFill rotWithShape="1">
                <a:blip r:embed="rId6"/>
                <a:stretch>
                  <a:fillRect t="-52273" b="-47727"/>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5400000" y="3420000"/>
                <a:ext cx="2731838" cy="738664"/>
              </a:xfrm>
              <a:prstGeom prst="rect">
                <a:avLst/>
              </a:prstGeom>
              <a:noFill/>
              <a:ln>
                <a:solidFill>
                  <a:srgbClr val="FF0000"/>
                </a:solidFill>
              </a:ln>
            </p:spPr>
            <p:txBody>
              <a:bodyPr wrap="none" rtlCol="0">
                <a:spAutoFit/>
              </a:bodyPr>
              <a:lstStyle/>
              <a:p>
                <a14:m>
                  <m:oMath xmlns:m="http://schemas.openxmlformats.org/officeDocument/2006/math">
                    <m:r>
                      <a:rPr lang="de-DE" sz="1400" b="0" i="1" smtClean="0">
                        <a:solidFill>
                          <a:srgbClr val="0000CC"/>
                        </a:solidFill>
                        <a:latin typeface="Cambria Math"/>
                      </a:rPr>
                      <m:t>𝑣</m:t>
                    </m:r>
                    <m:r>
                      <a:rPr lang="de-DE" sz="1400" i="1">
                        <a:solidFill>
                          <a:srgbClr val="0000CC"/>
                        </a:solidFill>
                        <a:latin typeface="Cambria Math"/>
                        <a:ea typeface="Cambria Math"/>
                      </a:rPr>
                      <m:t>&gt;</m:t>
                    </m:r>
                    <m:f>
                      <m:fPr>
                        <m:type m:val="lin"/>
                        <m:ctrlPr>
                          <a:rPr lang="de-DE" sz="1400" b="0" i="1" smtClean="0">
                            <a:solidFill>
                              <a:srgbClr val="0000CC"/>
                            </a:solidFill>
                            <a:latin typeface="Cambria Math" panose="02040503050406030204" pitchFamily="18" charset="0"/>
                            <a:ea typeface="Cambria Math"/>
                          </a:rPr>
                        </m:ctrlPr>
                      </m:fPr>
                      <m:num>
                        <m:r>
                          <a:rPr lang="de-DE" sz="1400" b="0" i="1" smtClean="0">
                            <a:solidFill>
                              <a:srgbClr val="0000CC"/>
                            </a:solidFill>
                            <a:latin typeface="Cambria Math"/>
                            <a:ea typeface="Cambria Math"/>
                          </a:rPr>
                          <m:t>𝑐</m:t>
                        </m:r>
                      </m:num>
                      <m:den>
                        <m:r>
                          <a:rPr lang="de-DE" sz="1400" b="0" i="1" smtClean="0">
                            <a:solidFill>
                              <a:srgbClr val="0000CC"/>
                            </a:solidFill>
                            <a:latin typeface="Cambria Math"/>
                            <a:ea typeface="Cambria Math"/>
                          </a:rPr>
                          <m:t>𝑛</m:t>
                        </m:r>
                      </m:den>
                    </m:f>
                  </m:oMath>
                </a14:m>
                <a:r>
                  <a:rPr lang="en-US" sz="1400" dirty="0" smtClean="0"/>
                  <a:t> </a:t>
                </a:r>
                <a:r>
                  <a:rPr lang="en-US" sz="1400" dirty="0" smtClean="0">
                    <a:solidFill>
                      <a:schemeClr val="tx1"/>
                    </a:solidFill>
                  </a:rPr>
                  <a:t>asymmetric orientation</a:t>
                </a:r>
              </a:p>
              <a:p>
                <a:r>
                  <a:rPr lang="en-US" sz="1400" dirty="0">
                    <a:solidFill>
                      <a:schemeClr val="tx1"/>
                    </a:solidFill>
                  </a:rPr>
                  <a:t> </a:t>
                </a:r>
                <a:r>
                  <a:rPr lang="en-US" sz="1400" dirty="0" smtClean="0">
                    <a:solidFill>
                      <a:schemeClr val="tx1"/>
                    </a:solidFill>
                  </a:rPr>
                  <a:t>              </a:t>
                </a:r>
                <a14:m>
                  <m:oMath xmlns:m="http://schemas.openxmlformats.org/officeDocument/2006/math">
                    <m:r>
                      <a:rPr lang="en-US" sz="1400" i="1" smtClean="0">
                        <a:solidFill>
                          <a:schemeClr val="tx1"/>
                        </a:solidFill>
                        <a:latin typeface="Cambria Math"/>
                        <a:ea typeface="Cambria Math"/>
                      </a:rPr>
                      <m:t>→</m:t>
                    </m:r>
                  </m:oMath>
                </a14:m>
                <a:r>
                  <a:rPr lang="en-US" sz="1400" dirty="0" smtClean="0">
                    <a:solidFill>
                      <a:schemeClr val="tx1"/>
                    </a:solidFill>
                  </a:rPr>
                  <a:t> resulting dipole field</a:t>
                </a:r>
              </a:p>
              <a:p>
                <a:r>
                  <a:rPr lang="en-US" sz="1400" dirty="0" smtClean="0">
                    <a:solidFill>
                      <a:srgbClr val="0000CC"/>
                    </a:solidFill>
                  </a:rPr>
                  <a:t>change of dipole field </a:t>
                </a:r>
                <a:r>
                  <a:rPr lang="en-US" sz="1400" b="1" dirty="0" smtClean="0">
                    <a:solidFill>
                      <a:srgbClr val="FF0000"/>
                    </a:solidFill>
                  </a:rPr>
                  <a:t>→ radiation</a:t>
                </a:r>
                <a:endParaRPr lang="en-US" sz="1400" b="1" dirty="0">
                  <a:solidFill>
                    <a:srgbClr val="FF0000"/>
                  </a:solidFill>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5400000" y="3420000"/>
                <a:ext cx="2731838" cy="738664"/>
              </a:xfrm>
              <a:prstGeom prst="rect">
                <a:avLst/>
              </a:prstGeom>
              <a:blipFill rotWithShape="1">
                <a:blip r:embed="rId7"/>
                <a:stretch>
                  <a:fillRect l="-444" t="-37398" b="-6504"/>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720000" y="900000"/>
                <a:ext cx="6049477" cy="5109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0" smtClean="0">
                          <a:latin typeface="Cambria Math"/>
                        </a:rPr>
                        <m:t>−</m:t>
                      </m:r>
                      <m:f>
                        <m:fPr>
                          <m:ctrlPr>
                            <a:rPr lang="de-DE" sz="1200" b="0" i="1" smtClean="0">
                              <a:latin typeface="Cambria Math" panose="02040503050406030204" pitchFamily="18" charset="0"/>
                            </a:rPr>
                          </m:ctrlPr>
                        </m:fPr>
                        <m:num>
                          <m:r>
                            <a:rPr lang="de-DE" sz="1200" b="0" i="1" smtClean="0">
                              <a:latin typeface="Cambria Math"/>
                            </a:rPr>
                            <m:t>𝑑𝐸</m:t>
                          </m:r>
                        </m:num>
                        <m:den>
                          <m:r>
                            <a:rPr lang="de-DE" sz="1200" b="0" i="1" smtClean="0">
                              <a:latin typeface="Cambria Math"/>
                            </a:rPr>
                            <m:t>𝑑𝑥</m:t>
                          </m:r>
                        </m:den>
                      </m:f>
                      <m:r>
                        <a:rPr lang="de-DE" sz="1200" b="0" i="1" smtClean="0">
                          <a:latin typeface="Cambria Math"/>
                        </a:rPr>
                        <m:t>=4</m:t>
                      </m:r>
                      <m:r>
                        <a:rPr lang="de-DE" sz="1200" b="0" i="1" smtClean="0">
                          <a:latin typeface="Cambria Math"/>
                          <a:ea typeface="Cambria Math"/>
                        </a:rPr>
                        <m:t>∙</m:t>
                      </m:r>
                      <m:r>
                        <a:rPr lang="de-DE" sz="1200" b="0" i="1" smtClean="0">
                          <a:latin typeface="Cambria Math"/>
                          <a:ea typeface="Cambria Math"/>
                        </a:rPr>
                        <m:t>𝜋</m:t>
                      </m:r>
                      <m:r>
                        <a:rPr lang="de-DE" sz="1200" b="0" i="1" smtClean="0">
                          <a:latin typeface="Cambria Math"/>
                          <a:ea typeface="Cambria Math"/>
                        </a:rPr>
                        <m:t>∙</m:t>
                      </m:r>
                      <m:sSup>
                        <m:sSupPr>
                          <m:ctrlPr>
                            <a:rPr lang="de-DE" sz="1200" b="0" i="1" smtClean="0">
                              <a:latin typeface="Cambria Math" panose="02040503050406030204" pitchFamily="18" charset="0"/>
                              <a:ea typeface="Cambria Math"/>
                            </a:rPr>
                          </m:ctrlPr>
                        </m:sSupPr>
                        <m:e>
                          <m:sSub>
                            <m:sSubPr>
                              <m:ctrlPr>
                                <a:rPr lang="de-DE" sz="1200" b="0" i="1" smtClean="0">
                                  <a:latin typeface="Cambria Math" panose="02040503050406030204" pitchFamily="18" charset="0"/>
                                  <a:ea typeface="Cambria Math"/>
                                </a:rPr>
                              </m:ctrlPr>
                            </m:sSubPr>
                            <m:e>
                              <m:r>
                                <a:rPr lang="de-DE" sz="1200" b="0" i="1" smtClean="0">
                                  <a:latin typeface="Cambria Math"/>
                                  <a:ea typeface="Cambria Math"/>
                                </a:rPr>
                                <m:t>𝑟</m:t>
                              </m:r>
                            </m:e>
                            <m:sub>
                              <m:r>
                                <a:rPr lang="de-DE" sz="1200" b="0" i="1" smtClean="0">
                                  <a:latin typeface="Cambria Math"/>
                                  <a:ea typeface="Cambria Math"/>
                                </a:rPr>
                                <m:t>𝑒</m:t>
                              </m:r>
                            </m:sub>
                          </m:sSub>
                        </m:e>
                        <m:sup>
                          <m:r>
                            <a:rPr lang="de-DE" sz="1200" b="0" i="1" smtClean="0">
                              <a:latin typeface="Cambria Math"/>
                              <a:ea typeface="Cambria Math"/>
                            </a:rPr>
                            <m:t>2</m:t>
                          </m:r>
                        </m:sup>
                      </m:sSup>
                      <m:r>
                        <a:rPr lang="de-DE" sz="1200" b="0" i="1" smtClean="0">
                          <a:latin typeface="Cambria Math"/>
                          <a:ea typeface="Cambria Math"/>
                        </a:rPr>
                        <m:t>∙</m:t>
                      </m:r>
                      <m:sSub>
                        <m:sSubPr>
                          <m:ctrlPr>
                            <a:rPr lang="de-DE" sz="1200" b="0" i="1" smtClean="0">
                              <a:latin typeface="Cambria Math" panose="02040503050406030204" pitchFamily="18" charset="0"/>
                              <a:ea typeface="Cambria Math"/>
                            </a:rPr>
                          </m:ctrlPr>
                        </m:sSubPr>
                        <m:e>
                          <m:r>
                            <a:rPr lang="de-DE" sz="1200" b="0" i="1" smtClean="0">
                              <a:latin typeface="Cambria Math"/>
                              <a:ea typeface="Cambria Math"/>
                            </a:rPr>
                            <m:t>𝑁</m:t>
                          </m:r>
                        </m:e>
                        <m:sub>
                          <m:r>
                            <a:rPr lang="de-DE" sz="1200" b="0" i="1" smtClean="0">
                              <a:latin typeface="Cambria Math"/>
                              <a:ea typeface="Cambria Math"/>
                            </a:rPr>
                            <m:t>𝑎</m:t>
                          </m:r>
                        </m:sub>
                      </m:sSub>
                      <m:r>
                        <a:rPr lang="de-DE" sz="1200" b="0" i="1" smtClean="0">
                          <a:latin typeface="Cambria Math"/>
                          <a:ea typeface="Cambria Math"/>
                        </a:rPr>
                        <m:t>∙</m:t>
                      </m:r>
                      <m:sSub>
                        <m:sSubPr>
                          <m:ctrlPr>
                            <a:rPr lang="de-DE" sz="1200" b="0" i="1" smtClean="0">
                              <a:latin typeface="Cambria Math" panose="02040503050406030204" pitchFamily="18" charset="0"/>
                              <a:ea typeface="Cambria Math"/>
                            </a:rPr>
                          </m:ctrlPr>
                        </m:sSubPr>
                        <m:e>
                          <m:r>
                            <a:rPr lang="de-DE" sz="1200" b="0" i="1" smtClean="0">
                              <a:latin typeface="Cambria Math"/>
                              <a:ea typeface="Cambria Math"/>
                            </a:rPr>
                            <m:t>𝑚</m:t>
                          </m:r>
                        </m:e>
                        <m:sub>
                          <m:r>
                            <a:rPr lang="de-DE" sz="1200" b="0" i="1" smtClean="0">
                              <a:latin typeface="Cambria Math"/>
                              <a:ea typeface="Cambria Math"/>
                            </a:rPr>
                            <m:t>𝑒</m:t>
                          </m:r>
                        </m:sub>
                      </m:sSub>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𝑐</m:t>
                          </m:r>
                        </m:e>
                        <m:sup>
                          <m:r>
                            <a:rPr lang="de-DE" sz="1200" b="0" i="1" smtClean="0">
                              <a:latin typeface="Cambria Math"/>
                              <a:ea typeface="Cambria Math"/>
                            </a:rPr>
                            <m:t>2</m:t>
                          </m:r>
                        </m:sup>
                      </m:sSup>
                      <m:r>
                        <a:rPr lang="de-DE" sz="1200" b="0" i="1" smtClean="0">
                          <a:latin typeface="Cambria Math"/>
                          <a:ea typeface="Cambria Math"/>
                        </a:rPr>
                        <m:t>∙</m:t>
                      </m:r>
                      <m:r>
                        <a:rPr lang="de-DE" sz="1200" b="0" i="1" smtClean="0">
                          <a:latin typeface="Cambria Math"/>
                          <a:ea typeface="Cambria Math"/>
                        </a:rPr>
                        <m:t>𝜌</m:t>
                      </m:r>
                      <m:r>
                        <a:rPr lang="de-DE" sz="1200" b="0" i="1" smtClean="0">
                          <a:latin typeface="Cambria Math"/>
                          <a:ea typeface="Cambria Math"/>
                        </a:rPr>
                        <m:t>∙</m:t>
                      </m:r>
                      <m:f>
                        <m:fPr>
                          <m:ctrlPr>
                            <a:rPr lang="de-DE" sz="1200" b="0" i="1" smtClean="0">
                              <a:latin typeface="Cambria Math" panose="02040503050406030204" pitchFamily="18" charset="0"/>
                              <a:ea typeface="Cambria Math"/>
                            </a:rPr>
                          </m:ctrlPr>
                        </m:fPr>
                        <m:num>
                          <m:r>
                            <a:rPr lang="de-DE" sz="1200" b="0" i="1" smtClean="0">
                              <a:latin typeface="Cambria Math"/>
                              <a:ea typeface="Cambria Math"/>
                            </a:rPr>
                            <m:t>𝑍</m:t>
                          </m:r>
                        </m:num>
                        <m:den>
                          <m:r>
                            <a:rPr lang="de-DE" sz="1200" b="0" i="1" smtClean="0">
                              <a:latin typeface="Cambria Math"/>
                              <a:ea typeface="Cambria Math"/>
                            </a:rPr>
                            <m:t>𝐴</m:t>
                          </m:r>
                        </m:den>
                      </m:f>
                      <m:r>
                        <a:rPr lang="de-DE" sz="1200" b="0" i="1" smtClean="0">
                          <a:latin typeface="Cambria Math"/>
                          <a:ea typeface="Cambria Math"/>
                        </a:rPr>
                        <m:t>∙</m:t>
                      </m:r>
                      <m:f>
                        <m:fPr>
                          <m:ctrlPr>
                            <a:rPr lang="de-DE" sz="1200" b="0" i="1" smtClean="0">
                              <a:latin typeface="Cambria Math" panose="02040503050406030204" pitchFamily="18" charset="0"/>
                              <a:ea typeface="Cambria Math"/>
                            </a:rPr>
                          </m:ctrlPr>
                        </m:fPr>
                        <m:num>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𝑧</m:t>
                              </m:r>
                            </m:e>
                            <m:sup>
                              <m:r>
                                <a:rPr lang="de-DE" sz="1200" b="0" i="1" smtClean="0">
                                  <a:latin typeface="Cambria Math"/>
                                  <a:ea typeface="Cambria Math"/>
                                </a:rPr>
                                <m:t>2</m:t>
                              </m:r>
                            </m:sup>
                          </m:sSup>
                        </m:num>
                        <m:den>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𝛽</m:t>
                              </m:r>
                            </m:e>
                            <m:sup>
                              <m:r>
                                <a:rPr lang="de-DE" sz="1200" b="0" i="1" smtClean="0">
                                  <a:latin typeface="Cambria Math"/>
                                  <a:ea typeface="Cambria Math"/>
                                </a:rPr>
                                <m:t>2</m:t>
                              </m:r>
                            </m:sup>
                          </m:sSup>
                        </m:den>
                      </m:f>
                      <m:r>
                        <a:rPr lang="de-DE" sz="1200" b="0" i="1" smtClean="0">
                          <a:latin typeface="Cambria Math"/>
                          <a:ea typeface="Cambria Math"/>
                        </a:rPr>
                        <m:t>∙</m:t>
                      </m:r>
                      <m:d>
                        <m:dPr>
                          <m:begChr m:val="["/>
                          <m:endChr m:val="]"/>
                          <m:ctrlPr>
                            <a:rPr lang="de-DE" sz="1200" b="0" i="1" smtClean="0">
                              <a:latin typeface="Cambria Math" panose="02040503050406030204" pitchFamily="18" charset="0"/>
                              <a:ea typeface="Cambria Math"/>
                            </a:rPr>
                          </m:ctrlPr>
                        </m:dPr>
                        <m:e>
                          <m:f>
                            <m:fPr>
                              <m:ctrlPr>
                                <a:rPr lang="de-DE" sz="1200" b="0" i="1" smtClean="0">
                                  <a:latin typeface="Cambria Math" panose="02040503050406030204" pitchFamily="18" charset="0"/>
                                  <a:ea typeface="Cambria Math"/>
                                </a:rPr>
                              </m:ctrlPr>
                            </m:fPr>
                            <m:num>
                              <m:r>
                                <a:rPr lang="de-DE" sz="1200" b="0" i="1" smtClean="0">
                                  <a:latin typeface="Cambria Math"/>
                                  <a:ea typeface="Cambria Math"/>
                                </a:rPr>
                                <m:t>1</m:t>
                              </m:r>
                            </m:num>
                            <m:den>
                              <m:r>
                                <a:rPr lang="de-DE" sz="1200" b="0" i="1" smtClean="0">
                                  <a:latin typeface="Cambria Math"/>
                                  <a:ea typeface="Cambria Math"/>
                                </a:rPr>
                                <m:t>2</m:t>
                              </m:r>
                            </m:den>
                          </m:f>
                          <m:r>
                            <a:rPr lang="de-DE" sz="1200" b="0" i="1" smtClean="0">
                              <a:latin typeface="Cambria Math"/>
                              <a:ea typeface="Cambria Math"/>
                            </a:rPr>
                            <m:t>𝑙𝑛</m:t>
                          </m:r>
                          <m:d>
                            <m:dPr>
                              <m:ctrlPr>
                                <a:rPr lang="de-DE" sz="1200" b="0" i="1" smtClean="0">
                                  <a:latin typeface="Cambria Math" panose="02040503050406030204" pitchFamily="18" charset="0"/>
                                  <a:ea typeface="Cambria Math"/>
                                </a:rPr>
                              </m:ctrlPr>
                            </m:dPr>
                            <m:e>
                              <m:f>
                                <m:fPr>
                                  <m:ctrlPr>
                                    <a:rPr lang="de-DE" sz="1200" b="0" i="1" smtClean="0">
                                      <a:latin typeface="Cambria Math" panose="02040503050406030204" pitchFamily="18" charset="0"/>
                                      <a:ea typeface="Cambria Math"/>
                                    </a:rPr>
                                  </m:ctrlPr>
                                </m:fPr>
                                <m:num>
                                  <m:r>
                                    <a:rPr lang="de-DE" sz="1200" b="0" i="1" smtClean="0">
                                      <a:latin typeface="Cambria Math"/>
                                      <a:ea typeface="Cambria Math"/>
                                    </a:rPr>
                                    <m:t>2∙</m:t>
                                  </m:r>
                                  <m:sSub>
                                    <m:sSubPr>
                                      <m:ctrlPr>
                                        <a:rPr lang="de-DE" sz="1200" b="0" i="1" smtClean="0">
                                          <a:latin typeface="Cambria Math" panose="02040503050406030204" pitchFamily="18" charset="0"/>
                                          <a:ea typeface="Cambria Math"/>
                                        </a:rPr>
                                      </m:ctrlPr>
                                    </m:sSubPr>
                                    <m:e>
                                      <m:r>
                                        <a:rPr lang="de-DE" sz="1200" b="0" i="1" smtClean="0">
                                          <a:latin typeface="Cambria Math"/>
                                          <a:ea typeface="Cambria Math"/>
                                        </a:rPr>
                                        <m:t>𝑚</m:t>
                                      </m:r>
                                    </m:e>
                                    <m:sub>
                                      <m:r>
                                        <a:rPr lang="de-DE" sz="1200" b="0" i="1" smtClean="0">
                                          <a:latin typeface="Cambria Math"/>
                                          <a:ea typeface="Cambria Math"/>
                                        </a:rPr>
                                        <m:t>𝑒</m:t>
                                      </m:r>
                                    </m:sub>
                                  </m:sSub>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𝑐</m:t>
                                      </m:r>
                                    </m:e>
                                    <m:sup>
                                      <m:r>
                                        <a:rPr lang="de-DE" sz="1200" b="0" i="1" smtClean="0">
                                          <a:latin typeface="Cambria Math"/>
                                          <a:ea typeface="Cambria Math"/>
                                        </a:rPr>
                                        <m:t>2</m:t>
                                      </m:r>
                                    </m:sup>
                                  </m:sSup>
                                  <m:r>
                                    <a:rPr lang="de-DE" sz="1200" b="0" i="1" smtClean="0">
                                      <a:latin typeface="Cambria Math"/>
                                      <a:ea typeface="Cambria Math"/>
                                    </a:rPr>
                                    <m:t>∙</m:t>
                                  </m:r>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𝛾</m:t>
                                      </m:r>
                                    </m:e>
                                    <m:sup>
                                      <m:r>
                                        <a:rPr lang="de-DE" sz="1200" b="0" i="1" smtClean="0">
                                          <a:latin typeface="Cambria Math"/>
                                          <a:ea typeface="Cambria Math"/>
                                        </a:rPr>
                                        <m:t>2</m:t>
                                      </m:r>
                                    </m:sup>
                                  </m:sSup>
                                  <m:r>
                                    <a:rPr lang="de-DE" sz="1200" b="0" i="1" smtClean="0">
                                      <a:latin typeface="Cambria Math"/>
                                      <a:ea typeface="Cambria Math"/>
                                    </a:rPr>
                                    <m:t>∙</m:t>
                                  </m:r>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𝛽</m:t>
                                      </m:r>
                                    </m:e>
                                    <m:sup>
                                      <m:r>
                                        <a:rPr lang="de-DE" sz="1200" b="0" i="1" smtClean="0">
                                          <a:latin typeface="Cambria Math"/>
                                          <a:ea typeface="Cambria Math"/>
                                        </a:rPr>
                                        <m:t>2</m:t>
                                      </m:r>
                                    </m:sup>
                                  </m:sSup>
                                  <m:sSub>
                                    <m:sSubPr>
                                      <m:ctrlPr>
                                        <a:rPr lang="de-DE" sz="1200" b="0" i="1" smtClean="0">
                                          <a:latin typeface="Cambria Math" panose="02040503050406030204" pitchFamily="18" charset="0"/>
                                          <a:ea typeface="Cambria Math"/>
                                        </a:rPr>
                                      </m:ctrlPr>
                                    </m:sSubPr>
                                    <m:e>
                                      <m:r>
                                        <a:rPr lang="de-DE" sz="1200" b="0" i="1" smtClean="0">
                                          <a:latin typeface="Cambria Math"/>
                                          <a:ea typeface="Cambria Math"/>
                                        </a:rPr>
                                        <m:t>∙</m:t>
                                      </m:r>
                                      <m:r>
                                        <a:rPr lang="de-DE" sz="1200" b="0" i="1" smtClean="0">
                                          <a:latin typeface="Cambria Math"/>
                                          <a:ea typeface="Cambria Math"/>
                                        </a:rPr>
                                        <m:t>𝑇</m:t>
                                      </m:r>
                                    </m:e>
                                    <m:sub>
                                      <m:r>
                                        <a:rPr lang="de-DE" sz="1200" b="0" i="1" smtClean="0">
                                          <a:latin typeface="Cambria Math"/>
                                          <a:ea typeface="Cambria Math"/>
                                        </a:rPr>
                                        <m:t>𝑚𝑎𝑥</m:t>
                                      </m:r>
                                    </m:sub>
                                  </m:sSub>
                                </m:num>
                                <m:den>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𝐼</m:t>
                                      </m:r>
                                    </m:e>
                                    <m:sup>
                                      <m:r>
                                        <a:rPr lang="de-DE" sz="1200" b="0" i="1" smtClean="0">
                                          <a:latin typeface="Cambria Math"/>
                                          <a:ea typeface="Cambria Math"/>
                                        </a:rPr>
                                        <m:t>2</m:t>
                                      </m:r>
                                    </m:sup>
                                  </m:sSup>
                                </m:den>
                              </m:f>
                            </m:e>
                          </m:d>
                          <m:r>
                            <a:rPr lang="de-DE" sz="1200" b="0" i="1" smtClean="0">
                              <a:latin typeface="Cambria Math"/>
                              <a:ea typeface="Cambria Math"/>
                            </a:rPr>
                            <m:t>−</m:t>
                          </m:r>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𝛽</m:t>
                              </m:r>
                            </m:e>
                            <m:sup>
                              <m:r>
                                <a:rPr lang="de-DE" sz="1200" b="0" i="1" smtClean="0">
                                  <a:latin typeface="Cambria Math"/>
                                  <a:ea typeface="Cambria Math"/>
                                </a:rPr>
                                <m:t>2</m:t>
                              </m:r>
                            </m:sup>
                          </m:sSup>
                          <m:r>
                            <a:rPr lang="de-DE" sz="1200" b="0" i="1" smtClean="0">
                              <a:latin typeface="Cambria Math"/>
                              <a:ea typeface="Cambria Math"/>
                            </a:rPr>
                            <m:t>−</m:t>
                          </m:r>
                          <m:r>
                            <a:rPr lang="de-DE" sz="1200" b="0" i="1" smtClean="0">
                              <a:solidFill>
                                <a:srgbClr val="FF0000"/>
                              </a:solidFill>
                              <a:latin typeface="Cambria Math"/>
                              <a:ea typeface="Cambria Math"/>
                            </a:rPr>
                            <m:t>𝛿</m:t>
                          </m:r>
                          <m:r>
                            <a:rPr lang="de-DE" sz="1200" b="0" i="1" smtClean="0">
                              <a:latin typeface="Cambria Math"/>
                              <a:ea typeface="Cambria Math"/>
                            </a:rPr>
                            <m:t>−2∙</m:t>
                          </m:r>
                          <m:f>
                            <m:fPr>
                              <m:ctrlPr>
                                <a:rPr lang="de-DE" sz="1200" b="0" i="1" smtClean="0">
                                  <a:latin typeface="Cambria Math" panose="02040503050406030204" pitchFamily="18" charset="0"/>
                                  <a:ea typeface="Cambria Math"/>
                                </a:rPr>
                              </m:ctrlPr>
                            </m:fPr>
                            <m:num>
                              <m:r>
                                <a:rPr lang="de-DE" sz="1200" b="0" i="1" smtClean="0">
                                  <a:latin typeface="Cambria Math"/>
                                  <a:ea typeface="Cambria Math"/>
                                </a:rPr>
                                <m:t>𝐶</m:t>
                              </m:r>
                            </m:num>
                            <m:den>
                              <m:r>
                                <a:rPr lang="de-DE" sz="1200" b="0" i="1" smtClean="0">
                                  <a:latin typeface="Cambria Math"/>
                                  <a:ea typeface="Cambria Math"/>
                                </a:rPr>
                                <m:t>𝑍</m:t>
                              </m:r>
                            </m:den>
                          </m:f>
                        </m:e>
                      </m:d>
                    </m:oMath>
                  </m:oMathPara>
                </a14:m>
                <a:endParaRPr lang="de-DE" sz="1200" dirty="0"/>
              </a:p>
            </p:txBody>
          </p:sp>
        </mc:Choice>
        <mc:Fallback xmlns="">
          <p:sp>
            <p:nvSpPr>
              <p:cNvPr id="10" name="Textfeld 9"/>
              <p:cNvSpPr txBox="1">
                <a:spLocks noRot="1" noChangeAspect="1" noMove="1" noResize="1" noEditPoints="1" noAdjustHandles="1" noChangeArrowheads="1" noChangeShapeType="1" noTextEdit="1"/>
              </p:cNvSpPr>
              <p:nvPr/>
            </p:nvSpPr>
            <p:spPr>
              <a:xfrm>
                <a:off x="720000" y="900000"/>
                <a:ext cx="6049477" cy="510974"/>
              </a:xfrm>
              <a:prstGeom prst="rect">
                <a:avLst/>
              </a:prstGeom>
              <a:blipFill rotWithShape="1">
                <a:blip r:embed="rId8"/>
                <a:stretch>
                  <a:fillRect b="-1205"/>
                </a:stretch>
              </a:blipFill>
            </p:spPr>
            <p:txBody>
              <a:bodyPr/>
              <a:lstStyle/>
              <a:p>
                <a:r>
                  <a:rPr lang="en-US">
                    <a:noFill/>
                  </a:rPr>
                  <a:t> </a:t>
                </a:r>
              </a:p>
            </p:txBody>
          </p:sp>
        </mc:Fallback>
      </mc:AlternateContent>
      <p:sp>
        <p:nvSpPr>
          <p:cNvPr id="3" name="Textfeld 2"/>
          <p:cNvSpPr txBox="1"/>
          <p:nvPr/>
        </p:nvSpPr>
        <p:spPr>
          <a:xfrm>
            <a:off x="7020000" y="1001598"/>
            <a:ext cx="2145139" cy="307777"/>
          </a:xfrm>
          <a:prstGeom prst="rect">
            <a:avLst/>
          </a:prstGeom>
          <a:noFill/>
        </p:spPr>
        <p:txBody>
          <a:bodyPr wrap="none" rtlCol="0">
            <a:spAutoFit/>
          </a:bodyPr>
          <a:lstStyle/>
          <a:p>
            <a:r>
              <a:rPr lang="el-GR" sz="1400" dirty="0" smtClean="0">
                <a:solidFill>
                  <a:srgbClr val="FF0000"/>
                </a:solidFill>
              </a:rPr>
              <a:t>δ</a:t>
            </a:r>
            <a:r>
              <a:rPr lang="de-DE" sz="1400" dirty="0">
                <a:solidFill>
                  <a:srgbClr val="FF0000"/>
                </a:solidFill>
              </a:rPr>
              <a:t> </a:t>
            </a:r>
            <a:r>
              <a:rPr lang="de-DE" sz="1400" dirty="0" smtClean="0">
                <a:solidFill>
                  <a:srgbClr val="FF0000"/>
                </a:solidFill>
              </a:rPr>
              <a:t>≡ </a:t>
            </a:r>
            <a:r>
              <a:rPr lang="en-US" sz="1400" dirty="0" smtClean="0">
                <a:solidFill>
                  <a:srgbClr val="FF0000"/>
                </a:solidFill>
              </a:rPr>
              <a:t>polarization of medium</a:t>
            </a:r>
            <a:endParaRPr lang="en-US" sz="1400" dirty="0">
              <a:solidFill>
                <a:srgbClr val="FF0000"/>
              </a:solidFill>
            </a:endParaRPr>
          </a:p>
        </p:txBody>
      </p:sp>
      <p:sp>
        <p:nvSpPr>
          <p:cNvPr id="7" name="Textfeld 6"/>
          <p:cNvSpPr txBox="1"/>
          <p:nvPr/>
        </p:nvSpPr>
        <p:spPr>
          <a:xfrm>
            <a:off x="3780000" y="4320000"/>
            <a:ext cx="1391728" cy="338554"/>
          </a:xfrm>
          <a:prstGeom prst="rect">
            <a:avLst/>
          </a:prstGeom>
          <a:noFill/>
        </p:spPr>
        <p:txBody>
          <a:bodyPr wrap="none" rtlCol="0">
            <a:spAutoFit/>
          </a:bodyPr>
          <a:lstStyle/>
          <a:p>
            <a:r>
              <a:rPr lang="en-US" sz="1600" dirty="0" smtClean="0">
                <a:solidFill>
                  <a:srgbClr val="0000CC"/>
                </a:solidFill>
              </a:rPr>
              <a:t>atomic dipoles</a:t>
            </a:r>
            <a:endParaRPr lang="en-US" sz="1600" dirty="0">
              <a:solidFill>
                <a:srgbClr val="0000CC"/>
              </a:solidFill>
            </a:endParaRPr>
          </a:p>
        </p:txBody>
      </p:sp>
      <p:cxnSp>
        <p:nvCxnSpPr>
          <p:cNvPr id="11" name="Gerade Verbindung mit Pfeil 10"/>
          <p:cNvCxnSpPr/>
          <p:nvPr/>
        </p:nvCxnSpPr>
        <p:spPr>
          <a:xfrm flipH="1">
            <a:off x="2517084" y="4658554"/>
            <a:ext cx="1800000" cy="52538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4500000" y="4658554"/>
            <a:ext cx="1800000" cy="52538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3600000" y="5824583"/>
            <a:ext cx="1766830" cy="276999"/>
          </a:xfrm>
          <a:prstGeom prst="rect">
            <a:avLst/>
          </a:prstGeom>
          <a:noFill/>
        </p:spPr>
        <p:txBody>
          <a:bodyPr wrap="none" rtlCol="0">
            <a:spAutoFit/>
          </a:bodyPr>
          <a:lstStyle/>
          <a:p>
            <a:r>
              <a:rPr lang="en-US" sz="1200" dirty="0" smtClean="0"/>
              <a:t>fast orientation of dipoles</a:t>
            </a:r>
            <a:endParaRPr lang="en-US" sz="1200" dirty="0"/>
          </a:p>
        </p:txBody>
      </p:sp>
      <p:sp>
        <p:nvSpPr>
          <p:cNvPr id="15" name="Geschweifte Klammer links 14"/>
          <p:cNvSpPr/>
          <p:nvPr/>
        </p:nvSpPr>
        <p:spPr>
          <a:xfrm rot="16200000">
            <a:off x="1901057" y="786434"/>
            <a:ext cx="316408" cy="128106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 name="Textfeld 15"/>
          <p:cNvSpPr txBox="1"/>
          <p:nvPr/>
        </p:nvSpPr>
        <p:spPr>
          <a:xfrm>
            <a:off x="1331640" y="1585170"/>
            <a:ext cx="1368152" cy="246221"/>
          </a:xfrm>
          <a:prstGeom prst="rect">
            <a:avLst/>
          </a:prstGeom>
          <a:noFill/>
        </p:spPr>
        <p:txBody>
          <a:bodyPr wrap="square" rtlCol="0">
            <a:spAutoFit/>
          </a:bodyPr>
          <a:lstStyle/>
          <a:p>
            <a:r>
              <a:rPr lang="de-DE" sz="1000" dirty="0" smtClean="0">
                <a:latin typeface="Times New Roman" panose="02020603050405020304" pitchFamily="18" charset="0"/>
                <a:cs typeface="Times New Roman" panose="02020603050405020304" pitchFamily="18" charset="0"/>
              </a:rPr>
              <a:t>= 0.3071 </a:t>
            </a:r>
            <a:r>
              <a:rPr lang="de-DE" sz="1000" dirty="0" err="1" smtClean="0">
                <a:latin typeface="Times New Roman" panose="02020603050405020304" pitchFamily="18" charset="0"/>
                <a:cs typeface="Times New Roman" panose="02020603050405020304" pitchFamily="18" charset="0"/>
              </a:rPr>
              <a:t>MeV</a:t>
            </a:r>
            <a:r>
              <a:rPr lang="de-DE" sz="1000" dirty="0" smtClean="0">
                <a:latin typeface="Times New Roman" panose="02020603050405020304" pitchFamily="18" charset="0"/>
                <a:cs typeface="Times New Roman" panose="02020603050405020304" pitchFamily="18" charset="0"/>
              </a:rPr>
              <a:t> g</a:t>
            </a:r>
            <a:r>
              <a:rPr lang="de-DE" sz="1000" baseline="30000" dirty="0" smtClean="0">
                <a:latin typeface="Times New Roman" panose="02020603050405020304" pitchFamily="18" charset="0"/>
                <a:cs typeface="Times New Roman" panose="02020603050405020304" pitchFamily="18" charset="0"/>
              </a:rPr>
              <a:t>-1</a:t>
            </a:r>
            <a:r>
              <a:rPr lang="de-DE" sz="1000" dirty="0" smtClean="0">
                <a:latin typeface="Times New Roman" panose="02020603050405020304" pitchFamily="18" charset="0"/>
                <a:cs typeface="Times New Roman" panose="02020603050405020304" pitchFamily="18" charset="0"/>
              </a:rPr>
              <a:t>cm</a:t>
            </a:r>
            <a:r>
              <a:rPr lang="de-DE" sz="1000" baseline="30000" dirty="0" smtClean="0">
                <a:latin typeface="Times New Roman" panose="02020603050405020304" pitchFamily="18" charset="0"/>
                <a:cs typeface="Times New Roman" panose="02020603050405020304" pitchFamily="18" charset="0"/>
              </a:rPr>
              <a:t>2</a:t>
            </a:r>
            <a:endParaRPr lang="de-DE" sz="1000"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38044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Cherenkov radiation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311" y="1241456"/>
            <a:ext cx="6580001" cy="22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feld 3"/>
              <p:cNvSpPr txBox="1"/>
              <p:nvPr/>
            </p:nvSpPr>
            <p:spPr>
              <a:xfrm>
                <a:off x="1520391" y="800696"/>
                <a:ext cx="8184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00CC"/>
                          </a:solidFill>
                          <a:latin typeface="Cambria Math"/>
                          <a:ea typeface="Cambria Math"/>
                        </a:rPr>
                        <m:t>𝛽</m:t>
                      </m:r>
                      <m:r>
                        <a:rPr lang="de-DE" b="0" i="1" smtClean="0">
                          <a:solidFill>
                            <a:srgbClr val="0000CC"/>
                          </a:solidFill>
                          <a:latin typeface="Cambria Math"/>
                          <a:ea typeface="Cambria Math"/>
                        </a:rPr>
                        <m:t>=0</m:t>
                      </m:r>
                    </m:oMath>
                  </m:oMathPara>
                </a14:m>
                <a:endParaRPr lang="en-US" dirty="0">
                  <a:solidFill>
                    <a:srgbClr val="0000CC"/>
                  </a:solidFill>
                </a:endParaRPr>
              </a:p>
            </p:txBody>
          </p:sp>
        </mc:Choice>
        <mc:Fallback xmlns="">
          <p:sp>
            <p:nvSpPr>
              <p:cNvPr id="4" name="Textfeld 3"/>
              <p:cNvSpPr txBox="1">
                <a:spLocks noRot="1" noChangeAspect="1" noMove="1" noResize="1" noEditPoints="1" noAdjustHandles="1" noChangeArrowheads="1" noChangeShapeType="1" noTextEdit="1"/>
              </p:cNvSpPr>
              <p:nvPr/>
            </p:nvSpPr>
            <p:spPr>
              <a:xfrm>
                <a:off x="1520391" y="800696"/>
                <a:ext cx="818429" cy="369332"/>
              </a:xfrm>
              <a:prstGeom prst="rect">
                <a:avLst/>
              </a:prstGeom>
              <a:blipFill rotWithShape="1">
                <a:blip r:embed="rId3"/>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3676704" y="692696"/>
                <a:ext cx="827213"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00CC"/>
                          </a:solidFill>
                          <a:latin typeface="Cambria Math"/>
                          <a:ea typeface="Cambria Math"/>
                        </a:rPr>
                        <m:t>𝛽</m:t>
                      </m:r>
                      <m:r>
                        <a:rPr lang="en-US" i="1" smtClean="0">
                          <a:solidFill>
                            <a:srgbClr val="0000CC"/>
                          </a:solidFill>
                          <a:latin typeface="Cambria Math"/>
                          <a:ea typeface="Cambria Math"/>
                        </a:rPr>
                        <m:t>≤</m:t>
                      </m:r>
                      <m:f>
                        <m:fPr>
                          <m:ctrlPr>
                            <a:rPr lang="en-US" i="1" smtClean="0">
                              <a:solidFill>
                                <a:srgbClr val="0000CC"/>
                              </a:solidFill>
                              <a:latin typeface="Cambria Math" panose="02040503050406030204" pitchFamily="18" charset="0"/>
                              <a:ea typeface="Cambria Math"/>
                            </a:rPr>
                          </m:ctrlPr>
                        </m:fPr>
                        <m:num>
                          <m:r>
                            <a:rPr lang="de-DE" b="0" i="1" smtClean="0">
                              <a:solidFill>
                                <a:srgbClr val="0000CC"/>
                              </a:solidFill>
                              <a:latin typeface="Cambria Math"/>
                              <a:ea typeface="Cambria Math"/>
                            </a:rPr>
                            <m:t>1</m:t>
                          </m:r>
                        </m:num>
                        <m:den>
                          <m:r>
                            <a:rPr lang="de-DE" b="0" i="1" smtClean="0">
                              <a:solidFill>
                                <a:srgbClr val="0000CC"/>
                              </a:solidFill>
                              <a:latin typeface="Cambria Math"/>
                              <a:ea typeface="Cambria Math"/>
                            </a:rPr>
                            <m:t>𝑛</m:t>
                          </m:r>
                        </m:den>
                      </m:f>
                    </m:oMath>
                  </m:oMathPara>
                </a14:m>
                <a:endParaRPr lang="en-US" dirty="0"/>
              </a:p>
            </p:txBody>
          </p:sp>
        </mc:Choice>
        <mc:Fallback xmlns="">
          <p:sp>
            <p:nvSpPr>
              <p:cNvPr id="5" name="Textfeld 4"/>
              <p:cNvSpPr txBox="1">
                <a:spLocks noRot="1" noChangeAspect="1" noMove="1" noResize="1" noEditPoints="1" noAdjustHandles="1" noChangeArrowheads="1" noChangeShapeType="1" noTextEdit="1"/>
              </p:cNvSpPr>
              <p:nvPr/>
            </p:nvSpPr>
            <p:spPr>
              <a:xfrm>
                <a:off x="3676704" y="692696"/>
                <a:ext cx="827213" cy="6127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5840671" y="692696"/>
                <a:ext cx="827213"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00CC"/>
                          </a:solidFill>
                          <a:latin typeface="Cambria Math"/>
                          <a:ea typeface="Cambria Math"/>
                        </a:rPr>
                        <m:t>𝛽</m:t>
                      </m:r>
                      <m:r>
                        <a:rPr lang="en-US" i="1" smtClean="0">
                          <a:solidFill>
                            <a:srgbClr val="0000CC"/>
                          </a:solidFill>
                          <a:latin typeface="Cambria Math"/>
                          <a:ea typeface="Cambria Math"/>
                        </a:rPr>
                        <m:t>≥</m:t>
                      </m:r>
                      <m:f>
                        <m:fPr>
                          <m:ctrlPr>
                            <a:rPr lang="en-US" i="1" smtClean="0">
                              <a:solidFill>
                                <a:srgbClr val="0000CC"/>
                              </a:solidFill>
                              <a:latin typeface="Cambria Math" panose="02040503050406030204" pitchFamily="18" charset="0"/>
                              <a:ea typeface="Cambria Math"/>
                            </a:rPr>
                          </m:ctrlPr>
                        </m:fPr>
                        <m:num>
                          <m:r>
                            <a:rPr lang="de-DE" b="0" i="1" smtClean="0">
                              <a:solidFill>
                                <a:srgbClr val="0000CC"/>
                              </a:solidFill>
                              <a:latin typeface="Cambria Math"/>
                              <a:ea typeface="Cambria Math"/>
                            </a:rPr>
                            <m:t>1</m:t>
                          </m:r>
                        </m:num>
                        <m:den>
                          <m:r>
                            <a:rPr lang="de-DE" b="0" i="1" smtClean="0">
                              <a:solidFill>
                                <a:srgbClr val="0000CC"/>
                              </a:solidFill>
                              <a:latin typeface="Cambria Math"/>
                              <a:ea typeface="Cambria Math"/>
                            </a:rPr>
                            <m:t>𝑛</m:t>
                          </m:r>
                        </m:den>
                      </m:f>
                    </m:oMath>
                  </m:oMathPara>
                </a14:m>
                <a:endParaRPr lang="en-US" dirty="0">
                  <a:solidFill>
                    <a:srgbClr val="0000CC"/>
                  </a:solidFill>
                </a:endParaRPr>
              </a:p>
            </p:txBody>
          </p:sp>
        </mc:Choice>
        <mc:Fallback xmlns="">
          <p:sp>
            <p:nvSpPr>
              <p:cNvPr id="6" name="Textfeld 5"/>
              <p:cNvSpPr txBox="1">
                <a:spLocks noRot="1" noChangeAspect="1" noMove="1" noResize="1" noEditPoints="1" noAdjustHandles="1" noChangeArrowheads="1" noChangeShapeType="1" noTextEdit="1"/>
              </p:cNvSpPr>
              <p:nvPr/>
            </p:nvSpPr>
            <p:spPr>
              <a:xfrm>
                <a:off x="5840671" y="692696"/>
                <a:ext cx="827213" cy="612732"/>
              </a:xfrm>
              <a:prstGeom prst="rect">
                <a:avLst/>
              </a:prstGeom>
              <a:blipFill rotWithShape="1">
                <a:blip r:embed="rId5"/>
                <a:stretch>
                  <a:fillRect/>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2000" y="612005"/>
            <a:ext cx="1280000" cy="1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7812360" y="2434857"/>
            <a:ext cx="1234633" cy="400110"/>
          </a:xfrm>
          <a:prstGeom prst="rect">
            <a:avLst/>
          </a:prstGeom>
          <a:noFill/>
        </p:spPr>
        <p:txBody>
          <a:bodyPr wrap="none" rtlCol="0">
            <a:spAutoFit/>
          </a:bodyPr>
          <a:lstStyle/>
          <a:p>
            <a:pPr algn="ctr"/>
            <a:r>
              <a:rPr lang="en-US" sz="1000" dirty="0" smtClean="0"/>
              <a:t>Pavel </a:t>
            </a:r>
            <a:r>
              <a:rPr lang="en-US" sz="1000" dirty="0" err="1" smtClean="0"/>
              <a:t>Alekseyevich</a:t>
            </a:r>
            <a:r>
              <a:rPr lang="en-US" sz="1000" dirty="0" smtClean="0"/>
              <a:t> </a:t>
            </a:r>
          </a:p>
          <a:p>
            <a:pPr algn="ctr"/>
            <a:r>
              <a:rPr lang="en-US" sz="1000" dirty="0" smtClean="0"/>
              <a:t>Cherenkov</a:t>
            </a:r>
            <a:endParaRPr lang="en-US" sz="1000" dirty="0"/>
          </a:p>
        </p:txBody>
      </p:sp>
      <p:pic>
        <p:nvPicPr>
          <p:cNvPr id="307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0311" y="3861048"/>
            <a:ext cx="2763203" cy="2077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98120" y="3816000"/>
            <a:ext cx="3760212" cy="21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060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Cherenkov radiation</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0000" y="864000"/>
            <a:ext cx="2716945"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000" y="720000"/>
            <a:ext cx="3072179"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feld 3"/>
              <p:cNvSpPr txBox="1"/>
              <p:nvPr/>
            </p:nvSpPr>
            <p:spPr>
              <a:xfrm>
                <a:off x="900000" y="3600000"/>
                <a:ext cx="2570512" cy="483466"/>
              </a:xfrm>
              <a:prstGeom prst="rect">
                <a:avLst/>
              </a:prstGeom>
              <a:noFill/>
            </p:spPr>
            <p:txBody>
              <a:bodyPr wrap="none" rtlCol="0">
                <a:spAutoFit/>
              </a:bodyPr>
              <a:lstStyle/>
              <a:p>
                <a:r>
                  <a:rPr lang="en-US" dirty="0" smtClean="0"/>
                  <a:t>threshold velocity: </a:t>
                </a:r>
                <a14:m>
                  <m:oMath xmlns:m="http://schemas.openxmlformats.org/officeDocument/2006/math">
                    <m:r>
                      <a:rPr lang="en-US" i="1" smtClean="0">
                        <a:solidFill>
                          <a:srgbClr val="0000CC"/>
                        </a:solidFill>
                        <a:latin typeface="Cambria Math"/>
                        <a:ea typeface="Cambria Math"/>
                      </a:rPr>
                      <m:t>𝛽</m:t>
                    </m:r>
                    <m:r>
                      <a:rPr lang="en-US" i="1" smtClean="0">
                        <a:solidFill>
                          <a:srgbClr val="0000CC"/>
                        </a:solidFill>
                        <a:latin typeface="Cambria Math"/>
                        <a:ea typeface="Cambria Math"/>
                      </a:rPr>
                      <m:t>≥</m:t>
                    </m:r>
                    <m:f>
                      <m:fPr>
                        <m:ctrlPr>
                          <a:rPr lang="en-US" i="1" smtClean="0">
                            <a:solidFill>
                              <a:srgbClr val="0000CC"/>
                            </a:solidFill>
                            <a:latin typeface="Cambria Math" panose="02040503050406030204" pitchFamily="18" charset="0"/>
                            <a:ea typeface="Cambria Math"/>
                          </a:rPr>
                        </m:ctrlPr>
                      </m:fPr>
                      <m:num>
                        <m:r>
                          <a:rPr lang="de-DE" b="0" i="1" smtClean="0">
                            <a:solidFill>
                              <a:srgbClr val="0000CC"/>
                            </a:solidFill>
                            <a:latin typeface="Cambria Math"/>
                            <a:ea typeface="Cambria Math"/>
                          </a:rPr>
                          <m:t>1</m:t>
                        </m:r>
                      </m:num>
                      <m:den>
                        <m:r>
                          <a:rPr lang="de-DE" b="0" i="1" smtClean="0">
                            <a:solidFill>
                              <a:srgbClr val="0000CC"/>
                            </a:solidFill>
                            <a:latin typeface="Cambria Math"/>
                            <a:ea typeface="Cambria Math"/>
                          </a:rPr>
                          <m:t>𝑛</m:t>
                        </m:r>
                      </m:den>
                    </m:f>
                  </m:oMath>
                </a14:m>
                <a:endParaRPr lang="en-US" dirty="0">
                  <a:solidFill>
                    <a:srgbClr val="0000CC"/>
                  </a:solidFill>
                </a:endParaRPr>
              </a:p>
            </p:txBody>
          </p:sp>
        </mc:Choice>
        <mc:Fallback xmlns="">
          <p:sp>
            <p:nvSpPr>
              <p:cNvPr id="4" name="Textfeld 3"/>
              <p:cNvSpPr txBox="1">
                <a:spLocks noRot="1" noChangeAspect="1" noMove="1" noResize="1" noEditPoints="1" noAdjustHandles="1" noChangeArrowheads="1" noChangeShapeType="1" noTextEdit="1"/>
              </p:cNvSpPr>
              <p:nvPr/>
            </p:nvSpPr>
            <p:spPr>
              <a:xfrm>
                <a:off x="900000" y="3600000"/>
                <a:ext cx="2570512" cy="483466"/>
              </a:xfrm>
              <a:prstGeom prst="rect">
                <a:avLst/>
              </a:prstGeom>
              <a:blipFill rotWithShape="1">
                <a:blip r:embed="rId4"/>
                <a:stretch>
                  <a:fillRect l="-2138" b="-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900000" y="4140000"/>
                <a:ext cx="2900859" cy="518732"/>
              </a:xfrm>
              <a:prstGeom prst="rect">
                <a:avLst/>
              </a:prstGeom>
              <a:noFill/>
            </p:spPr>
            <p:txBody>
              <a:bodyPr wrap="none" rtlCol="0">
                <a:spAutoFit/>
              </a:bodyPr>
              <a:lstStyle/>
              <a:p>
                <a:r>
                  <a:rPr lang="en-US" dirty="0" smtClean="0"/>
                  <a:t>threshold angle: </a:t>
                </a:r>
                <a14:m>
                  <m:oMath xmlns:m="http://schemas.openxmlformats.org/officeDocument/2006/math">
                    <m:func>
                      <m:funcPr>
                        <m:ctrlPr>
                          <a:rPr lang="de-DE" b="0" i="1" smtClean="0">
                            <a:solidFill>
                              <a:srgbClr val="0000CC"/>
                            </a:solidFill>
                            <a:latin typeface="Cambria Math" panose="02040503050406030204" pitchFamily="18" charset="0"/>
                          </a:rPr>
                        </m:ctrlPr>
                      </m:funcPr>
                      <m:fName>
                        <m:r>
                          <m:rPr>
                            <m:sty m:val="p"/>
                          </m:rPr>
                          <a:rPr lang="de-DE" b="0" i="0" smtClean="0">
                            <a:solidFill>
                              <a:srgbClr val="0000CC"/>
                            </a:solidFill>
                            <a:latin typeface="Cambria Math"/>
                          </a:rPr>
                          <m:t>cos</m:t>
                        </m:r>
                      </m:fName>
                      <m:e>
                        <m:sSub>
                          <m:sSubPr>
                            <m:ctrlPr>
                              <a:rPr lang="de-DE" b="0" i="1" smtClean="0">
                                <a:solidFill>
                                  <a:srgbClr val="0000CC"/>
                                </a:solidFill>
                                <a:latin typeface="Cambria Math" panose="02040503050406030204" pitchFamily="18" charset="0"/>
                              </a:rPr>
                            </m:ctrlPr>
                          </m:sSubPr>
                          <m:e>
                            <m:r>
                              <a:rPr lang="de-DE" b="0" i="1" smtClean="0">
                                <a:solidFill>
                                  <a:srgbClr val="0000CC"/>
                                </a:solidFill>
                                <a:latin typeface="Cambria Math"/>
                                <a:ea typeface="Cambria Math"/>
                              </a:rPr>
                              <m:t>𝜃</m:t>
                            </m:r>
                          </m:e>
                          <m:sub>
                            <m:r>
                              <a:rPr lang="de-DE" b="0" i="1" smtClean="0">
                                <a:solidFill>
                                  <a:srgbClr val="0000CC"/>
                                </a:solidFill>
                                <a:latin typeface="Cambria Math"/>
                              </a:rPr>
                              <m:t>𝐶</m:t>
                            </m:r>
                          </m:sub>
                        </m:sSub>
                        <m:r>
                          <a:rPr lang="de-DE" b="0" i="1" smtClean="0">
                            <a:solidFill>
                              <a:srgbClr val="0000CC"/>
                            </a:solidFill>
                            <a:latin typeface="Cambria Math"/>
                          </a:rPr>
                          <m:t>=</m:t>
                        </m:r>
                        <m:f>
                          <m:fPr>
                            <m:ctrlPr>
                              <a:rPr lang="de-DE" b="0" i="1" smtClean="0">
                                <a:solidFill>
                                  <a:srgbClr val="0000CC"/>
                                </a:solidFill>
                                <a:latin typeface="Cambria Math" panose="02040503050406030204" pitchFamily="18" charset="0"/>
                              </a:rPr>
                            </m:ctrlPr>
                          </m:fPr>
                          <m:num>
                            <m:r>
                              <a:rPr lang="de-DE" b="0" i="1" smtClean="0">
                                <a:solidFill>
                                  <a:srgbClr val="0000CC"/>
                                </a:solidFill>
                                <a:latin typeface="Cambria Math"/>
                              </a:rPr>
                              <m:t>1</m:t>
                            </m:r>
                          </m:num>
                          <m:den>
                            <m:r>
                              <a:rPr lang="de-DE" b="0" i="1" smtClean="0">
                                <a:solidFill>
                                  <a:srgbClr val="0000CC"/>
                                </a:solidFill>
                                <a:latin typeface="Cambria Math"/>
                                <a:ea typeface="Cambria Math"/>
                              </a:rPr>
                              <m:t>𝛽</m:t>
                            </m:r>
                            <m:r>
                              <a:rPr lang="de-DE" b="0" i="1" smtClean="0">
                                <a:solidFill>
                                  <a:srgbClr val="0000CC"/>
                                </a:solidFill>
                                <a:latin typeface="Cambria Math"/>
                                <a:ea typeface="Cambria Math"/>
                              </a:rPr>
                              <m:t>∙</m:t>
                            </m:r>
                            <m:r>
                              <a:rPr lang="de-DE" b="0" i="1" smtClean="0">
                                <a:solidFill>
                                  <a:srgbClr val="0000CC"/>
                                </a:solidFill>
                                <a:latin typeface="Cambria Math"/>
                                <a:ea typeface="Cambria Math"/>
                              </a:rPr>
                              <m:t>𝑛</m:t>
                            </m:r>
                          </m:den>
                        </m:f>
                      </m:e>
                    </m:func>
                  </m:oMath>
                </a14:m>
                <a:endParaRPr lang="en-US" dirty="0"/>
              </a:p>
            </p:txBody>
          </p:sp>
        </mc:Choice>
        <mc:Fallback xmlns="">
          <p:sp>
            <p:nvSpPr>
              <p:cNvPr id="5" name="Textfeld 4"/>
              <p:cNvSpPr txBox="1">
                <a:spLocks noRot="1" noChangeAspect="1" noMove="1" noResize="1" noEditPoints="1" noAdjustHandles="1" noChangeArrowheads="1" noChangeShapeType="1" noTextEdit="1"/>
              </p:cNvSpPr>
              <p:nvPr/>
            </p:nvSpPr>
            <p:spPr>
              <a:xfrm>
                <a:off x="900000" y="4140000"/>
                <a:ext cx="2900859" cy="518732"/>
              </a:xfrm>
              <a:prstGeom prst="rect">
                <a:avLst/>
              </a:prstGeom>
              <a:blipFill rotWithShape="1">
                <a:blip r:embed="rId5"/>
                <a:stretch>
                  <a:fillRect l="-1891" b="-7059"/>
                </a:stretch>
              </a:blipFill>
            </p:spPr>
            <p:txBody>
              <a:bodyPr/>
              <a:lstStyle/>
              <a:p>
                <a:r>
                  <a:rPr lang="en-US">
                    <a:noFill/>
                  </a:rPr>
                  <a:t> </a:t>
                </a:r>
              </a:p>
            </p:txBody>
          </p:sp>
        </mc:Fallback>
      </mc:AlternateContent>
      <p:sp>
        <p:nvSpPr>
          <p:cNvPr id="6" name="Textfeld 5"/>
          <p:cNvSpPr txBox="1"/>
          <p:nvPr/>
        </p:nvSpPr>
        <p:spPr>
          <a:xfrm>
            <a:off x="4536000" y="4320000"/>
            <a:ext cx="2383986" cy="307777"/>
          </a:xfrm>
          <a:prstGeom prst="rect">
            <a:avLst/>
          </a:prstGeom>
          <a:noFill/>
        </p:spPr>
        <p:txBody>
          <a:bodyPr wrap="none" rtlCol="0">
            <a:spAutoFit/>
          </a:bodyPr>
          <a:lstStyle/>
          <a:p>
            <a:r>
              <a:rPr lang="en-US" sz="1400" dirty="0" smtClean="0"/>
              <a:t>Parameters of typical radiators</a:t>
            </a:r>
            <a:endParaRPr lang="en-US" sz="1400" dirty="0"/>
          </a:p>
        </p:txBody>
      </p:sp>
      <mc:AlternateContent xmlns:mc="http://schemas.openxmlformats.org/markup-compatibility/2006" xmlns:a14="http://schemas.microsoft.com/office/drawing/2010/main">
        <mc:Choice Requires="a14">
          <p:graphicFrame>
            <p:nvGraphicFramePr>
              <p:cNvPr id="7" name="Tabelle 6"/>
              <p:cNvGraphicFramePr>
                <a:graphicFrameLocks noGrp="1"/>
              </p:cNvGraphicFramePr>
              <p:nvPr>
                <p:extLst/>
              </p:nvPr>
            </p:nvGraphicFramePr>
            <p:xfrm>
              <a:off x="4499992" y="4680000"/>
              <a:ext cx="4464496" cy="1429906"/>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tblGrid>
                  <a:tr h="277778">
                    <a:tc>
                      <a:txBody>
                        <a:bodyPr/>
                        <a:lstStyle/>
                        <a:p>
                          <a:pPr algn="ctr"/>
                          <a:r>
                            <a:rPr lang="en-US" sz="1200" dirty="0" smtClean="0"/>
                            <a:t>medium</a:t>
                          </a:r>
                          <a:endParaRPr lang="en-US" sz="1200" dirty="0"/>
                        </a:p>
                      </a:txBody>
                      <a:tcPr/>
                    </a:tc>
                    <a:tc>
                      <a:txBody>
                        <a:bodyPr/>
                        <a:lstStyle/>
                        <a:p>
                          <a:pPr algn="ctr"/>
                          <a:r>
                            <a:rPr lang="en-US" sz="1200" dirty="0" smtClean="0"/>
                            <a:t>n</a:t>
                          </a:r>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i="1" smtClean="0">
                                        <a:latin typeface="Cambria Math"/>
                                        <a:ea typeface="Cambria Math"/>
                                      </a:rPr>
                                      <m:t>𝜷</m:t>
                                    </m:r>
                                  </m:e>
                                  <m:sub>
                                    <m:r>
                                      <a:rPr lang="de-DE" sz="1200" b="1" i="1" smtClean="0">
                                        <a:latin typeface="Cambria Math"/>
                                      </a:rPr>
                                      <m:t>𝒕𝒉𝒓</m:t>
                                    </m:r>
                                  </m:sub>
                                </m:sSub>
                              </m:oMath>
                            </m:oMathPara>
                          </a14:m>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en-US" sz="1200" i="1" smtClean="0">
                                        <a:latin typeface="Cambria Math"/>
                                        <a:ea typeface="Cambria Math"/>
                                      </a:rPr>
                                      <m:t>𝜽</m:t>
                                    </m:r>
                                  </m:e>
                                  <m:sub>
                                    <m:r>
                                      <a:rPr lang="de-DE" sz="1200" b="1" i="1" smtClean="0">
                                        <a:latin typeface="Cambria Math"/>
                                      </a:rPr>
                                      <m:t>𝒎𝒂𝒙</m:t>
                                    </m:r>
                                  </m:sub>
                                </m:sSub>
                                <m:d>
                                  <m:dPr>
                                    <m:ctrlPr>
                                      <a:rPr lang="en-US" sz="1200" i="1" smtClean="0">
                                        <a:latin typeface="Cambria Math" panose="02040503050406030204" pitchFamily="18" charset="0"/>
                                      </a:rPr>
                                    </m:ctrlPr>
                                  </m:dPr>
                                  <m:e>
                                    <m:r>
                                      <a:rPr lang="en-US" sz="1200" i="1" smtClean="0">
                                        <a:latin typeface="Cambria Math"/>
                                        <a:ea typeface="Cambria Math"/>
                                      </a:rPr>
                                      <m:t>𝜷</m:t>
                                    </m:r>
                                    <m:r>
                                      <a:rPr lang="de-DE" sz="1200" b="1" i="1" smtClean="0">
                                        <a:latin typeface="Cambria Math"/>
                                        <a:ea typeface="Cambria Math"/>
                                      </a:rPr>
                                      <m:t>=</m:t>
                                    </m:r>
                                    <m:r>
                                      <a:rPr lang="de-DE" sz="1200" b="1" i="1" smtClean="0">
                                        <a:latin typeface="Cambria Math"/>
                                        <a:ea typeface="Cambria Math"/>
                                      </a:rPr>
                                      <m:t>𝟏</m:t>
                                    </m:r>
                                  </m:e>
                                </m:d>
                              </m:oMath>
                            </m:oMathPara>
                          </a14:m>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de-DE" sz="1200" b="1" i="1" smtClean="0">
                                        <a:latin typeface="Cambria Math"/>
                                      </a:rPr>
                                      <m:t>𝑵</m:t>
                                    </m:r>
                                  </m:e>
                                  <m:sub>
                                    <m:r>
                                      <a:rPr lang="de-DE" sz="1200" b="1" i="1" smtClean="0">
                                        <a:latin typeface="Cambria Math"/>
                                      </a:rPr>
                                      <m:t>𝒑𝒉</m:t>
                                    </m:r>
                                  </m:sub>
                                </m:sSub>
                                <m:d>
                                  <m:dPr>
                                    <m:ctrlPr>
                                      <a:rPr lang="en-US" sz="1200" i="1" smtClean="0">
                                        <a:latin typeface="Cambria Math" panose="02040503050406030204" pitchFamily="18" charset="0"/>
                                      </a:rPr>
                                    </m:ctrlPr>
                                  </m:dPr>
                                  <m:e>
                                    <m:r>
                                      <a:rPr lang="de-DE" sz="1200" b="1" i="1" smtClean="0">
                                        <a:latin typeface="Cambria Math"/>
                                      </a:rPr>
                                      <m:t>𝒆</m:t>
                                    </m:r>
                                    <m:sSup>
                                      <m:sSupPr>
                                        <m:ctrlPr>
                                          <a:rPr lang="de-DE" sz="1200" b="1" i="1" smtClean="0">
                                            <a:latin typeface="Cambria Math" panose="02040503050406030204" pitchFamily="18" charset="0"/>
                                          </a:rPr>
                                        </m:ctrlPr>
                                      </m:sSupPr>
                                      <m:e>
                                        <m:r>
                                          <a:rPr lang="de-DE" sz="1200" b="1" i="1" smtClean="0">
                                            <a:latin typeface="Cambria Math"/>
                                          </a:rPr>
                                          <m:t>𝑽</m:t>
                                        </m:r>
                                      </m:e>
                                      <m:sup>
                                        <m:r>
                                          <a:rPr lang="de-DE" sz="1200" b="1" i="1" smtClean="0">
                                            <a:latin typeface="Cambria Math"/>
                                          </a:rPr>
                                          <m:t>−</m:t>
                                        </m:r>
                                        <m:r>
                                          <a:rPr lang="de-DE" sz="1200" b="1" i="1" smtClean="0">
                                            <a:latin typeface="Cambria Math"/>
                                          </a:rPr>
                                          <m:t>𝟏</m:t>
                                        </m:r>
                                      </m:sup>
                                    </m:sSup>
                                    <m:sSup>
                                      <m:sSupPr>
                                        <m:ctrlPr>
                                          <a:rPr lang="de-DE" sz="1200" b="1" i="1" smtClean="0">
                                            <a:latin typeface="Cambria Math" panose="02040503050406030204" pitchFamily="18" charset="0"/>
                                          </a:rPr>
                                        </m:ctrlPr>
                                      </m:sSupPr>
                                      <m:e>
                                        <m:r>
                                          <a:rPr lang="de-DE" sz="1200" b="1" i="1" smtClean="0">
                                            <a:latin typeface="Cambria Math"/>
                                          </a:rPr>
                                          <m:t>𝒄𝒎</m:t>
                                        </m:r>
                                      </m:e>
                                      <m:sup>
                                        <m:r>
                                          <a:rPr lang="de-DE" sz="1200" b="1" i="1" smtClean="0">
                                            <a:latin typeface="Cambria Math"/>
                                          </a:rPr>
                                          <m:t>−</m:t>
                                        </m:r>
                                        <m:r>
                                          <a:rPr lang="de-DE" sz="1200" b="1" i="1" smtClean="0">
                                            <a:latin typeface="Cambria Math"/>
                                          </a:rPr>
                                          <m:t>𝟏</m:t>
                                        </m:r>
                                      </m:sup>
                                    </m:sSup>
                                  </m:e>
                                </m:d>
                              </m:oMath>
                            </m:oMathPara>
                          </a14:m>
                          <a:endParaRPr lang="en-US" sz="1200" dirty="0"/>
                        </a:p>
                      </a:txBody>
                      <a:tcPr/>
                    </a:tc>
                    <a:extLst>
                      <a:ext uri="{0D108BD9-81ED-4DB2-BD59-A6C34878D82A}">
                        <a16:rowId xmlns:a16="http://schemas.microsoft.com/office/drawing/2014/main" val="10000"/>
                      </a:ext>
                    </a:extLst>
                  </a:tr>
                  <a:tr h="261962">
                    <a:tc>
                      <a:txBody>
                        <a:bodyPr/>
                        <a:lstStyle/>
                        <a:p>
                          <a:pPr algn="ctr"/>
                          <a:r>
                            <a:rPr lang="en-US" sz="1200" dirty="0" smtClean="0"/>
                            <a:t>air</a:t>
                          </a:r>
                          <a:endParaRPr lang="en-US" sz="1200" dirty="0"/>
                        </a:p>
                      </a:txBody>
                      <a:tcPr/>
                    </a:tc>
                    <a:tc>
                      <a:txBody>
                        <a:bodyPr/>
                        <a:lstStyle/>
                        <a:p>
                          <a:pPr algn="ctr"/>
                          <a:r>
                            <a:rPr lang="en-US" sz="1200" dirty="0" smtClean="0"/>
                            <a:t>1.000283</a:t>
                          </a:r>
                          <a:endParaRPr lang="en-US" sz="1200" dirty="0"/>
                        </a:p>
                      </a:txBody>
                      <a:tcPr/>
                    </a:tc>
                    <a:tc>
                      <a:txBody>
                        <a:bodyPr/>
                        <a:lstStyle/>
                        <a:p>
                          <a:pPr algn="ctr"/>
                          <a:r>
                            <a:rPr lang="en-US" sz="1200" dirty="0" smtClean="0"/>
                            <a:t>0.9997</a:t>
                          </a:r>
                          <a:endParaRPr lang="en-US" sz="1200" dirty="0"/>
                        </a:p>
                      </a:txBody>
                      <a:tcPr/>
                    </a:tc>
                    <a:tc>
                      <a:txBody>
                        <a:bodyPr/>
                        <a:lstStyle/>
                        <a:p>
                          <a:pPr algn="ctr"/>
                          <a:r>
                            <a:rPr lang="en-US" sz="1200" dirty="0" smtClean="0"/>
                            <a:t>1.36</a:t>
                          </a:r>
                          <a:endParaRPr lang="en-US" sz="1200" dirty="0"/>
                        </a:p>
                      </a:txBody>
                      <a:tcPr/>
                    </a:tc>
                    <a:tc>
                      <a:txBody>
                        <a:bodyPr/>
                        <a:lstStyle/>
                        <a:p>
                          <a:pPr algn="ctr"/>
                          <a:r>
                            <a:rPr lang="en-US" sz="1200" dirty="0" smtClean="0"/>
                            <a:t>0.208</a:t>
                          </a:r>
                          <a:endParaRPr lang="en-US" sz="1200" dirty="0"/>
                        </a:p>
                      </a:txBody>
                      <a:tcPr/>
                    </a:tc>
                    <a:extLst>
                      <a:ext uri="{0D108BD9-81ED-4DB2-BD59-A6C34878D82A}">
                        <a16:rowId xmlns:a16="http://schemas.microsoft.com/office/drawing/2014/main" val="10001"/>
                      </a:ext>
                    </a:extLst>
                  </a:tr>
                  <a:tr h="275674">
                    <a:tc>
                      <a:txBody>
                        <a:bodyPr/>
                        <a:lstStyle/>
                        <a:p>
                          <a:pPr algn="ctr"/>
                          <a:r>
                            <a:rPr lang="en-US" sz="1200" dirty="0" smtClean="0"/>
                            <a:t>isobutene</a:t>
                          </a:r>
                          <a:endParaRPr lang="en-US" sz="1200" dirty="0"/>
                        </a:p>
                      </a:txBody>
                      <a:tcPr/>
                    </a:tc>
                    <a:tc>
                      <a:txBody>
                        <a:bodyPr/>
                        <a:lstStyle/>
                        <a:p>
                          <a:pPr algn="ctr"/>
                          <a:r>
                            <a:rPr lang="en-US" sz="1200" dirty="0" smtClean="0"/>
                            <a:t>1.00127</a:t>
                          </a:r>
                          <a:endParaRPr lang="en-US" sz="1200" dirty="0"/>
                        </a:p>
                      </a:txBody>
                      <a:tcPr/>
                    </a:tc>
                    <a:tc>
                      <a:txBody>
                        <a:bodyPr/>
                        <a:lstStyle/>
                        <a:p>
                          <a:pPr algn="ctr"/>
                          <a:r>
                            <a:rPr lang="en-US" sz="1200" dirty="0" smtClean="0"/>
                            <a:t>0.9987</a:t>
                          </a:r>
                          <a:endParaRPr lang="en-US" sz="1200" dirty="0"/>
                        </a:p>
                      </a:txBody>
                      <a:tcPr/>
                    </a:tc>
                    <a:tc>
                      <a:txBody>
                        <a:bodyPr/>
                        <a:lstStyle/>
                        <a:p>
                          <a:pPr algn="ctr"/>
                          <a:r>
                            <a:rPr lang="en-US" sz="1200" dirty="0" smtClean="0"/>
                            <a:t>2.89</a:t>
                          </a:r>
                          <a:endParaRPr lang="en-US" sz="1200" dirty="0"/>
                        </a:p>
                      </a:txBody>
                      <a:tcPr/>
                    </a:tc>
                    <a:tc>
                      <a:txBody>
                        <a:bodyPr/>
                        <a:lstStyle/>
                        <a:p>
                          <a:pPr algn="ctr"/>
                          <a:r>
                            <a:rPr lang="en-US" sz="1200" dirty="0" smtClean="0"/>
                            <a:t>0.941</a:t>
                          </a:r>
                          <a:endParaRPr lang="en-US" sz="1200" dirty="0"/>
                        </a:p>
                      </a:txBody>
                      <a:tcPr/>
                    </a:tc>
                    <a:extLst>
                      <a:ext uri="{0D108BD9-81ED-4DB2-BD59-A6C34878D82A}">
                        <a16:rowId xmlns:a16="http://schemas.microsoft.com/office/drawing/2014/main" val="10002"/>
                      </a:ext>
                    </a:extLst>
                  </a:tr>
                  <a:tr h="288032">
                    <a:tc>
                      <a:txBody>
                        <a:bodyPr/>
                        <a:lstStyle/>
                        <a:p>
                          <a:pPr algn="ctr"/>
                          <a:r>
                            <a:rPr lang="en-US" sz="1200" dirty="0" smtClean="0"/>
                            <a:t>water</a:t>
                          </a:r>
                          <a:endParaRPr lang="en-US" sz="1200" dirty="0"/>
                        </a:p>
                      </a:txBody>
                      <a:tcPr/>
                    </a:tc>
                    <a:tc>
                      <a:txBody>
                        <a:bodyPr/>
                        <a:lstStyle/>
                        <a:p>
                          <a:pPr algn="ctr"/>
                          <a:r>
                            <a:rPr lang="en-US" sz="1200" dirty="0" smtClean="0"/>
                            <a:t>1.33</a:t>
                          </a:r>
                          <a:endParaRPr lang="en-US" sz="1200" dirty="0"/>
                        </a:p>
                      </a:txBody>
                      <a:tcPr/>
                    </a:tc>
                    <a:tc>
                      <a:txBody>
                        <a:bodyPr/>
                        <a:lstStyle/>
                        <a:p>
                          <a:pPr algn="ctr"/>
                          <a:r>
                            <a:rPr lang="en-US" sz="1200" dirty="0" smtClean="0"/>
                            <a:t>0.752</a:t>
                          </a:r>
                          <a:endParaRPr lang="en-US" sz="1200" dirty="0"/>
                        </a:p>
                      </a:txBody>
                      <a:tcPr/>
                    </a:tc>
                    <a:tc>
                      <a:txBody>
                        <a:bodyPr/>
                        <a:lstStyle/>
                        <a:p>
                          <a:pPr algn="ctr"/>
                          <a:r>
                            <a:rPr lang="en-US" sz="1200" dirty="0" smtClean="0"/>
                            <a:t>41.2</a:t>
                          </a:r>
                          <a:endParaRPr lang="en-US" sz="1200" dirty="0"/>
                        </a:p>
                      </a:txBody>
                      <a:tcPr/>
                    </a:tc>
                    <a:tc>
                      <a:txBody>
                        <a:bodyPr/>
                        <a:lstStyle/>
                        <a:p>
                          <a:pPr algn="ctr"/>
                          <a:r>
                            <a:rPr lang="en-US" sz="1200" dirty="0" smtClean="0"/>
                            <a:t>160.8</a:t>
                          </a:r>
                          <a:endParaRPr lang="en-US" sz="1200" dirty="0"/>
                        </a:p>
                      </a:txBody>
                      <a:tcPr/>
                    </a:tc>
                    <a:extLst>
                      <a:ext uri="{0D108BD9-81ED-4DB2-BD59-A6C34878D82A}">
                        <a16:rowId xmlns:a16="http://schemas.microsoft.com/office/drawing/2014/main" val="10003"/>
                      </a:ext>
                    </a:extLst>
                  </a:tr>
                  <a:tr h="288032">
                    <a:tc>
                      <a:txBody>
                        <a:bodyPr/>
                        <a:lstStyle/>
                        <a:p>
                          <a:pPr algn="ctr"/>
                          <a:r>
                            <a:rPr lang="en-US" sz="1200" dirty="0" smtClean="0"/>
                            <a:t>quartz</a:t>
                          </a:r>
                          <a:endParaRPr lang="en-US" sz="1200" dirty="0"/>
                        </a:p>
                      </a:txBody>
                      <a:tcPr/>
                    </a:tc>
                    <a:tc>
                      <a:txBody>
                        <a:bodyPr/>
                        <a:lstStyle/>
                        <a:p>
                          <a:pPr algn="ctr"/>
                          <a:r>
                            <a:rPr lang="en-US" sz="1200" dirty="0" smtClean="0"/>
                            <a:t>1.46</a:t>
                          </a:r>
                          <a:endParaRPr lang="en-US" sz="1200" dirty="0"/>
                        </a:p>
                      </a:txBody>
                      <a:tcPr/>
                    </a:tc>
                    <a:tc>
                      <a:txBody>
                        <a:bodyPr/>
                        <a:lstStyle/>
                        <a:p>
                          <a:pPr algn="ctr"/>
                          <a:r>
                            <a:rPr lang="en-US" sz="1200" dirty="0" smtClean="0"/>
                            <a:t>0.685</a:t>
                          </a:r>
                          <a:endParaRPr lang="en-US" sz="1200" dirty="0"/>
                        </a:p>
                      </a:txBody>
                      <a:tcPr/>
                    </a:tc>
                    <a:tc>
                      <a:txBody>
                        <a:bodyPr/>
                        <a:lstStyle/>
                        <a:p>
                          <a:pPr algn="ctr"/>
                          <a:r>
                            <a:rPr lang="en-US" sz="1200" dirty="0" smtClean="0"/>
                            <a:t>46.7</a:t>
                          </a:r>
                          <a:endParaRPr lang="en-US" sz="1200" dirty="0"/>
                        </a:p>
                      </a:txBody>
                      <a:tcPr/>
                    </a:tc>
                    <a:tc>
                      <a:txBody>
                        <a:bodyPr/>
                        <a:lstStyle/>
                        <a:p>
                          <a:pPr algn="ctr"/>
                          <a:r>
                            <a:rPr lang="en-US" sz="1200" dirty="0" smtClean="0"/>
                            <a:t>196.4</a:t>
                          </a:r>
                          <a:endParaRPr lang="en-US" sz="1200" dirty="0"/>
                        </a:p>
                      </a:txBody>
                      <a:tcPr/>
                    </a:tc>
                    <a:extLst>
                      <a:ext uri="{0D108BD9-81ED-4DB2-BD59-A6C34878D82A}">
                        <a16:rowId xmlns:a16="http://schemas.microsoft.com/office/drawing/2014/main" val="10004"/>
                      </a:ext>
                    </a:extLst>
                  </a:tr>
                </a:tbl>
              </a:graphicData>
            </a:graphic>
          </p:graphicFrame>
        </mc:Choice>
        <mc:Fallback xmlns="">
          <p:graphicFrame>
            <p:nvGraphicFramePr>
              <p:cNvPr id="7" name="Tabelle 6"/>
              <p:cNvGraphicFramePr>
                <a:graphicFrameLocks noGrp="1"/>
              </p:cNvGraphicFramePr>
              <p:nvPr>
                <p:extLst>
                  <p:ext uri="{D42A27DB-BD31-4B8C-83A1-F6EECF244321}">
                    <p14:modId xmlns:p14="http://schemas.microsoft.com/office/powerpoint/2010/main" val="2766882417"/>
                  </p:ext>
                </p:extLst>
              </p:nvPr>
            </p:nvGraphicFramePr>
            <p:xfrm>
              <a:off x="4499992" y="4680000"/>
              <a:ext cx="4464496" cy="1429906"/>
            </p:xfrm>
            <a:graphic>
              <a:graphicData uri="http://schemas.openxmlformats.org/drawingml/2006/table">
                <a:tbl>
                  <a:tblPr firstRow="1" bandRow="1">
                    <a:tableStyleId>{5C22544A-7EE6-4342-B048-85BDC9FD1C3A}</a:tableStyleId>
                  </a:tblPr>
                  <a:tblGrid>
                    <a:gridCol w="792088"/>
                    <a:gridCol w="792088"/>
                    <a:gridCol w="648072"/>
                    <a:gridCol w="1080120"/>
                    <a:gridCol w="1152128"/>
                  </a:tblGrid>
                  <a:tr h="303848">
                    <a:tc>
                      <a:txBody>
                        <a:bodyPr/>
                        <a:lstStyle/>
                        <a:p>
                          <a:pPr algn="ctr"/>
                          <a:r>
                            <a:rPr lang="en-US" sz="1200" dirty="0" smtClean="0"/>
                            <a:t>medium</a:t>
                          </a:r>
                          <a:endParaRPr lang="en-US" sz="1200" dirty="0"/>
                        </a:p>
                      </a:txBody>
                      <a:tcPr/>
                    </a:tc>
                    <a:tc>
                      <a:txBody>
                        <a:bodyPr/>
                        <a:lstStyle/>
                        <a:p>
                          <a:pPr algn="ctr"/>
                          <a:r>
                            <a:rPr lang="en-US" sz="1200" dirty="0" smtClean="0"/>
                            <a:t>n</a:t>
                          </a:r>
                          <a:endParaRPr lang="en-US" sz="1200" dirty="0"/>
                        </a:p>
                      </a:txBody>
                      <a:tcPr/>
                    </a:tc>
                    <a:tc>
                      <a:txBody>
                        <a:bodyPr/>
                        <a:lstStyle/>
                        <a:p>
                          <a:endParaRPr lang="en-US"/>
                        </a:p>
                      </a:txBody>
                      <a:tcPr>
                        <a:blipFill rotWithShape="1">
                          <a:blip r:embed="rId6"/>
                          <a:stretch>
                            <a:fillRect l="-242991" t="-2000" r="-342056" b="-380000"/>
                          </a:stretch>
                        </a:blipFill>
                      </a:tcPr>
                    </a:tc>
                    <a:tc>
                      <a:txBody>
                        <a:bodyPr/>
                        <a:lstStyle/>
                        <a:p>
                          <a:endParaRPr lang="en-US"/>
                        </a:p>
                      </a:txBody>
                      <a:tcPr>
                        <a:blipFill rotWithShape="1">
                          <a:blip r:embed="rId6"/>
                          <a:stretch>
                            <a:fillRect l="-207345" t="-2000" r="-106780" b="-380000"/>
                          </a:stretch>
                        </a:blipFill>
                      </a:tcPr>
                    </a:tc>
                    <a:tc>
                      <a:txBody>
                        <a:bodyPr/>
                        <a:lstStyle/>
                        <a:p>
                          <a:endParaRPr lang="en-US"/>
                        </a:p>
                      </a:txBody>
                      <a:tcPr>
                        <a:blipFill rotWithShape="1">
                          <a:blip r:embed="rId6"/>
                          <a:stretch>
                            <a:fillRect l="-287831" t="-2000" b="-380000"/>
                          </a:stretch>
                        </a:blipFill>
                      </a:tcPr>
                    </a:tc>
                  </a:tr>
                  <a:tr h="274320">
                    <a:tc>
                      <a:txBody>
                        <a:bodyPr/>
                        <a:lstStyle/>
                        <a:p>
                          <a:pPr algn="ctr"/>
                          <a:r>
                            <a:rPr lang="en-US" sz="1200" dirty="0" smtClean="0"/>
                            <a:t>air</a:t>
                          </a:r>
                          <a:endParaRPr lang="en-US" sz="1200" dirty="0"/>
                        </a:p>
                      </a:txBody>
                      <a:tcPr/>
                    </a:tc>
                    <a:tc>
                      <a:txBody>
                        <a:bodyPr/>
                        <a:lstStyle/>
                        <a:p>
                          <a:pPr algn="ctr"/>
                          <a:r>
                            <a:rPr lang="en-US" sz="1200" dirty="0" smtClean="0"/>
                            <a:t>1.000283</a:t>
                          </a:r>
                          <a:endParaRPr lang="en-US" sz="1200" dirty="0"/>
                        </a:p>
                      </a:txBody>
                      <a:tcPr/>
                    </a:tc>
                    <a:tc>
                      <a:txBody>
                        <a:bodyPr/>
                        <a:lstStyle/>
                        <a:p>
                          <a:pPr algn="ctr"/>
                          <a:r>
                            <a:rPr lang="en-US" sz="1200" dirty="0" smtClean="0"/>
                            <a:t>0.9997</a:t>
                          </a:r>
                          <a:endParaRPr lang="en-US" sz="1200" dirty="0"/>
                        </a:p>
                      </a:txBody>
                      <a:tcPr/>
                    </a:tc>
                    <a:tc>
                      <a:txBody>
                        <a:bodyPr/>
                        <a:lstStyle/>
                        <a:p>
                          <a:pPr algn="ctr"/>
                          <a:r>
                            <a:rPr lang="en-US" sz="1200" dirty="0" smtClean="0"/>
                            <a:t>1.36</a:t>
                          </a:r>
                          <a:endParaRPr lang="en-US" sz="1200" dirty="0"/>
                        </a:p>
                      </a:txBody>
                      <a:tcPr/>
                    </a:tc>
                    <a:tc>
                      <a:txBody>
                        <a:bodyPr/>
                        <a:lstStyle/>
                        <a:p>
                          <a:pPr algn="ctr"/>
                          <a:r>
                            <a:rPr lang="en-US" sz="1200" dirty="0" smtClean="0"/>
                            <a:t>0.208</a:t>
                          </a:r>
                          <a:endParaRPr lang="en-US" sz="1200" dirty="0"/>
                        </a:p>
                      </a:txBody>
                      <a:tcPr/>
                    </a:tc>
                  </a:tr>
                  <a:tr h="275674">
                    <a:tc>
                      <a:txBody>
                        <a:bodyPr/>
                        <a:lstStyle/>
                        <a:p>
                          <a:pPr algn="ctr"/>
                          <a:r>
                            <a:rPr lang="en-US" sz="1200" dirty="0" smtClean="0"/>
                            <a:t>isobutene</a:t>
                          </a:r>
                          <a:endParaRPr lang="en-US" sz="1200" dirty="0"/>
                        </a:p>
                      </a:txBody>
                      <a:tcPr/>
                    </a:tc>
                    <a:tc>
                      <a:txBody>
                        <a:bodyPr/>
                        <a:lstStyle/>
                        <a:p>
                          <a:pPr algn="ctr"/>
                          <a:r>
                            <a:rPr lang="en-US" sz="1200" dirty="0" smtClean="0"/>
                            <a:t>1.00127</a:t>
                          </a:r>
                          <a:endParaRPr lang="en-US" sz="1200" dirty="0"/>
                        </a:p>
                      </a:txBody>
                      <a:tcPr/>
                    </a:tc>
                    <a:tc>
                      <a:txBody>
                        <a:bodyPr/>
                        <a:lstStyle/>
                        <a:p>
                          <a:pPr algn="ctr"/>
                          <a:r>
                            <a:rPr lang="en-US" sz="1200" dirty="0" smtClean="0"/>
                            <a:t>0.9987</a:t>
                          </a:r>
                          <a:endParaRPr lang="en-US" sz="1200" dirty="0"/>
                        </a:p>
                      </a:txBody>
                      <a:tcPr/>
                    </a:tc>
                    <a:tc>
                      <a:txBody>
                        <a:bodyPr/>
                        <a:lstStyle/>
                        <a:p>
                          <a:pPr algn="ctr"/>
                          <a:r>
                            <a:rPr lang="en-US" sz="1200" dirty="0" smtClean="0"/>
                            <a:t>2.89</a:t>
                          </a:r>
                          <a:endParaRPr lang="en-US" sz="1200" dirty="0"/>
                        </a:p>
                      </a:txBody>
                      <a:tcPr/>
                    </a:tc>
                    <a:tc>
                      <a:txBody>
                        <a:bodyPr/>
                        <a:lstStyle/>
                        <a:p>
                          <a:pPr algn="ctr"/>
                          <a:r>
                            <a:rPr lang="en-US" sz="1200" dirty="0" smtClean="0"/>
                            <a:t>0.941</a:t>
                          </a:r>
                          <a:endParaRPr lang="en-US" sz="1200" dirty="0"/>
                        </a:p>
                      </a:txBody>
                      <a:tcPr/>
                    </a:tc>
                  </a:tr>
                  <a:tr h="288032">
                    <a:tc>
                      <a:txBody>
                        <a:bodyPr/>
                        <a:lstStyle/>
                        <a:p>
                          <a:pPr algn="ctr"/>
                          <a:r>
                            <a:rPr lang="en-US" sz="1200" dirty="0" smtClean="0"/>
                            <a:t>water</a:t>
                          </a:r>
                          <a:endParaRPr lang="en-US" sz="1200" dirty="0"/>
                        </a:p>
                      </a:txBody>
                      <a:tcPr/>
                    </a:tc>
                    <a:tc>
                      <a:txBody>
                        <a:bodyPr/>
                        <a:lstStyle/>
                        <a:p>
                          <a:pPr algn="ctr"/>
                          <a:r>
                            <a:rPr lang="en-US" sz="1200" dirty="0" smtClean="0"/>
                            <a:t>1.33</a:t>
                          </a:r>
                          <a:endParaRPr lang="en-US" sz="1200" dirty="0"/>
                        </a:p>
                      </a:txBody>
                      <a:tcPr/>
                    </a:tc>
                    <a:tc>
                      <a:txBody>
                        <a:bodyPr/>
                        <a:lstStyle/>
                        <a:p>
                          <a:pPr algn="ctr"/>
                          <a:r>
                            <a:rPr lang="en-US" sz="1200" dirty="0" smtClean="0"/>
                            <a:t>0.752</a:t>
                          </a:r>
                          <a:endParaRPr lang="en-US" sz="1200" dirty="0"/>
                        </a:p>
                      </a:txBody>
                      <a:tcPr/>
                    </a:tc>
                    <a:tc>
                      <a:txBody>
                        <a:bodyPr/>
                        <a:lstStyle/>
                        <a:p>
                          <a:pPr algn="ctr"/>
                          <a:r>
                            <a:rPr lang="en-US" sz="1200" dirty="0" smtClean="0"/>
                            <a:t>41.2</a:t>
                          </a:r>
                          <a:endParaRPr lang="en-US" sz="1200" dirty="0"/>
                        </a:p>
                      </a:txBody>
                      <a:tcPr/>
                    </a:tc>
                    <a:tc>
                      <a:txBody>
                        <a:bodyPr/>
                        <a:lstStyle/>
                        <a:p>
                          <a:pPr algn="ctr"/>
                          <a:r>
                            <a:rPr lang="en-US" sz="1200" dirty="0" smtClean="0"/>
                            <a:t>160.8</a:t>
                          </a:r>
                          <a:endParaRPr lang="en-US" sz="1200" dirty="0"/>
                        </a:p>
                      </a:txBody>
                      <a:tcPr/>
                    </a:tc>
                  </a:tr>
                  <a:tr h="288032">
                    <a:tc>
                      <a:txBody>
                        <a:bodyPr/>
                        <a:lstStyle/>
                        <a:p>
                          <a:pPr algn="ctr"/>
                          <a:r>
                            <a:rPr lang="en-US" sz="1200" dirty="0" smtClean="0"/>
                            <a:t>quartz</a:t>
                          </a:r>
                          <a:endParaRPr lang="en-US" sz="1200" dirty="0"/>
                        </a:p>
                      </a:txBody>
                      <a:tcPr/>
                    </a:tc>
                    <a:tc>
                      <a:txBody>
                        <a:bodyPr/>
                        <a:lstStyle/>
                        <a:p>
                          <a:pPr algn="ctr"/>
                          <a:r>
                            <a:rPr lang="en-US" sz="1200" dirty="0" smtClean="0"/>
                            <a:t>1.46</a:t>
                          </a:r>
                          <a:endParaRPr lang="en-US" sz="1200" dirty="0"/>
                        </a:p>
                      </a:txBody>
                      <a:tcPr/>
                    </a:tc>
                    <a:tc>
                      <a:txBody>
                        <a:bodyPr/>
                        <a:lstStyle/>
                        <a:p>
                          <a:pPr algn="ctr"/>
                          <a:r>
                            <a:rPr lang="en-US" sz="1200" dirty="0" smtClean="0"/>
                            <a:t>0.685</a:t>
                          </a:r>
                          <a:endParaRPr lang="en-US" sz="1200" dirty="0"/>
                        </a:p>
                      </a:txBody>
                      <a:tcPr/>
                    </a:tc>
                    <a:tc>
                      <a:txBody>
                        <a:bodyPr/>
                        <a:lstStyle/>
                        <a:p>
                          <a:pPr algn="ctr"/>
                          <a:r>
                            <a:rPr lang="en-US" sz="1200" dirty="0" smtClean="0"/>
                            <a:t>46.7</a:t>
                          </a:r>
                          <a:endParaRPr lang="en-US" sz="1200" dirty="0"/>
                        </a:p>
                      </a:txBody>
                      <a:tcPr/>
                    </a:tc>
                    <a:tc>
                      <a:txBody>
                        <a:bodyPr/>
                        <a:lstStyle/>
                        <a:p>
                          <a:pPr algn="ctr"/>
                          <a:r>
                            <a:rPr lang="en-US" sz="1200" dirty="0" smtClean="0"/>
                            <a:t>196.4</a:t>
                          </a:r>
                          <a:endParaRPr lang="en-US" sz="1200" dirty="0"/>
                        </a:p>
                      </a:txBody>
                      <a:tcPr/>
                    </a:tc>
                  </a:tr>
                </a:tbl>
              </a:graphicData>
            </a:graphic>
          </p:graphicFrame>
        </mc:Fallback>
      </mc:AlternateContent>
      <p:sp>
        <p:nvSpPr>
          <p:cNvPr id="8" name="Textfeld 7"/>
          <p:cNvSpPr txBox="1"/>
          <p:nvPr/>
        </p:nvSpPr>
        <p:spPr>
          <a:xfrm>
            <a:off x="720000" y="6228000"/>
            <a:ext cx="6466770" cy="307777"/>
          </a:xfrm>
          <a:prstGeom prst="rect">
            <a:avLst/>
          </a:prstGeom>
          <a:noFill/>
        </p:spPr>
        <p:txBody>
          <a:bodyPr wrap="none" rtlCol="0">
            <a:spAutoFit/>
          </a:bodyPr>
          <a:lstStyle/>
          <a:p>
            <a:r>
              <a:rPr lang="en-US" sz="1400" dirty="0" smtClean="0">
                <a:solidFill>
                  <a:srgbClr val="FF0000"/>
                </a:solidFill>
              </a:rPr>
              <a:t>Note: Energy loss due to Cherenkov radiation very </a:t>
            </a:r>
            <a:r>
              <a:rPr lang="en-US" sz="1400" smtClean="0">
                <a:solidFill>
                  <a:srgbClr val="FF0000"/>
                </a:solidFill>
              </a:rPr>
              <a:t>small compared </a:t>
            </a:r>
            <a:r>
              <a:rPr lang="en-US" sz="1400" dirty="0" smtClean="0">
                <a:solidFill>
                  <a:srgbClr val="FF0000"/>
                </a:solidFill>
              </a:rPr>
              <a:t>to ionization (&lt;1%)</a:t>
            </a:r>
            <a:endParaRPr lang="en-US" sz="1400" dirty="0">
              <a:solidFill>
                <a:srgbClr val="FF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4499992" y="3620165"/>
                <a:ext cx="2090059" cy="443135"/>
              </a:xfrm>
              <a:prstGeom prst="rect">
                <a:avLst/>
              </a:prstGeom>
              <a:noFill/>
              <a:ln>
                <a:solidFill>
                  <a:srgbClr val="0000CC"/>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ea typeface="Cambria Math"/>
                        </a:rPr>
                        <m:t>𝛾</m:t>
                      </m:r>
                      <m:r>
                        <a:rPr lang="de-DE" sz="1200" b="0" i="1" smtClean="0">
                          <a:latin typeface="Cambria Math"/>
                          <a:ea typeface="Cambria Math"/>
                        </a:rPr>
                        <m:t>=</m:t>
                      </m:r>
                      <m:sSup>
                        <m:sSupPr>
                          <m:ctrlPr>
                            <a:rPr lang="de-DE" sz="1200" b="0" i="1" smtClean="0">
                              <a:latin typeface="Cambria Math" panose="02040503050406030204" pitchFamily="18" charset="0"/>
                              <a:ea typeface="Cambria Math"/>
                            </a:rPr>
                          </m:ctrlPr>
                        </m:sSupPr>
                        <m:e>
                          <m:d>
                            <m:dPr>
                              <m:ctrlPr>
                                <a:rPr lang="de-DE" sz="1200" b="0" i="1" smtClean="0">
                                  <a:latin typeface="Cambria Math" panose="02040503050406030204" pitchFamily="18" charset="0"/>
                                  <a:ea typeface="Cambria Math"/>
                                </a:rPr>
                              </m:ctrlPr>
                            </m:dPr>
                            <m:e>
                              <m:r>
                                <a:rPr lang="de-DE" sz="1200" b="0" i="1" smtClean="0">
                                  <a:latin typeface="Cambria Math"/>
                                  <a:ea typeface="Cambria Math"/>
                                </a:rPr>
                                <m:t>1−</m:t>
                              </m:r>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𝛽</m:t>
                                  </m:r>
                                </m:e>
                                <m:sup>
                                  <m:r>
                                    <a:rPr lang="de-DE" sz="1200" b="0" i="1" smtClean="0">
                                      <a:latin typeface="Cambria Math"/>
                                      <a:ea typeface="Cambria Math"/>
                                    </a:rPr>
                                    <m:t>2</m:t>
                                  </m:r>
                                </m:sup>
                              </m:sSup>
                            </m:e>
                          </m:d>
                        </m:e>
                        <m:sup>
                          <m:r>
                            <a:rPr lang="de-DE" sz="1200" b="0" i="1" smtClean="0">
                              <a:latin typeface="Cambria Math"/>
                              <a:ea typeface="Cambria Math"/>
                            </a:rPr>
                            <m:t>−</m:t>
                          </m:r>
                          <m:f>
                            <m:fPr>
                              <m:type m:val="lin"/>
                              <m:ctrlPr>
                                <a:rPr lang="de-DE" sz="1200" b="0" i="1" smtClean="0">
                                  <a:latin typeface="Cambria Math" panose="02040503050406030204" pitchFamily="18" charset="0"/>
                                  <a:ea typeface="Cambria Math"/>
                                </a:rPr>
                              </m:ctrlPr>
                            </m:fPr>
                            <m:num>
                              <m:r>
                                <a:rPr lang="de-DE" sz="1200" b="0" i="1" smtClean="0">
                                  <a:latin typeface="Cambria Math"/>
                                  <a:ea typeface="Cambria Math"/>
                                </a:rPr>
                                <m:t>1</m:t>
                              </m:r>
                            </m:num>
                            <m:den>
                              <m:r>
                                <a:rPr lang="de-DE" sz="1200" b="0" i="1" smtClean="0">
                                  <a:latin typeface="Cambria Math"/>
                                  <a:ea typeface="Cambria Math"/>
                                </a:rPr>
                                <m:t>2</m:t>
                              </m:r>
                            </m:den>
                          </m:f>
                        </m:sup>
                      </m:sSup>
                      <m:r>
                        <a:rPr lang="de-DE" sz="1200" b="0" i="1" smtClean="0">
                          <a:latin typeface="Cambria Math"/>
                          <a:ea typeface="Cambria Math"/>
                        </a:rPr>
                        <m:t>≥</m:t>
                      </m:r>
                      <m:f>
                        <m:fPr>
                          <m:ctrlPr>
                            <a:rPr lang="de-DE" sz="1200" b="0" i="1" smtClean="0">
                              <a:latin typeface="Cambria Math" panose="02040503050406030204" pitchFamily="18" charset="0"/>
                              <a:ea typeface="Cambria Math"/>
                            </a:rPr>
                          </m:ctrlPr>
                        </m:fPr>
                        <m:num>
                          <m:r>
                            <a:rPr lang="de-DE" sz="1200" b="0" i="1" smtClean="0">
                              <a:latin typeface="Cambria Math"/>
                              <a:ea typeface="Cambria Math"/>
                            </a:rPr>
                            <m:t>𝑛</m:t>
                          </m:r>
                        </m:num>
                        <m:den>
                          <m:rad>
                            <m:radPr>
                              <m:degHide m:val="on"/>
                              <m:ctrlPr>
                                <a:rPr lang="de-DE" sz="1200" b="0" i="1" smtClean="0">
                                  <a:latin typeface="Cambria Math" panose="02040503050406030204" pitchFamily="18" charset="0"/>
                                  <a:ea typeface="Cambria Math"/>
                                </a:rPr>
                              </m:ctrlPr>
                            </m:radPr>
                            <m:deg/>
                            <m:e>
                              <m:sSup>
                                <m:sSupPr>
                                  <m:ctrlPr>
                                    <a:rPr lang="de-DE" sz="1200" b="0" i="1" smtClean="0">
                                      <a:latin typeface="Cambria Math" panose="02040503050406030204" pitchFamily="18" charset="0"/>
                                      <a:ea typeface="Cambria Math"/>
                                    </a:rPr>
                                  </m:ctrlPr>
                                </m:sSupPr>
                                <m:e>
                                  <m:r>
                                    <a:rPr lang="de-DE" sz="1200" b="0" i="1" smtClean="0">
                                      <a:latin typeface="Cambria Math"/>
                                      <a:ea typeface="Cambria Math"/>
                                    </a:rPr>
                                    <m:t>𝑛</m:t>
                                  </m:r>
                                </m:e>
                                <m:sup>
                                  <m:r>
                                    <a:rPr lang="de-DE" sz="1200" b="0" i="1" smtClean="0">
                                      <a:latin typeface="Cambria Math"/>
                                      <a:ea typeface="Cambria Math"/>
                                    </a:rPr>
                                    <m:t>2</m:t>
                                  </m:r>
                                </m:sup>
                              </m:sSup>
                              <m:r>
                                <a:rPr lang="de-DE" sz="1200" b="0" i="1" smtClean="0">
                                  <a:latin typeface="Cambria Math"/>
                                  <a:ea typeface="Cambria Math"/>
                                </a:rPr>
                                <m:t>−1</m:t>
                              </m:r>
                            </m:e>
                          </m:rad>
                        </m:den>
                      </m:f>
                    </m:oMath>
                  </m:oMathPara>
                </a14:m>
                <a:endParaRPr lang="en-US" sz="1200" dirty="0"/>
              </a:p>
            </p:txBody>
          </p:sp>
        </mc:Choice>
        <mc:Fallback xmlns="">
          <p:sp>
            <p:nvSpPr>
              <p:cNvPr id="9" name="Textfeld 8"/>
              <p:cNvSpPr txBox="1">
                <a:spLocks noRot="1" noChangeAspect="1" noMove="1" noResize="1" noEditPoints="1" noAdjustHandles="1" noChangeArrowheads="1" noChangeShapeType="1" noTextEdit="1"/>
              </p:cNvSpPr>
              <p:nvPr/>
            </p:nvSpPr>
            <p:spPr>
              <a:xfrm>
                <a:off x="4499992" y="3620165"/>
                <a:ext cx="2090059" cy="443135"/>
              </a:xfrm>
              <a:prstGeom prst="rect">
                <a:avLst/>
              </a:prstGeom>
              <a:blipFill rotWithShape="1">
                <a:blip r:embed="rId7"/>
                <a:stretch>
                  <a:fillRect t="-28000" b="-22667"/>
                </a:stretch>
              </a:blipFill>
              <a:ln>
                <a:solidFill>
                  <a:srgbClr val="0000CC"/>
                </a:solidFill>
              </a:ln>
            </p:spPr>
            <p:txBody>
              <a:bodyPr/>
              <a:lstStyle/>
              <a:p>
                <a:r>
                  <a:rPr lang="en-US">
                    <a:noFill/>
                  </a:rPr>
                  <a:t> </a:t>
                </a:r>
              </a:p>
            </p:txBody>
          </p:sp>
        </mc:Fallback>
      </mc:AlternateContent>
    </p:spTree>
    <p:extLst>
      <p:ext uri="{BB962C8B-B14F-4D97-AF65-F5344CB8AC3E}">
        <p14:creationId xmlns:p14="http://schemas.microsoft.com/office/powerpoint/2010/main" val="226849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Energetic charged particles in matter</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340000"/>
            <a:ext cx="5821429" cy="242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feld 7"/>
          <p:cNvSpPr txBox="1"/>
          <p:nvPr/>
        </p:nvSpPr>
        <p:spPr>
          <a:xfrm>
            <a:off x="720000" y="720000"/>
            <a:ext cx="5333511" cy="1323439"/>
          </a:xfrm>
          <a:prstGeom prst="rect">
            <a:avLst/>
          </a:prstGeom>
          <a:noFill/>
        </p:spPr>
        <p:txBody>
          <a:bodyPr wrap="none" rtlCol="0">
            <a:spAutoFit/>
          </a:bodyPr>
          <a:lstStyle/>
          <a:p>
            <a:r>
              <a:rPr lang="en-US" dirty="0" smtClean="0">
                <a:solidFill>
                  <a:srgbClr val="0000CC"/>
                </a:solidFill>
              </a:rPr>
              <a:t>Three types of electromagnetic interactions:</a:t>
            </a:r>
          </a:p>
          <a:p>
            <a:endParaRPr lang="en-US" sz="800" dirty="0" smtClean="0"/>
          </a:p>
          <a:p>
            <a:pPr marL="342900" indent="-342900">
              <a:buAutoNum type="arabicPeriod"/>
            </a:pPr>
            <a:r>
              <a:rPr lang="en-US" dirty="0" smtClean="0"/>
              <a:t>Ionization (of the atoms of the </a:t>
            </a:r>
            <a:r>
              <a:rPr lang="en-US" dirty="0" err="1" smtClean="0"/>
              <a:t>transversed</a:t>
            </a:r>
            <a:r>
              <a:rPr lang="en-US" dirty="0" smtClean="0"/>
              <a:t> material)</a:t>
            </a:r>
          </a:p>
          <a:p>
            <a:pPr marL="342900" indent="-342900">
              <a:buAutoNum type="arabicPeriod"/>
            </a:pPr>
            <a:r>
              <a:rPr lang="en-US" dirty="0" smtClean="0"/>
              <a:t>Emission of Cherenkov light</a:t>
            </a:r>
          </a:p>
          <a:p>
            <a:pPr marL="342900" indent="-342900">
              <a:buAutoNum type="arabicPeriod"/>
            </a:pPr>
            <a:r>
              <a:rPr lang="en-US" dirty="0" smtClean="0"/>
              <a:t>Emission of </a:t>
            </a:r>
            <a:r>
              <a:rPr lang="en-US" smtClean="0"/>
              <a:t>transition radiation</a:t>
            </a:r>
            <a:endParaRPr lang="en-US" dirty="0" smtClean="0"/>
          </a:p>
        </p:txBody>
      </p:sp>
      <p:sp>
        <p:nvSpPr>
          <p:cNvPr id="9" name="Textfeld 8"/>
          <p:cNvSpPr txBox="1"/>
          <p:nvPr/>
        </p:nvSpPr>
        <p:spPr>
          <a:xfrm>
            <a:off x="360000" y="5040000"/>
            <a:ext cx="2843888" cy="692497"/>
          </a:xfrm>
          <a:prstGeom prst="rect">
            <a:avLst/>
          </a:prstGeom>
          <a:noFill/>
        </p:spPr>
        <p:txBody>
          <a:bodyPr wrap="square" rtlCol="0">
            <a:spAutoFit/>
          </a:bodyPr>
          <a:lstStyle/>
          <a:p>
            <a:r>
              <a:rPr lang="en-US" sz="1300" dirty="0" smtClean="0">
                <a:solidFill>
                  <a:srgbClr val="0000CC"/>
                </a:solidFill>
              </a:rPr>
              <a:t>1) Interaction with the atomic electrons. The incoming particle looses energy and the atoms are </a:t>
            </a:r>
            <a:r>
              <a:rPr lang="en-US" sz="1300" b="1" u="sng" dirty="0" smtClean="0">
                <a:solidFill>
                  <a:srgbClr val="0000CC"/>
                </a:solidFill>
              </a:rPr>
              <a:t>excited</a:t>
            </a:r>
            <a:r>
              <a:rPr lang="en-US" sz="1300" dirty="0" smtClean="0">
                <a:solidFill>
                  <a:srgbClr val="0000CC"/>
                </a:solidFill>
              </a:rPr>
              <a:t> or </a:t>
            </a:r>
            <a:r>
              <a:rPr lang="en-US" sz="1300" b="1" u="sng" dirty="0" smtClean="0">
                <a:solidFill>
                  <a:srgbClr val="0000CC"/>
                </a:solidFill>
              </a:rPr>
              <a:t>ionized</a:t>
            </a:r>
            <a:r>
              <a:rPr lang="en-US" sz="1300" u="sng" dirty="0" smtClean="0">
                <a:solidFill>
                  <a:srgbClr val="0000CC"/>
                </a:solidFill>
              </a:rPr>
              <a:t>.</a:t>
            </a:r>
            <a:endParaRPr lang="en-US" sz="1300" u="sng" dirty="0">
              <a:solidFill>
                <a:srgbClr val="0000CC"/>
              </a:solidFill>
            </a:endParaRPr>
          </a:p>
        </p:txBody>
      </p:sp>
      <p:sp>
        <p:nvSpPr>
          <p:cNvPr id="10" name="Textfeld 9"/>
          <p:cNvSpPr txBox="1"/>
          <p:nvPr/>
        </p:nvSpPr>
        <p:spPr>
          <a:xfrm>
            <a:off x="3240000" y="5040000"/>
            <a:ext cx="2813511" cy="1292662"/>
          </a:xfrm>
          <a:prstGeom prst="rect">
            <a:avLst/>
          </a:prstGeom>
          <a:noFill/>
        </p:spPr>
        <p:txBody>
          <a:bodyPr wrap="square" rtlCol="0">
            <a:spAutoFit/>
          </a:bodyPr>
          <a:lstStyle/>
          <a:p>
            <a:r>
              <a:rPr lang="en-US" sz="1300" dirty="0" smtClean="0">
                <a:solidFill>
                  <a:srgbClr val="006666"/>
                </a:solidFill>
              </a:rPr>
              <a:t>2) Interaction with the atomic nucleus. The particle is deflected (scattered) causing </a:t>
            </a:r>
            <a:r>
              <a:rPr lang="en-US" sz="1300" b="1" u="sng" dirty="0" smtClean="0">
                <a:solidFill>
                  <a:srgbClr val="006666"/>
                </a:solidFill>
              </a:rPr>
              <a:t>multiple scattering</a:t>
            </a:r>
            <a:r>
              <a:rPr lang="en-US" sz="1300" b="1" dirty="0" smtClean="0">
                <a:solidFill>
                  <a:srgbClr val="006666"/>
                </a:solidFill>
              </a:rPr>
              <a:t> </a:t>
            </a:r>
            <a:r>
              <a:rPr lang="en-US" sz="1300" dirty="0" smtClean="0">
                <a:solidFill>
                  <a:srgbClr val="006666"/>
                </a:solidFill>
              </a:rPr>
              <a:t>of the particle in the material. During this scattering a </a:t>
            </a:r>
            <a:r>
              <a:rPr lang="en-US" sz="1300" b="1" u="sng" dirty="0" smtClean="0">
                <a:solidFill>
                  <a:srgbClr val="006666"/>
                </a:solidFill>
              </a:rPr>
              <a:t>Bremsstrahlung</a:t>
            </a:r>
            <a:r>
              <a:rPr lang="en-US" sz="1300" dirty="0" smtClean="0">
                <a:solidFill>
                  <a:srgbClr val="006666"/>
                </a:solidFill>
              </a:rPr>
              <a:t> photon can be emitted.</a:t>
            </a:r>
            <a:endParaRPr lang="en-US" sz="1300" dirty="0">
              <a:solidFill>
                <a:srgbClr val="006666"/>
              </a:solidFill>
            </a:endParaRPr>
          </a:p>
        </p:txBody>
      </p:sp>
      <p:sp>
        <p:nvSpPr>
          <p:cNvPr id="11" name="Textfeld 10"/>
          <p:cNvSpPr txBox="1"/>
          <p:nvPr/>
        </p:nvSpPr>
        <p:spPr>
          <a:xfrm>
            <a:off x="6120000" y="4464000"/>
            <a:ext cx="2880320" cy="1892826"/>
          </a:xfrm>
          <a:prstGeom prst="rect">
            <a:avLst/>
          </a:prstGeom>
          <a:noFill/>
        </p:spPr>
        <p:txBody>
          <a:bodyPr wrap="square" rtlCol="0">
            <a:spAutoFit/>
          </a:bodyPr>
          <a:lstStyle/>
          <a:p>
            <a:r>
              <a:rPr lang="en-US" sz="1300" dirty="0" smtClean="0"/>
              <a:t>3) In case the particle’s velocity is larger than the velocity of light in the medium, the resulting EM shockwave manifests itself as </a:t>
            </a:r>
            <a:r>
              <a:rPr lang="en-US" sz="1300" b="1" u="sng" dirty="0" smtClean="0"/>
              <a:t>Cherenkov</a:t>
            </a:r>
            <a:r>
              <a:rPr lang="en-US" sz="1300" b="1" dirty="0" smtClean="0"/>
              <a:t> </a:t>
            </a:r>
            <a:r>
              <a:rPr lang="en-US" sz="1300" b="1" u="sng" dirty="0" smtClean="0"/>
              <a:t>Radiation</a:t>
            </a:r>
            <a:r>
              <a:rPr lang="en-US" sz="1300" dirty="0" smtClean="0"/>
              <a:t>. When the particle crosses the boundary between two media, there is a probability of the order of 1% to produce an X-ray photon, called </a:t>
            </a:r>
            <a:r>
              <a:rPr lang="en-US" sz="1300" b="1" u="sng" dirty="0" smtClean="0"/>
              <a:t>Transition</a:t>
            </a:r>
            <a:r>
              <a:rPr lang="en-US" sz="1300" b="1" dirty="0" smtClean="0"/>
              <a:t> </a:t>
            </a:r>
            <a:r>
              <a:rPr lang="en-US" sz="1300" b="1" u="sng" dirty="0" smtClean="0"/>
              <a:t>Radiation</a:t>
            </a:r>
            <a:r>
              <a:rPr lang="en-US" sz="1300" dirty="0" smtClean="0"/>
              <a:t>.</a:t>
            </a:r>
            <a:endParaRPr lang="en-US" sz="1300" dirty="0"/>
          </a:p>
        </p:txBody>
      </p:sp>
    </p:spTree>
    <p:extLst>
      <p:ext uri="{BB962C8B-B14F-4D97-AF65-F5344CB8AC3E}">
        <p14:creationId xmlns:p14="http://schemas.microsoft.com/office/powerpoint/2010/main" val="4209762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Measurement Principles</a:t>
            </a:r>
            <a:endParaRPr lang="en-US" dirty="0"/>
          </a:p>
        </p:txBody>
      </p:sp>
      <p:sp>
        <p:nvSpPr>
          <p:cNvPr id="3" name="Textfeld 2"/>
          <p:cNvSpPr txBox="1"/>
          <p:nvPr/>
        </p:nvSpPr>
        <p:spPr>
          <a:xfrm>
            <a:off x="540000" y="1080000"/>
            <a:ext cx="8090741" cy="369332"/>
          </a:xfrm>
          <a:prstGeom prst="rect">
            <a:avLst/>
          </a:prstGeom>
          <a:noFill/>
          <a:ln>
            <a:solidFill>
              <a:srgbClr val="FF0000"/>
            </a:solidFill>
          </a:ln>
        </p:spPr>
        <p:txBody>
          <a:bodyPr wrap="none" rtlCol="0">
            <a:spAutoFit/>
          </a:bodyPr>
          <a:lstStyle/>
          <a:p>
            <a:r>
              <a:rPr lang="en-US" i="1" dirty="0" smtClean="0">
                <a:solidFill>
                  <a:srgbClr val="0000CC"/>
                </a:solidFill>
              </a:rPr>
              <a:t>A particle detector is an instrument to measure one or more properties of a particle …</a:t>
            </a:r>
            <a:endParaRPr lang="en-US" i="1" dirty="0">
              <a:solidFill>
                <a:srgbClr val="0000CC"/>
              </a:solidFill>
            </a:endParaRPr>
          </a:p>
        </p:txBody>
      </p:sp>
      <mc:AlternateContent xmlns:mc="http://schemas.openxmlformats.org/markup-compatibility/2006" xmlns:a14="http://schemas.microsoft.com/office/drawing/2010/main">
        <mc:Choice Requires="a14">
          <p:graphicFrame>
            <p:nvGraphicFramePr>
              <p:cNvPr id="6" name="Tabelle 5"/>
              <p:cNvGraphicFramePr>
                <a:graphicFrameLocks noGrp="1"/>
              </p:cNvGraphicFramePr>
              <p:nvPr>
                <p:extLst/>
              </p:nvPr>
            </p:nvGraphicFramePr>
            <p:xfrm>
              <a:off x="1440000" y="1980000"/>
              <a:ext cx="6216352" cy="2966720"/>
            </p:xfrm>
            <a:graphic>
              <a:graphicData uri="http://schemas.openxmlformats.org/drawingml/2006/table">
                <a:tbl>
                  <a:tblPr firstRow="1" bandRow="1">
                    <a:tableStyleId>{2D5ABB26-0587-4C30-8999-92F81FD0307C}</a:tableStyleId>
                  </a:tblPr>
                  <a:tblGrid>
                    <a:gridCol w="2327920">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3240360">
                      <a:extLst>
                        <a:ext uri="{9D8B030D-6E8A-4147-A177-3AD203B41FA5}">
                          <a16:colId xmlns:a16="http://schemas.microsoft.com/office/drawing/2014/main" val="20002"/>
                        </a:ext>
                      </a:extLst>
                    </a:gridCol>
                  </a:tblGrid>
                  <a:tr h="370840">
                    <a:tc>
                      <a:txBody>
                        <a:bodyPr/>
                        <a:lstStyle/>
                        <a:p>
                          <a:r>
                            <a:rPr lang="en-US" u="sng" dirty="0" smtClean="0">
                              <a:solidFill>
                                <a:srgbClr val="0000CC"/>
                              </a:solidFill>
                            </a:rPr>
                            <a:t>Properties of a particle</a:t>
                          </a:r>
                          <a:endParaRPr lang="en-US" u="sng" dirty="0">
                            <a:solidFill>
                              <a:srgbClr val="0000CC"/>
                            </a:solidFill>
                          </a:endParaRPr>
                        </a:p>
                      </a:txBody>
                      <a:tcPr/>
                    </a:tc>
                    <a:tc>
                      <a:txBody>
                        <a:bodyPr/>
                        <a:lstStyle/>
                        <a:p>
                          <a:endParaRPr lang="en-US"/>
                        </a:p>
                      </a:txBody>
                      <a:tcPr/>
                    </a:tc>
                    <a:tc>
                      <a:txBody>
                        <a:bodyPr/>
                        <a:lstStyle/>
                        <a:p>
                          <a:r>
                            <a:rPr lang="en-US" u="sng" dirty="0" smtClean="0">
                              <a:solidFill>
                                <a:srgbClr val="0000CC"/>
                              </a:solidFill>
                            </a:rPr>
                            <a:t>Type</a:t>
                          </a:r>
                          <a:r>
                            <a:rPr lang="en-US" u="sng" baseline="0" dirty="0" smtClean="0">
                              <a:solidFill>
                                <a:srgbClr val="0000CC"/>
                              </a:solidFill>
                            </a:rPr>
                            <a:t> of detection principle:</a:t>
                          </a:r>
                          <a:endParaRPr lang="en-US" u="sng" dirty="0">
                            <a:solidFill>
                              <a:srgbClr val="0000CC"/>
                            </a:solidFill>
                          </a:endParaRPr>
                        </a:p>
                      </a:txBody>
                      <a:tcPr/>
                    </a:tc>
                    <a:extLst>
                      <a:ext uri="{0D108BD9-81ED-4DB2-BD59-A6C34878D82A}">
                        <a16:rowId xmlns:a16="http://schemas.microsoft.com/office/drawing/2014/main" val="10000"/>
                      </a:ext>
                    </a:extLst>
                  </a:tr>
                  <a:tr h="370840">
                    <a:tc>
                      <a:txBody>
                        <a:bodyPr/>
                        <a:lstStyle/>
                        <a:p>
                          <a:r>
                            <a:rPr lang="en-US" sz="1600" dirty="0" smtClean="0"/>
                            <a:t>-</a:t>
                          </a:r>
                          <a:r>
                            <a:rPr lang="en-US" sz="1600" baseline="0" dirty="0" smtClean="0"/>
                            <a:t> position and direction</a:t>
                          </a:r>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a:rPr lang="de-DE" b="0" i="1" smtClean="0">
                                    <a:solidFill>
                                      <a:srgbClr val="0000CC"/>
                                    </a:solidFill>
                                    <a:latin typeface="Cambria Math"/>
                                  </a:rPr>
                                  <m:t>𝑥</m:t>
                                </m:r>
                                <m:r>
                                  <a:rPr lang="de-DE" b="0" i="1" smtClean="0">
                                    <a:solidFill>
                                      <a:srgbClr val="0000CC"/>
                                    </a:solidFill>
                                    <a:latin typeface="Cambria Math"/>
                                  </a:rPr>
                                  <m:t>, </m:t>
                                </m:r>
                                <m:acc>
                                  <m:accPr>
                                    <m:chr m:val="⃑"/>
                                    <m:ctrlPr>
                                      <a:rPr lang="de-DE" b="0" i="1" smtClean="0">
                                        <a:solidFill>
                                          <a:srgbClr val="0000CC"/>
                                        </a:solidFill>
                                        <a:latin typeface="Cambria Math" panose="02040503050406030204" pitchFamily="18" charset="0"/>
                                      </a:rPr>
                                    </m:ctrlPr>
                                  </m:accPr>
                                  <m:e>
                                    <m:r>
                                      <a:rPr lang="de-DE" b="0" i="1" smtClean="0">
                                        <a:solidFill>
                                          <a:srgbClr val="0000CC"/>
                                        </a:solidFill>
                                        <a:latin typeface="Cambria Math"/>
                                      </a:rPr>
                                      <m:t>𝑥</m:t>
                                    </m:r>
                                  </m:e>
                                </m:acc>
                              </m:oMath>
                            </m:oMathPara>
                          </a14:m>
                          <a:endParaRPr lang="en-US" dirty="0">
                            <a:solidFill>
                              <a:srgbClr val="0000CC"/>
                            </a:solidFill>
                          </a:endParaRPr>
                        </a:p>
                      </a:txBody>
                      <a:tcPr/>
                    </a:tc>
                    <a:tc>
                      <a:txBody>
                        <a:bodyPr/>
                        <a:lstStyle/>
                        <a:p>
                          <a:r>
                            <a:rPr lang="en-US" sz="1600" dirty="0" smtClean="0"/>
                            <a:t>position and tracking</a:t>
                          </a:r>
                          <a:endParaRPr lang="en-US" sz="1600" dirty="0"/>
                        </a:p>
                      </a:txBody>
                      <a:tcPr/>
                    </a:tc>
                    <a:extLst>
                      <a:ext uri="{0D108BD9-81ED-4DB2-BD59-A6C34878D82A}">
                        <a16:rowId xmlns:a16="http://schemas.microsoft.com/office/drawing/2014/main" val="10001"/>
                      </a:ext>
                    </a:extLst>
                  </a:tr>
                  <a:tr h="370840">
                    <a:tc>
                      <a:txBody>
                        <a:bodyPr/>
                        <a:lstStyle/>
                        <a:p>
                          <a:r>
                            <a:rPr lang="en-US" sz="1600" dirty="0" smtClean="0"/>
                            <a:t>- momentum</a:t>
                          </a:r>
                          <a:endParaRPr lang="en-US" sz="1600" dirty="0"/>
                        </a:p>
                      </a:txBody>
                      <a:tcPr/>
                    </a:tc>
                    <a:tc>
                      <a:txBody>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rgbClr val="0000CC"/>
                                        </a:solidFill>
                                        <a:latin typeface="Cambria Math" panose="02040503050406030204" pitchFamily="18" charset="0"/>
                                      </a:rPr>
                                    </m:ctrlPr>
                                  </m:dPr>
                                  <m:e>
                                    <m:acc>
                                      <m:accPr>
                                        <m:chr m:val="⃑"/>
                                        <m:ctrlPr>
                                          <a:rPr lang="en-US" i="1" smtClean="0">
                                            <a:solidFill>
                                              <a:srgbClr val="0000CC"/>
                                            </a:solidFill>
                                            <a:latin typeface="Cambria Math" panose="02040503050406030204" pitchFamily="18" charset="0"/>
                                          </a:rPr>
                                        </m:ctrlPr>
                                      </m:accPr>
                                      <m:e>
                                        <m:r>
                                          <a:rPr lang="de-DE" b="0" i="1" smtClean="0">
                                            <a:solidFill>
                                              <a:srgbClr val="0000CC"/>
                                            </a:solidFill>
                                            <a:latin typeface="Cambria Math"/>
                                          </a:rPr>
                                          <m:t>𝑝</m:t>
                                        </m:r>
                                      </m:e>
                                    </m:acc>
                                  </m:e>
                                </m:d>
                              </m:oMath>
                            </m:oMathPara>
                          </a14:m>
                          <a:endParaRPr lang="en-US" dirty="0">
                            <a:solidFill>
                              <a:srgbClr val="0000CC"/>
                            </a:solidFill>
                          </a:endParaRPr>
                        </a:p>
                      </a:txBody>
                      <a:tcPr/>
                    </a:tc>
                    <a:tc>
                      <a:txBody>
                        <a:bodyPr/>
                        <a:lstStyle/>
                        <a:p>
                          <a:r>
                            <a:rPr lang="en-US" sz="1600" dirty="0" smtClean="0"/>
                            <a:t>tracking in a magnetic field</a:t>
                          </a:r>
                          <a:endParaRPr lang="en-US" sz="1600" dirty="0"/>
                        </a:p>
                      </a:txBody>
                      <a:tcPr/>
                    </a:tc>
                    <a:extLst>
                      <a:ext uri="{0D108BD9-81ED-4DB2-BD59-A6C34878D82A}">
                        <a16:rowId xmlns:a16="http://schemas.microsoft.com/office/drawing/2014/main" val="10002"/>
                      </a:ext>
                    </a:extLst>
                  </a:tr>
                  <a:tr h="370840">
                    <a:tc>
                      <a:txBody>
                        <a:bodyPr/>
                        <a:lstStyle/>
                        <a:p>
                          <a:r>
                            <a:rPr lang="en-US" sz="1600" dirty="0" smtClean="0"/>
                            <a:t>- energy</a:t>
                          </a:r>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a:rPr lang="de-DE" b="0" i="1" smtClean="0">
                                    <a:solidFill>
                                      <a:srgbClr val="0000CC"/>
                                    </a:solidFill>
                                    <a:latin typeface="Cambria Math"/>
                                  </a:rPr>
                                  <m:t>𝐸</m:t>
                                </m:r>
                              </m:oMath>
                            </m:oMathPara>
                          </a14:m>
                          <a:endParaRPr lang="en-US" dirty="0">
                            <a:solidFill>
                              <a:srgbClr val="0000CC"/>
                            </a:solidFill>
                          </a:endParaRPr>
                        </a:p>
                      </a:txBody>
                      <a:tcPr/>
                    </a:tc>
                    <a:tc>
                      <a:txBody>
                        <a:bodyPr/>
                        <a:lstStyle/>
                        <a:p>
                          <a:r>
                            <a:rPr lang="en-US" sz="1600" dirty="0" smtClean="0"/>
                            <a:t>calorimetry</a:t>
                          </a:r>
                          <a:endParaRPr lang="en-US" sz="1600" dirty="0"/>
                        </a:p>
                      </a:txBody>
                      <a:tcPr/>
                    </a:tc>
                    <a:extLst>
                      <a:ext uri="{0D108BD9-81ED-4DB2-BD59-A6C34878D82A}">
                        <a16:rowId xmlns:a16="http://schemas.microsoft.com/office/drawing/2014/main" val="10003"/>
                      </a:ext>
                    </a:extLst>
                  </a:tr>
                  <a:tr h="370840">
                    <a:tc>
                      <a:txBody>
                        <a:bodyPr/>
                        <a:lstStyle/>
                        <a:p>
                          <a:r>
                            <a:rPr lang="en-US" sz="1600" dirty="0" smtClean="0"/>
                            <a:t>- mass</a:t>
                          </a:r>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a:rPr lang="de-DE" b="0" i="1" smtClean="0">
                                    <a:solidFill>
                                      <a:srgbClr val="0000CC"/>
                                    </a:solidFill>
                                    <a:latin typeface="Cambria Math"/>
                                  </a:rPr>
                                  <m:t>𝑚</m:t>
                                </m:r>
                              </m:oMath>
                            </m:oMathPara>
                          </a14:m>
                          <a:endParaRPr lang="en-US" dirty="0">
                            <a:solidFill>
                              <a:srgbClr val="0000CC"/>
                            </a:solidFill>
                          </a:endParaRPr>
                        </a:p>
                      </a:txBody>
                      <a:tcPr/>
                    </a:tc>
                    <a:tc>
                      <a:txBody>
                        <a:bodyPr/>
                        <a:lstStyle/>
                        <a:p>
                          <a:r>
                            <a:rPr lang="en-US" sz="1600" dirty="0" smtClean="0"/>
                            <a:t>spectroscopy and PID</a:t>
                          </a:r>
                          <a:endParaRPr lang="en-US" sz="1600" dirty="0"/>
                        </a:p>
                      </a:txBody>
                      <a:tcPr/>
                    </a:tc>
                    <a:extLst>
                      <a:ext uri="{0D108BD9-81ED-4DB2-BD59-A6C34878D82A}">
                        <a16:rowId xmlns:a16="http://schemas.microsoft.com/office/drawing/2014/main" val="10004"/>
                      </a:ext>
                    </a:extLst>
                  </a:tr>
                  <a:tr h="370840">
                    <a:tc>
                      <a:txBody>
                        <a:bodyPr/>
                        <a:lstStyle/>
                        <a:p>
                          <a:r>
                            <a:rPr lang="en-US" sz="1600" dirty="0" smtClean="0"/>
                            <a:t>- velocity</a:t>
                          </a:r>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a:rPr lang="en-US" i="1" smtClean="0">
                                    <a:solidFill>
                                      <a:srgbClr val="0000CC"/>
                                    </a:solidFill>
                                    <a:latin typeface="Cambria Math"/>
                                    <a:ea typeface="Cambria Math"/>
                                  </a:rPr>
                                  <m:t>𝛽</m:t>
                                </m:r>
                              </m:oMath>
                            </m:oMathPara>
                          </a14:m>
                          <a:endParaRPr lang="en-US" dirty="0">
                            <a:solidFill>
                              <a:srgbClr val="0000CC"/>
                            </a:solidFill>
                          </a:endParaRPr>
                        </a:p>
                      </a:txBody>
                      <a:tcPr/>
                    </a:tc>
                    <a:tc>
                      <a:txBody>
                        <a:bodyPr/>
                        <a:lstStyle/>
                        <a:p>
                          <a:r>
                            <a:rPr lang="en-US" sz="1600" dirty="0" smtClean="0"/>
                            <a:t>Cherenkov radiation or time of flight</a:t>
                          </a:r>
                          <a:endParaRPr lang="en-US" sz="1600" dirty="0"/>
                        </a:p>
                      </a:txBody>
                      <a:tcPr/>
                    </a:tc>
                    <a:extLst>
                      <a:ext uri="{0D108BD9-81ED-4DB2-BD59-A6C34878D82A}">
                        <a16:rowId xmlns:a16="http://schemas.microsoft.com/office/drawing/2014/main" val="10005"/>
                      </a:ext>
                    </a:extLst>
                  </a:tr>
                  <a:tr h="370840">
                    <a:tc>
                      <a:txBody>
                        <a:bodyPr/>
                        <a:lstStyle/>
                        <a:p>
                          <a:r>
                            <a:rPr lang="en-US" sz="1600" dirty="0" smtClean="0"/>
                            <a:t>- transition</a:t>
                          </a:r>
                          <a:r>
                            <a:rPr lang="en-US" sz="1600" baseline="0" dirty="0" smtClean="0"/>
                            <a:t> radiation</a:t>
                          </a:r>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a:rPr lang="en-US" i="1" smtClean="0">
                                    <a:solidFill>
                                      <a:srgbClr val="0000CC"/>
                                    </a:solidFill>
                                    <a:latin typeface="Cambria Math"/>
                                    <a:ea typeface="Cambria Math"/>
                                  </a:rPr>
                                  <m:t>𝛾</m:t>
                                </m:r>
                              </m:oMath>
                            </m:oMathPara>
                          </a14:m>
                          <a:endParaRPr lang="en-US" dirty="0">
                            <a:solidFill>
                              <a:srgbClr val="0000CC"/>
                            </a:solidFill>
                          </a:endParaRPr>
                        </a:p>
                      </a:txBody>
                      <a:tcPr/>
                    </a:tc>
                    <a:tc>
                      <a:txBody>
                        <a:bodyPr/>
                        <a:lstStyle/>
                        <a:p>
                          <a:r>
                            <a:rPr lang="en-US" sz="1600" dirty="0" smtClean="0"/>
                            <a:t>TRD</a:t>
                          </a:r>
                          <a:endParaRPr lang="en-US" sz="1600" dirty="0"/>
                        </a:p>
                      </a:txBody>
                      <a:tcPr/>
                    </a:tc>
                    <a:extLst>
                      <a:ext uri="{0D108BD9-81ED-4DB2-BD59-A6C34878D82A}">
                        <a16:rowId xmlns:a16="http://schemas.microsoft.com/office/drawing/2014/main" val="10006"/>
                      </a:ext>
                    </a:extLst>
                  </a:tr>
                  <a:tr h="370840">
                    <a:tc>
                      <a:txBody>
                        <a:bodyPr/>
                        <a:lstStyle/>
                        <a:p>
                          <a:r>
                            <a:rPr lang="en-US" sz="1200" dirty="0" smtClean="0"/>
                            <a:t>- spin, lifetime</a:t>
                          </a:r>
                          <a:endParaRPr lang="en-US" sz="1200"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mc:Choice>
        <mc:Fallback xmlns="">
          <p:graphicFrame>
            <p:nvGraphicFramePr>
              <p:cNvPr id="6" name="Tabelle 5"/>
              <p:cNvGraphicFramePr>
                <a:graphicFrameLocks noGrp="1"/>
              </p:cNvGraphicFramePr>
              <p:nvPr>
                <p:extLst>
                  <p:ext uri="{D42A27DB-BD31-4B8C-83A1-F6EECF244321}">
                    <p14:modId xmlns:p14="http://schemas.microsoft.com/office/powerpoint/2010/main" val="3982208076"/>
                  </p:ext>
                </p:extLst>
              </p:nvPr>
            </p:nvGraphicFramePr>
            <p:xfrm>
              <a:off x="1440000" y="1980000"/>
              <a:ext cx="6216352" cy="2966720"/>
            </p:xfrm>
            <a:graphic>
              <a:graphicData uri="http://schemas.openxmlformats.org/drawingml/2006/table">
                <a:tbl>
                  <a:tblPr firstRow="1" bandRow="1">
                    <a:tableStyleId>{2D5ABB26-0587-4C30-8999-92F81FD0307C}</a:tableStyleId>
                  </a:tblPr>
                  <a:tblGrid>
                    <a:gridCol w="2327920"/>
                    <a:gridCol w="648072"/>
                    <a:gridCol w="3240360"/>
                  </a:tblGrid>
                  <a:tr h="370840">
                    <a:tc>
                      <a:txBody>
                        <a:bodyPr/>
                        <a:lstStyle/>
                        <a:p>
                          <a:r>
                            <a:rPr lang="en-US" u="sng" dirty="0" smtClean="0">
                              <a:solidFill>
                                <a:srgbClr val="0000CC"/>
                              </a:solidFill>
                            </a:rPr>
                            <a:t>Properties of a particle</a:t>
                          </a:r>
                          <a:endParaRPr lang="en-US" u="sng" dirty="0">
                            <a:solidFill>
                              <a:srgbClr val="0000CC"/>
                            </a:solidFill>
                          </a:endParaRPr>
                        </a:p>
                      </a:txBody>
                      <a:tcPr/>
                    </a:tc>
                    <a:tc>
                      <a:txBody>
                        <a:bodyPr/>
                        <a:lstStyle/>
                        <a:p>
                          <a:endParaRPr lang="en-US"/>
                        </a:p>
                      </a:txBody>
                      <a:tcPr/>
                    </a:tc>
                    <a:tc>
                      <a:txBody>
                        <a:bodyPr/>
                        <a:lstStyle/>
                        <a:p>
                          <a:r>
                            <a:rPr lang="en-US" u="sng" dirty="0" smtClean="0">
                              <a:solidFill>
                                <a:srgbClr val="0000CC"/>
                              </a:solidFill>
                            </a:rPr>
                            <a:t>Type</a:t>
                          </a:r>
                          <a:r>
                            <a:rPr lang="en-US" u="sng" baseline="0" dirty="0" smtClean="0">
                              <a:solidFill>
                                <a:srgbClr val="0000CC"/>
                              </a:solidFill>
                            </a:rPr>
                            <a:t> of detection principle:</a:t>
                          </a:r>
                          <a:endParaRPr lang="en-US" u="sng" dirty="0">
                            <a:solidFill>
                              <a:srgbClr val="0000CC"/>
                            </a:solidFill>
                          </a:endParaRPr>
                        </a:p>
                      </a:txBody>
                      <a:tcPr/>
                    </a:tc>
                  </a:tr>
                  <a:tr h="370840">
                    <a:tc>
                      <a:txBody>
                        <a:bodyPr/>
                        <a:lstStyle/>
                        <a:p>
                          <a:r>
                            <a:rPr lang="en-US" sz="1600" dirty="0" smtClean="0"/>
                            <a:t>-</a:t>
                          </a:r>
                          <a:r>
                            <a:rPr lang="en-US" sz="1600" baseline="0" dirty="0" smtClean="0"/>
                            <a:t> position and direction</a:t>
                          </a:r>
                          <a:endParaRPr lang="en-US" sz="1600" dirty="0"/>
                        </a:p>
                      </a:txBody>
                      <a:tcPr/>
                    </a:tc>
                    <a:tc>
                      <a:txBody>
                        <a:bodyPr/>
                        <a:lstStyle/>
                        <a:p>
                          <a:endParaRPr lang="en-US"/>
                        </a:p>
                      </a:txBody>
                      <a:tcPr>
                        <a:blipFill rotWithShape="1">
                          <a:blip r:embed="rId2"/>
                          <a:stretch>
                            <a:fillRect l="-360377" t="-108197" r="-501887" b="-598361"/>
                          </a:stretch>
                        </a:blipFill>
                      </a:tcPr>
                    </a:tc>
                    <a:tc>
                      <a:txBody>
                        <a:bodyPr/>
                        <a:lstStyle/>
                        <a:p>
                          <a:r>
                            <a:rPr lang="en-US" sz="1600" dirty="0" smtClean="0"/>
                            <a:t>position and tracking</a:t>
                          </a:r>
                          <a:endParaRPr lang="en-US" sz="1600" dirty="0"/>
                        </a:p>
                      </a:txBody>
                      <a:tcPr/>
                    </a:tc>
                  </a:tr>
                  <a:tr h="370840">
                    <a:tc>
                      <a:txBody>
                        <a:bodyPr/>
                        <a:lstStyle/>
                        <a:p>
                          <a:r>
                            <a:rPr lang="en-US" sz="1600" dirty="0" smtClean="0"/>
                            <a:t>- momentum</a:t>
                          </a:r>
                          <a:endParaRPr lang="en-US" sz="1600" dirty="0"/>
                        </a:p>
                      </a:txBody>
                      <a:tcPr/>
                    </a:tc>
                    <a:tc>
                      <a:txBody>
                        <a:bodyPr/>
                        <a:lstStyle/>
                        <a:p>
                          <a:endParaRPr lang="en-US"/>
                        </a:p>
                      </a:txBody>
                      <a:tcPr>
                        <a:blipFill rotWithShape="1">
                          <a:blip r:embed="rId2"/>
                          <a:stretch>
                            <a:fillRect l="-360377" t="-211667" r="-501887" b="-508333"/>
                          </a:stretch>
                        </a:blipFill>
                      </a:tcPr>
                    </a:tc>
                    <a:tc>
                      <a:txBody>
                        <a:bodyPr/>
                        <a:lstStyle/>
                        <a:p>
                          <a:r>
                            <a:rPr lang="en-US" sz="1600" dirty="0" smtClean="0"/>
                            <a:t>tracking in a magnetic field</a:t>
                          </a:r>
                          <a:endParaRPr lang="en-US" sz="1600" dirty="0"/>
                        </a:p>
                      </a:txBody>
                      <a:tcPr/>
                    </a:tc>
                  </a:tr>
                  <a:tr h="370840">
                    <a:tc>
                      <a:txBody>
                        <a:bodyPr/>
                        <a:lstStyle/>
                        <a:p>
                          <a:r>
                            <a:rPr lang="en-US" sz="1600" dirty="0" smtClean="0"/>
                            <a:t>- energy</a:t>
                          </a:r>
                          <a:endParaRPr lang="en-US" sz="1600" dirty="0"/>
                        </a:p>
                      </a:txBody>
                      <a:tcPr/>
                    </a:tc>
                    <a:tc>
                      <a:txBody>
                        <a:bodyPr/>
                        <a:lstStyle/>
                        <a:p>
                          <a:endParaRPr lang="en-US"/>
                        </a:p>
                      </a:txBody>
                      <a:tcPr>
                        <a:blipFill rotWithShape="1">
                          <a:blip r:embed="rId2"/>
                          <a:stretch>
                            <a:fillRect l="-360377" t="-306557" r="-501887" b="-400000"/>
                          </a:stretch>
                        </a:blipFill>
                      </a:tcPr>
                    </a:tc>
                    <a:tc>
                      <a:txBody>
                        <a:bodyPr/>
                        <a:lstStyle/>
                        <a:p>
                          <a:r>
                            <a:rPr lang="en-US" sz="1600" dirty="0" smtClean="0"/>
                            <a:t>calorimetry</a:t>
                          </a:r>
                          <a:endParaRPr lang="en-US" sz="1600" dirty="0"/>
                        </a:p>
                      </a:txBody>
                      <a:tcPr/>
                    </a:tc>
                  </a:tr>
                  <a:tr h="370840">
                    <a:tc>
                      <a:txBody>
                        <a:bodyPr/>
                        <a:lstStyle/>
                        <a:p>
                          <a:r>
                            <a:rPr lang="en-US" sz="1600" dirty="0" smtClean="0"/>
                            <a:t>- mass</a:t>
                          </a:r>
                          <a:endParaRPr lang="en-US" sz="1600" dirty="0"/>
                        </a:p>
                      </a:txBody>
                      <a:tcPr/>
                    </a:tc>
                    <a:tc>
                      <a:txBody>
                        <a:bodyPr/>
                        <a:lstStyle/>
                        <a:p>
                          <a:endParaRPr lang="en-US"/>
                        </a:p>
                      </a:txBody>
                      <a:tcPr>
                        <a:blipFill rotWithShape="1">
                          <a:blip r:embed="rId2"/>
                          <a:stretch>
                            <a:fillRect l="-360377" t="-406557" r="-501887" b="-300000"/>
                          </a:stretch>
                        </a:blipFill>
                      </a:tcPr>
                    </a:tc>
                    <a:tc>
                      <a:txBody>
                        <a:bodyPr/>
                        <a:lstStyle/>
                        <a:p>
                          <a:r>
                            <a:rPr lang="en-US" sz="1600" dirty="0" smtClean="0"/>
                            <a:t>spectroscopy and PID</a:t>
                          </a:r>
                          <a:endParaRPr lang="en-US" sz="1600" dirty="0"/>
                        </a:p>
                      </a:txBody>
                      <a:tcPr/>
                    </a:tc>
                  </a:tr>
                  <a:tr h="370840">
                    <a:tc>
                      <a:txBody>
                        <a:bodyPr/>
                        <a:lstStyle/>
                        <a:p>
                          <a:r>
                            <a:rPr lang="en-US" sz="1600" dirty="0" smtClean="0"/>
                            <a:t>- velocity</a:t>
                          </a:r>
                          <a:endParaRPr lang="en-US" sz="1600" dirty="0"/>
                        </a:p>
                      </a:txBody>
                      <a:tcPr/>
                    </a:tc>
                    <a:tc>
                      <a:txBody>
                        <a:bodyPr/>
                        <a:lstStyle/>
                        <a:p>
                          <a:endParaRPr lang="en-US"/>
                        </a:p>
                      </a:txBody>
                      <a:tcPr>
                        <a:blipFill rotWithShape="1">
                          <a:blip r:embed="rId2"/>
                          <a:stretch>
                            <a:fillRect l="-360377" t="-506557" r="-501887" b="-200000"/>
                          </a:stretch>
                        </a:blipFill>
                      </a:tcPr>
                    </a:tc>
                    <a:tc>
                      <a:txBody>
                        <a:bodyPr/>
                        <a:lstStyle/>
                        <a:p>
                          <a:r>
                            <a:rPr lang="en-US" sz="1600" dirty="0" smtClean="0"/>
                            <a:t>Cherenkov radiation or time of flight</a:t>
                          </a:r>
                          <a:endParaRPr lang="en-US" sz="1600" dirty="0"/>
                        </a:p>
                      </a:txBody>
                      <a:tcPr/>
                    </a:tc>
                  </a:tr>
                  <a:tr h="370840">
                    <a:tc>
                      <a:txBody>
                        <a:bodyPr/>
                        <a:lstStyle/>
                        <a:p>
                          <a:r>
                            <a:rPr lang="en-US" sz="1600" dirty="0" smtClean="0"/>
                            <a:t>- transition</a:t>
                          </a:r>
                          <a:r>
                            <a:rPr lang="en-US" sz="1600" baseline="0" dirty="0" smtClean="0"/>
                            <a:t> radiation</a:t>
                          </a:r>
                          <a:endParaRPr lang="en-US" sz="1600" dirty="0"/>
                        </a:p>
                      </a:txBody>
                      <a:tcPr/>
                    </a:tc>
                    <a:tc>
                      <a:txBody>
                        <a:bodyPr/>
                        <a:lstStyle/>
                        <a:p>
                          <a:endParaRPr lang="en-US"/>
                        </a:p>
                      </a:txBody>
                      <a:tcPr>
                        <a:blipFill rotWithShape="1">
                          <a:blip r:embed="rId2"/>
                          <a:stretch>
                            <a:fillRect l="-360377" t="-616667" r="-501887" b="-103333"/>
                          </a:stretch>
                        </a:blipFill>
                      </a:tcPr>
                    </a:tc>
                    <a:tc>
                      <a:txBody>
                        <a:bodyPr/>
                        <a:lstStyle/>
                        <a:p>
                          <a:r>
                            <a:rPr lang="en-US" sz="1600" dirty="0" smtClean="0"/>
                            <a:t>TRD</a:t>
                          </a:r>
                          <a:endParaRPr lang="en-US" sz="1600" dirty="0"/>
                        </a:p>
                      </a:txBody>
                      <a:tcPr/>
                    </a:tc>
                  </a:tr>
                  <a:tr h="370840">
                    <a:tc>
                      <a:txBody>
                        <a:bodyPr/>
                        <a:lstStyle/>
                        <a:p>
                          <a:r>
                            <a:rPr lang="en-US" sz="1200" dirty="0" smtClean="0"/>
                            <a:t>- spin, lifetime</a:t>
                          </a:r>
                          <a:endParaRPr lang="en-US" sz="1200" dirty="0"/>
                        </a:p>
                      </a:txBody>
                      <a:tcPr/>
                    </a:tc>
                    <a:tc>
                      <a:txBody>
                        <a:bodyPr/>
                        <a:lstStyle/>
                        <a:p>
                          <a:endParaRPr lang="en-US"/>
                        </a:p>
                      </a:txBody>
                      <a:tcPr/>
                    </a:tc>
                    <a:tc>
                      <a:txBody>
                        <a:bodyPr/>
                        <a:lstStyle/>
                        <a:p>
                          <a:endParaRPr lang="en-US" dirty="0"/>
                        </a:p>
                      </a:txBody>
                      <a:tcPr/>
                    </a:tc>
                  </a:tr>
                </a:tbl>
              </a:graphicData>
            </a:graphic>
          </p:graphicFrame>
        </mc:Fallback>
      </mc:AlternateContent>
    </p:spTree>
    <p:extLst>
      <p:ext uri="{BB962C8B-B14F-4D97-AF65-F5344CB8AC3E}">
        <p14:creationId xmlns:p14="http://schemas.microsoft.com/office/powerpoint/2010/main" val="2428630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Detection and Identification of Particles</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700000"/>
            <a:ext cx="177165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076" y="4680000"/>
            <a:ext cx="17716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feld 5"/>
              <p:cNvSpPr txBox="1"/>
              <p:nvPr/>
            </p:nvSpPr>
            <p:spPr>
              <a:xfrm>
                <a:off x="720000" y="900000"/>
                <a:ext cx="6420989" cy="861774"/>
              </a:xfrm>
              <a:prstGeom prst="rect">
                <a:avLst/>
              </a:prstGeom>
              <a:noFill/>
            </p:spPr>
            <p:txBody>
              <a:bodyPr wrap="none" rtlCol="0">
                <a:spAutoFit/>
              </a:bodyPr>
              <a:lstStyle/>
              <a:p>
                <a:pPr marL="285750" indent="-285750">
                  <a:buFont typeface="Wingdings" panose="05000000000000000000" pitchFamily="2" charset="2"/>
                  <a:buChar char="v"/>
                </a:pPr>
                <a:r>
                  <a:rPr lang="en-US" dirty="0" smtClean="0">
                    <a:solidFill>
                      <a:srgbClr val="0000CC"/>
                    </a:solidFill>
                  </a:rPr>
                  <a:t>Detection</a:t>
                </a:r>
                <a:r>
                  <a:rPr lang="en-US" dirty="0" smtClean="0"/>
                  <a:t>       = particle counting (is there a particle?)</a:t>
                </a:r>
              </a:p>
              <a:p>
                <a:pPr marL="285750" indent="-285750">
                  <a:buFont typeface="Wingdings" panose="05000000000000000000" pitchFamily="2" charset="2"/>
                  <a:buChar char="v"/>
                </a:pPr>
                <a:r>
                  <a:rPr lang="en-US" dirty="0" smtClean="0">
                    <a:solidFill>
                      <a:srgbClr val="0000CC"/>
                    </a:solidFill>
                  </a:rPr>
                  <a:t>Identification</a:t>
                </a:r>
                <a:r>
                  <a:rPr lang="en-US" dirty="0" smtClean="0"/>
                  <a:t> = measurement of </a:t>
                </a:r>
                <a:r>
                  <a:rPr lang="en-US" dirty="0" smtClean="0">
                    <a:solidFill>
                      <a:srgbClr val="FF0000"/>
                    </a:solidFill>
                  </a:rPr>
                  <a:t>mass</a:t>
                </a:r>
                <a:r>
                  <a:rPr lang="en-US" dirty="0" smtClean="0"/>
                  <a:t> and </a:t>
                </a:r>
                <a:r>
                  <a:rPr lang="en-US" dirty="0" smtClean="0">
                    <a:solidFill>
                      <a:srgbClr val="FF0000"/>
                    </a:solidFill>
                  </a:rPr>
                  <a:t>charge</a:t>
                </a:r>
                <a:r>
                  <a:rPr lang="en-US" dirty="0" smtClean="0"/>
                  <a:t> of the particle </a:t>
                </a:r>
              </a:p>
              <a:p>
                <a:r>
                  <a:rPr lang="en-US" sz="1400" dirty="0"/>
                  <a:t> </a:t>
                </a:r>
                <a:r>
                  <a:rPr lang="en-US" sz="1400" dirty="0" smtClean="0"/>
                  <a:t>                                      (most elementary particle have </a:t>
                </a:r>
                <a14:m>
                  <m:oMath xmlns:m="http://schemas.openxmlformats.org/officeDocument/2006/math">
                    <m:r>
                      <a:rPr lang="de-DE" sz="1400" b="0" i="1" smtClean="0">
                        <a:latin typeface="Cambria Math"/>
                      </a:rPr>
                      <m:t>𝑍𝑒</m:t>
                    </m:r>
                    <m:r>
                      <a:rPr lang="de-DE" sz="1400" b="0" i="1" smtClean="0">
                        <a:latin typeface="Cambria Math"/>
                      </a:rPr>
                      <m:t>=±1</m:t>
                    </m:r>
                  </m:oMath>
                </a14:m>
                <a:r>
                  <a:rPr lang="en-US" sz="1400" dirty="0" smtClean="0"/>
                  <a:t>)</a:t>
                </a:r>
                <a:endParaRPr lang="en-US" sz="1400" dirty="0"/>
              </a:p>
            </p:txBody>
          </p:sp>
        </mc:Choice>
        <mc:Fallback xmlns="">
          <p:sp>
            <p:nvSpPr>
              <p:cNvPr id="6" name="Textfeld 5"/>
              <p:cNvSpPr txBox="1">
                <a:spLocks noRot="1" noChangeAspect="1" noMove="1" noResize="1" noEditPoints="1" noAdjustHandles="1" noChangeArrowheads="1" noChangeShapeType="1" noTextEdit="1"/>
              </p:cNvSpPr>
              <p:nvPr/>
            </p:nvSpPr>
            <p:spPr>
              <a:xfrm>
                <a:off x="720000" y="900000"/>
                <a:ext cx="6420989" cy="861774"/>
              </a:xfrm>
              <a:prstGeom prst="rect">
                <a:avLst/>
              </a:prstGeom>
              <a:blipFill rotWithShape="1">
                <a:blip r:embed="rId4"/>
                <a:stretch>
                  <a:fillRect l="-570" t="-3546" b="-6383"/>
                </a:stretch>
              </a:blipFill>
            </p:spPr>
            <p:txBody>
              <a:bodyPr/>
              <a:lstStyle/>
              <a:p>
                <a:r>
                  <a:rPr lang="en-US">
                    <a:noFill/>
                  </a:rPr>
                  <a:t> </a:t>
                </a:r>
              </a:p>
            </p:txBody>
          </p:sp>
        </mc:Fallback>
      </mc:AlternateContent>
      <p:sp>
        <p:nvSpPr>
          <p:cNvPr id="7" name="Textfeld 6"/>
          <p:cNvSpPr txBox="1"/>
          <p:nvPr/>
        </p:nvSpPr>
        <p:spPr>
          <a:xfrm>
            <a:off x="720000" y="1980000"/>
            <a:ext cx="5207516" cy="646331"/>
          </a:xfrm>
          <a:prstGeom prst="rect">
            <a:avLst/>
          </a:prstGeom>
          <a:noFill/>
        </p:spPr>
        <p:txBody>
          <a:bodyPr wrap="none" rtlCol="0">
            <a:spAutoFit/>
          </a:bodyPr>
          <a:lstStyle/>
          <a:p>
            <a:pPr marL="285750" indent="-285750">
              <a:buFont typeface="Wingdings" panose="05000000000000000000" pitchFamily="2" charset="2"/>
              <a:buChar char="v"/>
            </a:pPr>
            <a:r>
              <a:rPr lang="en-US" dirty="0" smtClean="0">
                <a:solidFill>
                  <a:srgbClr val="0000CC"/>
                </a:solidFill>
              </a:rPr>
              <a:t>How:</a:t>
            </a:r>
          </a:p>
          <a:p>
            <a:r>
              <a:rPr lang="en-US" dirty="0"/>
              <a:t> </a:t>
            </a:r>
            <a:r>
              <a:rPr lang="en-US" dirty="0" smtClean="0"/>
              <a:t>- charged particles are deflected by B fields such that:</a:t>
            </a:r>
            <a:endParaRPr lang="en-US" dirty="0"/>
          </a:p>
        </p:txBody>
      </p:sp>
      <mc:AlternateContent xmlns:mc="http://schemas.openxmlformats.org/markup-compatibility/2006" xmlns:a14="http://schemas.microsoft.com/office/drawing/2010/main">
        <mc:Choice Requires="a14">
          <p:sp>
            <p:nvSpPr>
              <p:cNvPr id="8" name="Textfeld 7"/>
              <p:cNvSpPr txBox="1"/>
              <p:nvPr/>
            </p:nvSpPr>
            <p:spPr>
              <a:xfrm>
                <a:off x="2880000" y="2880000"/>
                <a:ext cx="2575641" cy="6365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00CC"/>
                          </a:solidFill>
                          <a:latin typeface="Cambria Math"/>
                          <a:ea typeface="Cambria Math"/>
                        </a:rPr>
                        <m:t>𝜌</m:t>
                      </m:r>
                      <m:r>
                        <a:rPr lang="de-DE" b="0" i="1" smtClean="0">
                          <a:solidFill>
                            <a:srgbClr val="0000CC"/>
                          </a:solidFill>
                          <a:latin typeface="Cambria Math"/>
                          <a:ea typeface="Cambria Math"/>
                        </a:rPr>
                        <m:t>=</m:t>
                      </m:r>
                      <m:f>
                        <m:fPr>
                          <m:ctrlPr>
                            <a:rPr lang="de-DE" b="0" i="1" smtClean="0">
                              <a:solidFill>
                                <a:srgbClr val="0000CC"/>
                              </a:solidFill>
                              <a:latin typeface="Cambria Math" panose="02040503050406030204" pitchFamily="18" charset="0"/>
                              <a:ea typeface="Cambria Math"/>
                            </a:rPr>
                          </m:ctrlPr>
                        </m:fPr>
                        <m:num>
                          <m:r>
                            <a:rPr lang="de-DE" b="0" i="1" smtClean="0">
                              <a:solidFill>
                                <a:srgbClr val="0000CC"/>
                              </a:solidFill>
                              <a:latin typeface="Cambria Math"/>
                              <a:ea typeface="Cambria Math"/>
                            </a:rPr>
                            <m:t>𝑝</m:t>
                          </m:r>
                        </m:num>
                        <m:den>
                          <m:r>
                            <a:rPr lang="de-DE" b="0" i="1" smtClean="0">
                              <a:solidFill>
                                <a:srgbClr val="0000CC"/>
                              </a:solidFill>
                              <a:latin typeface="Cambria Math"/>
                              <a:ea typeface="Cambria Math"/>
                            </a:rPr>
                            <m:t>𝑍𝑒𝐵</m:t>
                          </m:r>
                        </m:den>
                      </m:f>
                      <m:r>
                        <a:rPr lang="de-DE" b="0" i="1" smtClean="0">
                          <a:solidFill>
                            <a:srgbClr val="0000CC"/>
                          </a:solidFill>
                          <a:latin typeface="Cambria Math"/>
                          <a:ea typeface="Cambria Math"/>
                        </a:rPr>
                        <m:t>∝</m:t>
                      </m:r>
                      <m:f>
                        <m:fPr>
                          <m:ctrlPr>
                            <a:rPr lang="de-DE" b="0" i="1" smtClean="0">
                              <a:solidFill>
                                <a:srgbClr val="0000CC"/>
                              </a:solidFill>
                              <a:latin typeface="Cambria Math" panose="02040503050406030204" pitchFamily="18" charset="0"/>
                              <a:ea typeface="Cambria Math"/>
                            </a:rPr>
                          </m:ctrlPr>
                        </m:fPr>
                        <m:num>
                          <m:r>
                            <a:rPr lang="de-DE" b="0" i="1" smtClean="0">
                              <a:solidFill>
                                <a:srgbClr val="0000CC"/>
                              </a:solidFill>
                              <a:latin typeface="Cambria Math"/>
                              <a:ea typeface="Cambria Math"/>
                            </a:rPr>
                            <m:t>𝑝</m:t>
                          </m:r>
                        </m:num>
                        <m:den>
                          <m:r>
                            <a:rPr lang="de-DE" b="0" i="1" smtClean="0">
                              <a:solidFill>
                                <a:srgbClr val="0000CC"/>
                              </a:solidFill>
                              <a:latin typeface="Cambria Math"/>
                              <a:ea typeface="Cambria Math"/>
                            </a:rPr>
                            <m:t>𝑍</m:t>
                          </m:r>
                        </m:den>
                      </m:f>
                      <m:r>
                        <a:rPr lang="de-DE" b="0" i="1" smtClean="0">
                          <a:solidFill>
                            <a:srgbClr val="0000CC"/>
                          </a:solidFill>
                          <a:latin typeface="Cambria Math"/>
                          <a:ea typeface="Cambria Math"/>
                        </a:rPr>
                        <m:t>=</m:t>
                      </m:r>
                      <m:f>
                        <m:fPr>
                          <m:ctrlPr>
                            <a:rPr lang="de-DE" b="0" i="1" smtClean="0">
                              <a:solidFill>
                                <a:srgbClr val="0000CC"/>
                              </a:solidFill>
                              <a:latin typeface="Cambria Math" panose="02040503050406030204" pitchFamily="18" charset="0"/>
                              <a:ea typeface="Cambria Math"/>
                            </a:rPr>
                          </m:ctrlPr>
                        </m:fPr>
                        <m:num>
                          <m:r>
                            <a:rPr lang="de-DE" b="0" i="1" smtClean="0">
                              <a:solidFill>
                                <a:srgbClr val="0000CC"/>
                              </a:solidFill>
                              <a:latin typeface="Cambria Math"/>
                              <a:ea typeface="Cambria Math"/>
                            </a:rPr>
                            <m:t>𝛾</m:t>
                          </m:r>
                          <m:sSub>
                            <m:sSubPr>
                              <m:ctrlPr>
                                <a:rPr lang="de-DE" b="0" i="1" smtClean="0">
                                  <a:solidFill>
                                    <a:srgbClr val="FF0000"/>
                                  </a:solidFill>
                                  <a:latin typeface="Cambria Math" panose="02040503050406030204" pitchFamily="18" charset="0"/>
                                  <a:ea typeface="Cambria Math"/>
                                </a:rPr>
                              </m:ctrlPr>
                            </m:sSubPr>
                            <m:e>
                              <m:r>
                                <a:rPr lang="de-DE" b="0" i="1" smtClean="0">
                                  <a:solidFill>
                                    <a:srgbClr val="FF0000"/>
                                  </a:solidFill>
                                  <a:latin typeface="Cambria Math"/>
                                  <a:ea typeface="Cambria Math"/>
                                </a:rPr>
                                <m:t>𝑚</m:t>
                              </m:r>
                            </m:e>
                            <m:sub>
                              <m:r>
                                <a:rPr lang="de-DE" b="0" i="1" smtClean="0">
                                  <a:solidFill>
                                    <a:srgbClr val="FF0000"/>
                                  </a:solidFill>
                                  <a:latin typeface="Cambria Math"/>
                                  <a:ea typeface="Cambria Math"/>
                                </a:rPr>
                                <m:t>0</m:t>
                              </m:r>
                            </m:sub>
                          </m:sSub>
                          <m:r>
                            <a:rPr lang="de-DE" b="0" i="1" smtClean="0">
                              <a:solidFill>
                                <a:srgbClr val="0000CC"/>
                              </a:solidFill>
                              <a:latin typeface="Cambria Math"/>
                              <a:ea typeface="Cambria Math"/>
                            </a:rPr>
                            <m:t>𝛽</m:t>
                          </m:r>
                          <m:r>
                            <a:rPr lang="de-DE" b="0" i="1" smtClean="0">
                              <a:solidFill>
                                <a:srgbClr val="0000CC"/>
                              </a:solidFill>
                              <a:latin typeface="Cambria Math"/>
                              <a:ea typeface="Cambria Math"/>
                            </a:rPr>
                            <m:t>𝑐</m:t>
                          </m:r>
                        </m:num>
                        <m:den>
                          <m:r>
                            <a:rPr lang="de-DE" b="0" i="1" smtClean="0">
                              <a:solidFill>
                                <a:srgbClr val="FF0000"/>
                              </a:solidFill>
                              <a:latin typeface="Cambria Math"/>
                              <a:ea typeface="Cambria Math"/>
                            </a:rPr>
                            <m:t>𝑍</m:t>
                          </m:r>
                        </m:den>
                      </m:f>
                    </m:oMath>
                  </m:oMathPara>
                </a14:m>
                <a:endParaRPr lang="en-US" dirty="0">
                  <a:solidFill>
                    <a:srgbClr val="0000CC"/>
                  </a:solidFill>
                </a:endParaRPr>
              </a:p>
            </p:txBody>
          </p:sp>
        </mc:Choice>
        <mc:Fallback xmlns="">
          <p:sp>
            <p:nvSpPr>
              <p:cNvPr id="8" name="Textfeld 7"/>
              <p:cNvSpPr txBox="1">
                <a:spLocks noRot="1" noChangeAspect="1" noMove="1" noResize="1" noEditPoints="1" noAdjustHandles="1" noChangeArrowheads="1" noChangeShapeType="1" noTextEdit="1"/>
              </p:cNvSpPr>
              <p:nvPr/>
            </p:nvSpPr>
            <p:spPr>
              <a:xfrm>
                <a:off x="2880000" y="2880000"/>
                <a:ext cx="2575641" cy="63658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5940152" y="3060000"/>
                <a:ext cx="2165978" cy="738664"/>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de-DE" sz="1400" b="0" i="1" smtClean="0">
                          <a:latin typeface="Cambria Math"/>
                        </a:rPr>
                        <m:t>𝑝</m:t>
                      </m:r>
                      <m:r>
                        <a:rPr lang="de-DE" sz="1400" b="0" i="1" smtClean="0">
                          <a:latin typeface="Cambria Math"/>
                        </a:rPr>
                        <m:t>=</m:t>
                      </m:r>
                      <m:r>
                        <a:rPr lang="de-DE" sz="1400" b="0" i="1" smtClean="0">
                          <a:solidFill>
                            <a:srgbClr val="FF0000"/>
                          </a:solidFill>
                          <a:latin typeface="Cambria Math"/>
                        </a:rPr>
                        <m:t>𝑝𝑎𝑟𝑡𝑖𝑐𝑙𝑒</m:t>
                      </m:r>
                      <m:r>
                        <a:rPr lang="de-DE" sz="1400" b="0" i="1" smtClean="0">
                          <a:solidFill>
                            <a:srgbClr val="FF0000"/>
                          </a:solidFill>
                          <a:latin typeface="Cambria Math"/>
                        </a:rPr>
                        <m:t> </m:t>
                      </m:r>
                      <m:r>
                        <a:rPr lang="de-DE" sz="1400" b="0" i="1" smtClean="0">
                          <a:solidFill>
                            <a:srgbClr val="FF0000"/>
                          </a:solidFill>
                          <a:latin typeface="Cambria Math"/>
                        </a:rPr>
                        <m:t>𝑚𝑜𝑚𝑒𝑛𝑡𝑢𝑚</m:t>
                      </m:r>
                    </m:oMath>
                  </m:oMathPara>
                </a14:m>
                <a:endParaRPr lang="de-DE" sz="1400" b="0" dirty="0" smtClean="0">
                  <a:solidFill>
                    <a:srgbClr val="FF0000"/>
                  </a:solidFill>
                </a:endParaRPr>
              </a:p>
              <a:p>
                <a:pPr/>
                <a14:m>
                  <m:oMathPara xmlns:m="http://schemas.openxmlformats.org/officeDocument/2006/math">
                    <m:oMathParaPr>
                      <m:jc m:val="left"/>
                    </m:oMathParaPr>
                    <m:oMath xmlns:m="http://schemas.openxmlformats.org/officeDocument/2006/math">
                      <m:sSub>
                        <m:sSubPr>
                          <m:ctrlPr>
                            <a:rPr lang="en-US" sz="1400" i="1" smtClean="0">
                              <a:latin typeface="Cambria Math" panose="02040503050406030204" pitchFamily="18" charset="0"/>
                            </a:rPr>
                          </m:ctrlPr>
                        </m:sSubPr>
                        <m:e>
                          <m:r>
                            <a:rPr lang="de-DE" sz="1400" b="0" i="1" smtClean="0">
                              <a:latin typeface="Cambria Math"/>
                            </a:rPr>
                            <m:t>𝑚</m:t>
                          </m:r>
                        </m:e>
                        <m:sub>
                          <m:r>
                            <a:rPr lang="de-DE" sz="1400" b="0" i="1" smtClean="0">
                              <a:latin typeface="Cambria Math"/>
                            </a:rPr>
                            <m:t>0</m:t>
                          </m:r>
                        </m:sub>
                      </m:sSub>
                      <m:r>
                        <a:rPr lang="de-DE" sz="1400" b="0" i="1" smtClean="0">
                          <a:latin typeface="Cambria Math"/>
                        </a:rPr>
                        <m:t>=</m:t>
                      </m:r>
                      <m:r>
                        <a:rPr lang="de-DE" sz="1400" b="0" i="1" smtClean="0">
                          <a:latin typeface="Cambria Math"/>
                        </a:rPr>
                        <m:t>𝑟𝑒𝑠𝑡</m:t>
                      </m:r>
                      <m:r>
                        <a:rPr lang="de-DE" sz="1400" b="0" i="1" smtClean="0">
                          <a:latin typeface="Cambria Math"/>
                        </a:rPr>
                        <m:t> </m:t>
                      </m:r>
                      <m:r>
                        <a:rPr lang="de-DE" sz="1400" b="0" i="1" smtClean="0">
                          <a:latin typeface="Cambria Math"/>
                        </a:rPr>
                        <m:t>𝑚𝑎𝑠𝑠</m:t>
                      </m:r>
                    </m:oMath>
                  </m:oMathPara>
                </a14:m>
                <a:endParaRPr lang="de-DE" sz="1400" b="0" i="1" dirty="0" smtClean="0">
                  <a:latin typeface="Cambria Math"/>
                </a:endParaRPr>
              </a:p>
              <a:p>
                <a:pPr/>
                <a14:m>
                  <m:oMathPara xmlns:m="http://schemas.openxmlformats.org/officeDocument/2006/math">
                    <m:oMathParaPr>
                      <m:jc m:val="left"/>
                    </m:oMathParaPr>
                    <m:oMath xmlns:m="http://schemas.openxmlformats.org/officeDocument/2006/math">
                      <m:r>
                        <a:rPr lang="en-US" sz="1400" i="1" smtClean="0">
                          <a:latin typeface="Cambria Math"/>
                          <a:ea typeface="Cambria Math"/>
                        </a:rPr>
                        <m:t>𝛽</m:t>
                      </m:r>
                      <m:r>
                        <a:rPr lang="de-DE" sz="1400" b="0" i="1" smtClean="0">
                          <a:latin typeface="Cambria Math"/>
                          <a:ea typeface="Cambria Math"/>
                        </a:rPr>
                        <m:t>𝑐</m:t>
                      </m:r>
                      <m:r>
                        <a:rPr lang="de-DE" sz="1400" b="0" i="1" smtClean="0">
                          <a:latin typeface="Cambria Math"/>
                          <a:ea typeface="Cambria Math"/>
                        </a:rPr>
                        <m:t>=</m:t>
                      </m:r>
                      <m:r>
                        <a:rPr lang="de-DE" sz="1400" b="0" i="1" smtClean="0">
                          <a:latin typeface="Cambria Math"/>
                          <a:ea typeface="Cambria Math"/>
                        </a:rPr>
                        <m:t>𝑝𝑎𝑟𝑡𝑖𝑐𝑙𝑒</m:t>
                      </m:r>
                      <m:r>
                        <a:rPr lang="de-DE" sz="1400" b="0" i="1" smtClean="0">
                          <a:latin typeface="Cambria Math"/>
                          <a:ea typeface="Cambria Math"/>
                        </a:rPr>
                        <m:t> </m:t>
                      </m:r>
                      <m:r>
                        <a:rPr lang="de-DE" sz="1400" b="0" i="1" smtClean="0">
                          <a:latin typeface="Cambria Math"/>
                          <a:ea typeface="Cambria Math"/>
                        </a:rPr>
                        <m:t>𝑣𝑒𝑙𝑜𝑐𝑖𝑡𝑦</m:t>
                      </m:r>
                    </m:oMath>
                  </m:oMathPara>
                </a14:m>
                <a:endParaRPr lang="en-US" sz="1400" dirty="0"/>
              </a:p>
            </p:txBody>
          </p:sp>
        </mc:Choice>
        <mc:Fallback xmlns="">
          <p:sp>
            <p:nvSpPr>
              <p:cNvPr id="9" name="Textfeld 8"/>
              <p:cNvSpPr txBox="1">
                <a:spLocks noRot="1" noChangeAspect="1" noMove="1" noResize="1" noEditPoints="1" noAdjustHandles="1" noChangeArrowheads="1" noChangeShapeType="1" noTextEdit="1"/>
              </p:cNvSpPr>
              <p:nvPr/>
            </p:nvSpPr>
            <p:spPr>
              <a:xfrm>
                <a:off x="5940152" y="3060000"/>
                <a:ext cx="2165978" cy="738664"/>
              </a:xfrm>
              <a:prstGeom prst="rect">
                <a:avLst/>
              </a:prstGeom>
              <a:blipFill rotWithShape="1">
                <a:blip r:embed="rId6"/>
                <a:stretch>
                  <a:fillRect b="-3306"/>
                </a:stretch>
              </a:blipFill>
            </p:spPr>
            <p:txBody>
              <a:bodyPr/>
              <a:lstStyle/>
              <a:p>
                <a:r>
                  <a:rPr lang="en-US">
                    <a:noFill/>
                  </a:rPr>
                  <a:t> </a:t>
                </a:r>
              </a:p>
            </p:txBody>
          </p:sp>
        </mc:Fallback>
      </mc:AlternateContent>
      <p:sp>
        <p:nvSpPr>
          <p:cNvPr id="10" name="Textfeld 9"/>
          <p:cNvSpPr txBox="1"/>
          <p:nvPr/>
        </p:nvSpPr>
        <p:spPr>
          <a:xfrm>
            <a:off x="720000" y="4140000"/>
            <a:ext cx="5926559" cy="369332"/>
          </a:xfrm>
          <a:prstGeom prst="rect">
            <a:avLst/>
          </a:prstGeom>
          <a:noFill/>
        </p:spPr>
        <p:txBody>
          <a:bodyPr wrap="none" rtlCol="0">
            <a:spAutoFit/>
          </a:bodyPr>
          <a:lstStyle/>
          <a:p>
            <a:r>
              <a:rPr lang="en-US" dirty="0" smtClean="0"/>
              <a:t> - </a:t>
            </a:r>
            <a:r>
              <a:rPr lang="en-US" dirty="0" smtClean="0">
                <a:solidFill>
                  <a:srgbClr val="FF0000"/>
                </a:solidFill>
              </a:rPr>
              <a:t>particle velocity </a:t>
            </a:r>
            <a:r>
              <a:rPr lang="en-US" dirty="0" smtClean="0"/>
              <a:t>measured with time-of-flight (</a:t>
            </a:r>
            <a:r>
              <a:rPr lang="en-US" dirty="0" err="1" smtClean="0"/>
              <a:t>ToF</a:t>
            </a:r>
            <a:r>
              <a:rPr lang="en-US" dirty="0" smtClean="0"/>
              <a:t>) method</a:t>
            </a:r>
            <a:endParaRPr lang="en-US" dirty="0"/>
          </a:p>
        </p:txBody>
      </p:sp>
      <mc:AlternateContent xmlns:mc="http://schemas.openxmlformats.org/markup-compatibility/2006" xmlns:a14="http://schemas.microsoft.com/office/drawing/2010/main">
        <mc:Choice Requires="a14">
          <p:sp>
            <p:nvSpPr>
              <p:cNvPr id="11" name="Textfeld 10"/>
              <p:cNvSpPr txBox="1"/>
              <p:nvPr/>
            </p:nvSpPr>
            <p:spPr>
              <a:xfrm>
                <a:off x="2880000" y="4860000"/>
                <a:ext cx="913840"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00CC"/>
                          </a:solidFill>
                          <a:latin typeface="Cambria Math"/>
                          <a:ea typeface="Cambria Math"/>
                        </a:rPr>
                        <m:t>𝛽</m:t>
                      </m:r>
                      <m:r>
                        <a:rPr lang="en-US" i="1" smtClean="0">
                          <a:solidFill>
                            <a:srgbClr val="0000CC"/>
                          </a:solidFill>
                          <a:latin typeface="Cambria Math"/>
                          <a:ea typeface="Cambria Math"/>
                        </a:rPr>
                        <m:t>∝</m:t>
                      </m:r>
                      <m:f>
                        <m:fPr>
                          <m:ctrlPr>
                            <a:rPr lang="en-US" i="1" smtClean="0">
                              <a:solidFill>
                                <a:srgbClr val="0000CC"/>
                              </a:solidFill>
                              <a:latin typeface="Cambria Math" panose="02040503050406030204" pitchFamily="18" charset="0"/>
                              <a:ea typeface="Cambria Math"/>
                            </a:rPr>
                          </m:ctrlPr>
                        </m:fPr>
                        <m:num>
                          <m:r>
                            <a:rPr lang="de-DE" b="0" i="1" smtClean="0">
                              <a:solidFill>
                                <a:srgbClr val="0000CC"/>
                              </a:solidFill>
                              <a:latin typeface="Cambria Math"/>
                              <a:ea typeface="Cambria Math"/>
                            </a:rPr>
                            <m:t>1</m:t>
                          </m:r>
                        </m:num>
                        <m:den>
                          <m:r>
                            <a:rPr lang="en-US" i="1" smtClean="0">
                              <a:solidFill>
                                <a:srgbClr val="0000CC"/>
                              </a:solidFill>
                              <a:latin typeface="Cambria Math"/>
                              <a:ea typeface="Cambria Math"/>
                            </a:rPr>
                            <m:t>∆</m:t>
                          </m:r>
                          <m:r>
                            <a:rPr lang="de-DE" b="0" i="1" smtClean="0">
                              <a:solidFill>
                                <a:srgbClr val="0000CC"/>
                              </a:solidFill>
                              <a:latin typeface="Cambria Math"/>
                              <a:ea typeface="Cambria Math"/>
                            </a:rPr>
                            <m:t>𝑡</m:t>
                          </m:r>
                        </m:den>
                      </m:f>
                    </m:oMath>
                  </m:oMathPara>
                </a14:m>
                <a:endParaRPr lang="en-US" dirty="0"/>
              </a:p>
            </p:txBody>
          </p:sp>
        </mc:Choice>
        <mc:Fallback xmlns="">
          <p:sp>
            <p:nvSpPr>
              <p:cNvPr id="11" name="Textfeld 10"/>
              <p:cNvSpPr txBox="1">
                <a:spLocks noRot="1" noChangeAspect="1" noMove="1" noResize="1" noEditPoints="1" noAdjustHandles="1" noChangeArrowheads="1" noChangeShapeType="1" noTextEdit="1"/>
              </p:cNvSpPr>
              <p:nvPr/>
            </p:nvSpPr>
            <p:spPr>
              <a:xfrm>
                <a:off x="2880000" y="4860000"/>
                <a:ext cx="913840" cy="6127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feld 3"/>
              <p:cNvSpPr txBox="1"/>
              <p:nvPr/>
            </p:nvSpPr>
            <p:spPr>
              <a:xfrm>
                <a:off x="5940152" y="4860000"/>
                <a:ext cx="2184829" cy="1048942"/>
              </a:xfrm>
              <a:prstGeom prst="rect">
                <a:avLst/>
              </a:prstGeom>
              <a:noFill/>
              <a:ln>
                <a:solidFill>
                  <a:schemeClr val="tx1"/>
                </a:solidFill>
              </a:ln>
            </p:spPr>
            <p:txBody>
              <a:bodyPr wrap="none" rtlCol="0">
                <a:spAutoFit/>
              </a:bodyPr>
              <a:lstStyle/>
              <a:p>
                <a:pPr marL="285750" indent="-285750">
                  <a:buFont typeface="Wingdings" panose="05000000000000000000" pitchFamily="2" charset="2"/>
                  <a:buChar char="v"/>
                </a:pPr>
                <a:r>
                  <a:rPr lang="en-US" sz="1400" dirty="0" smtClean="0"/>
                  <a:t>ToF for known distance</a:t>
                </a:r>
              </a:p>
              <a:p>
                <a:pPr marL="285750" indent="-285750">
                  <a:buFont typeface="Wingdings" panose="05000000000000000000" pitchFamily="2" charset="2"/>
                  <a:buChar char="v"/>
                </a:pPr>
                <a:r>
                  <a:rPr lang="en-US" sz="1400" dirty="0" smtClean="0"/>
                  <a:t>Ionization </a:t>
                </a:r>
                <a14:m>
                  <m:oMath xmlns:m="http://schemas.openxmlformats.org/officeDocument/2006/math">
                    <m:r>
                      <a:rPr lang="de-DE" sz="1400" b="0" i="1" smtClean="0">
                        <a:latin typeface="Cambria Math"/>
                      </a:rPr>
                      <m:t>−</m:t>
                    </m:r>
                    <m:f>
                      <m:fPr>
                        <m:ctrlPr>
                          <a:rPr lang="de-DE" sz="1400" b="0" i="1" smtClean="0">
                            <a:latin typeface="Cambria Math" panose="02040503050406030204" pitchFamily="18" charset="0"/>
                          </a:rPr>
                        </m:ctrlPr>
                      </m:fPr>
                      <m:num>
                        <m:r>
                          <a:rPr lang="de-DE" sz="1400" b="0" i="1" smtClean="0">
                            <a:latin typeface="Cambria Math"/>
                          </a:rPr>
                          <m:t>𝑑𝐸</m:t>
                        </m:r>
                      </m:num>
                      <m:den>
                        <m:r>
                          <a:rPr lang="de-DE" sz="1400" b="0" i="1" smtClean="0">
                            <a:latin typeface="Cambria Math"/>
                          </a:rPr>
                          <m:t>𝑑𝑥</m:t>
                        </m:r>
                      </m:den>
                    </m:f>
                    <m:r>
                      <a:rPr lang="de-DE" sz="1400" b="0" i="1" smtClean="0">
                        <a:latin typeface="Cambria Math"/>
                      </a:rPr>
                      <m:t>=</m:t>
                    </m:r>
                    <m:r>
                      <a:rPr lang="de-DE" sz="1400" b="0" i="1" smtClean="0">
                        <a:latin typeface="Cambria Math"/>
                      </a:rPr>
                      <m:t>𝑓</m:t>
                    </m:r>
                    <m:d>
                      <m:dPr>
                        <m:ctrlPr>
                          <a:rPr lang="de-DE" sz="1400" b="0" i="1" smtClean="0">
                            <a:latin typeface="Cambria Math" panose="02040503050406030204" pitchFamily="18" charset="0"/>
                          </a:rPr>
                        </m:ctrlPr>
                      </m:dPr>
                      <m:e>
                        <m:r>
                          <a:rPr lang="de-DE" sz="1400" b="0" i="1" smtClean="0">
                            <a:latin typeface="Cambria Math"/>
                            <a:ea typeface="Cambria Math"/>
                          </a:rPr>
                          <m:t>𝛽</m:t>
                        </m:r>
                      </m:e>
                    </m:d>
                  </m:oMath>
                </a14:m>
                <a:endParaRPr lang="en-US" sz="1400" dirty="0" smtClean="0"/>
              </a:p>
              <a:p>
                <a:pPr marL="285750" indent="-285750">
                  <a:buFont typeface="Wingdings" panose="05000000000000000000" pitchFamily="2" charset="2"/>
                  <a:buChar char="v"/>
                </a:pPr>
                <a:r>
                  <a:rPr lang="en-US" sz="1400" dirty="0" smtClean="0"/>
                  <a:t>Cherenkov radiation</a:t>
                </a:r>
              </a:p>
              <a:p>
                <a:pPr marL="285750" indent="-285750">
                  <a:buFont typeface="Wingdings" panose="05000000000000000000" pitchFamily="2" charset="2"/>
                  <a:buChar char="v"/>
                </a:pPr>
                <a:r>
                  <a:rPr lang="en-US" sz="1400" dirty="0" smtClean="0"/>
                  <a:t>Transition radiation</a:t>
                </a:r>
                <a:endParaRPr lang="en-US" sz="1400" dirty="0"/>
              </a:p>
            </p:txBody>
          </p:sp>
        </mc:Choice>
        <mc:Fallback xmlns="">
          <p:sp>
            <p:nvSpPr>
              <p:cNvPr id="4" name="Textfeld 3"/>
              <p:cNvSpPr txBox="1">
                <a:spLocks noRot="1" noChangeAspect="1" noMove="1" noResize="1" noEditPoints="1" noAdjustHandles="1" noChangeArrowheads="1" noChangeShapeType="1" noTextEdit="1"/>
              </p:cNvSpPr>
              <p:nvPr/>
            </p:nvSpPr>
            <p:spPr>
              <a:xfrm>
                <a:off x="5940152" y="4860000"/>
                <a:ext cx="2184829" cy="1048942"/>
              </a:xfrm>
              <a:prstGeom prst="rect">
                <a:avLst/>
              </a:prstGeom>
              <a:blipFill rotWithShape="1">
                <a:blip r:embed="rId8"/>
                <a:stretch>
                  <a:fillRect b="-4598"/>
                </a:stretch>
              </a:blipFill>
              <a:ln>
                <a:solidFill>
                  <a:schemeClr val="tx1"/>
                </a:solidFill>
              </a:ln>
            </p:spPr>
            <p:txBody>
              <a:bodyPr/>
              <a:lstStyle/>
              <a:p>
                <a:r>
                  <a:rPr lang="en-US">
                    <a:noFill/>
                  </a:rPr>
                  <a:t> </a:t>
                </a:r>
              </a:p>
            </p:txBody>
          </p:sp>
        </mc:Fallback>
      </mc:AlternateContent>
      <p:pic>
        <p:nvPicPr>
          <p:cNvPr id="12" name="Picture 5" descr="momentu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0000" y="1692000"/>
            <a:ext cx="1774031" cy="135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60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Detection and Identification of Particles</a:t>
            </a:r>
            <a:endParaRPr lang="en-US" dirty="0"/>
          </a:p>
        </p:txBody>
      </p:sp>
      <mc:AlternateContent xmlns:mc="http://schemas.openxmlformats.org/markup-compatibility/2006" xmlns:a14="http://schemas.microsoft.com/office/drawing/2010/main">
        <mc:Choice Requires="a14">
          <p:sp>
            <p:nvSpPr>
              <p:cNvPr id="6" name="Textfeld 5"/>
              <p:cNvSpPr txBox="1"/>
              <p:nvPr/>
            </p:nvSpPr>
            <p:spPr>
              <a:xfrm>
                <a:off x="720000" y="900000"/>
                <a:ext cx="6420989" cy="861774"/>
              </a:xfrm>
              <a:prstGeom prst="rect">
                <a:avLst/>
              </a:prstGeom>
              <a:noFill/>
            </p:spPr>
            <p:txBody>
              <a:bodyPr wrap="none" rtlCol="0">
                <a:spAutoFit/>
              </a:bodyPr>
              <a:lstStyle/>
              <a:p>
                <a:pPr marL="285750" indent="-285750">
                  <a:buFont typeface="Wingdings" panose="05000000000000000000" pitchFamily="2" charset="2"/>
                  <a:buChar char="v"/>
                </a:pPr>
                <a:r>
                  <a:rPr lang="en-US" dirty="0" smtClean="0">
                    <a:solidFill>
                      <a:srgbClr val="0000CC"/>
                    </a:solidFill>
                  </a:rPr>
                  <a:t>Detection</a:t>
                </a:r>
                <a:r>
                  <a:rPr lang="en-US" dirty="0" smtClean="0"/>
                  <a:t>       = particle counting (is there a particle?)</a:t>
                </a:r>
              </a:p>
              <a:p>
                <a:pPr marL="285750" indent="-285750">
                  <a:buFont typeface="Wingdings" panose="05000000000000000000" pitchFamily="2" charset="2"/>
                  <a:buChar char="v"/>
                </a:pPr>
                <a:r>
                  <a:rPr lang="en-US" dirty="0" smtClean="0">
                    <a:solidFill>
                      <a:srgbClr val="0000CC"/>
                    </a:solidFill>
                  </a:rPr>
                  <a:t>Identification</a:t>
                </a:r>
                <a:r>
                  <a:rPr lang="en-US" dirty="0" smtClean="0"/>
                  <a:t> = measurement of </a:t>
                </a:r>
                <a:r>
                  <a:rPr lang="en-US" dirty="0" smtClean="0">
                    <a:solidFill>
                      <a:srgbClr val="FF0000"/>
                    </a:solidFill>
                  </a:rPr>
                  <a:t>mass</a:t>
                </a:r>
                <a:r>
                  <a:rPr lang="en-US" dirty="0" smtClean="0"/>
                  <a:t> and </a:t>
                </a:r>
                <a:r>
                  <a:rPr lang="en-US" dirty="0" smtClean="0">
                    <a:solidFill>
                      <a:srgbClr val="FF0000"/>
                    </a:solidFill>
                  </a:rPr>
                  <a:t>charge</a:t>
                </a:r>
                <a:r>
                  <a:rPr lang="en-US" dirty="0" smtClean="0"/>
                  <a:t> of the particle </a:t>
                </a:r>
              </a:p>
              <a:p>
                <a:r>
                  <a:rPr lang="en-US" sz="1400" dirty="0"/>
                  <a:t> </a:t>
                </a:r>
                <a:r>
                  <a:rPr lang="en-US" sz="1400" dirty="0" smtClean="0"/>
                  <a:t>                                      (most elementary particle have </a:t>
                </a:r>
                <a14:m>
                  <m:oMath xmlns:m="http://schemas.openxmlformats.org/officeDocument/2006/math">
                    <m:r>
                      <a:rPr lang="de-DE" sz="1400" b="0" i="1" smtClean="0">
                        <a:latin typeface="Cambria Math"/>
                      </a:rPr>
                      <m:t>𝑍𝑒</m:t>
                    </m:r>
                    <m:r>
                      <a:rPr lang="de-DE" sz="1400" b="0" i="1" smtClean="0">
                        <a:latin typeface="Cambria Math"/>
                      </a:rPr>
                      <m:t>=±1</m:t>
                    </m:r>
                  </m:oMath>
                </a14:m>
                <a:r>
                  <a:rPr lang="en-US" sz="1400" dirty="0" smtClean="0"/>
                  <a:t>)</a:t>
                </a:r>
                <a:endParaRPr lang="en-US" sz="1400" dirty="0"/>
              </a:p>
            </p:txBody>
          </p:sp>
        </mc:Choice>
        <mc:Fallback xmlns="">
          <p:sp>
            <p:nvSpPr>
              <p:cNvPr id="6" name="Textfeld 5"/>
              <p:cNvSpPr txBox="1">
                <a:spLocks noRot="1" noChangeAspect="1" noMove="1" noResize="1" noEditPoints="1" noAdjustHandles="1" noChangeArrowheads="1" noChangeShapeType="1" noTextEdit="1"/>
              </p:cNvSpPr>
              <p:nvPr/>
            </p:nvSpPr>
            <p:spPr>
              <a:xfrm>
                <a:off x="720000" y="900000"/>
                <a:ext cx="6420989" cy="861774"/>
              </a:xfrm>
              <a:prstGeom prst="rect">
                <a:avLst/>
              </a:prstGeom>
              <a:blipFill rotWithShape="1">
                <a:blip r:embed="rId2"/>
                <a:stretch>
                  <a:fillRect l="-570" t="-3546" b="-6383"/>
                </a:stretch>
              </a:blipFill>
            </p:spPr>
            <p:txBody>
              <a:bodyPr/>
              <a:lstStyle/>
              <a:p>
                <a:r>
                  <a:rPr lang="en-US">
                    <a:noFill/>
                  </a:rPr>
                  <a:t> </a:t>
                </a:r>
              </a:p>
            </p:txBody>
          </p:sp>
        </mc:Fallback>
      </mc:AlternateContent>
      <p:sp>
        <p:nvSpPr>
          <p:cNvPr id="7" name="Textfeld 6"/>
          <p:cNvSpPr txBox="1"/>
          <p:nvPr/>
        </p:nvSpPr>
        <p:spPr>
          <a:xfrm>
            <a:off x="720000" y="1980000"/>
            <a:ext cx="5746125" cy="646331"/>
          </a:xfrm>
          <a:prstGeom prst="rect">
            <a:avLst/>
          </a:prstGeom>
          <a:noFill/>
        </p:spPr>
        <p:txBody>
          <a:bodyPr wrap="none" rtlCol="0">
            <a:spAutoFit/>
          </a:bodyPr>
          <a:lstStyle/>
          <a:p>
            <a:pPr marL="285750" indent="-285750">
              <a:buFont typeface="Wingdings" panose="05000000000000000000" pitchFamily="2" charset="2"/>
              <a:buChar char="v"/>
            </a:pPr>
            <a:r>
              <a:rPr lang="en-US" dirty="0" smtClean="0">
                <a:solidFill>
                  <a:srgbClr val="0000CC"/>
                </a:solidFill>
              </a:rPr>
              <a:t>How:</a:t>
            </a:r>
          </a:p>
          <a:p>
            <a:r>
              <a:rPr lang="en-US" dirty="0"/>
              <a:t> </a:t>
            </a:r>
            <a:r>
              <a:rPr lang="en-US" dirty="0" smtClean="0"/>
              <a:t>- </a:t>
            </a:r>
            <a:r>
              <a:rPr lang="en-US" dirty="0" smtClean="0">
                <a:solidFill>
                  <a:srgbClr val="FF0000"/>
                </a:solidFill>
              </a:rPr>
              <a:t>kinetic energy </a:t>
            </a:r>
            <a:r>
              <a:rPr lang="en-US" dirty="0" smtClean="0"/>
              <a:t>determined via a calorimetric measurement</a:t>
            </a:r>
            <a:endParaRPr lang="en-US" dirty="0"/>
          </a:p>
        </p:txBody>
      </p:sp>
      <mc:AlternateContent xmlns:mc="http://schemas.openxmlformats.org/markup-compatibility/2006" xmlns:a14="http://schemas.microsoft.com/office/drawing/2010/main">
        <mc:Choice Requires="a14">
          <p:sp>
            <p:nvSpPr>
              <p:cNvPr id="3" name="Textfeld 2"/>
              <p:cNvSpPr txBox="1"/>
              <p:nvPr/>
            </p:nvSpPr>
            <p:spPr>
              <a:xfrm>
                <a:off x="1080000" y="3060000"/>
                <a:ext cx="22082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CC"/>
                              </a:solidFill>
                              <a:latin typeface="Cambria Math" panose="02040503050406030204" pitchFamily="18" charset="0"/>
                            </a:rPr>
                          </m:ctrlPr>
                        </m:sSubPr>
                        <m:e>
                          <m:r>
                            <a:rPr lang="de-DE" b="0" i="1" smtClean="0">
                              <a:solidFill>
                                <a:srgbClr val="0000CC"/>
                              </a:solidFill>
                              <a:latin typeface="Cambria Math"/>
                            </a:rPr>
                            <m:t>𝐸</m:t>
                          </m:r>
                        </m:e>
                        <m:sub>
                          <m:r>
                            <a:rPr lang="de-DE" b="0" i="1" smtClean="0">
                              <a:solidFill>
                                <a:srgbClr val="0000CC"/>
                              </a:solidFill>
                              <a:latin typeface="Cambria Math"/>
                            </a:rPr>
                            <m:t>𝑘𝑖𝑛</m:t>
                          </m:r>
                        </m:sub>
                      </m:sSub>
                      <m:r>
                        <a:rPr lang="de-DE" b="0" i="1" smtClean="0">
                          <a:solidFill>
                            <a:srgbClr val="0000CC"/>
                          </a:solidFill>
                          <a:latin typeface="Cambria Math"/>
                        </a:rPr>
                        <m:t>=</m:t>
                      </m:r>
                      <m:d>
                        <m:dPr>
                          <m:ctrlPr>
                            <a:rPr lang="de-DE" b="0" i="1" smtClean="0">
                              <a:solidFill>
                                <a:srgbClr val="0000CC"/>
                              </a:solidFill>
                              <a:latin typeface="Cambria Math" panose="02040503050406030204" pitchFamily="18" charset="0"/>
                            </a:rPr>
                          </m:ctrlPr>
                        </m:dPr>
                        <m:e>
                          <m:r>
                            <a:rPr lang="de-DE" b="0" i="1" smtClean="0">
                              <a:solidFill>
                                <a:srgbClr val="0000CC"/>
                              </a:solidFill>
                              <a:latin typeface="Cambria Math"/>
                              <a:ea typeface="Cambria Math"/>
                            </a:rPr>
                            <m:t>𝛾</m:t>
                          </m:r>
                          <m:r>
                            <a:rPr lang="de-DE" b="0" i="1" smtClean="0">
                              <a:solidFill>
                                <a:srgbClr val="0000CC"/>
                              </a:solidFill>
                              <a:latin typeface="Cambria Math"/>
                              <a:ea typeface="Cambria Math"/>
                            </a:rPr>
                            <m:t>−1</m:t>
                          </m:r>
                        </m:e>
                      </m:d>
                      <m:sSub>
                        <m:sSubPr>
                          <m:ctrlPr>
                            <a:rPr lang="de-DE" b="0" i="1" smtClean="0">
                              <a:solidFill>
                                <a:srgbClr val="0000CC"/>
                              </a:solidFill>
                              <a:latin typeface="Cambria Math" panose="02040503050406030204" pitchFamily="18" charset="0"/>
                            </a:rPr>
                          </m:ctrlPr>
                        </m:sSubPr>
                        <m:e>
                          <m:r>
                            <a:rPr lang="de-DE" b="0" i="1" smtClean="0">
                              <a:solidFill>
                                <a:srgbClr val="0000CC"/>
                              </a:solidFill>
                              <a:latin typeface="Cambria Math"/>
                            </a:rPr>
                            <m:t>𝑚</m:t>
                          </m:r>
                        </m:e>
                        <m:sub>
                          <m:r>
                            <a:rPr lang="de-DE" b="0" i="1" smtClean="0">
                              <a:solidFill>
                                <a:srgbClr val="0000CC"/>
                              </a:solidFill>
                              <a:latin typeface="Cambria Math"/>
                            </a:rPr>
                            <m:t>0</m:t>
                          </m:r>
                        </m:sub>
                      </m:sSub>
                      <m:sSup>
                        <m:sSupPr>
                          <m:ctrlPr>
                            <a:rPr lang="de-DE" b="0" i="1" smtClean="0">
                              <a:solidFill>
                                <a:srgbClr val="0000CC"/>
                              </a:solidFill>
                              <a:latin typeface="Cambria Math" panose="02040503050406030204" pitchFamily="18" charset="0"/>
                            </a:rPr>
                          </m:ctrlPr>
                        </m:sSupPr>
                        <m:e>
                          <m:r>
                            <a:rPr lang="de-DE" b="0" i="1" smtClean="0">
                              <a:solidFill>
                                <a:srgbClr val="0000CC"/>
                              </a:solidFill>
                              <a:latin typeface="Cambria Math"/>
                            </a:rPr>
                            <m:t>𝑐</m:t>
                          </m:r>
                        </m:e>
                        <m:sup>
                          <m:r>
                            <a:rPr lang="de-DE" b="0" i="1" smtClean="0">
                              <a:solidFill>
                                <a:srgbClr val="0000CC"/>
                              </a:solidFill>
                              <a:latin typeface="Cambria Math"/>
                            </a:rPr>
                            <m:t>2</m:t>
                          </m:r>
                        </m:sup>
                      </m:sSup>
                    </m:oMath>
                  </m:oMathPara>
                </a14:m>
                <a:endParaRPr lang="en-US" dirty="0">
                  <a:solidFill>
                    <a:srgbClr val="0000CC"/>
                  </a:solidFill>
                </a:endParaRPr>
              </a:p>
            </p:txBody>
          </p:sp>
        </mc:Choice>
        <mc:Fallback xmlns="">
          <p:sp>
            <p:nvSpPr>
              <p:cNvPr id="3" name="Textfeld 2"/>
              <p:cNvSpPr txBox="1">
                <a:spLocks noRot="1" noChangeAspect="1" noMove="1" noResize="1" noEditPoints="1" noAdjustHandles="1" noChangeArrowheads="1" noChangeShapeType="1" noTextEdit="1"/>
              </p:cNvSpPr>
              <p:nvPr/>
            </p:nvSpPr>
            <p:spPr>
              <a:xfrm>
                <a:off x="1080000" y="3060000"/>
                <a:ext cx="2208297" cy="369332"/>
              </a:xfrm>
              <a:prstGeom prst="rect">
                <a:avLst/>
              </a:prstGeom>
              <a:blipFill rotWithShape="1">
                <a:blip r:embed="rId3"/>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feld 3"/>
              <p:cNvSpPr txBox="1"/>
              <p:nvPr/>
            </p:nvSpPr>
            <p:spPr>
              <a:xfrm>
                <a:off x="3661377" y="2924944"/>
                <a:ext cx="1500988" cy="7290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𝛾</m:t>
                      </m:r>
                      <m:r>
                        <a:rPr lang="de-DE" b="0" i="1" smtClean="0">
                          <a:latin typeface="Cambria Math"/>
                          <a:ea typeface="Cambria Math"/>
                        </a:rPr>
                        <m:t>=</m:t>
                      </m:r>
                      <m:f>
                        <m:fPr>
                          <m:ctrlPr>
                            <a:rPr lang="de-DE" b="0" i="1" smtClean="0">
                              <a:latin typeface="Cambria Math" panose="02040503050406030204" pitchFamily="18" charset="0"/>
                              <a:ea typeface="Cambria Math"/>
                            </a:rPr>
                          </m:ctrlPr>
                        </m:fPr>
                        <m:num>
                          <m:r>
                            <a:rPr lang="de-DE" b="0" i="1" smtClean="0">
                              <a:latin typeface="Cambria Math"/>
                              <a:ea typeface="Cambria Math"/>
                            </a:rPr>
                            <m:t>1</m:t>
                          </m:r>
                        </m:num>
                        <m:den>
                          <m:rad>
                            <m:radPr>
                              <m:degHide m:val="on"/>
                              <m:ctrlPr>
                                <a:rPr lang="de-DE" b="0" i="1" smtClean="0">
                                  <a:latin typeface="Cambria Math" panose="02040503050406030204" pitchFamily="18" charset="0"/>
                                  <a:ea typeface="Cambria Math"/>
                                </a:rPr>
                              </m:ctrlPr>
                            </m:radPr>
                            <m:deg/>
                            <m:e>
                              <m:r>
                                <a:rPr lang="de-DE" b="0" i="1" smtClean="0">
                                  <a:latin typeface="Cambria Math"/>
                                  <a:ea typeface="Cambria Math"/>
                                </a:rPr>
                                <m:t>1−</m:t>
                              </m:r>
                              <m:sSup>
                                <m:sSupPr>
                                  <m:ctrlPr>
                                    <a:rPr lang="de-DE" b="0" i="1" smtClean="0">
                                      <a:latin typeface="Cambria Math" panose="02040503050406030204" pitchFamily="18" charset="0"/>
                                      <a:ea typeface="Cambria Math"/>
                                    </a:rPr>
                                  </m:ctrlPr>
                                </m:sSupPr>
                                <m:e>
                                  <m:r>
                                    <a:rPr lang="de-DE" b="0" i="1" smtClean="0">
                                      <a:latin typeface="Cambria Math"/>
                                      <a:ea typeface="Cambria Math"/>
                                    </a:rPr>
                                    <m:t>𝛽</m:t>
                                  </m:r>
                                </m:e>
                                <m:sup>
                                  <m:r>
                                    <a:rPr lang="de-DE" b="0" i="1" smtClean="0">
                                      <a:latin typeface="Cambria Math"/>
                                      <a:ea typeface="Cambria Math"/>
                                    </a:rPr>
                                    <m:t>2</m:t>
                                  </m:r>
                                </m:sup>
                              </m:sSup>
                            </m:e>
                          </m:rad>
                        </m:den>
                      </m:f>
                    </m:oMath>
                  </m:oMathPara>
                </a14:m>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3661377" y="2924944"/>
                <a:ext cx="1500988" cy="72904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720000" y="4042800"/>
                <a:ext cx="7776456" cy="923330"/>
              </a:xfrm>
              <a:prstGeom prst="rect">
                <a:avLst/>
              </a:prstGeom>
              <a:noFill/>
            </p:spPr>
            <p:txBody>
              <a:bodyPr wrap="square" rtlCol="0">
                <a:spAutoFit/>
              </a:bodyPr>
              <a:lstStyle/>
              <a:p>
                <a:r>
                  <a:rPr lang="en-US" dirty="0" smtClean="0"/>
                  <a:t> - for Z=1 the </a:t>
                </a:r>
                <a:r>
                  <a:rPr lang="en-US" dirty="0" smtClean="0">
                    <a:solidFill>
                      <a:srgbClr val="FF0000"/>
                    </a:solidFill>
                  </a:rPr>
                  <a:t>mass</a:t>
                </a:r>
                <a:r>
                  <a:rPr lang="en-US" dirty="0" smtClean="0"/>
                  <a:t> is extracted from </a:t>
                </a:r>
                <a14:m>
                  <m:oMath xmlns:m="http://schemas.openxmlformats.org/officeDocument/2006/math">
                    <m:sSub>
                      <m:sSubPr>
                        <m:ctrlPr>
                          <a:rPr lang="en-US" i="1" smtClean="0">
                            <a:latin typeface="Cambria Math" panose="02040503050406030204" pitchFamily="18" charset="0"/>
                          </a:rPr>
                        </m:ctrlPr>
                      </m:sSubPr>
                      <m:e>
                        <m:r>
                          <a:rPr lang="de-DE" b="0" i="1" smtClean="0">
                            <a:latin typeface="Cambria Math"/>
                          </a:rPr>
                          <m:t>𝐸</m:t>
                        </m:r>
                      </m:e>
                      <m:sub>
                        <m:r>
                          <a:rPr lang="de-DE" b="0" i="1" smtClean="0">
                            <a:latin typeface="Cambria Math"/>
                          </a:rPr>
                          <m:t>𝑘𝑖𝑛</m:t>
                        </m:r>
                      </m:sub>
                    </m:sSub>
                  </m:oMath>
                </a14:m>
                <a:r>
                  <a:rPr lang="en-US" dirty="0" smtClean="0"/>
                  <a:t> and </a:t>
                </a:r>
                <a14:m>
                  <m:oMath xmlns:m="http://schemas.openxmlformats.org/officeDocument/2006/math">
                    <m:r>
                      <a:rPr lang="de-DE" b="0" i="1" smtClean="0">
                        <a:latin typeface="Cambria Math"/>
                      </a:rPr>
                      <m:t>𝑝</m:t>
                    </m:r>
                  </m:oMath>
                </a14:m>
                <a:endParaRPr lang="en-US" dirty="0" smtClean="0"/>
              </a:p>
              <a:p>
                <a:r>
                  <a:rPr lang="en-US" dirty="0"/>
                  <a:t> </a:t>
                </a:r>
                <a:r>
                  <a:rPr lang="en-US" dirty="0" smtClean="0"/>
                  <a:t>- to determine Z (</a:t>
                </a:r>
                <a:r>
                  <a:rPr lang="en-US" dirty="0" smtClean="0">
                    <a:solidFill>
                      <a:srgbClr val="FF0000"/>
                    </a:solidFill>
                  </a:rPr>
                  <a:t>particle charge</a:t>
                </a:r>
                <a:r>
                  <a:rPr lang="en-US" dirty="0" smtClean="0"/>
                  <a:t>) a Z-sensitive variable is e.g. the ionization</a:t>
                </a:r>
              </a:p>
              <a:p>
                <a:r>
                  <a:rPr lang="en-US" dirty="0"/>
                  <a:t> </a:t>
                </a:r>
                <a:r>
                  <a:rPr lang="en-US" dirty="0" smtClean="0"/>
                  <a:t>  energy loss</a:t>
                </a:r>
                <a:endParaRPr lang="en-US" dirty="0"/>
              </a:p>
            </p:txBody>
          </p:sp>
        </mc:Choice>
        <mc:Fallback xmlns="">
          <p:sp>
            <p:nvSpPr>
              <p:cNvPr id="5" name="Textfeld 4"/>
              <p:cNvSpPr txBox="1">
                <a:spLocks noRot="1" noChangeAspect="1" noMove="1" noResize="1" noEditPoints="1" noAdjustHandles="1" noChangeArrowheads="1" noChangeShapeType="1" noTextEdit="1"/>
              </p:cNvSpPr>
              <p:nvPr/>
            </p:nvSpPr>
            <p:spPr>
              <a:xfrm>
                <a:off x="720000" y="4042800"/>
                <a:ext cx="7776456" cy="923330"/>
              </a:xfrm>
              <a:prstGeom prst="rect">
                <a:avLst/>
              </a:prstGeom>
              <a:blipFill rotWithShape="1">
                <a:blip r:embed="rId5"/>
                <a:stretch>
                  <a:fillRect t="-3289"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1080000" y="5220000"/>
                <a:ext cx="2302553" cy="6948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00CC"/>
                              </a:solidFill>
                              <a:latin typeface="Cambria Math" panose="02040503050406030204" pitchFamily="18" charset="0"/>
                            </a:rPr>
                          </m:ctrlPr>
                        </m:fPr>
                        <m:num>
                          <m:r>
                            <a:rPr lang="de-DE" b="0" i="1" smtClean="0">
                              <a:solidFill>
                                <a:srgbClr val="0000CC"/>
                              </a:solidFill>
                              <a:latin typeface="Cambria Math"/>
                            </a:rPr>
                            <m:t>𝑑𝐸</m:t>
                          </m:r>
                        </m:num>
                        <m:den>
                          <m:r>
                            <a:rPr lang="de-DE" b="0" i="1" smtClean="0">
                              <a:solidFill>
                                <a:srgbClr val="0000CC"/>
                              </a:solidFill>
                              <a:latin typeface="Cambria Math"/>
                            </a:rPr>
                            <m:t>𝑑𝑥</m:t>
                          </m:r>
                        </m:den>
                      </m:f>
                      <m:r>
                        <a:rPr lang="en-US" i="1" smtClean="0">
                          <a:solidFill>
                            <a:srgbClr val="0000CC"/>
                          </a:solidFill>
                          <a:latin typeface="Cambria Math"/>
                          <a:ea typeface="Cambria Math"/>
                        </a:rPr>
                        <m:t>∝</m:t>
                      </m:r>
                      <m:f>
                        <m:fPr>
                          <m:ctrlPr>
                            <a:rPr lang="en-US" i="1" smtClean="0">
                              <a:solidFill>
                                <a:srgbClr val="0000CC"/>
                              </a:solidFill>
                              <a:latin typeface="Cambria Math" panose="02040503050406030204" pitchFamily="18" charset="0"/>
                              <a:ea typeface="Cambria Math"/>
                            </a:rPr>
                          </m:ctrlPr>
                        </m:fPr>
                        <m:num>
                          <m:sSup>
                            <m:sSupPr>
                              <m:ctrlPr>
                                <a:rPr lang="en-US" i="1" smtClean="0">
                                  <a:solidFill>
                                    <a:srgbClr val="0000CC"/>
                                  </a:solidFill>
                                  <a:latin typeface="Cambria Math" panose="02040503050406030204" pitchFamily="18" charset="0"/>
                                  <a:ea typeface="Cambria Math"/>
                                </a:rPr>
                              </m:ctrlPr>
                            </m:sSupPr>
                            <m:e>
                              <m:r>
                                <a:rPr lang="de-DE" b="0" i="1" smtClean="0">
                                  <a:solidFill>
                                    <a:srgbClr val="0000CC"/>
                                  </a:solidFill>
                                  <a:latin typeface="Cambria Math"/>
                                  <a:ea typeface="Cambria Math"/>
                                </a:rPr>
                                <m:t>𝑧</m:t>
                              </m:r>
                            </m:e>
                            <m:sup>
                              <m:r>
                                <a:rPr lang="de-DE" b="0" i="1" smtClean="0">
                                  <a:solidFill>
                                    <a:srgbClr val="0000CC"/>
                                  </a:solidFill>
                                  <a:latin typeface="Cambria Math"/>
                                  <a:ea typeface="Cambria Math"/>
                                </a:rPr>
                                <m:t>2</m:t>
                              </m:r>
                            </m:sup>
                          </m:sSup>
                        </m:num>
                        <m:den>
                          <m:sSup>
                            <m:sSupPr>
                              <m:ctrlPr>
                                <a:rPr lang="en-US" i="1" smtClean="0">
                                  <a:solidFill>
                                    <a:srgbClr val="0000CC"/>
                                  </a:solidFill>
                                  <a:latin typeface="Cambria Math" panose="02040503050406030204" pitchFamily="18" charset="0"/>
                                  <a:ea typeface="Cambria Math"/>
                                </a:rPr>
                              </m:ctrlPr>
                            </m:sSupPr>
                            <m:e>
                              <m:r>
                                <a:rPr lang="en-US" i="1" smtClean="0">
                                  <a:solidFill>
                                    <a:srgbClr val="0000CC"/>
                                  </a:solidFill>
                                  <a:latin typeface="Cambria Math"/>
                                  <a:ea typeface="Cambria Math"/>
                                </a:rPr>
                                <m:t>𝛽</m:t>
                              </m:r>
                            </m:e>
                            <m:sup>
                              <m:r>
                                <a:rPr lang="de-DE" b="0" i="1" smtClean="0">
                                  <a:solidFill>
                                    <a:srgbClr val="0000CC"/>
                                  </a:solidFill>
                                  <a:latin typeface="Cambria Math"/>
                                  <a:ea typeface="Cambria Math"/>
                                </a:rPr>
                                <m:t>2</m:t>
                              </m:r>
                            </m:sup>
                          </m:sSup>
                        </m:den>
                      </m:f>
                      <m:r>
                        <a:rPr lang="de-DE" b="0" i="1" smtClean="0">
                          <a:solidFill>
                            <a:srgbClr val="0000CC"/>
                          </a:solidFill>
                          <a:latin typeface="Cambria Math"/>
                          <a:ea typeface="Cambria Math"/>
                        </a:rPr>
                        <m:t>𝑙𝑛</m:t>
                      </m:r>
                      <m:d>
                        <m:dPr>
                          <m:ctrlPr>
                            <a:rPr lang="de-DE" b="0" i="1" smtClean="0">
                              <a:solidFill>
                                <a:srgbClr val="0000CC"/>
                              </a:solidFill>
                              <a:latin typeface="Cambria Math" panose="02040503050406030204" pitchFamily="18" charset="0"/>
                              <a:ea typeface="Cambria Math"/>
                            </a:rPr>
                          </m:ctrlPr>
                        </m:dPr>
                        <m:e>
                          <m:r>
                            <a:rPr lang="de-DE" b="0" i="1" smtClean="0">
                              <a:solidFill>
                                <a:srgbClr val="0000CC"/>
                              </a:solidFill>
                              <a:latin typeface="Cambria Math"/>
                              <a:ea typeface="Cambria Math"/>
                            </a:rPr>
                            <m:t>𝑎</m:t>
                          </m:r>
                          <m:r>
                            <a:rPr lang="de-DE" b="0" i="1" smtClean="0">
                              <a:solidFill>
                                <a:srgbClr val="0000CC"/>
                              </a:solidFill>
                              <a:latin typeface="Cambria Math"/>
                              <a:ea typeface="Cambria Math"/>
                            </a:rPr>
                            <m:t>∙</m:t>
                          </m:r>
                          <m:sSup>
                            <m:sSupPr>
                              <m:ctrlPr>
                                <a:rPr lang="de-DE" b="0" i="1" smtClean="0">
                                  <a:solidFill>
                                    <a:srgbClr val="0000CC"/>
                                  </a:solidFill>
                                  <a:latin typeface="Cambria Math" panose="02040503050406030204" pitchFamily="18" charset="0"/>
                                  <a:ea typeface="Cambria Math"/>
                                </a:rPr>
                              </m:ctrlPr>
                            </m:sSupPr>
                            <m:e>
                              <m:r>
                                <a:rPr lang="de-DE" b="0" i="1" smtClean="0">
                                  <a:solidFill>
                                    <a:srgbClr val="0000CC"/>
                                  </a:solidFill>
                                  <a:latin typeface="Cambria Math"/>
                                  <a:ea typeface="Cambria Math"/>
                                </a:rPr>
                                <m:t>𝛽</m:t>
                              </m:r>
                            </m:e>
                            <m:sup>
                              <m:r>
                                <a:rPr lang="de-DE" b="0" i="1" smtClean="0">
                                  <a:solidFill>
                                    <a:srgbClr val="0000CC"/>
                                  </a:solidFill>
                                  <a:latin typeface="Cambria Math"/>
                                  <a:ea typeface="Cambria Math"/>
                                </a:rPr>
                                <m:t>2</m:t>
                              </m:r>
                            </m:sup>
                          </m:sSup>
                          <m:sSup>
                            <m:sSupPr>
                              <m:ctrlPr>
                                <a:rPr lang="de-DE" b="0" i="1" smtClean="0">
                                  <a:solidFill>
                                    <a:srgbClr val="0000CC"/>
                                  </a:solidFill>
                                  <a:latin typeface="Cambria Math" panose="02040503050406030204" pitchFamily="18" charset="0"/>
                                  <a:ea typeface="Cambria Math"/>
                                </a:rPr>
                              </m:ctrlPr>
                            </m:sSupPr>
                            <m:e>
                              <m:r>
                                <a:rPr lang="de-DE" b="0" i="1" smtClean="0">
                                  <a:solidFill>
                                    <a:srgbClr val="0000CC"/>
                                  </a:solidFill>
                                  <a:latin typeface="Cambria Math"/>
                                  <a:ea typeface="Cambria Math"/>
                                </a:rPr>
                                <m:t>𝛾</m:t>
                              </m:r>
                            </m:e>
                            <m:sup>
                              <m:r>
                                <a:rPr lang="de-DE" b="0" i="1" smtClean="0">
                                  <a:solidFill>
                                    <a:srgbClr val="0000CC"/>
                                  </a:solidFill>
                                  <a:latin typeface="Cambria Math"/>
                                  <a:ea typeface="Cambria Math"/>
                                </a:rPr>
                                <m:t>2</m:t>
                              </m:r>
                            </m:sup>
                          </m:sSup>
                        </m:e>
                      </m:d>
                    </m:oMath>
                  </m:oMathPara>
                </a14:m>
                <a:endParaRPr lang="en-US" dirty="0">
                  <a:solidFill>
                    <a:srgbClr val="0000CC"/>
                  </a:solidFill>
                </a:endParaRPr>
              </a:p>
            </p:txBody>
          </p:sp>
        </mc:Choice>
        <mc:Fallback xmlns="">
          <p:sp>
            <p:nvSpPr>
              <p:cNvPr id="12" name="Textfeld 11"/>
              <p:cNvSpPr txBox="1">
                <a:spLocks noRot="1" noChangeAspect="1" noMove="1" noResize="1" noEditPoints="1" noAdjustHandles="1" noChangeArrowheads="1" noChangeShapeType="1" noTextEdit="1"/>
              </p:cNvSpPr>
              <p:nvPr/>
            </p:nvSpPr>
            <p:spPr>
              <a:xfrm>
                <a:off x="1080000" y="5220000"/>
                <a:ext cx="2302553" cy="694806"/>
              </a:xfrm>
              <a:prstGeom prst="rect">
                <a:avLst/>
              </a:prstGeom>
              <a:blipFill rotWithShape="1">
                <a:blip r:embed="rId6"/>
                <a:stretch>
                  <a:fillRect/>
                </a:stretch>
              </a:blipFill>
            </p:spPr>
            <p:txBody>
              <a:bodyPr/>
              <a:lstStyle/>
              <a:p>
                <a:r>
                  <a:rPr lang="en-US">
                    <a:noFill/>
                  </a:rPr>
                  <a:t> </a:t>
                </a:r>
              </a:p>
            </p:txBody>
          </p:sp>
        </mc:Fallback>
      </mc:AlternateContent>
      <p:sp>
        <p:nvSpPr>
          <p:cNvPr id="13" name="Textfeld 12"/>
          <p:cNvSpPr txBox="1"/>
          <p:nvPr/>
        </p:nvSpPr>
        <p:spPr>
          <a:xfrm>
            <a:off x="3813614" y="5416443"/>
            <a:ext cx="2486578" cy="307777"/>
          </a:xfrm>
          <a:prstGeom prst="rect">
            <a:avLst/>
          </a:prstGeom>
          <a:noFill/>
        </p:spPr>
        <p:txBody>
          <a:bodyPr wrap="none" rtlCol="0">
            <a:spAutoFit/>
          </a:bodyPr>
          <a:lstStyle/>
          <a:p>
            <a:r>
              <a:rPr lang="en-US" sz="1400" dirty="0" smtClean="0"/>
              <a:t>a = material-dependent constant</a:t>
            </a:r>
            <a:endParaRPr lang="en-US" sz="1400" dirty="0"/>
          </a:p>
        </p:txBody>
      </p:sp>
    </p:spTree>
    <p:extLst>
      <p:ext uri="{BB962C8B-B14F-4D97-AF65-F5344CB8AC3E}">
        <p14:creationId xmlns:p14="http://schemas.microsoft.com/office/powerpoint/2010/main" val="362263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Relevant Formulae</a:t>
            </a:r>
            <a:endParaRPr lang="en-US" dirty="0"/>
          </a:p>
        </p:txBody>
      </p:sp>
      <p:sp>
        <p:nvSpPr>
          <p:cNvPr id="6" name="Textfeld 5"/>
          <p:cNvSpPr txBox="1"/>
          <p:nvPr/>
        </p:nvSpPr>
        <p:spPr>
          <a:xfrm>
            <a:off x="540000" y="720000"/>
            <a:ext cx="8280472" cy="461665"/>
          </a:xfrm>
          <a:prstGeom prst="rect">
            <a:avLst/>
          </a:prstGeom>
          <a:noFill/>
        </p:spPr>
        <p:txBody>
          <a:bodyPr wrap="square" rtlCol="0">
            <a:spAutoFit/>
          </a:bodyPr>
          <a:lstStyle/>
          <a:p>
            <a:r>
              <a:rPr lang="en-US" sz="1200" dirty="0" smtClean="0">
                <a:solidFill>
                  <a:prstClr val="black"/>
                </a:solidFill>
                <a:latin typeface="Times New Roman" panose="02020603050405020304" pitchFamily="18" charset="0"/>
                <a:cs typeface="Times New Roman" panose="02020603050405020304" pitchFamily="18" charset="0"/>
              </a:rPr>
              <a:t>The relevant formulae are calculated if A</a:t>
            </a:r>
            <a:r>
              <a:rPr lang="en-US" sz="1200" baseline="-25000" dirty="0" smtClean="0">
                <a:solidFill>
                  <a:prstClr val="black"/>
                </a:solidFill>
                <a:latin typeface="Times New Roman" panose="02020603050405020304" pitchFamily="18" charset="0"/>
                <a:cs typeface="Times New Roman" panose="02020603050405020304" pitchFamily="18" charset="0"/>
              </a:rPr>
              <a:t>1</a:t>
            </a:r>
            <a:r>
              <a:rPr lang="en-US" sz="1200" dirty="0" smtClean="0">
                <a:solidFill>
                  <a:prstClr val="black"/>
                </a:solidFill>
                <a:latin typeface="Times New Roman" panose="02020603050405020304" pitchFamily="18" charset="0"/>
                <a:cs typeface="Times New Roman" panose="02020603050405020304" pitchFamily="18" charset="0"/>
              </a:rPr>
              <a:t>, Z</a:t>
            </a:r>
            <a:r>
              <a:rPr lang="en-US" sz="1200" baseline="-25000" dirty="0" smtClean="0">
                <a:solidFill>
                  <a:prstClr val="black"/>
                </a:solidFill>
                <a:latin typeface="Times New Roman" panose="02020603050405020304" pitchFamily="18" charset="0"/>
                <a:cs typeface="Times New Roman" panose="02020603050405020304" pitchFamily="18" charset="0"/>
              </a:rPr>
              <a:t>1</a:t>
            </a:r>
            <a:r>
              <a:rPr lang="en-US" sz="1200" dirty="0" smtClean="0">
                <a:solidFill>
                  <a:prstClr val="black"/>
                </a:solidFill>
                <a:latin typeface="Times New Roman" panose="02020603050405020304" pitchFamily="18" charset="0"/>
                <a:cs typeface="Times New Roman" panose="02020603050405020304" pitchFamily="18" charset="0"/>
              </a:rPr>
              <a:t> and A</a:t>
            </a:r>
            <a:r>
              <a:rPr lang="en-US" sz="1200" baseline="-25000" dirty="0" smtClean="0">
                <a:solidFill>
                  <a:prstClr val="black"/>
                </a:solidFill>
                <a:latin typeface="Times New Roman" panose="02020603050405020304" pitchFamily="18" charset="0"/>
                <a:cs typeface="Times New Roman" panose="02020603050405020304" pitchFamily="18" charset="0"/>
              </a:rPr>
              <a:t>2</a:t>
            </a:r>
            <a:r>
              <a:rPr lang="en-US" sz="1200" dirty="0" smtClean="0">
                <a:solidFill>
                  <a:prstClr val="black"/>
                </a:solidFill>
                <a:latin typeface="Times New Roman" panose="02020603050405020304" pitchFamily="18" charset="0"/>
                <a:cs typeface="Times New Roman" panose="02020603050405020304" pitchFamily="18" charset="0"/>
              </a:rPr>
              <a:t>, Z</a:t>
            </a:r>
            <a:r>
              <a:rPr lang="en-US" sz="1200" baseline="-25000" dirty="0" smtClean="0">
                <a:solidFill>
                  <a:prstClr val="black"/>
                </a:solidFill>
                <a:latin typeface="Times New Roman" panose="02020603050405020304" pitchFamily="18" charset="0"/>
                <a:cs typeface="Times New Roman" panose="02020603050405020304" pitchFamily="18" charset="0"/>
              </a:rPr>
              <a:t>2</a:t>
            </a:r>
            <a:r>
              <a:rPr lang="en-US" sz="1200" dirty="0" smtClean="0">
                <a:solidFill>
                  <a:prstClr val="black"/>
                </a:solidFill>
                <a:latin typeface="Times New Roman" panose="02020603050405020304" pitchFamily="18" charset="0"/>
                <a:cs typeface="Times New Roman" panose="02020603050405020304" pitchFamily="18" charset="0"/>
              </a:rPr>
              <a:t> are the mass number (</a:t>
            </a:r>
            <a:r>
              <a:rPr lang="en-US" sz="1200" dirty="0" err="1" smtClean="0">
                <a:solidFill>
                  <a:prstClr val="black"/>
                </a:solidFill>
                <a:latin typeface="Times New Roman" panose="02020603050405020304" pitchFamily="18" charset="0"/>
                <a:cs typeface="Times New Roman" panose="02020603050405020304" pitchFamily="18" charset="0"/>
              </a:rPr>
              <a:t>amu</a:t>
            </a:r>
            <a:r>
              <a:rPr lang="en-US" sz="1200" dirty="0" smtClean="0">
                <a:solidFill>
                  <a:prstClr val="black"/>
                </a:solidFill>
                <a:latin typeface="Times New Roman" panose="02020603050405020304" pitchFamily="18" charset="0"/>
                <a:cs typeface="Times New Roman" panose="02020603050405020304" pitchFamily="18" charset="0"/>
              </a:rPr>
              <a:t>) and charge number of the projectile and target nucleus, respectively, and </a:t>
            </a:r>
            <a:r>
              <a:rPr lang="en-US" sz="1200" dirty="0" err="1" smtClean="0">
                <a:solidFill>
                  <a:prstClr val="black"/>
                </a:solidFill>
                <a:latin typeface="Times New Roman" panose="02020603050405020304" pitchFamily="18" charset="0"/>
                <a:cs typeface="Times New Roman" panose="02020603050405020304" pitchFamily="18" charset="0"/>
              </a:rPr>
              <a:t>T</a:t>
            </a:r>
            <a:r>
              <a:rPr lang="en-US" sz="1200" baseline="-25000" dirty="0" err="1" smtClean="0">
                <a:solidFill>
                  <a:prstClr val="black"/>
                </a:solidFill>
                <a:latin typeface="Times New Roman" panose="02020603050405020304" pitchFamily="18" charset="0"/>
                <a:cs typeface="Times New Roman" panose="02020603050405020304" pitchFamily="18" charset="0"/>
              </a:rPr>
              <a:t>lab</a:t>
            </a:r>
            <a:r>
              <a:rPr lang="en-US" sz="1200" dirty="0" smtClean="0">
                <a:solidFill>
                  <a:prstClr val="black"/>
                </a:solidFill>
                <a:latin typeface="Times New Roman" panose="02020603050405020304" pitchFamily="18" charset="0"/>
                <a:cs typeface="Times New Roman" panose="02020603050405020304" pitchFamily="18" charset="0"/>
              </a:rPr>
              <a:t> is the laboratory energy (MeV)</a:t>
            </a:r>
            <a:endParaRPr lang="en-US" sz="1200" dirty="0">
              <a:solidFill>
                <a:prstClr val="black"/>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feld 9"/>
              <p:cNvSpPr txBox="1"/>
              <p:nvPr/>
            </p:nvSpPr>
            <p:spPr>
              <a:xfrm>
                <a:off x="3420000" y="1445943"/>
                <a:ext cx="163166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i="1" smtClean="0">
                          <a:solidFill>
                            <a:prstClr val="black"/>
                          </a:solidFill>
                          <a:latin typeface="Cambria Math"/>
                        </a:rPr>
                        <m:t>𝐸</m:t>
                      </m:r>
                      <m:r>
                        <a:rPr lang="de-DE" sz="1400" i="1" smtClean="0">
                          <a:solidFill>
                            <a:prstClr val="black"/>
                          </a:solidFill>
                          <a:latin typeface="Cambria Math"/>
                        </a:rPr>
                        <m:t>=</m:t>
                      </m:r>
                      <m:sSub>
                        <m:sSubPr>
                          <m:ctrlPr>
                            <a:rPr lang="de-DE" sz="1400" i="1" smtClean="0">
                              <a:solidFill>
                                <a:prstClr val="black"/>
                              </a:solidFill>
                              <a:latin typeface="Cambria Math" panose="02040503050406030204" pitchFamily="18" charset="0"/>
                            </a:rPr>
                          </m:ctrlPr>
                        </m:sSubPr>
                        <m:e>
                          <m:r>
                            <a:rPr lang="de-DE" sz="1400" i="1" smtClean="0">
                              <a:solidFill>
                                <a:prstClr val="black"/>
                              </a:solidFill>
                              <a:latin typeface="Cambria Math"/>
                            </a:rPr>
                            <m:t>𝑇</m:t>
                          </m:r>
                        </m:e>
                        <m:sub>
                          <m:r>
                            <a:rPr lang="de-DE" sz="1400" i="1" smtClean="0">
                              <a:solidFill>
                                <a:prstClr val="black"/>
                              </a:solidFill>
                              <a:latin typeface="Cambria Math"/>
                            </a:rPr>
                            <m:t>𝑙𝑎𝑏</m:t>
                          </m:r>
                        </m:sub>
                      </m:sSub>
                      <m:r>
                        <a:rPr lang="de-DE" sz="1400" i="1" smtClean="0">
                          <a:solidFill>
                            <a:prstClr val="black"/>
                          </a:solidFill>
                          <a:latin typeface="Cambria Math"/>
                        </a:rPr>
                        <m:t>+</m:t>
                      </m:r>
                      <m:sSub>
                        <m:sSubPr>
                          <m:ctrlPr>
                            <a:rPr lang="de-DE" sz="1400" i="1" smtClean="0">
                              <a:solidFill>
                                <a:prstClr val="black"/>
                              </a:solidFill>
                              <a:latin typeface="Cambria Math" panose="02040503050406030204" pitchFamily="18" charset="0"/>
                            </a:rPr>
                          </m:ctrlPr>
                        </m:sSubPr>
                        <m:e>
                          <m:r>
                            <a:rPr lang="de-DE" sz="1400" i="1" smtClean="0">
                              <a:solidFill>
                                <a:prstClr val="black"/>
                              </a:solidFill>
                              <a:latin typeface="Cambria Math"/>
                            </a:rPr>
                            <m:t>𝑚</m:t>
                          </m:r>
                        </m:e>
                        <m:sub>
                          <m:r>
                            <a:rPr lang="de-DE" sz="1400" i="1" smtClean="0">
                              <a:solidFill>
                                <a:prstClr val="black"/>
                              </a:solidFill>
                              <a:latin typeface="Cambria Math"/>
                            </a:rPr>
                            <m:t>0</m:t>
                          </m:r>
                        </m:sub>
                      </m:sSub>
                      <m:r>
                        <a:rPr lang="de-DE" sz="1400" i="1" smtClean="0">
                          <a:solidFill>
                            <a:prstClr val="black"/>
                          </a:solidFill>
                          <a:latin typeface="Cambria Math"/>
                          <a:ea typeface="Cambria Math"/>
                        </a:rPr>
                        <m:t>∙</m:t>
                      </m:r>
                      <m:sSup>
                        <m:sSupPr>
                          <m:ctrlPr>
                            <a:rPr lang="de-DE" sz="1400" i="1" smtClean="0">
                              <a:solidFill>
                                <a:prstClr val="black"/>
                              </a:solidFill>
                              <a:latin typeface="Cambria Math" panose="02040503050406030204" pitchFamily="18" charset="0"/>
                              <a:ea typeface="Cambria Math"/>
                            </a:rPr>
                          </m:ctrlPr>
                        </m:sSupPr>
                        <m:e>
                          <m:r>
                            <a:rPr lang="de-DE" sz="1400" i="1" smtClean="0">
                              <a:solidFill>
                                <a:prstClr val="black"/>
                              </a:solidFill>
                              <a:latin typeface="Cambria Math"/>
                              <a:ea typeface="Cambria Math"/>
                            </a:rPr>
                            <m:t>𝑐</m:t>
                          </m:r>
                        </m:e>
                        <m:sup>
                          <m:r>
                            <a:rPr lang="de-DE" sz="1400" i="1" smtClean="0">
                              <a:solidFill>
                                <a:prstClr val="black"/>
                              </a:solidFill>
                              <a:latin typeface="Cambria Math"/>
                              <a:ea typeface="Cambria Math"/>
                            </a:rPr>
                            <m:t>2</m:t>
                          </m:r>
                        </m:sup>
                      </m:sSup>
                    </m:oMath>
                  </m:oMathPara>
                </a14:m>
                <a:endParaRPr lang="de-DE" sz="1400" dirty="0">
                  <a:solidFill>
                    <a:prstClr val="black"/>
                  </a:solidFill>
                </a:endParaRPr>
              </a:p>
            </p:txBody>
          </p:sp>
        </mc:Choice>
        <mc:Fallback xmlns="">
          <p:sp>
            <p:nvSpPr>
              <p:cNvPr id="10" name="Textfeld 9"/>
              <p:cNvSpPr txBox="1">
                <a:spLocks noRot="1" noChangeAspect="1" noMove="1" noResize="1" noEditPoints="1" noAdjustHandles="1" noChangeArrowheads="1" noChangeShapeType="1" noTextEdit="1"/>
              </p:cNvSpPr>
              <p:nvPr/>
            </p:nvSpPr>
            <p:spPr>
              <a:xfrm>
                <a:off x="3420000" y="1445943"/>
                <a:ext cx="1631665" cy="307777"/>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3096000" y="1805943"/>
                <a:ext cx="196579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i="1" smtClean="0">
                          <a:solidFill>
                            <a:prstClr val="black"/>
                          </a:solidFill>
                          <a:latin typeface="Cambria Math"/>
                        </a:rPr>
                        <m:t>𝑚</m:t>
                      </m:r>
                      <m:r>
                        <a:rPr lang="de-DE" sz="1400" i="1" smtClean="0">
                          <a:solidFill>
                            <a:prstClr val="black"/>
                          </a:solidFill>
                          <a:latin typeface="Cambria Math"/>
                          <a:ea typeface="Cambria Math"/>
                        </a:rPr>
                        <m:t>∙</m:t>
                      </m:r>
                      <m:sSup>
                        <m:sSupPr>
                          <m:ctrlPr>
                            <a:rPr lang="de-DE" sz="1400" i="1" smtClean="0">
                              <a:solidFill>
                                <a:prstClr val="black"/>
                              </a:solidFill>
                              <a:latin typeface="Cambria Math" panose="02040503050406030204" pitchFamily="18" charset="0"/>
                              <a:ea typeface="Cambria Math"/>
                            </a:rPr>
                          </m:ctrlPr>
                        </m:sSupPr>
                        <m:e>
                          <m:r>
                            <a:rPr lang="de-DE" sz="1400" i="1" smtClean="0">
                              <a:solidFill>
                                <a:prstClr val="black"/>
                              </a:solidFill>
                              <a:latin typeface="Cambria Math"/>
                              <a:ea typeface="Cambria Math"/>
                            </a:rPr>
                            <m:t>𝑐</m:t>
                          </m:r>
                        </m:e>
                        <m:sup>
                          <m:r>
                            <a:rPr lang="de-DE" sz="1400" i="1" smtClean="0">
                              <a:solidFill>
                                <a:prstClr val="black"/>
                              </a:solidFill>
                              <a:latin typeface="Cambria Math"/>
                              <a:ea typeface="Cambria Math"/>
                            </a:rPr>
                            <m:t>2</m:t>
                          </m:r>
                        </m:sup>
                      </m:sSup>
                      <m:r>
                        <a:rPr lang="de-DE" sz="1400" i="1" smtClean="0">
                          <a:solidFill>
                            <a:prstClr val="black"/>
                          </a:solidFill>
                          <a:latin typeface="Cambria Math"/>
                          <a:ea typeface="Cambria Math"/>
                        </a:rPr>
                        <m:t>=</m:t>
                      </m:r>
                      <m:sSub>
                        <m:sSubPr>
                          <m:ctrlPr>
                            <a:rPr lang="de-DE" sz="1400" i="1" smtClean="0">
                              <a:solidFill>
                                <a:prstClr val="black"/>
                              </a:solidFill>
                              <a:latin typeface="Cambria Math" panose="02040503050406030204" pitchFamily="18" charset="0"/>
                              <a:ea typeface="Cambria Math"/>
                            </a:rPr>
                          </m:ctrlPr>
                        </m:sSubPr>
                        <m:e>
                          <m:r>
                            <a:rPr lang="de-DE" sz="1400" i="1" smtClean="0">
                              <a:solidFill>
                                <a:prstClr val="black"/>
                              </a:solidFill>
                              <a:latin typeface="Cambria Math"/>
                              <a:ea typeface="Cambria Math"/>
                            </a:rPr>
                            <m:t>𝑇</m:t>
                          </m:r>
                        </m:e>
                        <m:sub>
                          <m:r>
                            <a:rPr lang="de-DE" sz="1400" i="1" smtClean="0">
                              <a:solidFill>
                                <a:prstClr val="black"/>
                              </a:solidFill>
                              <a:latin typeface="Cambria Math"/>
                              <a:ea typeface="Cambria Math"/>
                            </a:rPr>
                            <m:t>𝑙𝑎𝑏</m:t>
                          </m:r>
                        </m:sub>
                      </m:sSub>
                      <m:r>
                        <a:rPr lang="de-DE" sz="1400" i="1" smtClean="0">
                          <a:solidFill>
                            <a:prstClr val="black"/>
                          </a:solidFill>
                          <a:latin typeface="Cambria Math"/>
                          <a:ea typeface="Cambria Math"/>
                        </a:rPr>
                        <m:t>+</m:t>
                      </m:r>
                      <m:sSub>
                        <m:sSubPr>
                          <m:ctrlPr>
                            <a:rPr lang="de-DE" sz="1400" i="1" smtClean="0">
                              <a:solidFill>
                                <a:prstClr val="black"/>
                              </a:solidFill>
                              <a:latin typeface="Cambria Math" panose="02040503050406030204" pitchFamily="18" charset="0"/>
                              <a:ea typeface="Cambria Math"/>
                            </a:rPr>
                          </m:ctrlPr>
                        </m:sSubPr>
                        <m:e>
                          <m:r>
                            <a:rPr lang="de-DE" sz="1400" i="1" smtClean="0">
                              <a:solidFill>
                                <a:prstClr val="black"/>
                              </a:solidFill>
                              <a:latin typeface="Cambria Math"/>
                              <a:ea typeface="Cambria Math"/>
                            </a:rPr>
                            <m:t>𝑚</m:t>
                          </m:r>
                        </m:e>
                        <m:sub>
                          <m:r>
                            <a:rPr lang="de-DE" sz="1400" i="1" smtClean="0">
                              <a:solidFill>
                                <a:prstClr val="black"/>
                              </a:solidFill>
                              <a:latin typeface="Cambria Math"/>
                              <a:ea typeface="Cambria Math"/>
                            </a:rPr>
                            <m:t>0</m:t>
                          </m:r>
                        </m:sub>
                      </m:sSub>
                      <m:r>
                        <a:rPr lang="de-DE" sz="1400" i="1" smtClean="0">
                          <a:solidFill>
                            <a:prstClr val="black"/>
                          </a:solidFill>
                          <a:latin typeface="Cambria Math"/>
                          <a:ea typeface="Cambria Math"/>
                        </a:rPr>
                        <m:t>∙</m:t>
                      </m:r>
                      <m:sSup>
                        <m:sSupPr>
                          <m:ctrlPr>
                            <a:rPr lang="de-DE" sz="1400" i="1" smtClean="0">
                              <a:solidFill>
                                <a:prstClr val="black"/>
                              </a:solidFill>
                              <a:latin typeface="Cambria Math" panose="02040503050406030204" pitchFamily="18" charset="0"/>
                              <a:ea typeface="Cambria Math"/>
                            </a:rPr>
                          </m:ctrlPr>
                        </m:sSupPr>
                        <m:e>
                          <m:r>
                            <a:rPr lang="de-DE" sz="1400" i="1" smtClean="0">
                              <a:solidFill>
                                <a:prstClr val="black"/>
                              </a:solidFill>
                              <a:latin typeface="Cambria Math"/>
                              <a:ea typeface="Cambria Math"/>
                            </a:rPr>
                            <m:t>𝑐</m:t>
                          </m:r>
                        </m:e>
                        <m:sup>
                          <m:r>
                            <a:rPr lang="de-DE" sz="1400" i="1" smtClean="0">
                              <a:solidFill>
                                <a:prstClr val="black"/>
                              </a:solidFill>
                              <a:latin typeface="Cambria Math"/>
                              <a:ea typeface="Cambria Math"/>
                            </a:rPr>
                            <m:t>2</m:t>
                          </m:r>
                        </m:sup>
                      </m:sSup>
                    </m:oMath>
                  </m:oMathPara>
                </a14:m>
                <a:endParaRPr lang="de-DE" sz="1400" dirty="0">
                  <a:solidFill>
                    <a:prstClr val="black"/>
                  </a:solidFill>
                </a:endParaRPr>
              </a:p>
            </p:txBody>
          </p:sp>
        </mc:Choice>
        <mc:Fallback xmlns="">
          <p:sp>
            <p:nvSpPr>
              <p:cNvPr id="12" name="Textfeld 11"/>
              <p:cNvSpPr txBox="1">
                <a:spLocks noRot="1" noChangeAspect="1" noMove="1" noResize="1" noEditPoints="1" noAdjustHandles="1" noChangeArrowheads="1" noChangeShapeType="1" noTextEdit="1"/>
              </p:cNvSpPr>
              <p:nvPr/>
            </p:nvSpPr>
            <p:spPr>
              <a:xfrm>
                <a:off x="3096000" y="1805943"/>
                <a:ext cx="1965795" cy="30777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feld 12"/>
              <p:cNvSpPr txBox="1"/>
              <p:nvPr/>
            </p:nvSpPr>
            <p:spPr>
              <a:xfrm>
                <a:off x="2916000" y="2093943"/>
                <a:ext cx="2156809" cy="6149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de-DE" sz="1400" i="1" smtClean="0">
                              <a:solidFill>
                                <a:prstClr val="black"/>
                              </a:solidFill>
                              <a:latin typeface="Cambria Math" panose="02040503050406030204" pitchFamily="18" charset="0"/>
                            </a:rPr>
                          </m:ctrlPr>
                        </m:fPr>
                        <m:num>
                          <m:sSub>
                            <m:sSubPr>
                              <m:ctrlPr>
                                <a:rPr lang="de-DE" sz="1400" i="1" smtClean="0">
                                  <a:solidFill>
                                    <a:prstClr val="black"/>
                                  </a:solidFill>
                                  <a:latin typeface="Cambria Math" panose="02040503050406030204" pitchFamily="18" charset="0"/>
                                </a:rPr>
                              </m:ctrlPr>
                            </m:sSubPr>
                            <m:e>
                              <m:r>
                                <a:rPr lang="de-DE" sz="1400" i="1" smtClean="0">
                                  <a:solidFill>
                                    <a:prstClr val="black"/>
                                  </a:solidFill>
                                  <a:latin typeface="Cambria Math"/>
                                </a:rPr>
                                <m:t>𝑚</m:t>
                              </m:r>
                            </m:e>
                            <m:sub>
                              <m:r>
                                <a:rPr lang="de-DE" sz="1400" i="1" smtClean="0">
                                  <a:solidFill>
                                    <a:prstClr val="black"/>
                                  </a:solidFill>
                                  <a:latin typeface="Cambria Math"/>
                                </a:rPr>
                                <m:t>0</m:t>
                              </m:r>
                            </m:sub>
                          </m:sSub>
                          <m:r>
                            <a:rPr lang="de-DE" sz="1400" i="1" smtClean="0">
                              <a:solidFill>
                                <a:prstClr val="black"/>
                              </a:solidFill>
                              <a:latin typeface="Cambria Math"/>
                              <a:ea typeface="Cambria Math"/>
                            </a:rPr>
                            <m:t>∙</m:t>
                          </m:r>
                          <m:sSup>
                            <m:sSupPr>
                              <m:ctrlPr>
                                <a:rPr lang="de-DE" sz="1400" i="1" smtClean="0">
                                  <a:solidFill>
                                    <a:prstClr val="black"/>
                                  </a:solidFill>
                                  <a:latin typeface="Cambria Math" panose="02040503050406030204" pitchFamily="18" charset="0"/>
                                  <a:ea typeface="Cambria Math"/>
                                </a:rPr>
                              </m:ctrlPr>
                            </m:sSupPr>
                            <m:e>
                              <m:r>
                                <a:rPr lang="de-DE" sz="1400" i="1" smtClean="0">
                                  <a:solidFill>
                                    <a:prstClr val="black"/>
                                  </a:solidFill>
                                  <a:latin typeface="Cambria Math"/>
                                  <a:ea typeface="Cambria Math"/>
                                </a:rPr>
                                <m:t>𝑐</m:t>
                              </m:r>
                            </m:e>
                            <m:sup>
                              <m:r>
                                <a:rPr lang="de-DE" sz="1400" i="1" smtClean="0">
                                  <a:solidFill>
                                    <a:prstClr val="black"/>
                                  </a:solidFill>
                                  <a:latin typeface="Cambria Math"/>
                                  <a:ea typeface="Cambria Math"/>
                                </a:rPr>
                                <m:t>2</m:t>
                              </m:r>
                            </m:sup>
                          </m:sSup>
                        </m:num>
                        <m:den>
                          <m:rad>
                            <m:radPr>
                              <m:degHide m:val="on"/>
                              <m:ctrlPr>
                                <a:rPr lang="de-DE" sz="1400" i="1" smtClean="0">
                                  <a:solidFill>
                                    <a:prstClr val="black"/>
                                  </a:solidFill>
                                  <a:latin typeface="Cambria Math" panose="02040503050406030204" pitchFamily="18" charset="0"/>
                                </a:rPr>
                              </m:ctrlPr>
                            </m:radPr>
                            <m:deg/>
                            <m:e>
                              <m:r>
                                <a:rPr lang="de-DE" sz="1400" i="1" smtClean="0">
                                  <a:solidFill>
                                    <a:prstClr val="black"/>
                                  </a:solidFill>
                                  <a:latin typeface="Cambria Math"/>
                                </a:rPr>
                                <m:t>1−</m:t>
                              </m:r>
                              <m:sSup>
                                <m:sSupPr>
                                  <m:ctrlPr>
                                    <a:rPr lang="de-DE" sz="1400" i="1" smtClean="0">
                                      <a:solidFill>
                                        <a:prstClr val="black"/>
                                      </a:solidFill>
                                      <a:latin typeface="Cambria Math" panose="02040503050406030204" pitchFamily="18" charset="0"/>
                                    </a:rPr>
                                  </m:ctrlPr>
                                </m:sSupPr>
                                <m:e>
                                  <m:r>
                                    <a:rPr lang="de-DE" sz="1400" i="1" smtClean="0">
                                      <a:solidFill>
                                        <a:prstClr val="black"/>
                                      </a:solidFill>
                                      <a:latin typeface="Cambria Math"/>
                                      <a:ea typeface="Cambria Math"/>
                                    </a:rPr>
                                    <m:t>𝛽</m:t>
                                  </m:r>
                                </m:e>
                                <m:sup>
                                  <m:r>
                                    <a:rPr lang="de-DE" sz="1400" i="1" smtClean="0">
                                      <a:solidFill>
                                        <a:prstClr val="black"/>
                                      </a:solidFill>
                                      <a:latin typeface="Cambria Math"/>
                                    </a:rPr>
                                    <m:t>2</m:t>
                                  </m:r>
                                </m:sup>
                              </m:sSup>
                            </m:e>
                          </m:rad>
                        </m:den>
                      </m:f>
                      <m:r>
                        <a:rPr lang="de-DE" sz="1400" i="1" smtClean="0">
                          <a:solidFill>
                            <a:prstClr val="black"/>
                          </a:solidFill>
                          <a:latin typeface="Cambria Math"/>
                        </a:rPr>
                        <m:t>=</m:t>
                      </m:r>
                      <m:sSub>
                        <m:sSubPr>
                          <m:ctrlPr>
                            <a:rPr lang="de-DE" sz="1400" i="1" smtClean="0">
                              <a:solidFill>
                                <a:prstClr val="black"/>
                              </a:solidFill>
                              <a:latin typeface="Cambria Math" panose="02040503050406030204" pitchFamily="18" charset="0"/>
                            </a:rPr>
                          </m:ctrlPr>
                        </m:sSubPr>
                        <m:e>
                          <m:r>
                            <a:rPr lang="de-DE" sz="1400" i="1" smtClean="0">
                              <a:solidFill>
                                <a:prstClr val="black"/>
                              </a:solidFill>
                              <a:latin typeface="Cambria Math"/>
                            </a:rPr>
                            <m:t>𝑇</m:t>
                          </m:r>
                        </m:e>
                        <m:sub>
                          <m:r>
                            <a:rPr lang="de-DE" sz="1400" i="1" smtClean="0">
                              <a:solidFill>
                                <a:prstClr val="black"/>
                              </a:solidFill>
                              <a:latin typeface="Cambria Math"/>
                            </a:rPr>
                            <m:t>𝑙𝑎𝑏</m:t>
                          </m:r>
                        </m:sub>
                      </m:sSub>
                      <m:r>
                        <a:rPr lang="de-DE" sz="1400" i="1" smtClean="0">
                          <a:solidFill>
                            <a:prstClr val="black"/>
                          </a:solidFill>
                          <a:latin typeface="Cambria Math"/>
                        </a:rPr>
                        <m:t>+</m:t>
                      </m:r>
                      <m:sSub>
                        <m:sSubPr>
                          <m:ctrlPr>
                            <a:rPr lang="de-DE" sz="1400" i="1" smtClean="0">
                              <a:solidFill>
                                <a:prstClr val="black"/>
                              </a:solidFill>
                              <a:latin typeface="Cambria Math" panose="02040503050406030204" pitchFamily="18" charset="0"/>
                            </a:rPr>
                          </m:ctrlPr>
                        </m:sSubPr>
                        <m:e>
                          <m:r>
                            <a:rPr lang="de-DE" sz="1400" i="1" smtClean="0">
                              <a:solidFill>
                                <a:prstClr val="black"/>
                              </a:solidFill>
                              <a:latin typeface="Cambria Math"/>
                            </a:rPr>
                            <m:t>𝑚</m:t>
                          </m:r>
                        </m:e>
                        <m:sub>
                          <m:r>
                            <a:rPr lang="de-DE" sz="1400" i="1" smtClean="0">
                              <a:solidFill>
                                <a:prstClr val="black"/>
                              </a:solidFill>
                              <a:latin typeface="Cambria Math"/>
                            </a:rPr>
                            <m:t>0</m:t>
                          </m:r>
                        </m:sub>
                      </m:sSub>
                      <m:r>
                        <a:rPr lang="de-DE" sz="1400" i="1" smtClean="0">
                          <a:solidFill>
                            <a:prstClr val="black"/>
                          </a:solidFill>
                          <a:latin typeface="Cambria Math"/>
                          <a:ea typeface="Cambria Math"/>
                        </a:rPr>
                        <m:t>∙</m:t>
                      </m:r>
                      <m:sSup>
                        <m:sSupPr>
                          <m:ctrlPr>
                            <a:rPr lang="de-DE" sz="1400" i="1" smtClean="0">
                              <a:solidFill>
                                <a:prstClr val="black"/>
                              </a:solidFill>
                              <a:latin typeface="Cambria Math" panose="02040503050406030204" pitchFamily="18" charset="0"/>
                              <a:ea typeface="Cambria Math"/>
                            </a:rPr>
                          </m:ctrlPr>
                        </m:sSupPr>
                        <m:e>
                          <m:r>
                            <a:rPr lang="de-DE" sz="1400" i="1" smtClean="0">
                              <a:solidFill>
                                <a:prstClr val="black"/>
                              </a:solidFill>
                              <a:latin typeface="Cambria Math"/>
                              <a:ea typeface="Cambria Math"/>
                            </a:rPr>
                            <m:t>𝑐</m:t>
                          </m:r>
                        </m:e>
                        <m:sup>
                          <m:r>
                            <a:rPr lang="de-DE" sz="1400" i="1" smtClean="0">
                              <a:solidFill>
                                <a:prstClr val="black"/>
                              </a:solidFill>
                              <a:latin typeface="Cambria Math"/>
                              <a:ea typeface="Cambria Math"/>
                            </a:rPr>
                            <m:t>2</m:t>
                          </m:r>
                        </m:sup>
                      </m:sSup>
                    </m:oMath>
                  </m:oMathPara>
                </a14:m>
                <a:endParaRPr lang="de-DE" sz="1400" dirty="0">
                  <a:solidFill>
                    <a:prstClr val="black"/>
                  </a:solidFill>
                </a:endParaRPr>
              </a:p>
            </p:txBody>
          </p:sp>
        </mc:Choice>
        <mc:Fallback xmlns="">
          <p:sp>
            <p:nvSpPr>
              <p:cNvPr id="13" name="Textfeld 12"/>
              <p:cNvSpPr txBox="1">
                <a:spLocks noRot="1" noChangeAspect="1" noMove="1" noResize="1" noEditPoints="1" noAdjustHandles="1" noChangeArrowheads="1" noChangeShapeType="1" noTextEdit="1"/>
              </p:cNvSpPr>
              <p:nvPr/>
            </p:nvSpPr>
            <p:spPr>
              <a:xfrm>
                <a:off x="2916000" y="2093943"/>
                <a:ext cx="2156809" cy="614977"/>
              </a:xfrm>
              <a:prstGeom prst="rect">
                <a:avLst/>
              </a:prstGeom>
              <a:blipFill rotWithShape="1">
                <a:blip r:embed="rId4"/>
                <a:stretch>
                  <a:fillRect/>
                </a:stretch>
              </a:blipFill>
            </p:spPr>
            <p:txBody>
              <a:bodyPr/>
              <a:lstStyle/>
              <a:p>
                <a:r>
                  <a:rPr lang="en-US">
                    <a:noFill/>
                  </a:rPr>
                  <a:t> </a:t>
                </a:r>
              </a:p>
            </p:txBody>
          </p:sp>
        </mc:Fallback>
      </mc:AlternateContent>
      <p:sp>
        <p:nvSpPr>
          <p:cNvPr id="15" name="Textfeld 14"/>
          <p:cNvSpPr txBox="1"/>
          <p:nvPr/>
        </p:nvSpPr>
        <p:spPr>
          <a:xfrm>
            <a:off x="720000" y="3241631"/>
            <a:ext cx="1247457" cy="307777"/>
          </a:xfrm>
          <a:prstGeom prst="rect">
            <a:avLst/>
          </a:prstGeom>
          <a:noFill/>
        </p:spPr>
        <p:txBody>
          <a:bodyPr wrap="none" rtlCol="0">
            <a:spAutoFit/>
          </a:bodyPr>
          <a:lstStyle/>
          <a:p>
            <a:r>
              <a:rPr lang="en-US" sz="1400" dirty="0" smtClean="0">
                <a:solidFill>
                  <a:prstClr val="black"/>
                </a:solidFill>
                <a:latin typeface="Times New Roman" panose="02020603050405020304" pitchFamily="18" charset="0"/>
                <a:cs typeface="Times New Roman" panose="02020603050405020304" pitchFamily="18" charset="0"/>
              </a:rPr>
              <a:t>beam velocity</a:t>
            </a:r>
            <a:r>
              <a:rPr lang="de-DE" sz="1400" dirty="0" smtClean="0">
                <a:solidFill>
                  <a:prstClr val="black"/>
                </a:solidFill>
                <a:latin typeface="Times New Roman" panose="02020603050405020304" pitchFamily="18" charset="0"/>
                <a:cs typeface="Times New Roman" panose="02020603050405020304" pitchFamily="18" charset="0"/>
              </a:rPr>
              <a:t>:</a:t>
            </a:r>
            <a:endParaRPr lang="de-DE" sz="1400" dirty="0">
              <a:solidFill>
                <a:prstClr val="black"/>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feld 15"/>
              <p:cNvSpPr txBox="1"/>
              <p:nvPr/>
            </p:nvSpPr>
            <p:spPr>
              <a:xfrm>
                <a:off x="3420000" y="2924944"/>
                <a:ext cx="2456506" cy="7684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i="1" smtClean="0">
                          <a:solidFill>
                            <a:prstClr val="black"/>
                          </a:solidFill>
                          <a:latin typeface="Cambria Math"/>
                          <a:ea typeface="Cambria Math"/>
                        </a:rPr>
                        <m:t>𝛽</m:t>
                      </m:r>
                      <m:r>
                        <a:rPr lang="de-DE" sz="1400" i="1" smtClean="0">
                          <a:solidFill>
                            <a:prstClr val="black"/>
                          </a:solidFill>
                          <a:latin typeface="Cambria Math"/>
                          <a:ea typeface="Cambria Math"/>
                        </a:rPr>
                        <m:t>=</m:t>
                      </m:r>
                      <m:f>
                        <m:fPr>
                          <m:ctrlPr>
                            <a:rPr lang="de-DE" sz="1400" i="1" smtClean="0">
                              <a:solidFill>
                                <a:prstClr val="black"/>
                              </a:solidFill>
                              <a:latin typeface="Cambria Math" panose="02040503050406030204" pitchFamily="18" charset="0"/>
                              <a:ea typeface="Cambria Math"/>
                            </a:rPr>
                          </m:ctrlPr>
                        </m:fPr>
                        <m:num>
                          <m:rad>
                            <m:radPr>
                              <m:degHide m:val="on"/>
                              <m:ctrlPr>
                                <a:rPr lang="de-DE" sz="1400" i="1" smtClean="0">
                                  <a:solidFill>
                                    <a:prstClr val="black"/>
                                  </a:solidFill>
                                  <a:latin typeface="Cambria Math" panose="02040503050406030204" pitchFamily="18" charset="0"/>
                                  <a:ea typeface="Cambria Math"/>
                                </a:rPr>
                              </m:ctrlPr>
                            </m:radPr>
                            <m:deg/>
                            <m:e>
                              <m:sSup>
                                <m:sSupPr>
                                  <m:ctrlPr>
                                    <a:rPr lang="de-DE" sz="1400" i="1" smtClean="0">
                                      <a:solidFill>
                                        <a:prstClr val="black"/>
                                      </a:solidFill>
                                      <a:latin typeface="Cambria Math" panose="02040503050406030204" pitchFamily="18" charset="0"/>
                                      <a:ea typeface="Cambria Math"/>
                                    </a:rPr>
                                  </m:ctrlPr>
                                </m:sSupPr>
                                <m:e>
                                  <m:sSub>
                                    <m:sSubPr>
                                      <m:ctrlPr>
                                        <a:rPr lang="de-DE" sz="1400" i="1" smtClean="0">
                                          <a:solidFill>
                                            <a:prstClr val="black"/>
                                          </a:solidFill>
                                          <a:latin typeface="Cambria Math" panose="02040503050406030204" pitchFamily="18" charset="0"/>
                                          <a:ea typeface="Cambria Math"/>
                                        </a:rPr>
                                      </m:ctrlPr>
                                    </m:sSubPr>
                                    <m:e>
                                      <m:r>
                                        <a:rPr lang="de-DE" sz="1400" i="1" smtClean="0">
                                          <a:solidFill>
                                            <a:prstClr val="black"/>
                                          </a:solidFill>
                                          <a:latin typeface="Cambria Math"/>
                                          <a:ea typeface="Cambria Math"/>
                                        </a:rPr>
                                        <m:t>𝑇</m:t>
                                      </m:r>
                                    </m:e>
                                    <m:sub>
                                      <m:r>
                                        <a:rPr lang="de-DE" sz="1400" i="1" smtClean="0">
                                          <a:solidFill>
                                            <a:prstClr val="black"/>
                                          </a:solidFill>
                                          <a:latin typeface="Cambria Math"/>
                                          <a:ea typeface="Cambria Math"/>
                                        </a:rPr>
                                        <m:t>𝑙𝑎𝑏</m:t>
                                      </m:r>
                                    </m:sub>
                                  </m:sSub>
                                </m:e>
                                <m:sup>
                                  <m:r>
                                    <a:rPr lang="de-DE" sz="1400" i="1" smtClean="0">
                                      <a:solidFill>
                                        <a:prstClr val="black"/>
                                      </a:solidFill>
                                      <a:latin typeface="Cambria Math"/>
                                      <a:ea typeface="Cambria Math"/>
                                    </a:rPr>
                                    <m:t>2</m:t>
                                  </m:r>
                                </m:sup>
                              </m:sSup>
                              <m:r>
                                <a:rPr lang="de-DE" sz="1400" i="1" smtClean="0">
                                  <a:solidFill>
                                    <a:prstClr val="black"/>
                                  </a:solidFill>
                                  <a:latin typeface="Cambria Math"/>
                                  <a:ea typeface="Cambria Math"/>
                                </a:rPr>
                                <m:t>+1863∙</m:t>
                              </m:r>
                              <m:sSub>
                                <m:sSubPr>
                                  <m:ctrlPr>
                                    <a:rPr lang="de-DE" sz="1400" i="1" smtClean="0">
                                      <a:solidFill>
                                        <a:prstClr val="black"/>
                                      </a:solidFill>
                                      <a:latin typeface="Cambria Math" panose="02040503050406030204" pitchFamily="18" charset="0"/>
                                      <a:ea typeface="Cambria Math"/>
                                    </a:rPr>
                                  </m:ctrlPr>
                                </m:sSubPr>
                                <m:e>
                                  <m:r>
                                    <a:rPr lang="de-DE" sz="1400" i="1" smtClean="0">
                                      <a:solidFill>
                                        <a:prstClr val="black"/>
                                      </a:solidFill>
                                      <a:latin typeface="Cambria Math"/>
                                      <a:ea typeface="Cambria Math"/>
                                    </a:rPr>
                                    <m:t>𝐴</m:t>
                                  </m:r>
                                </m:e>
                                <m:sub>
                                  <m:r>
                                    <a:rPr lang="de-DE" sz="1400" i="1" smtClean="0">
                                      <a:solidFill>
                                        <a:prstClr val="black"/>
                                      </a:solidFill>
                                      <a:latin typeface="Cambria Math"/>
                                      <a:ea typeface="Cambria Math"/>
                                    </a:rPr>
                                    <m:t>1</m:t>
                                  </m:r>
                                </m:sub>
                              </m:sSub>
                              <m:r>
                                <a:rPr lang="de-DE" sz="1400" i="1" smtClean="0">
                                  <a:solidFill>
                                    <a:prstClr val="black"/>
                                  </a:solidFill>
                                  <a:latin typeface="Cambria Math"/>
                                  <a:ea typeface="Cambria Math"/>
                                </a:rPr>
                                <m:t>∙</m:t>
                              </m:r>
                              <m:sSub>
                                <m:sSubPr>
                                  <m:ctrlPr>
                                    <a:rPr lang="de-DE" sz="1400" i="1" smtClean="0">
                                      <a:solidFill>
                                        <a:prstClr val="black"/>
                                      </a:solidFill>
                                      <a:latin typeface="Cambria Math" panose="02040503050406030204" pitchFamily="18" charset="0"/>
                                      <a:ea typeface="Cambria Math"/>
                                    </a:rPr>
                                  </m:ctrlPr>
                                </m:sSubPr>
                                <m:e>
                                  <m:r>
                                    <a:rPr lang="de-DE" sz="1400" i="1" smtClean="0">
                                      <a:solidFill>
                                        <a:prstClr val="black"/>
                                      </a:solidFill>
                                      <a:latin typeface="Cambria Math"/>
                                      <a:ea typeface="Cambria Math"/>
                                    </a:rPr>
                                    <m:t>𝑇</m:t>
                                  </m:r>
                                </m:e>
                                <m:sub>
                                  <m:r>
                                    <a:rPr lang="de-DE" sz="1400" i="1" smtClean="0">
                                      <a:solidFill>
                                        <a:prstClr val="black"/>
                                      </a:solidFill>
                                      <a:latin typeface="Cambria Math"/>
                                      <a:ea typeface="Cambria Math"/>
                                    </a:rPr>
                                    <m:t>𝑙𝑎𝑏</m:t>
                                  </m:r>
                                </m:sub>
                              </m:sSub>
                            </m:e>
                          </m:rad>
                        </m:num>
                        <m:den>
                          <m:r>
                            <a:rPr lang="de-DE" sz="1400" i="1" smtClean="0">
                              <a:solidFill>
                                <a:prstClr val="black"/>
                              </a:solidFill>
                              <a:latin typeface="Cambria Math"/>
                              <a:ea typeface="Cambria Math"/>
                            </a:rPr>
                            <m:t>931.5∙</m:t>
                          </m:r>
                          <m:sSub>
                            <m:sSubPr>
                              <m:ctrlPr>
                                <a:rPr lang="de-DE" sz="1400" i="1" smtClean="0">
                                  <a:solidFill>
                                    <a:prstClr val="black"/>
                                  </a:solidFill>
                                  <a:latin typeface="Cambria Math" panose="02040503050406030204" pitchFamily="18" charset="0"/>
                                  <a:ea typeface="Cambria Math"/>
                                </a:rPr>
                              </m:ctrlPr>
                            </m:sSubPr>
                            <m:e>
                              <m:r>
                                <a:rPr lang="de-DE" sz="1400" i="1" smtClean="0">
                                  <a:solidFill>
                                    <a:prstClr val="black"/>
                                  </a:solidFill>
                                  <a:latin typeface="Cambria Math"/>
                                  <a:ea typeface="Cambria Math"/>
                                </a:rPr>
                                <m:t>𝐴</m:t>
                              </m:r>
                            </m:e>
                            <m:sub>
                              <m:r>
                                <a:rPr lang="de-DE" sz="1400" i="1" smtClean="0">
                                  <a:solidFill>
                                    <a:prstClr val="black"/>
                                  </a:solidFill>
                                  <a:latin typeface="Cambria Math"/>
                                  <a:ea typeface="Cambria Math"/>
                                </a:rPr>
                                <m:t>1</m:t>
                              </m:r>
                            </m:sub>
                          </m:sSub>
                          <m:r>
                            <a:rPr lang="de-DE" sz="1400" i="1" smtClean="0">
                              <a:solidFill>
                                <a:prstClr val="black"/>
                              </a:solidFill>
                              <a:latin typeface="Cambria Math"/>
                              <a:ea typeface="Cambria Math"/>
                            </a:rPr>
                            <m:t>+</m:t>
                          </m:r>
                          <m:sSub>
                            <m:sSubPr>
                              <m:ctrlPr>
                                <a:rPr lang="de-DE" sz="1400" i="1" smtClean="0">
                                  <a:solidFill>
                                    <a:prstClr val="black"/>
                                  </a:solidFill>
                                  <a:latin typeface="Cambria Math" panose="02040503050406030204" pitchFamily="18" charset="0"/>
                                  <a:ea typeface="Cambria Math"/>
                                </a:rPr>
                              </m:ctrlPr>
                            </m:sSubPr>
                            <m:e>
                              <m:r>
                                <a:rPr lang="de-DE" sz="1400" i="1" smtClean="0">
                                  <a:solidFill>
                                    <a:prstClr val="black"/>
                                  </a:solidFill>
                                  <a:latin typeface="Cambria Math"/>
                                  <a:ea typeface="Cambria Math"/>
                                </a:rPr>
                                <m:t>𝑇</m:t>
                              </m:r>
                            </m:e>
                            <m:sub>
                              <m:r>
                                <a:rPr lang="de-DE" sz="1400" i="1" smtClean="0">
                                  <a:solidFill>
                                    <a:prstClr val="black"/>
                                  </a:solidFill>
                                  <a:latin typeface="Cambria Math"/>
                                  <a:ea typeface="Cambria Math"/>
                                </a:rPr>
                                <m:t>𝑙𝑎𝑏</m:t>
                              </m:r>
                            </m:sub>
                          </m:sSub>
                        </m:den>
                      </m:f>
                    </m:oMath>
                  </m:oMathPara>
                </a14:m>
                <a:endParaRPr lang="de-DE" sz="1400" dirty="0">
                  <a:solidFill>
                    <a:prstClr val="black"/>
                  </a:solidFill>
                </a:endParaRPr>
              </a:p>
            </p:txBody>
          </p:sp>
        </mc:Choice>
        <mc:Fallback xmlns="">
          <p:sp>
            <p:nvSpPr>
              <p:cNvPr id="16" name="Textfeld 15"/>
              <p:cNvSpPr txBox="1">
                <a:spLocks noRot="1" noChangeAspect="1" noMove="1" noResize="1" noEditPoints="1" noAdjustHandles="1" noChangeArrowheads="1" noChangeShapeType="1" noTextEdit="1"/>
              </p:cNvSpPr>
              <p:nvPr/>
            </p:nvSpPr>
            <p:spPr>
              <a:xfrm>
                <a:off x="3420000" y="2924944"/>
                <a:ext cx="2456506" cy="768480"/>
              </a:xfrm>
              <a:prstGeom prst="rect">
                <a:avLst/>
              </a:prstGeom>
              <a:blipFill rotWithShape="1">
                <a:blip r:embed="rId5"/>
                <a:stretch>
                  <a:fillRect/>
                </a:stretch>
              </a:blipFill>
            </p:spPr>
            <p:txBody>
              <a:bodyPr/>
              <a:lstStyle/>
              <a:p>
                <a:r>
                  <a:rPr lang="en-US">
                    <a:noFill/>
                  </a:rPr>
                  <a:t> </a:t>
                </a:r>
              </a:p>
            </p:txBody>
          </p:sp>
        </mc:Fallback>
      </mc:AlternateContent>
      <p:sp>
        <p:nvSpPr>
          <p:cNvPr id="17" name="Textfeld 16"/>
          <p:cNvSpPr txBox="1"/>
          <p:nvPr/>
        </p:nvSpPr>
        <p:spPr>
          <a:xfrm>
            <a:off x="720000" y="4041064"/>
            <a:ext cx="2108269" cy="307777"/>
          </a:xfrm>
          <a:prstGeom prst="rect">
            <a:avLst/>
          </a:prstGeom>
          <a:noFill/>
        </p:spPr>
        <p:txBody>
          <a:bodyPr wrap="none" rtlCol="0">
            <a:spAutoFit/>
          </a:bodyPr>
          <a:lstStyle/>
          <a:p>
            <a:r>
              <a:rPr lang="en-US" sz="1400" dirty="0" smtClean="0">
                <a:solidFill>
                  <a:prstClr val="black"/>
                </a:solidFill>
                <a:latin typeface="Times New Roman" panose="02020603050405020304" pitchFamily="18" charset="0"/>
                <a:cs typeface="Times New Roman" panose="02020603050405020304" pitchFamily="18" charset="0"/>
              </a:rPr>
              <a:t>Lorentz contraction factor:</a:t>
            </a:r>
            <a:endParaRPr lang="en-US" sz="1400" dirty="0">
              <a:solidFill>
                <a:prstClr val="black"/>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feld 17"/>
              <p:cNvSpPr txBox="1"/>
              <p:nvPr/>
            </p:nvSpPr>
            <p:spPr>
              <a:xfrm>
                <a:off x="3420000" y="4005064"/>
                <a:ext cx="1543884" cy="3211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i="1" smtClean="0">
                          <a:solidFill>
                            <a:prstClr val="black"/>
                          </a:solidFill>
                          <a:latin typeface="Cambria Math"/>
                          <a:ea typeface="Cambria Math"/>
                        </a:rPr>
                        <m:t>𝛾</m:t>
                      </m:r>
                      <m:r>
                        <a:rPr lang="de-DE" sz="1400" i="1" smtClean="0">
                          <a:solidFill>
                            <a:prstClr val="black"/>
                          </a:solidFill>
                          <a:latin typeface="Cambria Math"/>
                          <a:ea typeface="Cambria Math"/>
                        </a:rPr>
                        <m:t>=</m:t>
                      </m:r>
                      <m:sSup>
                        <m:sSupPr>
                          <m:ctrlPr>
                            <a:rPr lang="de-DE" sz="1400" i="1" smtClean="0">
                              <a:solidFill>
                                <a:prstClr val="black"/>
                              </a:solidFill>
                              <a:latin typeface="Cambria Math" panose="02040503050406030204" pitchFamily="18" charset="0"/>
                              <a:ea typeface="Cambria Math"/>
                            </a:rPr>
                          </m:ctrlPr>
                        </m:sSupPr>
                        <m:e>
                          <m:d>
                            <m:dPr>
                              <m:ctrlPr>
                                <a:rPr lang="de-DE" sz="1400" i="1" smtClean="0">
                                  <a:solidFill>
                                    <a:prstClr val="black"/>
                                  </a:solidFill>
                                  <a:latin typeface="Cambria Math" panose="02040503050406030204" pitchFamily="18" charset="0"/>
                                  <a:ea typeface="Cambria Math"/>
                                </a:rPr>
                              </m:ctrlPr>
                            </m:dPr>
                            <m:e>
                              <m:r>
                                <a:rPr lang="de-DE" sz="1400" i="1" smtClean="0">
                                  <a:solidFill>
                                    <a:prstClr val="black"/>
                                  </a:solidFill>
                                  <a:latin typeface="Cambria Math"/>
                                  <a:ea typeface="Cambria Math"/>
                                </a:rPr>
                                <m:t>1−</m:t>
                              </m:r>
                              <m:sSup>
                                <m:sSupPr>
                                  <m:ctrlPr>
                                    <a:rPr lang="de-DE" sz="1400" i="1" smtClean="0">
                                      <a:solidFill>
                                        <a:prstClr val="black"/>
                                      </a:solidFill>
                                      <a:latin typeface="Cambria Math" panose="02040503050406030204" pitchFamily="18" charset="0"/>
                                      <a:ea typeface="Cambria Math"/>
                                    </a:rPr>
                                  </m:ctrlPr>
                                </m:sSupPr>
                                <m:e>
                                  <m:r>
                                    <a:rPr lang="de-DE" sz="1400" i="1" smtClean="0">
                                      <a:solidFill>
                                        <a:prstClr val="black"/>
                                      </a:solidFill>
                                      <a:latin typeface="Cambria Math"/>
                                      <a:ea typeface="Cambria Math"/>
                                    </a:rPr>
                                    <m:t>𝛽</m:t>
                                  </m:r>
                                </m:e>
                                <m:sup>
                                  <m:r>
                                    <a:rPr lang="de-DE" sz="1400" i="1" smtClean="0">
                                      <a:solidFill>
                                        <a:prstClr val="black"/>
                                      </a:solidFill>
                                      <a:latin typeface="Cambria Math"/>
                                      <a:ea typeface="Cambria Math"/>
                                    </a:rPr>
                                    <m:t>2</m:t>
                                  </m:r>
                                </m:sup>
                              </m:sSup>
                            </m:e>
                          </m:d>
                        </m:e>
                        <m:sup>
                          <m:f>
                            <m:fPr>
                              <m:type m:val="lin"/>
                              <m:ctrlPr>
                                <a:rPr lang="de-DE" sz="1400" i="1" smtClean="0">
                                  <a:solidFill>
                                    <a:prstClr val="black"/>
                                  </a:solidFill>
                                  <a:latin typeface="Cambria Math" panose="02040503050406030204" pitchFamily="18" charset="0"/>
                                  <a:ea typeface="Cambria Math"/>
                                </a:rPr>
                              </m:ctrlPr>
                            </m:fPr>
                            <m:num>
                              <m:r>
                                <a:rPr lang="de-DE" sz="1400" b="0" i="1" smtClean="0">
                                  <a:solidFill>
                                    <a:prstClr val="black"/>
                                  </a:solidFill>
                                  <a:latin typeface="Cambria Math"/>
                                  <a:ea typeface="Cambria Math"/>
                                </a:rPr>
                                <m:t>−</m:t>
                              </m:r>
                              <m:r>
                                <a:rPr lang="de-DE" sz="1400" i="1" smtClean="0">
                                  <a:solidFill>
                                    <a:prstClr val="black"/>
                                  </a:solidFill>
                                  <a:latin typeface="Cambria Math"/>
                                  <a:ea typeface="Cambria Math"/>
                                </a:rPr>
                                <m:t>1</m:t>
                              </m:r>
                            </m:num>
                            <m:den>
                              <m:r>
                                <a:rPr lang="de-DE" sz="1400" i="1" smtClean="0">
                                  <a:solidFill>
                                    <a:prstClr val="black"/>
                                  </a:solidFill>
                                  <a:latin typeface="Cambria Math"/>
                                  <a:ea typeface="Cambria Math"/>
                                </a:rPr>
                                <m:t>2</m:t>
                              </m:r>
                            </m:den>
                          </m:f>
                        </m:sup>
                      </m:sSup>
                    </m:oMath>
                  </m:oMathPara>
                </a14:m>
                <a:endParaRPr lang="de-DE" sz="1400" dirty="0">
                  <a:solidFill>
                    <a:prstClr val="black"/>
                  </a:solidFill>
                </a:endParaRPr>
              </a:p>
            </p:txBody>
          </p:sp>
        </mc:Choice>
        <mc:Fallback xmlns="">
          <p:sp>
            <p:nvSpPr>
              <p:cNvPr id="18" name="Textfeld 17"/>
              <p:cNvSpPr txBox="1">
                <a:spLocks noRot="1" noChangeAspect="1" noMove="1" noResize="1" noEditPoints="1" noAdjustHandles="1" noChangeArrowheads="1" noChangeShapeType="1" noTextEdit="1"/>
              </p:cNvSpPr>
              <p:nvPr/>
            </p:nvSpPr>
            <p:spPr>
              <a:xfrm>
                <a:off x="3420000" y="4005064"/>
                <a:ext cx="1543884" cy="321114"/>
              </a:xfrm>
              <a:prstGeom prst="rect">
                <a:avLst/>
              </a:prstGeom>
              <a:blipFill rotWithShape="1">
                <a:blip r:embed="rId6"/>
                <a:stretch>
                  <a:fillRect t="-64151" r="-16206" b="-75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3420000" y="4473064"/>
                <a:ext cx="1830309" cy="5366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i="1" smtClean="0">
                          <a:solidFill>
                            <a:prstClr val="black"/>
                          </a:solidFill>
                          <a:latin typeface="Cambria Math"/>
                          <a:ea typeface="Cambria Math"/>
                        </a:rPr>
                        <m:t>𝛾</m:t>
                      </m:r>
                      <m:r>
                        <a:rPr lang="de-DE" sz="1400" i="1" smtClean="0">
                          <a:solidFill>
                            <a:prstClr val="black"/>
                          </a:solidFill>
                          <a:latin typeface="Cambria Math"/>
                          <a:ea typeface="Cambria Math"/>
                        </a:rPr>
                        <m:t>=</m:t>
                      </m:r>
                      <m:f>
                        <m:fPr>
                          <m:ctrlPr>
                            <a:rPr lang="de-DE" sz="1400" i="1" smtClean="0">
                              <a:solidFill>
                                <a:prstClr val="black"/>
                              </a:solidFill>
                              <a:latin typeface="Cambria Math" panose="02040503050406030204" pitchFamily="18" charset="0"/>
                              <a:ea typeface="Cambria Math"/>
                            </a:rPr>
                          </m:ctrlPr>
                        </m:fPr>
                        <m:num>
                          <m:r>
                            <a:rPr lang="de-DE" sz="1400" i="1" smtClean="0">
                              <a:solidFill>
                                <a:prstClr val="black"/>
                              </a:solidFill>
                              <a:latin typeface="Cambria Math"/>
                              <a:ea typeface="Cambria Math"/>
                            </a:rPr>
                            <m:t>931.5∙</m:t>
                          </m:r>
                          <m:sSub>
                            <m:sSubPr>
                              <m:ctrlPr>
                                <a:rPr lang="de-DE" sz="1400" i="1" smtClean="0">
                                  <a:solidFill>
                                    <a:prstClr val="black"/>
                                  </a:solidFill>
                                  <a:latin typeface="Cambria Math" panose="02040503050406030204" pitchFamily="18" charset="0"/>
                                  <a:ea typeface="Cambria Math"/>
                                </a:rPr>
                              </m:ctrlPr>
                            </m:sSubPr>
                            <m:e>
                              <m:r>
                                <a:rPr lang="de-DE" sz="1400" i="1" smtClean="0">
                                  <a:solidFill>
                                    <a:prstClr val="black"/>
                                  </a:solidFill>
                                  <a:latin typeface="Cambria Math"/>
                                  <a:ea typeface="Cambria Math"/>
                                </a:rPr>
                                <m:t>𝐴</m:t>
                              </m:r>
                            </m:e>
                            <m:sub>
                              <m:r>
                                <a:rPr lang="de-DE" sz="1400" i="1" smtClean="0">
                                  <a:solidFill>
                                    <a:prstClr val="black"/>
                                  </a:solidFill>
                                  <a:latin typeface="Cambria Math"/>
                                  <a:ea typeface="Cambria Math"/>
                                </a:rPr>
                                <m:t>1</m:t>
                              </m:r>
                            </m:sub>
                          </m:sSub>
                          <m:r>
                            <a:rPr lang="de-DE" sz="1400" i="1" smtClean="0">
                              <a:solidFill>
                                <a:prstClr val="black"/>
                              </a:solidFill>
                              <a:latin typeface="Cambria Math"/>
                              <a:ea typeface="Cambria Math"/>
                            </a:rPr>
                            <m:t>+</m:t>
                          </m:r>
                          <m:sSub>
                            <m:sSubPr>
                              <m:ctrlPr>
                                <a:rPr lang="de-DE" sz="1400" i="1" smtClean="0">
                                  <a:solidFill>
                                    <a:prstClr val="black"/>
                                  </a:solidFill>
                                  <a:latin typeface="Cambria Math" panose="02040503050406030204" pitchFamily="18" charset="0"/>
                                  <a:ea typeface="Cambria Math"/>
                                </a:rPr>
                              </m:ctrlPr>
                            </m:sSubPr>
                            <m:e>
                              <m:r>
                                <a:rPr lang="de-DE" sz="1400" i="1" smtClean="0">
                                  <a:solidFill>
                                    <a:prstClr val="black"/>
                                  </a:solidFill>
                                  <a:latin typeface="Cambria Math"/>
                                  <a:ea typeface="Cambria Math"/>
                                </a:rPr>
                                <m:t>𝑇</m:t>
                              </m:r>
                            </m:e>
                            <m:sub>
                              <m:r>
                                <a:rPr lang="de-DE" sz="1400" i="1" smtClean="0">
                                  <a:solidFill>
                                    <a:prstClr val="black"/>
                                  </a:solidFill>
                                  <a:latin typeface="Cambria Math"/>
                                  <a:ea typeface="Cambria Math"/>
                                </a:rPr>
                                <m:t>𝑙𝑎𝑏</m:t>
                              </m:r>
                            </m:sub>
                          </m:sSub>
                        </m:num>
                        <m:den>
                          <m:r>
                            <a:rPr lang="de-DE" sz="1400" i="1" smtClean="0">
                              <a:solidFill>
                                <a:prstClr val="black"/>
                              </a:solidFill>
                              <a:latin typeface="Cambria Math"/>
                              <a:ea typeface="Cambria Math"/>
                            </a:rPr>
                            <m:t>931.5∙</m:t>
                          </m:r>
                          <m:sSub>
                            <m:sSubPr>
                              <m:ctrlPr>
                                <a:rPr lang="de-DE" sz="1400" i="1" smtClean="0">
                                  <a:solidFill>
                                    <a:prstClr val="black"/>
                                  </a:solidFill>
                                  <a:latin typeface="Cambria Math" panose="02040503050406030204" pitchFamily="18" charset="0"/>
                                  <a:ea typeface="Cambria Math"/>
                                </a:rPr>
                              </m:ctrlPr>
                            </m:sSubPr>
                            <m:e>
                              <m:r>
                                <a:rPr lang="de-DE" sz="1400" i="1" smtClean="0">
                                  <a:solidFill>
                                    <a:prstClr val="black"/>
                                  </a:solidFill>
                                  <a:latin typeface="Cambria Math"/>
                                  <a:ea typeface="Cambria Math"/>
                                </a:rPr>
                                <m:t>𝐴</m:t>
                              </m:r>
                            </m:e>
                            <m:sub>
                              <m:r>
                                <a:rPr lang="de-DE" sz="1400" i="1" smtClean="0">
                                  <a:solidFill>
                                    <a:prstClr val="black"/>
                                  </a:solidFill>
                                  <a:latin typeface="Cambria Math"/>
                                  <a:ea typeface="Cambria Math"/>
                                </a:rPr>
                                <m:t>1</m:t>
                              </m:r>
                            </m:sub>
                          </m:sSub>
                        </m:den>
                      </m:f>
                    </m:oMath>
                  </m:oMathPara>
                </a14:m>
                <a:endParaRPr lang="de-DE" sz="1400" dirty="0">
                  <a:solidFill>
                    <a:prstClr val="black"/>
                  </a:solidFill>
                </a:endParaRPr>
              </a:p>
            </p:txBody>
          </p:sp>
        </mc:Choice>
        <mc:Fallback xmlns="">
          <p:sp>
            <p:nvSpPr>
              <p:cNvPr id="19" name="Textfeld 18"/>
              <p:cNvSpPr txBox="1">
                <a:spLocks noRot="1" noChangeAspect="1" noMove="1" noResize="1" noEditPoints="1" noAdjustHandles="1" noChangeArrowheads="1" noChangeShapeType="1" noTextEdit="1"/>
              </p:cNvSpPr>
              <p:nvPr/>
            </p:nvSpPr>
            <p:spPr>
              <a:xfrm>
                <a:off x="3420000" y="4473064"/>
                <a:ext cx="1830309" cy="53662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feld 2"/>
              <p:cNvSpPr txBox="1"/>
              <p:nvPr/>
            </p:nvSpPr>
            <p:spPr>
              <a:xfrm>
                <a:off x="3187602" y="5253962"/>
                <a:ext cx="2680542" cy="7673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ea typeface="Cambria Math"/>
                        </a:rPr>
                        <m:t>𝛽</m:t>
                      </m:r>
                      <m:r>
                        <a:rPr lang="en-US" sz="1400" i="1" smtClean="0">
                          <a:latin typeface="Cambria Math"/>
                          <a:ea typeface="Cambria Math"/>
                        </a:rPr>
                        <m:t>∙</m:t>
                      </m:r>
                      <m:r>
                        <a:rPr lang="en-US" sz="1400" i="1" smtClean="0">
                          <a:latin typeface="Cambria Math"/>
                          <a:ea typeface="Cambria Math"/>
                        </a:rPr>
                        <m:t>𝛾</m:t>
                      </m:r>
                      <m:r>
                        <a:rPr lang="de-DE" sz="1400" b="0" i="1" smtClean="0">
                          <a:latin typeface="Cambria Math"/>
                          <a:ea typeface="Cambria Math"/>
                        </a:rPr>
                        <m:t>=</m:t>
                      </m:r>
                      <m:f>
                        <m:fPr>
                          <m:ctrlPr>
                            <a:rPr lang="de-DE" sz="1400" b="0" i="1" smtClean="0">
                              <a:latin typeface="Cambria Math" panose="02040503050406030204" pitchFamily="18" charset="0"/>
                              <a:ea typeface="Cambria Math"/>
                            </a:rPr>
                          </m:ctrlPr>
                        </m:fPr>
                        <m:num>
                          <m:rad>
                            <m:radPr>
                              <m:degHide m:val="on"/>
                              <m:ctrlPr>
                                <a:rPr lang="de-DE" sz="1400" b="0" i="1" smtClean="0">
                                  <a:latin typeface="Cambria Math" panose="02040503050406030204" pitchFamily="18" charset="0"/>
                                  <a:ea typeface="Cambria Math"/>
                                </a:rPr>
                              </m:ctrlPr>
                            </m:radPr>
                            <m:deg/>
                            <m:e>
                              <m:sSup>
                                <m:sSupPr>
                                  <m:ctrlPr>
                                    <a:rPr lang="de-DE" sz="1400" b="0" i="1" smtClean="0">
                                      <a:latin typeface="Cambria Math" panose="02040503050406030204" pitchFamily="18" charset="0"/>
                                      <a:ea typeface="Cambria Math"/>
                                    </a:rPr>
                                  </m:ctrlPr>
                                </m:sSupPr>
                                <m:e>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𝑇</m:t>
                                      </m:r>
                                    </m:e>
                                    <m:sub>
                                      <m:r>
                                        <a:rPr lang="de-DE" sz="1400" b="0" i="1" smtClean="0">
                                          <a:latin typeface="Cambria Math"/>
                                          <a:ea typeface="Cambria Math"/>
                                        </a:rPr>
                                        <m:t>𝑙𝑎𝑏</m:t>
                                      </m:r>
                                    </m:sub>
                                  </m:sSub>
                                </m:e>
                                <m:sup>
                                  <m:r>
                                    <a:rPr lang="de-DE" sz="1400" b="0" i="1" smtClean="0">
                                      <a:latin typeface="Cambria Math"/>
                                      <a:ea typeface="Cambria Math"/>
                                    </a:rPr>
                                    <m:t>2</m:t>
                                  </m:r>
                                </m:sup>
                              </m:sSup>
                              <m:r>
                                <a:rPr lang="de-DE" sz="1400" b="0" i="1" smtClean="0">
                                  <a:latin typeface="Cambria Math"/>
                                  <a:ea typeface="Cambria Math"/>
                                </a:rPr>
                                <m:t>+1863∙</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𝐴</m:t>
                                  </m:r>
                                </m:e>
                                <m:sub>
                                  <m:r>
                                    <a:rPr lang="de-DE" sz="1400" b="0" i="1" smtClean="0">
                                      <a:latin typeface="Cambria Math"/>
                                      <a:ea typeface="Cambria Math"/>
                                    </a:rPr>
                                    <m:t>1</m:t>
                                  </m:r>
                                </m:sub>
                              </m:sSub>
                              <m:r>
                                <a:rPr lang="de-DE" sz="1400" b="0" i="1" smtClean="0">
                                  <a:latin typeface="Cambria Math"/>
                                  <a:ea typeface="Cambria Math"/>
                                </a:rPr>
                                <m:t>∙</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𝑇</m:t>
                                  </m:r>
                                </m:e>
                                <m:sub>
                                  <m:r>
                                    <a:rPr lang="de-DE" sz="1400" b="0" i="1" smtClean="0">
                                      <a:latin typeface="Cambria Math"/>
                                      <a:ea typeface="Cambria Math"/>
                                    </a:rPr>
                                    <m:t>𝑙𝑎𝑏</m:t>
                                  </m:r>
                                </m:sub>
                              </m:sSub>
                            </m:e>
                          </m:rad>
                        </m:num>
                        <m:den>
                          <m:r>
                            <a:rPr lang="de-DE" sz="1400" b="0" i="1" smtClean="0">
                              <a:latin typeface="Cambria Math"/>
                              <a:ea typeface="Cambria Math"/>
                            </a:rPr>
                            <m:t>931.5∙</m:t>
                          </m:r>
                          <m:sSub>
                            <m:sSubPr>
                              <m:ctrlPr>
                                <a:rPr lang="de-DE" sz="1400" b="0" i="1" smtClean="0">
                                  <a:latin typeface="Cambria Math" panose="02040503050406030204" pitchFamily="18" charset="0"/>
                                  <a:ea typeface="Cambria Math"/>
                                </a:rPr>
                              </m:ctrlPr>
                            </m:sSubPr>
                            <m:e>
                              <m:r>
                                <a:rPr lang="de-DE" sz="1400" b="0" i="1" smtClean="0">
                                  <a:latin typeface="Cambria Math"/>
                                  <a:ea typeface="Cambria Math"/>
                                </a:rPr>
                                <m:t>𝐴</m:t>
                              </m:r>
                            </m:e>
                            <m:sub>
                              <m:r>
                                <a:rPr lang="de-DE" sz="1400" b="0" i="1" smtClean="0">
                                  <a:latin typeface="Cambria Math"/>
                                  <a:ea typeface="Cambria Math"/>
                                </a:rPr>
                                <m:t>1</m:t>
                              </m:r>
                            </m:sub>
                          </m:sSub>
                        </m:den>
                      </m:f>
                    </m:oMath>
                  </m:oMathPara>
                </a14:m>
                <a:endParaRPr lang="en-US" sz="1400" dirty="0"/>
              </a:p>
            </p:txBody>
          </p:sp>
        </mc:Choice>
        <mc:Fallback xmlns="">
          <p:sp>
            <p:nvSpPr>
              <p:cNvPr id="3" name="Textfeld 2"/>
              <p:cNvSpPr txBox="1">
                <a:spLocks noRot="1" noChangeAspect="1" noMove="1" noResize="1" noEditPoints="1" noAdjustHandles="1" noChangeArrowheads="1" noChangeShapeType="1" noTextEdit="1"/>
              </p:cNvSpPr>
              <p:nvPr/>
            </p:nvSpPr>
            <p:spPr>
              <a:xfrm>
                <a:off x="3187602" y="5253962"/>
                <a:ext cx="2680542" cy="767326"/>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4269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7" grpId="0"/>
      <p:bldP spid="18" grpId="0"/>
      <p:bldP spid="19" grpId="0"/>
      <p:bldP spid="3" grpId="0"/>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utzerdefiniert 1">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4724</Words>
  <Application>Microsoft Office PowerPoint</Application>
  <PresentationFormat>Bildschirmpräsentation (4:3)</PresentationFormat>
  <Paragraphs>406</Paragraphs>
  <Slides>42</Slides>
  <Notes>1</Notes>
  <HiddenSlides>4</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42</vt:i4>
      </vt:variant>
    </vt:vector>
  </HeadingPairs>
  <TitlesOfParts>
    <vt:vector size="49" baseType="lpstr">
      <vt:lpstr>Arial</vt:lpstr>
      <vt:lpstr>Calibri</vt:lpstr>
      <vt:lpstr>Cambria Math</vt:lpstr>
      <vt:lpstr>Times New Roman</vt:lpstr>
      <vt:lpstr>Wingdings</vt:lpstr>
      <vt:lpstr>Larissa</vt:lpstr>
      <vt:lpstr>Equation</vt:lpstr>
      <vt:lpstr>Particle and Radiation Detectors: Advances &amp; Applications</vt:lpstr>
      <vt:lpstr>Particle Interaction with Matter</vt:lpstr>
      <vt:lpstr>Particle Interaction with Matter</vt:lpstr>
      <vt:lpstr>Particle Interaction with Matter</vt:lpstr>
      <vt:lpstr>Energetic charged particles in matter</vt:lpstr>
      <vt:lpstr>Measurement Principles</vt:lpstr>
      <vt:lpstr>Detection and Identification of Particles</vt:lpstr>
      <vt:lpstr>Detection and Identification of Particles</vt:lpstr>
      <vt:lpstr>Relevant Formulae</vt:lpstr>
      <vt:lpstr>Some Nuclear Units</vt:lpstr>
      <vt:lpstr>Measurement Principles</vt:lpstr>
      <vt:lpstr>Energy loss – dE/dx</vt:lpstr>
      <vt:lpstr>Interaction with matter</vt:lpstr>
      <vt:lpstr>Interaction with matter</vt:lpstr>
      <vt:lpstr>Energetic charged particles in matter</vt:lpstr>
      <vt:lpstr>Energetic charged particles in matter</vt:lpstr>
      <vt:lpstr>Bethe-Bloch – Classical Derivation (Bohr 1913)</vt:lpstr>
      <vt:lpstr>Bethe-Bloch – Classical Derivation (Bohr 1913)</vt:lpstr>
      <vt:lpstr>Bethe-Bloch – Classical Derivation (Bohr 1913)</vt:lpstr>
      <vt:lpstr>Bethe-Bloch – Classical Derivation (Bohr 1913)</vt:lpstr>
      <vt:lpstr>Energetic charged particles in matter</vt:lpstr>
      <vt:lpstr>Interaction of α-particles in matter</vt:lpstr>
      <vt:lpstr>Energy loss and range of charged particles</vt:lpstr>
      <vt:lpstr>Interaction of charged particles in matter</vt:lpstr>
      <vt:lpstr>Interaction of charged particles in matter</vt:lpstr>
      <vt:lpstr>Energy loss of charged particles – dE/dx for different particles</vt:lpstr>
      <vt:lpstr>Example: Proton in Silicon</vt:lpstr>
      <vt:lpstr>Interaction of β-particles with matter</vt:lpstr>
      <vt:lpstr>Interaction of β-particles with matter</vt:lpstr>
      <vt:lpstr>Bremsstrahlung</vt:lpstr>
      <vt:lpstr>Bremsstrahlung</vt:lpstr>
      <vt:lpstr>Bremsstrahlung</vt:lpstr>
      <vt:lpstr>Synchrotron radiation</vt:lpstr>
      <vt:lpstr>Synchrotron radiation</vt:lpstr>
      <vt:lpstr>Raja Ramanna Centre for Advanced Technology - Synchrotron radiation</vt:lpstr>
      <vt:lpstr>Typical range of radioactive radiation in air</vt:lpstr>
      <vt:lpstr>Energy loss for electrons and positrons</vt:lpstr>
      <vt:lpstr>Bremsstrahlung</vt:lpstr>
      <vt:lpstr>Comparison between electrons (β-) and positrons (β+) on their way through matter</vt:lpstr>
      <vt:lpstr>Cherenkov radiation</vt:lpstr>
      <vt:lpstr>Cherenkov radiation</vt:lpstr>
      <vt:lpstr>Cherenkov radiation</vt:lpstr>
    </vt:vector>
  </TitlesOfParts>
  <Company>GSI Helmholzzentrum für Schwerionenforschung 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dc:creator>
  <cp:lastModifiedBy>Wollersheim, Hans-Juergen Dr.</cp:lastModifiedBy>
  <cp:revision>124</cp:revision>
  <dcterms:created xsi:type="dcterms:W3CDTF">2016-04-06T12:04:03Z</dcterms:created>
  <dcterms:modified xsi:type="dcterms:W3CDTF">2021-01-15T00:32:38Z</dcterms:modified>
</cp:coreProperties>
</file>