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8" r:id="rId4"/>
    <p:sldId id="266" r:id="rId5"/>
    <p:sldId id="26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BEBEC2"/>
    <a:srgbClr val="DDDDDD"/>
    <a:srgbClr val="EAEAEA"/>
    <a:srgbClr val="CCCCFF"/>
    <a:srgbClr val="B2B2B2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902FA-D9D1-4336-81AD-3C471C11D2DA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8BD00-845F-4FF2-90ED-01FC71D445F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2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8BD00-845F-4FF2-90ED-01FC71D445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58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8BD00-845F-4FF2-90ED-01FC71D445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69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8BD00-845F-4FF2-90ED-01FC71D445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64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8BD00-845F-4FF2-90ED-01FC71D445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03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8BD00-845F-4FF2-90ED-01FC71D445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4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74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4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88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67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25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03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67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97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71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16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21.11.2020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40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4400"/>
          </a:xfrm>
          <a:prstGeom prst="rect">
            <a:avLst/>
          </a:prstGeom>
          <a:solidFill>
            <a:srgbClr val="0066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7" name="Picture 4" descr="GSI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78600"/>
            <a:ext cx="6508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63" y="6589713"/>
            <a:ext cx="9139237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Hans-Jürgen </a:t>
            </a:r>
            <a:r>
              <a:rPr lang="de-DE" altLang="de-DE" sz="1000" dirty="0" err="1" smtClean="0">
                <a:solidFill>
                  <a:srgbClr val="000000"/>
                </a:solidFill>
                <a:cs typeface="Arial" charset="0"/>
              </a:rPr>
              <a:t>Wollersheim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000" baseline="0" dirty="0" smtClean="0">
                <a:solidFill>
                  <a:srgbClr val="000000"/>
                </a:solidFill>
                <a:cs typeface="Arial" charset="0"/>
              </a:rPr>
              <a:t>- 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2020</a:t>
            </a:r>
            <a:endParaRPr lang="en-US" altLang="de-DE" sz="1000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07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C0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5" Type="http://schemas.openxmlformats.org/officeDocument/2006/relationships/image" Target="../media/image2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of charged particles in matter</a:t>
            </a:r>
            <a:endParaRPr lang="en-US" dirty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65125" y="981075"/>
            <a:ext cx="756918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1600" b="1" dirty="0" smtClean="0">
                <a:solidFill>
                  <a:srgbClr val="0000CC"/>
                </a:solidFill>
                <a:latin typeface="Times New Roman" pitchFamily="18" charset="0"/>
              </a:rPr>
              <a:t>Bethe-Bloch formula </a:t>
            </a:r>
            <a:r>
              <a:rPr lang="en-US" altLang="de-DE" sz="1600" dirty="0" smtClean="0">
                <a:solidFill>
                  <a:srgbClr val="000000"/>
                </a:solidFill>
                <a:latin typeface="Times New Roman" pitchFamily="18" charset="0"/>
              </a:rPr>
              <a:t>describes the energy loss of heavy particles passing through matter</a:t>
            </a:r>
            <a:endParaRPr lang="en-US" altLang="de-DE" sz="16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altLang="de-DE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de-DE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de-DE" sz="16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altLang="de-DE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23528" y="1412776"/>
                <a:ext cx="6049477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0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200" b="0" i="1" smtClean="0">
                              <a:latin typeface="Cambria Math"/>
                            </a:rPr>
                            <m:t>𝑑𝐸</m:t>
                          </m:r>
                        </m:num>
                        <m:den>
                          <m:r>
                            <a:rPr lang="de-DE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de-DE" sz="1200" b="0" i="1" smtClean="0">
                          <a:latin typeface="Cambria Math"/>
                        </a:rPr>
                        <m:t>=4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sub>
                          </m:sSub>
                        </m:e>
                        <m:sup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sub>
                      </m:sSub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sub>
                      </m:sSub>
                      <m:sSup>
                        <m:sSup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𝑍</m:t>
                          </m:r>
                        </m:num>
                        <m:den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𝑙𝑛</m:t>
                          </m:r>
                          <m:d>
                            <m:d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ea typeface="Cambria Math"/>
                                    </a:rPr>
                                    <m:t>2∙</m:t>
                                  </m:r>
                                  <m:sSub>
                                    <m:sSubPr>
                                      <m:ctrlPr>
                                        <a:rPr lang="de-DE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𝑒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de-DE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1200" b="0" i="1" smtClean="0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de-DE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𝛾</m:t>
                                      </m:r>
                                    </m:e>
                                    <m:sup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1200" b="0" i="1" smtClean="0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de-DE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𝛽</m:t>
                                      </m:r>
                                    </m:e>
                                    <m:sup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de-DE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∙</m:t>
                                      </m:r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𝑚𝑎𝑥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de-DE" sz="1200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𝐼</m:t>
                                      </m:r>
                                    </m:e>
                                    <m:sup>
                                      <m:r>
                                        <a:rPr lang="de-DE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−2∙</m:t>
                          </m:r>
                          <m:f>
                            <m:fPr>
                              <m:ctrlPr>
                                <a:rPr lang="de-DE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</a:rPr>
                                <m:t>𝑍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6049477" cy="5109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Geschweifte Klammer links 9"/>
          <p:cNvSpPr/>
          <p:nvPr/>
        </p:nvSpPr>
        <p:spPr>
          <a:xfrm rot="16200000">
            <a:off x="1469009" y="1290489"/>
            <a:ext cx="316408" cy="128106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899592" y="2089225"/>
            <a:ext cx="1368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0.3071 </a:t>
            </a:r>
            <a:r>
              <a:rPr lang="de-DE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</a:t>
            </a:r>
            <a:r>
              <a:rPr lang="de-D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de-DE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de-D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de-DE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de-DE" sz="1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6462438" y="1422000"/>
                <a:ext cx="1277914" cy="4368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sSup>
                        <m:sSupPr>
                          <m:ctrlPr>
                            <a:rPr lang="de-DE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𝑍</m:t>
                          </m:r>
                        </m:num>
                        <m:den>
                          <m: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  <m:r>
                        <a:rPr lang="de-DE" sz="1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2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  <m: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de-DE" sz="1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</m:d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2438" y="1422000"/>
                <a:ext cx="1277914" cy="4368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365125" y="2492896"/>
                <a:ext cx="182832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/>
                            </a:rPr>
                            <m:t>𝑚𝑎𝑥</m:t>
                          </m:r>
                        </m:sub>
                      </m:sSub>
                      <m:r>
                        <a:rPr lang="de-DE" sz="1200" b="0" i="1" smtClean="0">
                          <a:latin typeface="Cambria Math"/>
                        </a:rPr>
                        <m:t>=2</m:t>
                      </m:r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sub>
                      </m:sSub>
                      <m:sSup>
                        <m:sSup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de-DE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2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25" y="2492896"/>
                <a:ext cx="1828321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733" y="2854454"/>
            <a:ext cx="4967619" cy="338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157624" y="2689175"/>
            <a:ext cx="2502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/dx vs. E of protons in silicon</a:t>
            </a:r>
            <a:endParaRPr lang="en-US" sz="1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6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angle</a:t>
            </a:r>
            <a:endParaRPr lang="en-US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6948000" y="908720"/>
            <a:ext cx="2062163" cy="2062163"/>
            <a:chOff x="6372200" y="1272296"/>
            <a:chExt cx="2062163" cy="2062163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200" y="1272296"/>
              <a:ext cx="2062163" cy="2062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feld 4"/>
            <p:cNvSpPr txBox="1"/>
            <p:nvPr/>
          </p:nvSpPr>
          <p:spPr>
            <a:xfrm>
              <a:off x="6991200" y="2304000"/>
              <a:ext cx="128240" cy="276999"/>
            </a:xfrm>
            <a:prstGeom prst="rect">
              <a:avLst/>
            </a:prstGeom>
            <a:solidFill>
              <a:srgbClr val="BEBEC2"/>
            </a:solidFill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6840000" y="3024000"/>
                <a:ext cx="2233945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  <a:ea typeface="Cambria Math"/>
                            </a:rPr>
                            <m:t>Ω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de-DE" i="1">
                          <a:latin typeface="Cambria Math"/>
                          <a:ea typeface="Cambria Math"/>
                        </a:rPr>
                        <m:t>≅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de-DE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de-DE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  <m:r>
                                    <a:rPr lang="de-DE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000" y="3024000"/>
                <a:ext cx="2233945" cy="64819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4320000" y="1188000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Ci = 3.7·10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Bq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719705"/>
            <a:ext cx="3857625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360000" y="3600000"/>
            <a:ext cx="46666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Ω</a:t>
            </a:r>
            <a:r>
              <a:rPr lang="de-DE" dirty="0" smtClean="0"/>
              <a:t> </a:t>
            </a:r>
            <a:r>
              <a:rPr lang="en-US" dirty="0" smtClean="0"/>
              <a:t>= solid angle between source and detector (</a:t>
            </a:r>
            <a:r>
              <a:rPr lang="en-US" dirty="0" err="1" smtClean="0"/>
              <a:t>sr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For a point source: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952259" y="4523330"/>
                <a:ext cx="267310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Ω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de-DE" b="0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00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de-DE" b="0" i="1" smtClean="0">
                                          <a:solidFill>
                                            <a:srgbClr val="00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de-DE" b="0" i="1" smtClean="0">
                                          <a:solidFill>
                                            <a:srgbClr val="0000CC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00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de-DE" b="0" i="1" smtClean="0">
                                          <a:solidFill>
                                            <a:srgbClr val="0000CC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259" y="4523330"/>
                <a:ext cx="2673103" cy="7146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el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4568246"/>
                  </p:ext>
                </p:extLst>
              </p:nvPr>
            </p:nvGraphicFramePr>
            <p:xfrm>
              <a:off x="4680000" y="4320000"/>
              <a:ext cx="371880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01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265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1" i="0" dirty="0" smtClean="0"/>
                            <a:t>d</a:t>
                          </a:r>
                          <a:r>
                            <a:rPr lang="en-US" dirty="0" smtClean="0"/>
                            <a:t> (cm)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sz="1400" baseline="0" dirty="0" smtClean="0"/>
                            <a:t>r = 3cm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l-GR" i="1" smtClean="0">
                                        <a:solidFill>
                                          <a:srgbClr val="0000CC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Ω</m:t>
                                    </m:r>
                                  </m:num>
                                  <m:den>
                                    <m:r>
                                      <a:rPr lang="de-DE" b="0" i="1" smtClean="0">
                                        <a:solidFill>
                                          <a:srgbClr val="0000CC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de-DE" b="0" i="1" smtClean="0">
                                        <a:solidFill>
                                          <a:srgbClr val="0000CC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𝜋</m:t>
                                    </m:r>
                                  </m:den>
                                </m:f>
                                <m:r>
                                  <a:rPr lang="de-DE" b="0" i="1" smtClean="0">
                                    <a:solidFill>
                                      <a:srgbClr val="0000CC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e-DE" b="0" i="1" smtClean="0">
                                        <a:solidFill>
                                          <a:srgbClr val="0000CC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0" i="1" smtClean="0">
                                        <a:solidFill>
                                          <a:srgbClr val="0000CC"/>
                                        </a:solidFill>
                                        <a:latin typeface="Cambria Math"/>
                                      </a:rPr>
                                      <m:t>%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dirty="0">
                            <a:solidFill>
                              <a:srgbClr val="0000C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l-GR" i="1" smtClean="0">
                                        <a:latin typeface="Cambria Math"/>
                                        <a:ea typeface="Cambria Math"/>
                                      </a:rPr>
                                      <m:t>Ω</m:t>
                                    </m:r>
                                  </m:num>
                                  <m:den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de-DE" b="0" i="1" smtClean="0">
                                        <a:latin typeface="Cambria Math"/>
                                        <a:ea typeface="Cambria Math"/>
                                      </a:rPr>
                                      <m:t>𝜋</m:t>
                                    </m:r>
                                  </m:den>
                                </m:f>
                                <m:r>
                                  <a:rPr lang="de-DE" b="0" i="1" smtClean="0">
                                    <a:latin typeface="Cambria Math"/>
                                  </a:rPr>
                                  <m:t> 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b="0" i="1" smtClean="0">
                                        <a:latin typeface="Cambria Math"/>
                                      </a:rPr>
                                      <m:t>%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CC"/>
                              </a:solidFill>
                            </a:rPr>
                            <a:t>7.13</a:t>
                          </a:r>
                          <a:endParaRPr lang="en-US" dirty="0">
                            <a:solidFill>
                              <a:srgbClr val="0000C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CC"/>
                              </a:solidFill>
                            </a:rPr>
                            <a:t>2.11</a:t>
                          </a:r>
                          <a:endParaRPr lang="en-US" dirty="0">
                            <a:solidFill>
                              <a:srgbClr val="0000C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2.25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CC"/>
                              </a:solidFill>
                            </a:rPr>
                            <a:t>0.97</a:t>
                          </a:r>
                          <a:endParaRPr lang="en-US" dirty="0">
                            <a:solidFill>
                              <a:srgbClr val="0000C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el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4568246"/>
                  </p:ext>
                </p:extLst>
              </p:nvPr>
            </p:nvGraphicFramePr>
            <p:xfrm>
              <a:off x="4680000" y="4320000"/>
              <a:ext cx="3718803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0160"/>
                    <a:gridCol w="1126515"/>
                    <a:gridCol w="1152128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1" i="0" dirty="0" smtClean="0"/>
                            <a:t>d</a:t>
                          </a:r>
                          <a:r>
                            <a:rPr lang="en-US" dirty="0" smtClean="0"/>
                            <a:t> (cm)</a:t>
                          </a:r>
                          <a:r>
                            <a:rPr lang="en-US" baseline="0" dirty="0" smtClean="0"/>
                            <a:t> </a:t>
                          </a:r>
                          <a:r>
                            <a:rPr lang="en-US" sz="1400" baseline="0" dirty="0" smtClean="0"/>
                            <a:t>r = 3cm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128108" t="-114754" r="-102162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223280" t="-114754" b="-3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CC"/>
                              </a:solidFill>
                            </a:rPr>
                            <a:t>7.13</a:t>
                          </a:r>
                          <a:endParaRPr lang="en-US" dirty="0">
                            <a:solidFill>
                              <a:srgbClr val="0000C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CC"/>
                              </a:solidFill>
                            </a:rPr>
                            <a:t>2.11</a:t>
                          </a:r>
                          <a:endParaRPr lang="en-US" dirty="0">
                            <a:solidFill>
                              <a:srgbClr val="0000C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2.25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CC"/>
                              </a:solidFill>
                            </a:rPr>
                            <a:t>0.97</a:t>
                          </a:r>
                          <a:endParaRPr lang="en-US" dirty="0">
                            <a:solidFill>
                              <a:srgbClr val="0000C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41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Error: Peak on top of Background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0" y="900000"/>
            <a:ext cx="39147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hteck 11"/>
          <p:cNvSpPr/>
          <p:nvPr/>
        </p:nvSpPr>
        <p:spPr>
          <a:xfrm>
            <a:off x="2484000" y="2106000"/>
            <a:ext cx="684000" cy="111600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ihandform 12"/>
          <p:cNvSpPr/>
          <p:nvPr/>
        </p:nvSpPr>
        <p:spPr>
          <a:xfrm>
            <a:off x="3179135" y="1031358"/>
            <a:ext cx="1562986" cy="1286540"/>
          </a:xfrm>
          <a:custGeom>
            <a:avLst/>
            <a:gdLst>
              <a:gd name="connsiteX0" fmla="*/ 0 w 1562986"/>
              <a:gd name="connsiteY0" fmla="*/ 1201479 h 1286540"/>
              <a:gd name="connsiteX1" fmla="*/ 148856 w 1562986"/>
              <a:gd name="connsiteY1" fmla="*/ 1116419 h 1286540"/>
              <a:gd name="connsiteX2" fmla="*/ 308344 w 1562986"/>
              <a:gd name="connsiteY2" fmla="*/ 967563 h 1286540"/>
              <a:gd name="connsiteX3" fmla="*/ 446567 w 1562986"/>
              <a:gd name="connsiteY3" fmla="*/ 680484 h 1286540"/>
              <a:gd name="connsiteX4" fmla="*/ 584791 w 1562986"/>
              <a:gd name="connsiteY4" fmla="*/ 382772 h 1286540"/>
              <a:gd name="connsiteX5" fmla="*/ 733646 w 1562986"/>
              <a:gd name="connsiteY5" fmla="*/ 85061 h 1286540"/>
              <a:gd name="connsiteX6" fmla="*/ 903767 w 1562986"/>
              <a:gd name="connsiteY6" fmla="*/ 0 h 1286540"/>
              <a:gd name="connsiteX7" fmla="*/ 1010093 w 1562986"/>
              <a:gd name="connsiteY7" fmla="*/ 202019 h 1286540"/>
              <a:gd name="connsiteX8" fmla="*/ 1127051 w 1562986"/>
              <a:gd name="connsiteY8" fmla="*/ 520995 h 1286540"/>
              <a:gd name="connsiteX9" fmla="*/ 1286539 w 1562986"/>
              <a:gd name="connsiteY9" fmla="*/ 967563 h 1286540"/>
              <a:gd name="connsiteX10" fmla="*/ 1435395 w 1562986"/>
              <a:gd name="connsiteY10" fmla="*/ 1063256 h 1286540"/>
              <a:gd name="connsiteX11" fmla="*/ 1562986 w 1562986"/>
              <a:gd name="connsiteY11" fmla="*/ 1286540 h 1286540"/>
              <a:gd name="connsiteX12" fmla="*/ 0 w 1562986"/>
              <a:gd name="connsiteY12" fmla="*/ 1201479 h 128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62986" h="1286540">
                <a:moveTo>
                  <a:pt x="0" y="1201479"/>
                </a:moveTo>
                <a:lnTo>
                  <a:pt x="148856" y="1116419"/>
                </a:lnTo>
                <a:lnTo>
                  <a:pt x="308344" y="967563"/>
                </a:lnTo>
                <a:lnTo>
                  <a:pt x="446567" y="680484"/>
                </a:lnTo>
                <a:lnTo>
                  <a:pt x="584791" y="382772"/>
                </a:lnTo>
                <a:lnTo>
                  <a:pt x="733646" y="85061"/>
                </a:lnTo>
                <a:lnTo>
                  <a:pt x="903767" y="0"/>
                </a:lnTo>
                <a:lnTo>
                  <a:pt x="1010093" y="202019"/>
                </a:lnTo>
                <a:lnTo>
                  <a:pt x="1127051" y="520995"/>
                </a:lnTo>
                <a:lnTo>
                  <a:pt x="1286539" y="967563"/>
                </a:lnTo>
                <a:lnTo>
                  <a:pt x="1435395" y="1063256"/>
                </a:lnTo>
                <a:lnTo>
                  <a:pt x="1562986" y="1286540"/>
                </a:lnTo>
                <a:lnTo>
                  <a:pt x="0" y="1201479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ihandform 13"/>
          <p:cNvSpPr/>
          <p:nvPr/>
        </p:nvSpPr>
        <p:spPr>
          <a:xfrm>
            <a:off x="3179135" y="2232837"/>
            <a:ext cx="1562986" cy="988828"/>
          </a:xfrm>
          <a:custGeom>
            <a:avLst/>
            <a:gdLst>
              <a:gd name="connsiteX0" fmla="*/ 0 w 1562986"/>
              <a:gd name="connsiteY0" fmla="*/ 0 h 988828"/>
              <a:gd name="connsiteX1" fmla="*/ 1562986 w 1562986"/>
              <a:gd name="connsiteY1" fmla="*/ 85061 h 988828"/>
              <a:gd name="connsiteX2" fmla="*/ 1562986 w 1562986"/>
              <a:gd name="connsiteY2" fmla="*/ 988828 h 988828"/>
              <a:gd name="connsiteX3" fmla="*/ 0 w 1562986"/>
              <a:gd name="connsiteY3" fmla="*/ 988828 h 988828"/>
              <a:gd name="connsiteX4" fmla="*/ 0 w 1562986"/>
              <a:gd name="connsiteY4" fmla="*/ 0 h 988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2986" h="988828">
                <a:moveTo>
                  <a:pt x="0" y="0"/>
                </a:moveTo>
                <a:lnTo>
                  <a:pt x="1562986" y="85061"/>
                </a:lnTo>
                <a:lnTo>
                  <a:pt x="1562986" y="988828"/>
                </a:lnTo>
                <a:lnTo>
                  <a:pt x="0" y="988828"/>
                </a:lnTo>
                <a:lnTo>
                  <a:pt x="0" y="0"/>
                </a:lnTo>
                <a:close/>
              </a:path>
            </a:pathLst>
          </a:custGeom>
          <a:pattFill prst="wd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/>
          <p:cNvSpPr/>
          <p:nvPr/>
        </p:nvSpPr>
        <p:spPr>
          <a:xfrm>
            <a:off x="4752000" y="2304000"/>
            <a:ext cx="828000" cy="91800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feld 14"/>
          <p:cNvSpPr txBox="1"/>
          <p:nvPr/>
        </p:nvSpPr>
        <p:spPr>
          <a:xfrm>
            <a:off x="3672000" y="176852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peak</a:t>
            </a:r>
            <a:endParaRPr lang="en-US" dirty="0"/>
          </a:p>
        </p:txBody>
      </p:sp>
      <p:sp>
        <p:nvSpPr>
          <p:cNvPr id="17" name="Textfeld 16"/>
          <p:cNvSpPr txBox="1"/>
          <p:nvPr/>
        </p:nvSpPr>
        <p:spPr>
          <a:xfrm>
            <a:off x="3203848" y="256490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</a:t>
            </a:r>
            <a:r>
              <a:rPr lang="en-US" dirty="0" smtClean="0"/>
              <a:t> background</a:t>
            </a:r>
            <a:endParaRPr lang="en-US" dirty="0"/>
          </a:p>
        </p:txBody>
      </p:sp>
      <p:sp>
        <p:nvSpPr>
          <p:cNvPr id="18" name="Textfeld 17"/>
          <p:cNvSpPr txBox="1"/>
          <p:nvPr/>
        </p:nvSpPr>
        <p:spPr>
          <a:xfrm>
            <a:off x="539552" y="378000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area above the background represents the total counts between the vertical lines </a:t>
            </a:r>
            <a:r>
              <a:rPr lang="en-US" b="1" i="1" dirty="0" smtClean="0">
                <a:solidFill>
                  <a:srgbClr val="0000CC"/>
                </a:solidFill>
              </a:rPr>
              <a:t>P</a:t>
            </a:r>
            <a:r>
              <a:rPr lang="en-US" dirty="0" smtClean="0"/>
              <a:t> minus the trapezoidal area </a:t>
            </a:r>
            <a:r>
              <a:rPr lang="en-US" b="1" i="1" dirty="0" smtClean="0">
                <a:solidFill>
                  <a:srgbClr val="0000CC"/>
                </a:solidFill>
              </a:rPr>
              <a:t>B</a:t>
            </a:r>
            <a:r>
              <a:rPr lang="en-US" dirty="0" smtClean="0"/>
              <a:t> (red hatched). If the total counts are </a:t>
            </a:r>
            <a:r>
              <a:rPr lang="en-US" b="1" i="1" dirty="0" smtClean="0">
                <a:solidFill>
                  <a:srgbClr val="0000CC"/>
                </a:solidFill>
              </a:rPr>
              <a:t>(P+B) </a:t>
            </a:r>
            <a:r>
              <a:rPr lang="en-US" dirty="0" smtClean="0"/>
              <a:t>and the end-points of the horizontal line are </a:t>
            </a:r>
            <a:r>
              <a:rPr lang="en-US" b="1" i="1" dirty="0" smtClean="0">
                <a:solidFill>
                  <a:srgbClr val="0000CC"/>
                </a:solidFill>
              </a:rPr>
              <a:t>B</a:t>
            </a:r>
            <a:r>
              <a:rPr lang="en-US" b="1" i="1" baseline="-25000" dirty="0" smtClean="0">
                <a:solidFill>
                  <a:srgbClr val="0000CC"/>
                </a:solidFill>
              </a:rPr>
              <a:t>1</a:t>
            </a:r>
            <a:r>
              <a:rPr lang="en-US" dirty="0" smtClean="0"/>
              <a:t> and </a:t>
            </a:r>
            <a:r>
              <a:rPr lang="en-US" b="1" i="1" dirty="0" smtClean="0">
                <a:solidFill>
                  <a:srgbClr val="0000CC"/>
                </a:solidFill>
              </a:rPr>
              <a:t>B</a:t>
            </a:r>
            <a:r>
              <a:rPr lang="en-US" b="1" i="1" baseline="-25000" dirty="0" smtClean="0">
                <a:solidFill>
                  <a:srgbClr val="0000CC"/>
                </a:solidFill>
              </a:rPr>
              <a:t>2</a:t>
            </a:r>
            <a:r>
              <a:rPr lang="en-US" b="1" i="1" dirty="0" smtClean="0">
                <a:solidFill>
                  <a:srgbClr val="0000CC"/>
                </a:solidFill>
              </a:rPr>
              <a:t> </a:t>
            </a:r>
            <a:r>
              <a:rPr lang="en-US" dirty="0" smtClean="0"/>
              <a:t>(width of B</a:t>
            </a:r>
            <a:r>
              <a:rPr lang="en-US" baseline="-25000" dirty="0" smtClean="0"/>
              <a:t>1</a:t>
            </a:r>
            <a:r>
              <a:rPr lang="en-US" dirty="0" smtClean="0"/>
              <a:t> + B</a:t>
            </a:r>
            <a:r>
              <a:rPr lang="en-US" baseline="-25000" dirty="0" smtClean="0"/>
              <a:t>2</a:t>
            </a:r>
            <a:r>
              <a:rPr lang="en-US" dirty="0" smtClean="0"/>
              <a:t> = width of B), then the net area is given by: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3013550" y="4860000"/>
                <a:ext cx="19375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𝑷</m:t>
                      </m:r>
                      <m:r>
                        <a:rPr lang="de-DE" b="1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𝑷</m:t>
                          </m:r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550" y="4860000"/>
                <a:ext cx="193758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feld 19"/>
          <p:cNvSpPr txBox="1"/>
          <p:nvPr/>
        </p:nvSpPr>
        <p:spPr>
          <a:xfrm>
            <a:off x="540000" y="5400000"/>
            <a:ext cx="4075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0000CC"/>
                </a:solidFill>
              </a:rPr>
              <a:t>standard deviation of </a:t>
            </a:r>
            <a:r>
              <a:rPr lang="el-GR" b="1" i="1" dirty="0" smtClean="0">
                <a:solidFill>
                  <a:srgbClr val="0000CC"/>
                </a:solidFill>
              </a:rPr>
              <a:t>Δ</a:t>
            </a:r>
            <a:r>
              <a:rPr lang="en-US" b="1" i="1" dirty="0" smtClean="0">
                <a:solidFill>
                  <a:srgbClr val="0000CC"/>
                </a:solidFill>
              </a:rPr>
              <a:t>P </a:t>
            </a:r>
            <a:r>
              <a:rPr lang="en-US" dirty="0" smtClean="0"/>
              <a:t>is given by: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3013200" y="5939913"/>
                <a:ext cx="190879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𝜟</m:t>
                      </m:r>
                      <m:r>
                        <a:rPr lang="de-DE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𝑷</m:t>
                      </m:r>
                      <m:r>
                        <a:rPr lang="de-DE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𝑷</m:t>
                          </m:r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𝑩</m:t>
                          </m:r>
                        </m:e>
                      </m:ra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200" y="5939913"/>
                <a:ext cx="1908791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1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of Measurements: Resolution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000" y="1908000"/>
            <a:ext cx="41910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540001" y="720000"/>
                <a:ext cx="806444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Resolution generally defined as 1 standard deviation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</m:d>
                  </m:oMath>
                </a14:m>
                <a:r>
                  <a:rPr lang="en-US" dirty="0" smtClean="0"/>
                  <a:t> for a Gaussian distribution, or the FWHM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𝑧</m:t>
                        </m:r>
                        <m:r>
                          <a:rPr lang="de-DE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=2.355∙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1" y="720000"/>
                <a:ext cx="8064447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681" t="-4717" r="-113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/>
          <p:cNvSpPr txBox="1"/>
          <p:nvPr/>
        </p:nvSpPr>
        <p:spPr>
          <a:xfrm>
            <a:off x="540000" y="1440000"/>
            <a:ext cx="6008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the measurement is dominated by </a:t>
            </a:r>
            <a:r>
              <a:rPr lang="en-US" dirty="0" err="1" smtClean="0"/>
              <a:t>Poissonian</a:t>
            </a:r>
            <a:r>
              <a:rPr lang="en-US" dirty="0" smtClean="0"/>
              <a:t> fluctuations:</a:t>
            </a:r>
            <a:r>
              <a:rPr lang="de-DE" dirty="0" smtClean="0"/>
              <a:t> </a:t>
            </a:r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2376000" y="17640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z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627784" y="2564904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Δ</a:t>
            </a:r>
            <a:r>
              <a:rPr lang="de-DE" b="1" dirty="0" smtClean="0">
                <a:solidFill>
                  <a:srgbClr val="0000CC"/>
                </a:solidFill>
              </a:rPr>
              <a:t>z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5760000" y="2880000"/>
                <a:ext cx="1815946" cy="726930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</m:d>
                        </m:den>
                      </m:f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</m:rad>
                        </m:num>
                        <m:den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00" y="2880000"/>
                <a:ext cx="1815946" cy="7269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5760001" y="3780000"/>
            <a:ext cx="298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sz="1400" dirty="0" smtClean="0"/>
              <a:t>lowest limit for the resolution apart from </a:t>
            </a:r>
            <a:r>
              <a:rPr lang="en-US" sz="1400" dirty="0" err="1" smtClean="0"/>
              <a:t>Fano</a:t>
            </a:r>
            <a:r>
              <a:rPr lang="en-US" sz="1400" dirty="0" smtClean="0"/>
              <a:t> factor correction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540000" y="4680000"/>
            <a:ext cx="8208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0000CC"/>
                </a:solidFill>
              </a:rPr>
              <a:t>Fano</a:t>
            </a:r>
            <a:r>
              <a:rPr lang="en-US" b="1" i="1" dirty="0" smtClean="0">
                <a:solidFill>
                  <a:srgbClr val="0000CC"/>
                </a:solidFill>
              </a:rPr>
              <a:t> factor F</a:t>
            </a:r>
            <a:r>
              <a:rPr lang="en-US" dirty="0" smtClean="0"/>
              <a:t>: fluctuations on N are reduced by </a:t>
            </a:r>
            <a:r>
              <a:rPr lang="en-US" dirty="0" smtClean="0">
                <a:solidFill>
                  <a:srgbClr val="0000CC"/>
                </a:solidFill>
              </a:rPr>
              <a:t>correlation in the production of consecutive e-hole pairs</a:t>
            </a:r>
            <a:r>
              <a:rPr lang="en-US" dirty="0" smtClean="0"/>
              <a:t>. For Germanium detectors </a:t>
            </a:r>
            <a:r>
              <a:rPr lang="en-US" dirty="0" smtClean="0">
                <a:solidFill>
                  <a:srgbClr val="FF0000"/>
                </a:solidFill>
              </a:rPr>
              <a:t>F ~ 0.1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5760000" y="5400000"/>
                <a:ext cx="1213987" cy="910699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⟨"/>
                              <m:endChr m:val="⟩"/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</m:d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000" y="5400000"/>
                <a:ext cx="1213987" cy="9106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83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Luminosity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2880000" y="900000"/>
                <a:ext cx="3168688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𝐿</m:t>
                      </m:r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𝑝𝑟𝑜𝑗𝑒𝑐𝑡𝑖𝑙𝑒𝑠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𝑡𝑎𝑟𝑔𝑒𝑡</m:t>
                          </m:r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de-DE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𝑛𝑢𝑐𝑙𝑒𝑖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000" y="900000"/>
                <a:ext cx="3168688" cy="391902"/>
              </a:xfrm>
              <a:prstGeom prst="rect">
                <a:avLst/>
              </a:prstGeom>
              <a:blipFill rotWithShape="1">
                <a:blip r:embed="rId3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/>
          <p:cNvSpPr txBox="1"/>
          <p:nvPr/>
        </p:nvSpPr>
        <p:spPr>
          <a:xfrm>
            <a:off x="720000" y="1800000"/>
            <a:ext cx="623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accelerator current: 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number of projectiles?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600000" y="2340000"/>
            <a:ext cx="3815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1 particle / s   ≡     1.6·10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C/s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6.25·10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particles / s   ≡     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20000" y="3420000"/>
            <a:ext cx="5709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target thickness: 1 mg/cm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target nuclei?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600000" y="3960000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28 g/cm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Silicon ≡ 6.02·10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atoms/cm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mg/cm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Silicon ≡ 2.15·10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atoms/cm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800000" y="4860000"/>
            <a:ext cx="5503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Luminosity = 6.25·10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· 2.15·10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1.34·10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[s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800000" y="5580000"/>
            <a:ext cx="563647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 rate [s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= luminosity [s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· cross section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04000" y="6048000"/>
            <a:ext cx="480772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1.34∙10</a:t>
            </a:r>
            <a:r>
              <a:rPr lang="en-U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[s</a:t>
            </a:r>
            <a:r>
              <a:rPr lang="en-U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en-U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∙ cross section [~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en-U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-27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en-U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≈ 10</a:t>
            </a:r>
            <a:r>
              <a:rPr lang="en-U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[s</a:t>
            </a:r>
            <a:r>
              <a:rPr lang="en-US" sz="1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691</Words>
  <Application>Microsoft Office PowerPoint</Application>
  <PresentationFormat>Bildschirmpräsentation (4:3)</PresentationFormat>
  <Paragraphs>61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Wingdings</vt:lpstr>
      <vt:lpstr>Larissa</vt:lpstr>
      <vt:lpstr>Interaction of charged particles in matter</vt:lpstr>
      <vt:lpstr>Solid angle</vt:lpstr>
      <vt:lpstr>Statistical Error: Peak on top of Background</vt:lpstr>
      <vt:lpstr>Quality of Measurements: Resolution</vt:lpstr>
      <vt:lpstr>Luminosity</vt:lpstr>
    </vt:vector>
  </TitlesOfParts>
  <Company>GSI Helmholzzentrum für Schwerionenforschung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</dc:creator>
  <cp:lastModifiedBy>Wollersheim, Hans-Juergen Dr.</cp:lastModifiedBy>
  <cp:revision>131</cp:revision>
  <dcterms:created xsi:type="dcterms:W3CDTF">2016-04-06T12:04:03Z</dcterms:created>
  <dcterms:modified xsi:type="dcterms:W3CDTF">2020-11-21T07:28:57Z</dcterms:modified>
</cp:coreProperties>
</file>