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32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3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4C4C4"/>
    <a:srgbClr val="DDDDDD"/>
    <a:srgbClr val="C0C0C0"/>
    <a:srgbClr val="006600"/>
    <a:srgbClr val="0099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A71C-3DBC-4F59-884F-AEEDC74888B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D4B7-0143-42CE-ACBB-5FD4AF8FBE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2020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30.jpeg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9.emf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jpe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43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2.jpeg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55.emf"/><Relationship Id="rId3" Type="http://schemas.openxmlformats.org/officeDocument/2006/relationships/image" Target="../media/image57.jpeg"/><Relationship Id="rId7" Type="http://schemas.openxmlformats.org/officeDocument/2006/relationships/image" Target="../media/image30.jpeg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emf"/><Relationship Id="rId11" Type="http://schemas.openxmlformats.org/officeDocument/2006/relationships/image" Target="../media/image54.e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56.e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58.jpeg"/><Relationship Id="rId9" Type="http://schemas.openxmlformats.org/officeDocument/2006/relationships/image" Target="../media/image60.jpeg"/><Relationship Id="rId1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jpeg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6.emf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0.jpeg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4.emf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Implantation detector as active stopper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915816" y="900000"/>
            <a:ext cx="349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Hans-Jürgen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Wollersheim</a:t>
            </a: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h.j.wollersheim@gsi.de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95" y="2700000"/>
            <a:ext cx="3780952" cy="29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24" y="1805568"/>
            <a:ext cx="1470660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908724" y="2147838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otope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vestigation at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43416" y="6093296"/>
            <a:ext cx="603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Rakesh Kumar, P.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Doornenbal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Kojouharov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Prokopowicz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Schaffner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H.J.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Wollersheim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(</a:t>
            </a:r>
            <a:r>
              <a:rPr lang="en-US" dirty="0" smtClean="0">
                <a:solidFill>
                  <a:srgbClr val="FF0000"/>
                </a:solidFill>
              </a:rPr>
              <a:t>in vacuum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6" name="Picture 2" descr="DSSD-2512-17-207Bi-strip-y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0157"/>
            <a:ext cx="3584575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DSSD-2512-17-207Bi-strip-x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0157"/>
            <a:ext cx="3584575" cy="301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572421"/>
              </p:ext>
            </p:extLst>
          </p:nvPr>
        </p:nvGraphicFramePr>
        <p:xfrm>
          <a:off x="1403350" y="1705645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quation" r:id="rId5" imgW="904885" imgH="190447" progId="Equation.3">
                  <p:embed/>
                </p:oleObj>
              </mc:Choice>
              <mc:Fallback>
                <p:oleObj name="Equation" r:id="rId5" imgW="904885" imgH="190447" progId="Equation.3">
                  <p:embed/>
                  <p:pic>
                    <p:nvPicPr>
                      <p:cNvPr id="17413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705645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297806"/>
              </p:ext>
            </p:extLst>
          </p:nvPr>
        </p:nvGraphicFramePr>
        <p:xfrm>
          <a:off x="7308850" y="1850107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Equation" r:id="rId7" imgW="904885" imgH="190447" progId="Equation.3">
                  <p:embed/>
                </p:oleObj>
              </mc:Choice>
              <mc:Fallback>
                <p:oleObj name="Equation" r:id="rId7" imgW="904885" imgH="190447" progId="Equation.3">
                  <p:embed/>
                  <p:pic>
                    <p:nvPicPr>
                      <p:cNvPr id="17414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850107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331913" y="1340520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435600" y="1340520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292725" y="4436145"/>
            <a:ext cx="360045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>
                <a:solidFill>
                  <a:srgbClr val="0000CC"/>
                </a:solidFill>
              </a:rPr>
              <a:t>MICRON  </a:t>
            </a:r>
            <a:r>
              <a:rPr lang="en-US" altLang="de-DE" sz="1400" b="1">
                <a:solidFill>
                  <a:srgbClr val="0000CC"/>
                </a:solidFill>
                <a:cs typeface="Arial" panose="020B0604020202020204" pitchFamily="34" charset="0"/>
              </a:rPr>
              <a:t>#</a:t>
            </a:r>
            <a:r>
              <a:rPr lang="en-US" altLang="de-DE" sz="1400" b="1">
                <a:solidFill>
                  <a:srgbClr val="0000CC"/>
                </a:solidFill>
              </a:rPr>
              <a:t>2512-17</a:t>
            </a:r>
            <a:r>
              <a:rPr lang="en-US" altLang="de-DE" sz="1400">
                <a:solidFill>
                  <a:srgbClr val="0000CC"/>
                </a:solidFill>
              </a:rPr>
              <a:t>  </a:t>
            </a:r>
            <a:r>
              <a:rPr lang="en-US" altLang="de-DE" sz="1400"/>
              <a:t>(</a:t>
            </a:r>
            <a:r>
              <a:rPr lang="en-US" altLang="de-DE" sz="1400" b="1">
                <a:solidFill>
                  <a:srgbClr val="FF0000"/>
                </a:solidFill>
              </a:rPr>
              <a:t>full lines</a:t>
            </a:r>
            <a:r>
              <a:rPr lang="en-US" altLang="de-DE" sz="1400"/>
              <a:t>)</a:t>
            </a:r>
            <a:endParaRPr lang="en-US" altLang="de-DE" sz="1400">
              <a:solidFill>
                <a:srgbClr val="FF0000"/>
              </a:solidFill>
            </a:endParaRPr>
          </a:p>
          <a:p>
            <a:pPr algn="l" eaLnBrk="1" hangingPunct="1"/>
            <a:r>
              <a:rPr lang="en-US" altLang="de-DE" sz="1400">
                <a:solidFill>
                  <a:srgbClr val="0000CC"/>
                </a:solidFill>
              </a:rPr>
              <a:t>                 </a:t>
            </a:r>
            <a:r>
              <a:rPr lang="en-US" altLang="de-DE" sz="1400" b="1">
                <a:solidFill>
                  <a:srgbClr val="0000CC"/>
                </a:solidFill>
                <a:cs typeface="Arial" panose="020B0604020202020204" pitchFamily="34" charset="0"/>
              </a:rPr>
              <a:t>#2243-5</a:t>
            </a:r>
            <a:r>
              <a:rPr lang="en-US" altLang="de-DE" sz="1400">
                <a:solidFill>
                  <a:srgbClr val="0000CC"/>
                </a:solidFill>
                <a:cs typeface="Arial" panose="020B0604020202020204" pitchFamily="34" charset="0"/>
              </a:rPr>
              <a:t>    </a:t>
            </a:r>
            <a:r>
              <a:rPr lang="en-US" altLang="de-DE" sz="1400">
                <a:cs typeface="Arial" panose="020B0604020202020204" pitchFamily="34" charset="0"/>
              </a:rPr>
              <a:t>(</a:t>
            </a:r>
            <a:r>
              <a:rPr lang="en-US" altLang="de-DE" sz="1400" b="1">
                <a:solidFill>
                  <a:srgbClr val="FF0000"/>
                </a:solidFill>
                <a:cs typeface="Arial" panose="020B0604020202020204" pitchFamily="34" charset="0"/>
              </a:rPr>
              <a:t>dashed lines</a:t>
            </a:r>
            <a:r>
              <a:rPr lang="en-US" altLang="de-DE" sz="1400">
                <a:cs typeface="Arial" panose="020B0604020202020204" pitchFamily="34" charset="0"/>
              </a:rPr>
              <a:t>)</a:t>
            </a:r>
            <a:endParaRPr lang="en-US" altLang="de-DE" sz="14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de-DE" sz="1400"/>
              <a:t>Voltage:     200V</a:t>
            </a:r>
          </a:p>
          <a:p>
            <a:pPr algn="l" eaLnBrk="1" hangingPunct="1"/>
            <a:endParaRPr lang="en-US" altLang="de-DE" sz="1400"/>
          </a:p>
          <a:p>
            <a:pPr algn="l" eaLnBrk="1" hangingPunct="1"/>
            <a:r>
              <a:rPr lang="en-US" altLang="de-DE" sz="1400" baseline="30000"/>
              <a:t>207</a:t>
            </a:r>
            <a:r>
              <a:rPr lang="en-US" altLang="de-DE" sz="1400"/>
              <a:t>Bi        E</a:t>
            </a:r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=482, 976 keV</a:t>
            </a:r>
          </a:p>
          <a:p>
            <a:pPr algn="l" eaLnBrk="1" hangingPunct="1"/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   0.94, 2.31 mm (e</a:t>
            </a:r>
            <a:r>
              <a:rPr lang="en-US" altLang="de-DE" sz="1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interaction)</a:t>
            </a:r>
            <a:endParaRPr lang="en-US" altLang="de-DE" sz="1400">
              <a:cs typeface="Arial" panose="020B0604020202020204" pitchFamily="34" charset="0"/>
            </a:endParaRPr>
          </a:p>
          <a:p>
            <a:pPr algn="l" eaLnBrk="1" hangingPunct="1"/>
            <a:endParaRPr lang="de-DE" altLang="de-DE" sz="1000"/>
          </a:p>
        </p:txBody>
      </p:sp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876231"/>
              </p:ext>
            </p:extLst>
          </p:nvPr>
        </p:nvGraphicFramePr>
        <p:xfrm>
          <a:off x="3027363" y="1699295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Equation" r:id="rId9" imgW="904885" imgH="190447" progId="Equation.3">
                  <p:embed/>
                </p:oleObj>
              </mc:Choice>
              <mc:Fallback>
                <p:oleObj name="Equation" r:id="rId9" imgW="904885" imgH="190447" progId="Equation.3">
                  <p:embed/>
                  <p:pic>
                    <p:nvPicPr>
                      <p:cNvPr id="174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1699295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185842"/>
              </p:ext>
            </p:extLst>
          </p:nvPr>
        </p:nvGraphicFramePr>
        <p:xfrm>
          <a:off x="5476875" y="1699295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Equation" r:id="rId11" imgW="904885" imgH="190447" progId="Equation.3">
                  <p:embed/>
                </p:oleObj>
              </mc:Choice>
              <mc:Fallback>
                <p:oleObj name="Equation" r:id="rId11" imgW="904885" imgH="190447" progId="Equation.3">
                  <p:embed/>
                  <p:pic>
                    <p:nvPicPr>
                      <p:cNvPr id="174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1699295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12" descr="chamber-si-bi207-detai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5782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2700338" y="5733132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/>
              <a:t>experimental set-up</a:t>
            </a:r>
          </a:p>
          <a:p>
            <a:pPr algn="l" eaLnBrk="1" hangingPunct="1"/>
            <a:endParaRPr lang="de-DE" altLang="de-DE" sz="1000"/>
          </a:p>
        </p:txBody>
      </p:sp>
      <p:pic>
        <p:nvPicPr>
          <p:cNvPr id="39" name="Picture 17" descr="resolution-2243-5-2512-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08720"/>
            <a:ext cx="36131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9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(</a:t>
            </a:r>
            <a:r>
              <a:rPr lang="en-US" dirty="0" smtClean="0">
                <a:solidFill>
                  <a:srgbClr val="FF0000"/>
                </a:solidFill>
              </a:rPr>
              <a:t>in vacuum and dry N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3" name="Picture 19" descr="DSSD-2512-17-207Bi--nitrogen-strip-x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0157"/>
            <a:ext cx="3590925" cy="302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331913" y="1340520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435600" y="1340520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5292725" y="4507582"/>
            <a:ext cx="360045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 dirty="0">
                <a:solidFill>
                  <a:srgbClr val="0000CC"/>
                </a:solidFill>
              </a:rPr>
              <a:t>MICRON  </a:t>
            </a:r>
            <a:r>
              <a:rPr lang="en-US" altLang="de-DE" sz="1400" dirty="0">
                <a:solidFill>
                  <a:srgbClr val="0000CC"/>
                </a:solidFill>
                <a:cs typeface="Arial" panose="020B0604020202020204" pitchFamily="34" charset="0"/>
              </a:rPr>
              <a:t>#2243-5</a:t>
            </a:r>
          </a:p>
          <a:p>
            <a:pPr algn="l" eaLnBrk="1" hangingPunct="1"/>
            <a:r>
              <a:rPr lang="en-US" altLang="de-DE" sz="1400" dirty="0"/>
              <a:t>Voltage:     200V</a:t>
            </a:r>
          </a:p>
          <a:p>
            <a:pPr algn="l" eaLnBrk="1" hangingPunct="1"/>
            <a:endParaRPr lang="en-US" altLang="de-DE" sz="1400" dirty="0"/>
          </a:p>
          <a:p>
            <a:pPr algn="l" eaLnBrk="1" hangingPunct="1"/>
            <a:r>
              <a:rPr lang="en-US" altLang="de-DE" sz="1600" b="1" i="1" u="sng" dirty="0">
                <a:solidFill>
                  <a:srgbClr val="FF0000"/>
                </a:solidFill>
              </a:rPr>
              <a:t>conclusion:</a:t>
            </a:r>
            <a:r>
              <a:rPr lang="en-US" altLang="de-DE" sz="1600" b="1" i="1" dirty="0">
                <a:solidFill>
                  <a:srgbClr val="FF0000"/>
                </a:solidFill>
              </a:rPr>
              <a:t> measurement in dry N</a:t>
            </a:r>
            <a:r>
              <a:rPr lang="en-US" altLang="de-DE" sz="1600" b="1" i="1" baseline="-25000" dirty="0">
                <a:solidFill>
                  <a:srgbClr val="FF0000"/>
                </a:solidFill>
              </a:rPr>
              <a:t>2</a:t>
            </a:r>
          </a:p>
          <a:p>
            <a:pPr algn="l" eaLnBrk="1" hangingPunct="1"/>
            <a:endParaRPr lang="en-US" altLang="de-DE" sz="1600" b="1" i="1" dirty="0"/>
          </a:p>
          <a:p>
            <a:pPr algn="l" eaLnBrk="1" hangingPunct="1"/>
            <a:r>
              <a:rPr lang="en-US" altLang="de-DE" sz="1400" baseline="30000" dirty="0"/>
              <a:t>207</a:t>
            </a:r>
            <a:r>
              <a:rPr lang="en-US" altLang="de-DE" sz="1400" dirty="0"/>
              <a:t>Bi        E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=482, 976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   0.94, 2.31 mm (e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interaction)</a:t>
            </a:r>
            <a:endParaRPr lang="en-US" altLang="de-DE" sz="1400" dirty="0">
              <a:cs typeface="Arial" panose="020B0604020202020204" pitchFamily="34" charset="0"/>
            </a:endParaRPr>
          </a:p>
          <a:p>
            <a:pPr algn="l" eaLnBrk="1" hangingPunct="1"/>
            <a:endParaRPr lang="de-DE" altLang="de-DE" sz="1000" dirty="0"/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132165"/>
              </p:ext>
            </p:extLst>
          </p:nvPr>
        </p:nvGraphicFramePr>
        <p:xfrm>
          <a:off x="3027363" y="1699295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4" imgW="904885" imgH="190447" progId="Equation.3">
                  <p:embed/>
                </p:oleObj>
              </mc:Choice>
              <mc:Fallback>
                <p:oleObj name="Equation" r:id="rId4" imgW="904885" imgH="190447" progId="Equation.3">
                  <p:embed/>
                  <p:pic>
                    <p:nvPicPr>
                      <p:cNvPr id="1946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1699295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2" descr="chamber-si-bi207-det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5782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2700338" y="5733132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/>
              <a:t>experimental set-up</a:t>
            </a:r>
          </a:p>
          <a:p>
            <a:pPr algn="l" eaLnBrk="1" hangingPunct="1"/>
            <a:endParaRPr lang="de-DE" altLang="de-DE" sz="1000"/>
          </a:p>
        </p:txBody>
      </p:sp>
      <p:pic>
        <p:nvPicPr>
          <p:cNvPr id="30" name="Picture 23" descr="resolution-2243-5-vacuum-n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08720"/>
            <a:ext cx="3602038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7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of the DSSD</a:t>
            </a:r>
            <a:endParaRPr lang="en-US" dirty="0"/>
          </a:p>
        </p:txBody>
      </p:sp>
      <p:pic>
        <p:nvPicPr>
          <p:cNvPr id="12" name="Picture 81" descr="DSSD-2512-17-207Bi--nitrogen-strip-x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08720"/>
            <a:ext cx="2695575" cy="226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716463" y="5804570"/>
            <a:ext cx="4248150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 baseline="30000"/>
              <a:t>207</a:t>
            </a:r>
            <a:r>
              <a:rPr lang="en-US" altLang="de-DE" sz="1400"/>
              <a:t>Bi        E</a:t>
            </a:r>
            <a:r>
              <a:rPr lang="en-US" altLang="de-DE" sz="1400" baseline="-25000"/>
              <a:t>e</a:t>
            </a:r>
            <a:r>
              <a:rPr lang="en-US" altLang="de-DE" sz="1400">
                <a:cs typeface="Times New Roman" panose="02020603050405020304" pitchFamily="18" charset="0"/>
              </a:rPr>
              <a:t>=976 keV ;  </a:t>
            </a:r>
            <a:r>
              <a:rPr lang="en-US" altLang="de-DE" sz="1400" baseline="30000"/>
              <a:t>241</a:t>
            </a:r>
            <a:r>
              <a:rPr lang="en-US" altLang="de-DE" sz="1400"/>
              <a:t>Am      E</a:t>
            </a:r>
            <a:r>
              <a:rPr lang="el-GR" altLang="de-DE" sz="1400" baseline="-25000"/>
              <a:t>α</a:t>
            </a:r>
            <a:r>
              <a:rPr lang="en-US" altLang="de-DE" sz="1400"/>
              <a:t>=5.486 MeV</a:t>
            </a:r>
            <a:endParaRPr lang="de-DE" altLang="de-DE" sz="1400"/>
          </a:p>
        </p:txBody>
      </p:sp>
      <p:pic>
        <p:nvPicPr>
          <p:cNvPr id="14" name="Picture 12" descr="chamber-si-bi207-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5782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555875" y="4075782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/>
              <a:t>experimental set-up</a:t>
            </a:r>
          </a:p>
          <a:p>
            <a:pPr algn="l" eaLnBrk="1" hangingPunct="1"/>
            <a:endParaRPr lang="de-DE" altLang="de-DE" sz="1000"/>
          </a:p>
        </p:txBody>
      </p:sp>
      <p:graphicFrame>
        <p:nvGraphicFramePr>
          <p:cNvPr id="1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05373"/>
              </p:ext>
            </p:extLst>
          </p:nvPr>
        </p:nvGraphicFramePr>
        <p:xfrm>
          <a:off x="539750" y="1196057"/>
          <a:ext cx="3887788" cy="255126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398676189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1477422276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3055824549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851351148"/>
                    </a:ext>
                  </a:extLst>
                </a:gridCol>
              </a:tblGrid>
              <a:tr h="4937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MICRON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∆E (</a:t>
                      </a:r>
                      <a:r>
                        <a:rPr kumimoji="0" lang="de-DE" alt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Am) vacuum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∆E(</a:t>
                      </a:r>
                      <a:r>
                        <a:rPr kumimoji="0" lang="de-DE" alt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Bi) vacuum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∆E(</a:t>
                      </a:r>
                      <a:r>
                        <a:rPr kumimoji="0" lang="de-DE" alt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nitrogen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095137"/>
                  </a:ext>
                </a:extLst>
              </a:tr>
              <a:tr h="4937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#2243-5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31.3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16.2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33.3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16.0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32.5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244356"/>
                  </a:ext>
                </a:extLst>
              </a:tr>
              <a:tr h="2888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#2243-4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30.2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18.5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284527"/>
                  </a:ext>
                </a:extLst>
              </a:tr>
              <a:tr h="28730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#2243-3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34.0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18.2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77309"/>
                  </a:ext>
                </a:extLst>
              </a:tr>
              <a:tr h="4937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#2243-2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35.7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14.5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27.0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187052"/>
                  </a:ext>
                </a:extLst>
              </a:tr>
              <a:tr h="4937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#2512-17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27.4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29.7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14.8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18.8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686454"/>
                  </a:ext>
                </a:extLst>
              </a:tr>
            </a:tbl>
          </a:graphicData>
        </a:graphic>
      </p:graphicFrame>
      <p:pic>
        <p:nvPicPr>
          <p:cNvPr id="17" name="Picture 83" descr="DSSD-2512-17-207Bi--nitrogen-strip-y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83620"/>
            <a:ext cx="2695575" cy="2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85"/>
          <p:cNvSpPr txBox="1">
            <a:spLocks noChangeArrowheads="1"/>
          </p:cNvSpPr>
          <p:nvPr/>
        </p:nvSpPr>
        <p:spPr bwMode="auto">
          <a:xfrm>
            <a:off x="5867400" y="1196057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 Box 86"/>
          <p:cNvSpPr txBox="1">
            <a:spLocks noChangeArrowheads="1"/>
          </p:cNvSpPr>
          <p:nvPr/>
        </p:nvSpPr>
        <p:spPr bwMode="auto">
          <a:xfrm>
            <a:off x="6227763" y="3572545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Text Box 89"/>
          <p:cNvSpPr txBox="1">
            <a:spLocks noChangeArrowheads="1"/>
          </p:cNvSpPr>
          <p:nvPr/>
        </p:nvSpPr>
        <p:spPr bwMode="auto">
          <a:xfrm>
            <a:off x="7058025" y="1483395"/>
            <a:ext cx="917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CC"/>
                </a:solidFill>
                <a:cs typeface="Arial" panose="020B0604020202020204" pitchFamily="34" charset="0"/>
              </a:rPr>
              <a:t>∆E=15.4 keV</a:t>
            </a:r>
          </a:p>
        </p:txBody>
      </p:sp>
      <p:sp>
        <p:nvSpPr>
          <p:cNvPr id="21" name="Text Box 90"/>
          <p:cNvSpPr txBox="1">
            <a:spLocks noChangeArrowheads="1"/>
          </p:cNvSpPr>
          <p:nvPr/>
        </p:nvSpPr>
        <p:spPr bwMode="auto">
          <a:xfrm>
            <a:off x="7092950" y="3788445"/>
            <a:ext cx="917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CC"/>
                </a:solidFill>
                <a:cs typeface="Arial" panose="020B0604020202020204" pitchFamily="34" charset="0"/>
              </a:rPr>
              <a:t>∆E=32.5 keV</a:t>
            </a:r>
          </a:p>
        </p:txBody>
      </p:sp>
    </p:spTree>
    <p:extLst>
      <p:ext uri="{BB962C8B-B14F-4D97-AF65-F5344CB8AC3E}">
        <p14:creationId xmlns:p14="http://schemas.microsoft.com/office/powerpoint/2010/main" val="7332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threshold of the DSSD</a:t>
            </a:r>
            <a:endParaRPr lang="en-US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372225" y="5660107"/>
            <a:ext cx="2376488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 baseline="30000"/>
              <a:t>207</a:t>
            </a:r>
            <a:r>
              <a:rPr lang="en-US" altLang="de-DE" sz="1400"/>
              <a:t>Bi        E</a:t>
            </a:r>
            <a:r>
              <a:rPr lang="en-US" altLang="de-DE" sz="1400" baseline="-25000"/>
              <a:t>e</a:t>
            </a:r>
            <a:r>
              <a:rPr lang="en-US" altLang="de-DE" sz="1400">
                <a:cs typeface="Times New Roman" panose="02020603050405020304" pitchFamily="18" charset="0"/>
              </a:rPr>
              <a:t>=482, 976 keV  </a:t>
            </a:r>
            <a:endParaRPr lang="de-DE" altLang="de-DE" sz="1400"/>
          </a:p>
        </p:txBody>
      </p:sp>
      <p:pic>
        <p:nvPicPr>
          <p:cNvPr id="23" name="Picture 5" descr="chamber-si-bi207-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5782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627313" y="5733132"/>
            <a:ext cx="187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/>
              <a:t>experimental set-up</a:t>
            </a:r>
            <a:endParaRPr lang="de-DE" altLang="de-DE" sz="1000"/>
          </a:p>
        </p:txBody>
      </p:sp>
      <p:pic>
        <p:nvPicPr>
          <p:cNvPr id="25" name="Picture 49" descr="threshold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720"/>
            <a:ext cx="6402388" cy="41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3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with a double-sided Si-strip detector</a:t>
            </a:r>
            <a:endParaRPr lang="en-US" dirty="0"/>
          </a:p>
        </p:txBody>
      </p:sp>
      <p:pic>
        <p:nvPicPr>
          <p:cNvPr id="7" name="Picture 2" descr="A-2734-detai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712"/>
            <a:ext cx="3495675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7" descr="caen-a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133699"/>
            <a:ext cx="692150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356100" y="2503587"/>
            <a:ext cx="255588" cy="1524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de-DE" sz="1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</a:t>
            </a:r>
            <a:endParaRPr lang="de-DE" altLang="de-DE" sz="1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971550" y="836712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79388" y="1628874"/>
            <a:ext cx="576262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667625" y="1484412"/>
            <a:ext cx="744538" cy="34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de-DE" sz="1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pitchFamily="18" charset="0"/>
              </a:rPr>
              <a:t>CAEN</a:t>
            </a:r>
            <a:endParaRPr lang="de-DE" altLang="de-DE" sz="16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52438" y="3095724"/>
            <a:ext cx="1947862" cy="3048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Micron Semiconductor</a:t>
            </a:r>
            <a:endParaRPr lang="de-DE" altLang="de-DE" sz="1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68313" y="3789462"/>
            <a:ext cx="2108200" cy="147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000"/>
              <a:t>N</a:t>
            </a:r>
            <a:r>
              <a:rPr lang="en-US" altLang="de-DE" sz="1000">
                <a:cs typeface="Arial" panose="020B0604020202020204" pitchFamily="34" charset="0"/>
              </a:rPr>
              <a:t>º Junction Elements: 16</a:t>
            </a:r>
          </a:p>
          <a:p>
            <a:pPr algn="l" eaLnBrk="1" hangingPunct="1"/>
            <a:r>
              <a:rPr lang="en-US" altLang="de-DE" sz="1000"/>
              <a:t>Nº Junction Elements: 16</a:t>
            </a:r>
          </a:p>
          <a:p>
            <a:pPr algn="l" eaLnBrk="1" hangingPunct="1"/>
            <a:r>
              <a:rPr lang="en-US" altLang="de-DE" sz="1000"/>
              <a:t>Element Length:           49.5 mm</a:t>
            </a:r>
          </a:p>
          <a:p>
            <a:pPr algn="l" eaLnBrk="1" hangingPunct="1"/>
            <a:r>
              <a:rPr lang="en-US" altLang="de-DE" sz="1000"/>
              <a:t>Element Pitch:              3.1 mm</a:t>
            </a:r>
          </a:p>
          <a:p>
            <a:pPr algn="l" eaLnBrk="1" hangingPunct="1"/>
            <a:r>
              <a:rPr lang="en-US" altLang="de-DE" sz="1000"/>
              <a:t>Element width:             3.0 mm</a:t>
            </a:r>
          </a:p>
          <a:p>
            <a:pPr algn="l" eaLnBrk="1" hangingPunct="1"/>
            <a:r>
              <a:rPr lang="en-US" altLang="de-DE" sz="1000"/>
              <a:t>Active Area:                 50x50 mm</a:t>
            </a:r>
            <a:r>
              <a:rPr lang="en-US" altLang="de-DE" sz="1000" baseline="30000"/>
              <a:t>2</a:t>
            </a:r>
            <a:endParaRPr lang="en-US" altLang="de-DE" sz="1000"/>
          </a:p>
          <a:p>
            <a:pPr algn="l" eaLnBrk="1" hangingPunct="1"/>
            <a:r>
              <a:rPr lang="en-US" altLang="de-DE" sz="1000"/>
              <a:t>Thickness:                   1000 </a:t>
            </a:r>
            <a:r>
              <a:rPr lang="en-US" altLang="de-DE" sz="1000">
                <a:cs typeface="Arial" panose="020B0604020202020204" pitchFamily="34" charset="0"/>
              </a:rPr>
              <a:t>µm</a:t>
            </a:r>
          </a:p>
          <a:p>
            <a:pPr algn="l" eaLnBrk="1" hangingPunct="1"/>
            <a:endParaRPr lang="en-US" altLang="de-DE" sz="1000"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de-DE" sz="1000">
                <a:solidFill>
                  <a:srgbClr val="0000CC"/>
                </a:solidFill>
                <a:cs typeface="Arial" panose="020B0604020202020204" pitchFamily="34" charset="0"/>
              </a:rPr>
              <a:t>Price:                            5600 </a:t>
            </a:r>
            <a:r>
              <a:rPr lang="en-US" altLang="de-DE" sz="1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843213" y="3789462"/>
            <a:ext cx="2160587" cy="147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000"/>
              <a:t>CPA-16</a:t>
            </a:r>
          </a:p>
          <a:p>
            <a:pPr algn="l" eaLnBrk="1" hangingPunct="1"/>
            <a:r>
              <a:rPr lang="en-US" altLang="de-DE" sz="1000"/>
              <a:t>Charge Sensitive Preamplifier</a:t>
            </a:r>
            <a:endParaRPr lang="en-US" altLang="de-DE" sz="1000">
              <a:cs typeface="Arial" panose="020B0604020202020204" pitchFamily="34" charset="0"/>
            </a:endParaRPr>
          </a:p>
          <a:p>
            <a:pPr algn="l" eaLnBrk="1" hangingPunct="1"/>
            <a:endParaRPr lang="en-US" altLang="de-DE" sz="1000"/>
          </a:p>
          <a:p>
            <a:pPr algn="l" eaLnBrk="1" hangingPunct="1"/>
            <a:r>
              <a:rPr lang="en-US" altLang="de-DE" sz="1000"/>
              <a:t>16 channel compact module</a:t>
            </a:r>
          </a:p>
          <a:p>
            <a:pPr algn="l" eaLnBrk="1" hangingPunct="1"/>
            <a:r>
              <a:rPr lang="en-US" altLang="de-DE" sz="1000"/>
              <a:t>2 output stages with different gains</a:t>
            </a:r>
          </a:p>
          <a:p>
            <a:pPr algn="l" eaLnBrk="1" hangingPunct="1"/>
            <a:r>
              <a:rPr lang="en-US" altLang="de-DE" sz="1000"/>
              <a:t>Bias voltage up to </a:t>
            </a:r>
            <a:r>
              <a:rPr lang="en-US" altLang="de-DE" sz="1000">
                <a:cs typeface="Arial" panose="020B0604020202020204" pitchFamily="34" charset="0"/>
              </a:rPr>
              <a:t>±500V</a:t>
            </a:r>
          </a:p>
          <a:p>
            <a:pPr algn="l" eaLnBrk="1" hangingPunct="1"/>
            <a:endParaRPr lang="en-US" altLang="de-DE" sz="1000">
              <a:cs typeface="Arial" panose="020B0604020202020204" pitchFamily="34" charset="0"/>
            </a:endParaRPr>
          </a:p>
          <a:p>
            <a:pPr algn="l" eaLnBrk="1" hangingPunct="1"/>
            <a:endParaRPr lang="en-US" altLang="de-DE" sz="1000"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de-DE" sz="1000">
                <a:solidFill>
                  <a:srgbClr val="0000CC"/>
                </a:solidFill>
                <a:cs typeface="Arial" panose="020B0604020202020204" pitchFamily="34" charset="0"/>
              </a:rPr>
              <a:t>Price:                         2x 2250 </a:t>
            </a:r>
            <a:r>
              <a:rPr lang="en-US" altLang="de-DE" sz="1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292725" y="4365724"/>
            <a:ext cx="180022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000"/>
              <a:t>Amplifier N 568BC</a:t>
            </a:r>
          </a:p>
          <a:p>
            <a:pPr algn="l" eaLnBrk="1" hangingPunct="1"/>
            <a:endParaRPr lang="en-US" altLang="de-DE" sz="1000"/>
          </a:p>
          <a:p>
            <a:pPr algn="l" eaLnBrk="1" hangingPunct="1"/>
            <a:r>
              <a:rPr lang="en-US" altLang="de-DE" sz="1000"/>
              <a:t>16 fold shaper</a:t>
            </a:r>
          </a:p>
          <a:p>
            <a:pPr algn="l" eaLnBrk="1" hangingPunct="1"/>
            <a:endParaRPr lang="en-US" altLang="de-DE" sz="1000"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de-DE" sz="1000">
                <a:solidFill>
                  <a:srgbClr val="0000CC"/>
                </a:solidFill>
                <a:cs typeface="Arial" panose="020B0604020202020204" pitchFamily="34" charset="0"/>
              </a:rPr>
              <a:t>Price:                2x 3481  </a:t>
            </a:r>
            <a:r>
              <a:rPr lang="en-US" altLang="de-DE" sz="1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7380288" y="4508599"/>
            <a:ext cx="14398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000"/>
              <a:t>ADC V785AF</a:t>
            </a:r>
          </a:p>
          <a:p>
            <a:pPr algn="l" eaLnBrk="1" hangingPunct="1"/>
            <a:r>
              <a:rPr lang="en-US" altLang="de-DE" sz="1000"/>
              <a:t>32 channel</a:t>
            </a:r>
          </a:p>
          <a:p>
            <a:pPr algn="l" eaLnBrk="1" hangingPunct="1"/>
            <a:endParaRPr lang="en-US" altLang="de-DE" sz="1000"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de-DE" sz="1000">
                <a:solidFill>
                  <a:srgbClr val="0000CC"/>
                </a:solidFill>
                <a:cs typeface="Arial" panose="020B0604020202020204" pitchFamily="34" charset="0"/>
              </a:rPr>
              <a:t>Price:       2x 5094  </a:t>
            </a:r>
            <a:r>
              <a:rPr lang="en-US" altLang="de-DE" sz="1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pic>
        <p:nvPicPr>
          <p:cNvPr id="18" name="Picture 23" descr="logom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52612"/>
            <a:ext cx="152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cpa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774"/>
            <a:ext cx="13493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5" descr="cpa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36937"/>
            <a:ext cx="13493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651500" y="1052612"/>
            <a:ext cx="744538" cy="34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de-DE" sz="1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pitchFamily="18" charset="0"/>
              </a:rPr>
              <a:t>CAEN</a:t>
            </a:r>
            <a:endParaRPr lang="de-DE" altLang="de-DE" sz="16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6" name="Picture 31" descr="caen-amplifi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17799"/>
            <a:ext cx="763588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3" descr="caen-amplifi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7799"/>
            <a:ext cx="763587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 descr="caen-a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133699"/>
            <a:ext cx="69215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68313" y="5518249"/>
            <a:ext cx="389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 b="1">
                <a:solidFill>
                  <a:srgbClr val="FF0000"/>
                </a:solidFill>
              </a:rPr>
              <a:t>Total cost 27,250.- </a:t>
            </a:r>
            <a:r>
              <a:rPr lang="en-US" altLang="de-DE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(discriminator not included)</a:t>
            </a:r>
            <a:endParaRPr lang="de-DE" altLang="de-DE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(</a:t>
            </a:r>
            <a:r>
              <a:rPr lang="en-US" dirty="0" err="1" smtClean="0">
                <a:solidFill>
                  <a:srgbClr val="FF0000"/>
                </a:solidFill>
              </a:rPr>
              <a:t>Mesytec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Multichannel Systems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3" name="Picture 3" descr="DSSD-2512-17-207Bi--nitrogen-strip-x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720"/>
            <a:ext cx="3590925" cy="302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 descr="multi-noa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08720"/>
            <a:ext cx="3587750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331913" y="1340520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076825" y="4148807"/>
            <a:ext cx="3600450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>
                <a:solidFill>
                  <a:srgbClr val="0000CC"/>
                </a:solidFill>
              </a:rPr>
              <a:t>MICRON  </a:t>
            </a:r>
            <a:r>
              <a:rPr lang="en-US" altLang="de-DE" sz="1400">
                <a:solidFill>
                  <a:srgbClr val="0000CC"/>
                </a:solidFill>
                <a:cs typeface="Arial" panose="020B0604020202020204" pitchFamily="34" charset="0"/>
              </a:rPr>
              <a:t>#2243-5</a:t>
            </a:r>
          </a:p>
          <a:p>
            <a:pPr algn="l" eaLnBrk="1" hangingPunct="1"/>
            <a:r>
              <a:rPr lang="en-US" altLang="de-DE" sz="1400"/>
              <a:t>Voltage:     200V</a:t>
            </a:r>
          </a:p>
          <a:p>
            <a:pPr algn="l" eaLnBrk="1" hangingPunct="1"/>
            <a:r>
              <a:rPr lang="en-US" altLang="de-DE" sz="1500" b="1"/>
              <a:t>measurement in vacuum</a:t>
            </a:r>
          </a:p>
          <a:p>
            <a:pPr algn="l" eaLnBrk="1" hangingPunct="1"/>
            <a:endParaRPr lang="en-US" altLang="de-DE" sz="1500" b="1"/>
          </a:p>
          <a:p>
            <a:pPr algn="l" eaLnBrk="1" hangingPunct="1"/>
            <a:r>
              <a:rPr lang="en-US" altLang="de-DE" sz="1500" b="1">
                <a:solidFill>
                  <a:srgbClr val="FF0000"/>
                </a:solidFill>
              </a:rPr>
              <a:t>ORTEC 572</a:t>
            </a:r>
          </a:p>
          <a:p>
            <a:pPr algn="l" eaLnBrk="1" hangingPunct="1"/>
            <a:r>
              <a:rPr lang="en-US" altLang="de-DE" sz="1500"/>
              <a:t>shaping time 0.5 </a:t>
            </a:r>
            <a:r>
              <a:rPr lang="el-GR" altLang="de-DE" sz="1500">
                <a:cs typeface="Arial" panose="020B0604020202020204" pitchFamily="34" charset="0"/>
              </a:rPr>
              <a:t>μ</a:t>
            </a:r>
            <a:r>
              <a:rPr lang="en-US" altLang="de-DE" sz="1500">
                <a:cs typeface="Arial" panose="020B0604020202020204" pitchFamily="34" charset="0"/>
              </a:rPr>
              <a:t>s  ∆E=122 keV</a:t>
            </a:r>
          </a:p>
          <a:p>
            <a:pPr algn="l" eaLnBrk="1" hangingPunct="1"/>
            <a:r>
              <a:rPr lang="en-US" altLang="de-DE" sz="1500">
                <a:cs typeface="Arial" panose="020B0604020202020204" pitchFamily="34" charset="0"/>
              </a:rPr>
              <a:t>                      1.0 </a:t>
            </a:r>
            <a:r>
              <a:rPr lang="el-GR" altLang="de-DE" sz="1500">
                <a:cs typeface="Arial" panose="020B0604020202020204" pitchFamily="34" charset="0"/>
              </a:rPr>
              <a:t>μ</a:t>
            </a:r>
            <a:r>
              <a:rPr lang="en-US" altLang="de-DE" sz="1500">
                <a:cs typeface="Arial" panose="020B0604020202020204" pitchFamily="34" charset="0"/>
              </a:rPr>
              <a:t>s  ∆E=112 keV</a:t>
            </a:r>
          </a:p>
          <a:p>
            <a:pPr algn="l" eaLnBrk="1" hangingPunct="1"/>
            <a:r>
              <a:rPr lang="en-US" altLang="de-DE" sz="1500">
                <a:cs typeface="Arial" panose="020B0604020202020204" pitchFamily="34" charset="0"/>
              </a:rPr>
              <a:t>                      2.0 </a:t>
            </a:r>
            <a:r>
              <a:rPr lang="el-GR" altLang="de-DE" sz="1500">
                <a:cs typeface="Arial" panose="020B0604020202020204" pitchFamily="34" charset="0"/>
              </a:rPr>
              <a:t>μ</a:t>
            </a:r>
            <a:r>
              <a:rPr lang="en-US" altLang="de-DE" sz="1500">
                <a:cs typeface="Arial" panose="020B0604020202020204" pitchFamily="34" charset="0"/>
              </a:rPr>
              <a:t>s  ∆E= 103 keV</a:t>
            </a:r>
          </a:p>
        </p:txBody>
      </p:sp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718752"/>
              </p:ext>
            </p:extLst>
          </p:nvPr>
        </p:nvGraphicFramePr>
        <p:xfrm>
          <a:off x="2916238" y="155642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5" imgW="904885" imgH="190447" progId="Equation.3">
                  <p:embed/>
                </p:oleObj>
              </mc:Choice>
              <mc:Fallback>
                <p:oleObj name="Equation" r:id="rId5" imgW="904885" imgH="190447" progId="Equation.3">
                  <p:embed/>
                  <p:pic>
                    <p:nvPicPr>
                      <p:cNvPr id="276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556420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8" descr="chamber-si-bi207-det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5782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700338" y="5733132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/>
              <a:t>experimental set-up</a:t>
            </a:r>
          </a:p>
          <a:p>
            <a:pPr algn="l" eaLnBrk="1" hangingPunct="1"/>
            <a:endParaRPr lang="de-DE" altLang="de-DE" sz="1000"/>
          </a:p>
        </p:txBody>
      </p:sp>
      <p:graphicFrame>
        <p:nvGraphicFramePr>
          <p:cNvPr id="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84037"/>
              </p:ext>
            </p:extLst>
          </p:nvPr>
        </p:nvGraphicFramePr>
        <p:xfrm>
          <a:off x="6902450" y="1772320"/>
          <a:ext cx="869950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8" imgW="866568" imgH="190447" progId="Equation.3">
                  <p:embed/>
                </p:oleObj>
              </mc:Choice>
              <mc:Fallback>
                <p:oleObj name="Equation" r:id="rId8" imgW="866568" imgH="190447" progId="Equation.3">
                  <p:embed/>
                  <p:pic>
                    <p:nvPicPr>
                      <p:cNvPr id="27658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50" y="1772320"/>
                        <a:ext cx="869950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(</a:t>
            </a:r>
            <a:r>
              <a:rPr lang="en-US" dirty="0" smtClean="0">
                <a:solidFill>
                  <a:srgbClr val="FF0000"/>
                </a:solidFill>
              </a:rPr>
              <a:t>Multichannel Systems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2" name="Picture 13" descr="multi-572-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720"/>
            <a:ext cx="2687637" cy="22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multi-572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08720"/>
            <a:ext cx="269240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348038" y="3717007"/>
            <a:ext cx="244792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>
                <a:solidFill>
                  <a:srgbClr val="0000CC"/>
                </a:solidFill>
              </a:rPr>
              <a:t>MICRON  </a:t>
            </a:r>
            <a:r>
              <a:rPr lang="en-US" altLang="de-DE" sz="1400">
                <a:solidFill>
                  <a:srgbClr val="0000CC"/>
                </a:solidFill>
                <a:cs typeface="Arial" panose="020B0604020202020204" pitchFamily="34" charset="0"/>
              </a:rPr>
              <a:t>#2243-5</a:t>
            </a:r>
          </a:p>
          <a:p>
            <a:pPr algn="l" eaLnBrk="1" hangingPunct="1"/>
            <a:r>
              <a:rPr lang="en-US" altLang="de-DE" sz="1400"/>
              <a:t>Voltage:     200V</a:t>
            </a:r>
          </a:p>
          <a:p>
            <a:pPr algn="l" eaLnBrk="1" hangingPunct="1"/>
            <a:r>
              <a:rPr lang="en-US" altLang="de-DE" sz="1500" b="1"/>
              <a:t>measurement in vacuum</a:t>
            </a:r>
            <a:endParaRPr lang="en-US" altLang="de-DE" sz="1500">
              <a:cs typeface="Arial" panose="020B0604020202020204" pitchFamily="34" charset="0"/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229971"/>
              </p:ext>
            </p:extLst>
          </p:nvPr>
        </p:nvGraphicFramePr>
        <p:xfrm>
          <a:off x="4427538" y="1267495"/>
          <a:ext cx="105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Equation" r:id="rId5" imgW="1047629" imgH="419153" progId="Equation.3">
                  <p:embed/>
                </p:oleObj>
              </mc:Choice>
              <mc:Fallback>
                <p:oleObj name="Equation" r:id="rId5" imgW="1047629" imgH="419153" progId="Equation.3">
                  <p:embed/>
                  <p:pic>
                    <p:nvPicPr>
                      <p:cNvPr id="2970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267495"/>
                        <a:ext cx="1054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8" descr="chamber-si-bi207-det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5782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700338" y="5733132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/>
              <a:t>experimental set-up</a:t>
            </a:r>
          </a:p>
          <a:p>
            <a:pPr algn="l" eaLnBrk="1" hangingPunct="1"/>
            <a:endParaRPr lang="de-DE" altLang="de-DE" sz="1000"/>
          </a:p>
        </p:txBody>
      </p:sp>
      <p:pic>
        <p:nvPicPr>
          <p:cNvPr id="18" name="Picture 17" descr="multi-572-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08720"/>
            <a:ext cx="269240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9" descr="multi-CAEN-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72545"/>
            <a:ext cx="26924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576773"/>
              </p:ext>
            </p:extLst>
          </p:nvPr>
        </p:nvGraphicFramePr>
        <p:xfrm>
          <a:off x="7164388" y="1267495"/>
          <a:ext cx="105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Equation" r:id="rId10" imgW="1047629" imgH="419153" progId="Equation.3">
                  <p:embed/>
                </p:oleObj>
              </mc:Choice>
              <mc:Fallback>
                <p:oleObj name="Equation" r:id="rId10" imgW="1047629" imgH="419153" progId="Equation.3">
                  <p:embed/>
                  <p:pic>
                    <p:nvPicPr>
                      <p:cNvPr id="2970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267495"/>
                        <a:ext cx="1054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541822"/>
              </p:ext>
            </p:extLst>
          </p:nvPr>
        </p:nvGraphicFramePr>
        <p:xfrm>
          <a:off x="7235825" y="3932907"/>
          <a:ext cx="105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12" imgW="1047629" imgH="419153" progId="Equation.3">
                  <p:embed/>
                </p:oleObj>
              </mc:Choice>
              <mc:Fallback>
                <p:oleObj name="Equation" r:id="rId12" imgW="1047629" imgH="419153" progId="Equation.3">
                  <p:embed/>
                  <p:pic>
                    <p:nvPicPr>
                      <p:cNvPr id="2970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932907"/>
                        <a:ext cx="1054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1055186"/>
              </p:ext>
            </p:extLst>
          </p:nvPr>
        </p:nvGraphicFramePr>
        <p:xfrm>
          <a:off x="1476375" y="1340520"/>
          <a:ext cx="10652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quation" r:id="rId14" imgW="1047629" imgH="419153" progId="Equation.3">
                  <p:embed/>
                </p:oleObj>
              </mc:Choice>
              <mc:Fallback>
                <p:oleObj name="Equation" r:id="rId14" imgW="1047629" imgH="419153" progId="Equation.3">
                  <p:embed/>
                  <p:pic>
                    <p:nvPicPr>
                      <p:cNvPr id="29709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340520"/>
                        <a:ext cx="106521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7740650" y="2564482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900" b="1">
                <a:solidFill>
                  <a:srgbClr val="FF0000"/>
                </a:solidFill>
              </a:rPr>
              <a:t>ORTEC 573</a:t>
            </a:r>
            <a:endParaRPr lang="de-DE" altLang="de-DE" sz="900" b="1">
              <a:solidFill>
                <a:srgbClr val="FF0000"/>
              </a:solidFill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7812088" y="5299745"/>
            <a:ext cx="977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900" b="1">
                <a:solidFill>
                  <a:srgbClr val="FF0000"/>
                </a:solidFill>
              </a:rPr>
              <a:t>CAEN N568BC</a:t>
            </a:r>
            <a:endParaRPr lang="de-DE" altLang="de-DE" sz="9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Implantation detector as active stopper</a:t>
            </a:r>
            <a:endParaRPr lang="en-US" dirty="0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79388" y="1700312"/>
            <a:ext cx="738663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de-DE" sz="2000">
                <a:solidFill>
                  <a:srgbClr val="CC0066"/>
                </a:solidFill>
                <a:latin typeface="Comic Sans MS" panose="030F0702030302020204" pitchFamily="66" charset="0"/>
              </a:rPr>
              <a:t> Implantation-decay correlations with large background </a:t>
            </a:r>
          </a:p>
          <a:p>
            <a:pPr algn="l" eaLnBrk="1" hangingPunct="1"/>
            <a:r>
              <a:rPr lang="es-ES_tradnl" altLang="de-DE" sz="2000">
                <a:solidFill>
                  <a:srgbClr val="CC0066"/>
                </a:solidFill>
                <a:latin typeface="Comic Sans MS" panose="030F0702030302020204" pitchFamily="66" charset="0"/>
              </a:rPr>
              <a:t>(half lifes similar to the implantation rate):</a:t>
            </a:r>
            <a:endParaRPr lang="es-ES_tradnl" altLang="de-DE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eaLnBrk="1" hangingPunct="1"/>
            <a:endParaRPr lang="es-ES_tradnl" altLang="de-DE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implantation-decay time correlation: active catcher</a:t>
            </a: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implantation-decay position correlation: granularity</a:t>
            </a:r>
          </a:p>
          <a:p>
            <a:pPr algn="l" eaLnBrk="1" hangingPunct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implantation of several ions: thickness and area</a:t>
            </a:r>
          </a:p>
          <a:p>
            <a:pPr algn="l" eaLnBrk="1" hangingPunct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energy of the implanted ion and the emitted </a:t>
            </a:r>
            <a:r>
              <a:rPr lang="es-ES_tradnl" altLang="de-DE" sz="2000">
                <a:solidFill>
                  <a:srgbClr val="008000"/>
                </a:solidFill>
                <a:latin typeface="Symbol" panose="05050102010706020507" pitchFamily="18" charset="2"/>
              </a:rPr>
              <a:t>b</a:t>
            </a:r>
            <a:endParaRPr lang="en-GB" altLang="de-DE" sz="1600">
              <a:solidFill>
                <a:srgbClr val="008000"/>
              </a:solidFill>
              <a:latin typeface="Symbol" panose="05050102010706020507" pitchFamily="18" charset="2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50825" y="1268512"/>
            <a:ext cx="6221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Active catcher for implantation-decay correlations</a:t>
            </a:r>
            <a:endParaRPr lang="en-GB" altLang="de-DE" sz="19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Picture 4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860899"/>
            <a:ext cx="30162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0825" y="4076799"/>
            <a:ext cx="5113338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s-ES_tradnl" altLang="de-DE" sz="200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algn="l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ES_tradnl" altLang="de-DE" sz="2000" b="1">
                <a:latin typeface="Comic Sans MS" panose="030F0702030302020204" pitchFamily="66" charset="0"/>
              </a:rPr>
              <a:t>3 double-sided silicon-strip detectors</a:t>
            </a:r>
            <a:endParaRPr lang="es-ES_tradnl" altLang="de-DE" b="1">
              <a:latin typeface="Comic Sans MS" panose="030F0702030302020204" pitchFamily="66" charset="0"/>
            </a:endParaRPr>
          </a:p>
          <a:p>
            <a:pPr algn="l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s-ES_tradnl" altLang="de-DE">
              <a:latin typeface="Comic Sans MS" panose="030F0702030302020204" pitchFamily="66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s-ES_tradnl" altLang="de-DE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- surface 5x5 cm</a:t>
            </a:r>
            <a:r>
              <a:rPr lang="es-ES_tradnl" altLang="de-DE" sz="2000" baseline="30000">
                <a:solidFill>
                  <a:srgbClr val="0000FF"/>
                </a:solidFill>
                <a:latin typeface="Comic Sans MS" panose="030F0702030302020204" pitchFamily="66" charset="0"/>
              </a:rPr>
              <a:t>2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thickness 1 mm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- 2 x 16 3.125 mm strips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manufactured by MICRON</a:t>
            </a: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endParaRPr lang="en-GB" altLang="de-DE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" name="Picture 6" descr="A-2443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836712"/>
            <a:ext cx="23209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1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Spectroscopy at stopped beams</a:t>
            </a:r>
            <a:endParaRPr lang="en-US" dirty="0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 flipH="1">
            <a:off x="3335338" y="2522728"/>
            <a:ext cx="2027237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3" descr="Jasny poziomy"/>
          <p:cNvSpPr>
            <a:spLocks noChangeArrowheads="1"/>
          </p:cNvSpPr>
          <p:nvPr/>
        </p:nvSpPr>
        <p:spPr bwMode="auto">
          <a:xfrm>
            <a:off x="5380038" y="1943290"/>
            <a:ext cx="42862" cy="6397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Rectangle 4" descr="Jasny poziomy"/>
          <p:cNvSpPr>
            <a:spLocks noChangeArrowheads="1"/>
          </p:cNvSpPr>
          <p:nvPr/>
        </p:nvSpPr>
        <p:spPr bwMode="auto">
          <a:xfrm>
            <a:off x="5468938" y="1943290"/>
            <a:ext cx="44450" cy="6397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132138" y="2278253"/>
            <a:ext cx="233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850" y="1830578"/>
            <a:ext cx="398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de-DE" sz="2000" b="1">
                <a:solidFill>
                  <a:srgbClr val="FF0000"/>
                </a:solidFill>
              </a:rPr>
              <a:t>i</a:t>
            </a:r>
            <a:r>
              <a:rPr lang="pl-PL" altLang="de-DE" sz="2000" b="1">
                <a:solidFill>
                  <a:srgbClr val="FF0000"/>
                </a:solidFill>
              </a:rPr>
              <a:t>dentified </a:t>
            </a:r>
            <a:r>
              <a:rPr lang="en-US" altLang="de-DE" sz="2000" b="1">
                <a:solidFill>
                  <a:srgbClr val="FF0000"/>
                </a:solidFill>
              </a:rPr>
              <a:t>projectile fragment</a:t>
            </a:r>
            <a:r>
              <a:rPr lang="pl-PL" altLang="de-DE" sz="2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258888" y="2867215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de-DE" sz="2000">
                <a:latin typeface="Times New Roman" panose="02020603050405020304" pitchFamily="18" charset="0"/>
              </a:rPr>
              <a:t>DSSD for HI and </a:t>
            </a:r>
            <a:r>
              <a:rPr lang="el-GR" altLang="de-DE" sz="2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pl-PL" altLang="de-DE" sz="1400">
                <a:latin typeface="Symbol" panose="05050102010706020507" pitchFamily="18" charset="2"/>
              </a:rPr>
              <a:t> </a:t>
            </a:r>
            <a:endParaRPr lang="pl-PL" altLang="de-DE" sz="2000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19664388">
            <a:off x="4289425" y="1152715"/>
            <a:ext cx="809625" cy="835025"/>
          </a:xfrm>
          <a:custGeom>
            <a:avLst/>
            <a:gdLst>
              <a:gd name="T0" fmla="*/ 708422 w 21600"/>
              <a:gd name="T1" fmla="*/ 417513 h 21600"/>
              <a:gd name="T2" fmla="*/ 404812 w 21600"/>
              <a:gd name="T3" fmla="*/ 835025 h 21600"/>
              <a:gd name="T4" fmla="*/ 101203 w 21600"/>
              <a:gd name="T5" fmla="*/ 417513 h 21600"/>
              <a:gd name="T6" fmla="*/ 4048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075238" y="997140"/>
            <a:ext cx="809625" cy="835025"/>
          </a:xfrm>
          <a:custGeom>
            <a:avLst/>
            <a:gdLst>
              <a:gd name="T0" fmla="*/ 708422 w 21600"/>
              <a:gd name="T1" fmla="*/ 417513 h 21600"/>
              <a:gd name="T2" fmla="*/ 404812 w 21600"/>
              <a:gd name="T3" fmla="*/ 835025 h 21600"/>
              <a:gd name="T4" fmla="*/ 101203 w 21600"/>
              <a:gd name="T5" fmla="*/ 417513 h 21600"/>
              <a:gd name="T6" fmla="*/ 4048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CAFAF"/>
              </a:gs>
              <a:gs pos="50000">
                <a:srgbClr val="33CCCC"/>
              </a:gs>
              <a:gs pos="100000">
                <a:srgbClr val="2CAFA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2164250">
            <a:off x="5891213" y="1197165"/>
            <a:ext cx="811212" cy="835025"/>
          </a:xfrm>
          <a:custGeom>
            <a:avLst/>
            <a:gdLst>
              <a:gd name="T0" fmla="*/ 709811 w 21600"/>
              <a:gd name="T1" fmla="*/ 417513 h 21600"/>
              <a:gd name="T2" fmla="*/ 405606 w 21600"/>
              <a:gd name="T3" fmla="*/ 835025 h 21600"/>
              <a:gd name="T4" fmla="*/ 101402 w 21600"/>
              <a:gd name="T5" fmla="*/ 417513 h 21600"/>
              <a:gd name="T6" fmla="*/ 40560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C2"/>
              </a:gs>
              <a:gs pos="50000">
                <a:srgbClr val="0000FF"/>
              </a:gs>
              <a:gs pos="100000">
                <a:srgbClr val="0000C2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1935612" flipV="1">
            <a:off x="4314825" y="2544953"/>
            <a:ext cx="809625" cy="835025"/>
          </a:xfrm>
          <a:custGeom>
            <a:avLst/>
            <a:gdLst>
              <a:gd name="T0" fmla="*/ 708422 w 21600"/>
              <a:gd name="T1" fmla="*/ 417513 h 21600"/>
              <a:gd name="T2" fmla="*/ 404812 w 21600"/>
              <a:gd name="T3" fmla="*/ 835025 h 21600"/>
              <a:gd name="T4" fmla="*/ 101203 w 21600"/>
              <a:gd name="T5" fmla="*/ 417513 h 21600"/>
              <a:gd name="T6" fmla="*/ 4048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A9"/>
              </a:gs>
              <a:gs pos="50000">
                <a:srgbClr val="0000FF"/>
              </a:gs>
              <a:gs pos="100000">
                <a:srgbClr val="0000A9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flipV="1">
            <a:off x="5075238" y="2684653"/>
            <a:ext cx="809625" cy="835025"/>
          </a:xfrm>
          <a:custGeom>
            <a:avLst/>
            <a:gdLst>
              <a:gd name="T0" fmla="*/ 708422 w 21600"/>
              <a:gd name="T1" fmla="*/ 417513 h 21600"/>
              <a:gd name="T2" fmla="*/ 404812 w 21600"/>
              <a:gd name="T3" fmla="*/ 835025 h 21600"/>
              <a:gd name="T4" fmla="*/ 101203 w 21600"/>
              <a:gd name="T5" fmla="*/ 417513 h 21600"/>
              <a:gd name="T6" fmla="*/ 4048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CAFAF"/>
              </a:gs>
              <a:gs pos="50000">
                <a:srgbClr val="33CCCC"/>
              </a:gs>
              <a:gs pos="100000">
                <a:srgbClr val="2CAFA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 rot="19435750" flipV="1">
            <a:off x="5878513" y="2529078"/>
            <a:ext cx="811212" cy="835025"/>
          </a:xfrm>
          <a:custGeom>
            <a:avLst/>
            <a:gdLst>
              <a:gd name="T0" fmla="*/ 709811 w 21600"/>
              <a:gd name="T1" fmla="*/ 417513 h 21600"/>
              <a:gd name="T2" fmla="*/ 405606 w 21600"/>
              <a:gd name="T3" fmla="*/ 835025 h 21600"/>
              <a:gd name="T4" fmla="*/ 101402 w 21600"/>
              <a:gd name="T5" fmla="*/ 417513 h 21600"/>
              <a:gd name="T6" fmla="*/ 40560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C2"/>
              </a:gs>
              <a:gs pos="50000">
                <a:srgbClr val="0000FF"/>
              </a:gs>
              <a:gs pos="100000">
                <a:srgbClr val="0000C2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 rot="12954586">
            <a:off x="5954713" y="1119378"/>
            <a:ext cx="1096962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de-DE" sz="2400" b="1">
                <a:solidFill>
                  <a:schemeClr val="bg1"/>
                </a:solidFill>
              </a:rPr>
              <a:t>n</a:t>
            </a:r>
            <a:r>
              <a:rPr lang="pl-PL" altLang="de-DE" sz="1400" b="1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pl-PL" altLang="de-DE" sz="2400" b="1">
                <a:solidFill>
                  <a:schemeClr val="bg1"/>
                </a:solidFill>
              </a:rPr>
              <a:t>-</a:t>
            </a:r>
            <a:r>
              <a:rPr lang="pl-PL" altLang="de-DE" sz="1400" b="1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pl-PL" altLang="de-DE" sz="2400" b="1">
                <a:solidFill>
                  <a:schemeClr val="bg1"/>
                </a:solidFill>
              </a:rPr>
              <a:t>det</a:t>
            </a:r>
            <a:r>
              <a:rPr lang="pl-PL" altLang="de-DE" sz="2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pl-PL" altLang="de-DE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pl-PL" altLang="de-DE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 rot="2160000">
            <a:off x="5889625" y="1197165"/>
            <a:ext cx="809625" cy="835025"/>
          </a:xfrm>
          <a:custGeom>
            <a:avLst/>
            <a:gdLst>
              <a:gd name="T0" fmla="*/ 708422 w 21600"/>
              <a:gd name="T1" fmla="*/ 417513 h 21600"/>
              <a:gd name="T2" fmla="*/ 404812 w 21600"/>
              <a:gd name="T3" fmla="*/ 835025 h 21600"/>
              <a:gd name="T4" fmla="*/ 101203 w 21600"/>
              <a:gd name="T5" fmla="*/ 417513 h 21600"/>
              <a:gd name="T6" fmla="*/ 4048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CAFAF"/>
              </a:gs>
              <a:gs pos="50000">
                <a:srgbClr val="33CCCC"/>
              </a:gs>
              <a:gs pos="100000">
                <a:srgbClr val="2CAFA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de-DE" sz="2400" b="1">
                <a:solidFill>
                  <a:schemeClr val="bg1"/>
                </a:solidFill>
                <a:latin typeface="Symbol" panose="05050102010706020507" pitchFamily="18" charset="2"/>
              </a:rPr>
              <a:t> g</a:t>
            </a:r>
            <a:r>
              <a:rPr lang="pl-PL" altLang="de-DE" sz="1400" b="1">
                <a:solidFill>
                  <a:schemeClr val="bg1"/>
                </a:solidFill>
              </a:rPr>
              <a:t> </a:t>
            </a:r>
            <a:r>
              <a:rPr lang="pl-PL" altLang="de-DE" sz="2400" b="1">
                <a:solidFill>
                  <a:schemeClr val="bg1"/>
                </a:solidFill>
              </a:rPr>
              <a:t>-</a:t>
            </a:r>
            <a:r>
              <a:rPr lang="pl-PL" altLang="de-DE" sz="1400" b="1">
                <a:solidFill>
                  <a:schemeClr val="bg1"/>
                </a:solidFill>
              </a:rPr>
              <a:t> </a:t>
            </a:r>
            <a:r>
              <a:rPr lang="pl-PL" altLang="de-DE" sz="2400" b="1">
                <a:solidFill>
                  <a:schemeClr val="bg1"/>
                </a:solidFill>
              </a:rPr>
              <a:t>det</a:t>
            </a:r>
            <a:r>
              <a:rPr lang="pl-PL" altLang="de-DE" sz="2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pl-PL" altLang="de-DE" sz="2400" b="1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 rot="19680000">
            <a:off x="4287838" y="1151128"/>
            <a:ext cx="809625" cy="835025"/>
          </a:xfrm>
          <a:custGeom>
            <a:avLst/>
            <a:gdLst>
              <a:gd name="T0" fmla="*/ 708422 w 21600"/>
              <a:gd name="T1" fmla="*/ 417513 h 21600"/>
              <a:gd name="T2" fmla="*/ 404812 w 21600"/>
              <a:gd name="T3" fmla="*/ 835025 h 21600"/>
              <a:gd name="T4" fmla="*/ 101203 w 21600"/>
              <a:gd name="T5" fmla="*/ 417513 h 21600"/>
              <a:gd name="T6" fmla="*/ 4048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CAFAF"/>
              </a:gs>
              <a:gs pos="50000">
                <a:srgbClr val="33CCCC"/>
              </a:gs>
              <a:gs pos="100000">
                <a:srgbClr val="2CAFA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 rot="12720000">
            <a:off x="4313238" y="2544953"/>
            <a:ext cx="809625" cy="835025"/>
          </a:xfrm>
          <a:custGeom>
            <a:avLst/>
            <a:gdLst>
              <a:gd name="T0" fmla="*/ 708422 w 21600"/>
              <a:gd name="T1" fmla="*/ 417513 h 21600"/>
              <a:gd name="T2" fmla="*/ 404812 w 21600"/>
              <a:gd name="T3" fmla="*/ 835025 h 21600"/>
              <a:gd name="T4" fmla="*/ 101203 w 21600"/>
              <a:gd name="T5" fmla="*/ 417513 h 21600"/>
              <a:gd name="T6" fmla="*/ 4048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CAFAF"/>
              </a:gs>
              <a:gs pos="50000">
                <a:srgbClr val="33CCCC"/>
              </a:gs>
              <a:gs pos="100000">
                <a:srgbClr val="2CAFA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 rot="8640000">
            <a:off x="5878513" y="2529078"/>
            <a:ext cx="809625" cy="835025"/>
          </a:xfrm>
          <a:custGeom>
            <a:avLst/>
            <a:gdLst>
              <a:gd name="T0" fmla="*/ 708422 w 21600"/>
              <a:gd name="T1" fmla="*/ 417513 h 21600"/>
              <a:gd name="T2" fmla="*/ 404812 w 21600"/>
              <a:gd name="T3" fmla="*/ 835025 h 21600"/>
              <a:gd name="T4" fmla="*/ 101203 w 21600"/>
              <a:gd name="T5" fmla="*/ 417513 h 21600"/>
              <a:gd name="T6" fmla="*/ 4048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CAFAF"/>
              </a:gs>
              <a:gs pos="50000">
                <a:srgbClr val="33CCCC"/>
              </a:gs>
              <a:gs pos="100000">
                <a:srgbClr val="2CAFA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de-DE" sz="2400" b="1" dirty="0">
                <a:solidFill>
                  <a:schemeClr val="bg1"/>
                </a:solidFill>
                <a:latin typeface="Symbol" panose="05050102010706020507" pitchFamily="18" charset="2"/>
              </a:rPr>
              <a:t> g</a:t>
            </a:r>
            <a:r>
              <a:rPr lang="pl-PL" altLang="de-DE" sz="1400" b="1" dirty="0">
                <a:solidFill>
                  <a:schemeClr val="bg1"/>
                </a:solidFill>
              </a:rPr>
              <a:t> </a:t>
            </a:r>
            <a:r>
              <a:rPr lang="pl-PL" altLang="de-DE" sz="2400" b="1" dirty="0">
                <a:solidFill>
                  <a:schemeClr val="bg1"/>
                </a:solidFill>
              </a:rPr>
              <a:t>-</a:t>
            </a:r>
            <a:r>
              <a:rPr lang="pl-PL" altLang="de-DE" sz="1400" b="1" dirty="0">
                <a:solidFill>
                  <a:schemeClr val="bg1"/>
                </a:solidFill>
              </a:rPr>
              <a:t> </a:t>
            </a:r>
            <a:r>
              <a:rPr lang="pl-PL" altLang="de-DE" sz="2400" b="1" dirty="0">
                <a:solidFill>
                  <a:schemeClr val="bg1"/>
                </a:solidFill>
              </a:rPr>
              <a:t>det</a:t>
            </a:r>
            <a:r>
              <a:rPr lang="pl-PL" altLang="de-DE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pl-PL" altLang="de-DE" sz="24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pic>
        <p:nvPicPr>
          <p:cNvPr id="30" name="Picture 19" descr="projectile-implan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05428"/>
            <a:ext cx="1857375" cy="1208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0" descr="projectile-decay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45065"/>
            <a:ext cx="2152650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68313" y="4957953"/>
            <a:ext cx="1639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 b="1">
                <a:latin typeface="Times New Roman" panose="02020603050405020304" pitchFamily="18" charset="0"/>
              </a:rPr>
              <a:t>Projectile Implants</a:t>
            </a:r>
            <a:endParaRPr lang="de-DE" altLang="de-DE" sz="1400" b="1">
              <a:latin typeface="Times New Roman" panose="02020603050405020304" pitchFamily="18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2843213" y="3516503"/>
            <a:ext cx="14938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 b="1">
                <a:latin typeface="Times New Roman" panose="02020603050405020304" pitchFamily="18" charset="0"/>
              </a:rPr>
              <a:t>Projectile Decays</a:t>
            </a:r>
            <a:endParaRPr lang="de-DE" altLang="de-DE" sz="1400" b="1">
              <a:latin typeface="Times New Roman" panose="02020603050405020304" pitchFamily="18" charset="0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4787900" y="4884928"/>
            <a:ext cx="4229100" cy="101600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600">
                <a:solidFill>
                  <a:srgbClr val="FF0000"/>
                </a:solidFill>
                <a:latin typeface="Georgia" panose="02040502050405020303" pitchFamily="18" charset="0"/>
              </a:rPr>
              <a:t>implantation             </a:t>
            </a:r>
            <a:r>
              <a:rPr lang="en-US" altLang="de-DE" sz="200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↔</a:t>
            </a:r>
            <a:r>
              <a:rPr lang="en-US" altLang="de-DE" sz="16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60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range focusing</a:t>
            </a:r>
          </a:p>
          <a:p>
            <a:pPr algn="l" eaLnBrk="1" hangingPunct="1"/>
            <a:r>
              <a:rPr lang="en-US" altLang="de-DE" sz="160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position correlation </a:t>
            </a:r>
            <a:r>
              <a:rPr lang="en-US" altLang="de-DE" sz="2000">
                <a:solidFill>
                  <a:srgbClr val="FF0000"/>
                </a:solidFill>
                <a:cs typeface="Arial" panose="020B0604020202020204" pitchFamily="34" charset="0"/>
              </a:rPr>
              <a:t>↔</a:t>
            </a:r>
            <a:r>
              <a:rPr lang="en-US" altLang="de-DE" sz="16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60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high garnularity</a:t>
            </a:r>
          </a:p>
          <a:p>
            <a:pPr algn="l" eaLnBrk="1" hangingPunct="1"/>
            <a:r>
              <a:rPr lang="en-US" altLang="de-DE" sz="160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time correlation        </a:t>
            </a:r>
            <a:r>
              <a:rPr lang="en-US" altLang="de-DE" sz="2000">
                <a:solidFill>
                  <a:srgbClr val="FF0000"/>
                </a:solidFill>
                <a:cs typeface="Arial" panose="020B0604020202020204" pitchFamily="34" charset="0"/>
              </a:rPr>
              <a:t>↔</a:t>
            </a:r>
            <a:r>
              <a:rPr lang="en-US" altLang="de-DE" sz="160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dedicated electronics</a:t>
            </a:r>
            <a:endParaRPr lang="en-US" altLang="de-DE" sz="16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Implantation detector</a:t>
            </a:r>
            <a:endParaRPr lang="en-US" dirty="0"/>
          </a:p>
        </p:txBody>
      </p:sp>
      <p:pic>
        <p:nvPicPr>
          <p:cNvPr id="28" name="Picture 3" descr="A-244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4704"/>
            <a:ext cx="390366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fbeckerS227B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36142"/>
            <a:ext cx="2925763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Bild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17454"/>
            <a:ext cx="2843213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827088" y="3357092"/>
            <a:ext cx="30654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 b="1">
                <a:solidFill>
                  <a:srgbClr val="000066"/>
                </a:solidFill>
              </a:rPr>
              <a:t>double sided silicon strip detector</a:t>
            </a:r>
          </a:p>
          <a:p>
            <a:pPr algn="l" eaLnBrk="1" hangingPunct="1"/>
            <a:r>
              <a:rPr lang="en-US" altLang="de-DE" sz="1400">
                <a:solidFill>
                  <a:srgbClr val="000066"/>
                </a:solidFill>
              </a:rPr>
              <a:t>active area 50x50 mm</a:t>
            </a:r>
            <a:r>
              <a:rPr lang="en-US" altLang="de-DE" sz="1400" baseline="30000">
                <a:solidFill>
                  <a:srgbClr val="000066"/>
                </a:solidFill>
              </a:rPr>
              <a:t>2</a:t>
            </a:r>
            <a:endParaRPr lang="en-US" altLang="de-DE" sz="1400">
              <a:solidFill>
                <a:srgbClr val="000066"/>
              </a:solidFill>
            </a:endParaRPr>
          </a:p>
          <a:p>
            <a:pPr algn="l" eaLnBrk="1" hangingPunct="1"/>
            <a:r>
              <a:rPr lang="en-US" altLang="de-DE" sz="1400">
                <a:solidFill>
                  <a:srgbClr val="000066"/>
                </a:solidFill>
              </a:rPr>
              <a:t>thickness 1.0 mm</a:t>
            </a:r>
          </a:p>
          <a:p>
            <a:pPr algn="l" eaLnBrk="1" hangingPunct="1"/>
            <a:r>
              <a:rPr lang="en-US" altLang="de-DE" sz="1400">
                <a:solidFill>
                  <a:srgbClr val="000066"/>
                </a:solidFill>
              </a:rPr>
              <a:t>16 strips in x- and y-direction</a:t>
            </a:r>
            <a:endParaRPr lang="de-DE" altLang="de-DE" sz="1400">
              <a:solidFill>
                <a:srgbClr val="000066"/>
              </a:solidFill>
            </a:endParaRPr>
          </a:p>
        </p:txBody>
      </p:sp>
      <p:pic>
        <p:nvPicPr>
          <p:cNvPr id="37" name="Picture 7" descr="si-array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17454"/>
            <a:ext cx="2922588" cy="227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6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Implantation detector as active stopper</a:t>
            </a:r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388" y="1628304"/>
            <a:ext cx="738663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de-DE" sz="2000">
                <a:solidFill>
                  <a:srgbClr val="CC0066"/>
                </a:solidFill>
                <a:latin typeface="Comic Sans MS" panose="030F0702030302020204" pitchFamily="66" charset="0"/>
              </a:rPr>
              <a:t> Implantation-decay correlations with large background </a:t>
            </a:r>
          </a:p>
          <a:p>
            <a:pPr algn="l" eaLnBrk="1" hangingPunct="1"/>
            <a:r>
              <a:rPr lang="es-ES_tradnl" altLang="de-DE" sz="2000">
                <a:solidFill>
                  <a:srgbClr val="CC0066"/>
                </a:solidFill>
                <a:latin typeface="Comic Sans MS" panose="030F0702030302020204" pitchFamily="66" charset="0"/>
              </a:rPr>
              <a:t>(half lifes similar to the implantation rate):</a:t>
            </a:r>
            <a:endParaRPr lang="es-ES_tradnl" altLang="de-DE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eaLnBrk="1" hangingPunct="1"/>
            <a:endParaRPr lang="es-ES_tradnl" altLang="de-DE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implantation-decay time correlation: active catcher</a:t>
            </a: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implantation-decay position correlation: granularity</a:t>
            </a:r>
          </a:p>
          <a:p>
            <a:pPr algn="l" eaLnBrk="1" hangingPunct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implantation of several ions: thickness and area</a:t>
            </a:r>
          </a:p>
          <a:p>
            <a:pPr algn="l" eaLnBrk="1" hangingPunct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energy of the implanted ion and the emitted </a:t>
            </a:r>
            <a:r>
              <a:rPr lang="es-ES_tradnl" altLang="de-DE" sz="2000">
                <a:solidFill>
                  <a:srgbClr val="008000"/>
                </a:solidFill>
                <a:latin typeface="Symbol" panose="05050102010706020507" pitchFamily="18" charset="2"/>
              </a:rPr>
              <a:t>b</a:t>
            </a:r>
            <a:endParaRPr lang="en-GB" altLang="de-DE" sz="1600">
              <a:solidFill>
                <a:srgbClr val="008000"/>
              </a:solidFill>
              <a:latin typeface="Symbol" panose="05050102010706020507" pitchFamily="18" charset="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0825" y="1196504"/>
            <a:ext cx="6221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Active catcher for implantation-decay correlations</a:t>
            </a:r>
            <a:endParaRPr lang="en-GB" altLang="de-DE" sz="19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4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8891"/>
            <a:ext cx="30162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0825" y="4004791"/>
            <a:ext cx="5113338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s-ES_tradnl" altLang="de-DE" sz="200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algn="l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ES_tradnl" altLang="de-DE" sz="2000" b="1">
                <a:latin typeface="Comic Sans MS" panose="030F0702030302020204" pitchFamily="66" charset="0"/>
              </a:rPr>
              <a:t>3 double-sided silicon-strip detectors</a:t>
            </a:r>
            <a:endParaRPr lang="es-ES_tradnl" altLang="de-DE" b="1">
              <a:latin typeface="Comic Sans MS" panose="030F0702030302020204" pitchFamily="66" charset="0"/>
            </a:endParaRPr>
          </a:p>
          <a:p>
            <a:pPr algn="l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s-ES_tradnl" altLang="de-DE">
              <a:latin typeface="Comic Sans MS" panose="030F0702030302020204" pitchFamily="66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s-ES_tradnl" altLang="de-DE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- surface 5x5 cm</a:t>
            </a:r>
            <a:r>
              <a:rPr lang="es-ES_tradnl" altLang="de-DE" sz="2000" baseline="30000">
                <a:solidFill>
                  <a:srgbClr val="0000FF"/>
                </a:solidFill>
                <a:latin typeface="Comic Sans MS" panose="030F0702030302020204" pitchFamily="66" charset="0"/>
              </a:rPr>
              <a:t>2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thickness 1 mm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- 2 x 16 3.125 mm strips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manufactured by MICRON</a:t>
            </a: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endParaRPr lang="en-GB" altLang="de-DE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6" descr="A-2443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764704"/>
            <a:ext cx="23209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0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Chamber for active stopper (dry 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3" descr="fbeckerS227B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36142"/>
            <a:ext cx="2925763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ertinax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084292"/>
            <a:ext cx="3044825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92725" y="4292129"/>
            <a:ext cx="31289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 b="1">
                <a:solidFill>
                  <a:srgbClr val="000066"/>
                </a:solidFill>
              </a:rPr>
              <a:t>Pertinax</a:t>
            </a:r>
          </a:p>
          <a:p>
            <a:pPr algn="l" eaLnBrk="1" hangingPunct="1"/>
            <a:r>
              <a:rPr lang="en-US" altLang="de-DE" sz="1400">
                <a:solidFill>
                  <a:srgbClr val="000066"/>
                </a:solidFill>
              </a:rPr>
              <a:t>phenolic-formaldehyd cellulose-paper</a:t>
            </a:r>
          </a:p>
          <a:p>
            <a:pPr algn="l" eaLnBrk="1" hangingPunct="1"/>
            <a:r>
              <a:rPr lang="en-US" altLang="de-DE" sz="1400">
                <a:solidFill>
                  <a:srgbClr val="000066"/>
                </a:solidFill>
              </a:rPr>
              <a:t>PF CP 2061</a:t>
            </a:r>
            <a:endParaRPr lang="de-DE" altLang="de-DE" sz="1400">
              <a:solidFill>
                <a:srgbClr val="000066"/>
              </a:solidFill>
            </a:endParaRPr>
          </a:p>
        </p:txBody>
      </p:sp>
      <p:pic>
        <p:nvPicPr>
          <p:cNvPr id="12" name="Picture 6" descr="absorption-pertinax-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4704"/>
            <a:ext cx="3986212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00113" y="4912842"/>
            <a:ext cx="3673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600" b="1" i="1" u="sng">
                <a:solidFill>
                  <a:srgbClr val="FF0000"/>
                </a:solidFill>
              </a:rPr>
              <a:t>result:</a:t>
            </a:r>
          </a:p>
          <a:p>
            <a:pPr algn="l" eaLnBrk="1" hangingPunct="1"/>
            <a:r>
              <a:rPr lang="en-US" altLang="de-DE" sz="1400" b="1">
                <a:solidFill>
                  <a:srgbClr val="0000CC"/>
                </a:solidFill>
              </a:rPr>
              <a:t>6mm Pertinax </a:t>
            </a:r>
            <a:r>
              <a:rPr lang="en-US" altLang="de-DE" sz="1400" b="1">
                <a:solidFill>
                  <a:srgbClr val="0000CC"/>
                </a:solidFill>
                <a:cs typeface="Arial" panose="020B0604020202020204" pitchFamily="34" charset="0"/>
              </a:rPr>
              <a:t>≈ 2mm Al</a:t>
            </a:r>
          </a:p>
          <a:p>
            <a:pPr algn="l" eaLnBrk="1" hangingPunct="1"/>
            <a:r>
              <a:rPr lang="en-US" altLang="de-DE" sz="1400" b="1">
                <a:solidFill>
                  <a:srgbClr val="FF0000"/>
                </a:solidFill>
                <a:cs typeface="Arial" panose="020B0604020202020204" pitchFamily="34" charset="0"/>
              </a:rPr>
              <a:t>2mm Pertinax for active stopper chamber</a:t>
            </a:r>
          </a:p>
        </p:txBody>
      </p:sp>
    </p:spTree>
    <p:extLst>
      <p:ext uri="{BB962C8B-B14F-4D97-AF65-F5344CB8AC3E}">
        <p14:creationId xmlns:p14="http://schemas.microsoft.com/office/powerpoint/2010/main" val="30421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Stopped RISING Array: 15*7 element CLUSTERs with DSSD</a:t>
            </a:r>
            <a:endParaRPr lang="en-US" dirty="0"/>
          </a:p>
        </p:txBody>
      </p:sp>
      <p:pic>
        <p:nvPicPr>
          <p:cNvPr id="14" name="Picture 5" descr="box-array-close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4704"/>
            <a:ext cx="72517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5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Stopped RISING Array: 15*7 element CLUSTERs with DSSD</a:t>
            </a:r>
            <a:endParaRPr lang="en-US" dirty="0"/>
          </a:p>
        </p:txBody>
      </p:sp>
      <p:pic>
        <p:nvPicPr>
          <p:cNvPr id="4" name="Picture 2" descr="Rising_stopped_campain-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8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RISING setup with stopped beams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91276" y="1501552"/>
            <a:ext cx="21257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2400" b="1" dirty="0">
                <a:solidFill>
                  <a:schemeClr val="hlink"/>
                </a:solidFill>
                <a:cs typeface="Arial" panose="020B0604020202020204" pitchFamily="34" charset="0"/>
              </a:rPr>
              <a:t>RISING Ge</a:t>
            </a:r>
          </a:p>
          <a:p>
            <a:pPr eaLnBrk="1" hangingPunct="1"/>
            <a:r>
              <a:rPr lang="en-US" altLang="de-DE" sz="2400" b="1" dirty="0">
                <a:solidFill>
                  <a:schemeClr val="hlink"/>
                </a:solidFill>
                <a:cs typeface="Arial" panose="020B0604020202020204" pitchFamily="34" charset="0"/>
              </a:rPr>
              <a:t>Cluster </a:t>
            </a:r>
            <a:r>
              <a:rPr lang="en-US" altLang="de-DE" sz="2400" b="1" dirty="0" smtClean="0">
                <a:solidFill>
                  <a:schemeClr val="hlink"/>
                </a:solidFill>
                <a:cs typeface="Arial" panose="020B0604020202020204" pitchFamily="34" charset="0"/>
              </a:rPr>
              <a:t>Array</a:t>
            </a:r>
            <a:endParaRPr lang="el-GR" altLang="de-DE" sz="2400" b="1" dirty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4" descr="rising_array_16mar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15952"/>
            <a:ext cx="3048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28600" y="1196752"/>
            <a:ext cx="6076950" cy="5105400"/>
            <a:chOff x="576" y="864"/>
            <a:chExt cx="3828" cy="3216"/>
          </a:xfrm>
        </p:grpSpPr>
        <p:pic>
          <p:nvPicPr>
            <p:cNvPr id="8" name="Picture 6" descr="stopped_hjw_sket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864"/>
              <a:ext cx="3605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214" y="2026"/>
              <a:ext cx="52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600" b="1">
                  <a:solidFill>
                    <a:srgbClr val="3333FF"/>
                  </a:solidFill>
                </a:rPr>
                <a:t>MUSIC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965" y="2026"/>
              <a:ext cx="52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600" b="1">
                  <a:solidFill>
                    <a:srgbClr val="3333FF"/>
                  </a:solidFill>
                </a:rPr>
                <a:t>MUSIC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 rot="-5400000">
              <a:off x="3493" y="2090"/>
              <a:ext cx="45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600" b="1">
                  <a:solidFill>
                    <a:srgbClr val="3333FF"/>
                  </a:solidFill>
                </a:rPr>
                <a:t>Sci41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 rot="-5400000">
              <a:off x="1552" y="2064"/>
              <a:ext cx="4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600" b="1">
                  <a:solidFill>
                    <a:srgbClr val="3333FF"/>
                  </a:solidFill>
                </a:rPr>
                <a:t>MW41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 rot="-5400000">
              <a:off x="3334" y="1890"/>
              <a:ext cx="4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600" b="1">
                  <a:solidFill>
                    <a:srgbClr val="3333FF"/>
                  </a:solidFill>
                </a:rPr>
                <a:t>MW42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 rot="-5400000">
              <a:off x="3856" y="1324"/>
              <a:ext cx="663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600" b="1">
                  <a:solidFill>
                    <a:srgbClr val="3333FF"/>
                  </a:solidFill>
                </a:rPr>
                <a:t>degrader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76" y="2160"/>
              <a:ext cx="624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590" y="2112"/>
              <a:ext cx="658" cy="391"/>
              <a:chOff x="204" y="1480"/>
              <a:chExt cx="636" cy="408"/>
            </a:xfrm>
          </p:grpSpPr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295" y="1888"/>
                <a:ext cx="545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204" y="1480"/>
                <a:ext cx="618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de-DE" sz="24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beam</a:t>
                </a:r>
                <a:endParaRPr lang="de-DE" altLang="de-DE" sz="2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72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RISING setup with stopped beams</a:t>
            </a:r>
            <a:endParaRPr lang="en-US" dirty="0"/>
          </a:p>
        </p:txBody>
      </p:sp>
      <p:graphicFrame>
        <p:nvGraphicFramePr>
          <p:cNvPr id="19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05373"/>
              </p:ext>
            </p:extLst>
          </p:nvPr>
        </p:nvGraphicFramePr>
        <p:xfrm>
          <a:off x="5364163" y="1125067"/>
          <a:ext cx="3382962" cy="1998662"/>
        </p:xfrm>
        <a:graphic>
          <a:graphicData uri="http://schemas.openxmlformats.org/drawingml/2006/table">
            <a:tbl>
              <a:tblPr/>
              <a:tblGrid>
                <a:gridCol w="1150937">
                  <a:extLst>
                    <a:ext uri="{9D8B030D-6E8A-4147-A177-3AD203B41FA5}">
                      <a16:colId xmlns:a16="http://schemas.microsoft.com/office/drawing/2014/main" val="1142762810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1636347786"/>
                    </a:ext>
                  </a:extLst>
                </a:gridCol>
                <a:gridCol w="1366837">
                  <a:extLst>
                    <a:ext uri="{9D8B030D-6E8A-4147-A177-3AD203B41FA5}">
                      <a16:colId xmlns:a16="http://schemas.microsoft.com/office/drawing/2014/main" val="2255042399"/>
                    </a:ext>
                  </a:extLst>
                </a:gridCol>
              </a:tblGrid>
              <a:tr h="7012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no. of Clusters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angle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distance to target 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899260"/>
                  </a:ext>
                </a:extLst>
              </a:tr>
              <a:tr h="43352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r>
                        <a:rPr kumimoji="0" lang="en-US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210+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511391"/>
                  </a:ext>
                </a:extLst>
              </a:tr>
              <a:tr h="43193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r>
                        <a:rPr kumimoji="0" lang="en-US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210+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146710"/>
                  </a:ext>
                </a:extLst>
              </a:tr>
              <a:tr h="43193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  <a:r>
                        <a:rPr kumimoji="0" lang="en-US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210+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806369"/>
                  </a:ext>
                </a:extLst>
              </a:tr>
            </a:tbl>
          </a:graphicData>
        </a:graphic>
      </p:graphicFrame>
      <p:pic>
        <p:nvPicPr>
          <p:cNvPr id="20" name="Picture 24" descr="array-4-sideview-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246688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68313" y="2780829"/>
            <a:ext cx="865187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23850" y="2133129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</a:t>
            </a:r>
            <a:endParaRPr lang="de-DE" altLang="de-DE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435600" y="3717454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2000" b="1">
                <a:solidFill>
                  <a:srgbClr val="3333FF"/>
                </a:solidFill>
              </a:rPr>
              <a:t>photopeak efficiency:</a:t>
            </a:r>
            <a:endParaRPr lang="de-DE" altLang="de-DE" sz="2000" b="1">
              <a:solidFill>
                <a:srgbClr val="3333FF"/>
              </a:solidFill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8101013" y="3717454"/>
            <a:ext cx="903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2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18.2%</a:t>
            </a:r>
            <a:endParaRPr lang="de-DE" altLang="de-DE" sz="20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508625" y="5444654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>
                <a:solidFill>
                  <a:srgbClr val="000066"/>
                </a:solidFill>
              </a:rPr>
              <a:t>J. Simpson CCLRC Daresbury</a:t>
            </a:r>
            <a:endParaRPr lang="de-DE" altLang="de-DE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RISING setup with stopped beams</a:t>
            </a:r>
            <a:endParaRPr lang="en-US" dirty="0"/>
          </a:p>
        </p:txBody>
      </p:sp>
      <p:pic>
        <p:nvPicPr>
          <p:cNvPr id="10" name="Picture 2" descr="162-10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688"/>
            <a:ext cx="8255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48263" y="692126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>
                <a:solidFill>
                  <a:srgbClr val="FFCC00"/>
                </a:solidFill>
              </a:rPr>
              <a:t>J. Simpson CCLRC Daresbury</a:t>
            </a:r>
            <a:endParaRPr lang="de-DE" altLang="de-DE" sz="1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 rate limitations with active stopper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584975"/>
            <a:ext cx="8534400" cy="541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x 16 x 16 = 3 x 256 = 768 total pixels.</a:t>
            </a:r>
          </a:p>
          <a:p>
            <a:pPr lvl="1"/>
            <a:endParaRPr lang="en-GB" alt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upper limit for </a:t>
            </a:r>
            <a:r>
              <a:rPr lang="el-GR" alt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alt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-half-life </a:t>
            </a:r>
            <a:r>
              <a:rPr lang="en-GB" alt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~30 seconds</a:t>
            </a:r>
          </a:p>
          <a:p>
            <a:pPr lvl="1"/>
            <a:r>
              <a:rPr lang="en-GB" alt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pixel hit every 5 half-lives (150 secs)</a:t>
            </a:r>
          </a:p>
          <a:p>
            <a:pPr lvl="1"/>
            <a:endParaRPr lang="en-GB" alt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de-DE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Max. rate of ~768/150 =  5 per sec ( = 50 per 10s spill).</a:t>
            </a:r>
          </a:p>
          <a:p>
            <a:endParaRPr lang="en-GB" alt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increases directly with decreasing half-life </a:t>
            </a:r>
          </a:p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(e.g., T</a:t>
            </a:r>
            <a:r>
              <a:rPr lang="en-GB" altLang="de-DE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 </a:t>
            </a:r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10 seconds -&gt; 150 per 10 s spill cycle)</a:t>
            </a:r>
          </a:p>
          <a:p>
            <a:endParaRPr lang="en-GB" alt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Dual gain pre-amps on DSSSD to get energies of </a:t>
            </a:r>
          </a:p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implanted ion and </a:t>
            </a:r>
            <a:r>
              <a:rPr lang="el-GR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-particle</a:t>
            </a:r>
            <a:endParaRPr lang="en-GB" altLang="de-DE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All events time stamped with MHz clock.</a:t>
            </a:r>
          </a:p>
        </p:txBody>
      </p:sp>
    </p:spTree>
    <p:extLst>
      <p:ext uri="{BB962C8B-B14F-4D97-AF65-F5344CB8AC3E}">
        <p14:creationId xmlns:p14="http://schemas.microsoft.com/office/powerpoint/2010/main" val="4926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Fragment Separator FRS</a:t>
            </a:r>
            <a:endParaRPr lang="en-US" dirty="0"/>
          </a:p>
        </p:txBody>
      </p:sp>
      <p:pic>
        <p:nvPicPr>
          <p:cNvPr id="4" name="Picture 8" descr="F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72992"/>
            <a:ext cx="66008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335463" y="3376142"/>
            <a:ext cx="173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/>
              <a:t>Wedge-shaped</a:t>
            </a:r>
          </a:p>
          <a:p>
            <a:pPr algn="l" eaLnBrk="1" hangingPunct="1"/>
            <a:r>
              <a:rPr lang="en-US" altLang="de-DE"/>
              <a:t>Degrader</a:t>
            </a:r>
            <a:endParaRPr lang="de-DE" altLang="de-DE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11188" y="764704"/>
            <a:ext cx="7593012" cy="2684463"/>
            <a:chOff x="385" y="618"/>
            <a:chExt cx="4783" cy="1691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247" y="709"/>
              <a:ext cx="227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9" name="Picture 7" descr="separat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618"/>
              <a:ext cx="4341" cy="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85" y="890"/>
              <a:ext cx="6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de-DE">
                  <a:solidFill>
                    <a:srgbClr val="0000FF"/>
                  </a:solidFill>
                </a:rPr>
                <a:t>Primary</a:t>
              </a:r>
            </a:p>
            <a:p>
              <a:pPr algn="l" eaLnBrk="1" hangingPunct="1"/>
              <a:r>
                <a:rPr lang="en-US" altLang="de-DE">
                  <a:solidFill>
                    <a:srgbClr val="0000FF"/>
                  </a:solidFill>
                </a:rPr>
                <a:t>Beam</a:t>
              </a:r>
              <a:endParaRPr lang="de-DE" altLang="de-DE">
                <a:solidFill>
                  <a:srgbClr val="0000FF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189" y="630"/>
              <a:ext cx="108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de-DE"/>
                <a:t>Beam </a:t>
              </a:r>
              <a:r>
                <a:rPr lang="en-US" altLang="de-DE">
                  <a:solidFill>
                    <a:srgbClr val="008000"/>
                  </a:solidFill>
                </a:rPr>
                <a:t>&amp; All</a:t>
              </a:r>
            </a:p>
            <a:p>
              <a:pPr algn="l" eaLnBrk="1" hangingPunct="1"/>
              <a:r>
                <a:rPr lang="en-US" altLang="de-DE">
                  <a:solidFill>
                    <a:srgbClr val="008000"/>
                  </a:solidFill>
                </a:rPr>
                <a:t>Fragmentation </a:t>
              </a:r>
            </a:p>
            <a:p>
              <a:pPr algn="l" eaLnBrk="1" hangingPunct="1"/>
              <a:r>
                <a:rPr lang="en-US" altLang="de-DE">
                  <a:solidFill>
                    <a:srgbClr val="008000"/>
                  </a:solidFill>
                </a:rPr>
                <a:t>Products</a:t>
              </a:r>
              <a:endParaRPr lang="de-DE" altLang="de-DE">
                <a:solidFill>
                  <a:srgbClr val="008000"/>
                </a:solidFill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020" y="1706"/>
              <a:ext cx="8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de-DE"/>
                <a:t>Momentum</a:t>
              </a:r>
            </a:p>
            <a:p>
              <a:pPr algn="l" eaLnBrk="1" hangingPunct="1"/>
              <a:r>
                <a:rPr lang="en-US" altLang="de-DE"/>
                <a:t>Selection</a:t>
              </a:r>
              <a:endParaRPr lang="de-DE" altLang="de-DE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061" y="890"/>
              <a:ext cx="7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de-DE" dirty="0" err="1">
                  <a:solidFill>
                    <a:srgbClr val="008000"/>
                  </a:solidFill>
                </a:rPr>
                <a:t>Spacial</a:t>
              </a:r>
              <a:endParaRPr lang="en-US" altLang="de-DE" dirty="0">
                <a:solidFill>
                  <a:srgbClr val="008000"/>
                </a:solidFill>
              </a:endParaRPr>
            </a:p>
            <a:p>
              <a:pPr algn="l" eaLnBrk="1" hangingPunct="1"/>
              <a:r>
                <a:rPr lang="en-US" altLang="de-DE" dirty="0">
                  <a:solidFill>
                    <a:srgbClr val="008000"/>
                  </a:solidFill>
                </a:rPr>
                <a:t>Dispersion</a:t>
              </a:r>
              <a:endParaRPr lang="de-DE" altLang="de-DE" dirty="0">
                <a:solidFill>
                  <a:srgbClr val="008000"/>
                </a:solidFill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364" y="812"/>
              <a:ext cx="8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de-DE">
                  <a:solidFill>
                    <a:srgbClr val="008000"/>
                  </a:solidFill>
                </a:rPr>
                <a:t>Secondary</a:t>
              </a:r>
            </a:p>
            <a:p>
              <a:pPr algn="l" eaLnBrk="1" hangingPunct="1"/>
              <a:r>
                <a:rPr lang="en-US" altLang="de-DE">
                  <a:solidFill>
                    <a:srgbClr val="008000"/>
                  </a:solidFill>
                </a:rPr>
                <a:t>Beam</a:t>
              </a:r>
              <a:endParaRPr lang="de-DE" altLang="de-DE">
                <a:solidFill>
                  <a:srgbClr val="008000"/>
                </a:solidFill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4364" y="1628"/>
              <a:ext cx="7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de-DE"/>
                <a:t>Isotope</a:t>
              </a:r>
            </a:p>
            <a:p>
              <a:pPr algn="l" eaLnBrk="1" hangingPunct="1"/>
              <a:r>
                <a:rPr lang="en-US" altLang="de-DE"/>
                <a:t>Selection</a:t>
              </a:r>
              <a:endParaRPr lang="de-DE" altLang="de-DE"/>
            </a:p>
          </p:txBody>
        </p:sp>
      </p:grpSp>
      <p:pic>
        <p:nvPicPr>
          <p:cNvPr id="16" name="Picture 17" descr="homogeneous-achromatic-monoenerge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354"/>
            <a:ext cx="566102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443663" y="4076229"/>
            <a:ext cx="24844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000" b="1" baseline="30000">
                <a:solidFill>
                  <a:srgbClr val="0000FF"/>
                </a:solidFill>
              </a:rPr>
              <a:t>19</a:t>
            </a:r>
            <a:r>
              <a:rPr lang="de-DE" altLang="de-DE" sz="1000" b="1">
                <a:solidFill>
                  <a:srgbClr val="0000FF"/>
                </a:solidFill>
              </a:rPr>
              <a:t>Ne at 600AMeV:</a:t>
            </a:r>
          </a:p>
          <a:p>
            <a:pPr algn="l" eaLnBrk="1" hangingPunct="1"/>
            <a:r>
              <a:rPr lang="de-DE" altLang="de-DE" sz="1000">
                <a:solidFill>
                  <a:srgbClr val="0000FF"/>
                </a:solidFill>
              </a:rPr>
              <a:t>Phase-space imaging</a:t>
            </a:r>
            <a:r>
              <a:rPr lang="de-DE" altLang="de-DE" sz="1000"/>
              <a:t> of differently shaped degraders within the achromatic ion-optical system. The results for a </a:t>
            </a:r>
            <a:r>
              <a:rPr lang="de-DE" altLang="de-DE" sz="1000">
                <a:solidFill>
                  <a:srgbClr val="0000FF"/>
                </a:solidFill>
              </a:rPr>
              <a:t>homogeneous</a:t>
            </a:r>
            <a:r>
              <a:rPr lang="de-DE" altLang="de-DE" sz="1000"/>
              <a:t>, an </a:t>
            </a:r>
            <a:r>
              <a:rPr lang="de-DE" altLang="de-DE" sz="1000">
                <a:solidFill>
                  <a:srgbClr val="0000FF"/>
                </a:solidFill>
              </a:rPr>
              <a:t>achromatic</a:t>
            </a:r>
            <a:r>
              <a:rPr lang="de-DE" altLang="de-DE" sz="1000"/>
              <a:t>, and a </a:t>
            </a:r>
            <a:r>
              <a:rPr lang="de-DE" altLang="de-DE" sz="1000">
                <a:solidFill>
                  <a:srgbClr val="0000FF"/>
                </a:solidFill>
              </a:rPr>
              <a:t>monoenergetic</a:t>
            </a:r>
            <a:r>
              <a:rPr lang="de-DE" altLang="de-DE" sz="1000"/>
              <a:t> degrader are given. All degraders have the same thickness on the optical axis (d/r=0.5)</a:t>
            </a:r>
            <a:endParaRPr lang="de-DE" altLang="de-DE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4067175" y="4652492"/>
            <a:ext cx="15128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Fragment Separation </a:t>
            </a:r>
            <a:r>
              <a:rPr lang="en-US" sz="1400" dirty="0" smtClean="0"/>
              <a:t>(</a:t>
            </a:r>
            <a:r>
              <a:rPr lang="en-US" sz="1400" baseline="30000" dirty="0" smtClean="0"/>
              <a:t>40</a:t>
            </a:r>
            <a:r>
              <a:rPr lang="en-US" sz="1400" dirty="0" smtClean="0"/>
              <a:t>Ar 50 MeV/u + Ta (100</a:t>
            </a:r>
            <a:r>
              <a:rPr lang="el-GR" sz="1400" dirty="0" smtClean="0"/>
              <a:t>μ</a:t>
            </a:r>
            <a:r>
              <a:rPr lang="de-DE" sz="1400" dirty="0" smtClean="0"/>
              <a:t>m), </a:t>
            </a:r>
            <a:r>
              <a:rPr lang="de-DE" sz="1400" dirty="0" err="1" smtClean="0"/>
              <a:t>wedge</a:t>
            </a:r>
            <a:r>
              <a:rPr lang="de-DE" sz="1400" dirty="0" smtClean="0"/>
              <a:t> </a:t>
            </a:r>
            <a:r>
              <a:rPr lang="de-DE" sz="1400" dirty="0" err="1" smtClean="0"/>
              <a:t>shaped</a:t>
            </a:r>
            <a:r>
              <a:rPr lang="de-DE" sz="1400" dirty="0" smtClean="0"/>
              <a:t> Al (200</a:t>
            </a:r>
            <a:r>
              <a:rPr lang="el-GR" sz="1400" dirty="0" smtClean="0"/>
              <a:t>μ</a:t>
            </a:r>
            <a:r>
              <a:rPr lang="de-DE" sz="1400" dirty="0" smtClean="0"/>
              <a:t>m) </a:t>
            </a:r>
            <a:r>
              <a:rPr lang="de-DE" sz="1400" dirty="0" err="1" smtClean="0"/>
              <a:t>degrader</a:t>
            </a:r>
            <a:r>
              <a:rPr lang="de-DE" sz="1400" dirty="0" smtClean="0"/>
              <a:t>)</a:t>
            </a:r>
            <a:endParaRPr lang="en-US" sz="140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979613" y="909737"/>
            <a:ext cx="360362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0" name="Picture 19" descr="achromatic-posit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712"/>
            <a:ext cx="41925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chromatic-ran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562"/>
            <a:ext cx="418941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monochromatic-ran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73562"/>
            <a:ext cx="419576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monochromatic-positi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712"/>
            <a:ext cx="41925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492500" y="909737"/>
            <a:ext cx="893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200" b="1">
                <a:solidFill>
                  <a:srgbClr val="0000FF"/>
                </a:solidFill>
              </a:rPr>
              <a:t>0.39 mrad</a:t>
            </a:r>
            <a:endParaRPr lang="de-DE" altLang="de-DE" sz="1200" b="1">
              <a:solidFill>
                <a:srgbClr val="0000FF"/>
              </a:solidFill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885113" y="909737"/>
            <a:ext cx="850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200" b="1">
                <a:solidFill>
                  <a:srgbClr val="0000FF"/>
                </a:solidFill>
              </a:rPr>
              <a:t>1.66mrad</a:t>
            </a:r>
            <a:endParaRPr lang="de-DE" altLang="de-DE" sz="12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Chromatic Aberration</a:t>
            </a:r>
            <a:endParaRPr lang="en-US" sz="14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79613" y="908720"/>
            <a:ext cx="360362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1" name="Picture 10" descr="longitudinal-chromatic-aber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0520"/>
            <a:ext cx="36861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transverse-chromatic-aber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7495"/>
            <a:ext cx="3438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79388" y="3572545"/>
            <a:ext cx="8785225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/>
              <a:t>When different </a:t>
            </a:r>
            <a:r>
              <a:rPr lang="de-DE" altLang="de-DE">
                <a:solidFill>
                  <a:srgbClr val="0000FF"/>
                </a:solidFill>
              </a:rPr>
              <a:t>co</a:t>
            </a:r>
            <a:r>
              <a:rPr lang="de-DE" altLang="de-DE">
                <a:solidFill>
                  <a:srgbClr val="008000"/>
                </a:solidFill>
              </a:rPr>
              <a:t>lo</a:t>
            </a:r>
            <a:r>
              <a:rPr lang="de-DE" altLang="de-DE">
                <a:solidFill>
                  <a:srgbClr val="FF0000"/>
                </a:solidFill>
              </a:rPr>
              <a:t>rs</a:t>
            </a:r>
            <a:r>
              <a:rPr lang="de-DE" altLang="de-DE"/>
              <a:t> of light propagate at different speeds in a medium, the refractive index is wavelength dependent. This phenomenon is known as </a:t>
            </a:r>
            <a:r>
              <a:rPr lang="de-DE" altLang="de-DE">
                <a:solidFill>
                  <a:srgbClr val="0000FF"/>
                </a:solidFill>
              </a:rPr>
              <a:t>dispersion</a:t>
            </a:r>
            <a:r>
              <a:rPr lang="de-DE" altLang="de-DE"/>
              <a:t>.</a:t>
            </a:r>
          </a:p>
          <a:p>
            <a:pPr algn="l" eaLnBrk="1" hangingPunct="1"/>
            <a:endParaRPr lang="de-DE" altLang="de-DE"/>
          </a:p>
          <a:p>
            <a:pPr algn="l" eaLnBrk="1" hangingPunct="1"/>
            <a:r>
              <a:rPr lang="de-DE" altLang="de-DE" sz="1600" b="1">
                <a:solidFill>
                  <a:srgbClr val="0000FF"/>
                </a:solidFill>
              </a:rPr>
              <a:t>Longitudinal (axial) chromatic aberration:         Transverse (lateral) chromatic aberration:</a:t>
            </a:r>
          </a:p>
          <a:p>
            <a:pPr algn="l" eaLnBrk="1" hangingPunct="1"/>
            <a:r>
              <a:rPr lang="de-DE" altLang="de-DE" sz="1600"/>
              <a:t>The focal planes of the various colors do               The size of the image varies from one </a:t>
            </a:r>
          </a:p>
          <a:p>
            <a:pPr algn="l" eaLnBrk="1" hangingPunct="1"/>
            <a:r>
              <a:rPr lang="de-DE" altLang="de-DE" sz="1600"/>
              <a:t>not coincide.                                                           color to the next.</a:t>
            </a:r>
          </a:p>
        </p:txBody>
      </p:sp>
    </p:spTree>
    <p:extLst>
      <p:ext uri="{BB962C8B-B14F-4D97-AF65-F5344CB8AC3E}">
        <p14:creationId xmlns:p14="http://schemas.microsoft.com/office/powerpoint/2010/main" val="34120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with a double-sided Si-strip detector</a:t>
            </a:r>
            <a:endParaRPr lang="en-US" dirty="0"/>
          </a:p>
        </p:txBody>
      </p:sp>
      <p:pic>
        <p:nvPicPr>
          <p:cNvPr id="12" name="Picture 2" descr="A-2734-detai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712"/>
            <a:ext cx="3495675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mpr-16k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49599"/>
            <a:ext cx="187166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caen-a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133699"/>
            <a:ext cx="69215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mrc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57437"/>
            <a:ext cx="415925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7"/>
          <p:cNvGrpSpPr>
            <a:grpSpLocks noChangeAspect="1"/>
          </p:cNvGrpSpPr>
          <p:nvPr/>
        </p:nvGrpSpPr>
        <p:grpSpPr bwMode="auto">
          <a:xfrm>
            <a:off x="5508625" y="1557437"/>
            <a:ext cx="723900" cy="2181225"/>
            <a:chOff x="2690" y="890"/>
            <a:chExt cx="842" cy="2538"/>
          </a:xfrm>
        </p:grpSpPr>
        <p:pic>
          <p:nvPicPr>
            <p:cNvPr id="17" name="Picture 8" descr="STM-16_V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" y="892"/>
              <a:ext cx="380" cy="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 descr="STM-16_V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890"/>
              <a:ext cx="380" cy="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356100" y="2503587"/>
            <a:ext cx="255588" cy="1524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de-DE" sz="1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</a:t>
            </a:r>
            <a:endParaRPr lang="de-DE" altLang="de-DE" sz="1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0" y="1412974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971550" y="836712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9388" y="1628874"/>
            <a:ext cx="576262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3" name="Picture 14" descr="mesylog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836712"/>
            <a:ext cx="15240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7667625" y="1484412"/>
            <a:ext cx="744538" cy="34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de-DE" sz="1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pitchFamily="18" charset="0"/>
              </a:rPr>
              <a:t>CAEN</a:t>
            </a:r>
            <a:endParaRPr lang="de-DE" altLang="de-DE" sz="16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52438" y="3095724"/>
            <a:ext cx="1947862" cy="3048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Micron Semiconductor</a:t>
            </a:r>
            <a:endParaRPr lang="de-DE" altLang="de-DE" sz="1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68313" y="3789462"/>
            <a:ext cx="2108200" cy="147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000"/>
              <a:t>N</a:t>
            </a:r>
            <a:r>
              <a:rPr lang="en-US" altLang="de-DE" sz="1000">
                <a:cs typeface="Arial" panose="020B0604020202020204" pitchFamily="34" charset="0"/>
              </a:rPr>
              <a:t>º Junction Elements: 16</a:t>
            </a:r>
          </a:p>
          <a:p>
            <a:pPr algn="l" eaLnBrk="1" hangingPunct="1"/>
            <a:r>
              <a:rPr lang="en-US" altLang="de-DE" sz="1000"/>
              <a:t>Nº Junction Elements: 16</a:t>
            </a:r>
          </a:p>
          <a:p>
            <a:pPr algn="l" eaLnBrk="1" hangingPunct="1"/>
            <a:r>
              <a:rPr lang="en-US" altLang="de-DE" sz="1000"/>
              <a:t>Element Length:           49.5 mm</a:t>
            </a:r>
          </a:p>
          <a:p>
            <a:pPr algn="l" eaLnBrk="1" hangingPunct="1"/>
            <a:r>
              <a:rPr lang="en-US" altLang="de-DE" sz="1000"/>
              <a:t>Element Pitch:              3.1 mm</a:t>
            </a:r>
          </a:p>
          <a:p>
            <a:pPr algn="l" eaLnBrk="1" hangingPunct="1"/>
            <a:r>
              <a:rPr lang="en-US" altLang="de-DE" sz="1000"/>
              <a:t>Element width:             3.0 mm</a:t>
            </a:r>
          </a:p>
          <a:p>
            <a:pPr algn="l" eaLnBrk="1" hangingPunct="1"/>
            <a:r>
              <a:rPr lang="en-US" altLang="de-DE" sz="1000"/>
              <a:t>Active Area:                 50x50 mm</a:t>
            </a:r>
            <a:r>
              <a:rPr lang="en-US" altLang="de-DE" sz="1000" baseline="30000"/>
              <a:t>2</a:t>
            </a:r>
            <a:endParaRPr lang="en-US" altLang="de-DE" sz="1000"/>
          </a:p>
          <a:p>
            <a:pPr algn="l" eaLnBrk="1" hangingPunct="1"/>
            <a:r>
              <a:rPr lang="en-US" altLang="de-DE" sz="1000"/>
              <a:t>Thickness:                   1000 </a:t>
            </a:r>
            <a:r>
              <a:rPr lang="en-US" altLang="de-DE" sz="1000">
                <a:cs typeface="Arial" panose="020B0604020202020204" pitchFamily="34" charset="0"/>
              </a:rPr>
              <a:t>µm</a:t>
            </a:r>
          </a:p>
          <a:p>
            <a:pPr algn="l" eaLnBrk="1" hangingPunct="1"/>
            <a:endParaRPr lang="en-US" altLang="de-DE" sz="1000"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de-DE" sz="1000">
                <a:solidFill>
                  <a:srgbClr val="0000CC"/>
                </a:solidFill>
                <a:cs typeface="Arial" panose="020B0604020202020204" pitchFamily="34" charset="0"/>
              </a:rPr>
              <a:t>Price:                            5600 </a:t>
            </a:r>
            <a:r>
              <a:rPr lang="en-US" altLang="de-DE" sz="1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916238" y="3789462"/>
            <a:ext cx="1873250" cy="147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000"/>
              <a:t>MPR-32</a:t>
            </a:r>
          </a:p>
          <a:p>
            <a:pPr algn="l" eaLnBrk="1" hangingPunct="1"/>
            <a:r>
              <a:rPr lang="en-US" altLang="de-DE" sz="1000"/>
              <a:t>Charge Sensitive Preamplifier</a:t>
            </a:r>
            <a:endParaRPr lang="en-US" altLang="de-DE" sz="1000">
              <a:cs typeface="Arial" panose="020B0604020202020204" pitchFamily="34" charset="0"/>
            </a:endParaRPr>
          </a:p>
          <a:p>
            <a:pPr algn="l" eaLnBrk="1" hangingPunct="1"/>
            <a:endParaRPr lang="en-US" altLang="de-DE" sz="1000"/>
          </a:p>
          <a:p>
            <a:pPr algn="l" eaLnBrk="1" hangingPunct="1"/>
            <a:r>
              <a:rPr lang="en-US" altLang="de-DE" sz="1000"/>
              <a:t>32 channel compact module</a:t>
            </a:r>
          </a:p>
          <a:p>
            <a:pPr algn="l" eaLnBrk="1" hangingPunct="1"/>
            <a:r>
              <a:rPr lang="en-US" altLang="de-DE" sz="1000"/>
              <a:t>Sensitivity switch, factor 5</a:t>
            </a:r>
          </a:p>
          <a:p>
            <a:pPr algn="l" eaLnBrk="1" hangingPunct="1"/>
            <a:r>
              <a:rPr lang="en-US" altLang="de-DE" sz="1000"/>
              <a:t>Bias voltage up to </a:t>
            </a:r>
            <a:r>
              <a:rPr lang="en-US" altLang="de-DE" sz="1000">
                <a:cs typeface="Arial" panose="020B0604020202020204" pitchFamily="34" charset="0"/>
              </a:rPr>
              <a:t>±400V</a:t>
            </a:r>
          </a:p>
          <a:p>
            <a:pPr algn="l" eaLnBrk="1" hangingPunct="1"/>
            <a:endParaRPr lang="en-US" altLang="de-DE" sz="1000">
              <a:cs typeface="Arial" panose="020B0604020202020204" pitchFamily="34" charset="0"/>
            </a:endParaRPr>
          </a:p>
          <a:p>
            <a:pPr algn="l" eaLnBrk="1" hangingPunct="1"/>
            <a:endParaRPr lang="en-US" altLang="de-DE" sz="1000"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de-DE" sz="1000">
                <a:solidFill>
                  <a:srgbClr val="0000CC"/>
                </a:solidFill>
                <a:cs typeface="Arial" panose="020B0604020202020204" pitchFamily="34" charset="0"/>
              </a:rPr>
              <a:t>Price:                            2790 </a:t>
            </a:r>
            <a:r>
              <a:rPr lang="en-US" altLang="de-DE" sz="1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5148263" y="3789462"/>
            <a:ext cx="1800225" cy="147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000"/>
              <a:t>STM-16</a:t>
            </a:r>
          </a:p>
          <a:p>
            <a:pPr algn="l" eaLnBrk="1" hangingPunct="1"/>
            <a:r>
              <a:rPr lang="en-US" altLang="de-DE" sz="1000"/>
              <a:t>16 fold shaper</a:t>
            </a:r>
            <a:endParaRPr lang="en-US" altLang="de-DE" sz="1000">
              <a:cs typeface="Arial" panose="020B0604020202020204" pitchFamily="34" charset="0"/>
            </a:endParaRPr>
          </a:p>
          <a:p>
            <a:pPr algn="l" eaLnBrk="1" hangingPunct="1"/>
            <a:endParaRPr lang="en-US" altLang="de-DE" sz="1000"/>
          </a:p>
          <a:p>
            <a:pPr algn="l" eaLnBrk="1" hangingPunct="1"/>
            <a:r>
              <a:rPr lang="en-US" altLang="de-DE" sz="1000"/>
              <a:t>16 channel NIM module </a:t>
            </a:r>
          </a:p>
          <a:p>
            <a:pPr algn="l" eaLnBrk="1" hangingPunct="1"/>
            <a:r>
              <a:rPr lang="en-US" altLang="de-DE" sz="1000"/>
              <a:t>shaper amplifier</a:t>
            </a:r>
          </a:p>
          <a:p>
            <a:pPr algn="l" eaLnBrk="1" hangingPunct="1"/>
            <a:r>
              <a:rPr lang="en-US" altLang="de-DE" sz="1000"/>
              <a:t>timing filter amplifier </a:t>
            </a:r>
          </a:p>
          <a:p>
            <a:pPr algn="l" eaLnBrk="1" hangingPunct="1"/>
            <a:r>
              <a:rPr lang="en-US" altLang="de-DE" sz="1000"/>
              <a:t>leading edge discriminator</a:t>
            </a:r>
          </a:p>
          <a:p>
            <a:pPr algn="l" eaLnBrk="1" hangingPunct="1"/>
            <a:endParaRPr lang="en-US" altLang="de-DE" sz="1000"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de-DE" sz="1000">
                <a:solidFill>
                  <a:srgbClr val="0000CC"/>
                </a:solidFill>
                <a:cs typeface="Arial" panose="020B0604020202020204" pitchFamily="34" charset="0"/>
              </a:rPr>
              <a:t>Price:                2x 3415  </a:t>
            </a:r>
            <a:r>
              <a:rPr lang="en-US" altLang="de-DE" sz="1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6011863" y="5373787"/>
            <a:ext cx="12954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000"/>
              <a:t>MRC-1</a:t>
            </a:r>
          </a:p>
          <a:p>
            <a:pPr algn="l" eaLnBrk="1" hangingPunct="1"/>
            <a:r>
              <a:rPr lang="en-US" altLang="de-DE" sz="1000"/>
              <a:t>rc master controller </a:t>
            </a:r>
          </a:p>
          <a:p>
            <a:pPr algn="l" eaLnBrk="1" hangingPunct="1"/>
            <a:r>
              <a:rPr lang="en-US" altLang="de-DE" sz="1000"/>
              <a:t>for STM-16</a:t>
            </a:r>
          </a:p>
          <a:p>
            <a:pPr algn="l" eaLnBrk="1" hangingPunct="1"/>
            <a:endParaRPr lang="en-US" altLang="de-DE" sz="1000"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de-DE" sz="1000">
                <a:solidFill>
                  <a:srgbClr val="0000CC"/>
                </a:solidFill>
                <a:cs typeface="Arial" panose="020B0604020202020204" pitchFamily="34" charset="0"/>
              </a:rPr>
              <a:t>Price:          2200  </a:t>
            </a:r>
            <a:r>
              <a:rPr lang="en-US" altLang="de-DE" sz="1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7380288" y="4508599"/>
            <a:ext cx="12954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000"/>
              <a:t>ADC V785AF</a:t>
            </a:r>
          </a:p>
          <a:p>
            <a:pPr algn="l" eaLnBrk="1" hangingPunct="1"/>
            <a:r>
              <a:rPr lang="en-US" altLang="de-DE" sz="1000"/>
              <a:t>32 channel</a:t>
            </a:r>
          </a:p>
          <a:p>
            <a:pPr algn="l" eaLnBrk="1" hangingPunct="1"/>
            <a:endParaRPr lang="en-US" altLang="de-DE" sz="1000"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de-DE" sz="1000">
                <a:solidFill>
                  <a:srgbClr val="0000CC"/>
                </a:solidFill>
                <a:cs typeface="Arial" panose="020B0604020202020204" pitchFamily="34" charset="0"/>
              </a:rPr>
              <a:t>Price:          5094  </a:t>
            </a:r>
            <a:r>
              <a:rPr lang="en-US" altLang="de-DE" sz="1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468313" y="5518249"/>
            <a:ext cx="1855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 b="1">
                <a:solidFill>
                  <a:srgbClr val="FF0000"/>
                </a:solidFill>
              </a:rPr>
              <a:t>Total cost 22,514.- </a:t>
            </a:r>
            <a:r>
              <a:rPr lang="en-US" altLang="de-DE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  <a:endParaRPr lang="de-DE" altLang="de-DE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Implantation </a:t>
            </a:r>
            <a:r>
              <a:rPr lang="de-DE" dirty="0" err="1" smtClean="0"/>
              <a:t>range</a:t>
            </a:r>
            <a:endParaRPr lang="en-US" sz="14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8025" y="1196752"/>
            <a:ext cx="8435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de-DE" sz="2000">
                <a:latin typeface="Comic Sans MS" panose="030F0702030302020204" pitchFamily="66" charset="0"/>
                <a:cs typeface="Arial" panose="020B0604020202020204" pitchFamily="34" charset="0"/>
              </a:rPr>
              <a:t>Estimated implanted isotopes for a setting centered on </a:t>
            </a:r>
            <a:r>
              <a:rPr lang="es-ES_tradnl" altLang="de-DE" sz="2000" baseline="30000">
                <a:latin typeface="Comic Sans MS" panose="030F0702030302020204" pitchFamily="66" charset="0"/>
                <a:cs typeface="Arial" panose="020B0604020202020204" pitchFamily="34" charset="0"/>
              </a:rPr>
              <a:t>192</a:t>
            </a:r>
            <a:r>
              <a:rPr lang="es-ES_tradnl" altLang="de-DE" sz="2000">
                <a:latin typeface="Comic Sans MS" panose="030F0702030302020204" pitchFamily="66" charset="0"/>
                <a:cs typeface="Arial" panose="020B0604020202020204" pitchFamily="34" charset="0"/>
              </a:rPr>
              <a:t>W </a:t>
            </a:r>
          </a:p>
          <a:p>
            <a:pPr algn="l" eaLnBrk="1" hangingPunct="1"/>
            <a:r>
              <a:rPr lang="es-ES_tradnl" altLang="de-DE" sz="2000">
                <a:latin typeface="Comic Sans MS" panose="030F0702030302020204" pitchFamily="66" charset="0"/>
                <a:cs typeface="Arial" panose="020B0604020202020204" pitchFamily="34" charset="0"/>
              </a:rPr>
              <a:t>in 1 mm thickness silicon with a</a:t>
            </a:r>
            <a:r>
              <a:rPr lang="es-ES_tradnl" altLang="de-DE" sz="2000">
                <a:solidFill>
                  <a:srgbClr val="99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altLang="de-DE" sz="2400" b="1">
                <a:solidFill>
                  <a:srgbClr val="FC040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monoenergetic degrader at S2</a:t>
            </a:r>
            <a:endParaRPr lang="en-GB" altLang="de-DE" b="1">
              <a:solidFill>
                <a:srgbClr val="FC0404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981200" y="2077814"/>
            <a:ext cx="5260975" cy="4160838"/>
            <a:chOff x="1246" y="1344"/>
            <a:chExt cx="3314" cy="2621"/>
          </a:xfrm>
        </p:grpSpPr>
        <p:pic>
          <p:nvPicPr>
            <p:cNvPr id="9" name="Picture 8" descr="implant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344"/>
              <a:ext cx="3264" cy="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496" y="3792"/>
              <a:ext cx="12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de-DE" sz="1200">
                  <a:cs typeface="Arial" panose="020B0604020202020204" pitchFamily="34" charset="0"/>
                </a:rPr>
                <a:t>Silicium thickness (</a:t>
              </a:r>
              <a:r>
                <a:rPr lang="en-US" altLang="de-DE" sz="1200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altLang="de-DE" sz="1200">
                  <a:cs typeface="Arial" panose="020B0604020202020204" pitchFamily="34" charset="0"/>
                </a:rPr>
                <a:t>m)</a:t>
              </a:r>
              <a:endParaRPr lang="es-ES" altLang="de-DE" sz="1200">
                <a:cs typeface="Arial" panose="020B0604020202020204" pitchFamily="34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 rot="-5400000">
              <a:off x="847" y="2366"/>
              <a:ext cx="9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s-ES_tradnl" altLang="de-DE" sz="1000" b="1">
                  <a:cs typeface="Arial" panose="020B0604020202020204" pitchFamily="34" charset="0"/>
                </a:rPr>
                <a:t> </a:t>
              </a:r>
              <a:r>
                <a:rPr lang="es-ES_tradnl" altLang="de-DE" sz="1200">
                  <a:cs typeface="Arial" panose="020B0604020202020204" pitchFamily="34" charset="0"/>
                </a:rPr>
                <a:t>charge states</a:t>
              </a:r>
              <a:endParaRPr lang="es-ES" altLang="de-DE" sz="120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2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Estimated implanted isotopes for a setting centered on </a:t>
            </a:r>
            <a:r>
              <a:rPr lang="de-DE" sz="1400" baseline="30000" dirty="0" smtClean="0"/>
              <a:t>192</a:t>
            </a:r>
            <a:r>
              <a:rPr lang="de-DE" sz="1400" dirty="0" smtClean="0"/>
              <a:t>W in 1mm </a:t>
            </a:r>
            <a:r>
              <a:rPr lang="en-US" sz="1400" dirty="0" smtClean="0"/>
              <a:t>thickness silicon with a </a:t>
            </a:r>
            <a:r>
              <a:rPr lang="en-US" sz="1400" dirty="0" err="1" smtClean="0"/>
              <a:t>monoenergetic</a:t>
            </a:r>
            <a:r>
              <a:rPr lang="en-US" sz="1400" dirty="0" smtClean="0"/>
              <a:t> degrader at </a:t>
            </a:r>
            <a:r>
              <a:rPr lang="de-DE" sz="1400" dirty="0" smtClean="0"/>
              <a:t>S2</a:t>
            </a:r>
            <a:endParaRPr lang="en-US" sz="1400" dirty="0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3175" y="1340768"/>
            <a:ext cx="4340225" cy="3987800"/>
            <a:chOff x="1250" y="1344"/>
            <a:chExt cx="3310" cy="2765"/>
          </a:xfrm>
        </p:grpSpPr>
        <p:pic>
          <p:nvPicPr>
            <p:cNvPr id="11" name="Picture 4" descr="implant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344"/>
              <a:ext cx="3264" cy="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496" y="3792"/>
              <a:ext cx="1200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de-DE" sz="1200"/>
                <a:t>Silicium thickness (</a:t>
              </a:r>
              <a:r>
                <a:rPr lang="en-US" altLang="de-DE" sz="1200">
                  <a:latin typeface="Symbol" panose="05050102010706020507" pitchFamily="18" charset="2"/>
                </a:rPr>
                <a:t>m</a:t>
              </a:r>
              <a:r>
                <a:rPr lang="en-US" altLang="de-DE" sz="1200"/>
                <a:t>m)</a:t>
              </a:r>
              <a:endParaRPr lang="es-ES" altLang="de-DE" sz="1200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 rot="-5400000">
              <a:off x="869" y="2344"/>
              <a:ext cx="97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s-ES_tradnl" altLang="de-DE" sz="1000" b="1"/>
                <a:t> </a:t>
              </a:r>
              <a:r>
                <a:rPr lang="es-ES_tradnl" altLang="de-DE" sz="1200"/>
                <a:t>charge states</a:t>
              </a:r>
              <a:endParaRPr lang="es-ES" altLang="de-DE" sz="1200"/>
            </a:p>
          </p:txBody>
        </p:sp>
      </p:grp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382168"/>
            <a:ext cx="26638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995738" y="1516981"/>
            <a:ext cx="5343525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de-DE" sz="2000" dirty="0" err="1">
                <a:latin typeface="Comic Sans MS" panose="030F0702030302020204" pitchFamily="66" charset="0"/>
              </a:rPr>
              <a:t>Setting</a:t>
            </a:r>
            <a:r>
              <a:rPr lang="es-ES_tradnl" altLang="de-DE" sz="2000" dirty="0">
                <a:latin typeface="Comic Sans MS" panose="030F0702030302020204" pitchFamily="66" charset="0"/>
              </a:rPr>
              <a:t> </a:t>
            </a:r>
            <a:r>
              <a:rPr lang="es-ES_tradnl" altLang="de-DE" sz="2000" dirty="0" err="1">
                <a:latin typeface="Comic Sans MS" panose="030F0702030302020204" pitchFamily="66" charset="0"/>
              </a:rPr>
              <a:t>centered</a:t>
            </a:r>
            <a:r>
              <a:rPr lang="es-ES_tradnl" altLang="de-DE" sz="2000" dirty="0">
                <a:latin typeface="Comic Sans MS" panose="030F0702030302020204" pitchFamily="66" charset="0"/>
              </a:rPr>
              <a:t> </a:t>
            </a:r>
            <a:r>
              <a:rPr lang="es-ES_tradnl" altLang="de-DE" sz="2000" dirty="0" err="1">
                <a:latin typeface="Comic Sans MS" panose="030F0702030302020204" pitchFamily="66" charset="0"/>
              </a:rPr>
              <a:t>on</a:t>
            </a:r>
            <a:r>
              <a:rPr lang="es-ES_tradnl" altLang="de-DE" sz="2000" dirty="0">
                <a:latin typeface="Comic Sans MS" panose="030F0702030302020204" pitchFamily="66" charset="0"/>
              </a:rPr>
              <a:t> </a:t>
            </a:r>
            <a:r>
              <a:rPr lang="es-ES_tradnl" altLang="de-DE" sz="2000" baseline="30000" dirty="0">
                <a:latin typeface="Comic Sans MS" panose="030F0702030302020204" pitchFamily="66" charset="0"/>
              </a:rPr>
              <a:t>198</a:t>
            </a:r>
            <a:r>
              <a:rPr lang="es-ES_tradnl" altLang="de-DE" sz="2000" dirty="0">
                <a:latin typeface="Comic Sans MS" panose="030F0702030302020204" pitchFamily="66" charset="0"/>
              </a:rPr>
              <a:t>Ir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de-DE" sz="2000" dirty="0">
                <a:latin typeface="Comic Sans MS" panose="030F0702030302020204" pitchFamily="66" charset="0"/>
              </a:rPr>
              <a:t>    </a:t>
            </a:r>
            <a:r>
              <a:rPr lang="es-ES_tradnl" altLang="de-DE" sz="2000" dirty="0" err="1">
                <a:latin typeface="Comic Sans MS" panose="030F0702030302020204" pitchFamily="66" charset="0"/>
              </a:rPr>
              <a:t>Produced</a:t>
            </a:r>
            <a:r>
              <a:rPr lang="es-ES_tradnl" altLang="de-DE" sz="2000" dirty="0">
                <a:latin typeface="Comic Sans MS" panose="030F0702030302020204" pitchFamily="66" charset="0"/>
              </a:rPr>
              <a:t>                        </a:t>
            </a:r>
            <a:r>
              <a:rPr lang="es-ES_tradnl" altLang="de-DE" sz="2000" dirty="0" err="1">
                <a:latin typeface="Comic Sans MS" panose="030F0702030302020204" pitchFamily="66" charset="0"/>
              </a:rPr>
              <a:t>Implanted</a:t>
            </a:r>
            <a:r>
              <a:rPr lang="es-ES_tradnl" altLang="de-DE" dirty="0">
                <a:latin typeface="Comic Sans MS" panose="030F0702030302020204" pitchFamily="66" charset="0"/>
              </a:rPr>
              <a:t>	</a:t>
            </a:r>
            <a:r>
              <a:rPr lang="es-ES_tradnl" altLang="de-DE" b="1" dirty="0">
                <a:latin typeface="Comic Sans MS" panose="030F0702030302020204" pitchFamily="66" charset="0"/>
              </a:rPr>
              <a:t>                     </a:t>
            </a:r>
            <a:endParaRPr lang="es-ES" altLang="de-DE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382168"/>
            <a:ext cx="24923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Ir-1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2382168"/>
            <a:ext cx="53117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3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RISING: </a:t>
            </a:r>
            <a:r>
              <a:rPr lang="en-US" dirty="0" smtClean="0"/>
              <a:t>Test of the active stopper</a:t>
            </a:r>
            <a:endParaRPr lang="en-US" dirty="0"/>
          </a:p>
        </p:txBody>
      </p:sp>
      <p:pic>
        <p:nvPicPr>
          <p:cNvPr id="14" name="Picture 5" descr="bi-2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6575425" cy="346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771775" y="3357092"/>
            <a:ext cx="0" cy="57626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2100263" y="2636367"/>
            <a:ext cx="0" cy="75565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888545"/>
              </p:ext>
            </p:extLst>
          </p:nvPr>
        </p:nvGraphicFramePr>
        <p:xfrm>
          <a:off x="5508625" y="4004792"/>
          <a:ext cx="2808288" cy="1978146"/>
        </p:xfrm>
        <a:graphic>
          <a:graphicData uri="http://schemas.openxmlformats.org/drawingml/2006/table">
            <a:tbl>
              <a:tblPr/>
              <a:tblGrid>
                <a:gridCol w="1150938">
                  <a:extLst>
                    <a:ext uri="{9D8B030D-6E8A-4147-A177-3AD203B41FA5}">
                      <a16:colId xmlns:a16="http://schemas.microsoft.com/office/drawing/2014/main" val="2367824945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7984706"/>
                    </a:ext>
                  </a:extLst>
                </a:gridCol>
              </a:tblGrid>
              <a:tr h="3158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-energy [keV]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kumimoji="0" lang="en-US" alt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-energy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714690"/>
                  </a:ext>
                </a:extLst>
              </a:tr>
              <a:tr h="2742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569.6 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481.7 [K]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585259"/>
                  </a:ext>
                </a:extLst>
              </a:tr>
              <a:tr h="2742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553.8-556.7 [L]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502369"/>
                  </a:ext>
                </a:extLst>
              </a:tr>
              <a:tr h="2742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565.8-567.2 [M]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920772"/>
                  </a:ext>
                </a:extLst>
              </a:tr>
              <a:tr h="2742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1063.7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975.7 [K]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43004"/>
                  </a:ext>
                </a:extLst>
              </a:tr>
              <a:tr h="27618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1047.8-1050.6 [L]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555150"/>
                  </a:ext>
                </a:extLst>
              </a:tr>
              <a:tr h="2888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1059.8-1061.2 [M]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994958"/>
                  </a:ext>
                </a:extLst>
              </a:tr>
            </a:tbl>
          </a:graphicData>
        </a:graphic>
      </p:graphicFrame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1547813" y="5589117"/>
            <a:ext cx="361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207</a:t>
            </a:r>
            <a:r>
              <a:rPr lang="en-US" altLang="de-DE">
                <a:solidFill>
                  <a:srgbClr val="0000FF"/>
                </a:solidFill>
                <a:latin typeface="Times New Roman" panose="02020603050405020304" pitchFamily="18" charset="0"/>
              </a:rPr>
              <a:t>Bi emits gamma rays and electrons</a:t>
            </a:r>
            <a:endParaRPr lang="de-DE" altLang="de-DE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5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Future: The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dvanced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mplantation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etector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rray - AIDA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0000"/>
            <a:ext cx="2714625" cy="17811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26775"/>
            <a:ext cx="64008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2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241</a:t>
            </a:r>
            <a:r>
              <a:rPr lang="en-US" dirty="0" smtClean="0"/>
              <a:t>Am source</a:t>
            </a:r>
            <a:endParaRPr lang="en-US" dirty="0"/>
          </a:p>
        </p:txBody>
      </p:sp>
      <p:pic>
        <p:nvPicPr>
          <p:cNvPr id="32" name="Picture 37" descr="DSSD-2512-17-strip-x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720"/>
            <a:ext cx="3494087" cy="2894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0" descr="DSSD-2512-17-strip-y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80157"/>
            <a:ext cx="3425825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073516"/>
              </p:ext>
            </p:extLst>
          </p:nvPr>
        </p:nvGraphicFramePr>
        <p:xfrm>
          <a:off x="2916238" y="1267495"/>
          <a:ext cx="812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5" imgW="800038" imgH="380895" progId="Equation.3">
                  <p:embed/>
                </p:oleObj>
              </mc:Choice>
              <mc:Fallback>
                <p:oleObj name="Equation" r:id="rId5" imgW="800038" imgH="380895" progId="Equation.3">
                  <p:embed/>
                  <p:pic>
                    <p:nvPicPr>
                      <p:cNvPr id="7173" name="Object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267495"/>
                        <a:ext cx="812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1116013" y="1483395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5651500" y="1556420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7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574324"/>
              </p:ext>
            </p:extLst>
          </p:nvPr>
        </p:nvGraphicFramePr>
        <p:xfrm>
          <a:off x="7164388" y="1267495"/>
          <a:ext cx="812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7" imgW="800038" imgH="380895" progId="Equation.3">
                  <p:embed/>
                </p:oleObj>
              </mc:Choice>
              <mc:Fallback>
                <p:oleObj name="Equation" r:id="rId7" imgW="800038" imgH="380895" progId="Equation.3">
                  <p:embed/>
                  <p:pic>
                    <p:nvPicPr>
                      <p:cNvPr id="7176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267495"/>
                        <a:ext cx="812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9"/>
          <p:cNvSpPr txBox="1">
            <a:spLocks noChangeArrowheads="1"/>
          </p:cNvSpPr>
          <p:nvPr/>
        </p:nvSpPr>
        <p:spPr bwMode="auto">
          <a:xfrm>
            <a:off x="2411413" y="4507582"/>
            <a:ext cx="23050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/>
              <a:t>Low energy peak from gap events at about ½ the full pulse height</a:t>
            </a:r>
          </a:p>
          <a:p>
            <a:pPr algn="l" eaLnBrk="1" hangingPunct="1"/>
            <a:endParaRPr lang="en-US" altLang="de-DE" sz="1400"/>
          </a:p>
          <a:p>
            <a:pPr algn="l" eaLnBrk="1" hangingPunct="1"/>
            <a:r>
              <a:rPr lang="en-US" altLang="de-DE" sz="1000"/>
              <a:t>C.Wrede et al. NIM B204 (2003), 619</a:t>
            </a:r>
            <a:endParaRPr lang="de-DE" altLang="de-DE" sz="1000"/>
          </a:p>
        </p:txBody>
      </p:sp>
      <p:pic>
        <p:nvPicPr>
          <p:cNvPr id="39" name="Picture 50" descr="DSS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1682"/>
            <a:ext cx="184943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51"/>
          <p:cNvSpPr txBox="1">
            <a:spLocks noChangeArrowheads="1"/>
          </p:cNvSpPr>
          <p:nvPr/>
        </p:nvSpPr>
        <p:spPr bwMode="auto">
          <a:xfrm>
            <a:off x="5292725" y="4507582"/>
            <a:ext cx="230505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 b="1">
                <a:solidFill>
                  <a:srgbClr val="0000CC"/>
                </a:solidFill>
              </a:rPr>
              <a:t>MICRON  </a:t>
            </a:r>
            <a:r>
              <a:rPr lang="en-US" altLang="de-DE" sz="1400" b="1">
                <a:solidFill>
                  <a:srgbClr val="0000CC"/>
                </a:solidFill>
                <a:cs typeface="Arial" panose="020B0604020202020204" pitchFamily="34" charset="0"/>
              </a:rPr>
              <a:t>#</a:t>
            </a:r>
            <a:r>
              <a:rPr lang="en-US" altLang="de-DE" sz="1400" b="1">
                <a:solidFill>
                  <a:srgbClr val="0000CC"/>
                </a:solidFill>
              </a:rPr>
              <a:t>2215-17</a:t>
            </a:r>
          </a:p>
          <a:p>
            <a:pPr algn="l" eaLnBrk="1" hangingPunct="1"/>
            <a:r>
              <a:rPr lang="en-US" altLang="de-DE" sz="1400"/>
              <a:t>Voltage:     200V</a:t>
            </a:r>
          </a:p>
          <a:p>
            <a:pPr algn="l" eaLnBrk="1" hangingPunct="1"/>
            <a:endParaRPr lang="en-US" altLang="de-DE" sz="1400"/>
          </a:p>
          <a:p>
            <a:pPr algn="l" eaLnBrk="1" hangingPunct="1"/>
            <a:r>
              <a:rPr lang="en-US" altLang="de-DE" sz="1400" baseline="30000"/>
              <a:t>241</a:t>
            </a:r>
            <a:r>
              <a:rPr lang="en-US" altLang="de-DE" sz="1400"/>
              <a:t>Am         E</a:t>
            </a:r>
            <a:r>
              <a:rPr lang="el-GR" altLang="de-DE" sz="1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=5.486 MeV</a:t>
            </a:r>
          </a:p>
          <a:p>
            <a:pPr algn="l" eaLnBrk="1" hangingPunct="1"/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      ~28 </a:t>
            </a:r>
            <a:r>
              <a:rPr lang="en-US" altLang="de-DE" sz="1400">
                <a:cs typeface="Arial" panose="020B0604020202020204" pitchFamily="34" charset="0"/>
              </a:rPr>
              <a:t>µm</a:t>
            </a:r>
          </a:p>
          <a:p>
            <a:pPr algn="l" eaLnBrk="1" hangingPunct="1"/>
            <a:endParaRPr lang="de-DE" altLang="de-DE" sz="1000"/>
          </a:p>
        </p:txBody>
      </p:sp>
    </p:spTree>
    <p:extLst>
      <p:ext uri="{BB962C8B-B14F-4D97-AF65-F5344CB8AC3E}">
        <p14:creationId xmlns:p14="http://schemas.microsoft.com/office/powerpoint/2010/main" val="12061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 multiplicity with </a:t>
            </a:r>
            <a:r>
              <a:rPr lang="en-US" baseline="30000" dirty="0" smtClean="0"/>
              <a:t>241</a:t>
            </a:r>
            <a:r>
              <a:rPr lang="en-US" dirty="0" smtClean="0"/>
              <a:t>Am source</a:t>
            </a:r>
            <a:endParaRPr lang="en-US" dirty="0"/>
          </a:p>
        </p:txBody>
      </p:sp>
      <p:pic>
        <p:nvPicPr>
          <p:cNvPr id="13" name="Picture 16" descr="Am241-40V-mult-x-li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4744"/>
            <a:ext cx="2898775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8" descr="Am241-40V-mult-y-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24744"/>
            <a:ext cx="2898775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0" descr="Am241-200V-mult-x-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99644"/>
            <a:ext cx="2900363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42988" y="3860006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500563" y="1483519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659563" y="1556544"/>
            <a:ext cx="230505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>
                <a:solidFill>
                  <a:srgbClr val="0000CC"/>
                </a:solidFill>
              </a:rPr>
              <a:t>MICRON  </a:t>
            </a:r>
            <a:r>
              <a:rPr lang="en-US" altLang="de-DE" sz="1400">
                <a:solidFill>
                  <a:srgbClr val="0000CC"/>
                </a:solidFill>
                <a:cs typeface="Arial" panose="020B0604020202020204" pitchFamily="34" charset="0"/>
              </a:rPr>
              <a:t>#</a:t>
            </a:r>
            <a:r>
              <a:rPr lang="en-US" altLang="de-DE" sz="1400">
                <a:solidFill>
                  <a:srgbClr val="0000CC"/>
                </a:solidFill>
              </a:rPr>
              <a:t>2215-17</a:t>
            </a:r>
          </a:p>
          <a:p>
            <a:pPr algn="l" eaLnBrk="1" hangingPunct="1"/>
            <a:r>
              <a:rPr lang="en-US" altLang="de-DE" sz="1400" b="1"/>
              <a:t>Voltage:     40V</a:t>
            </a:r>
          </a:p>
          <a:p>
            <a:pPr algn="l" eaLnBrk="1" hangingPunct="1"/>
            <a:r>
              <a:rPr lang="en-US" altLang="de-DE" sz="1400" b="1">
                <a:solidFill>
                  <a:srgbClr val="FF0000"/>
                </a:solidFill>
              </a:rPr>
              <a:t>below full depletion</a:t>
            </a:r>
          </a:p>
          <a:p>
            <a:pPr algn="l" eaLnBrk="1" hangingPunct="1"/>
            <a:r>
              <a:rPr lang="en-US" altLang="de-DE" sz="1400"/>
              <a:t>measurement in vacuum</a:t>
            </a:r>
          </a:p>
          <a:p>
            <a:pPr algn="l" eaLnBrk="1" hangingPunct="1"/>
            <a:endParaRPr lang="en-US" altLang="de-DE" sz="1400">
              <a:cs typeface="Arial" panose="020B0604020202020204" pitchFamily="34" charset="0"/>
            </a:endParaRPr>
          </a:p>
          <a:p>
            <a:pPr algn="l" eaLnBrk="1" hangingPunct="1"/>
            <a:endParaRPr lang="de-DE" altLang="de-DE" sz="1000"/>
          </a:p>
        </p:txBody>
      </p:sp>
      <p:pic>
        <p:nvPicPr>
          <p:cNvPr id="19" name="Picture 22" descr="Am241-200V-mult-y-l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99644"/>
            <a:ext cx="2900363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659563" y="3644106"/>
            <a:ext cx="23050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>
                <a:solidFill>
                  <a:srgbClr val="0000CC"/>
                </a:solidFill>
              </a:rPr>
              <a:t>MICRON  </a:t>
            </a:r>
            <a:r>
              <a:rPr lang="en-US" altLang="de-DE" sz="1400">
                <a:solidFill>
                  <a:srgbClr val="0000CC"/>
                </a:solidFill>
                <a:cs typeface="Arial" panose="020B0604020202020204" pitchFamily="34" charset="0"/>
              </a:rPr>
              <a:t>#</a:t>
            </a:r>
            <a:r>
              <a:rPr lang="en-US" altLang="de-DE" sz="1400">
                <a:solidFill>
                  <a:srgbClr val="0000CC"/>
                </a:solidFill>
              </a:rPr>
              <a:t>2215-17</a:t>
            </a:r>
          </a:p>
          <a:p>
            <a:pPr algn="l" eaLnBrk="1" hangingPunct="1"/>
            <a:r>
              <a:rPr lang="en-US" altLang="de-DE" sz="1400" b="1"/>
              <a:t>Voltage:    200V</a:t>
            </a:r>
          </a:p>
          <a:p>
            <a:pPr algn="l" eaLnBrk="1" hangingPunct="1"/>
            <a:r>
              <a:rPr lang="en-US" altLang="de-DE" sz="1400" b="1">
                <a:solidFill>
                  <a:srgbClr val="FF0000"/>
                </a:solidFill>
              </a:rPr>
              <a:t>full depletion voltage</a:t>
            </a:r>
          </a:p>
          <a:p>
            <a:pPr algn="l" eaLnBrk="1" hangingPunct="1"/>
            <a:r>
              <a:rPr lang="en-US" altLang="de-DE" sz="1400"/>
              <a:t>measurement in vacuum</a:t>
            </a:r>
          </a:p>
          <a:p>
            <a:pPr algn="l" eaLnBrk="1" hangingPunct="1"/>
            <a:endParaRPr lang="en-US" altLang="de-DE" sz="1400"/>
          </a:p>
          <a:p>
            <a:pPr algn="l" eaLnBrk="1" hangingPunct="1"/>
            <a:r>
              <a:rPr lang="en-US" altLang="de-DE" sz="1400" baseline="30000"/>
              <a:t>241</a:t>
            </a:r>
            <a:r>
              <a:rPr lang="en-US" altLang="de-DE" sz="1400"/>
              <a:t>Am         E</a:t>
            </a:r>
            <a:r>
              <a:rPr lang="el-GR" altLang="de-DE" sz="1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=5.486 MeV</a:t>
            </a:r>
          </a:p>
          <a:p>
            <a:pPr algn="l" eaLnBrk="1" hangingPunct="1"/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      ~28 </a:t>
            </a:r>
            <a:r>
              <a:rPr lang="en-US" altLang="de-DE" sz="1400">
                <a:cs typeface="Arial" panose="020B0604020202020204" pitchFamily="34" charset="0"/>
              </a:rPr>
              <a:t>µm</a:t>
            </a:r>
          </a:p>
          <a:p>
            <a:pPr algn="l" eaLnBrk="1" hangingPunct="1"/>
            <a:endParaRPr lang="de-DE" altLang="de-DE" sz="1000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116013" y="1483519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4427538" y="3860006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1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dimensional position spectra</a:t>
            </a:r>
            <a:endParaRPr lang="en-US" dirty="0"/>
          </a:p>
        </p:txBody>
      </p:sp>
      <p:pic>
        <p:nvPicPr>
          <p:cNvPr id="23" name="Picture 15" descr="si-hit-am-centr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4704"/>
            <a:ext cx="3252788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7" descr="si-hit-am-righ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57092"/>
            <a:ext cx="3254375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27088" y="6020917"/>
            <a:ext cx="5761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>
                <a:solidFill>
                  <a:srgbClr val="0000CC"/>
                </a:solidFill>
              </a:rPr>
              <a:t>MICRON  </a:t>
            </a:r>
            <a:r>
              <a:rPr lang="en-US" altLang="de-DE" sz="1400">
                <a:solidFill>
                  <a:srgbClr val="0000CC"/>
                </a:solidFill>
                <a:cs typeface="Arial" panose="020B0604020202020204" pitchFamily="34" charset="0"/>
              </a:rPr>
              <a:t>#</a:t>
            </a:r>
            <a:r>
              <a:rPr lang="en-US" altLang="de-DE" sz="1400">
                <a:solidFill>
                  <a:srgbClr val="0000CC"/>
                </a:solidFill>
              </a:rPr>
              <a:t>2243-5 </a:t>
            </a:r>
            <a:r>
              <a:rPr lang="en-US" altLang="de-DE" sz="1400"/>
              <a:t>Voltage: 40V,  measurement in vacuum</a:t>
            </a:r>
            <a:endParaRPr lang="de-DE" altLang="de-DE" sz="1000"/>
          </a:p>
        </p:txBody>
      </p:sp>
      <p:pic>
        <p:nvPicPr>
          <p:cNvPr id="26" name="Picture 19" descr="si-mult-am-centr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4704"/>
            <a:ext cx="3254375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1" descr="si-mult-am-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57092"/>
            <a:ext cx="3278187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1547813" y="2996729"/>
            <a:ext cx="1716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200" baseline="30000"/>
              <a:t>241</a:t>
            </a:r>
            <a:r>
              <a:rPr lang="en-US" altLang="de-DE" sz="1200"/>
              <a:t>Am source centered</a:t>
            </a:r>
            <a:endParaRPr lang="de-DE" altLang="de-DE" sz="1200"/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763713" y="5589117"/>
            <a:ext cx="1328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200" baseline="30000"/>
              <a:t>241</a:t>
            </a:r>
            <a:r>
              <a:rPr lang="en-US" altLang="de-DE" sz="1200"/>
              <a:t>Am source left</a:t>
            </a:r>
            <a:endParaRPr lang="de-DE" altLang="de-DE" sz="1200"/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5087938" y="5589117"/>
            <a:ext cx="2625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200" baseline="30000"/>
              <a:t>241</a:t>
            </a:r>
            <a:r>
              <a:rPr lang="en-US" altLang="de-DE" sz="1200"/>
              <a:t>Am source left, strip-multiplicity=1</a:t>
            </a:r>
            <a:endParaRPr lang="de-DE" altLang="de-DE" sz="1200"/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5014913" y="2996729"/>
            <a:ext cx="3013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200" baseline="30000"/>
              <a:t>241</a:t>
            </a:r>
            <a:r>
              <a:rPr lang="en-US" altLang="de-DE" sz="1200"/>
              <a:t>Am source centered, strip-multiplicity=1</a:t>
            </a:r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23698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(</a:t>
            </a:r>
            <a:r>
              <a:rPr lang="en-US" dirty="0" smtClean="0">
                <a:solidFill>
                  <a:srgbClr val="FF0000"/>
                </a:solidFill>
              </a:rPr>
              <a:t>in vacuum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2" name="Picture 16" descr="DSSD-2512-17-207Bi-strip-y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0728"/>
            <a:ext cx="3584575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DSSD-2512-17-207Bi-strip-x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0728"/>
            <a:ext cx="3584575" cy="301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179187"/>
              </p:ext>
            </p:extLst>
          </p:nvPr>
        </p:nvGraphicFramePr>
        <p:xfrm>
          <a:off x="1403350" y="1706216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5" imgW="904885" imgH="190447" progId="Equation.3">
                  <p:embed/>
                </p:oleObj>
              </mc:Choice>
              <mc:Fallback>
                <p:oleObj name="Equation" r:id="rId5" imgW="904885" imgH="190447" progId="Equation.3">
                  <p:embed/>
                  <p:pic>
                    <p:nvPicPr>
                      <p:cNvPr id="13317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706216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025526"/>
              </p:ext>
            </p:extLst>
          </p:nvPr>
        </p:nvGraphicFramePr>
        <p:xfrm>
          <a:off x="7308850" y="1850678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7" imgW="904885" imgH="190447" progId="Equation.3">
                  <p:embed/>
                </p:oleObj>
              </mc:Choice>
              <mc:Fallback>
                <p:oleObj name="Equation" r:id="rId7" imgW="904885" imgH="190447" progId="Equation.3">
                  <p:embed/>
                  <p:pic>
                    <p:nvPicPr>
                      <p:cNvPr id="13318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850678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331913" y="1341091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435600" y="1341091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292725" y="4652616"/>
            <a:ext cx="360045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 b="1">
                <a:solidFill>
                  <a:srgbClr val="0000CC"/>
                </a:solidFill>
              </a:rPr>
              <a:t>MICRON  </a:t>
            </a:r>
            <a:r>
              <a:rPr lang="en-US" altLang="de-DE" sz="1400" b="1">
                <a:solidFill>
                  <a:srgbClr val="0000CC"/>
                </a:solidFill>
                <a:cs typeface="Arial" panose="020B0604020202020204" pitchFamily="34" charset="0"/>
              </a:rPr>
              <a:t>#</a:t>
            </a:r>
            <a:r>
              <a:rPr lang="en-US" altLang="de-DE" sz="1400" b="1">
                <a:solidFill>
                  <a:srgbClr val="0000CC"/>
                </a:solidFill>
              </a:rPr>
              <a:t>2512-17</a:t>
            </a:r>
          </a:p>
          <a:p>
            <a:pPr algn="l" eaLnBrk="1" hangingPunct="1"/>
            <a:r>
              <a:rPr lang="en-US" altLang="de-DE" sz="1400"/>
              <a:t>Voltage:     200V</a:t>
            </a:r>
          </a:p>
          <a:p>
            <a:pPr algn="l" eaLnBrk="1" hangingPunct="1"/>
            <a:endParaRPr lang="en-US" altLang="de-DE" sz="1400"/>
          </a:p>
          <a:p>
            <a:pPr algn="l" eaLnBrk="1" hangingPunct="1"/>
            <a:r>
              <a:rPr lang="en-US" altLang="de-DE" sz="1400" baseline="30000"/>
              <a:t>207</a:t>
            </a:r>
            <a:r>
              <a:rPr lang="en-US" altLang="de-DE" sz="1400"/>
              <a:t>Bi        E</a:t>
            </a:r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=482, 976 keV</a:t>
            </a:r>
          </a:p>
          <a:p>
            <a:pPr algn="l" eaLnBrk="1" hangingPunct="1"/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   0.94, 2.31 mm (e</a:t>
            </a:r>
            <a:r>
              <a:rPr lang="en-US" altLang="de-DE" sz="1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interaction)</a:t>
            </a:r>
            <a:endParaRPr lang="en-US" altLang="de-DE" sz="1400">
              <a:cs typeface="Arial" panose="020B0604020202020204" pitchFamily="34" charset="0"/>
            </a:endParaRPr>
          </a:p>
          <a:p>
            <a:pPr algn="l" eaLnBrk="1" hangingPunct="1"/>
            <a:endParaRPr lang="de-DE" altLang="de-DE" sz="100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373466"/>
              </p:ext>
            </p:extLst>
          </p:nvPr>
        </p:nvGraphicFramePr>
        <p:xfrm>
          <a:off x="3027363" y="1699866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9" imgW="904885" imgH="190447" progId="Equation.3">
                  <p:embed/>
                </p:oleObj>
              </mc:Choice>
              <mc:Fallback>
                <p:oleObj name="Equation" r:id="rId9" imgW="904885" imgH="190447" progId="Equation.3">
                  <p:embed/>
                  <p:pic>
                    <p:nvPicPr>
                      <p:cNvPr id="133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1699866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971903"/>
              </p:ext>
            </p:extLst>
          </p:nvPr>
        </p:nvGraphicFramePr>
        <p:xfrm>
          <a:off x="5476875" y="1699866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11" imgW="904885" imgH="190447" progId="Equation.3">
                  <p:embed/>
                </p:oleObj>
              </mc:Choice>
              <mc:Fallback>
                <p:oleObj name="Equation" r:id="rId11" imgW="904885" imgH="190447" progId="Equation.3">
                  <p:embed/>
                  <p:pic>
                    <p:nvPicPr>
                      <p:cNvPr id="1332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1699866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chamber-si-bi207-detai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6353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700338" y="5733703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/>
              <a:t>experimental set-up</a:t>
            </a:r>
          </a:p>
          <a:p>
            <a:pPr algn="l" eaLnBrk="1" hangingPunct="1"/>
            <a:endParaRPr lang="de-DE" altLang="de-DE" sz="1000"/>
          </a:p>
        </p:txBody>
      </p:sp>
    </p:spTree>
    <p:extLst>
      <p:ext uri="{BB962C8B-B14F-4D97-AF65-F5344CB8AC3E}">
        <p14:creationId xmlns:p14="http://schemas.microsoft.com/office/powerpoint/2010/main" val="17367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RISING: </a:t>
            </a:r>
            <a:r>
              <a:rPr lang="en-US" dirty="0" smtClean="0"/>
              <a:t>Test of the active stopper with a </a:t>
            </a:r>
            <a:r>
              <a:rPr lang="en-US" baseline="30000" dirty="0" smtClean="0"/>
              <a:t>207</a:t>
            </a:r>
            <a:r>
              <a:rPr lang="en-US" dirty="0" smtClean="0"/>
              <a:t>Bi source</a:t>
            </a:r>
            <a:endParaRPr lang="en-US" dirty="0"/>
          </a:p>
        </p:txBody>
      </p:sp>
      <p:pic>
        <p:nvPicPr>
          <p:cNvPr id="14" name="Picture 5" descr="bi-2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6575425" cy="346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771775" y="3357092"/>
            <a:ext cx="0" cy="57626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2100263" y="2636367"/>
            <a:ext cx="0" cy="75565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Group 48"/>
          <p:cNvGraphicFramePr>
            <a:graphicFrameLocks/>
          </p:cNvGraphicFramePr>
          <p:nvPr/>
        </p:nvGraphicFramePr>
        <p:xfrm>
          <a:off x="5508625" y="4004792"/>
          <a:ext cx="2808288" cy="1978146"/>
        </p:xfrm>
        <a:graphic>
          <a:graphicData uri="http://schemas.openxmlformats.org/drawingml/2006/table">
            <a:tbl>
              <a:tblPr/>
              <a:tblGrid>
                <a:gridCol w="1150938">
                  <a:extLst>
                    <a:ext uri="{9D8B030D-6E8A-4147-A177-3AD203B41FA5}">
                      <a16:colId xmlns:a16="http://schemas.microsoft.com/office/drawing/2014/main" val="2367824945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7984706"/>
                    </a:ext>
                  </a:extLst>
                </a:gridCol>
              </a:tblGrid>
              <a:tr h="3158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-energy [keV]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kumimoji="0" lang="en-US" alt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-energy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714690"/>
                  </a:ext>
                </a:extLst>
              </a:tr>
              <a:tr h="2742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569.6 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481.7 [K]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585259"/>
                  </a:ext>
                </a:extLst>
              </a:tr>
              <a:tr h="2742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553.8-556.7 [L]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502369"/>
                  </a:ext>
                </a:extLst>
              </a:tr>
              <a:tr h="2742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565.8-567.2 [M]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920772"/>
                  </a:ext>
                </a:extLst>
              </a:tr>
              <a:tr h="2742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1063.7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975.7 [K]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43004"/>
                  </a:ext>
                </a:extLst>
              </a:tr>
              <a:tr h="27618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1047.8-1050.6 [L]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555150"/>
                  </a:ext>
                </a:extLst>
              </a:tr>
              <a:tr h="2888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1059.8-1061.2 [M]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994958"/>
                  </a:ext>
                </a:extLst>
              </a:tr>
            </a:tbl>
          </a:graphicData>
        </a:graphic>
      </p:graphicFrame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1547813" y="5589117"/>
            <a:ext cx="361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207</a:t>
            </a:r>
            <a:r>
              <a:rPr lang="en-US" altLang="de-DE">
                <a:solidFill>
                  <a:srgbClr val="0000FF"/>
                </a:solidFill>
                <a:latin typeface="Times New Roman" panose="02020603050405020304" pitchFamily="18" charset="0"/>
              </a:rPr>
              <a:t>Bi emits gamma rays and electrons</a:t>
            </a:r>
            <a:endParaRPr lang="de-DE" altLang="de-DE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(</a:t>
            </a:r>
            <a:r>
              <a:rPr lang="en-US" dirty="0" smtClean="0">
                <a:solidFill>
                  <a:srgbClr val="FF0000"/>
                </a:solidFill>
              </a:rPr>
              <a:t>in vacuum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3" name="Picture 2" descr="DSSD-2512-17-207Bi-strip-y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0157"/>
            <a:ext cx="3584575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DSSD-2512-17-207Bi-strip-x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0157"/>
            <a:ext cx="3584575" cy="301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369781"/>
              </p:ext>
            </p:extLst>
          </p:nvPr>
        </p:nvGraphicFramePr>
        <p:xfrm>
          <a:off x="1403350" y="1705645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5" imgW="904885" imgH="190447" progId="Equation.3">
                  <p:embed/>
                </p:oleObj>
              </mc:Choice>
              <mc:Fallback>
                <p:oleObj name="Equation" r:id="rId5" imgW="904885" imgH="190447" progId="Equation.3">
                  <p:embed/>
                  <p:pic>
                    <p:nvPicPr>
                      <p:cNvPr id="15365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705645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537326"/>
              </p:ext>
            </p:extLst>
          </p:nvPr>
        </p:nvGraphicFramePr>
        <p:xfrm>
          <a:off x="7308850" y="1850107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7" imgW="904885" imgH="190447" progId="Equation.3">
                  <p:embed/>
                </p:oleObj>
              </mc:Choice>
              <mc:Fallback>
                <p:oleObj name="Equation" r:id="rId7" imgW="904885" imgH="190447" progId="Equation.3">
                  <p:embed/>
                  <p:pic>
                    <p:nvPicPr>
                      <p:cNvPr id="15366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850107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331913" y="1340520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435600" y="1340520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292725" y="4652045"/>
            <a:ext cx="360045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 b="1">
                <a:solidFill>
                  <a:srgbClr val="0000CC"/>
                </a:solidFill>
              </a:rPr>
              <a:t>MICRON  </a:t>
            </a:r>
            <a:r>
              <a:rPr lang="en-US" altLang="de-DE" sz="1400" b="1">
                <a:solidFill>
                  <a:srgbClr val="0000CC"/>
                </a:solidFill>
                <a:cs typeface="Arial" panose="020B0604020202020204" pitchFamily="34" charset="0"/>
              </a:rPr>
              <a:t>#</a:t>
            </a:r>
            <a:r>
              <a:rPr lang="en-US" altLang="de-DE" sz="1400" b="1">
                <a:solidFill>
                  <a:srgbClr val="0000CC"/>
                </a:solidFill>
              </a:rPr>
              <a:t>2512-17</a:t>
            </a:r>
          </a:p>
          <a:p>
            <a:pPr algn="l" eaLnBrk="1" hangingPunct="1"/>
            <a:r>
              <a:rPr lang="en-US" altLang="de-DE" sz="1400"/>
              <a:t>Voltage:     200V</a:t>
            </a:r>
          </a:p>
          <a:p>
            <a:pPr algn="l" eaLnBrk="1" hangingPunct="1"/>
            <a:endParaRPr lang="en-US" altLang="de-DE" sz="1400"/>
          </a:p>
          <a:p>
            <a:pPr algn="l" eaLnBrk="1" hangingPunct="1"/>
            <a:r>
              <a:rPr lang="en-US" altLang="de-DE" sz="1400" baseline="30000"/>
              <a:t>207</a:t>
            </a:r>
            <a:r>
              <a:rPr lang="en-US" altLang="de-DE" sz="1400"/>
              <a:t>Bi        E</a:t>
            </a:r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=482, 976 keV</a:t>
            </a:r>
          </a:p>
          <a:p>
            <a:pPr algn="l" eaLnBrk="1" hangingPunct="1"/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   0.94, 2.31 mm (e</a:t>
            </a:r>
            <a:r>
              <a:rPr lang="en-US" altLang="de-DE" sz="1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interaction)</a:t>
            </a:r>
            <a:endParaRPr lang="en-US" altLang="de-DE" sz="1400">
              <a:cs typeface="Arial" panose="020B0604020202020204" pitchFamily="34" charset="0"/>
            </a:endParaRPr>
          </a:p>
          <a:p>
            <a:pPr algn="l" eaLnBrk="1" hangingPunct="1"/>
            <a:endParaRPr lang="de-DE" altLang="de-DE" sz="1000"/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081379"/>
              </p:ext>
            </p:extLst>
          </p:nvPr>
        </p:nvGraphicFramePr>
        <p:xfrm>
          <a:off x="3027363" y="1699295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9" imgW="904885" imgH="190447" progId="Equation.3">
                  <p:embed/>
                </p:oleObj>
              </mc:Choice>
              <mc:Fallback>
                <p:oleObj name="Equation" r:id="rId9" imgW="904885" imgH="190447" progId="Equation.3">
                  <p:embed/>
                  <p:pic>
                    <p:nvPicPr>
                      <p:cNvPr id="153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1699295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7434"/>
              </p:ext>
            </p:extLst>
          </p:nvPr>
        </p:nvGraphicFramePr>
        <p:xfrm>
          <a:off x="5476875" y="1699295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11" imgW="904885" imgH="190447" progId="Equation.3">
                  <p:embed/>
                </p:oleObj>
              </mc:Choice>
              <mc:Fallback>
                <p:oleObj name="Equation" r:id="rId11" imgW="904885" imgH="190447" progId="Equation.3">
                  <p:embed/>
                  <p:pic>
                    <p:nvPicPr>
                      <p:cNvPr id="153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1699295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12" descr="chamber-si-bi207-detai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5782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2700338" y="5733132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400"/>
              <a:t>experimental set-up</a:t>
            </a:r>
          </a:p>
          <a:p>
            <a:pPr algn="l" eaLnBrk="1" hangingPunct="1"/>
            <a:endParaRPr lang="de-DE" altLang="de-DE" sz="1000"/>
          </a:p>
        </p:txBody>
      </p:sp>
      <p:pic>
        <p:nvPicPr>
          <p:cNvPr id="34" name="Picture 15" descr="resolution-2512-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08720"/>
            <a:ext cx="3609975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1545</Words>
  <Application>Microsoft Office PowerPoint</Application>
  <PresentationFormat>Bildschirmpräsentation (4:3)</PresentationFormat>
  <Paragraphs>372</Paragraphs>
  <Slides>33</Slides>
  <Notes>0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Arial</vt:lpstr>
      <vt:lpstr>Calibri</vt:lpstr>
      <vt:lpstr>Comic Sans MS</vt:lpstr>
      <vt:lpstr>Georgia</vt:lpstr>
      <vt:lpstr>Symbol</vt:lpstr>
      <vt:lpstr>Times New Roman</vt:lpstr>
      <vt:lpstr>Wingdings</vt:lpstr>
      <vt:lpstr>Larissa</vt:lpstr>
      <vt:lpstr>Equation</vt:lpstr>
      <vt:lpstr>Implantation detector as active stopper</vt:lpstr>
      <vt:lpstr>Implantation detector as active stopper</vt:lpstr>
      <vt:lpstr>Measurements with a double-sided Si-strip detector</vt:lpstr>
      <vt:lpstr>Energy resolution with 241Am source</vt:lpstr>
      <vt:lpstr>Strip multiplicity with 241Am source</vt:lpstr>
      <vt:lpstr>Two dimensional position spectra</vt:lpstr>
      <vt:lpstr>Energy resolution with 207Bi source (in vacuum)</vt:lpstr>
      <vt:lpstr>RISING: Test of the active stopper with a 207Bi source</vt:lpstr>
      <vt:lpstr>Energy resolution with 207Bi source (in vacuum)</vt:lpstr>
      <vt:lpstr>Energy resolution with 207Bi source (in vacuum)</vt:lpstr>
      <vt:lpstr>Energy resolution with 207Bi source (in vacuum and dry N2)</vt:lpstr>
      <vt:lpstr>Energy resolution of the DSSD</vt:lpstr>
      <vt:lpstr>Energy threshold of the DSSD</vt:lpstr>
      <vt:lpstr>Measurements with a double-sided Si-strip detector</vt:lpstr>
      <vt:lpstr>Energy resolution with 207Bi source (Mesytec and Multichannel Systems)</vt:lpstr>
      <vt:lpstr>Energy resolution with 207Bi source (Multichannel Systems)</vt:lpstr>
      <vt:lpstr>Implantation detector as active stopper</vt:lpstr>
      <vt:lpstr>Spectroscopy at stopped beams</vt:lpstr>
      <vt:lpstr>Implantation detector</vt:lpstr>
      <vt:lpstr>Chamber for active stopper (dry N2)</vt:lpstr>
      <vt:lpstr>Stopped RISING Array: 15*7 element CLUSTERs with DSSD</vt:lpstr>
      <vt:lpstr>Stopped RISING Array: 15*7 element CLUSTERs with DSSD</vt:lpstr>
      <vt:lpstr>RISING setup with stopped beams</vt:lpstr>
      <vt:lpstr>RISING setup with stopped beams</vt:lpstr>
      <vt:lpstr>RISING setup with stopped beams</vt:lpstr>
      <vt:lpstr>Count rate limitations with active stopper</vt:lpstr>
      <vt:lpstr>Fragment Separator FRS</vt:lpstr>
      <vt:lpstr>Fragment Separation (40Ar 50 MeV/u + Ta (100μm), wedge shaped Al (200μm) degrader)</vt:lpstr>
      <vt:lpstr>Chromatic Aberration</vt:lpstr>
      <vt:lpstr>Implantation range</vt:lpstr>
      <vt:lpstr>Estimated implanted isotopes for a setting centered on 192W in 1mm thickness silicon with a monoenergetic degrader at S2</vt:lpstr>
      <vt:lpstr>RISING: Test of the active stopper</vt:lpstr>
      <vt:lpstr>Future: The Advanced Implantation Detector Array - AIDA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253</cp:revision>
  <dcterms:created xsi:type="dcterms:W3CDTF">2016-04-06T12:04:03Z</dcterms:created>
  <dcterms:modified xsi:type="dcterms:W3CDTF">2021-01-28T21:15:00Z</dcterms:modified>
</cp:coreProperties>
</file>