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activeX/activeX1.xml" ContentType="application/vnd.ms-office.activeX+xml"/>
  <Override PartName="/ppt/activeX/activeX1.bin" ContentType="application/vnd.ms-office.activeX"/>
  <Override PartName="/ppt/activeX/activeX2.xml" ContentType="application/vnd.ms-office.activeX+xml"/>
  <Override PartName="/ppt/activeX/activeX2.bin" ContentType="application/vnd.ms-office.activeX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684" r:id="rId3"/>
    <p:sldMasterId id="2147483672" r:id="rId4"/>
    <p:sldMasterId id="2147483660" r:id="rId5"/>
  </p:sldMasterIdLst>
  <p:notesMasterIdLst>
    <p:notesMasterId r:id="rId44"/>
  </p:notesMasterIdLst>
  <p:sldIdLst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258" r:id="rId36"/>
    <p:sldId id="259" r:id="rId37"/>
    <p:sldId id="260" r:id="rId38"/>
    <p:sldId id="261" r:id="rId39"/>
    <p:sldId id="306" r:id="rId40"/>
    <p:sldId id="307" r:id="rId41"/>
    <p:sldId id="308" r:id="rId42"/>
    <p:sldId id="310" r:id="rId4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4C4C4"/>
    <a:srgbClr val="DDDDDD"/>
    <a:srgbClr val="C0C0C0"/>
    <a:srgbClr val="006600"/>
    <a:srgbClr val="009900"/>
    <a:srgbClr val="B2B2B2"/>
    <a:srgbClr val="CCCCFF"/>
    <a:srgbClr val="0099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5" autoAdjust="0"/>
    <p:restoredTop sz="94660"/>
  </p:normalViewPr>
  <p:slideViewPr>
    <p:cSldViewPr>
      <p:cViewPr>
        <p:scale>
          <a:sx n="80" d="100"/>
          <a:sy n="80" d="100"/>
        </p:scale>
        <p:origin x="1212" y="-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5A71C-3DBC-4F59-884F-AEEDC74888B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0D4B7-0143-42CE-ACBB-5FD4AF8FBE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5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74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42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885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D20B8-8287-45AD-A68A-4CB08D7CCB61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CE32-438B-4F1A-B9D9-59A15FC4F2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2802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D20B8-8287-45AD-A68A-4CB08D7CCB61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CE32-438B-4F1A-B9D9-59A15FC4F2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3937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D20B8-8287-45AD-A68A-4CB08D7CCB61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CE32-438B-4F1A-B9D9-59A15FC4F2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3081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D20B8-8287-45AD-A68A-4CB08D7CCB61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CE32-438B-4F1A-B9D9-59A15FC4F2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145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D20B8-8287-45AD-A68A-4CB08D7CCB61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CE32-438B-4F1A-B9D9-59A15FC4F2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7117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D20B8-8287-45AD-A68A-4CB08D7CCB61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CE32-438B-4F1A-B9D9-59A15FC4F2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3379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D20B8-8287-45AD-A68A-4CB08D7CCB61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CE32-438B-4F1A-B9D9-59A15FC4F2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1673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D20B8-8287-45AD-A68A-4CB08D7CCB61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CE32-438B-4F1A-B9D9-59A15FC4F2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933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677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D20B8-8287-45AD-A68A-4CB08D7CCB61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CE32-438B-4F1A-B9D9-59A15FC4F2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336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D20B8-8287-45AD-A68A-4CB08D7CCB61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CE32-438B-4F1A-B9D9-59A15FC4F2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4309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D20B8-8287-45AD-A68A-4CB08D7CCB61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5CE32-438B-4F1A-B9D9-59A15FC4F2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4377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324FB-AD3E-4B32-86C5-C58CBD3B2993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C6F23-9EF9-4030-9D4A-85AF3ED445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1397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324FB-AD3E-4B32-86C5-C58CBD3B2993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C6F23-9EF9-4030-9D4A-85AF3ED445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4433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324FB-AD3E-4B32-86C5-C58CBD3B2993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C6F23-9EF9-4030-9D4A-85AF3ED445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61143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324FB-AD3E-4B32-86C5-C58CBD3B2993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C6F23-9EF9-4030-9D4A-85AF3ED445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96751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324FB-AD3E-4B32-86C5-C58CBD3B2993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C6F23-9EF9-4030-9D4A-85AF3ED445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1959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324FB-AD3E-4B32-86C5-C58CBD3B2993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C6F23-9EF9-4030-9D4A-85AF3ED445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4967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324FB-AD3E-4B32-86C5-C58CBD3B2993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C6F23-9EF9-4030-9D4A-85AF3ED445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9300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2558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324FB-AD3E-4B32-86C5-C58CBD3B2993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C6F23-9EF9-4030-9D4A-85AF3ED445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19925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324FB-AD3E-4B32-86C5-C58CBD3B2993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C6F23-9EF9-4030-9D4A-85AF3ED445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6568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324FB-AD3E-4B32-86C5-C58CBD3B2993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C6F23-9EF9-4030-9D4A-85AF3ED445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73715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324FB-AD3E-4B32-86C5-C58CBD3B2993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C6F23-9EF9-4030-9D4A-85AF3ED445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79904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588F-8CF2-4B94-8321-9BF3DDCBFAC8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B6F0E-8D34-4B01-9658-C63DF6EE7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4456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588F-8CF2-4B94-8321-9BF3DDCBFAC8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B6F0E-8D34-4B01-9658-C63DF6EE7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50909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588F-8CF2-4B94-8321-9BF3DDCBFAC8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B6F0E-8D34-4B01-9658-C63DF6EE7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6638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588F-8CF2-4B94-8321-9BF3DDCBFAC8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B6F0E-8D34-4B01-9658-C63DF6EE7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47935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588F-8CF2-4B94-8321-9BF3DDCBFAC8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B6F0E-8D34-4B01-9658-C63DF6EE7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7627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588F-8CF2-4B94-8321-9BF3DDCBFAC8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B6F0E-8D34-4B01-9658-C63DF6EE7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0489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037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588F-8CF2-4B94-8321-9BF3DDCBFAC8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B6F0E-8D34-4B01-9658-C63DF6EE7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20173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588F-8CF2-4B94-8321-9BF3DDCBFAC8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B6F0E-8D34-4B01-9658-C63DF6EE7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76185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588F-8CF2-4B94-8321-9BF3DDCBFAC8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B6F0E-8D34-4B01-9658-C63DF6EE7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14242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588F-8CF2-4B94-8321-9BF3DDCBFAC8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B6F0E-8D34-4B01-9658-C63DF6EE7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99970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588F-8CF2-4B94-8321-9BF3DDCBFAC8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B6F0E-8D34-4B01-9658-C63DF6EE7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16639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01104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01076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00114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3537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1332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6711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0032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678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98897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4326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03804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1664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97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1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16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40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 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2020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0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D20B8-8287-45AD-A68A-4CB08D7CCB61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5CE32-438B-4F1A-B9D9-59A15FC4F2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05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324FB-AD3E-4B32-86C5-C58CBD3B2993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C6F23-9EF9-4030-9D4A-85AF3ED445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786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1588F-8CF2-4B94-8321-9BF3DDCBFAC8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B6F0E-8D34-4B01-9658-C63DF6EE7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01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2381" y="65520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2381" y="6570000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Hans Jürgen </a:t>
            </a:r>
            <a:r>
              <a:rPr lang="de-DE" altLang="de-DE" sz="1000" baseline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Wollersheim</a:t>
            </a:r>
            <a:r>
              <a:rPr lang="de-DE" altLang="de-DE" sz="100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- 2020</a:t>
            </a:r>
            <a:endParaRPr lang="en-US" altLang="de-DE" sz="1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19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control" Target="../activeX/activeX2.xml"/><Relationship Id="rId7" Type="http://schemas.openxmlformats.org/officeDocument/2006/relationships/image" Target="../media/image30.jpe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27.wmf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26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6.jpe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5.emf"/><Relationship Id="rId4" Type="http://schemas.openxmlformats.org/officeDocument/2006/relationships/image" Target="../media/image47.jpeg"/><Relationship Id="rId9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2.wmf"/><Relationship Id="rId3" Type="http://schemas.openxmlformats.org/officeDocument/2006/relationships/image" Target="../media/image53.jpeg"/><Relationship Id="rId7" Type="http://schemas.openxmlformats.org/officeDocument/2006/relationships/image" Target="../media/image49.w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51.wmf"/><Relationship Id="rId5" Type="http://schemas.openxmlformats.org/officeDocument/2006/relationships/image" Target="../media/image48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50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8.wmf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jpe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8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3.png"/><Relationship Id="rId11" Type="http://schemas.openxmlformats.org/officeDocument/2006/relationships/image" Target="../media/image3.jpe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86.emf"/><Relationship Id="rId4" Type="http://schemas.openxmlformats.org/officeDocument/2006/relationships/oleObject" Target="../embeddings/oleObject1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88.e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91.png"/><Relationship Id="rId4" Type="http://schemas.openxmlformats.org/officeDocument/2006/relationships/image" Target="../media/image90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wm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0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wmf"/><Relationship Id="rId2" Type="http://schemas.openxmlformats.org/officeDocument/2006/relationships/hyperlink" Target="file:///G:\I.%20Y.%20Lee\My%20Documents\My%20Documents\Dads%20Documents\A180-4Pw1.wrl" TargetMode="Externa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2.png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image" Target="../media/image15.wmf"/><Relationship Id="rId10" Type="http://schemas.openxmlformats.org/officeDocument/2006/relationships/image" Target="../media/image13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Detectors</a:t>
            </a:r>
            <a:endParaRPr lang="en-US" dirty="0"/>
          </a:p>
        </p:txBody>
      </p:sp>
      <p:sp>
        <p:nvSpPr>
          <p:cNvPr id="21" name="Textfeld 20"/>
          <p:cNvSpPr txBox="1"/>
          <p:nvPr/>
        </p:nvSpPr>
        <p:spPr>
          <a:xfrm>
            <a:off x="2915816" y="900000"/>
            <a:ext cx="34921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Lecture: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Hans-Jürgen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Wollersheim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 h.j.wollersheim@gsi.de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499999"/>
            <a:ext cx="3517224" cy="175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3" descr="AGATA-cryst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4427579"/>
            <a:ext cx="1601787" cy="190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5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504825" y="288000"/>
            <a:ext cx="3716338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Gamma Arrays based on Compton</a:t>
            </a:r>
            <a:br>
              <a:rPr kumimoji="0" lang="en-US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</a:br>
            <a:r>
              <a:rPr kumimoji="0" lang="en-US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 Suppressed Spectrometers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4989513" y="288000"/>
            <a:ext cx="35814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Tracking Arrays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 based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Position Sensitive Ge Detectors</a:t>
            </a:r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 rot="16200000">
            <a:off x="4533900" y="4987925"/>
            <a:ext cx="0" cy="1600200"/>
          </a:xfrm>
          <a:prstGeom prst="line">
            <a:avLst/>
          </a:prstGeom>
          <a:noFill/>
          <a:ln w="1524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688368" y="5486400"/>
            <a:ext cx="2196000" cy="781752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ε</a:t>
            </a:r>
            <a:r>
              <a:rPr kumimoji="0" lang="it-IT" alt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~</a:t>
            </a:r>
            <a:r>
              <a:rPr kumimoji="0" lang="it-IT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alt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50 - 25 </a:t>
            </a:r>
            <a:r>
              <a:rPr kumimoji="0" lang="it-IT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</a:p>
          <a:p>
            <a:pPr marL="0" marR="0" lvl="0" indent="0" algn="ctr" defTabSz="914400" rtl="0" eaLnBrk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</a:t>
            </a:r>
            <a:r>
              <a:rPr kumimoji="0" lang="en-GB" alt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GB" altLang="de-DE" sz="16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</a:t>
            </a:r>
            <a:r>
              <a:rPr kumimoji="0" lang="en-GB" altLang="de-DE" sz="16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1 - </a:t>
            </a:r>
            <a:r>
              <a:rPr kumimoji="0" lang="en-GB" alt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GB" altLang="de-DE" sz="16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</a:t>
            </a:r>
            <a:r>
              <a:rPr kumimoji="0" lang="en-GB" altLang="de-DE" sz="16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30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it-IT" alt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403872" y="5486400"/>
            <a:ext cx="2016000" cy="806375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ε</a:t>
            </a:r>
            <a:r>
              <a:rPr kumimoji="0" lang="it-IT" alt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~</a:t>
            </a:r>
            <a:r>
              <a:rPr kumimoji="0" lang="it-IT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alt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10 - 7 </a:t>
            </a:r>
            <a:r>
              <a:rPr kumimoji="0" lang="it-IT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</a:p>
          <a:p>
            <a:pPr marL="0" marR="0" lvl="0" indent="0" algn="ctr" defTabSz="914400" rtl="0" eaLnBrk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GB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</a:t>
            </a:r>
            <a:r>
              <a:rPr kumimoji="0" lang="en-GB" alt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GB" altLang="de-DE" sz="16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</a:t>
            </a:r>
            <a:r>
              <a:rPr kumimoji="0" lang="en-GB" altLang="de-DE" sz="16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1 – </a:t>
            </a:r>
            <a:r>
              <a:rPr kumimoji="0" lang="en-GB" alt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GB" altLang="de-DE" sz="16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</a:t>
            </a:r>
            <a:r>
              <a:rPr kumimoji="0" lang="en-GB" altLang="de-DE" sz="16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30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it-IT" altLang="de-D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5" b="3778"/>
          <a:stretch>
            <a:fillRect/>
          </a:stretch>
        </p:blipFill>
        <p:spPr bwMode="auto">
          <a:xfrm>
            <a:off x="381000" y="2895600"/>
            <a:ext cx="1905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gammasphe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8"/>
          <a:stretch>
            <a:fillRect/>
          </a:stretch>
        </p:blipFill>
        <p:spPr bwMode="auto">
          <a:xfrm>
            <a:off x="2427288" y="2903538"/>
            <a:ext cx="1839912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Quickie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" b="14325"/>
          <a:stretch>
            <a:fillRect/>
          </a:stretch>
        </p:blipFill>
        <p:spPr bwMode="auto">
          <a:xfrm>
            <a:off x="6883400" y="2898775"/>
            <a:ext cx="1879600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2386013" y="4967288"/>
            <a:ext cx="19875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GAMMASPHERE</a:t>
            </a:r>
            <a:endParaRPr kumimoji="0" lang="en-US" altLang="de-DE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620713" y="4967288"/>
            <a:ext cx="14033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EUROBALL</a:t>
            </a:r>
            <a:endParaRPr kumimoji="0" lang="en-US" altLang="de-DE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7334250" y="4967288"/>
            <a:ext cx="9715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GRETA</a:t>
            </a:r>
            <a:endParaRPr kumimoji="0" lang="en-US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5257800" y="4967288"/>
            <a:ext cx="958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AGATA</a:t>
            </a:r>
          </a:p>
        </p:txBody>
      </p:sp>
      <p:pic>
        <p:nvPicPr>
          <p:cNvPr id="27" name="Picture 14" descr="design_pi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2903538"/>
            <a:ext cx="1847850" cy="197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1274" r:id="rId2" imgW="2190600" imgH="1506600"/>
        </mc:Choice>
        <mc:Fallback>
          <p:control r:id="rId2" imgW="2190600" imgH="1506600">
            <p:pic>
              <p:nvPicPr>
                <p:cNvPr id="3" name="ShockwaveFlash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5508625" y="1341438"/>
                  <a:ext cx="2190750" cy="15065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275" r:id="rId3" imgW="2668680" imgH="1506600"/>
        </mc:Choice>
        <mc:Fallback>
          <p:control r:id="rId3" imgW="2668680" imgH="1506600">
            <p:pic>
              <p:nvPicPr>
                <p:cNvPr id="28" name="ShockwaveFlash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1187450" y="1341438"/>
                  <a:ext cx="2668588" cy="15065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709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 – working principle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00" y="1252800"/>
            <a:ext cx="2504759" cy="238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06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 – working principle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00" y="1195200"/>
            <a:ext cx="4923495" cy="258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35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 – working principle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195200"/>
            <a:ext cx="6810919" cy="258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21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 – working principle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195200"/>
            <a:ext cx="6810919" cy="508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81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 – working principle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195200"/>
            <a:ext cx="6810919" cy="508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44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 – position sensitivity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195200"/>
            <a:ext cx="6810919" cy="508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1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 – position sensitivity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195201"/>
            <a:ext cx="6810919" cy="508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05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Ingredients of 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de-DE" dirty="0" smtClean="0">
                <a:latin typeface="Times New Roman"/>
                <a:cs typeface="Times New Roman"/>
              </a:rPr>
              <a:t>-</a:t>
            </a:r>
            <a:r>
              <a:rPr lang="de-DE" dirty="0" err="1" smtClean="0">
                <a:latin typeface="Times New Roman"/>
                <a:cs typeface="Times New Roman"/>
              </a:rPr>
              <a:t>ray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tracking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Picture 17" descr="TrackingGamm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73278"/>
            <a:ext cx="3019425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5613" y="1326803"/>
            <a:ext cx="1982787" cy="58477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Highly segmented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HPGe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detectors</a:t>
            </a:r>
          </a:p>
        </p:txBody>
      </p:sp>
      <p:pic>
        <p:nvPicPr>
          <p:cNvPr id="7" name="Picture 26" descr="crys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80728"/>
            <a:ext cx="190500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562600" y="1510953"/>
            <a:ext cx="3124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AGATA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de-DE" alt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dvanced</a:t>
            </a:r>
            <a:r>
              <a:rPr kumimoji="0" lang="de-DE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amma 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racking 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rray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290513" y="2885728"/>
            <a:ext cx="2300287" cy="830997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Digital electronics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record and </a:t>
            </a:r>
            <a:b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process segment signals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429000" y="2685703"/>
            <a:ext cx="2514600" cy="147732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Pulse Shape Analysis to identify the interaction position coordinates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4038600" y="3765203"/>
            <a:ext cx="1138238" cy="368300"/>
          </a:xfrm>
          <a:prstGeom prst="rect">
            <a:avLst/>
          </a:prstGeom>
          <a:solidFill>
            <a:srgbClr val="DDDDDD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(x,y,z,E)</a:t>
            </a:r>
            <a:r>
              <a:rPr kumimoji="0" lang="en-US" altLang="de-DE" sz="1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i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6248400" y="4971703"/>
            <a:ext cx="2827338" cy="106997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Reconstruction of tracks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e.g. by evaluation </a:t>
            </a:r>
            <a:r>
              <a:rPr kumimoji="0" lang="en-GB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</a:t>
            </a:r>
            <a:r>
              <a:rPr kumimoji="0" lang="de-DE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permutations </a:t>
            </a:r>
            <a:endParaRPr kumimoji="0" lang="en-GB" alt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interaction points</a:t>
            </a: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457200" y="5352703"/>
            <a:ext cx="2209800" cy="338554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reconstructed</a:t>
            </a:r>
            <a:r>
              <a:rPr kumimoji="0" lang="it-IT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l-GR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γ</a:t>
            </a:r>
            <a:r>
              <a:rPr kumimoji="0" lang="de-DE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-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rays</a:t>
            </a:r>
            <a:endParaRPr kumimoji="0" lang="en-US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AutoShape 19"/>
          <p:cNvSpPr>
            <a:spLocks noChangeArrowheads="1"/>
          </p:cNvSpPr>
          <p:nvPr/>
        </p:nvSpPr>
        <p:spPr bwMode="auto">
          <a:xfrm>
            <a:off x="1066800" y="2228503"/>
            <a:ext cx="838200" cy="609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utoShape 20"/>
          <p:cNvSpPr>
            <a:spLocks noChangeArrowheads="1"/>
          </p:cNvSpPr>
          <p:nvPr/>
        </p:nvSpPr>
        <p:spPr bwMode="auto">
          <a:xfrm rot="16200000">
            <a:off x="2628900" y="3028603"/>
            <a:ext cx="7620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utoShape 30"/>
          <p:cNvSpPr>
            <a:spLocks noChangeArrowheads="1"/>
          </p:cNvSpPr>
          <p:nvPr/>
        </p:nvSpPr>
        <p:spPr bwMode="auto">
          <a:xfrm rot="5400000">
            <a:off x="6515100" y="3181003"/>
            <a:ext cx="1295400" cy="15240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5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to characterize the pulse shape of </a:t>
            </a:r>
            <a:r>
              <a:rPr lang="en-US" dirty="0" err="1" smtClean="0"/>
              <a:t>HPGe</a:t>
            </a:r>
            <a:r>
              <a:rPr lang="en-US" dirty="0" smtClean="0"/>
              <a:t> detectors</a:t>
            </a:r>
            <a:endParaRPr lang="en-US" dirty="0"/>
          </a:p>
        </p:txBody>
      </p:sp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228600" y="2035274"/>
            <a:ext cx="723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4" descr="crys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688" y="2284512"/>
            <a:ext cx="2430462" cy="2058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AutoShape 51"/>
          <p:cNvSpPr>
            <a:spLocks noChangeArrowheads="1"/>
          </p:cNvSpPr>
          <p:nvPr/>
        </p:nvSpPr>
        <p:spPr bwMode="auto">
          <a:xfrm>
            <a:off x="6567488" y="3002062"/>
            <a:ext cx="1071562" cy="877887"/>
          </a:xfrm>
          <a:prstGeom prst="hexagon">
            <a:avLst>
              <a:gd name="adj" fmla="val 30515"/>
              <a:gd name="vf" fmla="val 11547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56" descr="ge_pul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2360712"/>
            <a:ext cx="2700338" cy="183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9"/>
          <p:cNvSpPr txBox="1">
            <a:spLocks noChangeArrowheads="1"/>
          </p:cNvSpPr>
          <p:nvPr/>
        </p:nvSpPr>
        <p:spPr bwMode="auto">
          <a:xfrm>
            <a:off x="804863" y="1411387"/>
            <a:ext cx="7632700" cy="64633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Determine a </a:t>
            </a:r>
            <a:r>
              <a:rPr kumimoji="0" lang="en-US" alt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data-base of pulse shapes </a:t>
            </a:r>
            <a:r>
              <a:rPr kumimoji="0" lang="en-U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S(</a:t>
            </a:r>
            <a:r>
              <a:rPr kumimoji="0" lang="en-US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x,y,z</a:t>
            </a:r>
            <a:r>
              <a:rPr kumimoji="0" lang="en-U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which allows one to correlate an arbitrarily measured pulse, with an interaction position inside the detector.</a:t>
            </a:r>
            <a:endParaRPr kumimoji="0" lang="en-US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Box 60"/>
          <p:cNvSpPr txBox="1">
            <a:spLocks noChangeArrowheads="1"/>
          </p:cNvSpPr>
          <p:nvPr/>
        </p:nvSpPr>
        <p:spPr bwMode="auto">
          <a:xfrm>
            <a:off x="3609975" y="4283174"/>
            <a:ext cx="1985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to do this?</a:t>
            </a:r>
          </a:p>
        </p:txBody>
      </p:sp>
      <p:sp>
        <p:nvSpPr>
          <p:cNvPr id="10" name="Text Box 61"/>
          <p:cNvSpPr txBox="1">
            <a:spLocks noChangeArrowheads="1"/>
          </p:cNvSpPr>
          <p:nvPr/>
        </p:nvSpPr>
        <p:spPr bwMode="auto">
          <a:xfrm>
            <a:off x="1259632" y="5108674"/>
            <a:ext cx="65611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Using PET principle in combination with 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g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-ray imaging techniques !</a:t>
            </a:r>
          </a:p>
        </p:txBody>
      </p:sp>
      <p:sp>
        <p:nvSpPr>
          <p:cNvPr id="11" name="AutoShape 62"/>
          <p:cNvSpPr>
            <a:spLocks noChangeArrowheads="1"/>
          </p:cNvSpPr>
          <p:nvPr/>
        </p:nvSpPr>
        <p:spPr bwMode="auto">
          <a:xfrm>
            <a:off x="3671888" y="2894112"/>
            <a:ext cx="1422400" cy="930275"/>
          </a:xfrm>
          <a:prstGeom prst="leftRightArrow">
            <a:avLst>
              <a:gd name="adj1" fmla="val 50000"/>
              <a:gd name="adj2" fmla="val 30580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Box 63"/>
          <p:cNvSpPr txBox="1">
            <a:spLocks noChangeArrowheads="1"/>
          </p:cNvSpPr>
          <p:nvPr/>
        </p:nvSpPr>
        <p:spPr bwMode="auto">
          <a:xfrm>
            <a:off x="4192588" y="3098899"/>
            <a:ext cx="493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1451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Challenges of 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-ray spectroscopy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efficiency vs resolution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AutoShape 338"/>
          <p:cNvSpPr>
            <a:spLocks noChangeArrowheads="1"/>
          </p:cNvSpPr>
          <p:nvPr/>
        </p:nvSpPr>
        <p:spPr bwMode="auto">
          <a:xfrm>
            <a:off x="971600" y="3789040"/>
            <a:ext cx="152400" cy="15240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3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3273425" cy="330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62"/>
          <p:cNvSpPr>
            <a:spLocks noChangeArrowheads="1"/>
          </p:cNvSpPr>
          <p:nvPr/>
        </p:nvSpPr>
        <p:spPr bwMode="auto">
          <a:xfrm>
            <a:off x="1752600" y="5105400"/>
            <a:ext cx="25669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Composite HPGe detectors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in ADD BACK mode</a:t>
            </a:r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7" name="Group 380"/>
          <p:cNvGrpSpPr>
            <a:grpSpLocks/>
          </p:cNvGrpSpPr>
          <p:nvPr/>
        </p:nvGrpSpPr>
        <p:grpSpPr bwMode="auto">
          <a:xfrm>
            <a:off x="4800600" y="2133600"/>
            <a:ext cx="4876800" cy="2133600"/>
            <a:chOff x="2592" y="1344"/>
            <a:chExt cx="2769" cy="1152"/>
          </a:xfrm>
        </p:grpSpPr>
        <p:pic>
          <p:nvPicPr>
            <p:cNvPr id="8" name="Picture 36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1483"/>
              <a:ext cx="2337" cy="1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 Box 364"/>
            <p:cNvSpPr txBox="1">
              <a:spLocks noChangeArrowheads="1"/>
            </p:cNvSpPr>
            <p:nvPr/>
          </p:nvSpPr>
          <p:spPr bwMode="auto">
            <a:xfrm>
              <a:off x="3777" y="1344"/>
              <a:ext cx="1584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Emission at rest</a:t>
              </a:r>
            </a:p>
          </p:txBody>
        </p:sp>
        <p:sp>
          <p:nvSpPr>
            <p:cNvPr id="10" name="Text Box 365"/>
            <p:cNvSpPr txBox="1">
              <a:spLocks noChangeArrowheads="1"/>
            </p:cNvSpPr>
            <p:nvPr/>
          </p:nvSpPr>
          <p:spPr bwMode="auto">
            <a:xfrm>
              <a:off x="4305" y="1593"/>
              <a:ext cx="1056" cy="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de-DE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Δ</a:t>
              </a: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E=2keV </a:t>
              </a:r>
              <a:endParaRPr kumimoji="0" lang="el-GR" alt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Freeform 373"/>
          <p:cNvSpPr>
            <a:spLocks/>
          </p:cNvSpPr>
          <p:nvPr/>
        </p:nvSpPr>
        <p:spPr bwMode="auto">
          <a:xfrm rot="21172499">
            <a:off x="1188000" y="3672000"/>
            <a:ext cx="900000" cy="152400"/>
          </a:xfrm>
          <a:custGeom>
            <a:avLst/>
            <a:gdLst>
              <a:gd name="T0" fmla="*/ 0 w 1540"/>
              <a:gd name="T1" fmla="*/ 275 h 512"/>
              <a:gd name="T2" fmla="*/ 132 w 1540"/>
              <a:gd name="T3" fmla="*/ 39 h 512"/>
              <a:gd name="T4" fmla="*/ 300 w 1540"/>
              <a:gd name="T5" fmla="*/ 511 h 512"/>
              <a:gd name="T6" fmla="*/ 488 w 1540"/>
              <a:gd name="T7" fmla="*/ 47 h 512"/>
              <a:gd name="T8" fmla="*/ 676 w 1540"/>
              <a:gd name="T9" fmla="*/ 503 h 512"/>
              <a:gd name="T10" fmla="*/ 840 w 1540"/>
              <a:gd name="T11" fmla="*/ 59 h 512"/>
              <a:gd name="T12" fmla="*/ 1032 w 1540"/>
              <a:gd name="T13" fmla="*/ 487 h 512"/>
              <a:gd name="T14" fmla="*/ 1176 w 1540"/>
              <a:gd name="T15" fmla="*/ 71 h 512"/>
              <a:gd name="T16" fmla="*/ 1316 w 1540"/>
              <a:gd name="T17" fmla="*/ 287 h 512"/>
              <a:gd name="T18" fmla="*/ 1540 w 1540"/>
              <a:gd name="T19" fmla="*/ 30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40" h="512">
                <a:moveTo>
                  <a:pt x="0" y="275"/>
                </a:moveTo>
                <a:cubicBezTo>
                  <a:pt x="22" y="236"/>
                  <a:pt x="82" y="0"/>
                  <a:pt x="132" y="39"/>
                </a:cubicBezTo>
                <a:cubicBezTo>
                  <a:pt x="182" y="78"/>
                  <a:pt x="241" y="510"/>
                  <a:pt x="300" y="511"/>
                </a:cubicBezTo>
                <a:cubicBezTo>
                  <a:pt x="359" y="512"/>
                  <a:pt x="425" y="48"/>
                  <a:pt x="488" y="47"/>
                </a:cubicBezTo>
                <a:cubicBezTo>
                  <a:pt x="551" y="46"/>
                  <a:pt x="617" y="501"/>
                  <a:pt x="676" y="503"/>
                </a:cubicBezTo>
                <a:cubicBezTo>
                  <a:pt x="735" y="505"/>
                  <a:pt x="781" y="62"/>
                  <a:pt x="840" y="59"/>
                </a:cubicBezTo>
                <a:cubicBezTo>
                  <a:pt x="899" y="56"/>
                  <a:pt x="976" y="485"/>
                  <a:pt x="1032" y="487"/>
                </a:cubicBezTo>
                <a:cubicBezTo>
                  <a:pt x="1088" y="489"/>
                  <a:pt x="1129" y="104"/>
                  <a:pt x="1176" y="71"/>
                </a:cubicBezTo>
                <a:cubicBezTo>
                  <a:pt x="1223" y="38"/>
                  <a:pt x="1255" y="248"/>
                  <a:pt x="1316" y="287"/>
                </a:cubicBezTo>
                <a:cubicBezTo>
                  <a:pt x="1377" y="326"/>
                  <a:pt x="1493" y="303"/>
                  <a:pt x="1540" y="307"/>
                </a:cubicBez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374"/>
          <p:cNvSpPr>
            <a:spLocks/>
          </p:cNvSpPr>
          <p:nvPr/>
        </p:nvSpPr>
        <p:spPr bwMode="auto">
          <a:xfrm rot="19045993" flipV="1">
            <a:off x="1980000" y="3221196"/>
            <a:ext cx="1224000" cy="153988"/>
          </a:xfrm>
          <a:custGeom>
            <a:avLst/>
            <a:gdLst>
              <a:gd name="T0" fmla="*/ 0 w 1540"/>
              <a:gd name="T1" fmla="*/ 275 h 512"/>
              <a:gd name="T2" fmla="*/ 132 w 1540"/>
              <a:gd name="T3" fmla="*/ 39 h 512"/>
              <a:gd name="T4" fmla="*/ 300 w 1540"/>
              <a:gd name="T5" fmla="*/ 511 h 512"/>
              <a:gd name="T6" fmla="*/ 488 w 1540"/>
              <a:gd name="T7" fmla="*/ 47 h 512"/>
              <a:gd name="T8" fmla="*/ 676 w 1540"/>
              <a:gd name="T9" fmla="*/ 503 h 512"/>
              <a:gd name="T10" fmla="*/ 840 w 1540"/>
              <a:gd name="T11" fmla="*/ 59 h 512"/>
              <a:gd name="T12" fmla="*/ 1032 w 1540"/>
              <a:gd name="T13" fmla="*/ 487 h 512"/>
              <a:gd name="T14" fmla="*/ 1176 w 1540"/>
              <a:gd name="T15" fmla="*/ 71 h 512"/>
              <a:gd name="T16" fmla="*/ 1316 w 1540"/>
              <a:gd name="T17" fmla="*/ 287 h 512"/>
              <a:gd name="T18" fmla="*/ 1540 w 1540"/>
              <a:gd name="T19" fmla="*/ 30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40" h="512">
                <a:moveTo>
                  <a:pt x="0" y="275"/>
                </a:moveTo>
                <a:cubicBezTo>
                  <a:pt x="22" y="236"/>
                  <a:pt x="82" y="0"/>
                  <a:pt x="132" y="39"/>
                </a:cubicBezTo>
                <a:cubicBezTo>
                  <a:pt x="182" y="78"/>
                  <a:pt x="241" y="510"/>
                  <a:pt x="300" y="511"/>
                </a:cubicBezTo>
                <a:cubicBezTo>
                  <a:pt x="359" y="512"/>
                  <a:pt x="425" y="48"/>
                  <a:pt x="488" y="47"/>
                </a:cubicBezTo>
                <a:cubicBezTo>
                  <a:pt x="551" y="46"/>
                  <a:pt x="617" y="501"/>
                  <a:pt x="676" y="503"/>
                </a:cubicBezTo>
                <a:cubicBezTo>
                  <a:pt x="735" y="505"/>
                  <a:pt x="781" y="62"/>
                  <a:pt x="840" y="59"/>
                </a:cubicBezTo>
                <a:cubicBezTo>
                  <a:pt x="899" y="56"/>
                  <a:pt x="976" y="485"/>
                  <a:pt x="1032" y="487"/>
                </a:cubicBezTo>
                <a:cubicBezTo>
                  <a:pt x="1088" y="489"/>
                  <a:pt x="1129" y="104"/>
                  <a:pt x="1176" y="71"/>
                </a:cubicBezTo>
                <a:cubicBezTo>
                  <a:pt x="1223" y="38"/>
                  <a:pt x="1255" y="248"/>
                  <a:pt x="1316" y="287"/>
                </a:cubicBezTo>
                <a:cubicBezTo>
                  <a:pt x="1377" y="326"/>
                  <a:pt x="1493" y="303"/>
                  <a:pt x="1540" y="307"/>
                </a:cubicBezTo>
              </a:path>
            </a:pathLst>
          </a:custGeom>
          <a:noFill/>
          <a:ln w="25400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42"/>
          <p:cNvSpPr txBox="1">
            <a:spLocks noChangeArrowheads="1"/>
          </p:cNvSpPr>
          <p:nvPr/>
        </p:nvSpPr>
        <p:spPr bwMode="auto">
          <a:xfrm>
            <a:off x="684000" y="3240000"/>
            <a:ext cx="70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Microsoft Sans Serif" pitchFamily="34" charset="0"/>
              </a:rPr>
              <a:t>g</a:t>
            </a:r>
            <a:r>
              <a:rPr kumimoji="0" lang="en-GB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 </a:t>
            </a:r>
            <a:r>
              <a:rPr kumimoji="0" lang="en-GB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ray</a:t>
            </a:r>
          </a:p>
        </p:txBody>
      </p:sp>
      <p:sp>
        <p:nvSpPr>
          <p:cNvPr id="14" name="Text Box 381"/>
          <p:cNvSpPr txBox="1">
            <a:spLocks noChangeArrowheads="1"/>
          </p:cNvSpPr>
          <p:nvPr/>
        </p:nvSpPr>
        <p:spPr bwMode="auto">
          <a:xfrm>
            <a:off x="7924800" y="3962400"/>
            <a:ext cx="1828800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Channel No.</a:t>
            </a:r>
          </a:p>
        </p:txBody>
      </p:sp>
      <p:sp>
        <p:nvSpPr>
          <p:cNvPr id="15" name="Text Box 382"/>
          <p:cNvSpPr txBox="1">
            <a:spLocks noChangeArrowheads="1"/>
          </p:cNvSpPr>
          <p:nvPr/>
        </p:nvSpPr>
        <p:spPr bwMode="auto">
          <a:xfrm rot="16200000">
            <a:off x="5531644" y="3078956"/>
            <a:ext cx="1828800" cy="2428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Counts(arb. units)</a:t>
            </a:r>
          </a:p>
        </p:txBody>
      </p:sp>
    </p:spTree>
    <p:extLst>
      <p:ext uri="{BB962C8B-B14F-4D97-AF65-F5344CB8AC3E}">
        <p14:creationId xmlns:p14="http://schemas.microsoft.com/office/powerpoint/2010/main" val="92261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effect - Efficiency versus energy resolution</a:t>
            </a:r>
            <a:endParaRPr lang="en-US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4704"/>
            <a:ext cx="3709987" cy="16081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069333" y="788516"/>
            <a:ext cx="3743027" cy="106182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With a source at rest, the intrinsic resolution of the detector can be reached.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Efficiency decreases with the increasing detector-source distance.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50825" y="2777629"/>
            <a:ext cx="4752975" cy="52322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With a </a:t>
            </a:r>
            <a:r>
              <a:rPr kumimoji="0" lang="it-IT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moving</a:t>
            </a:r>
            <a:r>
              <a:rPr kumimoji="0" lang="it-IT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source </a:t>
            </a:r>
            <a:r>
              <a:rPr kumimoji="0" lang="it-IT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also</a:t>
            </a:r>
            <a:r>
              <a:rPr kumimoji="0" lang="it-IT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</a:t>
            </a:r>
            <a:r>
              <a:rPr kumimoji="0" lang="it-IT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effective</a:t>
            </a:r>
            <a:r>
              <a:rPr kumimoji="0" lang="it-IT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energy</a:t>
            </a:r>
            <a:r>
              <a:rPr kumimoji="0" lang="it-IT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resolution</a:t>
            </a:r>
            <a:r>
              <a:rPr kumimoji="0" lang="it-IT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depends</a:t>
            </a:r>
            <a:r>
              <a:rPr kumimoji="0" lang="it-IT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on the detector-source </a:t>
            </a:r>
            <a:r>
              <a:rPr kumimoji="0" lang="it-IT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distance</a:t>
            </a:r>
            <a:r>
              <a:rPr kumimoji="0" lang="it-IT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(Doppler </a:t>
            </a:r>
            <a:r>
              <a:rPr kumimoji="0" lang="it-IT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effect</a:t>
            </a:r>
            <a:r>
              <a:rPr kumimoji="0" lang="it-IT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2564904"/>
            <a:ext cx="3368675" cy="3597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07950" y="4649291"/>
            <a:ext cx="1008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Small </a:t>
            </a:r>
            <a:r>
              <a:rPr kumimoji="0" lang="it-IT" alt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it-IT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it-IT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it-IT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Large </a:t>
            </a:r>
            <a:r>
              <a:rPr kumimoji="0" lang="it-IT" alt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endParaRPr kumimoji="0" lang="en-US" altLang="de-DE" sz="18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524000" y="4649291"/>
            <a:ext cx="1150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Large</a:t>
            </a:r>
            <a:r>
              <a:rPr kumimoji="0" lang="it-IT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W</a:t>
            </a:r>
            <a:br>
              <a:rPr kumimoji="0" lang="it-IT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</a:br>
            <a:r>
              <a:rPr kumimoji="0" lang="it-IT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Small</a:t>
            </a:r>
            <a:r>
              <a:rPr kumimoji="0" lang="it-IT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W</a:t>
            </a:r>
            <a:endParaRPr kumimoji="0" lang="en-US" alt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3082925" y="4649291"/>
            <a:ext cx="86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High</a:t>
            </a:r>
            <a:r>
              <a:rPr kumimoji="0" lang="it-IT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e</a:t>
            </a:r>
            <a:r>
              <a:rPr kumimoji="0" lang="it-IT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/>
            </a:r>
            <a:br>
              <a:rPr kumimoji="0" lang="it-IT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Low</a:t>
            </a:r>
            <a:r>
              <a:rPr kumimoji="0" lang="it-IT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e</a:t>
            </a:r>
            <a:endParaRPr kumimoji="0" lang="en-US" alt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4356100" y="4649291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Poor FWHM</a:t>
            </a:r>
            <a:br>
              <a:rPr kumimoji="0" lang="en-U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Good FWHM</a:t>
            </a:r>
          </a:p>
        </p:txBody>
      </p:sp>
      <p:sp>
        <p:nvSpPr>
          <p:cNvPr id="29" name="AutoShape 11"/>
          <p:cNvSpPr>
            <a:spLocks noChangeArrowheads="1"/>
          </p:cNvSpPr>
          <p:nvPr/>
        </p:nvSpPr>
        <p:spPr bwMode="auto">
          <a:xfrm>
            <a:off x="1174750" y="4862016"/>
            <a:ext cx="288925" cy="215900"/>
          </a:xfrm>
          <a:prstGeom prst="leftRightArrow">
            <a:avLst>
              <a:gd name="adj1" fmla="val 50000"/>
              <a:gd name="adj2" fmla="val 26765"/>
            </a:avLst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AutoShape 12"/>
          <p:cNvSpPr>
            <a:spLocks noChangeArrowheads="1"/>
          </p:cNvSpPr>
          <p:nvPr/>
        </p:nvSpPr>
        <p:spPr bwMode="auto">
          <a:xfrm>
            <a:off x="4006850" y="4862016"/>
            <a:ext cx="288925" cy="215900"/>
          </a:xfrm>
          <a:prstGeom prst="leftRightArrow">
            <a:avLst>
              <a:gd name="adj1" fmla="val 50000"/>
              <a:gd name="adj2" fmla="val 26765"/>
            </a:avLst>
          </a:prstGeom>
          <a:solidFill>
            <a:srgbClr val="0000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" name="AutoShape 13"/>
          <p:cNvSpPr>
            <a:spLocks noChangeArrowheads="1"/>
          </p:cNvSpPr>
          <p:nvPr/>
        </p:nvSpPr>
        <p:spPr bwMode="auto">
          <a:xfrm>
            <a:off x="2735263" y="4862016"/>
            <a:ext cx="288925" cy="215900"/>
          </a:xfrm>
          <a:prstGeom prst="leftRightArrow">
            <a:avLst>
              <a:gd name="adj1" fmla="val 50000"/>
              <a:gd name="adj2" fmla="val 26765"/>
            </a:avLst>
          </a:prstGeom>
          <a:solidFill>
            <a:srgbClr val="0000C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 rot="18900000">
            <a:off x="4679950" y="4361954"/>
            <a:ext cx="900113" cy="0"/>
          </a:xfrm>
          <a:prstGeom prst="line">
            <a:avLst/>
          </a:prstGeom>
          <a:noFill/>
          <a:ln w="25400">
            <a:solidFill>
              <a:srgbClr val="0000CC"/>
            </a:solidFill>
            <a:prstDash val="lgDash"/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Line 17"/>
          <p:cNvSpPr>
            <a:spLocks noChangeShapeType="1"/>
          </p:cNvSpPr>
          <p:nvPr/>
        </p:nvSpPr>
        <p:spPr bwMode="auto">
          <a:xfrm rot="2700000">
            <a:off x="4769644" y="5675610"/>
            <a:ext cx="900112" cy="0"/>
          </a:xfrm>
          <a:prstGeom prst="line">
            <a:avLst/>
          </a:prstGeom>
          <a:noFill/>
          <a:ln w="25400">
            <a:solidFill>
              <a:srgbClr val="0000CC"/>
            </a:solidFill>
            <a:prstDash val="lgDash"/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5" name="Gerade Verbindung mit Pfeil 4"/>
          <p:cNvCxnSpPr/>
          <p:nvPr/>
        </p:nvCxnSpPr>
        <p:spPr>
          <a:xfrm>
            <a:off x="5850000" y="3913200"/>
            <a:ext cx="648000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>
            <a:off x="5598000" y="6138000"/>
            <a:ext cx="648000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5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  <p:bldP spid="26" grpId="0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effect at relativistic energies</a:t>
            </a:r>
            <a:endParaRPr lang="en-US" dirty="0"/>
          </a:p>
        </p:txBody>
      </p:sp>
      <p:pic>
        <p:nvPicPr>
          <p:cNvPr id="10" name="Picture 15" descr="dpshi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90600"/>
            <a:ext cx="4881563" cy="48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5" descr="ris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88" y="3886200"/>
            <a:ext cx="1558925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Object 16"/>
          <p:cNvGraphicFramePr>
            <a:graphicFrameLocks noChangeAspect="1"/>
          </p:cNvGraphicFramePr>
          <p:nvPr/>
        </p:nvGraphicFramePr>
        <p:xfrm>
          <a:off x="539750" y="1493838"/>
          <a:ext cx="25908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Equation" r:id="rId5" imgW="1295280" imgH="495000" progId="Equation.3">
                  <p:embed/>
                </p:oleObj>
              </mc:Choice>
              <mc:Fallback>
                <p:oleObj name="Equation" r:id="rId5" imgW="1295280" imgH="495000" progId="Equation.3">
                  <p:embed/>
                  <p:pic>
                    <p:nvPicPr>
                      <p:cNvPr id="12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493838"/>
                        <a:ext cx="25908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8"/>
          <p:cNvGraphicFramePr>
            <a:graphicFrameLocks noChangeAspect="1"/>
          </p:cNvGraphicFramePr>
          <p:nvPr/>
        </p:nvGraphicFramePr>
        <p:xfrm>
          <a:off x="1133475" y="2763838"/>
          <a:ext cx="9906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Equation" r:id="rId7" imgW="482400" imgH="253800" progId="Equation.3">
                  <p:embed/>
                </p:oleObj>
              </mc:Choice>
              <mc:Fallback>
                <p:oleObj name="Equation" r:id="rId7" imgW="482400" imgH="253800" progId="Equation.3">
                  <p:embed/>
                  <p:pic>
                    <p:nvPicPr>
                      <p:cNvPr id="14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3475" y="2763838"/>
                        <a:ext cx="99060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584200" y="2805113"/>
            <a:ext cx="4828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</a:t>
            </a:r>
          </a:p>
        </p:txBody>
      </p:sp>
      <p:graphicFrame>
        <p:nvGraphicFramePr>
          <p:cNvPr id="16" name="Object 20"/>
          <p:cNvGraphicFramePr>
            <a:graphicFrameLocks noChangeAspect="1"/>
          </p:cNvGraphicFramePr>
          <p:nvPr/>
        </p:nvGraphicFramePr>
        <p:xfrm>
          <a:off x="609600" y="5105400"/>
          <a:ext cx="2038350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Equation" r:id="rId9" imgW="1015920" imgH="545760" progId="Equation.3">
                  <p:embed/>
                </p:oleObj>
              </mc:Choice>
              <mc:Fallback>
                <p:oleObj name="Equation" r:id="rId9" imgW="1015920" imgH="545760" progId="Equation.3">
                  <p:embed/>
                  <p:pic>
                    <p:nvPicPr>
                      <p:cNvPr id="16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105400"/>
                        <a:ext cx="2038350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539750" y="4616450"/>
            <a:ext cx="1665288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Lorentz boost:</a:t>
            </a:r>
            <a:endParaRPr kumimoji="0" lang="en-US" alt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 rot="10800000">
            <a:off x="6121400" y="4670425"/>
            <a:ext cx="28733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Line 26"/>
          <p:cNvSpPr>
            <a:spLocks noChangeShapeType="1"/>
          </p:cNvSpPr>
          <p:nvPr/>
        </p:nvSpPr>
        <p:spPr bwMode="auto">
          <a:xfrm rot="10800000">
            <a:off x="6164263" y="4670425"/>
            <a:ext cx="28733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6297613" y="4462463"/>
            <a:ext cx="331787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417626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broadening and position resolution</a:t>
            </a:r>
            <a:endParaRPr lang="en-US" dirty="0"/>
          </a:p>
        </p:txBody>
      </p:sp>
      <p:pic>
        <p:nvPicPr>
          <p:cNvPr id="4" name="Picture 3" descr="capsu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789113"/>
            <a:ext cx="320198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96875" y="3289300"/>
            <a:ext cx="2735263" cy="299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5651500" y="4724400"/>
            <a:ext cx="1081088" cy="1152525"/>
            <a:chOff x="1338" y="3006"/>
            <a:chExt cx="681" cy="726"/>
          </a:xfrm>
        </p:grpSpPr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1384" y="3052"/>
              <a:ext cx="589" cy="63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338" y="3006"/>
              <a:ext cx="454" cy="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338" y="3279"/>
              <a:ext cx="681" cy="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563938" y="5445125"/>
            <a:ext cx="2124075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759450" y="4724400"/>
            <a:ext cx="504825" cy="1584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rot="3600000">
            <a:off x="5784084" y="5997762"/>
            <a:ext cx="900000" cy="161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>
            <a:spLocks noChangeAspect="1" noChangeArrowheads="1"/>
          </p:cNvSpPr>
          <p:nvPr/>
        </p:nvSpPr>
        <p:spPr bwMode="auto">
          <a:xfrm>
            <a:off x="5759450" y="5300663"/>
            <a:ext cx="233363" cy="231775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624638" y="3716338"/>
            <a:ext cx="611187" cy="646112"/>
          </a:xfrm>
          <a:prstGeom prst="ellipse">
            <a:avLst/>
          </a:prstGeom>
          <a:solidFill>
            <a:srgbClr val="99FF99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6048375" y="4076700"/>
            <a:ext cx="828675" cy="1223963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5929313" y="5500688"/>
            <a:ext cx="287337" cy="28733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rot="300000" flipV="1">
            <a:off x="6011863" y="4795838"/>
            <a:ext cx="2447925" cy="720725"/>
          </a:xfrm>
          <a:prstGeom prst="line">
            <a:avLst/>
          </a:prstGeom>
          <a:noFill/>
          <a:ln w="57150">
            <a:solidFill>
              <a:srgbClr val="CC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H="1">
            <a:off x="6048375" y="4221163"/>
            <a:ext cx="1116013" cy="1079500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6048375" y="3933825"/>
            <a:ext cx="611188" cy="1366838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6350000" y="4652963"/>
            <a:ext cx="21590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H="1" flipV="1">
            <a:off x="4981575" y="4437063"/>
            <a:ext cx="1458913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 flipH="1" flipV="1">
            <a:off x="4787900" y="4941888"/>
            <a:ext cx="1800225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803275" y="3357563"/>
            <a:ext cx="2071688" cy="369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Position resolution</a:t>
            </a: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829424" y="4572008"/>
            <a:ext cx="2045753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Angular resolution</a:t>
            </a:r>
          </a:p>
        </p:txBody>
      </p:sp>
      <p:sp>
        <p:nvSpPr>
          <p:cNvPr id="25" name="AutoShape 27"/>
          <p:cNvSpPr>
            <a:spLocks noChangeArrowheads="1"/>
          </p:cNvSpPr>
          <p:nvPr/>
        </p:nvSpPr>
        <p:spPr bwMode="auto">
          <a:xfrm>
            <a:off x="1827198" y="2571744"/>
            <a:ext cx="142875" cy="722313"/>
          </a:xfrm>
          <a:prstGeom prst="upArrow">
            <a:avLst>
              <a:gd name="adj1" fmla="val 57287"/>
              <a:gd name="adj2" fmla="val 80795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856860" y="5857892"/>
            <a:ext cx="1980029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Energy resolution</a:t>
            </a:r>
          </a:p>
        </p:txBody>
      </p:sp>
      <p:sp>
        <p:nvSpPr>
          <p:cNvPr id="27" name="AutoShape 30"/>
          <p:cNvSpPr>
            <a:spLocks noChangeArrowheads="1"/>
          </p:cNvSpPr>
          <p:nvPr/>
        </p:nvSpPr>
        <p:spPr bwMode="auto">
          <a:xfrm rot="10800000">
            <a:off x="1571625" y="3779838"/>
            <a:ext cx="457200" cy="720725"/>
          </a:xfrm>
          <a:prstGeom prst="upArrow">
            <a:avLst>
              <a:gd name="adj1" fmla="val 55870"/>
              <a:gd name="adj2" fmla="val 3810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8" name="AutoShape 30"/>
          <p:cNvSpPr>
            <a:spLocks noChangeArrowheads="1"/>
          </p:cNvSpPr>
          <p:nvPr/>
        </p:nvSpPr>
        <p:spPr bwMode="auto">
          <a:xfrm rot="10800000">
            <a:off x="1571625" y="5065713"/>
            <a:ext cx="457200" cy="720725"/>
          </a:xfrm>
          <a:prstGeom prst="upArrow">
            <a:avLst>
              <a:gd name="adj1" fmla="val 55870"/>
              <a:gd name="adj2" fmla="val 3810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9" name="TextBox 40"/>
          <p:cNvSpPr txBox="1">
            <a:spLocks noChangeArrowheads="1"/>
          </p:cNvSpPr>
          <p:nvPr/>
        </p:nvSpPr>
        <p:spPr bwMode="auto">
          <a:xfrm>
            <a:off x="3571875" y="5130800"/>
            <a:ext cx="75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beam</a:t>
            </a:r>
          </a:p>
        </p:txBody>
      </p:sp>
      <p:sp>
        <p:nvSpPr>
          <p:cNvPr id="30" name="TextBox 41"/>
          <p:cNvSpPr txBox="1">
            <a:spLocks noChangeArrowheads="1"/>
          </p:cNvSpPr>
          <p:nvPr/>
        </p:nvSpPr>
        <p:spPr bwMode="auto">
          <a:xfrm>
            <a:off x="7929563" y="5006975"/>
            <a:ext cx="11033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projectile</a:t>
            </a:r>
          </a:p>
        </p:txBody>
      </p:sp>
      <p:sp>
        <p:nvSpPr>
          <p:cNvPr id="31" name="TextBox 42"/>
          <p:cNvSpPr txBox="1">
            <a:spLocks noChangeArrowheads="1"/>
          </p:cNvSpPr>
          <p:nvPr/>
        </p:nvSpPr>
        <p:spPr bwMode="auto">
          <a:xfrm>
            <a:off x="6588125" y="3752850"/>
            <a:ext cx="70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Microsoft Sans Serif" pitchFamily="34" charset="0"/>
              </a:rPr>
              <a:t>g</a:t>
            </a:r>
            <a:r>
              <a:rPr kumimoji="0" lang="en-GB" alt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 ray</a:t>
            </a:r>
          </a:p>
        </p:txBody>
      </p:sp>
      <p:graphicFrame>
        <p:nvGraphicFramePr>
          <p:cNvPr id="32" name="Object 44"/>
          <p:cNvGraphicFramePr>
            <a:graphicFrameLocks noChangeAspect="1"/>
          </p:cNvGraphicFramePr>
          <p:nvPr/>
        </p:nvGraphicFramePr>
        <p:xfrm>
          <a:off x="250825" y="1042988"/>
          <a:ext cx="4618038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4" name="Equation" r:id="rId4" imgW="3695400" imgH="495000" progId="Equation.3">
                  <p:embed/>
                </p:oleObj>
              </mc:Choice>
              <mc:Fallback>
                <p:oleObj name="Equation" r:id="rId4" imgW="3695400" imgH="495000" progId="Equation.3">
                  <p:embed/>
                  <p:pic>
                    <p:nvPicPr>
                      <p:cNvPr id="32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042988"/>
                        <a:ext cx="4618038" cy="619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5"/>
          <p:cNvGraphicFramePr>
            <a:graphicFrameLocks noChangeAspect="1"/>
          </p:cNvGraphicFramePr>
          <p:nvPr/>
        </p:nvGraphicFramePr>
        <p:xfrm>
          <a:off x="250825" y="1978025"/>
          <a:ext cx="458787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5" name="Equation" r:id="rId6" imgW="3682800" imgH="545760" progId="Equation.3">
                  <p:embed/>
                </p:oleObj>
              </mc:Choice>
              <mc:Fallback>
                <p:oleObj name="Equation" r:id="rId6" imgW="3682800" imgH="545760" progId="Equation.3">
                  <p:embed/>
                  <p:pic>
                    <p:nvPicPr>
                      <p:cNvPr id="33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978025"/>
                        <a:ext cx="4587875" cy="68262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6"/>
          <p:cNvGraphicFramePr>
            <a:graphicFrameLocks noChangeAspect="1"/>
          </p:cNvGraphicFramePr>
          <p:nvPr/>
        </p:nvGraphicFramePr>
        <p:xfrm>
          <a:off x="250825" y="1978025"/>
          <a:ext cx="63881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6" name="Equation" r:id="rId8" imgW="5130720" imgH="545760" progId="Equation.3">
                  <p:embed/>
                </p:oleObj>
              </mc:Choice>
              <mc:Fallback>
                <p:oleObj name="Equation" r:id="rId8" imgW="5130720" imgH="545760" progId="Equation.3">
                  <p:embed/>
                  <p:pic>
                    <p:nvPicPr>
                      <p:cNvPr id="34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978025"/>
                        <a:ext cx="6388100" cy="681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7"/>
          <p:cNvGraphicFramePr>
            <a:graphicFrameLocks noChangeAspect="1"/>
          </p:cNvGraphicFramePr>
          <p:nvPr/>
        </p:nvGraphicFramePr>
        <p:xfrm>
          <a:off x="4356100" y="4149725"/>
          <a:ext cx="604838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7" name="Equation" r:id="rId10" imgW="241200" imgH="177480" progId="Equation.3">
                  <p:embed/>
                </p:oleObj>
              </mc:Choice>
              <mc:Fallback>
                <p:oleObj name="Equation" r:id="rId10" imgW="241200" imgH="177480" progId="Equation.3">
                  <p:embed/>
                  <p:pic>
                    <p:nvPicPr>
                      <p:cNvPr id="35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4149725"/>
                        <a:ext cx="604838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8"/>
          <p:cNvGraphicFramePr>
            <a:graphicFrameLocks noChangeAspect="1"/>
          </p:cNvGraphicFramePr>
          <p:nvPr/>
        </p:nvGraphicFramePr>
        <p:xfrm>
          <a:off x="4411663" y="4652963"/>
          <a:ext cx="349250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8" name="Equation" r:id="rId12" imgW="139680" imgH="177480" progId="Equation.3">
                  <p:embed/>
                </p:oleObj>
              </mc:Choice>
              <mc:Fallback>
                <p:oleObj name="Equation" r:id="rId12" imgW="139680" imgH="177480" progId="Equation.3">
                  <p:embed/>
                  <p:pic>
                    <p:nvPicPr>
                      <p:cNvPr id="36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1663" y="4652963"/>
                        <a:ext cx="349250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AutoShape 27"/>
          <p:cNvSpPr>
            <a:spLocks noChangeArrowheads="1"/>
          </p:cNvSpPr>
          <p:nvPr/>
        </p:nvSpPr>
        <p:spPr bwMode="auto">
          <a:xfrm>
            <a:off x="2474898" y="2563806"/>
            <a:ext cx="142875" cy="722314"/>
          </a:xfrm>
          <a:prstGeom prst="upArrow">
            <a:avLst>
              <a:gd name="adj1" fmla="val 57287"/>
              <a:gd name="adj2" fmla="val 80795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30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broadening</a:t>
            </a:r>
            <a:endParaRPr lang="en-US" dirty="0"/>
          </a:p>
        </p:txBody>
      </p:sp>
      <p:pic>
        <p:nvPicPr>
          <p:cNvPr id="4" name="Picture 15" descr="DPBROAD3-AG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1556792"/>
            <a:ext cx="4217987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DPBROAD3-RIS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8379"/>
            <a:ext cx="4217987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GATA-traspar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750467"/>
            <a:ext cx="517525" cy="7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rising(transparent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21904"/>
            <a:ext cx="763588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3"/>
          <a:stretch>
            <a:fillRect/>
          </a:stretch>
        </p:blipFill>
        <p:spPr bwMode="auto">
          <a:xfrm>
            <a:off x="8302625" y="1847304"/>
            <a:ext cx="5905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Neues Bil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1829842"/>
            <a:ext cx="7143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1673225" y="3114129"/>
            <a:ext cx="647700" cy="2889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8277225" y="4698454"/>
            <a:ext cx="684213" cy="3238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8" t="15651" r="21890" b="8318"/>
          <a:stretch>
            <a:fillRect/>
          </a:stretch>
        </p:blipFill>
        <p:spPr bwMode="auto">
          <a:xfrm>
            <a:off x="0" y="540000"/>
            <a:ext cx="860425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6" descr="Legnaro-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540000"/>
            <a:ext cx="99377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64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Miniball</a:t>
            </a:r>
            <a:endParaRPr 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/>
          </p:nvPr>
        </p:nvGraphicFramePr>
        <p:xfrm>
          <a:off x="1160463" y="567308"/>
          <a:ext cx="299085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Bild" r:id="rId3" imgW="2757960" imgH="2497320" progId="Word.Picture.8">
                  <p:embed/>
                </p:oleObj>
              </mc:Choice>
              <mc:Fallback>
                <p:oleObj name="Bild" r:id="rId3" imgW="2757960" imgH="2497320" progId="Word.Picture.8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463" y="567308"/>
                        <a:ext cx="2990850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8er_fern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79412"/>
            <a:ext cx="3810000" cy="46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77" y="3693442"/>
            <a:ext cx="1766887" cy="225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5464179"/>
            <a:ext cx="1000000" cy="88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 descr="cern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549225"/>
            <a:ext cx="760095" cy="76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6513" y="4314722"/>
            <a:ext cx="3344664" cy="12025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7325" indent="-1873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87325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- 8 clusters à 3  6-fold segmented crystals</a:t>
            </a:r>
          </a:p>
          <a:p>
            <a:pPr marL="187325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  <a:p>
            <a:pPr marL="187325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total MINIBALL efficiency ~8% at 1.3 MeV</a:t>
            </a:r>
          </a:p>
          <a:p>
            <a:pPr marL="187325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  <a:p>
            <a:pPr marL="187325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digital electronics, on-board online pulse shape analysis (PSA) for better position resolution</a:t>
            </a:r>
          </a:p>
        </p:txBody>
      </p:sp>
    </p:spTree>
    <p:extLst>
      <p:ext uri="{BB962C8B-B14F-4D97-AF65-F5344CB8AC3E}">
        <p14:creationId xmlns:p14="http://schemas.microsoft.com/office/powerpoint/2010/main" val="401017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EUROBALL versus MINIBALL detectors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16" y="620688"/>
            <a:ext cx="6842126" cy="503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ine 10"/>
          <p:cNvSpPr>
            <a:spLocks noChangeShapeType="1"/>
          </p:cNvSpPr>
          <p:nvPr/>
        </p:nvSpPr>
        <p:spPr bwMode="auto">
          <a:xfrm flipH="1">
            <a:off x="7035179" y="4554513"/>
            <a:ext cx="1008063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 rot="780000">
            <a:off x="4752354" y="3833788"/>
            <a:ext cx="555625" cy="30956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70cm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 rot="18900000">
            <a:off x="6479554" y="4841851"/>
            <a:ext cx="555625" cy="3095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20cm</a:t>
            </a: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6460504" y="4554513"/>
            <a:ext cx="503238" cy="50323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3868117" y="3905226"/>
            <a:ext cx="3095625" cy="64928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6960567" y="4325913"/>
            <a:ext cx="0" cy="50323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7324104" y="4625951"/>
            <a:ext cx="776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beam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6636717" y="3940151"/>
            <a:ext cx="831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target</a:t>
            </a:r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>
            <a:off x="1923429" y="4554513"/>
            <a:ext cx="6119813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1" descr="ebb2_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730" y="5705456"/>
            <a:ext cx="770096" cy="78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317" y="5651477"/>
            <a:ext cx="1000000" cy="88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90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dvanced </a:t>
            </a:r>
            <a:r>
              <a:rPr lang="en-US" b="1" dirty="0" err="1" smtClean="0">
                <a:solidFill>
                  <a:srgbClr val="FF0000"/>
                </a:solidFill>
              </a:rPr>
              <a:t>GA</a:t>
            </a:r>
            <a:r>
              <a:rPr lang="en-US" dirty="0" err="1" smtClean="0"/>
              <a:t>mma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racking </a:t>
            </a:r>
            <a:r>
              <a:rPr lang="en-US" b="1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rray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626520"/>
            <a:ext cx="452437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626520"/>
            <a:ext cx="4527550" cy="276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626520"/>
            <a:ext cx="4516437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626520"/>
            <a:ext cx="4510087" cy="276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626520"/>
            <a:ext cx="4513262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7"/>
          <p:cNvGrpSpPr>
            <a:grpSpLocks noChangeAspect="1"/>
          </p:cNvGrpSpPr>
          <p:nvPr/>
        </p:nvGrpSpPr>
        <p:grpSpPr bwMode="auto">
          <a:xfrm>
            <a:off x="250825" y="927770"/>
            <a:ext cx="3260725" cy="2643187"/>
            <a:chOff x="657" y="429"/>
            <a:chExt cx="4272" cy="3462"/>
          </a:xfrm>
        </p:grpSpPr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429"/>
              <a:ext cx="4098" cy="3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2795"/>
              <a:ext cx="756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626520"/>
            <a:ext cx="4510087" cy="275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626520"/>
            <a:ext cx="4502150" cy="275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AGATA-crystal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908720"/>
            <a:ext cx="1601787" cy="190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795963" y="2593057"/>
            <a:ext cx="34559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Signals from 36 segments + core</a:t>
            </a:r>
            <a:r>
              <a:rPr kumimoji="0" lang="en-US" altLang="de-D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measured as a function of time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l-GR" alt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γ</a:t>
            </a: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-ray interaction point)</a:t>
            </a:r>
            <a:endParaRPr kumimoji="0" lang="en-US" altLang="de-DE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9" descr="simpson_Pagina_10_Immagine_000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137820"/>
            <a:ext cx="14827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untitled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86882"/>
            <a:ext cx="2157412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5724525" y="1981870"/>
            <a:ext cx="179388" cy="1793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2417763" y="3578895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Strachan</a:t>
            </a:r>
          </a:p>
        </p:txBody>
      </p:sp>
      <p:pic>
        <p:nvPicPr>
          <p:cNvPr id="20" name="Picture 7" descr="logoAgat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000" y="576000"/>
            <a:ext cx="423949" cy="56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23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AGATA at </a:t>
            </a:r>
            <a:r>
              <a:rPr lang="en-US" dirty="0" err="1" smtClean="0"/>
              <a:t>PreSPEC</a:t>
            </a:r>
            <a:endParaRPr lang="en-US" dirty="0"/>
          </a:p>
        </p:txBody>
      </p:sp>
      <p:pic>
        <p:nvPicPr>
          <p:cNvPr id="4" name="Picture 4" descr="PICT0011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036" y="597619"/>
            <a:ext cx="2655887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ICT0005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686" y="597619"/>
            <a:ext cx="2541587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226548" y="2110506"/>
            <a:ext cx="1666875" cy="584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preprocessor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computer farm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724773" y="3837706"/>
            <a:ext cx="1087438" cy="36671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digitiser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994523" y="5998294"/>
            <a:ext cx="1296988" cy="5238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Damian Ralet,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Stephane Pietri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7619"/>
            <a:ext cx="4156075" cy="553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702048" y="2751856"/>
            <a:ext cx="9985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AGATA</a:t>
            </a:r>
          </a:p>
        </p:txBody>
      </p:sp>
      <p:pic>
        <p:nvPicPr>
          <p:cNvPr id="11" name="Picture 11" descr="PICT0002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77344"/>
            <a:ext cx="4578350" cy="30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48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Doppler-shift correction </a:t>
            </a:r>
            <a:r>
              <a:rPr lang="en-US" baseline="30000" dirty="0" smtClean="0"/>
              <a:t>238</a:t>
            </a:r>
            <a:r>
              <a:rPr lang="en-US" dirty="0" smtClean="0"/>
              <a:t>U on </a:t>
            </a:r>
            <a:r>
              <a:rPr lang="en-US" baseline="30000" dirty="0" smtClean="0"/>
              <a:t>197</a:t>
            </a:r>
            <a:r>
              <a:rPr lang="en-US" dirty="0" smtClean="0"/>
              <a:t>Au at 183 </a:t>
            </a:r>
            <a:r>
              <a:rPr lang="en-US" dirty="0" err="1" smtClean="0"/>
              <a:t>AMeV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275"/>
            <a:ext cx="9217025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Group 7"/>
          <p:cNvGraphicFramePr>
            <a:graphicFrameLocks noGrp="1"/>
          </p:cNvGraphicFramePr>
          <p:nvPr/>
        </p:nvGraphicFramePr>
        <p:xfrm>
          <a:off x="6302375" y="4313238"/>
          <a:ext cx="1798638" cy="1280160"/>
        </p:xfrm>
        <a:graphic>
          <a:graphicData uri="http://schemas.openxmlformats.org/drawingml/2006/table">
            <a:tbl>
              <a:tblPr/>
              <a:tblGrid>
                <a:gridCol w="503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66.372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3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66.991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2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27.5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68.806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1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46.4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77.577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79 Au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3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5.57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77.982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1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10.70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80.130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2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3.84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 Box 46"/>
          <p:cNvSpPr txBox="1">
            <a:spLocks noChangeArrowheads="1"/>
          </p:cNvSpPr>
          <p:nvPr/>
        </p:nvSpPr>
        <p:spPr bwMode="auto">
          <a:xfrm rot="16200000">
            <a:off x="-157163" y="4398963"/>
            <a:ext cx="665163" cy="28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36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 </a:t>
            </a:r>
            <a:r>
              <a:rPr kumimoji="0" lang="el-GR" alt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θ</a:t>
            </a:r>
            <a:r>
              <a:rPr kumimoji="0" lang="el-GR" altLang="de-DE" sz="1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γ</a:t>
            </a:r>
          </a:p>
        </p:txBody>
      </p:sp>
    </p:spTree>
    <p:extLst>
      <p:ext uri="{BB962C8B-B14F-4D97-AF65-F5344CB8AC3E}">
        <p14:creationId xmlns:p14="http://schemas.microsoft.com/office/powerpoint/2010/main" val="46406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Doppler-shift correction </a:t>
            </a:r>
            <a:r>
              <a:rPr lang="en-US" baseline="30000" dirty="0" smtClean="0"/>
              <a:t>238</a:t>
            </a:r>
            <a:r>
              <a:rPr lang="en-US" dirty="0" smtClean="0"/>
              <a:t>U on </a:t>
            </a:r>
            <a:r>
              <a:rPr lang="en-US" baseline="30000" dirty="0" smtClean="0"/>
              <a:t>197</a:t>
            </a:r>
            <a:r>
              <a:rPr lang="en-US" dirty="0" smtClean="0"/>
              <a:t>Au at 183 </a:t>
            </a:r>
            <a:r>
              <a:rPr lang="en-US" dirty="0" err="1" smtClean="0"/>
              <a:t>AMeV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275"/>
            <a:ext cx="9217025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Object 5"/>
          <p:cNvGraphicFramePr>
            <a:graphicFrameLocks noChangeAspect="1"/>
          </p:cNvGraphicFramePr>
          <p:nvPr/>
        </p:nvGraphicFramePr>
        <p:xfrm>
          <a:off x="6035675" y="3492500"/>
          <a:ext cx="188912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Equation" r:id="rId4" imgW="1504980" imgH="495210" progId="Equation.3">
                  <p:embed/>
                </p:oleObj>
              </mc:Choice>
              <mc:Fallback>
                <p:oleObj name="Equation" r:id="rId4" imgW="1504980" imgH="495210" progId="Equation.3">
                  <p:embed/>
                  <p:pic>
                    <p:nvPicPr>
                      <p:cNvPr id="1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5675" y="3492500"/>
                        <a:ext cx="1889125" cy="635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Group 7"/>
          <p:cNvGraphicFramePr>
            <a:graphicFrameLocks noGrp="1"/>
          </p:cNvGraphicFramePr>
          <p:nvPr/>
        </p:nvGraphicFramePr>
        <p:xfrm>
          <a:off x="6299200" y="4292600"/>
          <a:ext cx="1801813" cy="1279884"/>
        </p:xfrm>
        <a:graphic>
          <a:graphicData uri="http://schemas.openxmlformats.org/drawingml/2006/table">
            <a:tbl>
              <a:tblPr/>
              <a:tblGrid>
                <a:gridCol w="57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3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32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93.844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92 U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3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0.099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2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94.654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92 U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2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28.2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2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98.434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92 U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1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45.1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2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110.421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92 U 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3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5.65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2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111.298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92 U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1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10.70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2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114.445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92 U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2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4.15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Text Box 45"/>
          <p:cNvSpPr txBox="1">
            <a:spLocks noChangeArrowheads="1"/>
          </p:cNvSpPr>
          <p:nvPr/>
        </p:nvSpPr>
        <p:spPr bwMode="auto">
          <a:xfrm rot="16200000">
            <a:off x="-157163" y="4398963"/>
            <a:ext cx="665163" cy="28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t>cos </a:t>
            </a:r>
            <a:r>
              <a:rPr kumimoji="0" lang="el-GR" alt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θ</a:t>
            </a:r>
            <a:r>
              <a:rPr kumimoji="0" lang="el-GR" altLang="de-DE" sz="1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γ</a:t>
            </a:r>
          </a:p>
        </p:txBody>
      </p:sp>
    </p:spTree>
    <p:extLst>
      <p:ext uri="{BB962C8B-B14F-4D97-AF65-F5344CB8AC3E}">
        <p14:creationId xmlns:p14="http://schemas.microsoft.com/office/powerpoint/2010/main" val="113152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Challenges of 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-ray spectroscopy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efficiency vs resolution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6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061690"/>
            <a:ext cx="4814888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50990"/>
            <a:ext cx="2895600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900000" y="1151968"/>
            <a:ext cx="972000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High </a:t>
            </a: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l-GR" altLang="de-DE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γ</a:t>
            </a:r>
            <a:endParaRPr kumimoji="0" lang="de-DE" altLang="de-DE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56990"/>
            <a:ext cx="28384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Line 14"/>
          <p:cNvSpPr>
            <a:spLocks noChangeShapeType="1"/>
          </p:cNvSpPr>
          <p:nvPr/>
        </p:nvSpPr>
        <p:spPr bwMode="auto">
          <a:xfrm flipV="1">
            <a:off x="304800" y="1974503"/>
            <a:ext cx="1676400" cy="457200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 flipV="1">
            <a:off x="304800" y="2507903"/>
            <a:ext cx="1676400" cy="0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5760000" y="980728"/>
            <a:ext cx="20520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Doppler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broadening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5943600" y="1480790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Emission in flight</a:t>
            </a:r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4114800" y="2928590"/>
            <a:ext cx="2286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AutoShape 26"/>
          <p:cNvSpPr>
            <a:spLocks noChangeArrowheads="1"/>
          </p:cNvSpPr>
          <p:nvPr/>
        </p:nvSpPr>
        <p:spPr bwMode="auto">
          <a:xfrm>
            <a:off x="152400" y="2471390"/>
            <a:ext cx="152400" cy="15240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4267200" y="2879968"/>
            <a:ext cx="6858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</a:t>
            </a:r>
          </a:p>
        </p:txBody>
      </p:sp>
      <p:sp>
        <p:nvSpPr>
          <p:cNvPr id="27" name="Line 31"/>
          <p:cNvSpPr>
            <a:spLocks noChangeShapeType="1"/>
          </p:cNvSpPr>
          <p:nvPr/>
        </p:nvSpPr>
        <p:spPr bwMode="auto">
          <a:xfrm flipV="1">
            <a:off x="304800" y="4757390"/>
            <a:ext cx="1828800" cy="584200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Line 32"/>
          <p:cNvSpPr>
            <a:spLocks noChangeShapeType="1"/>
          </p:cNvSpPr>
          <p:nvPr/>
        </p:nvSpPr>
        <p:spPr bwMode="auto">
          <a:xfrm flipV="1">
            <a:off x="304800" y="4909790"/>
            <a:ext cx="1752600" cy="431800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AutoShape 33"/>
          <p:cNvSpPr>
            <a:spLocks noChangeArrowheads="1"/>
          </p:cNvSpPr>
          <p:nvPr/>
        </p:nvSpPr>
        <p:spPr bwMode="auto">
          <a:xfrm>
            <a:off x="152400" y="5290790"/>
            <a:ext cx="152400" cy="15240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 Box 34"/>
          <p:cNvSpPr txBox="1">
            <a:spLocks noChangeArrowheads="1"/>
          </p:cNvSpPr>
          <p:nvPr/>
        </p:nvSpPr>
        <p:spPr bwMode="auto">
          <a:xfrm>
            <a:off x="900000" y="4031968"/>
            <a:ext cx="9720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Solution</a:t>
            </a:r>
          </a:p>
        </p:txBody>
      </p:sp>
      <p:sp>
        <p:nvSpPr>
          <p:cNvPr id="31" name="Oval 35"/>
          <p:cNvSpPr>
            <a:spLocks noChangeArrowheads="1"/>
          </p:cNvSpPr>
          <p:nvPr/>
        </p:nvSpPr>
        <p:spPr bwMode="auto">
          <a:xfrm>
            <a:off x="4648200" y="285239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4038600" y="2090390"/>
            <a:ext cx="45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Δ</a:t>
            </a:r>
            <a:r>
              <a:rPr kumimoji="0" lang="ru-RU" alt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ө</a:t>
            </a: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5760000" y="4391968"/>
            <a:ext cx="2232000" cy="1615827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Segmentation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Gamma-ray tracking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Pulse shape 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Doppler correction</a:t>
            </a:r>
            <a:endParaRPr kumimoji="0" lang="en-US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 Box 43"/>
          <p:cNvSpPr txBox="1">
            <a:spLocks noChangeArrowheads="1"/>
          </p:cNvSpPr>
          <p:nvPr/>
        </p:nvSpPr>
        <p:spPr bwMode="auto">
          <a:xfrm>
            <a:off x="7010400" y="3157190"/>
            <a:ext cx="1828800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Channel No.</a:t>
            </a:r>
          </a:p>
        </p:txBody>
      </p:sp>
      <p:sp>
        <p:nvSpPr>
          <p:cNvPr id="35" name="Text Box 44"/>
          <p:cNvSpPr txBox="1">
            <a:spLocks noChangeArrowheads="1"/>
          </p:cNvSpPr>
          <p:nvPr/>
        </p:nvSpPr>
        <p:spPr bwMode="auto">
          <a:xfrm rot="16200000">
            <a:off x="4617244" y="2273746"/>
            <a:ext cx="1828800" cy="2428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Counts(arb. units)</a:t>
            </a:r>
          </a:p>
        </p:txBody>
      </p:sp>
      <p:sp>
        <p:nvSpPr>
          <p:cNvPr id="36" name="Freeform 45"/>
          <p:cNvSpPr>
            <a:spLocks/>
          </p:cNvSpPr>
          <p:nvPr/>
        </p:nvSpPr>
        <p:spPr bwMode="auto">
          <a:xfrm rot="18323126">
            <a:off x="3446462" y="2503141"/>
            <a:ext cx="1501775" cy="95250"/>
          </a:xfrm>
          <a:custGeom>
            <a:avLst/>
            <a:gdLst>
              <a:gd name="T0" fmla="*/ 0 w 1540"/>
              <a:gd name="T1" fmla="*/ 275 h 512"/>
              <a:gd name="T2" fmla="*/ 132 w 1540"/>
              <a:gd name="T3" fmla="*/ 39 h 512"/>
              <a:gd name="T4" fmla="*/ 300 w 1540"/>
              <a:gd name="T5" fmla="*/ 511 h 512"/>
              <a:gd name="T6" fmla="*/ 488 w 1540"/>
              <a:gd name="T7" fmla="*/ 47 h 512"/>
              <a:gd name="T8" fmla="*/ 676 w 1540"/>
              <a:gd name="T9" fmla="*/ 503 h 512"/>
              <a:gd name="T10" fmla="*/ 840 w 1540"/>
              <a:gd name="T11" fmla="*/ 59 h 512"/>
              <a:gd name="T12" fmla="*/ 1032 w 1540"/>
              <a:gd name="T13" fmla="*/ 487 h 512"/>
              <a:gd name="T14" fmla="*/ 1176 w 1540"/>
              <a:gd name="T15" fmla="*/ 71 h 512"/>
              <a:gd name="T16" fmla="*/ 1316 w 1540"/>
              <a:gd name="T17" fmla="*/ 287 h 512"/>
              <a:gd name="T18" fmla="*/ 1540 w 1540"/>
              <a:gd name="T19" fmla="*/ 30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40" h="512">
                <a:moveTo>
                  <a:pt x="0" y="275"/>
                </a:moveTo>
                <a:cubicBezTo>
                  <a:pt x="22" y="236"/>
                  <a:pt x="82" y="0"/>
                  <a:pt x="132" y="39"/>
                </a:cubicBezTo>
                <a:cubicBezTo>
                  <a:pt x="182" y="78"/>
                  <a:pt x="241" y="510"/>
                  <a:pt x="300" y="511"/>
                </a:cubicBezTo>
                <a:cubicBezTo>
                  <a:pt x="359" y="512"/>
                  <a:pt x="425" y="48"/>
                  <a:pt x="488" y="47"/>
                </a:cubicBezTo>
                <a:cubicBezTo>
                  <a:pt x="551" y="46"/>
                  <a:pt x="617" y="501"/>
                  <a:pt x="676" y="503"/>
                </a:cubicBezTo>
                <a:cubicBezTo>
                  <a:pt x="735" y="505"/>
                  <a:pt x="781" y="62"/>
                  <a:pt x="840" y="59"/>
                </a:cubicBezTo>
                <a:cubicBezTo>
                  <a:pt x="899" y="56"/>
                  <a:pt x="976" y="485"/>
                  <a:pt x="1032" y="487"/>
                </a:cubicBezTo>
                <a:cubicBezTo>
                  <a:pt x="1088" y="489"/>
                  <a:pt x="1129" y="104"/>
                  <a:pt x="1176" y="71"/>
                </a:cubicBezTo>
                <a:cubicBezTo>
                  <a:pt x="1223" y="38"/>
                  <a:pt x="1255" y="248"/>
                  <a:pt x="1316" y="287"/>
                </a:cubicBezTo>
                <a:cubicBezTo>
                  <a:pt x="1377" y="326"/>
                  <a:pt x="1493" y="303"/>
                  <a:pt x="1540" y="307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48"/>
          <p:cNvSpPr>
            <a:spLocks/>
          </p:cNvSpPr>
          <p:nvPr/>
        </p:nvSpPr>
        <p:spPr bwMode="auto">
          <a:xfrm>
            <a:off x="3962400" y="2928590"/>
            <a:ext cx="152400" cy="228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 Box 49"/>
          <p:cNvSpPr txBox="1">
            <a:spLocks noChangeArrowheads="1"/>
          </p:cNvSpPr>
          <p:nvPr/>
        </p:nvSpPr>
        <p:spPr bwMode="auto">
          <a:xfrm>
            <a:off x="4038600" y="2744440"/>
            <a:ext cx="45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ө</a:t>
            </a:r>
          </a:p>
        </p:txBody>
      </p:sp>
      <p:graphicFrame>
        <p:nvGraphicFramePr>
          <p:cNvPr id="39" name="Objekt 38"/>
          <p:cNvGraphicFramePr>
            <a:graphicFrameLocks noChangeAspect="1"/>
          </p:cNvGraphicFramePr>
          <p:nvPr>
            <p:extLst/>
          </p:nvPr>
        </p:nvGraphicFramePr>
        <p:xfrm>
          <a:off x="5437138" y="3464867"/>
          <a:ext cx="2735262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6" imgW="2171610" imgH="533490" progId="Equation.3">
                  <p:embed/>
                </p:oleObj>
              </mc:Choice>
              <mc:Fallback>
                <p:oleObj name="Equation" r:id="rId6" imgW="2171610" imgH="533490" progId="Equation.3">
                  <p:embed/>
                  <p:pic>
                    <p:nvPicPr>
                      <p:cNvPr id="39" name="Objek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7138" y="3464867"/>
                        <a:ext cx="2735262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975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6" grpId="0"/>
      <p:bldP spid="27" grpId="0" animBg="1"/>
      <p:bldP spid="28" grpId="0" animBg="1"/>
      <p:bldP spid="29" grpId="0" animBg="1"/>
      <p:bldP spid="30" grpId="0" animBg="1"/>
      <p:bldP spid="32" grpId="0"/>
      <p:bldP spid="33" grpId="0" animBg="1"/>
      <p:bldP spid="34" grpId="0"/>
      <p:bldP spid="35" grpId="0" animBg="1"/>
      <p:bldP spid="36" grpId="0" animBg="1"/>
      <p:bldP spid="37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Scattering experiment at relativistic energies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48" y="1877595"/>
            <a:ext cx="5764212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e 4"/>
          <p:cNvSpPr/>
          <p:nvPr/>
        </p:nvSpPr>
        <p:spPr>
          <a:xfrm>
            <a:off x="3040912" y="2971448"/>
            <a:ext cx="2211572" cy="576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Gerade Verbindung mit Pfeil 5"/>
          <p:cNvCxnSpPr>
            <a:stCxn id="5" idx="4"/>
          </p:cNvCxnSpPr>
          <p:nvPr/>
        </p:nvCxnSpPr>
        <p:spPr>
          <a:xfrm flipH="1">
            <a:off x="2647507" y="3547448"/>
            <a:ext cx="1499191" cy="80129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5" descr="doppler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05292" y="1947519"/>
            <a:ext cx="960437" cy="96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16"/>
          <p:cNvSpPr>
            <a:spLocks noChangeShapeType="1"/>
          </p:cNvSpPr>
          <p:nvPr/>
        </p:nvSpPr>
        <p:spPr bwMode="auto">
          <a:xfrm rot="10800000">
            <a:off x="6981554" y="2469806"/>
            <a:ext cx="287338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stealth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+mn-cs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903768" y="3753293"/>
            <a:ext cx="5512157" cy="21629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51" y="3798869"/>
            <a:ext cx="576738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6624084" y="1686201"/>
            <a:ext cx="1375185" cy="338554"/>
          </a:xfrm>
          <a:prstGeom prst="rect">
            <a:avLst/>
          </a:prstGeom>
          <a:ln w="6350">
            <a:solidFill>
              <a:srgbClr val="FF0000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Doppler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effect</a:t>
            </a: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1214966" y="1433895"/>
            <a:ext cx="2855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+mn-cs"/>
              </a:rPr>
              <a:t>80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+mn-cs"/>
              </a:rPr>
              <a:t>Kr 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→ </a:t>
            </a:r>
            <a:r>
              <a:rPr kumimoji="0" lang="de-DE" altLang="de-DE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197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Au, 150 </a:t>
            </a:r>
            <a:r>
              <a:rPr kumimoji="0" lang="de-DE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AMeV</a:t>
            </a:r>
            <a:endParaRPr kumimoji="0" lang="de-DE" altLang="de-DE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/>
          </p:nvPr>
        </p:nvGraphicFramePr>
        <p:xfrm>
          <a:off x="6632083" y="4320000"/>
          <a:ext cx="161925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Equation" r:id="rId6" imgW="1286010" imgH="485775" progId="Equation.3">
                  <p:embed/>
                </p:oleObj>
              </mc:Choice>
              <mc:Fallback>
                <p:oleObj name="Equation" r:id="rId6" imgW="1286010" imgH="485775" progId="Equation.3">
                  <p:embed/>
                  <p:pic>
                    <p:nvPicPr>
                      <p:cNvPr id="13" name="Objek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2083" y="4320000"/>
                        <a:ext cx="1619250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392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Coulomb excitation experiment at IUAC</a:t>
            </a:r>
            <a:endParaRPr lang="en-US" dirty="0"/>
          </a:p>
        </p:txBody>
      </p:sp>
      <p:pic>
        <p:nvPicPr>
          <p:cNvPr id="4" name="Picture 6" descr="cu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60524"/>
            <a:ext cx="3249612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673225" y="5253137"/>
            <a:ext cx="1314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de-DE" sz="2000" baseline="30000">
                <a:cs typeface="Arial" pitchFamily="34" charset="0"/>
              </a:rPr>
              <a:t>58</a:t>
            </a:r>
            <a:r>
              <a:rPr lang="en-US" altLang="de-DE" sz="2000">
                <a:cs typeface="Arial" pitchFamily="34" charset="0"/>
              </a:rPr>
              <a:t>Ni beam</a:t>
            </a:r>
            <a:endParaRPr lang="de-DE" altLang="de-DE" sz="2000">
              <a:cs typeface="Arial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68275" y="2589312"/>
            <a:ext cx="1811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de-DE" sz="2000" baseline="30000">
                <a:cs typeface="Arial" pitchFamily="34" charset="0"/>
              </a:rPr>
              <a:t>112,116</a:t>
            </a:r>
            <a:r>
              <a:rPr lang="en-US" altLang="de-DE" sz="2000">
                <a:cs typeface="Arial" pitchFamily="34" charset="0"/>
              </a:rPr>
              <a:t>Sn target</a:t>
            </a:r>
            <a:endParaRPr lang="de-DE" altLang="de-DE" sz="2000">
              <a:cs typeface="Arial" pitchFamily="34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292725" y="836712"/>
            <a:ext cx="3355342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altLang="de-DE" b="1" baseline="30000" dirty="0" smtClean="0">
                <a:solidFill>
                  <a:schemeClr val="accent2"/>
                </a:solidFill>
                <a:latin typeface="Times New Roman" pitchFamily="18" charset="0"/>
              </a:rPr>
              <a:t>58</a:t>
            </a:r>
            <a:r>
              <a:rPr lang="en-US" altLang="de-DE" b="1" dirty="0" smtClean="0">
                <a:solidFill>
                  <a:schemeClr val="accent2"/>
                </a:solidFill>
                <a:latin typeface="Times New Roman" pitchFamily="18" charset="0"/>
              </a:rPr>
              <a:t>Ni </a:t>
            </a:r>
            <a:r>
              <a:rPr lang="en-US" altLang="de-DE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→ Sn </a:t>
            </a:r>
            <a:r>
              <a:rPr lang="en-US" altLang="de-DE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at 175MeV</a:t>
            </a:r>
          </a:p>
          <a:p>
            <a:pPr algn="l"/>
            <a:endParaRPr lang="en-US" altLang="de-DE" sz="1600" baseline="300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altLang="de-DE" sz="1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altLang="de-DE" sz="1400" dirty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l-GR" altLang="de-DE" sz="14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400" dirty="0">
                <a:latin typeface="Times New Roman" pitchFamily="18" charset="0"/>
                <a:cs typeface="Times New Roman" pitchFamily="18" charset="0"/>
              </a:rPr>
              <a:t>-efficiency = 0.005</a:t>
            </a:r>
          </a:p>
          <a:p>
            <a:pPr algn="l"/>
            <a:r>
              <a:rPr lang="en-US" altLang="de-DE" sz="1400" dirty="0">
                <a:latin typeface="Times New Roman" pitchFamily="18" charset="0"/>
                <a:cs typeface="Times New Roman" pitchFamily="18" charset="0"/>
              </a:rPr>
              <a:t>                       accelerator duty factor=100%</a:t>
            </a:r>
          </a:p>
          <a:p>
            <a:pPr algn="l"/>
            <a:endParaRPr lang="en-US" altLang="de-DE" sz="14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altLang="de-DE" sz="1400" dirty="0">
                <a:latin typeface="Times New Roman" pitchFamily="18" charset="0"/>
                <a:cs typeface="Times New Roman" pitchFamily="18" charset="0"/>
              </a:rPr>
              <a:t>                        beam intensity = 0.5pnA</a:t>
            </a:r>
          </a:p>
          <a:p>
            <a:pPr algn="l"/>
            <a:r>
              <a:rPr lang="en-US" altLang="de-DE" sz="1400" dirty="0">
                <a:latin typeface="Times New Roman" pitchFamily="18" charset="0"/>
                <a:cs typeface="Times New Roman" pitchFamily="18" charset="0"/>
              </a:rPr>
              <a:t>                        target thickness = </a:t>
            </a:r>
            <a:r>
              <a:rPr lang="en-US" altLang="de-DE" sz="1400" dirty="0" smtClean="0">
                <a:latin typeface="Times New Roman" pitchFamily="18" charset="0"/>
                <a:cs typeface="Times New Roman" pitchFamily="18" charset="0"/>
              </a:rPr>
              <a:t>0.2mg/cm</a:t>
            </a:r>
            <a:r>
              <a:rPr lang="en-US" altLang="de-DE" sz="1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de-DE" sz="14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altLang="de-DE" sz="1400" baseline="300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altLang="de-DE" sz="1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       p</a:t>
            </a:r>
            <a:r>
              <a:rPr lang="el-GR" altLang="de-DE" sz="1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-rate (Sn) = 1/s</a:t>
            </a:r>
            <a:endParaRPr lang="el-GR" altLang="de-DE" sz="16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4" descr="cl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980" y="4437112"/>
            <a:ext cx="15621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3" descr="raw-dat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0"/>
          <a:stretch>
            <a:fillRect/>
          </a:stretch>
        </p:blipFill>
        <p:spPr bwMode="auto">
          <a:xfrm>
            <a:off x="5652000" y="3600000"/>
            <a:ext cx="3446462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876256" y="5805264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spectrum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63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 sensitive proportional counter</a:t>
            </a:r>
            <a:endParaRPr lang="en-US" dirty="0"/>
          </a:p>
        </p:txBody>
      </p:sp>
      <p:pic>
        <p:nvPicPr>
          <p:cNvPr id="4" name="Picture 2" descr="D:\web-docs\INDIA\PPAC\pp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95" y="620688"/>
            <a:ext cx="2600325" cy="255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0" y="720000"/>
            <a:ext cx="2558415" cy="213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81456"/>
            <a:ext cx="2535746" cy="233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869160"/>
            <a:ext cx="152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389080"/>
            <a:ext cx="2560320" cy="192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Gerade Verbindung mit Pfeil 8"/>
          <p:cNvCxnSpPr/>
          <p:nvPr/>
        </p:nvCxnSpPr>
        <p:spPr>
          <a:xfrm flipV="1">
            <a:off x="315491" y="1313984"/>
            <a:ext cx="2952328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315491" y="1774784"/>
            <a:ext cx="0" cy="2688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107504" y="2060848"/>
            <a:ext cx="534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Gerade Verbindung 11"/>
          <p:cNvCxnSpPr/>
          <p:nvPr/>
        </p:nvCxnSpPr>
        <p:spPr>
          <a:xfrm flipH="1">
            <a:off x="315491" y="1887974"/>
            <a:ext cx="3176389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2267744" y="3348000"/>
            <a:ext cx="577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l-GR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de-DE" sz="14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endParaRPr lang="en-US" sz="1400" baseline="-25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059832" y="3348000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tan</a:t>
            </a:r>
            <a:r>
              <a:rPr lang="el-GR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ϑ</a:t>
            </a:r>
            <a:r>
              <a:rPr lang="de-DE" sz="14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endParaRPr lang="en-US" sz="1400" baseline="-25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008000" y="3368025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entrance</a:t>
            </a:r>
            <a:r>
              <a:rPr 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window</a:t>
            </a:r>
            <a:endParaRPr lang="en-US" sz="1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45441" y="1609636"/>
            <a:ext cx="21387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~ 500 V</a:t>
            </a:r>
          </a:p>
          <a:p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= 5-10 Torr</a:t>
            </a:r>
          </a:p>
          <a:p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3 mm </a:t>
            </a:r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gap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anode-cathode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84" y="5684862"/>
            <a:ext cx="161848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685055" y="6248345"/>
            <a:ext cx="79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delay</a:t>
            </a:r>
            <a:r>
              <a:rPr 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4133631"/>
            <a:ext cx="1877378" cy="1311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1331640" y="5384249"/>
            <a:ext cx="752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de-DE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de-DE" sz="1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endParaRPr lang="en-US" sz="1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259632" y="4232121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~ tan</a:t>
            </a:r>
            <a:r>
              <a:rPr lang="el-GR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ϑ</a:t>
            </a:r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179512" y="6104329"/>
            <a:ext cx="227948" cy="276999"/>
            <a:chOff x="298800" y="3438000"/>
            <a:chExt cx="227948" cy="276999"/>
          </a:xfrm>
        </p:grpSpPr>
        <p:sp>
          <p:nvSpPr>
            <p:cNvPr id="23" name="Ellipse 22"/>
            <p:cNvSpPr/>
            <p:nvPr/>
          </p:nvSpPr>
          <p:spPr>
            <a:xfrm>
              <a:off x="315490" y="3501888"/>
              <a:ext cx="180000" cy="1800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i</a:t>
              </a:r>
              <a:endParaRPr lang="en-US" dirty="0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298800" y="3438000"/>
              <a:ext cx="227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251520" y="5456257"/>
            <a:ext cx="261610" cy="276999"/>
            <a:chOff x="576000" y="3590400"/>
            <a:chExt cx="261610" cy="276999"/>
          </a:xfrm>
        </p:grpSpPr>
        <p:sp>
          <p:nvSpPr>
            <p:cNvPr id="26" name="Ellipse 25"/>
            <p:cNvSpPr/>
            <p:nvPr/>
          </p:nvSpPr>
          <p:spPr>
            <a:xfrm>
              <a:off x="616326" y="3654288"/>
              <a:ext cx="180000" cy="1800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i</a:t>
              </a:r>
              <a:endParaRPr lang="en-US" dirty="0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576000" y="3590400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90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 sensitive proportional counter</a:t>
            </a:r>
            <a:endParaRPr lang="en-US" dirty="0"/>
          </a:p>
        </p:txBody>
      </p:sp>
      <p:pic>
        <p:nvPicPr>
          <p:cNvPr id="5" name="Picture 6" descr="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3" r="12918"/>
          <a:stretch>
            <a:fillRect/>
          </a:stretch>
        </p:blipFill>
        <p:spPr bwMode="auto">
          <a:xfrm>
            <a:off x="360000" y="720000"/>
            <a:ext cx="27437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304923" y="3600000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tan </a:t>
            </a:r>
            <a:r>
              <a:rPr lang="el-GR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ϑ</a:t>
            </a:r>
            <a:r>
              <a:rPr lang="de-DE" sz="14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endParaRPr lang="en-US" sz="1400" baseline="-25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2" descr="delay-lef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0" y="720000"/>
            <a:ext cx="3745923" cy="289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3" descr="raw-dat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0"/>
          <a:stretch>
            <a:fillRect/>
          </a:stretch>
        </p:blipFill>
        <p:spPr bwMode="auto">
          <a:xfrm>
            <a:off x="4355998" y="3649072"/>
            <a:ext cx="3715955" cy="258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5652120" y="6073551"/>
            <a:ext cx="1569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raw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spectrum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45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 sensitive proportional counter</a:t>
            </a:r>
            <a:endParaRPr lang="en-US" dirty="0"/>
          </a:p>
        </p:txBody>
      </p:sp>
      <p:pic>
        <p:nvPicPr>
          <p:cNvPr id="4" name="Picture 6" descr="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3" r="12918"/>
          <a:stretch>
            <a:fillRect/>
          </a:stretch>
        </p:blipFill>
        <p:spPr bwMode="auto">
          <a:xfrm>
            <a:off x="360000" y="720000"/>
            <a:ext cx="27437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304923" y="3600000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tan </a:t>
            </a:r>
            <a:r>
              <a:rPr lang="el-GR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ϑ</a:t>
            </a:r>
            <a:r>
              <a:rPr lang="de-DE" sz="14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endParaRPr lang="en-US" sz="1400" baseline="-25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3" descr="raw-da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0"/>
          <a:stretch>
            <a:fillRect/>
          </a:stretch>
        </p:blipFill>
        <p:spPr bwMode="auto">
          <a:xfrm>
            <a:off x="4355998" y="908720"/>
            <a:ext cx="3715955" cy="258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084000" y="1052736"/>
            <a:ext cx="1374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raw</a:t>
            </a:r>
            <a:r>
              <a:rPr lang="de-DE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</a:t>
            </a:r>
            <a:r>
              <a:rPr lang="de-DE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spectrum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2" descr="Doppler-122Sn-ALLDAT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284" y="3695857"/>
            <a:ext cx="3659262" cy="282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6084168" y="4119463"/>
            <a:ext cx="1625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Doppler-</a:t>
            </a:r>
            <a:r>
              <a:rPr lang="de-DE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shift</a:t>
            </a:r>
            <a:r>
              <a:rPr lang="de-DE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corrected</a:t>
            </a:r>
            <a:endParaRPr lang="de-DE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</a:t>
            </a:r>
            <a:r>
              <a:rPr lang="de-DE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spectrum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5508104" y="4221088"/>
            <a:ext cx="242621" cy="215444"/>
          </a:xfrm>
          <a:prstGeom prst="rect">
            <a:avLst/>
          </a:prstGeom>
          <a:solidFill>
            <a:srgbClr val="FFCCFF"/>
          </a:solidFill>
          <a:ln w="19080">
            <a:solidFill>
              <a:srgbClr val="800080"/>
            </a:solidFill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buSzPct val="100000"/>
            </a:pPr>
            <a:r>
              <a:rPr lang="en-US" altLang="de-DE" sz="1400" b="1" dirty="0">
                <a:solidFill>
                  <a:srgbClr val="000000"/>
                </a:solidFill>
                <a:ea typeface="Bitstream Vera Sans"/>
                <a:cs typeface="Bitstream Vera Sans"/>
              </a:rPr>
              <a:t>2</a:t>
            </a:r>
            <a:r>
              <a:rPr lang="en-US" altLang="de-DE" sz="1400" b="1" baseline="30000" dirty="0" smtClean="0">
                <a:solidFill>
                  <a:srgbClr val="000000"/>
                </a:solidFill>
                <a:ea typeface="Bitstream Vera Sans"/>
                <a:cs typeface="Bitstream Vera Sans"/>
              </a:rPr>
              <a:t>+</a:t>
            </a:r>
            <a:endParaRPr lang="en-US" altLang="de-DE" sz="1400" b="1" dirty="0">
              <a:solidFill>
                <a:srgbClr val="000000"/>
              </a:solidFill>
              <a:ea typeface="Bitstream Vera Sans"/>
              <a:cs typeface="Bitstream Vera Sans"/>
            </a:endParaRPr>
          </a:p>
        </p:txBody>
      </p:sp>
    </p:spTree>
    <p:extLst>
      <p:ext uri="{BB962C8B-B14F-4D97-AF65-F5344CB8AC3E}">
        <p14:creationId xmlns:p14="http://schemas.microsoft.com/office/powerpoint/2010/main" val="392319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000" y="1836000"/>
            <a:ext cx="2450142" cy="208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 resolution – Double Sided Silicon </a:t>
            </a:r>
            <a:r>
              <a:rPr lang="en-US" dirty="0"/>
              <a:t>S</a:t>
            </a:r>
            <a:r>
              <a:rPr lang="en-US" dirty="0" smtClean="0"/>
              <a:t>trip Detector (DSSSD)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99" y="1404000"/>
            <a:ext cx="2866667" cy="2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500000"/>
            <a:ext cx="2260600" cy="180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4500000"/>
            <a:ext cx="2225421" cy="179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475656" y="4176000"/>
            <a:ext cx="2449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surface of a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Microstrip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detector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930602" y="4176000"/>
            <a:ext cx="2334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onding pads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576000"/>
            <a:ext cx="2626667" cy="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7" y="583456"/>
            <a:ext cx="2027143" cy="164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67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result – electrical field configuration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900000"/>
            <a:ext cx="7115175" cy="486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200000" y="6120000"/>
            <a:ext cx="15728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Thomas.Eichhorn@kit.edu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41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density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7200000" y="6120000"/>
            <a:ext cx="15728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Thomas.Eichhorn@kit.edu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040000" y="720000"/>
            <a:ext cx="39372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Ionizing particle with 45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angle t =  0 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080000"/>
            <a:ext cx="771207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080000"/>
            <a:ext cx="5182667" cy="48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5040000" y="720000"/>
            <a:ext cx="38988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Ionizing particle with 45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angle t =  1 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080000"/>
            <a:ext cx="5590096" cy="49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5040000" y="720000"/>
            <a:ext cx="4071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Ionizing particle with 45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angle t =  1.1 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040000" y="720000"/>
            <a:ext cx="4071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Ionizing particle with 45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angle t =  1.3 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008000"/>
            <a:ext cx="5668572" cy="502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5040000" y="720000"/>
            <a:ext cx="4071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Ionizing particle with 45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angle t =  1.5 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116000"/>
            <a:ext cx="5676667" cy="491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096659"/>
            <a:ext cx="5642000" cy="489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102856"/>
            <a:ext cx="5441143" cy="489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5040000" y="720000"/>
            <a:ext cx="4071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Ionizing particle with 45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angle t =  1.7 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043934"/>
            <a:ext cx="5544572" cy="498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5040000" y="720000"/>
            <a:ext cx="4071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Ionizing particle with 45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angle t =  1.9 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027024"/>
            <a:ext cx="5550476" cy="50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5040000" y="720000"/>
            <a:ext cx="4071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Ionizing particle with 45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angle t =  2.0 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023142"/>
            <a:ext cx="6159238" cy="504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984597"/>
            <a:ext cx="5819048" cy="50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5040000" y="720000"/>
            <a:ext cx="4071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Ionizing particle with 45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angle t =  3.0 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040000" y="720000"/>
            <a:ext cx="4071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Ionizing particle with 45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angle t =  4.0 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5040000" y="720000"/>
            <a:ext cx="4071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Ionizing particle with 45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angle t =  5.0 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035056"/>
            <a:ext cx="5944381" cy="499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feld 30"/>
          <p:cNvSpPr txBox="1"/>
          <p:nvPr/>
        </p:nvSpPr>
        <p:spPr>
          <a:xfrm>
            <a:off x="5040000" y="720000"/>
            <a:ext cx="4071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Ionizing particle with 45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angle t =  6.0 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971733"/>
            <a:ext cx="5238572" cy="510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feld 32"/>
          <p:cNvSpPr txBox="1"/>
          <p:nvPr/>
        </p:nvSpPr>
        <p:spPr>
          <a:xfrm>
            <a:off x="5040000" y="720000"/>
            <a:ext cx="4071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Ionizing particle with 45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angle t =  7.0 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5904000" y="1080000"/>
            <a:ext cx="3060000" cy="48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264572" y="1268760"/>
            <a:ext cx="253787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 electrons are collected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66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5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702" y="1440632"/>
            <a:ext cx="2932730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887686" y="3708632"/>
            <a:ext cx="2013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MCP                    DSSSD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81" y="1440637"/>
            <a:ext cx="2707170" cy="219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Text Box 5"/>
          <p:cNvSpPr txBox="1">
            <a:spLocks noChangeArrowheads="1"/>
          </p:cNvSpPr>
          <p:nvPr/>
        </p:nvSpPr>
        <p:spPr bwMode="auto">
          <a:xfrm>
            <a:off x="1999303" y="3708632"/>
            <a:ext cx="252027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None/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TOF between MCP and DSSSD</a:t>
            </a:r>
            <a:endParaRPr lang="en-US" altLang="de-DE" sz="1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5"/>
          <p:cNvSpPr txBox="1">
            <a:spLocks noChangeArrowheads="1"/>
          </p:cNvSpPr>
          <p:nvPr/>
        </p:nvSpPr>
        <p:spPr bwMode="auto">
          <a:xfrm>
            <a:off x="1351230" y="4068632"/>
            <a:ext cx="40325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None/>
            </a:pPr>
            <a:r>
              <a:rPr lang="en-US" altLang="de-DE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resolution 200 </a:t>
            </a:r>
            <a:r>
              <a:rPr lang="en-US" altLang="de-DE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n-US" altLang="de-DE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one of the 256 detector pixels</a:t>
            </a:r>
            <a:endParaRPr lang="en-US" altLang="de-DE" sz="1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247774" y="4068632"/>
            <a:ext cx="1800493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Akhil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Jhingan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(IUAC)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</a:t>
            </a:r>
            <a:r>
              <a:rPr lang="en-US" dirty="0"/>
              <a:t>resolution – Double Sided Silicon Strip Detector (DSSSD)</a:t>
            </a:r>
            <a:endParaRPr lang="en-US" dirty="0"/>
          </a:p>
        </p:txBody>
      </p:sp>
      <p:grpSp>
        <p:nvGrpSpPr>
          <p:cNvPr id="80" name="Group 30"/>
          <p:cNvGrpSpPr>
            <a:grpSpLocks/>
          </p:cNvGrpSpPr>
          <p:nvPr/>
        </p:nvGrpSpPr>
        <p:grpSpPr bwMode="auto">
          <a:xfrm>
            <a:off x="1663700" y="5282778"/>
            <a:ext cx="217488" cy="712788"/>
            <a:chOff x="793" y="1384"/>
            <a:chExt cx="137" cy="449"/>
          </a:xfrm>
        </p:grpSpPr>
        <p:sp>
          <p:nvSpPr>
            <p:cNvPr id="85" name="Rectangle 31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86" name="AutoShape 32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87" name="AutoShape 33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88" name="Line 29"/>
          <p:cNvSpPr>
            <a:spLocks noChangeShapeType="1"/>
          </p:cNvSpPr>
          <p:nvPr/>
        </p:nvSpPr>
        <p:spPr bwMode="auto">
          <a:xfrm>
            <a:off x="1771650" y="5643141"/>
            <a:ext cx="35988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89" name="Group 18"/>
          <p:cNvGrpSpPr>
            <a:grpSpLocks/>
          </p:cNvGrpSpPr>
          <p:nvPr/>
        </p:nvGrpSpPr>
        <p:grpSpPr bwMode="auto">
          <a:xfrm>
            <a:off x="2563813" y="5282778"/>
            <a:ext cx="217487" cy="712788"/>
            <a:chOff x="793" y="1384"/>
            <a:chExt cx="137" cy="449"/>
          </a:xfrm>
        </p:grpSpPr>
        <p:sp>
          <p:nvSpPr>
            <p:cNvPr id="90" name="Rectangle 13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91" name="AutoShape 16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92" name="AutoShape 17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grpSp>
        <p:nvGrpSpPr>
          <p:cNvPr id="93" name="Group 23"/>
          <p:cNvGrpSpPr>
            <a:grpSpLocks/>
          </p:cNvGrpSpPr>
          <p:nvPr/>
        </p:nvGrpSpPr>
        <p:grpSpPr bwMode="auto">
          <a:xfrm>
            <a:off x="4649788" y="5282778"/>
            <a:ext cx="217487" cy="712788"/>
            <a:chOff x="793" y="1384"/>
            <a:chExt cx="137" cy="449"/>
          </a:xfrm>
        </p:grpSpPr>
        <p:sp>
          <p:nvSpPr>
            <p:cNvPr id="94" name="Rectangle 24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95" name="AutoShape 25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96" name="AutoShape 26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97" name="AutoShape 28"/>
          <p:cNvSpPr>
            <a:spLocks noChangeArrowheads="1"/>
          </p:cNvSpPr>
          <p:nvPr/>
        </p:nvSpPr>
        <p:spPr bwMode="auto">
          <a:xfrm rot="10800000">
            <a:off x="2095500" y="5311353"/>
            <a:ext cx="71438" cy="647700"/>
          </a:xfrm>
          <a:prstGeom prst="rtTriangle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98" name="AutoShape 27"/>
          <p:cNvSpPr>
            <a:spLocks noChangeArrowheads="1"/>
          </p:cNvSpPr>
          <p:nvPr/>
        </p:nvSpPr>
        <p:spPr bwMode="auto">
          <a:xfrm>
            <a:off x="2060575" y="5382791"/>
            <a:ext cx="71438" cy="647700"/>
          </a:xfrm>
          <a:prstGeom prst="rtTriangle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99" name="Group 19"/>
          <p:cNvGrpSpPr>
            <a:grpSpLocks/>
          </p:cNvGrpSpPr>
          <p:nvPr/>
        </p:nvGrpSpPr>
        <p:grpSpPr bwMode="auto">
          <a:xfrm>
            <a:off x="5300663" y="5282778"/>
            <a:ext cx="217487" cy="712788"/>
            <a:chOff x="793" y="1384"/>
            <a:chExt cx="137" cy="449"/>
          </a:xfrm>
        </p:grpSpPr>
        <p:sp>
          <p:nvSpPr>
            <p:cNvPr id="100" name="Rectangle 20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01" name="AutoShape 21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02" name="AutoShape 22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103" name="Text Box 45"/>
          <p:cNvSpPr txBox="1">
            <a:spLocks noChangeArrowheads="1"/>
          </p:cNvSpPr>
          <p:nvPr/>
        </p:nvSpPr>
        <p:spPr bwMode="auto">
          <a:xfrm>
            <a:off x="5226050" y="4976391"/>
            <a:ext cx="574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target</a:t>
            </a:r>
          </a:p>
        </p:txBody>
      </p:sp>
      <p:sp>
        <p:nvSpPr>
          <p:cNvPr id="104" name="Text Box 46"/>
          <p:cNvSpPr txBox="1">
            <a:spLocks noChangeArrowheads="1"/>
          </p:cNvSpPr>
          <p:nvPr/>
        </p:nvSpPr>
        <p:spPr bwMode="auto">
          <a:xfrm>
            <a:off x="1771650" y="4976391"/>
            <a:ext cx="777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degrader</a:t>
            </a:r>
          </a:p>
        </p:txBody>
      </p:sp>
      <p:grpSp>
        <p:nvGrpSpPr>
          <p:cNvPr id="105" name="Group 38"/>
          <p:cNvGrpSpPr>
            <a:grpSpLocks/>
          </p:cNvGrpSpPr>
          <p:nvPr/>
        </p:nvGrpSpPr>
        <p:grpSpPr bwMode="auto">
          <a:xfrm>
            <a:off x="1195388" y="5282778"/>
            <a:ext cx="217487" cy="712788"/>
            <a:chOff x="793" y="1384"/>
            <a:chExt cx="137" cy="449"/>
          </a:xfrm>
        </p:grpSpPr>
        <p:sp>
          <p:nvSpPr>
            <p:cNvPr id="106" name="Rectangle 39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07" name="AutoShape 40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08" name="AutoShape 41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grpSp>
        <p:nvGrpSpPr>
          <p:cNvPr id="109" name="Group 34"/>
          <p:cNvGrpSpPr>
            <a:grpSpLocks/>
          </p:cNvGrpSpPr>
          <p:nvPr/>
        </p:nvGrpSpPr>
        <p:grpSpPr bwMode="auto">
          <a:xfrm>
            <a:off x="620713" y="5282778"/>
            <a:ext cx="217487" cy="712788"/>
            <a:chOff x="793" y="1384"/>
            <a:chExt cx="137" cy="449"/>
          </a:xfrm>
        </p:grpSpPr>
        <p:sp>
          <p:nvSpPr>
            <p:cNvPr id="110" name="Rectangle 35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11" name="AutoShape 36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12" name="AutoShape 37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113" name="Line 47"/>
          <p:cNvSpPr>
            <a:spLocks noChangeShapeType="1"/>
          </p:cNvSpPr>
          <p:nvPr/>
        </p:nvSpPr>
        <p:spPr bwMode="auto">
          <a:xfrm>
            <a:off x="584200" y="5641553"/>
            <a:ext cx="10795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14" name="Text Box 51"/>
          <p:cNvSpPr txBox="1">
            <a:spLocks noChangeArrowheads="1"/>
          </p:cNvSpPr>
          <p:nvPr/>
        </p:nvSpPr>
        <p:spPr bwMode="auto">
          <a:xfrm>
            <a:off x="331788" y="6030491"/>
            <a:ext cx="16986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TPC-1     TPC-2   SC41</a:t>
            </a:r>
          </a:p>
        </p:txBody>
      </p:sp>
      <p:sp>
        <p:nvSpPr>
          <p:cNvPr id="115" name="Text Box 52"/>
          <p:cNvSpPr txBox="1">
            <a:spLocks noChangeArrowheads="1"/>
          </p:cNvSpPr>
          <p:nvPr/>
        </p:nvSpPr>
        <p:spPr bwMode="auto">
          <a:xfrm>
            <a:off x="2347913" y="6101928"/>
            <a:ext cx="2835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      (x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1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y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1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t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1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)                                   (x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y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t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)</a:t>
            </a:r>
            <a:endParaRPr kumimoji="0" lang="de-DE" altLang="de-DE" sz="1200" b="0" i="0" u="none" strike="noStrike" kern="0" cap="none" spc="0" normalizeH="0" baseline="-2500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16" name="Group 4"/>
          <p:cNvGrpSpPr>
            <a:grpSpLocks noChangeAspect="1"/>
          </p:cNvGrpSpPr>
          <p:nvPr/>
        </p:nvGrpSpPr>
        <p:grpSpPr bwMode="auto">
          <a:xfrm>
            <a:off x="5910263" y="4897016"/>
            <a:ext cx="782637" cy="1484312"/>
            <a:chOff x="2426" y="1253"/>
            <a:chExt cx="1815" cy="1814"/>
          </a:xfrm>
        </p:grpSpPr>
        <p:sp>
          <p:nvSpPr>
            <p:cNvPr id="117" name="Oval 5"/>
            <p:cNvSpPr>
              <a:spLocks noChangeAspect="1" noChangeArrowheads="1"/>
            </p:cNvSpPr>
            <p:nvPr/>
          </p:nvSpPr>
          <p:spPr bwMode="auto">
            <a:xfrm>
              <a:off x="2426" y="1253"/>
              <a:ext cx="1814" cy="1814"/>
            </a:xfrm>
            <a:prstGeom prst="ellipse">
              <a:avLst/>
            </a:prstGeom>
            <a:solidFill>
              <a:srgbClr val="BABD8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118" name="Oval 6"/>
            <p:cNvSpPr>
              <a:spLocks noChangeAspect="1" noChangeArrowheads="1"/>
            </p:cNvSpPr>
            <p:nvPr/>
          </p:nvSpPr>
          <p:spPr bwMode="auto">
            <a:xfrm>
              <a:off x="2653" y="1479"/>
              <a:ext cx="1360" cy="136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119" name="Oval 7"/>
            <p:cNvSpPr>
              <a:spLocks noChangeAspect="1" noChangeArrowheads="1"/>
            </p:cNvSpPr>
            <p:nvPr/>
          </p:nvSpPr>
          <p:spPr bwMode="auto">
            <a:xfrm>
              <a:off x="2699" y="1525"/>
              <a:ext cx="1270" cy="127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120" name="Oval 8"/>
            <p:cNvSpPr>
              <a:spLocks noChangeAspect="1" noChangeArrowheads="1"/>
            </p:cNvSpPr>
            <p:nvPr/>
          </p:nvSpPr>
          <p:spPr bwMode="auto">
            <a:xfrm>
              <a:off x="2744" y="1570"/>
              <a:ext cx="1179" cy="117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121" name="Oval 9"/>
            <p:cNvSpPr>
              <a:spLocks noChangeAspect="1" noChangeArrowheads="1"/>
            </p:cNvSpPr>
            <p:nvPr/>
          </p:nvSpPr>
          <p:spPr bwMode="auto">
            <a:xfrm>
              <a:off x="2789" y="1616"/>
              <a:ext cx="1088" cy="108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122" name="Oval 10"/>
            <p:cNvSpPr>
              <a:spLocks noChangeAspect="1" noChangeArrowheads="1"/>
            </p:cNvSpPr>
            <p:nvPr/>
          </p:nvSpPr>
          <p:spPr bwMode="auto">
            <a:xfrm>
              <a:off x="2835" y="1661"/>
              <a:ext cx="997" cy="99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123" name="Oval 11"/>
            <p:cNvSpPr>
              <a:spLocks noChangeAspect="1" noChangeArrowheads="1"/>
            </p:cNvSpPr>
            <p:nvPr/>
          </p:nvSpPr>
          <p:spPr bwMode="auto">
            <a:xfrm>
              <a:off x="2880" y="1706"/>
              <a:ext cx="907" cy="90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124" name="Oval 12"/>
            <p:cNvSpPr>
              <a:spLocks noChangeAspect="1" noChangeArrowheads="1"/>
            </p:cNvSpPr>
            <p:nvPr/>
          </p:nvSpPr>
          <p:spPr bwMode="auto">
            <a:xfrm>
              <a:off x="2925" y="1752"/>
              <a:ext cx="816" cy="81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125" name="Oval 13"/>
            <p:cNvSpPr>
              <a:spLocks noChangeAspect="1" noChangeArrowheads="1"/>
            </p:cNvSpPr>
            <p:nvPr/>
          </p:nvSpPr>
          <p:spPr bwMode="auto">
            <a:xfrm>
              <a:off x="2971" y="1797"/>
              <a:ext cx="725" cy="72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126" name="Oval 14"/>
            <p:cNvSpPr>
              <a:spLocks noChangeAspect="1" noChangeArrowheads="1"/>
            </p:cNvSpPr>
            <p:nvPr/>
          </p:nvSpPr>
          <p:spPr bwMode="auto">
            <a:xfrm>
              <a:off x="3016" y="1842"/>
              <a:ext cx="635" cy="63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127" name="Oval 15"/>
            <p:cNvSpPr>
              <a:spLocks noChangeAspect="1" noChangeArrowheads="1"/>
            </p:cNvSpPr>
            <p:nvPr/>
          </p:nvSpPr>
          <p:spPr bwMode="auto">
            <a:xfrm>
              <a:off x="3061" y="1888"/>
              <a:ext cx="544" cy="54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128" name="Oval 16"/>
            <p:cNvSpPr>
              <a:spLocks noChangeAspect="1" noChangeArrowheads="1"/>
            </p:cNvSpPr>
            <p:nvPr/>
          </p:nvSpPr>
          <p:spPr bwMode="auto">
            <a:xfrm>
              <a:off x="2608" y="1434"/>
              <a:ext cx="1451" cy="145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129" name="Oval 17"/>
            <p:cNvSpPr>
              <a:spLocks noChangeAspect="1" noChangeArrowheads="1"/>
            </p:cNvSpPr>
            <p:nvPr/>
          </p:nvSpPr>
          <p:spPr bwMode="auto">
            <a:xfrm>
              <a:off x="2562" y="1389"/>
              <a:ext cx="1542" cy="1542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130" name="Oval 18"/>
            <p:cNvSpPr>
              <a:spLocks noChangeAspect="1" noChangeArrowheads="1"/>
            </p:cNvSpPr>
            <p:nvPr/>
          </p:nvSpPr>
          <p:spPr bwMode="auto">
            <a:xfrm>
              <a:off x="3107" y="1934"/>
              <a:ext cx="453" cy="453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131" name="Oval 19"/>
            <p:cNvSpPr>
              <a:spLocks noChangeAspect="1" noChangeArrowheads="1"/>
            </p:cNvSpPr>
            <p:nvPr/>
          </p:nvSpPr>
          <p:spPr bwMode="auto">
            <a:xfrm>
              <a:off x="2517" y="1344"/>
              <a:ext cx="1632" cy="1632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132" name="Oval 20"/>
            <p:cNvSpPr>
              <a:spLocks noChangeAspect="1" noChangeArrowheads="1"/>
            </p:cNvSpPr>
            <p:nvPr/>
          </p:nvSpPr>
          <p:spPr bwMode="auto">
            <a:xfrm>
              <a:off x="2472" y="1298"/>
              <a:ext cx="1723" cy="1723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133" name="Oval 21"/>
            <p:cNvSpPr>
              <a:spLocks noChangeAspect="1" noChangeArrowheads="1"/>
            </p:cNvSpPr>
            <p:nvPr/>
          </p:nvSpPr>
          <p:spPr bwMode="auto">
            <a:xfrm>
              <a:off x="3152" y="1979"/>
              <a:ext cx="363" cy="36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134" name="Line 22"/>
            <p:cNvSpPr>
              <a:spLocks noChangeAspect="1" noChangeShapeType="1"/>
            </p:cNvSpPr>
            <p:nvPr/>
          </p:nvSpPr>
          <p:spPr bwMode="auto">
            <a:xfrm>
              <a:off x="3334" y="1253"/>
              <a:ext cx="0" cy="7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5" name="Line 23"/>
            <p:cNvSpPr>
              <a:spLocks noChangeAspect="1" noChangeShapeType="1"/>
            </p:cNvSpPr>
            <p:nvPr/>
          </p:nvSpPr>
          <p:spPr bwMode="auto">
            <a:xfrm flipH="1">
              <a:off x="2426" y="2160"/>
              <a:ext cx="7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6" name="Line 24"/>
            <p:cNvSpPr>
              <a:spLocks noChangeAspect="1" noChangeShapeType="1"/>
            </p:cNvSpPr>
            <p:nvPr/>
          </p:nvSpPr>
          <p:spPr bwMode="auto">
            <a:xfrm>
              <a:off x="3515" y="2160"/>
              <a:ext cx="7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7" name="Line 25"/>
            <p:cNvSpPr>
              <a:spLocks noChangeAspect="1" noChangeShapeType="1"/>
            </p:cNvSpPr>
            <p:nvPr/>
          </p:nvSpPr>
          <p:spPr bwMode="auto">
            <a:xfrm>
              <a:off x="3334" y="2341"/>
              <a:ext cx="0" cy="7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8" name="Line 26"/>
            <p:cNvSpPr>
              <a:spLocks noChangeAspect="1" noChangeShapeType="1"/>
            </p:cNvSpPr>
            <p:nvPr/>
          </p:nvSpPr>
          <p:spPr bwMode="auto">
            <a:xfrm flipH="1">
              <a:off x="2493" y="2232"/>
              <a:ext cx="68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9" name="Line 27"/>
            <p:cNvSpPr>
              <a:spLocks noChangeAspect="1" noChangeShapeType="1"/>
            </p:cNvSpPr>
            <p:nvPr/>
          </p:nvSpPr>
          <p:spPr bwMode="auto">
            <a:xfrm flipH="1" flipV="1">
              <a:off x="2482" y="1820"/>
              <a:ext cx="68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40" name="Line 28"/>
            <p:cNvSpPr>
              <a:spLocks noChangeAspect="1" noChangeShapeType="1"/>
            </p:cNvSpPr>
            <p:nvPr/>
          </p:nvSpPr>
          <p:spPr bwMode="auto">
            <a:xfrm flipV="1">
              <a:off x="3502" y="1811"/>
              <a:ext cx="68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41" name="Line 29"/>
            <p:cNvSpPr>
              <a:spLocks noChangeAspect="1" noChangeShapeType="1"/>
            </p:cNvSpPr>
            <p:nvPr/>
          </p:nvSpPr>
          <p:spPr bwMode="auto">
            <a:xfrm>
              <a:off x="3513" y="2206"/>
              <a:ext cx="68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42" name="Line 30"/>
            <p:cNvSpPr>
              <a:spLocks noChangeAspect="1" noChangeShapeType="1"/>
            </p:cNvSpPr>
            <p:nvPr/>
          </p:nvSpPr>
          <p:spPr bwMode="auto">
            <a:xfrm flipV="1">
              <a:off x="3470" y="1525"/>
              <a:ext cx="499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43" name="Line 31"/>
            <p:cNvSpPr>
              <a:spLocks noChangeAspect="1" noChangeShapeType="1"/>
            </p:cNvSpPr>
            <p:nvPr/>
          </p:nvSpPr>
          <p:spPr bwMode="auto">
            <a:xfrm flipH="1" flipV="1">
              <a:off x="2699" y="1525"/>
              <a:ext cx="499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44" name="Line 32"/>
            <p:cNvSpPr>
              <a:spLocks noChangeAspect="1" noChangeShapeType="1"/>
            </p:cNvSpPr>
            <p:nvPr/>
          </p:nvSpPr>
          <p:spPr bwMode="auto">
            <a:xfrm flipH="1">
              <a:off x="2699" y="2296"/>
              <a:ext cx="499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45" name="Line 33"/>
            <p:cNvSpPr>
              <a:spLocks noChangeAspect="1" noChangeShapeType="1"/>
            </p:cNvSpPr>
            <p:nvPr/>
          </p:nvSpPr>
          <p:spPr bwMode="auto">
            <a:xfrm>
              <a:off x="3479" y="2276"/>
              <a:ext cx="499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46" name="Line 34"/>
            <p:cNvSpPr>
              <a:spLocks noChangeAspect="1" noChangeShapeType="1"/>
            </p:cNvSpPr>
            <p:nvPr/>
          </p:nvSpPr>
          <p:spPr bwMode="auto">
            <a:xfrm>
              <a:off x="3414" y="2319"/>
              <a:ext cx="272" cy="6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47" name="Line 35"/>
            <p:cNvSpPr>
              <a:spLocks noChangeAspect="1" noChangeShapeType="1"/>
            </p:cNvSpPr>
            <p:nvPr/>
          </p:nvSpPr>
          <p:spPr bwMode="auto">
            <a:xfrm flipH="1">
              <a:off x="2983" y="2325"/>
              <a:ext cx="272" cy="6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48" name="Line 36"/>
            <p:cNvSpPr>
              <a:spLocks noChangeAspect="1" noChangeShapeType="1"/>
            </p:cNvSpPr>
            <p:nvPr/>
          </p:nvSpPr>
          <p:spPr bwMode="auto">
            <a:xfrm flipH="1" flipV="1">
              <a:off x="2996" y="1310"/>
              <a:ext cx="272" cy="6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49" name="Line 37"/>
            <p:cNvSpPr>
              <a:spLocks noChangeAspect="1" noChangeShapeType="1"/>
            </p:cNvSpPr>
            <p:nvPr/>
          </p:nvSpPr>
          <p:spPr bwMode="auto">
            <a:xfrm flipV="1">
              <a:off x="3400" y="1319"/>
              <a:ext cx="272" cy="6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150" name="Line 42"/>
          <p:cNvSpPr>
            <a:spLocks noChangeShapeType="1"/>
          </p:cNvSpPr>
          <p:nvPr/>
        </p:nvSpPr>
        <p:spPr bwMode="auto">
          <a:xfrm>
            <a:off x="5405438" y="5641553"/>
            <a:ext cx="90011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51" name="Text Box 91"/>
          <p:cNvSpPr txBox="1">
            <a:spLocks noChangeArrowheads="1"/>
          </p:cNvSpPr>
          <p:nvPr/>
        </p:nvSpPr>
        <p:spPr bwMode="auto">
          <a:xfrm>
            <a:off x="6648450" y="6100341"/>
            <a:ext cx="7096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(x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3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y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3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t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3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152" name="Line 92"/>
          <p:cNvSpPr>
            <a:spLocks noChangeShapeType="1"/>
          </p:cNvSpPr>
          <p:nvPr/>
        </p:nvSpPr>
        <p:spPr bwMode="auto">
          <a:xfrm flipV="1">
            <a:off x="5387975" y="5355803"/>
            <a:ext cx="936625" cy="2889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15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826"/>
            <a:ext cx="1753849" cy="149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839079" y="5470814"/>
            <a:ext cx="2250937" cy="33855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slowed down experiment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7478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3" grpId="0"/>
      <p:bldP spid="84" grpId="0"/>
      <p:bldP spid="3" grpId="0" animBg="1"/>
      <p:bldP spid="88" grpId="0" animBg="1"/>
      <p:bldP spid="97" grpId="0" animBg="1"/>
      <p:bldP spid="98" grpId="0" animBg="1"/>
      <p:bldP spid="103" grpId="0"/>
      <p:bldP spid="104" grpId="0"/>
      <p:bldP spid="113" grpId="0" animBg="1"/>
      <p:bldP spid="114" grpId="0"/>
      <p:bldP spid="115" grpId="0"/>
      <p:bldP spid="150" grpId="0" animBg="1"/>
      <p:bldP spid="151" grpId="0"/>
      <p:bldP spid="15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γ-ray spectroscopy with 3D position sensitive </a:t>
            </a:r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228600" y="1807939"/>
            <a:ext cx="723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179958" y="3068414"/>
            <a:ext cx="2519363" cy="1044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 Box 6"/>
          <p:cNvSpPr txBox="1">
            <a:spLocks noChangeArrowheads="1"/>
          </p:cNvSpPr>
          <p:nvPr/>
        </p:nvSpPr>
        <p:spPr bwMode="auto">
          <a:xfrm>
            <a:off x="0" y="1196752"/>
            <a:ext cx="5400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es-E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flight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g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s-E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ray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spectroscopy</a:t>
            </a:r>
            <a:endParaRPr kumimoji="0" lang="es-ES" alt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8"/>
          <p:cNvSpPr>
            <a:spLocks noChangeArrowheads="1"/>
          </p:cNvSpPr>
          <p:nvPr/>
        </p:nvSpPr>
        <p:spPr bwMode="auto">
          <a:xfrm>
            <a:off x="1114996" y="1736502"/>
            <a:ext cx="2089150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9"/>
          <p:cNvSpPr>
            <a:spLocks noChangeArrowheads="1"/>
          </p:cNvSpPr>
          <p:nvPr/>
        </p:nvSpPr>
        <p:spPr bwMode="auto">
          <a:xfrm>
            <a:off x="1258888" y="4544789"/>
            <a:ext cx="2089150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3167063" y="5841777"/>
            <a:ext cx="144462" cy="179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AutoShape 58"/>
          <p:cNvSpPr>
            <a:spLocks noChangeArrowheads="1"/>
          </p:cNvSpPr>
          <p:nvPr/>
        </p:nvSpPr>
        <p:spPr bwMode="auto">
          <a:xfrm>
            <a:off x="2879725" y="1304702"/>
            <a:ext cx="431800" cy="144462"/>
          </a:xfrm>
          <a:prstGeom prst="rightArrow">
            <a:avLst>
              <a:gd name="adj1" fmla="val 50000"/>
              <a:gd name="adj2" fmla="val 74726"/>
            </a:avLst>
          </a:prstGeom>
          <a:gradFill rotWithShape="1">
            <a:gsLst>
              <a:gs pos="0">
                <a:schemeClr val="accent2">
                  <a:alpha val="36000"/>
                </a:schemeClr>
              </a:gs>
              <a:gs pos="100000">
                <a:schemeClr val="accent2">
                  <a:gamma/>
                  <a:shade val="96863"/>
                  <a:invGamma/>
                </a:schemeClr>
              </a:gs>
            </a:gsLst>
            <a:lin ang="5400000" scaled="1"/>
          </a:gra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8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sp>
        <p:nvSpPr>
          <p:cNvPr id="57" name="Text Box 59"/>
          <p:cNvSpPr txBox="1">
            <a:spLocks noChangeArrowheads="1"/>
          </p:cNvSpPr>
          <p:nvPr/>
        </p:nvSpPr>
        <p:spPr bwMode="auto">
          <a:xfrm>
            <a:off x="3455988" y="1196752"/>
            <a:ext cx="27003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HISPEC</a:t>
            </a:r>
          </a:p>
        </p:txBody>
      </p:sp>
      <p:sp>
        <p:nvSpPr>
          <p:cNvPr id="58" name="Text Box 60"/>
          <p:cNvSpPr txBox="1">
            <a:spLocks noChangeArrowheads="1"/>
          </p:cNvSpPr>
          <p:nvPr/>
        </p:nvSpPr>
        <p:spPr bwMode="auto">
          <a:xfrm>
            <a:off x="5364088" y="3933056"/>
            <a:ext cx="15478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DESPEC</a:t>
            </a:r>
          </a:p>
        </p:txBody>
      </p:sp>
      <p:pic>
        <p:nvPicPr>
          <p:cNvPr id="60" name="Picture 6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1376139"/>
            <a:ext cx="1336675" cy="131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Text Box 63"/>
          <p:cNvSpPr txBox="1">
            <a:spLocks noChangeArrowheads="1"/>
          </p:cNvSpPr>
          <p:nvPr/>
        </p:nvSpPr>
        <p:spPr bwMode="auto">
          <a:xfrm>
            <a:off x="5580000" y="2808000"/>
            <a:ext cx="33120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260475" algn="l"/>
                <a:tab pos="28019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1260475" algn="l"/>
                <a:tab pos="28019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1260475" algn="l"/>
                <a:tab pos="28019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1260475" algn="l"/>
                <a:tab pos="28019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1260475" algn="l"/>
                <a:tab pos="28019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260475" algn="l"/>
                <a:tab pos="28019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260475" algn="l"/>
                <a:tab pos="28019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260475" algn="l"/>
                <a:tab pos="28019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260475" algn="l"/>
                <a:tab pos="28019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0475" algn="l"/>
                <a:tab pos="2801938" algn="l"/>
              </a:tabLst>
              <a:defRPr/>
            </a:pPr>
            <a:r>
              <a:rPr kumimoji="0" lang="it-IT" alt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Efficiency</a:t>
            </a:r>
            <a:r>
              <a:rPr kumimoji="0" lang="it-IT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43% (M</a:t>
            </a:r>
            <a:r>
              <a:rPr kumimoji="0" lang="it-IT" altLang="de-DE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</a:t>
            </a:r>
            <a:r>
              <a:rPr kumimoji="0" lang="it-IT" altLang="de-DE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=1)   28% (M</a:t>
            </a:r>
            <a:r>
              <a:rPr kumimoji="0" lang="it-IT" altLang="de-DE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</a:t>
            </a:r>
            <a:r>
              <a:rPr kumimoji="0" lang="it-IT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=30)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0475" algn="l"/>
                <a:tab pos="2801938" algn="l"/>
              </a:tabLst>
              <a:defRPr/>
            </a:pPr>
            <a:r>
              <a:rPr kumimoji="0" lang="it-IT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P/T:</a:t>
            </a:r>
            <a:r>
              <a:rPr kumimoji="0" lang="it-IT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kumimoji="0" lang="it-IT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58</a:t>
            </a:r>
            <a:r>
              <a:rPr kumimoji="0" lang="it-IT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 (M</a:t>
            </a:r>
            <a:r>
              <a:rPr kumimoji="0" lang="it-IT" altLang="de-DE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</a:t>
            </a:r>
            <a:r>
              <a:rPr kumimoji="0" lang="it-IT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=1)  </a:t>
            </a:r>
            <a:r>
              <a:rPr kumimoji="0" lang="it-IT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it-IT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49% (M</a:t>
            </a:r>
            <a:r>
              <a:rPr kumimoji="0" lang="it-IT" altLang="de-DE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</a:t>
            </a:r>
            <a:r>
              <a:rPr kumimoji="0" lang="it-IT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=30)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0475" algn="l"/>
                <a:tab pos="2801938" algn="l"/>
              </a:tabLst>
              <a:defRPr/>
            </a:pPr>
            <a:r>
              <a:rPr kumimoji="0" lang="it-IT" alt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Angular</a:t>
            </a:r>
            <a:r>
              <a:rPr kumimoji="0" lang="it-IT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alt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resolution</a:t>
            </a:r>
            <a:r>
              <a:rPr kumimoji="0" lang="it-IT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it-IT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~</a:t>
            </a:r>
            <a:r>
              <a:rPr kumimoji="0" lang="it-IT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1º 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0475" algn="l"/>
                <a:tab pos="2801938" algn="l"/>
              </a:tabLst>
              <a:defRPr/>
            </a:pPr>
            <a:r>
              <a:rPr kumimoji="0" lang="it-IT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itchFamily="2" charset="2"/>
              </a:rPr>
              <a:t>FWHM</a:t>
            </a:r>
            <a:r>
              <a:rPr kumimoji="0" lang="it-IT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kumimoji="0" lang="it-IT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itchFamily="2" charset="2"/>
              </a:rPr>
              <a:t>(1 </a:t>
            </a:r>
            <a:r>
              <a:rPr kumimoji="0" lang="it-IT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itchFamily="2" charset="2"/>
              </a:rPr>
              <a:t>MeV</a:t>
            </a:r>
            <a:r>
              <a:rPr kumimoji="0" lang="it-IT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itchFamily="2" charset="2"/>
              </a:rPr>
              <a:t>,  v/c=50%)  ~ 6 </a:t>
            </a:r>
            <a:r>
              <a:rPr kumimoji="0" lang="it-IT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itchFamily="2" charset="2"/>
              </a:rPr>
              <a:t>keV</a:t>
            </a:r>
            <a:r>
              <a:rPr kumimoji="0" lang="it-IT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itchFamily="2" charset="2"/>
              </a:rPr>
              <a:t> </a:t>
            </a:r>
            <a:endParaRPr kumimoji="0" lang="it-IT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" name="Text Box 64"/>
          <p:cNvSpPr txBox="1">
            <a:spLocks noChangeArrowheads="1"/>
          </p:cNvSpPr>
          <p:nvPr/>
        </p:nvSpPr>
        <p:spPr bwMode="auto">
          <a:xfrm>
            <a:off x="7308850" y="1268189"/>
            <a:ext cx="14033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s-ES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dvanced</a:t>
            </a:r>
            <a:r>
              <a:rPr kumimoji="0" lang="es-E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alt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</a:t>
            </a:r>
            <a:r>
              <a:rPr kumimoji="0" lang="es-ES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mma</a:t>
            </a:r>
            <a:r>
              <a:rPr kumimoji="0" lang="es-E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alt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s-E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racking </a:t>
            </a:r>
            <a:r>
              <a:rPr kumimoji="0" lang="es-ES" alt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s-ES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rray</a:t>
            </a:r>
            <a:endParaRPr kumimoji="0" lang="es-ES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3" name="Picture 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" t="14774" r="46681" b="12663"/>
          <a:stretch>
            <a:fillRect/>
          </a:stretch>
        </p:blipFill>
        <p:spPr bwMode="auto">
          <a:xfrm>
            <a:off x="5543550" y="4436839"/>
            <a:ext cx="220662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Rectangle 66"/>
          <p:cNvSpPr>
            <a:spLocks noChangeArrowheads="1"/>
          </p:cNvSpPr>
          <p:nvPr/>
        </p:nvSpPr>
        <p:spPr bwMode="auto">
          <a:xfrm>
            <a:off x="6875463" y="4525739"/>
            <a:ext cx="360362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5" name="Picture 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400"/>
            <a:ext cx="4392612" cy="2139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Rectangle 72"/>
          <p:cNvSpPr>
            <a:spLocks noChangeArrowheads="1"/>
          </p:cNvSpPr>
          <p:nvPr/>
        </p:nvSpPr>
        <p:spPr bwMode="auto">
          <a:xfrm>
            <a:off x="322833" y="3138264"/>
            <a:ext cx="2232025" cy="61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77"/>
          <p:cNvSpPr>
            <a:spLocks noChangeArrowheads="1"/>
          </p:cNvSpPr>
          <p:nvPr/>
        </p:nvSpPr>
        <p:spPr bwMode="auto">
          <a:xfrm>
            <a:off x="1367408" y="1771427"/>
            <a:ext cx="1763713" cy="360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8" name="Picture 7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4" t="11127" r="16696" b="18318"/>
          <a:stretch>
            <a:fillRect/>
          </a:stretch>
        </p:blipFill>
        <p:spPr bwMode="auto">
          <a:xfrm>
            <a:off x="3407346" y="2525489"/>
            <a:ext cx="1239837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7" name="Group 11"/>
          <p:cNvGrpSpPr>
            <a:grpSpLocks/>
          </p:cNvGrpSpPr>
          <p:nvPr/>
        </p:nvGrpSpPr>
        <p:grpSpPr bwMode="auto">
          <a:xfrm>
            <a:off x="0" y="4241378"/>
            <a:ext cx="4535488" cy="2139950"/>
            <a:chOff x="0" y="2568"/>
            <a:chExt cx="2857" cy="1348"/>
          </a:xfrm>
        </p:grpSpPr>
        <p:grpSp>
          <p:nvGrpSpPr>
            <p:cNvPr id="48" name="Group 12"/>
            <p:cNvGrpSpPr>
              <a:grpSpLocks/>
            </p:cNvGrpSpPr>
            <p:nvPr/>
          </p:nvGrpSpPr>
          <p:grpSpPr bwMode="auto">
            <a:xfrm>
              <a:off x="0" y="2568"/>
              <a:ext cx="2857" cy="1348"/>
              <a:chOff x="0" y="2682"/>
              <a:chExt cx="2857" cy="1348"/>
            </a:xfrm>
          </p:grpSpPr>
          <p:pic>
            <p:nvPicPr>
              <p:cNvPr id="50" name="Picture 1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82"/>
                <a:ext cx="2767" cy="13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1" name="Rectangle 14"/>
              <p:cNvSpPr>
                <a:spLocks noChangeArrowheads="1"/>
              </p:cNvSpPr>
              <p:nvPr/>
            </p:nvSpPr>
            <p:spPr bwMode="auto">
              <a:xfrm>
                <a:off x="181" y="3543"/>
                <a:ext cx="1406" cy="3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52" name="Group 15"/>
              <p:cNvGrpSpPr>
                <a:grpSpLocks/>
              </p:cNvGrpSpPr>
              <p:nvPr/>
            </p:nvGrpSpPr>
            <p:grpSpPr bwMode="auto">
              <a:xfrm>
                <a:off x="1973" y="3158"/>
                <a:ext cx="884" cy="862"/>
                <a:chOff x="1973" y="3158"/>
                <a:chExt cx="884" cy="862"/>
              </a:xfrm>
            </p:grpSpPr>
            <p:sp>
              <p:nvSpPr>
                <p:cNvPr id="53" name="Rectangle 16"/>
                <p:cNvSpPr>
                  <a:spLocks noChangeArrowheads="1"/>
                </p:cNvSpPr>
                <p:nvPr/>
              </p:nvSpPr>
              <p:spPr bwMode="auto">
                <a:xfrm>
                  <a:off x="1973" y="3838"/>
                  <a:ext cx="884" cy="1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54" name="Picture 17" descr="stopped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965"/>
                <a:stretch>
                  <a:fillRect/>
                </a:stretch>
              </p:blipFill>
              <p:spPr bwMode="auto">
                <a:xfrm>
                  <a:off x="2018" y="3158"/>
                  <a:ext cx="816" cy="7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5" name="Line 18"/>
                <p:cNvSpPr>
                  <a:spLocks noChangeShapeType="1"/>
                </p:cNvSpPr>
                <p:nvPr/>
              </p:nvSpPr>
              <p:spPr bwMode="auto">
                <a:xfrm>
                  <a:off x="1995" y="3348"/>
                  <a:ext cx="91" cy="4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9" name="Rectangle 19"/>
            <p:cNvSpPr>
              <a:spLocks noChangeArrowheads="1"/>
            </p:cNvSpPr>
            <p:nvPr/>
          </p:nvSpPr>
          <p:spPr bwMode="auto">
            <a:xfrm>
              <a:off x="839" y="2568"/>
              <a:ext cx="1111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0" y="3933056"/>
            <a:ext cx="5400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Decay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g-</a:t>
            </a:r>
            <a:r>
              <a:rPr kumimoji="0" lang="es-E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ray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spectroscopy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after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implantation</a:t>
            </a:r>
            <a:endParaRPr kumimoji="0" lang="es-ES" alt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AutoShape 61"/>
          <p:cNvSpPr>
            <a:spLocks noChangeArrowheads="1"/>
          </p:cNvSpPr>
          <p:nvPr/>
        </p:nvSpPr>
        <p:spPr bwMode="auto">
          <a:xfrm>
            <a:off x="4600575" y="4082170"/>
            <a:ext cx="431800" cy="144463"/>
          </a:xfrm>
          <a:prstGeom prst="rightArrow">
            <a:avLst>
              <a:gd name="adj1" fmla="val 50000"/>
              <a:gd name="adj2" fmla="val 74725"/>
            </a:avLst>
          </a:prstGeom>
          <a:gradFill rotWithShape="1">
            <a:gsLst>
              <a:gs pos="0">
                <a:schemeClr val="accent2">
                  <a:alpha val="36000"/>
                </a:schemeClr>
              </a:gs>
              <a:gs pos="100000">
                <a:schemeClr val="accent2">
                  <a:gamma/>
                  <a:shade val="96863"/>
                  <a:invGamma/>
                </a:schemeClr>
              </a:gs>
            </a:gsLst>
            <a:lin ang="5400000" scaled="1"/>
          </a:gra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8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42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γ-ray spectroscopy with 3D position sensitive </a:t>
            </a:r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228600" y="1796703"/>
            <a:ext cx="723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5266"/>
            <a:ext cx="4392613" cy="2139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323850" y="3057178"/>
            <a:ext cx="2519363" cy="1044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1258888" y="1725266"/>
            <a:ext cx="2089150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12"/>
          <p:cNvSpPr>
            <a:spLocks noChangeArrowheads="1"/>
          </p:cNvSpPr>
          <p:nvPr/>
        </p:nvSpPr>
        <p:spPr bwMode="auto">
          <a:xfrm>
            <a:off x="1258888" y="4533553"/>
            <a:ext cx="2089150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>
            <a:off x="5493891" y="2648446"/>
            <a:ext cx="981075" cy="15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Line 18"/>
          <p:cNvSpPr>
            <a:spLocks noChangeShapeType="1"/>
          </p:cNvSpPr>
          <p:nvPr/>
        </p:nvSpPr>
        <p:spPr bwMode="auto">
          <a:xfrm flipV="1">
            <a:off x="5313363" y="1984871"/>
            <a:ext cx="374650" cy="6683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Line 19"/>
          <p:cNvSpPr>
            <a:spLocks noChangeShapeType="1"/>
          </p:cNvSpPr>
          <p:nvPr/>
        </p:nvSpPr>
        <p:spPr bwMode="auto">
          <a:xfrm flipV="1">
            <a:off x="5313363" y="2308721"/>
            <a:ext cx="663575" cy="344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Arc 20"/>
          <p:cNvSpPr>
            <a:spLocks/>
          </p:cNvSpPr>
          <p:nvPr/>
        </p:nvSpPr>
        <p:spPr bwMode="auto">
          <a:xfrm rot="2700000">
            <a:off x="5494337" y="2432546"/>
            <a:ext cx="207963" cy="27463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8539"/>
              <a:gd name="T1" fmla="*/ 0 h 21600"/>
              <a:gd name="T2" fmla="*/ 18539 w 18539"/>
              <a:gd name="T3" fmla="*/ 10516 h 21600"/>
              <a:gd name="T4" fmla="*/ 0 w 1853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539" h="21600" fill="none" extrusionOk="0">
                <a:moveTo>
                  <a:pt x="-1" y="0"/>
                </a:moveTo>
                <a:cubicBezTo>
                  <a:pt x="7599" y="0"/>
                  <a:pt x="14639" y="3993"/>
                  <a:pt x="18539" y="10515"/>
                </a:cubicBezTo>
              </a:path>
              <a:path w="18539" h="21600" stroke="0" extrusionOk="0">
                <a:moveTo>
                  <a:pt x="-1" y="0"/>
                </a:moveTo>
                <a:cubicBezTo>
                  <a:pt x="7599" y="0"/>
                  <a:pt x="14639" y="3993"/>
                  <a:pt x="18539" y="10515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Text Box 22"/>
          <p:cNvSpPr txBox="1">
            <a:spLocks noChangeArrowheads="1"/>
          </p:cNvSpPr>
          <p:nvPr/>
        </p:nvSpPr>
        <p:spPr bwMode="auto">
          <a:xfrm>
            <a:off x="4967288" y="1913433"/>
            <a:ext cx="4828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Δ</a:t>
            </a:r>
            <a:endParaRPr kumimoji="0" lang="en-US" alt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Text Box 23"/>
          <p:cNvSpPr txBox="1">
            <a:spLocks noChangeArrowheads="1"/>
          </p:cNvSpPr>
          <p:nvPr/>
        </p:nvSpPr>
        <p:spPr bwMode="auto">
          <a:xfrm>
            <a:off x="6480000" y="2416671"/>
            <a:ext cx="9076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β </a:t>
            </a:r>
            <a:r>
              <a:rPr kumimoji="0" lang="en-US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0.5</a:t>
            </a:r>
          </a:p>
        </p:txBody>
      </p:sp>
      <p:sp>
        <p:nvSpPr>
          <p:cNvPr id="72" name="Text Box 24"/>
          <p:cNvSpPr txBox="1">
            <a:spLocks noChangeArrowheads="1"/>
          </p:cNvSpPr>
          <p:nvPr/>
        </p:nvSpPr>
        <p:spPr bwMode="auto">
          <a:xfrm>
            <a:off x="6398766" y="2750046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itchFamily="18" charset="2"/>
              <a:ea typeface="+mn-ea"/>
              <a:cs typeface="+mn-cs"/>
              <a:sym typeface="Symbol" pitchFamily="18" charset="2"/>
            </a:endParaRPr>
          </a:p>
        </p:txBody>
      </p:sp>
      <p:sp>
        <p:nvSpPr>
          <p:cNvPr id="73" name="Oval 26"/>
          <p:cNvSpPr>
            <a:spLocks noChangeArrowheads="1"/>
          </p:cNvSpPr>
          <p:nvPr/>
        </p:nvSpPr>
        <p:spPr bwMode="auto">
          <a:xfrm>
            <a:off x="5292725" y="2610346"/>
            <a:ext cx="58738" cy="587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4" name="Object 28"/>
          <p:cNvGraphicFramePr>
            <a:graphicFrameLocks noChangeAspect="1"/>
          </p:cNvGraphicFramePr>
          <p:nvPr>
            <p:extLst/>
          </p:nvPr>
        </p:nvGraphicFramePr>
        <p:xfrm>
          <a:off x="7200000" y="1260000"/>
          <a:ext cx="1432512" cy="578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Ecuación" r:id="rId4" imgW="1193760" imgH="482400" progId="Equation.3">
                  <p:embed/>
                </p:oleObj>
              </mc:Choice>
              <mc:Fallback>
                <p:oleObj name="Ecuación" r:id="rId4" imgW="1193760" imgH="482400" progId="Equation.3">
                  <p:embed/>
                  <p:pic>
                    <p:nvPicPr>
                      <p:cNvPr id="74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0" y="1260000"/>
                        <a:ext cx="1432512" cy="578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AutoShape 32"/>
          <p:cNvSpPr>
            <a:spLocks noChangeArrowheads="1"/>
          </p:cNvSpPr>
          <p:nvPr/>
        </p:nvSpPr>
        <p:spPr bwMode="auto">
          <a:xfrm rot="13500000" flipV="1">
            <a:off x="5729288" y="1368921"/>
            <a:ext cx="855662" cy="93027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Line 21"/>
          <p:cNvSpPr>
            <a:spLocks noChangeShapeType="1"/>
          </p:cNvSpPr>
          <p:nvPr/>
        </p:nvSpPr>
        <p:spPr bwMode="auto">
          <a:xfrm flipV="1">
            <a:off x="5327650" y="1876921"/>
            <a:ext cx="576263" cy="758825"/>
          </a:xfrm>
          <a:prstGeom prst="line">
            <a:avLst/>
          </a:prstGeom>
          <a:noFill/>
          <a:ln w="1905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val 48"/>
          <p:cNvSpPr>
            <a:spLocks noChangeArrowheads="1"/>
          </p:cNvSpPr>
          <p:nvPr/>
        </p:nvSpPr>
        <p:spPr bwMode="auto">
          <a:xfrm>
            <a:off x="5257353" y="4159746"/>
            <a:ext cx="58738" cy="587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Line 60"/>
          <p:cNvSpPr>
            <a:spLocks noChangeShapeType="1"/>
          </p:cNvSpPr>
          <p:nvPr/>
        </p:nvSpPr>
        <p:spPr bwMode="auto">
          <a:xfrm>
            <a:off x="5903913" y="1876921"/>
            <a:ext cx="323850" cy="73025"/>
          </a:xfrm>
          <a:prstGeom prst="line">
            <a:avLst/>
          </a:prstGeom>
          <a:noFill/>
          <a:ln w="1905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Line 61"/>
          <p:cNvSpPr>
            <a:spLocks noChangeShapeType="1"/>
          </p:cNvSpPr>
          <p:nvPr/>
        </p:nvSpPr>
        <p:spPr bwMode="auto">
          <a:xfrm flipH="1" flipV="1">
            <a:off x="6192838" y="1661021"/>
            <a:ext cx="34925" cy="288925"/>
          </a:xfrm>
          <a:prstGeom prst="line">
            <a:avLst/>
          </a:prstGeom>
          <a:noFill/>
          <a:ln w="1905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Line 62"/>
          <p:cNvSpPr>
            <a:spLocks noChangeShapeType="1"/>
          </p:cNvSpPr>
          <p:nvPr/>
        </p:nvSpPr>
        <p:spPr bwMode="auto">
          <a:xfrm>
            <a:off x="6192838" y="1661021"/>
            <a:ext cx="323850" cy="73025"/>
          </a:xfrm>
          <a:prstGeom prst="line">
            <a:avLst/>
          </a:prstGeom>
          <a:noFill/>
          <a:ln w="1905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1" name="Group 85"/>
          <p:cNvGrpSpPr>
            <a:grpSpLocks/>
          </p:cNvGrpSpPr>
          <p:nvPr/>
        </p:nvGrpSpPr>
        <p:grpSpPr bwMode="auto">
          <a:xfrm>
            <a:off x="5220841" y="2958008"/>
            <a:ext cx="1368425" cy="1277938"/>
            <a:chOff x="3175" y="1548"/>
            <a:chExt cx="862" cy="805"/>
          </a:xfrm>
        </p:grpSpPr>
        <p:sp>
          <p:nvSpPr>
            <p:cNvPr id="82" name="Line 43"/>
            <p:cNvSpPr>
              <a:spLocks noChangeShapeType="1"/>
            </p:cNvSpPr>
            <p:nvPr/>
          </p:nvSpPr>
          <p:spPr bwMode="auto">
            <a:xfrm>
              <a:off x="3211" y="2329"/>
              <a:ext cx="618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Arc 46"/>
            <p:cNvSpPr>
              <a:spLocks/>
            </p:cNvSpPr>
            <p:nvPr/>
          </p:nvSpPr>
          <p:spPr bwMode="auto">
            <a:xfrm rot="2700000">
              <a:off x="3291" y="2180"/>
              <a:ext cx="173" cy="173"/>
            </a:xfrm>
            <a:custGeom>
              <a:avLst/>
              <a:gdLst>
                <a:gd name="G0" fmla="+- 5999 0 0"/>
                <a:gd name="G1" fmla="+- 21600 0 0"/>
                <a:gd name="G2" fmla="+- 21600 0 0"/>
                <a:gd name="T0" fmla="*/ 0 w 24538"/>
                <a:gd name="T1" fmla="*/ 850 h 21600"/>
                <a:gd name="T2" fmla="*/ 24538 w 24538"/>
                <a:gd name="T3" fmla="*/ 10516 h 21600"/>
                <a:gd name="T4" fmla="*/ 5999 w 2453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538" h="21600" fill="none" extrusionOk="0">
                  <a:moveTo>
                    <a:pt x="-1" y="849"/>
                  </a:moveTo>
                  <a:cubicBezTo>
                    <a:pt x="1949" y="286"/>
                    <a:pt x="3969" y="-1"/>
                    <a:pt x="5999" y="0"/>
                  </a:cubicBezTo>
                  <a:cubicBezTo>
                    <a:pt x="13598" y="0"/>
                    <a:pt x="20638" y="3993"/>
                    <a:pt x="24538" y="10515"/>
                  </a:cubicBezTo>
                </a:path>
                <a:path w="24538" h="21600" stroke="0" extrusionOk="0">
                  <a:moveTo>
                    <a:pt x="-1" y="849"/>
                  </a:moveTo>
                  <a:cubicBezTo>
                    <a:pt x="1949" y="286"/>
                    <a:pt x="3969" y="-1"/>
                    <a:pt x="5999" y="0"/>
                  </a:cubicBezTo>
                  <a:cubicBezTo>
                    <a:pt x="13598" y="0"/>
                    <a:pt x="20638" y="3993"/>
                    <a:pt x="24538" y="10515"/>
                  </a:cubicBezTo>
                  <a:lnTo>
                    <a:pt x="5999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Text Box 47"/>
            <p:cNvSpPr txBox="1">
              <a:spLocks noChangeArrowheads="1"/>
            </p:cNvSpPr>
            <p:nvPr/>
          </p:nvSpPr>
          <p:spPr bwMode="auto">
            <a:xfrm>
              <a:off x="3175" y="1865"/>
              <a:ext cx="20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  <a:sym typeface="Symbol" pitchFamily="18" charset="2"/>
                </a:rPr>
                <a:t></a:t>
              </a:r>
              <a:endParaRPr kumimoji="0" lang="en-US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85" name="Group 50"/>
            <p:cNvGrpSpPr>
              <a:grpSpLocks/>
            </p:cNvGrpSpPr>
            <p:nvPr/>
          </p:nvGrpSpPr>
          <p:grpSpPr bwMode="auto">
            <a:xfrm rot="2700000">
              <a:off x="3472" y="1523"/>
              <a:ext cx="539" cy="590"/>
              <a:chOff x="3719" y="2523"/>
              <a:chExt cx="1012" cy="1246"/>
            </a:xfrm>
          </p:grpSpPr>
          <p:sp>
            <p:nvSpPr>
              <p:cNvPr id="90" name="AutoShape 51"/>
              <p:cNvSpPr>
                <a:spLocks noChangeArrowheads="1"/>
              </p:cNvSpPr>
              <p:nvPr/>
            </p:nvSpPr>
            <p:spPr bwMode="auto">
              <a:xfrm rot="10800000" flipV="1">
                <a:off x="3719" y="2523"/>
                <a:ext cx="1012" cy="1238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Line 52"/>
              <p:cNvSpPr>
                <a:spLocks noChangeShapeType="1"/>
              </p:cNvSpPr>
              <p:nvPr/>
            </p:nvSpPr>
            <p:spPr bwMode="auto">
              <a:xfrm rot="16200000" flipV="1">
                <a:off x="4223" y="3274"/>
                <a:ext cx="0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Line 53"/>
              <p:cNvSpPr>
                <a:spLocks noChangeShapeType="1"/>
              </p:cNvSpPr>
              <p:nvPr/>
            </p:nvSpPr>
            <p:spPr bwMode="auto">
              <a:xfrm rot="16200000" flipV="1">
                <a:off x="4230" y="3024"/>
                <a:ext cx="0" cy="6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Line 54"/>
              <p:cNvSpPr>
                <a:spLocks noChangeShapeType="1"/>
              </p:cNvSpPr>
              <p:nvPr/>
            </p:nvSpPr>
            <p:spPr bwMode="auto">
              <a:xfrm rot="16200000" flipV="1">
                <a:off x="4223" y="2773"/>
                <a:ext cx="0" cy="7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Line 55"/>
              <p:cNvSpPr>
                <a:spLocks noChangeShapeType="1"/>
              </p:cNvSpPr>
              <p:nvPr/>
            </p:nvSpPr>
            <p:spPr bwMode="auto">
              <a:xfrm rot="16200000" flipV="1">
                <a:off x="4223" y="2525"/>
                <a:ext cx="0" cy="8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Line 56"/>
              <p:cNvSpPr>
                <a:spLocks noChangeShapeType="1"/>
              </p:cNvSpPr>
              <p:nvPr/>
            </p:nvSpPr>
            <p:spPr bwMode="auto">
              <a:xfrm rot="16200000" flipV="1">
                <a:off x="4217" y="2276"/>
                <a:ext cx="0" cy="9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Line 57"/>
              <p:cNvSpPr>
                <a:spLocks noChangeShapeType="1"/>
              </p:cNvSpPr>
              <p:nvPr/>
            </p:nvSpPr>
            <p:spPr bwMode="auto">
              <a:xfrm rot="-5400000">
                <a:off x="3758" y="3102"/>
                <a:ext cx="1238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Line 58"/>
              <p:cNvSpPr>
                <a:spLocks noChangeShapeType="1"/>
              </p:cNvSpPr>
              <p:nvPr/>
            </p:nvSpPr>
            <p:spPr bwMode="auto">
              <a:xfrm rot="16200000" flipV="1">
                <a:off x="3420" y="3108"/>
                <a:ext cx="1238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6" name="Line 63"/>
            <p:cNvSpPr>
              <a:spLocks noChangeShapeType="1"/>
            </p:cNvSpPr>
            <p:nvPr/>
          </p:nvSpPr>
          <p:spPr bwMode="auto">
            <a:xfrm flipV="1">
              <a:off x="3220" y="1820"/>
              <a:ext cx="431" cy="499"/>
            </a:xfrm>
            <a:prstGeom prst="line">
              <a:avLst/>
            </a:prstGeom>
            <a:noFill/>
            <a:ln w="1905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Line 64"/>
            <p:cNvSpPr>
              <a:spLocks noChangeShapeType="1"/>
            </p:cNvSpPr>
            <p:nvPr/>
          </p:nvSpPr>
          <p:spPr bwMode="auto">
            <a:xfrm>
              <a:off x="3651" y="1820"/>
              <a:ext cx="159" cy="0"/>
            </a:xfrm>
            <a:prstGeom prst="line">
              <a:avLst/>
            </a:prstGeom>
            <a:noFill/>
            <a:ln w="1905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Line 65"/>
            <p:cNvSpPr>
              <a:spLocks noChangeShapeType="1"/>
            </p:cNvSpPr>
            <p:nvPr/>
          </p:nvSpPr>
          <p:spPr bwMode="auto">
            <a:xfrm flipH="1" flipV="1">
              <a:off x="3788" y="1684"/>
              <a:ext cx="22" cy="136"/>
            </a:xfrm>
            <a:prstGeom prst="line">
              <a:avLst/>
            </a:prstGeom>
            <a:noFill/>
            <a:ln w="1905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Line 66"/>
            <p:cNvSpPr>
              <a:spLocks noChangeShapeType="1"/>
            </p:cNvSpPr>
            <p:nvPr/>
          </p:nvSpPr>
          <p:spPr bwMode="auto">
            <a:xfrm>
              <a:off x="3788" y="1684"/>
              <a:ext cx="204" cy="46"/>
            </a:xfrm>
            <a:prstGeom prst="line">
              <a:avLst/>
            </a:prstGeom>
            <a:noFill/>
            <a:ln w="1905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8" name="Text Box 67"/>
          <p:cNvSpPr txBox="1">
            <a:spLocks noChangeArrowheads="1"/>
          </p:cNvSpPr>
          <p:nvPr/>
        </p:nvSpPr>
        <p:spPr bwMode="auto">
          <a:xfrm>
            <a:off x="7021066" y="3137396"/>
            <a:ext cx="230346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Via</a:t>
            </a:r>
            <a:r>
              <a:rPr kumimoji="0" lang="es-E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alt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tracking</a:t>
            </a:r>
            <a:r>
              <a:rPr kumimoji="0" lang="es-E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</a:t>
            </a:r>
            <a:r>
              <a:rPr kumimoji="0" lang="es-E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becomes</a:t>
            </a:r>
            <a:r>
              <a:rPr kumimoji="0" lang="es-E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possible</a:t>
            </a:r>
            <a:r>
              <a:rPr kumimoji="0" lang="es-E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 determine </a:t>
            </a:r>
            <a:r>
              <a:rPr kumimoji="0" lang="es-E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es-E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incident</a:t>
            </a:r>
            <a:r>
              <a:rPr kumimoji="0" lang="es-E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angle</a:t>
            </a:r>
            <a:r>
              <a:rPr kumimoji="0" lang="es-E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preserve </a:t>
            </a:r>
            <a:r>
              <a:rPr kumimoji="0" lang="es-E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es-E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good</a:t>
            </a:r>
            <a:r>
              <a:rPr kumimoji="0" lang="es-E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energy</a:t>
            </a:r>
            <a:r>
              <a:rPr kumimoji="0" lang="es-E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resolution</a:t>
            </a:r>
            <a:r>
              <a:rPr kumimoji="0" lang="es-E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s-ES" altLang="de-DE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9" name="Group 77"/>
          <p:cNvGrpSpPr>
            <a:grpSpLocks/>
          </p:cNvGrpSpPr>
          <p:nvPr/>
        </p:nvGrpSpPr>
        <p:grpSpPr bwMode="auto">
          <a:xfrm>
            <a:off x="4932040" y="4472484"/>
            <a:ext cx="3241675" cy="1908175"/>
            <a:chOff x="3379" y="2659"/>
            <a:chExt cx="2042" cy="1202"/>
          </a:xfrm>
        </p:grpSpPr>
        <p:pic>
          <p:nvPicPr>
            <p:cNvPr id="100" name="Picture 68" descr="138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51"/>
            <a:stretch>
              <a:fillRect/>
            </a:stretch>
          </p:blipFill>
          <p:spPr bwMode="auto">
            <a:xfrm>
              <a:off x="3447" y="2659"/>
              <a:ext cx="1599" cy="1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1" name="Rectangle 71"/>
            <p:cNvSpPr>
              <a:spLocks noChangeArrowheads="1"/>
            </p:cNvSpPr>
            <p:nvPr/>
          </p:nvSpPr>
          <p:spPr bwMode="auto">
            <a:xfrm>
              <a:off x="3606" y="3634"/>
              <a:ext cx="1452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Rectangle 69"/>
            <p:cNvSpPr>
              <a:spLocks noChangeArrowheads="1"/>
            </p:cNvSpPr>
            <p:nvPr/>
          </p:nvSpPr>
          <p:spPr bwMode="auto">
            <a:xfrm>
              <a:off x="3402" y="2772"/>
              <a:ext cx="204" cy="9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Text Box 74"/>
            <p:cNvSpPr txBox="1">
              <a:spLocks noChangeArrowheads="1"/>
            </p:cNvSpPr>
            <p:nvPr/>
          </p:nvSpPr>
          <p:spPr bwMode="auto">
            <a:xfrm>
              <a:off x="4491" y="3611"/>
              <a:ext cx="93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Energy </a:t>
              </a:r>
            </a:p>
          </p:txBody>
        </p:sp>
        <p:sp>
          <p:nvSpPr>
            <p:cNvPr id="104" name="Text Box 75"/>
            <p:cNvSpPr txBox="1">
              <a:spLocks noChangeArrowheads="1"/>
            </p:cNvSpPr>
            <p:nvPr/>
          </p:nvSpPr>
          <p:spPr bwMode="auto">
            <a:xfrm rot="16200000">
              <a:off x="3167" y="2984"/>
              <a:ext cx="63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Counts</a:t>
              </a:r>
            </a:p>
          </p:txBody>
        </p:sp>
      </p:grpSp>
      <p:sp>
        <p:nvSpPr>
          <p:cNvPr id="105" name="Rectangle 79"/>
          <p:cNvSpPr>
            <a:spLocks noChangeArrowheads="1"/>
          </p:cNvSpPr>
          <p:nvPr/>
        </p:nvSpPr>
        <p:spPr bwMode="auto">
          <a:xfrm>
            <a:off x="3167063" y="5830541"/>
            <a:ext cx="144462" cy="179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6" name="Group 84"/>
          <p:cNvGrpSpPr>
            <a:grpSpLocks/>
          </p:cNvGrpSpPr>
          <p:nvPr/>
        </p:nvGrpSpPr>
        <p:grpSpPr bwMode="auto">
          <a:xfrm>
            <a:off x="0" y="4241378"/>
            <a:ext cx="4535488" cy="2139950"/>
            <a:chOff x="0" y="2568"/>
            <a:chExt cx="2857" cy="1348"/>
          </a:xfrm>
        </p:grpSpPr>
        <p:grpSp>
          <p:nvGrpSpPr>
            <p:cNvPr id="107" name="Group 82"/>
            <p:cNvGrpSpPr>
              <a:grpSpLocks/>
            </p:cNvGrpSpPr>
            <p:nvPr/>
          </p:nvGrpSpPr>
          <p:grpSpPr bwMode="auto">
            <a:xfrm>
              <a:off x="0" y="2568"/>
              <a:ext cx="2857" cy="1348"/>
              <a:chOff x="0" y="2682"/>
              <a:chExt cx="2857" cy="1348"/>
            </a:xfrm>
          </p:grpSpPr>
          <p:pic>
            <p:nvPicPr>
              <p:cNvPr id="109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82"/>
                <a:ext cx="2767" cy="13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0" name="Rectangle 8"/>
              <p:cNvSpPr>
                <a:spLocks noChangeArrowheads="1"/>
              </p:cNvSpPr>
              <p:nvPr/>
            </p:nvSpPr>
            <p:spPr bwMode="auto">
              <a:xfrm>
                <a:off x="181" y="3543"/>
                <a:ext cx="1406" cy="3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11" name="Group 81"/>
              <p:cNvGrpSpPr>
                <a:grpSpLocks/>
              </p:cNvGrpSpPr>
              <p:nvPr/>
            </p:nvGrpSpPr>
            <p:grpSpPr bwMode="auto">
              <a:xfrm>
                <a:off x="1973" y="3158"/>
                <a:ext cx="884" cy="862"/>
                <a:chOff x="1973" y="3158"/>
                <a:chExt cx="884" cy="862"/>
              </a:xfrm>
            </p:grpSpPr>
            <p:sp>
              <p:nvSpPr>
                <p:cNvPr id="112" name="Rectangle 78"/>
                <p:cNvSpPr>
                  <a:spLocks noChangeArrowheads="1"/>
                </p:cNvSpPr>
                <p:nvPr/>
              </p:nvSpPr>
              <p:spPr bwMode="auto">
                <a:xfrm>
                  <a:off x="1973" y="3838"/>
                  <a:ext cx="884" cy="1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113" name="Picture 6" descr="stopped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965"/>
                <a:stretch>
                  <a:fillRect/>
                </a:stretch>
              </p:blipFill>
              <p:spPr bwMode="auto">
                <a:xfrm>
                  <a:off x="2018" y="3158"/>
                  <a:ext cx="816" cy="7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14" name="Line 80"/>
                <p:cNvSpPr>
                  <a:spLocks noChangeShapeType="1"/>
                </p:cNvSpPr>
                <p:nvPr/>
              </p:nvSpPr>
              <p:spPr bwMode="auto">
                <a:xfrm>
                  <a:off x="1995" y="3348"/>
                  <a:ext cx="91" cy="4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8" name="Rectangle 83"/>
            <p:cNvSpPr>
              <a:spLocks noChangeArrowheads="1"/>
            </p:cNvSpPr>
            <p:nvPr/>
          </p:nvSpPr>
          <p:spPr bwMode="auto">
            <a:xfrm>
              <a:off x="839" y="2568"/>
              <a:ext cx="1111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5" name="Text Box 86"/>
          <p:cNvSpPr txBox="1">
            <a:spLocks noChangeArrowheads="1"/>
          </p:cNvSpPr>
          <p:nvPr/>
        </p:nvSpPr>
        <p:spPr bwMode="auto">
          <a:xfrm>
            <a:off x="7488000" y="4968000"/>
            <a:ext cx="1548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PSA </a:t>
            </a:r>
            <a:r>
              <a:rPr kumimoji="0" lang="es-ES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5 </a:t>
            </a:r>
            <a:r>
              <a:rPr kumimoji="0" lang="es-ES" alt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keV</a:t>
            </a:r>
            <a:endParaRPr kumimoji="0" lang="es-ES" altLang="de-DE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de-DE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Segment</a:t>
            </a:r>
            <a:r>
              <a:rPr kumimoji="0" lang="es-ES" alt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12 </a:t>
            </a:r>
            <a:r>
              <a:rPr kumimoji="0" lang="es-ES" alt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keV</a:t>
            </a:r>
            <a:endParaRPr kumimoji="0" lang="es-ES" altLang="de-DE" sz="12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Detector </a:t>
            </a:r>
            <a:r>
              <a:rPr kumimoji="0" lang="es-ES" alt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35 </a:t>
            </a:r>
            <a:r>
              <a:rPr kumimoji="0" lang="es-ES" alt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keV</a:t>
            </a:r>
            <a:endParaRPr kumimoji="0" lang="es-ES" altLang="de-D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6" name="Text Box 87"/>
          <p:cNvSpPr txBox="1">
            <a:spLocks noChangeArrowheads="1"/>
          </p:cNvSpPr>
          <p:nvPr/>
        </p:nvSpPr>
        <p:spPr bwMode="auto">
          <a:xfrm>
            <a:off x="7488000" y="4608000"/>
            <a:ext cx="1260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s-ES" altLang="de-DE" sz="1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</a:t>
            </a:r>
            <a:r>
              <a:rPr kumimoji="0" lang="es-E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1.3 </a:t>
            </a:r>
            <a:r>
              <a:rPr kumimoji="0" lang="es-E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MeV</a:t>
            </a:r>
            <a:endParaRPr kumimoji="0" lang="es-ES" alt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7" name="Text Box 89"/>
          <p:cNvSpPr txBox="1">
            <a:spLocks noChangeArrowheads="1"/>
          </p:cNvSpPr>
          <p:nvPr/>
        </p:nvSpPr>
        <p:spPr bwMode="auto">
          <a:xfrm>
            <a:off x="0" y="1195200"/>
            <a:ext cx="5400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es-E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flight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g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s-E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ray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spectroscopy</a:t>
            </a:r>
            <a:endParaRPr kumimoji="0" lang="es-ES" alt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9" name="Object 96"/>
          <p:cNvGraphicFramePr>
            <a:graphicFrameLocks noChangeAspect="1"/>
          </p:cNvGraphicFramePr>
          <p:nvPr>
            <p:extLst/>
          </p:nvPr>
        </p:nvGraphicFramePr>
        <p:xfrm>
          <a:off x="7092000" y="2052000"/>
          <a:ext cx="1569456" cy="30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Equation" r:id="rId8" imgW="1307880" imgH="253800" progId="Equation.3">
                  <p:embed/>
                </p:oleObj>
              </mc:Choice>
              <mc:Fallback>
                <p:oleObj name="Equation" r:id="rId8" imgW="1307880" imgH="253800" progId="Equation.3">
                  <p:embed/>
                  <p:pic>
                    <p:nvPicPr>
                      <p:cNvPr id="119" name="Object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000" y="2052000"/>
                        <a:ext cx="1569456" cy="304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0" name="Picture 78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4" t="11127" r="16696" b="18318"/>
          <a:stretch>
            <a:fillRect/>
          </a:stretch>
        </p:blipFill>
        <p:spPr bwMode="auto">
          <a:xfrm>
            <a:off x="3407346" y="2525489"/>
            <a:ext cx="1239837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" name="Text Box 90"/>
          <p:cNvSpPr txBox="1">
            <a:spLocks noChangeArrowheads="1"/>
          </p:cNvSpPr>
          <p:nvPr/>
        </p:nvSpPr>
        <p:spPr bwMode="auto">
          <a:xfrm>
            <a:off x="0" y="3933056"/>
            <a:ext cx="5400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Decay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g-</a:t>
            </a:r>
            <a:r>
              <a:rPr kumimoji="0" lang="es-E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ray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spectroscopy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after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implantation</a:t>
            </a:r>
            <a:endParaRPr kumimoji="0" lang="es-ES" alt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53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γ-ray spectroscopy with 3D position sensitive </a:t>
            </a:r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3" name="Text Box 2"/>
          <p:cNvSpPr txBox="1">
            <a:spLocks noChangeArrowheads="1"/>
          </p:cNvSpPr>
          <p:nvPr/>
        </p:nvSpPr>
        <p:spPr bwMode="auto">
          <a:xfrm>
            <a:off x="228600" y="1796703"/>
            <a:ext cx="723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5266"/>
            <a:ext cx="4392613" cy="2139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323850" y="3057178"/>
            <a:ext cx="2519363" cy="1044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ectangle 11"/>
          <p:cNvSpPr>
            <a:spLocks noChangeArrowheads="1"/>
          </p:cNvSpPr>
          <p:nvPr/>
        </p:nvSpPr>
        <p:spPr bwMode="auto">
          <a:xfrm>
            <a:off x="1258888" y="1725266"/>
            <a:ext cx="2089150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12"/>
          <p:cNvSpPr>
            <a:spLocks noChangeArrowheads="1"/>
          </p:cNvSpPr>
          <p:nvPr/>
        </p:nvSpPr>
        <p:spPr bwMode="auto">
          <a:xfrm>
            <a:off x="1258888" y="4533553"/>
            <a:ext cx="2089150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ectangle 79"/>
          <p:cNvSpPr>
            <a:spLocks noChangeArrowheads="1"/>
          </p:cNvSpPr>
          <p:nvPr/>
        </p:nvSpPr>
        <p:spPr bwMode="auto">
          <a:xfrm>
            <a:off x="3167063" y="5830541"/>
            <a:ext cx="144462" cy="179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1" name="Group 84"/>
          <p:cNvGrpSpPr>
            <a:grpSpLocks/>
          </p:cNvGrpSpPr>
          <p:nvPr/>
        </p:nvGrpSpPr>
        <p:grpSpPr bwMode="auto">
          <a:xfrm>
            <a:off x="0" y="4241378"/>
            <a:ext cx="4535488" cy="2139950"/>
            <a:chOff x="0" y="2568"/>
            <a:chExt cx="2857" cy="1348"/>
          </a:xfrm>
        </p:grpSpPr>
        <p:grpSp>
          <p:nvGrpSpPr>
            <p:cNvPr id="122" name="Group 82"/>
            <p:cNvGrpSpPr>
              <a:grpSpLocks/>
            </p:cNvGrpSpPr>
            <p:nvPr/>
          </p:nvGrpSpPr>
          <p:grpSpPr bwMode="auto">
            <a:xfrm>
              <a:off x="0" y="2568"/>
              <a:ext cx="2857" cy="1348"/>
              <a:chOff x="0" y="2682"/>
              <a:chExt cx="2857" cy="1348"/>
            </a:xfrm>
          </p:grpSpPr>
          <p:pic>
            <p:nvPicPr>
              <p:cNvPr id="124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82"/>
                <a:ext cx="2767" cy="13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5" name="Rectangle 8"/>
              <p:cNvSpPr>
                <a:spLocks noChangeArrowheads="1"/>
              </p:cNvSpPr>
              <p:nvPr/>
            </p:nvSpPr>
            <p:spPr bwMode="auto">
              <a:xfrm>
                <a:off x="181" y="3543"/>
                <a:ext cx="1406" cy="3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6" name="Group 81"/>
              <p:cNvGrpSpPr>
                <a:grpSpLocks/>
              </p:cNvGrpSpPr>
              <p:nvPr/>
            </p:nvGrpSpPr>
            <p:grpSpPr bwMode="auto">
              <a:xfrm>
                <a:off x="1973" y="3158"/>
                <a:ext cx="884" cy="862"/>
                <a:chOff x="1973" y="3158"/>
                <a:chExt cx="884" cy="862"/>
              </a:xfrm>
            </p:grpSpPr>
            <p:sp>
              <p:nvSpPr>
                <p:cNvPr id="127" name="Rectangle 78"/>
                <p:cNvSpPr>
                  <a:spLocks noChangeArrowheads="1"/>
                </p:cNvSpPr>
                <p:nvPr/>
              </p:nvSpPr>
              <p:spPr bwMode="auto">
                <a:xfrm>
                  <a:off x="1973" y="3838"/>
                  <a:ext cx="884" cy="1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128" name="Picture 6" descr="stopped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965"/>
                <a:stretch>
                  <a:fillRect/>
                </a:stretch>
              </p:blipFill>
              <p:spPr bwMode="auto">
                <a:xfrm>
                  <a:off x="2018" y="3158"/>
                  <a:ext cx="816" cy="7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29" name="Line 80"/>
                <p:cNvSpPr>
                  <a:spLocks noChangeShapeType="1"/>
                </p:cNvSpPr>
                <p:nvPr/>
              </p:nvSpPr>
              <p:spPr bwMode="auto">
                <a:xfrm>
                  <a:off x="1995" y="3348"/>
                  <a:ext cx="91" cy="4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23" name="Rectangle 83"/>
            <p:cNvSpPr>
              <a:spLocks noChangeArrowheads="1"/>
            </p:cNvSpPr>
            <p:nvPr/>
          </p:nvSpPr>
          <p:spPr bwMode="auto">
            <a:xfrm>
              <a:off x="839" y="2568"/>
              <a:ext cx="1111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0" name="Text Box 89"/>
          <p:cNvSpPr txBox="1">
            <a:spLocks noChangeArrowheads="1"/>
          </p:cNvSpPr>
          <p:nvPr/>
        </p:nvSpPr>
        <p:spPr bwMode="auto">
          <a:xfrm>
            <a:off x="0" y="1195200"/>
            <a:ext cx="5400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es-E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flight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g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s-E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ray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spectroscopy</a:t>
            </a:r>
            <a:endParaRPr kumimoji="0" lang="es-ES" alt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Text Box 90"/>
          <p:cNvSpPr txBox="1">
            <a:spLocks noChangeArrowheads="1"/>
          </p:cNvSpPr>
          <p:nvPr/>
        </p:nvSpPr>
        <p:spPr bwMode="auto">
          <a:xfrm>
            <a:off x="0" y="3933056"/>
            <a:ext cx="5400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Decay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g-</a:t>
            </a:r>
            <a:r>
              <a:rPr kumimoji="0" lang="es-E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ray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spectroscopy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after</a:t>
            </a:r>
            <a:r>
              <a:rPr kumimoji="0" lang="es-ES" alt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implantation</a:t>
            </a:r>
            <a:endParaRPr kumimoji="0" lang="es-ES" alt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2" name="Group 20"/>
          <p:cNvGrpSpPr>
            <a:grpSpLocks/>
          </p:cNvGrpSpPr>
          <p:nvPr/>
        </p:nvGrpSpPr>
        <p:grpSpPr bwMode="auto">
          <a:xfrm>
            <a:off x="5076825" y="1557338"/>
            <a:ext cx="1368425" cy="1277937"/>
            <a:chOff x="3175" y="1548"/>
            <a:chExt cx="862" cy="805"/>
          </a:xfrm>
        </p:grpSpPr>
        <p:sp>
          <p:nvSpPr>
            <p:cNvPr id="133" name="Line 21"/>
            <p:cNvSpPr>
              <a:spLocks noChangeShapeType="1"/>
            </p:cNvSpPr>
            <p:nvPr/>
          </p:nvSpPr>
          <p:spPr bwMode="auto">
            <a:xfrm>
              <a:off x="3211" y="2329"/>
              <a:ext cx="618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Arc 22"/>
            <p:cNvSpPr>
              <a:spLocks/>
            </p:cNvSpPr>
            <p:nvPr/>
          </p:nvSpPr>
          <p:spPr bwMode="auto">
            <a:xfrm rot="2700000">
              <a:off x="3291" y="2180"/>
              <a:ext cx="173" cy="173"/>
            </a:xfrm>
            <a:custGeom>
              <a:avLst/>
              <a:gdLst>
                <a:gd name="G0" fmla="+- 5999 0 0"/>
                <a:gd name="G1" fmla="+- 21600 0 0"/>
                <a:gd name="G2" fmla="+- 21600 0 0"/>
                <a:gd name="T0" fmla="*/ 0 w 24538"/>
                <a:gd name="T1" fmla="*/ 850 h 21600"/>
                <a:gd name="T2" fmla="*/ 24538 w 24538"/>
                <a:gd name="T3" fmla="*/ 10516 h 21600"/>
                <a:gd name="T4" fmla="*/ 5999 w 2453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538" h="21600" fill="none" extrusionOk="0">
                  <a:moveTo>
                    <a:pt x="-1" y="849"/>
                  </a:moveTo>
                  <a:cubicBezTo>
                    <a:pt x="1949" y="286"/>
                    <a:pt x="3969" y="-1"/>
                    <a:pt x="5999" y="0"/>
                  </a:cubicBezTo>
                  <a:cubicBezTo>
                    <a:pt x="13598" y="0"/>
                    <a:pt x="20638" y="3993"/>
                    <a:pt x="24538" y="10515"/>
                  </a:cubicBezTo>
                </a:path>
                <a:path w="24538" h="21600" stroke="0" extrusionOk="0">
                  <a:moveTo>
                    <a:pt x="-1" y="849"/>
                  </a:moveTo>
                  <a:cubicBezTo>
                    <a:pt x="1949" y="286"/>
                    <a:pt x="3969" y="-1"/>
                    <a:pt x="5999" y="0"/>
                  </a:cubicBezTo>
                  <a:cubicBezTo>
                    <a:pt x="13598" y="0"/>
                    <a:pt x="20638" y="3993"/>
                    <a:pt x="24538" y="10515"/>
                  </a:cubicBezTo>
                  <a:lnTo>
                    <a:pt x="5999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Text Box 23"/>
            <p:cNvSpPr txBox="1">
              <a:spLocks noChangeArrowheads="1"/>
            </p:cNvSpPr>
            <p:nvPr/>
          </p:nvSpPr>
          <p:spPr bwMode="auto">
            <a:xfrm>
              <a:off x="3175" y="1865"/>
              <a:ext cx="2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  <a:sym typeface="Symbol" pitchFamily="18" charset="2"/>
                </a:rPr>
                <a:t></a:t>
              </a:r>
              <a:endParaRPr kumimoji="0" lang="en-US" altLang="de-D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136" name="Group 24"/>
            <p:cNvGrpSpPr>
              <a:grpSpLocks/>
            </p:cNvGrpSpPr>
            <p:nvPr/>
          </p:nvGrpSpPr>
          <p:grpSpPr bwMode="auto">
            <a:xfrm rot="2700000">
              <a:off x="3472" y="1523"/>
              <a:ext cx="539" cy="590"/>
              <a:chOff x="3719" y="2523"/>
              <a:chExt cx="1012" cy="1246"/>
            </a:xfrm>
          </p:grpSpPr>
          <p:sp>
            <p:nvSpPr>
              <p:cNvPr id="141" name="AutoShape 25"/>
              <p:cNvSpPr>
                <a:spLocks noChangeArrowheads="1"/>
              </p:cNvSpPr>
              <p:nvPr/>
            </p:nvSpPr>
            <p:spPr bwMode="auto">
              <a:xfrm rot="10800000" flipV="1">
                <a:off x="3719" y="2523"/>
                <a:ext cx="1012" cy="1238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Line 26"/>
              <p:cNvSpPr>
                <a:spLocks noChangeShapeType="1"/>
              </p:cNvSpPr>
              <p:nvPr/>
            </p:nvSpPr>
            <p:spPr bwMode="auto">
              <a:xfrm rot="16200000" flipV="1">
                <a:off x="4223" y="3274"/>
                <a:ext cx="0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Line 27"/>
              <p:cNvSpPr>
                <a:spLocks noChangeShapeType="1"/>
              </p:cNvSpPr>
              <p:nvPr/>
            </p:nvSpPr>
            <p:spPr bwMode="auto">
              <a:xfrm rot="16200000" flipV="1">
                <a:off x="4230" y="3024"/>
                <a:ext cx="0" cy="6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Line 28"/>
              <p:cNvSpPr>
                <a:spLocks noChangeShapeType="1"/>
              </p:cNvSpPr>
              <p:nvPr/>
            </p:nvSpPr>
            <p:spPr bwMode="auto">
              <a:xfrm rot="16200000" flipV="1">
                <a:off x="4223" y="2773"/>
                <a:ext cx="0" cy="7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Line 29"/>
              <p:cNvSpPr>
                <a:spLocks noChangeShapeType="1"/>
              </p:cNvSpPr>
              <p:nvPr/>
            </p:nvSpPr>
            <p:spPr bwMode="auto">
              <a:xfrm rot="16200000" flipV="1">
                <a:off x="4223" y="2525"/>
                <a:ext cx="0" cy="8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Line 30"/>
              <p:cNvSpPr>
                <a:spLocks noChangeShapeType="1"/>
              </p:cNvSpPr>
              <p:nvPr/>
            </p:nvSpPr>
            <p:spPr bwMode="auto">
              <a:xfrm rot="16200000" flipV="1">
                <a:off x="4217" y="2276"/>
                <a:ext cx="0" cy="9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Line 31"/>
              <p:cNvSpPr>
                <a:spLocks noChangeShapeType="1"/>
              </p:cNvSpPr>
              <p:nvPr/>
            </p:nvSpPr>
            <p:spPr bwMode="auto">
              <a:xfrm rot="-5400000">
                <a:off x="3758" y="3102"/>
                <a:ext cx="1238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Line 32"/>
              <p:cNvSpPr>
                <a:spLocks noChangeShapeType="1"/>
              </p:cNvSpPr>
              <p:nvPr/>
            </p:nvSpPr>
            <p:spPr bwMode="auto">
              <a:xfrm rot="16200000" flipV="1">
                <a:off x="3420" y="3108"/>
                <a:ext cx="1238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7" name="Line 33"/>
            <p:cNvSpPr>
              <a:spLocks noChangeShapeType="1"/>
            </p:cNvSpPr>
            <p:nvPr/>
          </p:nvSpPr>
          <p:spPr bwMode="auto">
            <a:xfrm flipV="1">
              <a:off x="3220" y="1820"/>
              <a:ext cx="431" cy="499"/>
            </a:xfrm>
            <a:prstGeom prst="line">
              <a:avLst/>
            </a:prstGeom>
            <a:noFill/>
            <a:ln w="1905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Line 34"/>
            <p:cNvSpPr>
              <a:spLocks noChangeShapeType="1"/>
            </p:cNvSpPr>
            <p:nvPr/>
          </p:nvSpPr>
          <p:spPr bwMode="auto">
            <a:xfrm>
              <a:off x="3651" y="1820"/>
              <a:ext cx="159" cy="0"/>
            </a:xfrm>
            <a:prstGeom prst="line">
              <a:avLst/>
            </a:prstGeom>
            <a:noFill/>
            <a:ln w="1905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Line 35"/>
            <p:cNvSpPr>
              <a:spLocks noChangeShapeType="1"/>
            </p:cNvSpPr>
            <p:nvPr/>
          </p:nvSpPr>
          <p:spPr bwMode="auto">
            <a:xfrm flipH="1" flipV="1">
              <a:off x="3788" y="1684"/>
              <a:ext cx="22" cy="136"/>
            </a:xfrm>
            <a:prstGeom prst="line">
              <a:avLst/>
            </a:prstGeom>
            <a:noFill/>
            <a:ln w="1905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Line 36"/>
            <p:cNvSpPr>
              <a:spLocks noChangeShapeType="1"/>
            </p:cNvSpPr>
            <p:nvPr/>
          </p:nvSpPr>
          <p:spPr bwMode="auto">
            <a:xfrm>
              <a:off x="3788" y="1684"/>
              <a:ext cx="204" cy="46"/>
            </a:xfrm>
            <a:prstGeom prst="line">
              <a:avLst/>
            </a:prstGeom>
            <a:noFill/>
            <a:ln w="1905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9" name="Picture 38" descr="science?_ob=MiamiCaptionURL&amp;_method=retrieve&amp;_udi=B6TJM-4R9GGMT-2&amp;_image=B6TJM-4R9GGMT-2-3&amp;_ba=&amp;_user=100081&amp;_rdoc=1&amp;_fmt=full&amp;_orig=search&amp;_cdi=5314&amp;view=c&amp;_isHiQual=Y&amp;_acct=C000007478&amp;_version=1&amp;_urlVersion=0&amp;_userid=100081&amp;md5=d0eb0128c89e0e81be3d636218fc88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3356992"/>
            <a:ext cx="165735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" name="Text Box 39"/>
          <p:cNvSpPr txBox="1">
            <a:spLocks noChangeArrowheads="1"/>
          </p:cNvSpPr>
          <p:nvPr/>
        </p:nvSpPr>
        <p:spPr bwMode="auto">
          <a:xfrm>
            <a:off x="6804248" y="3717355"/>
            <a:ext cx="233975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Background suppression </a:t>
            </a:r>
            <a:r>
              <a:rPr kumimoji="0" lang="es-E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</a:t>
            </a:r>
            <a:r>
              <a:rPr kumimoji="0" lang="es-E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P/T 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can be improved by applying imaging techniques.</a:t>
            </a:r>
            <a:endParaRPr kumimoji="0" lang="en-US" altLang="de-DE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1" name="Picture 40" descr="science?_ob=MiamiCaptionURL&amp;_method=retrieve&amp;_udi=B6TJM-4R9GGMT-2&amp;_image=B6TJM-4R9GGMT-2-D&amp;_ba=&amp;_user=100081&amp;_rdoc=1&amp;_fmt=full&amp;_orig=search&amp;_cdi=5314&amp;view=c&amp;_isHiQual=Y&amp;_acct=C000007478&amp;_version=1&amp;_urlVersion=0&amp;_userid=100081&amp;md5=962bc0db7dfc89dcbc6eb47a59540c9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57" y="4968000"/>
            <a:ext cx="2708087" cy="134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Text Box 41"/>
          <p:cNvSpPr txBox="1">
            <a:spLocks noChangeArrowheads="1"/>
          </p:cNvSpPr>
          <p:nvPr/>
        </p:nvSpPr>
        <p:spPr bwMode="auto">
          <a:xfrm>
            <a:off x="4140000" y="6351131"/>
            <a:ext cx="2592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S. </a:t>
            </a:r>
            <a:r>
              <a:rPr kumimoji="0" lang="es-ES" alt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Tashenov</a:t>
            </a:r>
            <a:r>
              <a:rPr kumimoji="0" lang="es-ES" alt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et al. NIMA 586 (2008) 224-228</a:t>
            </a:r>
          </a:p>
        </p:txBody>
      </p:sp>
      <p:pic>
        <p:nvPicPr>
          <p:cNvPr id="153" name="Picture 7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4" t="11127" r="16696" b="18318"/>
          <a:stretch>
            <a:fillRect/>
          </a:stretch>
        </p:blipFill>
        <p:spPr bwMode="auto">
          <a:xfrm>
            <a:off x="3407346" y="2525489"/>
            <a:ext cx="1239837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75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2" name="Picture 14" descr="capsu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43" y="1854870"/>
            <a:ext cx="3403600" cy="328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17"/>
          <p:cNvGrpSpPr>
            <a:grpSpLocks/>
          </p:cNvGrpSpPr>
          <p:nvPr/>
        </p:nvGrpSpPr>
        <p:grpSpPr bwMode="auto">
          <a:xfrm>
            <a:off x="683568" y="3713832"/>
            <a:ext cx="1803400" cy="1803400"/>
            <a:chOff x="1824" y="1816"/>
            <a:chExt cx="1136" cy="1136"/>
          </a:xfrm>
        </p:grpSpPr>
        <p:sp>
          <p:nvSpPr>
            <p:cNvPr id="44" name="Line 15"/>
            <p:cNvSpPr>
              <a:spLocks noChangeShapeType="1"/>
            </p:cNvSpPr>
            <p:nvPr/>
          </p:nvSpPr>
          <p:spPr bwMode="auto">
            <a:xfrm>
              <a:off x="1824" y="1816"/>
              <a:ext cx="1136" cy="1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Text Box 16"/>
            <p:cNvSpPr txBox="1">
              <a:spLocks noChangeArrowheads="1"/>
            </p:cNvSpPr>
            <p:nvPr/>
          </p:nvSpPr>
          <p:spPr bwMode="auto">
            <a:xfrm>
              <a:off x="2016" y="2424"/>
              <a:ext cx="6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 cm</a:t>
              </a:r>
            </a:p>
          </p:txBody>
        </p:sp>
      </p:grpSp>
      <p:sp>
        <p:nvSpPr>
          <p:cNvPr id="46" name="Line 18"/>
          <p:cNvSpPr>
            <a:spLocks noChangeShapeType="1"/>
          </p:cNvSpPr>
          <p:nvPr/>
        </p:nvSpPr>
        <p:spPr bwMode="auto">
          <a:xfrm flipV="1">
            <a:off x="759768" y="1707232"/>
            <a:ext cx="16002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1013768" y="2062832"/>
            <a:ext cx="111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cm</a:t>
            </a:r>
          </a:p>
        </p:txBody>
      </p:sp>
      <p:pic>
        <p:nvPicPr>
          <p:cNvPr id="48" name="Picture 6" descr="agata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1908000"/>
            <a:ext cx="3063240" cy="306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59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Compton suppressed Germanium detektor</a:t>
            </a:r>
          </a:p>
        </p:txBody>
      </p:sp>
      <p:pic>
        <p:nvPicPr>
          <p:cNvPr id="16387" name="Picture 10" descr="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88" y="879475"/>
            <a:ext cx="2220912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1" descr="g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759200"/>
            <a:ext cx="1150938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12"/>
          <p:cNvSpPr txBox="1">
            <a:spLocks noChangeArrowheads="1"/>
          </p:cNvSpPr>
          <p:nvPr/>
        </p:nvSpPr>
        <p:spPr bwMode="auto">
          <a:xfrm>
            <a:off x="5580063" y="4170363"/>
            <a:ext cx="2058987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peak-to-total ratio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unsuppressed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P/T~0.15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Compton suppressed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P/T~0.6</a:t>
            </a:r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6390" name="Picture 13" descr="g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7900"/>
            <a:ext cx="555625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41"/>
          <p:cNvSpPr txBox="1">
            <a:spLocks noChangeArrowheads="1"/>
          </p:cNvSpPr>
          <p:nvPr/>
        </p:nvSpPr>
        <p:spPr bwMode="auto">
          <a:xfrm>
            <a:off x="395288" y="877888"/>
            <a:ext cx="4105275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Interaction in a Ge crystal: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Photo effect</a:t>
            </a:r>
            <a:r>
              <a:rPr kumimoji="0" lang="en-US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(low </a:t>
            </a:r>
            <a:r>
              <a:rPr kumimoji="0" lang="el-GR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γ</a:t>
            </a: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-ray</a:t>
            </a:r>
            <a:r>
              <a:rPr kumimoji="0" lang="en-US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energy)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Compton scattering </a:t>
            </a:r>
            <a:r>
              <a:rPr kumimoji="0" lang="en-US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(medium </a:t>
            </a:r>
            <a:r>
              <a:rPr kumimoji="0" lang="el-GR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γ</a:t>
            </a: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-ray </a:t>
            </a:r>
            <a:r>
              <a:rPr kumimoji="0" lang="en-US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energy)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Pair production e</a:t>
            </a:r>
            <a:r>
              <a:rPr kumimoji="0" lang="en-US" altLang="de-DE" sz="16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+</a:t>
            </a:r>
            <a:r>
              <a:rPr kumimoji="0" lang="en-US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</a:t>
            </a:r>
            <a:r>
              <a:rPr kumimoji="0" lang="en-US" altLang="de-DE" sz="16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</a:t>
            </a:r>
            <a:r>
              <a:rPr kumimoji="0" lang="en-US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(high </a:t>
            </a:r>
            <a:r>
              <a:rPr kumimoji="0" lang="el-GR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γ</a:t>
            </a: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-ray energy</a:t>
            </a:r>
            <a:r>
              <a:rPr kumimoji="0" lang="en-US" alt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99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Compton suppressed Germanium detektor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504112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72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1121</Words>
  <Application>Microsoft Office PowerPoint</Application>
  <PresentationFormat>Bildschirmpräsentation (4:3)</PresentationFormat>
  <Paragraphs>274</Paragraphs>
  <Slides>38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5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38</vt:i4>
      </vt:variant>
    </vt:vector>
  </HeadingPairs>
  <TitlesOfParts>
    <vt:vector size="59" baseType="lpstr">
      <vt:lpstr>ＭＳ Ｐゴシック</vt:lpstr>
      <vt:lpstr>ＭＳ Ｐゴシック</vt:lpstr>
      <vt:lpstr>Arial</vt:lpstr>
      <vt:lpstr>Bitstream Vera Sans</vt:lpstr>
      <vt:lpstr>Calibri</vt:lpstr>
      <vt:lpstr>Calibri Light</vt:lpstr>
      <vt:lpstr>Comic Sans MS</vt:lpstr>
      <vt:lpstr>Microsoft Sans Serif</vt:lpstr>
      <vt:lpstr>Symbol</vt:lpstr>
      <vt:lpstr>Tahoma</vt:lpstr>
      <vt:lpstr>Times New Roman</vt:lpstr>
      <vt:lpstr>Verdana</vt:lpstr>
      <vt:lpstr>Wingdings</vt:lpstr>
      <vt:lpstr>Larissa</vt:lpstr>
      <vt:lpstr>2_Benutzerdefiniertes Design</vt:lpstr>
      <vt:lpstr>1_Benutzerdefiniertes Design</vt:lpstr>
      <vt:lpstr>Benutzerdefiniertes Design</vt:lpstr>
      <vt:lpstr>1_Larissa</vt:lpstr>
      <vt:lpstr>Equation</vt:lpstr>
      <vt:lpstr>Ecuación</vt:lpstr>
      <vt:lpstr>Bild</vt:lpstr>
      <vt:lpstr>Segmented Detectors</vt:lpstr>
      <vt:lpstr>Challenges of γ-ray spectroscopy efficiency vs resolution</vt:lpstr>
      <vt:lpstr>Challenges of γ-ray spectroscopy efficiency vs resolution</vt:lpstr>
      <vt:lpstr>γ-ray spectroscopy with 3D position sensitive HPGe detectors</vt:lpstr>
      <vt:lpstr>γ-ray spectroscopy with 3D position sensitive HPGe detectors</vt:lpstr>
      <vt:lpstr>γ-ray spectroscopy with 3D position sensitive HPGe detectors</vt:lpstr>
      <vt:lpstr>HPGe detector</vt:lpstr>
      <vt:lpstr>Compton suppressed Germanium detektor</vt:lpstr>
      <vt:lpstr>Compton suppressed Germanium detektor</vt:lpstr>
      <vt:lpstr>PowerPoint-Präsentation</vt:lpstr>
      <vt:lpstr>HPGe detector – working principle</vt:lpstr>
      <vt:lpstr>HPGe detector – working principle</vt:lpstr>
      <vt:lpstr>HPGe detector – working principle</vt:lpstr>
      <vt:lpstr>HPGe detector – working principle</vt:lpstr>
      <vt:lpstr>HPGe detector – working principle</vt:lpstr>
      <vt:lpstr>HPGe detector – position sensitivity</vt:lpstr>
      <vt:lpstr>HPGe detector – position sensitivity</vt:lpstr>
      <vt:lpstr>Ingredients of γ-ray tracking</vt:lpstr>
      <vt:lpstr>Method to characterize the pulse shape of HPGe detectors</vt:lpstr>
      <vt:lpstr>Doppler effect - Efficiency versus energy resolution</vt:lpstr>
      <vt:lpstr>Doppler effect at relativistic energies</vt:lpstr>
      <vt:lpstr>Doppler broadening and position resolution</vt:lpstr>
      <vt:lpstr>Doppler broadening</vt:lpstr>
      <vt:lpstr>Miniball</vt:lpstr>
      <vt:lpstr>EUROBALL versus MINIBALL detectors</vt:lpstr>
      <vt:lpstr>Advanced GAmma Tracking Array</vt:lpstr>
      <vt:lpstr>AGATA at PreSPEC</vt:lpstr>
      <vt:lpstr>Doppler-shift correction 238U on 197Au at 183 AMeV</vt:lpstr>
      <vt:lpstr>Doppler-shift correction 238U on 197Au at 183 AMeV</vt:lpstr>
      <vt:lpstr>Scattering experiment at relativistic energies</vt:lpstr>
      <vt:lpstr>Coulomb excitation experiment at IUAC</vt:lpstr>
      <vt:lpstr>Position sensitive proportional counter</vt:lpstr>
      <vt:lpstr>Position sensitive proportional counter</vt:lpstr>
      <vt:lpstr>Position sensitive proportional counter</vt:lpstr>
      <vt:lpstr>Position resolution – Double Sided Silicon Strip Detector (DSSSD)</vt:lpstr>
      <vt:lpstr>Simulation result – electrical field configuration</vt:lpstr>
      <vt:lpstr>Current density</vt:lpstr>
      <vt:lpstr>Time resolution – Double Sided Silicon Strip Detector (DSSSD)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Wollersheim, Hans-Juergen Dr.</cp:lastModifiedBy>
  <cp:revision>175</cp:revision>
  <dcterms:created xsi:type="dcterms:W3CDTF">2016-04-06T12:04:03Z</dcterms:created>
  <dcterms:modified xsi:type="dcterms:W3CDTF">2023-09-12T04:36:13Z</dcterms:modified>
</cp:coreProperties>
</file>