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0"/>
  </p:notesMasterIdLst>
  <p:handoutMasterIdLst>
    <p:handoutMasterId r:id="rId21"/>
  </p:handoutMasterIdLst>
  <p:sldIdLst>
    <p:sldId id="455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72" r:id="rId14"/>
    <p:sldId id="467" r:id="rId15"/>
    <p:sldId id="468" r:id="rId16"/>
    <p:sldId id="469" r:id="rId17"/>
    <p:sldId id="470" r:id="rId18"/>
    <p:sldId id="471" r:id="rId19"/>
  </p:sldIdLst>
  <p:sldSz cx="9144000" cy="6858000" type="screen4x3"/>
  <p:notesSz cx="7315200" cy="96012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41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F0000"/>
    <a:srgbClr val="CC0099"/>
    <a:srgbClr val="92D050"/>
    <a:srgbClr val="FFFF99"/>
    <a:srgbClr val="00CC66"/>
    <a:srgbClr val="F2E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731" autoAdjust="0"/>
  </p:normalViewPr>
  <p:slideViewPr>
    <p:cSldViewPr>
      <p:cViewPr varScale="1">
        <p:scale>
          <a:sx n="43" d="100"/>
          <a:sy n="43" d="100"/>
        </p:scale>
        <p:origin x="66" y="678"/>
      </p:cViewPr>
      <p:guideLst>
        <p:guide orient="horz" pos="2795"/>
        <p:guide pos="4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38B5707-19D1-462A-A7FD-30D43B589B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039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6F41D0D-CE53-4BC3-BD9A-E0A1DF5E2C6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3806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47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37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18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381" y="65520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381" y="6570000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baseline="0" dirty="0" smtClean="0">
                <a:solidFill>
                  <a:schemeClr val="tx1"/>
                </a:solidFill>
                <a:cs typeface="Arial" charset="0"/>
              </a:rPr>
              <a:t>Hans Jürgen </a:t>
            </a:r>
            <a:r>
              <a:rPr lang="de-DE" altLang="de-DE" sz="1000" baseline="0" dirty="0" err="1" smtClean="0">
                <a:solidFill>
                  <a:schemeClr val="tx1"/>
                </a:solidFill>
                <a:cs typeface="Arial" charset="0"/>
              </a:rPr>
              <a:t>Wollersheim</a:t>
            </a:r>
            <a:r>
              <a:rPr lang="de-DE" altLang="de-DE" sz="1000" baseline="0" dirty="0" smtClean="0">
                <a:solidFill>
                  <a:schemeClr val="tx1"/>
                </a:solidFill>
                <a:cs typeface="Arial" charset="0"/>
              </a:rPr>
              <a:t> - 2020</a:t>
            </a:r>
            <a:endParaRPr lang="en-US" altLang="de-DE" sz="10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8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24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1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51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23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7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68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85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1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2915816" y="900000"/>
            <a:ext cx="349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h.j.wollersheim@gsi.de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55776" y="5014917"/>
            <a:ext cx="327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Working with an oscilloscope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Signal processing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4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pload.wikimedia.org/wikipedia/commons/6/67/CROxoffs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20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802798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amplifier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3060000"/>
            <a:ext cx="50292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900000"/>
            <a:ext cx="33522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Shape pulses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Improve signal to noise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Reduce pileup effects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Keep signal height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Lose shape information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16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amplifier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720000"/>
            <a:ext cx="5172075" cy="51911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900000"/>
            <a:ext cx="33522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Shape pulses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Improve signal to noise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Reduce pileup effects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Keep signal height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Lose shape information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13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amplifier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0000"/>
            <a:ext cx="7970837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9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>
                <a:latin typeface="Times New Roman" pitchFamily="18" charset="0"/>
                <a:cs typeface="Times New Roman" pitchFamily="18" charset="0"/>
              </a:rPr>
              <a:t>Signal processing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01675"/>
            <a:ext cx="65468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CIMG56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8452" r="13148" b="14211"/>
          <a:stretch>
            <a:fillRect/>
          </a:stretch>
        </p:blipFill>
        <p:spPr bwMode="auto">
          <a:xfrm>
            <a:off x="323850" y="3403600"/>
            <a:ext cx="34988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403600"/>
            <a:ext cx="52006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8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841500"/>
            <a:ext cx="2716213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feld 7"/>
          <p:cNvSpPr txBox="1">
            <a:spLocks noChangeArrowheads="1"/>
          </p:cNvSpPr>
          <p:nvPr/>
        </p:nvSpPr>
        <p:spPr bwMode="auto">
          <a:xfrm>
            <a:off x="3500438" y="4365625"/>
            <a:ext cx="2008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Adding of the signals   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(a)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(b)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(The zero crossing is independent of the signal amplitude) 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3492500" y="4365625"/>
            <a:ext cx="4238625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5" name="Textfeld 6"/>
          <p:cNvSpPr txBox="1">
            <a:spLocks noChangeArrowheads="1"/>
          </p:cNvSpPr>
          <p:nvPr/>
        </p:nvSpPr>
        <p:spPr bwMode="auto">
          <a:xfrm>
            <a:off x="3492500" y="3459163"/>
            <a:ext cx="172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other  signal </a:t>
            </a:r>
            <a:r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(b)</a:t>
            </a:r>
            <a:r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gets delayed </a:t>
            </a:r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3492500" y="3455988"/>
            <a:ext cx="4238625" cy="9175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7" name="Textfeld 5"/>
          <p:cNvSpPr txBox="1">
            <a:spLocks noChangeArrowheads="1"/>
          </p:cNvSpPr>
          <p:nvPr/>
        </p:nvSpPr>
        <p:spPr bwMode="auto">
          <a:xfrm>
            <a:off x="3492500" y="2924175"/>
            <a:ext cx="17224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 signal </a:t>
            </a:r>
            <a:r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(a)</a:t>
            </a:r>
            <a:r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 in-verted and attenuated </a:t>
            </a:r>
          </a:p>
        </p:txBody>
      </p: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3492500" y="2987675"/>
            <a:ext cx="4238625" cy="4683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>
                <a:latin typeface="Times New Roman" pitchFamily="18" charset="0"/>
                <a:cs typeface="Times New Roman" pitchFamily="18" charset="0"/>
              </a:rPr>
              <a:t>Constant Fraction Discriminator</a:t>
            </a:r>
          </a:p>
        </p:txBody>
      </p:sp>
      <p:sp>
        <p:nvSpPr>
          <p:cNvPr id="20490" name="Textfeld 3"/>
          <p:cNvSpPr txBox="1">
            <a:spLocks noChangeArrowheads="1"/>
          </p:cNvSpPr>
          <p:nvPr/>
        </p:nvSpPr>
        <p:spPr bwMode="auto">
          <a:xfrm>
            <a:off x="3963988" y="2128838"/>
            <a:ext cx="10398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Input signals</a:t>
            </a:r>
          </a:p>
        </p:txBody>
      </p:sp>
      <p:sp>
        <p:nvSpPr>
          <p:cNvPr id="20491" name="Textfeld 8"/>
          <p:cNvSpPr txBox="1">
            <a:spLocks noChangeArrowheads="1"/>
          </p:cNvSpPr>
          <p:nvPr/>
        </p:nvSpPr>
        <p:spPr bwMode="auto">
          <a:xfrm>
            <a:off x="3492500" y="5445125"/>
            <a:ext cx="20161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Rectangular output signal </a:t>
            </a:r>
          </a:p>
        </p:txBody>
      </p:sp>
      <p:pic>
        <p:nvPicPr>
          <p:cNvPr id="20492" name="Picture 4" descr="CIMG7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3" t="5138" r="35103" b="49004"/>
          <a:stretch>
            <a:fillRect/>
          </a:stretch>
        </p:blipFill>
        <p:spPr bwMode="auto">
          <a:xfrm>
            <a:off x="7974013" y="655638"/>
            <a:ext cx="10620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3492500" y="5445125"/>
            <a:ext cx="4238625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0494" name="Gruppieren 4"/>
          <p:cNvGrpSpPr>
            <a:grpSpLocks/>
          </p:cNvGrpSpPr>
          <p:nvPr/>
        </p:nvGrpSpPr>
        <p:grpSpPr bwMode="auto">
          <a:xfrm>
            <a:off x="134938" y="655638"/>
            <a:ext cx="3429000" cy="1657350"/>
            <a:chOff x="134938" y="655638"/>
            <a:chExt cx="3429000" cy="1657350"/>
          </a:xfrm>
        </p:grpSpPr>
        <p:pic>
          <p:nvPicPr>
            <p:cNvPr id="204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55638"/>
              <a:ext cx="3429000" cy="165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6" name="Ellipse 2"/>
            <p:cNvSpPr>
              <a:spLocks noChangeArrowheads="1"/>
            </p:cNvSpPr>
            <p:nvPr/>
          </p:nvSpPr>
          <p:spPr bwMode="auto">
            <a:xfrm>
              <a:off x="1304032" y="1268313"/>
              <a:ext cx="216000" cy="216000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7" name="Ellipse 15"/>
            <p:cNvSpPr>
              <a:spLocks noChangeArrowheads="1"/>
            </p:cNvSpPr>
            <p:nvPr/>
          </p:nvSpPr>
          <p:spPr bwMode="auto">
            <a:xfrm>
              <a:off x="2332328" y="764704"/>
              <a:ext cx="216000" cy="216000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8" name="Textfeld 3"/>
            <p:cNvSpPr txBox="1">
              <a:spLocks noChangeArrowheads="1"/>
            </p:cNvSpPr>
            <p:nvPr/>
          </p:nvSpPr>
          <p:spPr bwMode="auto">
            <a:xfrm>
              <a:off x="1368000" y="1260000"/>
              <a:ext cx="80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0499" name="Textfeld 17"/>
            <p:cNvSpPr txBox="1">
              <a:spLocks noChangeArrowheads="1"/>
            </p:cNvSpPr>
            <p:nvPr/>
          </p:nvSpPr>
          <p:spPr bwMode="auto">
            <a:xfrm>
              <a:off x="2394000" y="756000"/>
              <a:ext cx="897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9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Times New Roman" pitchFamily="18" charset="0"/>
                <a:cs typeface="Times New Roman" pitchFamily="18" charset="0"/>
              </a:rPr>
              <a:t>The coincidence unit</a:t>
            </a:r>
          </a:p>
        </p:txBody>
      </p:sp>
      <p:grpSp>
        <p:nvGrpSpPr>
          <p:cNvPr id="21507" name="Gruppieren 5"/>
          <p:cNvGrpSpPr>
            <a:grpSpLocks/>
          </p:cNvGrpSpPr>
          <p:nvPr/>
        </p:nvGrpSpPr>
        <p:grpSpPr bwMode="auto">
          <a:xfrm>
            <a:off x="482600" y="692150"/>
            <a:ext cx="5313363" cy="1308100"/>
            <a:chOff x="481844" y="692696"/>
            <a:chExt cx="5314292" cy="1307369"/>
          </a:xfrm>
        </p:grpSpPr>
        <p:sp>
          <p:nvSpPr>
            <p:cNvPr id="21514" name="Textfeld 3"/>
            <p:cNvSpPr txBox="1">
              <a:spLocks noChangeArrowheads="1"/>
            </p:cNvSpPr>
            <p:nvPr/>
          </p:nvSpPr>
          <p:spPr bwMode="auto">
            <a:xfrm>
              <a:off x="481844" y="692696"/>
              <a:ext cx="268682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detector 1: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detector 2: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(detector 1) AND (detector 2):</a:t>
              </a:r>
            </a:p>
          </p:txBody>
        </p:sp>
        <p:pic>
          <p:nvPicPr>
            <p:cNvPr id="215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236" y="809440"/>
              <a:ext cx="26289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539750" y="2203450"/>
            <a:ext cx="5846763" cy="1238250"/>
            <a:chOff x="540000" y="2202763"/>
            <a:chExt cx="5846686" cy="1238250"/>
          </a:xfrm>
        </p:grpSpPr>
        <p:pic>
          <p:nvPicPr>
            <p:cNvPr id="215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236" y="2202763"/>
              <a:ext cx="3219450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3" name="Textfeld 7"/>
            <p:cNvSpPr txBox="1">
              <a:spLocks noChangeArrowheads="1"/>
            </p:cNvSpPr>
            <p:nvPr/>
          </p:nvSpPr>
          <p:spPr bwMode="auto">
            <a:xfrm>
              <a:off x="540000" y="2314057"/>
              <a:ext cx="268682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detector 1: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detector 2: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(detector 1) AND (detector 2):</a:t>
              </a:r>
            </a:p>
          </p:txBody>
        </p:sp>
      </p:grpSp>
      <p:pic>
        <p:nvPicPr>
          <p:cNvPr id="21509" name="Picture 5" descr="CIMG7008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" t="5138" r="71964" b="53142"/>
          <a:stretch>
            <a:fillRect/>
          </a:stretch>
        </p:blipFill>
        <p:spPr bwMode="auto">
          <a:xfrm>
            <a:off x="7974013" y="655638"/>
            <a:ext cx="10620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203575" y="3519488"/>
          <a:ext cx="3152775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6" imgW="9752381" imgH="7314286" progId="">
                  <p:embed/>
                </p:oleObj>
              </mc:Choice>
              <mc:Fallback>
                <p:oleObj r:id="rId6" imgW="9752381" imgH="7314286" progId="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037" t="5907" r="11037" b="16241"/>
                      <a:stretch>
                        <a:fillRect/>
                      </a:stretch>
                    </p:blipFill>
                    <p:spPr bwMode="auto">
                      <a:xfrm>
                        <a:off x="3203575" y="3519488"/>
                        <a:ext cx="3152775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482600" y="1457325"/>
            <a:ext cx="5903913" cy="9747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Times New Roman" pitchFamily="18" charset="0"/>
                <a:cs typeface="Times New Roman" pitchFamily="18" charset="0"/>
              </a:rPr>
              <a:t>Coincidence electronic</a:t>
            </a:r>
          </a:p>
        </p:txBody>
      </p:sp>
      <p:graphicFrame>
        <p:nvGraphicFramePr>
          <p:cNvPr id="22531" name="Objekt 3"/>
          <p:cNvGraphicFramePr>
            <a:graphicFrameLocks noChangeAspect="1"/>
          </p:cNvGraphicFramePr>
          <p:nvPr/>
        </p:nvGraphicFramePr>
        <p:xfrm>
          <a:off x="5003800" y="1141413"/>
          <a:ext cx="3513138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3" imgW="8783276" imgH="11704762" progId="">
                  <p:embed/>
                </p:oleObj>
              </mc:Choice>
              <mc:Fallback>
                <p:oleObj r:id="rId3" imgW="8783276" imgH="11704762" progId="">
                  <p:embed/>
                  <p:pic>
                    <p:nvPicPr>
                      <p:cNvPr id="22531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141413"/>
                        <a:ext cx="3513138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25538"/>
            <a:ext cx="4551363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Oscilloscope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3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Scope’s Display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4197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0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Measurements – by visual estimation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04703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93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Oscilloscope Setup Controls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0418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6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Properly Scaling the Waveform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786606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68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Oscilloscope Triggering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3212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7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Examples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9334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4160"/>
            <a:ext cx="7789862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9/96/CROyoffs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20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Office PowerPoint</Application>
  <PresentationFormat>Bildschirmpräsentation (4:3)</PresentationFormat>
  <Paragraphs>53</Paragraphs>
  <Slides>18</Slides>
  <Notes>0</Notes>
  <HiddenSlides>4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Larissa</vt:lpstr>
      <vt:lpstr>Signal processing</vt:lpstr>
      <vt:lpstr>Digital Oscilloscope</vt:lpstr>
      <vt:lpstr>Understanding the Scope’s Display</vt:lpstr>
      <vt:lpstr>Making Measurements – by visual estimation</vt:lpstr>
      <vt:lpstr>Primary Oscilloscope Setup Controls</vt:lpstr>
      <vt:lpstr>Properly Scaling the Waveform</vt:lpstr>
      <vt:lpstr>Understanding Oscilloscope Triggering</vt:lpstr>
      <vt:lpstr>Trigger Examples</vt:lpstr>
      <vt:lpstr>PowerPoint-Präsentation</vt:lpstr>
      <vt:lpstr>PowerPoint-Präsentation</vt:lpstr>
      <vt:lpstr>Signal processing</vt:lpstr>
      <vt:lpstr>Shaping amplifier</vt:lpstr>
      <vt:lpstr>Shaping amplifier</vt:lpstr>
      <vt:lpstr>Shaping amplifier</vt:lpstr>
      <vt:lpstr>Signal processing</vt:lpstr>
      <vt:lpstr>Constant Fraction Discriminator</vt:lpstr>
      <vt:lpstr>The coincidence unit</vt:lpstr>
      <vt:lpstr>Coincidence electronic</vt:lpstr>
    </vt:vector>
  </TitlesOfParts>
  <Company>IFJ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Surrey_HECTOR</dc:title>
  <dc:creator>Adam Maj</dc:creator>
  <cp:lastModifiedBy>Wollersheim, Hans-Juergen Dr.</cp:lastModifiedBy>
  <cp:revision>479</cp:revision>
  <dcterms:created xsi:type="dcterms:W3CDTF">2003-10-06T19:31:42Z</dcterms:created>
  <dcterms:modified xsi:type="dcterms:W3CDTF">2021-02-10T20:36:51Z</dcterms:modified>
</cp:coreProperties>
</file>