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4" r:id="rId2"/>
    <p:sldId id="285" r:id="rId3"/>
    <p:sldId id="283" r:id="rId4"/>
    <p:sldId id="258" r:id="rId5"/>
    <p:sldId id="259" r:id="rId6"/>
    <p:sldId id="260" r:id="rId7"/>
    <p:sldId id="265" r:id="rId8"/>
    <p:sldId id="272" r:id="rId9"/>
    <p:sldId id="273" r:id="rId10"/>
    <p:sldId id="278" r:id="rId11"/>
    <p:sldId id="274" r:id="rId12"/>
    <p:sldId id="279" r:id="rId13"/>
    <p:sldId id="280" r:id="rId14"/>
    <p:sldId id="281" r:id="rId15"/>
    <p:sldId id="282" r:id="rId16"/>
    <p:sldId id="261" r:id="rId17"/>
    <p:sldId id="262" r:id="rId18"/>
    <p:sldId id="264" r:id="rId19"/>
    <p:sldId id="286" r:id="rId20"/>
    <p:sldId id="276" r:id="rId21"/>
    <p:sldId id="266" r:id="rId22"/>
    <p:sldId id="275" r:id="rId23"/>
    <p:sldId id="268" r:id="rId24"/>
    <p:sldId id="277" r:id="rId25"/>
    <p:sldId id="269" r:id="rId26"/>
    <p:sldId id="287" r:id="rId27"/>
    <p:sldId id="288" r:id="rId28"/>
    <p:sldId id="289" r:id="rId29"/>
    <p:sldId id="290" r:id="rId30"/>
    <p:sldId id="267" r:id="rId3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CCCC"/>
    <a:srgbClr val="C4C4C4"/>
    <a:srgbClr val="DDDDDD"/>
    <a:srgbClr val="C0C0C0"/>
    <a:srgbClr val="006600"/>
    <a:srgbClr val="009900"/>
    <a:srgbClr val="B2B2B2"/>
    <a:srgbClr val="CCCC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5A71C-3DBC-4F59-884F-AEEDC74888B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0D4B7-0143-42CE-ACBB-5FD4AF8FBE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5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54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22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Gauss distribution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92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21.01.2021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21.01.2021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21.01.2021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8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Line 5"/>
          <p:cNvSpPr>
            <a:spLocks noChangeShapeType="1"/>
          </p:cNvSpPr>
          <p:nvPr userDrawn="1"/>
        </p:nvSpPr>
        <p:spPr bwMode="auto">
          <a:xfrm>
            <a:off x="2381" y="65520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2381" y="6570000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baseline="0" dirty="0" smtClean="0">
                <a:solidFill>
                  <a:schemeClr val="tx1"/>
                </a:solidFill>
                <a:cs typeface="Arial" charset="0"/>
              </a:rPr>
              <a:t>Hans Jürgen </a:t>
            </a:r>
            <a:r>
              <a:rPr lang="de-DE" altLang="de-DE" sz="1000" baseline="0" dirty="0" err="1" smtClean="0">
                <a:solidFill>
                  <a:schemeClr val="tx1"/>
                </a:solidFill>
                <a:cs typeface="Arial" charset="0"/>
              </a:rPr>
              <a:t>Wollersheim</a:t>
            </a:r>
            <a:r>
              <a:rPr lang="de-DE" altLang="de-DE" sz="1000" baseline="0" dirty="0" smtClean="0">
                <a:solidFill>
                  <a:schemeClr val="tx1"/>
                </a:solidFill>
                <a:cs typeface="Arial" charset="0"/>
              </a:rPr>
              <a:t> - 2020</a:t>
            </a:r>
            <a:endParaRPr lang="en-US" altLang="de-DE" sz="1000" dirty="0" smtClean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67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21.01.2021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21.01.2021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21.01.2021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21.01.2021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21.01.2021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21.01.2021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21.01.2021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60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42.png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8.emf"/><Relationship Id="rId10" Type="http://schemas.openxmlformats.org/officeDocument/2006/relationships/image" Target="../media/image3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7" Type="http://schemas.openxmlformats.org/officeDocument/2006/relationships/image" Target="../media/image75.jpe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g"/><Relationship Id="rId5" Type="http://schemas.openxmlformats.org/officeDocument/2006/relationships/image" Target="../media/image73.jpg"/><Relationship Id="rId4" Type="http://schemas.openxmlformats.org/officeDocument/2006/relationships/image" Target="../media/image7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g"/><Relationship Id="rId4" Type="http://schemas.openxmlformats.org/officeDocument/2006/relationships/image" Target="../media/image7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5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Gaseous Detectors – Ionization Measurement</a:t>
            </a:r>
            <a:endParaRPr lang="en-US" dirty="0"/>
          </a:p>
        </p:txBody>
      </p:sp>
      <p:sp>
        <p:nvSpPr>
          <p:cNvPr id="17" name="Textfeld 16"/>
          <p:cNvSpPr txBox="1"/>
          <p:nvPr/>
        </p:nvSpPr>
        <p:spPr>
          <a:xfrm>
            <a:off x="2915816" y="900000"/>
            <a:ext cx="34921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Hans-Jürgen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Wollersheim</a:t>
            </a:r>
            <a:endParaRPr lang="en-US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h.j.wollersheim@gsi.de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00000"/>
            <a:ext cx="24288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00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collection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20688"/>
            <a:ext cx="21653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00" y="2276872"/>
            <a:ext cx="4525807" cy="4209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20000" y="3240000"/>
            <a:ext cx="29523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motion of charges induces an apparent current in the electrodes.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 causes the same signal as the electron = same sign, same amplitude, but much slower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1462465" y="4851922"/>
                <a:ext cx="1165319" cy="537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𝑖</m:t>
                      </m:r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𝑑𝑉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𝑑𝑠</m:t>
                          </m:r>
                        </m:den>
                      </m:f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𝑑𝑠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465" y="4851922"/>
                <a:ext cx="1165319" cy="5379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C:\Users\Hans\Pictures\Neues Bild (26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720000"/>
            <a:ext cx="2274005" cy="212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Gerade Verbindung mit Pfeil 14"/>
          <p:cNvCxnSpPr/>
          <p:nvPr/>
        </p:nvCxnSpPr>
        <p:spPr>
          <a:xfrm>
            <a:off x="2843808" y="1124744"/>
            <a:ext cx="0" cy="43204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58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Ionization chamber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720000"/>
            <a:ext cx="24288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9" y="3996004"/>
            <a:ext cx="2450286" cy="204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960000" y="720000"/>
            <a:ext cx="42498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gas gain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charges move in electric field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induced signal is generated during drift of charges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induced current ends when charges reach electrodes 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960000" y="4320000"/>
            <a:ext cx="486003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´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Frisch grid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´: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 drift towards Frisch grid and induce a signal but not on the anode.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electrons pass the Frisch grid, a signal is induced on anode.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angular dependence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electrons is removed from anode signal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1765152" y="2196000"/>
            <a:ext cx="1366688" cy="536928"/>
          </a:xfrm>
          <a:prstGeom prst="straightConnector1">
            <a:avLst/>
          </a:prstGeom>
          <a:ln w="25400">
            <a:solidFill>
              <a:srgbClr val="0000CC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131840" y="2636912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252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 source (25k f/s)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1765152" y="5058664"/>
            <a:ext cx="358576" cy="602584"/>
          </a:xfrm>
          <a:prstGeom prst="straightConnector1">
            <a:avLst/>
          </a:prstGeom>
          <a:ln w="190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43"/>
          <p:cNvSpPr txBox="1">
            <a:spLocks noChangeArrowheads="1"/>
          </p:cNvSpPr>
          <p:nvPr/>
        </p:nvSpPr>
        <p:spPr bwMode="auto">
          <a:xfrm>
            <a:off x="3240000" y="2916000"/>
            <a:ext cx="207041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12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alt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=2.645 y</a:t>
            </a:r>
            <a:endParaRPr lang="en-US" alt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1200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 </a:t>
            </a:r>
            <a:r>
              <a:rPr lang="en-US" alt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= 6.118 and 6.076 MeV</a:t>
            </a:r>
          </a:p>
          <a:p>
            <a:pPr algn="ctr">
              <a:spcBef>
                <a:spcPct val="50000"/>
              </a:spcBef>
            </a:pPr>
            <a:r>
              <a:rPr lang="en-US" altLang="en-US" sz="1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binary fission/</a:t>
            </a:r>
            <a:r>
              <a:rPr lang="en-US" altLang="en-US" sz="1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-decay = </a:t>
            </a:r>
            <a:r>
              <a:rPr lang="en-US" altLang="en-US" sz="1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1/31</a:t>
            </a:r>
            <a:endParaRPr lang="en-US" altLang="en-US" sz="1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9323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l-GR" dirty="0" smtClean="0"/>
              <a:t>π</a:t>
            </a:r>
            <a:r>
              <a:rPr lang="de-DE" dirty="0" smtClean="0"/>
              <a:t> </a:t>
            </a:r>
            <a:r>
              <a:rPr lang="en-US" dirty="0" smtClean="0"/>
              <a:t>twin ionization chamber for fission fragments</a:t>
            </a:r>
            <a:endParaRPr lang="en-US" dirty="0"/>
          </a:p>
        </p:txBody>
      </p:sp>
      <p:grpSp>
        <p:nvGrpSpPr>
          <p:cNvPr id="3" name="Gruppieren 2"/>
          <p:cNvGrpSpPr>
            <a:grpSpLocks noChangeAspect="1"/>
          </p:cNvGrpSpPr>
          <p:nvPr/>
        </p:nvGrpSpPr>
        <p:grpSpPr>
          <a:xfrm>
            <a:off x="3960000" y="900000"/>
            <a:ext cx="3062856" cy="2552381"/>
            <a:chOff x="540009" y="3996004"/>
            <a:chExt cx="2450286" cy="204190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09" y="3996004"/>
              <a:ext cx="2450286" cy="2041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2" name="Gerade Verbindung mit Pfeil 11"/>
            <p:cNvCxnSpPr/>
            <p:nvPr/>
          </p:nvCxnSpPr>
          <p:spPr>
            <a:xfrm flipV="1">
              <a:off x="1765152" y="5058664"/>
              <a:ext cx="358576" cy="602584"/>
            </a:xfrm>
            <a:prstGeom prst="straightConnector1">
              <a:avLst/>
            </a:prstGeom>
            <a:ln w="19050"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/>
          <p:cNvSpPr txBox="1"/>
          <p:nvPr/>
        </p:nvSpPr>
        <p:spPr>
          <a:xfrm>
            <a:off x="720000" y="720000"/>
            <a:ext cx="1790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</a:rPr>
              <a:t>measured quantities: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20000" y="1080000"/>
            <a:ext cx="409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</a:t>
            </a:r>
            <a:r>
              <a:rPr lang="en-US" sz="1600" baseline="-25000" dirty="0" smtClean="0"/>
              <a:t>H</a:t>
            </a:r>
            <a:endParaRPr lang="en-US" sz="1600" baseline="-25000" dirty="0"/>
          </a:p>
        </p:txBody>
      </p:sp>
      <p:sp>
        <p:nvSpPr>
          <p:cNvPr id="15" name="Textfeld 14"/>
          <p:cNvSpPr txBox="1"/>
          <p:nvPr/>
        </p:nvSpPr>
        <p:spPr>
          <a:xfrm>
            <a:off x="720000" y="1440000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</a:t>
            </a:r>
            <a:r>
              <a:rPr lang="en-US" sz="1600" baseline="-25000" dirty="0"/>
              <a:t>L</a:t>
            </a:r>
          </a:p>
        </p:txBody>
      </p:sp>
      <p:sp>
        <p:nvSpPr>
          <p:cNvPr id="13" name="Geschweifte Klammer rechts 12"/>
          <p:cNvSpPr/>
          <p:nvPr/>
        </p:nvSpPr>
        <p:spPr>
          <a:xfrm>
            <a:off x="1113055" y="1249277"/>
            <a:ext cx="108000" cy="396000"/>
          </a:xfrm>
          <a:prstGeom prst="rightBrac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feil nach rechts 13"/>
          <p:cNvSpPr/>
          <p:nvPr/>
        </p:nvSpPr>
        <p:spPr>
          <a:xfrm>
            <a:off x="1440000" y="1332000"/>
            <a:ext cx="360000" cy="252000"/>
          </a:xfrm>
          <a:prstGeom prst="rightArrow">
            <a:avLst/>
          </a:prstGeom>
          <a:solidFill>
            <a:srgbClr val="33CC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feld 17"/>
          <p:cNvSpPr txBox="1"/>
          <p:nvPr/>
        </p:nvSpPr>
        <p:spPr>
          <a:xfrm>
            <a:off x="1980000" y="1080000"/>
            <a:ext cx="437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A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H</a:t>
            </a:r>
            <a:endParaRPr lang="en-US" sz="1600" b="1" baseline="-25000" dirty="0">
              <a:solidFill>
                <a:srgbClr val="FF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980000" y="1440000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A</a:t>
            </a:r>
            <a:r>
              <a:rPr lang="en-US" sz="1600" b="1" baseline="-25000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20000" y="2160000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</a:t>
            </a:r>
            <a:r>
              <a:rPr lang="en-US" sz="1600" baseline="30000" dirty="0" smtClean="0"/>
              <a:t>-</a:t>
            </a:r>
            <a:r>
              <a:rPr lang="en-US" sz="1600" dirty="0" smtClean="0"/>
              <a:t> drift time</a:t>
            </a:r>
            <a:endParaRPr lang="en-US" sz="1600" dirty="0"/>
          </a:p>
        </p:txBody>
      </p:sp>
      <p:sp>
        <p:nvSpPr>
          <p:cNvPr id="21" name="Pfeil nach rechts 20"/>
          <p:cNvSpPr/>
          <p:nvPr/>
        </p:nvSpPr>
        <p:spPr>
          <a:xfrm>
            <a:off x="2520000" y="2916000"/>
            <a:ext cx="360000" cy="252000"/>
          </a:xfrm>
          <a:prstGeom prst="rightArrow">
            <a:avLst/>
          </a:prstGeom>
          <a:solidFill>
            <a:srgbClr val="33CC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feil nach rechts 21"/>
          <p:cNvSpPr/>
          <p:nvPr/>
        </p:nvSpPr>
        <p:spPr>
          <a:xfrm>
            <a:off x="1908000" y="2232000"/>
            <a:ext cx="360000" cy="252000"/>
          </a:xfrm>
          <a:prstGeom prst="rightArrow">
            <a:avLst/>
          </a:prstGeom>
          <a:solidFill>
            <a:srgbClr val="33CC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feld 16"/>
          <p:cNvSpPr txBox="1"/>
          <p:nvPr/>
        </p:nvSpPr>
        <p:spPr>
          <a:xfrm>
            <a:off x="720000" y="2880000"/>
            <a:ext cx="1755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segmented cathode</a:t>
            </a:r>
            <a:endParaRPr lang="en-US" sz="1600" dirty="0"/>
          </a:p>
        </p:txBody>
      </p:sp>
      <p:sp>
        <p:nvSpPr>
          <p:cNvPr id="20" name="Textfeld 19"/>
          <p:cNvSpPr txBox="1"/>
          <p:nvPr/>
        </p:nvSpPr>
        <p:spPr>
          <a:xfrm>
            <a:off x="2340000" y="216000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ϑ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060000" y="2808000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φ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6" name="Picture 26" descr="Q:\FISSION\e1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00" y="3780000"/>
            <a:ext cx="3760470" cy="272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540000" y="3960000"/>
                <a:ext cx="35681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=0   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→   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960000"/>
                <a:ext cx="3568156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720000" y="4500000"/>
                <a:ext cx="2408672" cy="59362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4500000"/>
                <a:ext cx="2408672" cy="5936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540000" y="5400000"/>
                <a:ext cx="38386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=103.5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±0.5 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𝑀𝑒𝑉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 → 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=108.9±0.5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5400000"/>
                <a:ext cx="3838615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/>
              <p:cNvSpPr txBox="1"/>
              <p:nvPr/>
            </p:nvSpPr>
            <p:spPr>
              <a:xfrm>
                <a:off x="540000" y="5760000"/>
                <a:ext cx="38305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𝐻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=78.3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±0.5 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𝑀𝑒𝑉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  → 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=143.1±0.5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0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5760000"/>
                <a:ext cx="3830599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973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7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ission fragment mass measurement</a:t>
            </a:r>
            <a:endParaRPr lang="en-US" dirty="0"/>
          </a:p>
        </p:txBody>
      </p:sp>
      <p:pic>
        <p:nvPicPr>
          <p:cNvPr id="28" name="Picture 4" descr="Q:\FISSION\evsamas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9" y="576009"/>
            <a:ext cx="3800475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2952000" y="5940000"/>
            <a:ext cx="23599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0" dirty="0">
                <a:solidFill>
                  <a:srgbClr val="0000FF"/>
                </a:solidFill>
              </a:rPr>
              <a:t>mass resolution </a:t>
            </a:r>
            <a:r>
              <a:rPr lang="en-US" altLang="en-US" sz="1600" b="0" dirty="0">
                <a:solidFill>
                  <a:srgbClr val="0000FF"/>
                </a:solidFill>
                <a:cs typeface="Times New Roman" charset="0"/>
              </a:rPr>
              <a:t>σ = 3 </a:t>
            </a:r>
            <a:r>
              <a:rPr lang="en-US" altLang="en-US" sz="1600" b="0" dirty="0" err="1">
                <a:solidFill>
                  <a:srgbClr val="0000FF"/>
                </a:solidFill>
                <a:cs typeface="Times New Roman" charset="0"/>
              </a:rPr>
              <a:t>amu</a:t>
            </a:r>
            <a:endParaRPr lang="en-US" altLang="en-US" sz="1600" b="0" dirty="0">
              <a:solidFill>
                <a:srgbClr val="0000FF"/>
              </a:solidFill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3096000" y="4680000"/>
            <a:ext cx="87075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 b="0" dirty="0">
                <a:solidFill>
                  <a:srgbClr val="0000FF"/>
                </a:solidFill>
              </a:rPr>
              <a:t>&lt;108.9 </a:t>
            </a:r>
            <a:r>
              <a:rPr lang="en-US" altLang="en-US" sz="1000" b="0" dirty="0" err="1">
                <a:solidFill>
                  <a:srgbClr val="0000FF"/>
                </a:solidFill>
              </a:rPr>
              <a:t>amu</a:t>
            </a:r>
            <a:r>
              <a:rPr lang="en-US" altLang="en-US" sz="1000" b="0" dirty="0">
                <a:solidFill>
                  <a:srgbClr val="0000FF"/>
                </a:solidFill>
              </a:rPr>
              <a:t>&gt;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4248000" y="4680000"/>
            <a:ext cx="1135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 b="0" dirty="0">
                <a:solidFill>
                  <a:srgbClr val="0000FF"/>
                </a:solidFill>
              </a:rPr>
              <a:t>&lt;</a:t>
            </a:r>
            <a:r>
              <a:rPr lang="en-US" altLang="en-US" sz="1000" b="0" dirty="0">
                <a:solidFill>
                  <a:srgbClr val="0000FF"/>
                </a:solidFill>
              </a:rPr>
              <a:t>143.1 </a:t>
            </a:r>
            <a:r>
              <a:rPr lang="en-US" altLang="en-US" sz="1000" b="0" dirty="0" err="1">
                <a:solidFill>
                  <a:srgbClr val="0000FF"/>
                </a:solidFill>
              </a:rPr>
              <a:t>amu</a:t>
            </a:r>
            <a:r>
              <a:rPr lang="en-US" altLang="en-US" sz="1000" b="0" dirty="0">
                <a:solidFill>
                  <a:srgbClr val="0000FF"/>
                </a:solidFill>
              </a:rPr>
              <a:t>&gt;</a:t>
            </a: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720000" y="6300000"/>
            <a:ext cx="18598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 b="0" dirty="0"/>
              <a:t>P. </a:t>
            </a:r>
            <a:r>
              <a:rPr lang="en-US" altLang="en-US" sz="1000" b="0" dirty="0" err="1"/>
              <a:t>Adrich</a:t>
            </a:r>
            <a:r>
              <a:rPr lang="en-US" altLang="en-US" sz="1000" b="0" dirty="0"/>
              <a:t>, diploma thesis (2000)</a:t>
            </a:r>
          </a:p>
        </p:txBody>
      </p:sp>
    </p:spTree>
    <p:extLst>
      <p:ext uri="{BB962C8B-B14F-4D97-AF65-F5344CB8AC3E}">
        <p14:creationId xmlns:p14="http://schemas.microsoft.com/office/powerpoint/2010/main" val="143149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Determination of the polar angles</a:t>
            </a:r>
            <a:endParaRPr lang="en-US" dirty="0"/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720000" y="6300000"/>
            <a:ext cx="18598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 b="0" dirty="0"/>
              <a:t>P. </a:t>
            </a:r>
            <a:r>
              <a:rPr lang="en-US" altLang="en-US" sz="1000" b="0" dirty="0" err="1"/>
              <a:t>Adrich</a:t>
            </a:r>
            <a:r>
              <a:rPr lang="en-US" altLang="en-US" sz="1000" b="0" dirty="0"/>
              <a:t>, diploma thesis (2000)</a:t>
            </a:r>
          </a:p>
        </p:txBody>
      </p:sp>
      <p:pic>
        <p:nvPicPr>
          <p:cNvPr id="8" name="Picture 5" descr="Q:\FISSION\theta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576004"/>
            <a:ext cx="5013960" cy="362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1800000" y="4320000"/>
                <a:ext cx="2206630" cy="601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</m: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𝑑𝑟𝑖𝑓𝑡</m:t>
                              </m:r>
                            </m:sub>
                          </m:sSub>
                        </m:num>
                        <m:den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  <m:d>
                            <m:d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0" y="4320000"/>
                <a:ext cx="2206630" cy="6016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Group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210441"/>
              </p:ext>
            </p:extLst>
          </p:nvPr>
        </p:nvGraphicFramePr>
        <p:xfrm>
          <a:off x="5400000" y="4500000"/>
          <a:ext cx="1828800" cy="1579563"/>
        </p:xfrm>
        <a:graphic>
          <a:graphicData uri="http://schemas.openxmlformats.org/drawingml/2006/table">
            <a:tbl>
              <a:tblPr/>
              <a:tblGrid>
                <a:gridCol w="84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36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angular resolution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A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ϑ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φ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Symbol" pitchFamily="18" charset="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  <a:r>
                        <a:rPr kumimoji="0" lang="en-US" alt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4.2</a:t>
                      </a:r>
                      <a:r>
                        <a:rPr kumimoji="0" lang="en-US" alt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  <a:r>
                        <a:rPr kumimoji="0" lang="en-US" alt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</a:t>
                      </a:r>
                      <a:r>
                        <a:rPr kumimoji="0" lang="en-US" alt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  <a:r>
                        <a:rPr kumimoji="0" lang="en-US" alt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50000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5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2.3</a:t>
                      </a:r>
                      <a:r>
                        <a:rPr kumimoji="0" lang="en-US" alt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0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00000" y="5220000"/>
            <a:ext cx="24625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0" dirty="0">
                <a:solidFill>
                  <a:srgbClr val="0000FF"/>
                </a:solidFill>
              </a:rPr>
              <a:t>drift velocity: </a:t>
            </a:r>
            <a:r>
              <a:rPr lang="en-US" altLang="en-US" sz="1400" b="0" dirty="0" err="1" smtClean="0">
                <a:solidFill>
                  <a:srgbClr val="0000FF"/>
                </a:solidFill>
              </a:rPr>
              <a:t>v</a:t>
            </a:r>
            <a:r>
              <a:rPr lang="en-US" altLang="en-US" sz="1400" b="0" baseline="-25000" dirty="0" err="1" smtClean="0">
                <a:solidFill>
                  <a:srgbClr val="0000FF"/>
                </a:solidFill>
              </a:rPr>
              <a:t>drift</a:t>
            </a:r>
            <a:r>
              <a:rPr lang="en-US" altLang="en-US" sz="1400" b="0" baseline="-25000" dirty="0" smtClean="0">
                <a:solidFill>
                  <a:srgbClr val="0000FF"/>
                </a:solidFill>
              </a:rPr>
              <a:t> </a:t>
            </a:r>
            <a:r>
              <a:rPr lang="en-US" altLang="en-US" sz="1400" b="0" dirty="0" smtClean="0">
                <a:solidFill>
                  <a:srgbClr val="0000FF"/>
                </a:solidFill>
              </a:rPr>
              <a:t>= 10 </a:t>
            </a:r>
            <a:r>
              <a:rPr lang="en-US" altLang="en-US" sz="1400" b="0" dirty="0">
                <a:solidFill>
                  <a:srgbClr val="0000FF"/>
                </a:solidFill>
              </a:rPr>
              <a:t>(cm/</a:t>
            </a:r>
            <a:r>
              <a:rPr lang="en-US" altLang="en-US" sz="1400" b="0" dirty="0" err="1">
                <a:solidFill>
                  <a:srgbClr val="0000FF"/>
                </a:solidFill>
                <a:cs typeface="Times New Roman" charset="0"/>
              </a:rPr>
              <a:t>μs</a:t>
            </a:r>
            <a:r>
              <a:rPr lang="en-US" altLang="en-US" sz="1400" b="0" dirty="0">
                <a:solidFill>
                  <a:srgbClr val="0000FF"/>
                </a:solidFill>
                <a:cs typeface="Times New Roman" charset="0"/>
              </a:rPr>
              <a:t>)</a:t>
            </a:r>
            <a:endParaRPr lang="en-US" altLang="en-US" sz="1400" b="0" dirty="0">
              <a:solidFill>
                <a:srgbClr val="0000FF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800000" y="5508000"/>
            <a:ext cx="3287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 b="0" dirty="0">
                <a:solidFill>
                  <a:srgbClr val="0000FF"/>
                </a:solidFill>
              </a:rPr>
              <a:t>range of fragments in </a:t>
            </a:r>
            <a:r>
              <a:rPr lang="en-US" altLang="en-US" sz="1400" b="0" dirty="0" err="1">
                <a:solidFill>
                  <a:srgbClr val="0000FF"/>
                </a:solidFill>
              </a:rPr>
              <a:t>methan</a:t>
            </a:r>
            <a:r>
              <a:rPr lang="en-US" altLang="en-US" sz="1400" b="0" dirty="0">
                <a:solidFill>
                  <a:srgbClr val="0000FF"/>
                </a:solidFill>
              </a:rPr>
              <a:t> gas: </a:t>
            </a:r>
            <a:r>
              <a:rPr lang="en-US" altLang="en-US" sz="1400" b="0" dirty="0" smtClean="0">
                <a:solidFill>
                  <a:srgbClr val="0000FF"/>
                </a:solidFill>
              </a:rPr>
              <a:t>ℓ(E,A</a:t>
            </a:r>
            <a:r>
              <a:rPr lang="en-US" altLang="en-US" sz="1400" b="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800000" y="5796000"/>
            <a:ext cx="268695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0" dirty="0">
                <a:solidFill>
                  <a:srgbClr val="0000FF"/>
                </a:solidFill>
              </a:rPr>
              <a:t>distance cathode-anode: </a:t>
            </a:r>
            <a:r>
              <a:rPr lang="en-US" altLang="en-US" sz="1400" b="0" dirty="0" smtClean="0">
                <a:solidFill>
                  <a:srgbClr val="0000FF"/>
                </a:solidFill>
              </a:rPr>
              <a:t>d = 3.8cm</a:t>
            </a:r>
            <a:endParaRPr lang="en-US" altLang="en-US" sz="1400" b="0" dirty="0">
              <a:solidFill>
                <a:srgbClr val="0000FF"/>
              </a:solidFill>
            </a:endParaRPr>
          </a:p>
        </p:txBody>
      </p:sp>
      <p:grpSp>
        <p:nvGrpSpPr>
          <p:cNvPr id="14" name="Gruppieren 13"/>
          <p:cNvGrpSpPr>
            <a:grpSpLocks noChangeAspect="1"/>
          </p:cNvGrpSpPr>
          <p:nvPr/>
        </p:nvGrpSpPr>
        <p:grpSpPr>
          <a:xfrm>
            <a:off x="6732000" y="720000"/>
            <a:ext cx="2300014" cy="1916677"/>
            <a:chOff x="540009" y="3996004"/>
            <a:chExt cx="2450286" cy="2041905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09" y="3996004"/>
              <a:ext cx="2450286" cy="2041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6" name="Gerade Verbindung mit Pfeil 15"/>
            <p:cNvCxnSpPr/>
            <p:nvPr/>
          </p:nvCxnSpPr>
          <p:spPr>
            <a:xfrm flipV="1">
              <a:off x="1765152" y="5058664"/>
              <a:ext cx="358576" cy="602584"/>
            </a:xfrm>
            <a:prstGeom prst="straightConnector1">
              <a:avLst/>
            </a:prstGeom>
            <a:ln w="19050"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306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Determination of the azimuthal angles</a:t>
            </a:r>
            <a:endParaRPr lang="en-US" dirty="0"/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720000" y="6300000"/>
            <a:ext cx="18598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 b="0" dirty="0"/>
              <a:t>P. </a:t>
            </a:r>
            <a:r>
              <a:rPr lang="en-US" altLang="en-US" sz="1000" b="0" dirty="0" err="1"/>
              <a:t>Adrich</a:t>
            </a:r>
            <a:r>
              <a:rPr lang="en-US" altLang="en-US" sz="1000" b="0" dirty="0"/>
              <a:t>, diploma thesis (2000)</a:t>
            </a:r>
          </a:p>
        </p:txBody>
      </p:sp>
      <p:pic>
        <p:nvPicPr>
          <p:cNvPr id="14" name="Picture 2053" descr="Q:\FISSION\v24v1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0" y="576006"/>
            <a:ext cx="4160520" cy="403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Object 20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698615"/>
              </p:ext>
            </p:extLst>
          </p:nvPr>
        </p:nvGraphicFramePr>
        <p:xfrm>
          <a:off x="2703984" y="5034136"/>
          <a:ext cx="14351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4" imgW="952200" imgH="431640" progId="Equation.3">
                  <p:embed/>
                </p:oleObj>
              </mc:Choice>
              <mc:Fallback>
                <p:oleObj name="Equation" r:id="rId4" imgW="952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984" y="5034136"/>
                        <a:ext cx="143510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0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436523"/>
              </p:ext>
            </p:extLst>
          </p:nvPr>
        </p:nvGraphicFramePr>
        <p:xfrm>
          <a:off x="4913784" y="5034136"/>
          <a:ext cx="1490663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quation" r:id="rId6" imgW="990360" imgH="431640" progId="Equation.3">
                  <p:embed/>
                </p:oleObj>
              </mc:Choice>
              <mc:Fallback>
                <p:oleObj name="Equation" r:id="rId6" imgW="990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3784" y="5034136"/>
                        <a:ext cx="1490663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0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54753"/>
              </p:ext>
            </p:extLst>
          </p:nvPr>
        </p:nvGraphicFramePr>
        <p:xfrm>
          <a:off x="3694584" y="5796136"/>
          <a:ext cx="157162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tion" r:id="rId8" imgW="1041120" imgH="431640" progId="Equation.3">
                  <p:embed/>
                </p:oleObj>
              </mc:Choice>
              <mc:Fallback>
                <p:oleObj name="Equation" r:id="rId8" imgW="10411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4584" y="5796136"/>
                        <a:ext cx="157162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057"/>
          <p:cNvSpPr txBox="1">
            <a:spLocks noChangeArrowheads="1"/>
          </p:cNvSpPr>
          <p:nvPr/>
        </p:nvSpPr>
        <p:spPr bwMode="auto">
          <a:xfrm>
            <a:off x="2627784" y="4653136"/>
            <a:ext cx="4310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 dirty="0"/>
              <a:t>energy ratios for different emission </a:t>
            </a:r>
            <a:r>
              <a:rPr lang="en-US" altLang="en-US" b="0" dirty="0" smtClean="0"/>
              <a:t>angles </a:t>
            </a:r>
            <a:r>
              <a:rPr lang="el-GR" altLang="en-US" b="0" dirty="0" smtClean="0"/>
              <a:t>ϑ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  <p:grpSp>
        <p:nvGrpSpPr>
          <p:cNvPr id="9" name="Gruppieren 8"/>
          <p:cNvGrpSpPr>
            <a:grpSpLocks noChangeAspect="1"/>
          </p:cNvGrpSpPr>
          <p:nvPr/>
        </p:nvGrpSpPr>
        <p:grpSpPr>
          <a:xfrm>
            <a:off x="6732000" y="720000"/>
            <a:ext cx="2300014" cy="1916677"/>
            <a:chOff x="540009" y="3996004"/>
            <a:chExt cx="2450286" cy="2041905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09" y="3996004"/>
              <a:ext cx="2450286" cy="2041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" name="Gerade Verbindung mit Pfeil 10"/>
            <p:cNvCxnSpPr/>
            <p:nvPr/>
          </p:nvCxnSpPr>
          <p:spPr>
            <a:xfrm flipV="1">
              <a:off x="1765152" y="5058664"/>
              <a:ext cx="358576" cy="602584"/>
            </a:xfrm>
            <a:prstGeom prst="straightConnector1">
              <a:avLst/>
            </a:prstGeom>
            <a:ln w="19050"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481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generation in ionization counters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2857143" cy="414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80000" y="720000"/>
            <a:ext cx="3358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ionization in gases: 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≈ 20-30 eV/IP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600000" y="1412776"/>
            <a:ext cx="5185459" cy="3683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loss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r>
              <a:rPr lang="de-DE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de-DE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sz="14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n</a:t>
            </a:r>
            <a:r>
              <a:rPr lang="de-DE" sz="14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</a:t>
            </a: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I    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primary ion pairs </a:t>
            </a:r>
            <a:r>
              <a:rPr lang="de-DE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x</a:t>
            </a:r>
            <a:r>
              <a:rPr lang="de-DE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de-DE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de-DE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force: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de-DE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de-DE" sz="14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-eU</a:t>
            </a:r>
            <a:r>
              <a:rPr lang="de-DE" sz="14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 = -F</a:t>
            </a:r>
            <a:r>
              <a:rPr lang="de-DE" sz="14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endParaRPr lang="de-DE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content of capacity 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</a:p>
          <a:p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</a:p>
          <a:p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+ 2)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960000" y="2736000"/>
                <a:ext cx="3311548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𝑊</m:t>
                      </m:r>
                      <m:d>
                        <m:d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𝑈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∙∆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𝑈</m:t>
                      </m:r>
                      <m:d>
                        <m:d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00" y="2736000"/>
                <a:ext cx="3311548" cy="495649"/>
              </a:xfrm>
              <a:prstGeom prst="rect">
                <a:avLst/>
              </a:prstGeom>
              <a:blipFill rotWithShape="1">
                <a:blip r:embed="rId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960000" y="3265239"/>
                <a:ext cx="35487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𝑊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sub>
                      </m:sSub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00" y="3265239"/>
                <a:ext cx="3548792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4415451" y="3636000"/>
                <a:ext cx="2244781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=+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𝐼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de-DE" sz="1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451" y="3636000"/>
                <a:ext cx="2244781" cy="495649"/>
              </a:xfrm>
              <a:prstGeom prst="rect">
                <a:avLst/>
              </a:prstGeom>
              <a:blipFill rotWithShape="1"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5796000" y="4149080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de-DE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(t)∙(t-t</a:t>
            </a:r>
            <a:r>
              <a:rPr lang="de-DE" sz="14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flipH="1" flipV="1">
            <a:off x="5652120" y="4068000"/>
            <a:ext cx="216024" cy="216024"/>
          </a:xfrm>
          <a:prstGeom prst="straightConnector1">
            <a:avLst/>
          </a:prstGeom>
          <a:ln>
            <a:solidFill>
              <a:srgbClr val="0000CC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4320000" y="4644000"/>
                <a:ext cx="3835794" cy="547009"/>
              </a:xfrm>
              <a:prstGeom prst="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𝑈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𝑊</m:t>
                          </m:r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</m:sup>
                          </m:sSup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</m:sup>
                          </m:sSup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4644000"/>
                <a:ext cx="3835794" cy="5470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4320000" y="5400000"/>
            <a:ext cx="3023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signal: 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59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Time-dependent signal shape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360000" y="720000"/>
            <a:ext cx="3023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signal: 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466668" y="1260008"/>
            <a:ext cx="3169228" cy="1016864"/>
            <a:chOff x="360000" y="1188000"/>
            <a:chExt cx="3169228" cy="10168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feld 4"/>
                <p:cNvSpPr txBox="1"/>
                <p:nvPr/>
              </p:nvSpPr>
              <p:spPr>
                <a:xfrm>
                  <a:off x="360000" y="1188000"/>
                  <a:ext cx="3166188" cy="4970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de-DE" sz="1400" b="0" i="1" smtClean="0">
                            <a:latin typeface="Cambria Math"/>
                            <a:ea typeface="Cambria Math"/>
                          </a:rPr>
                          <m:t>𝑈</m:t>
                        </m:r>
                        <m:d>
                          <m:dPr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sz="14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de-DE" sz="14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de-DE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de-DE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num>
                          <m:den>
                            <m:r>
                              <a:rPr lang="de-DE" sz="1400" b="0" i="1" smtClean="0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  <m:r>
                              <a:rPr lang="de-DE" sz="1400" b="0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de-DE" sz="1400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de-DE" sz="1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  <m:d>
                          <m:dPr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sz="14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de-DE" sz="1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de-DE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" name="Textfeld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000" y="1188000"/>
                  <a:ext cx="3166188" cy="49705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24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feld 5"/>
                <p:cNvSpPr txBox="1"/>
                <p:nvPr/>
              </p:nvSpPr>
              <p:spPr>
                <a:xfrm>
                  <a:off x="360000" y="1772816"/>
                  <a:ext cx="202087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  <m:r>
                          <a:rPr lang="en-US" sz="1400" i="1" smtClean="0">
                            <a:latin typeface="Cambria Math"/>
                            <a:ea typeface="Cambria Math"/>
                          </a:rPr>
                          <m:t>~</m:t>
                        </m:r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1400" b="0" i="1" smtClean="0"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de-DE" sz="1400" b="0" i="1" smtClean="0">
                                <a:latin typeface="Cambria Math"/>
                                <a:ea typeface="Cambria Math"/>
                              </a:rPr>
                              <m:t>−3</m:t>
                            </m:r>
                          </m:sup>
                        </m:sSup>
                        <m:r>
                          <a:rPr lang="en-US" sz="140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14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40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140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" name="Textfeld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000" y="1772816"/>
                  <a:ext cx="2020873" cy="30777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hteck 7"/>
            <p:cNvSpPr/>
            <p:nvPr/>
          </p:nvSpPr>
          <p:spPr>
            <a:xfrm>
              <a:off x="361228" y="1188000"/>
              <a:ext cx="3168000" cy="1016864"/>
            </a:xfrm>
            <a:prstGeom prst="rect">
              <a:avLst/>
            </a:prstGeom>
            <a:noFill/>
            <a:ln w="952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71" y="2910359"/>
            <a:ext cx="4325714" cy="246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5400000" y="3204000"/>
            <a:ext cx="35269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components measure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 on position of primary ion pair</a:t>
            </a:r>
          </a:p>
          <a:p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DE" sz="1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de-DE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w</a:t>
            </a:r>
            <a:r>
              <a:rPr lang="de-DE" sz="1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∙(t</a:t>
            </a:r>
            <a:r>
              <a:rPr lang="de-DE" sz="1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</a:t>
            </a:r>
            <a:r>
              <a:rPr lang="de-DE" sz="1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de-DE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fast counting use only electron component!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055286" y="1393031"/>
            <a:ext cx="2460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drift velocities 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de-DE" sz="1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 0, </a:t>
            </a:r>
            <a:r>
              <a:rPr lang="de-DE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de-DE" sz="1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&lt; 0)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09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Proportional counter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720000"/>
            <a:ext cx="2994286" cy="15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Gerade Verbindung 9"/>
          <p:cNvCxnSpPr/>
          <p:nvPr/>
        </p:nvCxnSpPr>
        <p:spPr>
          <a:xfrm flipH="1">
            <a:off x="899592" y="1404000"/>
            <a:ext cx="12241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1259632" y="112474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wire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677" y="908720"/>
            <a:ext cx="3685715" cy="457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Gerade Verbindung 13"/>
          <p:cNvCxnSpPr/>
          <p:nvPr/>
        </p:nvCxnSpPr>
        <p:spPr>
          <a:xfrm>
            <a:off x="5476677" y="2465712"/>
            <a:ext cx="0" cy="2448272"/>
          </a:xfrm>
          <a:prstGeom prst="line">
            <a:avLst/>
          </a:prstGeom>
          <a:ln w="317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86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Proportional counter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720000"/>
            <a:ext cx="2994286" cy="15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2520000"/>
            <a:ext cx="3971429" cy="264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932040" y="1393071"/>
            <a:ext cx="3388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anode wire: small radius 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de-DE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≈ 50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less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932040" y="1753071"/>
            <a:ext cx="2053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voltage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de-DE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≈ (300-500) V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932040" y="2628000"/>
            <a:ext cx="1834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at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wire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4932040" y="3024000"/>
                <a:ext cx="1851725" cy="533672"/>
              </a:xfrm>
              <a:prstGeom prst="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𝑙𝑛</m:t>
                          </m:r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024000"/>
                <a:ext cx="1851725" cy="533672"/>
              </a:xfrm>
              <a:prstGeom prst="rect">
                <a:avLst/>
              </a:prstGeom>
              <a:blipFill rotWithShape="1">
                <a:blip r:embed="rId4"/>
                <a:stretch>
                  <a:fillRect t="-10000" b="-85556"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4932040" y="4005064"/>
            <a:ext cx="38925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avalanche R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 R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(wire radius), several mean free paths needed pulse height mainly due to positive ions (q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860000" y="720000"/>
            <a:ext cx="396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 amplification factor (typical 10</a:t>
            </a:r>
            <a:r>
              <a:rPr lang="en-US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–10</a:t>
            </a:r>
            <a:r>
              <a:rPr lang="en-US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is constant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 flipH="1">
            <a:off x="899592" y="1404000"/>
            <a:ext cx="12241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1259632" y="112474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wire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58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of charged particles in matter</a:t>
            </a:r>
            <a:endParaRPr lang="en-US" dirty="0"/>
          </a:p>
        </p:txBody>
      </p:sp>
      <p:pic>
        <p:nvPicPr>
          <p:cNvPr id="6" name="Picture 14" descr="Bet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229225"/>
            <a:ext cx="727075" cy="10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blo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229225"/>
            <a:ext cx="106521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4572000" y="5782181"/>
            <a:ext cx="424667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small </a:t>
            </a:r>
            <a:r>
              <a:rPr lang="el-GR" sz="1200" dirty="0" smtClean="0">
                <a:latin typeface="Times New Roman"/>
                <a:cs typeface="Times New Roman"/>
              </a:rPr>
              <a:t>β</a:t>
            </a:r>
            <a:r>
              <a:rPr lang="de-DE" sz="120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 term </a:t>
            </a:r>
            <a:r>
              <a:rPr lang="de-DE" sz="1200" dirty="0" smtClean="0">
                <a:latin typeface="Times New Roman"/>
                <a:cs typeface="Times New Roman"/>
              </a:rPr>
              <a:t>1/</a:t>
            </a:r>
            <a:r>
              <a:rPr lang="el-GR" sz="1200" dirty="0" smtClean="0">
                <a:latin typeface="Times New Roman"/>
                <a:cs typeface="Times New Roman"/>
              </a:rPr>
              <a:t>β</a:t>
            </a:r>
            <a:r>
              <a:rPr lang="de-DE" sz="1200" baseline="30000" dirty="0" smtClean="0">
                <a:latin typeface="Times New Roman"/>
                <a:cs typeface="Times New Roman"/>
              </a:rPr>
              <a:t>2</a:t>
            </a:r>
            <a:r>
              <a:rPr lang="de-DE" sz="120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is dominant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 err="1" smtClean="0">
                <a:latin typeface="Times New Roman"/>
                <a:cs typeface="Times New Roman"/>
              </a:rPr>
              <a:t>dE</a:t>
            </a:r>
            <a:r>
              <a:rPr lang="en-US" sz="1200" dirty="0" smtClean="0">
                <a:latin typeface="Times New Roman"/>
                <a:cs typeface="Times New Roman"/>
              </a:rPr>
              <a:t>/dx has a minimum at</a:t>
            </a:r>
            <a:r>
              <a:rPr lang="de-DE" sz="1200" dirty="0" smtClean="0">
                <a:latin typeface="Times New Roman"/>
                <a:cs typeface="Times New Roman"/>
              </a:rPr>
              <a:t> </a:t>
            </a:r>
            <a:r>
              <a:rPr lang="el-GR" sz="12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βγ</a:t>
            </a:r>
            <a:r>
              <a:rPr lang="de-DE" sz="12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~3-4 </a:t>
            </a:r>
            <a:r>
              <a:rPr lang="en-US" sz="1200" dirty="0" smtClean="0">
                <a:latin typeface="Times New Roman"/>
                <a:cs typeface="Times New Roman"/>
              </a:rPr>
              <a:t>(minimum ionizing particle)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 smtClean="0">
                <a:latin typeface="Times New Roman"/>
                <a:cs typeface="Times New Roman"/>
              </a:rPr>
              <a:t>for high momenta </a:t>
            </a:r>
            <a:r>
              <a:rPr lang="en-US" sz="1200" dirty="0" err="1" smtClean="0">
                <a:latin typeface="Times New Roman"/>
                <a:cs typeface="Times New Roman"/>
              </a:rPr>
              <a:t>dE</a:t>
            </a:r>
            <a:r>
              <a:rPr lang="en-US" sz="1200" dirty="0" smtClean="0">
                <a:latin typeface="Times New Roman"/>
                <a:cs typeface="Times New Roman"/>
              </a:rPr>
              <a:t>/dx reaches  a saturation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323528" y="1412776"/>
                <a:ext cx="6049477" cy="510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/>
                            </a:rPr>
                            <m:t>𝑑𝐸</m:t>
                          </m:r>
                        </m:num>
                        <m:den>
                          <m:r>
                            <a:rPr lang="de-DE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de-DE" sz="1200" b="0" i="1" smtClean="0">
                          <a:latin typeface="Cambria Math"/>
                        </a:rPr>
                        <m:t>=4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e>
                        <m:sup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</m:num>
                        <m:den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den>
                      </m:f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𝑙𝑛</m:t>
                          </m:r>
                          <m:d>
                            <m:d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2∙</m:t>
                                  </m:r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𝛽</m:t>
                                      </m:r>
                                    </m:e>
                                    <m:sup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𝐼</m:t>
                                      </m:r>
                                    </m:e>
                                    <m:sup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−2∙</m:t>
                          </m:r>
                          <m:f>
                            <m:f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412776"/>
                <a:ext cx="6049477" cy="51097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eschweifte Klammer links 9"/>
          <p:cNvSpPr/>
          <p:nvPr/>
        </p:nvSpPr>
        <p:spPr>
          <a:xfrm rot="16200000">
            <a:off x="1469009" y="1290489"/>
            <a:ext cx="316408" cy="128106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899592" y="2089225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0.3071 </a:t>
            </a:r>
            <a:r>
              <a:rPr 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de-DE" sz="1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de-DE" sz="1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de-DE" sz="1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6462438" y="1422000"/>
                <a:ext cx="1277914" cy="436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sSup>
                        <m:sSupPr>
                          <m:ctrlPr>
                            <a:rPr lang="de-DE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p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2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𝑍</m:t>
                          </m:r>
                        </m:num>
                        <m:den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den>
                      </m:f>
                      <m:r>
                        <a:rPr lang="de-DE" sz="12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</m:d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438" y="1422000"/>
                <a:ext cx="1277914" cy="43685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133600"/>
            <a:ext cx="4522788" cy="353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984000" y="2988000"/>
            <a:ext cx="1116000" cy="288000"/>
          </a:xfrm>
          <a:prstGeom prst="rect">
            <a:avLst/>
          </a:prstGeom>
          <a:solidFill>
            <a:srgbClr val="009999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liquid-H</a:t>
            </a:r>
            <a:r>
              <a:rPr lang="de-DE" sz="1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174243" y="3625279"/>
            <a:ext cx="720000" cy="288000"/>
          </a:xfrm>
          <a:prstGeom prst="rect">
            <a:avLst/>
          </a:prstGeom>
          <a:solidFill>
            <a:srgbClr val="009999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He-gas</a:t>
            </a:r>
            <a:endParaRPr lang="de-DE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5004048" y="3600000"/>
            <a:ext cx="1152128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60000" y="900000"/>
            <a:ext cx="756918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600" b="1" dirty="0" smtClean="0">
                <a:solidFill>
                  <a:srgbClr val="0000CC"/>
                </a:solidFill>
                <a:latin typeface="Times New Roman" pitchFamily="18" charset="0"/>
              </a:rPr>
              <a:t>Bethe-Bloch formula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</a:rPr>
              <a:t>describes the energy loss of heavy particles passing through matter</a:t>
            </a:r>
            <a:endParaRPr lang="en-US" altLang="de-DE" sz="1600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altLang="de-DE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altLang="de-DE" sz="1600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altLang="de-DE" sz="16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endParaRPr lang="en-US" altLang="de-DE" sz="16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endParaRPr lang="en-US" altLang="de-DE" sz="16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altLang="de-DE" sz="1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de-DE" sz="1200" dirty="0" smtClean="0">
                <a:latin typeface="Times New Roman" pitchFamily="18" charset="0"/>
              </a:rPr>
              <a:t>energy loss of a particle is</a:t>
            </a:r>
          </a:p>
          <a:p>
            <a:r>
              <a:rPr lang="en-US" altLang="de-DE" sz="1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de-DE" sz="1200" dirty="0" smtClean="0">
                <a:solidFill>
                  <a:srgbClr val="0000CC"/>
                </a:solidFill>
                <a:latin typeface="Times New Roman" pitchFamily="18" charset="0"/>
              </a:rPr>
              <a:t>     independent of its mass!</a:t>
            </a:r>
          </a:p>
          <a:p>
            <a:endParaRPr lang="en-US" altLang="de-DE" sz="800" dirty="0">
              <a:solidFill>
                <a:srgbClr val="FF0000"/>
              </a:solidFill>
              <a:latin typeface="Times New Roman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altLang="de-DE" sz="1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de-DE" sz="1200" dirty="0" smtClean="0">
                <a:latin typeface="Times New Roman" pitchFamily="18" charset="0"/>
              </a:rPr>
              <a:t>energy loss is an important</a:t>
            </a:r>
          </a:p>
          <a:p>
            <a:r>
              <a:rPr lang="en-US" altLang="de-DE" sz="1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de-DE" sz="1200" dirty="0" smtClean="0">
                <a:solidFill>
                  <a:srgbClr val="0000CC"/>
                </a:solidFill>
                <a:latin typeface="Times New Roman" pitchFamily="18" charset="0"/>
              </a:rPr>
              <a:t>     tool for particle identification</a:t>
            </a:r>
          </a:p>
          <a:p>
            <a:endParaRPr lang="en-US" altLang="de-DE" sz="800" dirty="0">
              <a:solidFill>
                <a:srgbClr val="0000CC"/>
              </a:solidFill>
              <a:latin typeface="Times New Roman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altLang="de-DE" sz="1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de-DE" sz="1200" dirty="0" smtClean="0">
                <a:solidFill>
                  <a:srgbClr val="FF0000"/>
                </a:solidFill>
                <a:latin typeface="Times New Roman" pitchFamily="18" charset="0"/>
              </a:rPr>
              <a:t>for minimum ionizing particles </a:t>
            </a:r>
            <a:r>
              <a:rPr lang="en-US" altLang="de-DE" sz="1200" b="1" dirty="0" err="1" smtClean="0">
                <a:solidFill>
                  <a:srgbClr val="FF0000"/>
                </a:solidFill>
                <a:latin typeface="Times New Roman" pitchFamily="18" charset="0"/>
              </a:rPr>
              <a:t>m.i.p</a:t>
            </a:r>
            <a:r>
              <a:rPr lang="en-US" altLang="de-DE" sz="12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r>
              <a:rPr lang="en-US" altLang="de-DE" sz="1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de-DE" sz="1200" dirty="0" smtClean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altLang="de-DE" sz="1200" b="1" dirty="0" err="1" smtClean="0">
                <a:solidFill>
                  <a:srgbClr val="0000CC"/>
                </a:solidFill>
                <a:latin typeface="Times New Roman" pitchFamily="18" charset="0"/>
              </a:rPr>
              <a:t>dE</a:t>
            </a:r>
            <a:r>
              <a:rPr lang="en-US" altLang="de-DE" sz="1200" b="1" dirty="0" smtClean="0">
                <a:solidFill>
                  <a:srgbClr val="0000CC"/>
                </a:solidFill>
                <a:latin typeface="Times New Roman" pitchFamily="18" charset="0"/>
              </a:rPr>
              <a:t>/dx ~ 1-2 MeV g</a:t>
            </a:r>
            <a:r>
              <a:rPr lang="en-US" altLang="de-DE" sz="1200" b="1" baseline="30000" dirty="0" smtClean="0">
                <a:solidFill>
                  <a:srgbClr val="0000CC"/>
                </a:solidFill>
                <a:latin typeface="Times New Roman" pitchFamily="18" charset="0"/>
              </a:rPr>
              <a:t>-1</a:t>
            </a:r>
            <a:r>
              <a:rPr lang="en-US" altLang="de-DE" sz="1200" b="1" dirty="0" smtClean="0">
                <a:solidFill>
                  <a:srgbClr val="0000CC"/>
                </a:solidFill>
                <a:latin typeface="Times New Roman" pitchFamily="18" charset="0"/>
              </a:rPr>
              <a:t> cm</a:t>
            </a:r>
            <a:r>
              <a:rPr lang="en-US" altLang="de-DE" sz="1200" b="1" baseline="30000" dirty="0" smtClean="0">
                <a:solidFill>
                  <a:srgbClr val="0000CC"/>
                </a:solidFill>
                <a:latin typeface="Times New Roman" pitchFamily="18" charset="0"/>
              </a:rPr>
              <a:t>2</a:t>
            </a:r>
          </a:p>
          <a:p>
            <a:r>
              <a:rPr lang="en-US" altLang="de-DE" sz="1200" dirty="0">
                <a:latin typeface="Times New Roman" pitchFamily="18" charset="0"/>
              </a:rPr>
              <a:t> </a:t>
            </a:r>
            <a:r>
              <a:rPr lang="en-US" altLang="de-DE" sz="1200" dirty="0" smtClean="0">
                <a:latin typeface="Times New Roman" pitchFamily="18" charset="0"/>
              </a:rPr>
              <a:t>     i.e. for a target density </a:t>
            </a:r>
            <a:r>
              <a:rPr lang="el-GR" altLang="de-DE" sz="1200" dirty="0" smtClean="0">
                <a:latin typeface="Times New Roman"/>
                <a:cs typeface="Times New Roman"/>
              </a:rPr>
              <a:t>ρ</a:t>
            </a:r>
            <a:r>
              <a:rPr lang="de-DE" altLang="de-DE" sz="1200" dirty="0" smtClean="0">
                <a:latin typeface="Times New Roman"/>
                <a:cs typeface="Times New Roman"/>
              </a:rPr>
              <a:t> = 1 g/cm</a:t>
            </a:r>
            <a:r>
              <a:rPr lang="de-DE" altLang="de-DE" sz="1200" baseline="30000" dirty="0" smtClean="0">
                <a:latin typeface="Times New Roman"/>
                <a:cs typeface="Times New Roman"/>
              </a:rPr>
              <a:t>3</a:t>
            </a:r>
          </a:p>
          <a:p>
            <a:r>
              <a:rPr lang="de-DE" altLang="de-DE" sz="1200" dirty="0">
                <a:latin typeface="Times New Roman"/>
                <a:cs typeface="Times New Roman"/>
              </a:rPr>
              <a:t> </a:t>
            </a:r>
            <a:r>
              <a:rPr lang="de-DE" altLang="de-DE" sz="1200" dirty="0" smtClean="0">
                <a:latin typeface="Times New Roman"/>
                <a:cs typeface="Times New Roman"/>
              </a:rPr>
              <a:t>     </a:t>
            </a:r>
            <a:r>
              <a:rPr lang="de-DE" altLang="de-DE" sz="1200" dirty="0" err="1" smtClean="0">
                <a:latin typeface="Times New Roman"/>
                <a:cs typeface="Times New Roman"/>
              </a:rPr>
              <a:t>dE</a:t>
            </a:r>
            <a:r>
              <a:rPr lang="de-DE" altLang="de-DE" sz="1200" dirty="0" smtClean="0">
                <a:latin typeface="Times New Roman"/>
                <a:cs typeface="Times New Roman"/>
              </a:rPr>
              <a:t>/dx ~ 2 </a:t>
            </a:r>
            <a:r>
              <a:rPr lang="de-DE" altLang="de-DE" sz="1200" dirty="0" err="1" smtClean="0">
                <a:latin typeface="Times New Roman"/>
                <a:cs typeface="Times New Roman"/>
              </a:rPr>
              <a:t>MeV</a:t>
            </a:r>
            <a:r>
              <a:rPr lang="de-DE" altLang="de-DE" sz="1200" dirty="0" smtClean="0">
                <a:latin typeface="Times New Roman"/>
                <a:cs typeface="Times New Roman"/>
              </a:rPr>
              <a:t>/cm</a:t>
            </a:r>
            <a:endParaRPr lang="en-US" altLang="de-DE" sz="1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36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Proportional counter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4932040" y="1393071"/>
            <a:ext cx="3241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anode wire: small radius </a:t>
            </a:r>
            <a:r>
              <a:rPr lang="de-DE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de-DE" sz="14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≈ 50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less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932040" y="1753071"/>
            <a:ext cx="2053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voltage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de-DE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≈ (300-500) V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932040" y="2628000"/>
            <a:ext cx="1834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at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wire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4932040" y="3024000"/>
                <a:ext cx="1722138" cy="533608"/>
              </a:xfrm>
              <a:prstGeom prst="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𝑙𝑛</m:t>
                          </m:r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024000"/>
                <a:ext cx="1722138" cy="533608"/>
              </a:xfrm>
              <a:prstGeom prst="rect">
                <a:avLst/>
              </a:prstGeom>
              <a:blipFill rotWithShape="1">
                <a:blip r:embed="rId2"/>
                <a:stretch>
                  <a:fillRect t="-10000" r="-351" b="-85556"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4932040" y="4005064"/>
            <a:ext cx="3985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avalanche R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 R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several mean free paths needed</a:t>
            </a:r>
          </a:p>
          <a:p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pulse height mainly due to positive ions (q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860000" y="720000"/>
            <a:ext cx="396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 amplification factor (typical 10</a:t>
            </a:r>
            <a:r>
              <a:rPr lang="en-US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–10</a:t>
            </a:r>
            <a:r>
              <a:rPr lang="en-US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is constant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720002"/>
            <a:ext cx="3738096" cy="139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uppieren 10"/>
          <p:cNvGrpSpPr/>
          <p:nvPr/>
        </p:nvGrpSpPr>
        <p:grpSpPr>
          <a:xfrm>
            <a:off x="504023" y="2492896"/>
            <a:ext cx="1619705" cy="1522356"/>
            <a:chOff x="360007" y="2492896"/>
            <a:chExt cx="1619705" cy="152235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07" y="2563823"/>
              <a:ext cx="1542857" cy="1451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feld 8"/>
            <p:cNvSpPr txBox="1"/>
            <p:nvPr/>
          </p:nvSpPr>
          <p:spPr>
            <a:xfrm>
              <a:off x="1547664" y="2492896"/>
              <a:ext cx="39786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-U</a:t>
              </a:r>
              <a:r>
                <a:rPr lang="de-DE" sz="12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1784787" y="3284984"/>
              <a:ext cx="194925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tlCol="0">
              <a:spAutoFit/>
            </a:bodyPr>
            <a:lstStyle/>
            <a:p>
              <a:r>
                <a:rPr lang="de-DE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de-DE" sz="12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1159157" y="3212976"/>
              <a:ext cx="172483" cy="230832"/>
            </a:xfrm>
            <a:prstGeom prst="rect">
              <a:avLst/>
            </a:prstGeom>
            <a:solidFill>
              <a:srgbClr val="C4C4C4"/>
            </a:solidFill>
          </p:spPr>
          <p:txBody>
            <a:bodyPr wrap="none" lIns="0" tIns="0" rtlCol="0">
              <a:spAutoFit/>
            </a:bodyPr>
            <a:lstStyle/>
            <a:p>
              <a:r>
                <a:rPr lang="de-DE" sz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de-DE" sz="12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989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Proportional counter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10119"/>
            <a:ext cx="4862857" cy="150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540000" y="3265820"/>
            <a:ext cx="806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primary produced electrons drift the anode wire and reach the area of high electrical field strength. If a critical field strength is reached, a secondary ionization produces electrons in an avalanche.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633846" y="4798410"/>
            <a:ext cx="5890482" cy="1603811"/>
            <a:chOff x="1273806" y="4798410"/>
            <a:chExt cx="5890482" cy="1603811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1273806" y="4798410"/>
              <a:ext cx="5890482" cy="1582918"/>
              <a:chOff x="0" y="3322800"/>
              <a:chExt cx="5890482" cy="1582918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22800"/>
                <a:ext cx="1188572" cy="15828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7624" y="3420003"/>
                <a:ext cx="4702858" cy="14857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3" name="Textfeld 12"/>
            <p:cNvSpPr txBox="1"/>
            <p:nvPr/>
          </p:nvSpPr>
          <p:spPr>
            <a:xfrm>
              <a:off x="3786207" y="6156000"/>
              <a:ext cx="59022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pos. ion</a:t>
              </a:r>
              <a:endParaRPr 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4608000" y="6156000"/>
              <a:ext cx="59984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electron</a:t>
              </a:r>
              <a:endParaRPr 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1656024" y="4500000"/>
            <a:ext cx="11368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ionization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923928" y="4500000"/>
            <a:ext cx="12522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ionization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184024" y="4500000"/>
            <a:ext cx="125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pos. ions drift due to</a:t>
            </a:r>
          </a:p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ionization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843808" y="4077072"/>
            <a:ext cx="3254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sequence of the signal evolution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449" y="623468"/>
            <a:ext cx="3751429" cy="90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uppieren 3"/>
          <p:cNvGrpSpPr/>
          <p:nvPr/>
        </p:nvGrpSpPr>
        <p:grpSpPr>
          <a:xfrm>
            <a:off x="7937075" y="620688"/>
            <a:ext cx="1171429" cy="2077199"/>
            <a:chOff x="7937075" y="620688"/>
            <a:chExt cx="1171429" cy="207719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7075" y="620688"/>
              <a:ext cx="1171429" cy="1788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feld 2"/>
            <p:cNvSpPr txBox="1"/>
            <p:nvPr/>
          </p:nvSpPr>
          <p:spPr>
            <a:xfrm>
              <a:off x="7956376" y="2420888"/>
              <a:ext cx="10983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cloud</a:t>
              </a:r>
              <a:r>
                <a:rPr lang="de-DE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chamber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224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24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Proportional counter</a:t>
            </a:r>
            <a:endParaRPr lang="en-US" dirty="0"/>
          </a:p>
        </p:txBody>
      </p:sp>
      <p:pic>
        <p:nvPicPr>
          <p:cNvPr id="3" name="Picture 2" descr="D:\web-docs\INDIA\PPAC\pp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595" y="620688"/>
            <a:ext cx="2600325" cy="255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00" y="720000"/>
            <a:ext cx="2558415" cy="213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81456"/>
            <a:ext cx="2535746" cy="233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869160"/>
            <a:ext cx="152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89080"/>
            <a:ext cx="2560320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 flipV="1">
            <a:off x="315491" y="1313984"/>
            <a:ext cx="2952328" cy="576064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315491" y="1774784"/>
            <a:ext cx="0" cy="2688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107504" y="2060848"/>
            <a:ext cx="534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 flipH="1">
            <a:off x="315491" y="1887974"/>
            <a:ext cx="3176389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2267744" y="3348000"/>
            <a:ext cx="577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l-GR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de-DE" sz="14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</a:t>
            </a:r>
            <a:endParaRPr lang="en-US" sz="1400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059832" y="3348000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tan</a:t>
            </a:r>
            <a:r>
              <a:rPr lang="el-GR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ϑ</a:t>
            </a:r>
            <a:r>
              <a:rPr lang="de-DE" sz="14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</a:t>
            </a:r>
            <a:endParaRPr lang="en-US" sz="1400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1008000" y="3368025"/>
            <a:ext cx="1242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entrance window</a:t>
            </a:r>
            <a:endParaRPr lang="en-US" sz="1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945441" y="1609636"/>
            <a:ext cx="21387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de-DE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 500 V</a:t>
            </a:r>
          </a:p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= 5-10 Torr</a:t>
            </a:r>
          </a:p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3 mm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gap anode-cathode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84" y="5684862"/>
            <a:ext cx="1618488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85055" y="6248345"/>
            <a:ext cx="790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delay line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" y="4133631"/>
            <a:ext cx="1877378" cy="131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1331640" y="5384249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de-DE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de-DE" sz="1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endParaRPr lang="en-US" sz="1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259632" y="4232121"/>
            <a:ext cx="753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~ tan</a:t>
            </a:r>
            <a:r>
              <a:rPr lang="el-GR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ϑ</a:t>
            </a:r>
            <a:endParaRPr lang="en-US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179512" y="6104329"/>
            <a:ext cx="227948" cy="276999"/>
            <a:chOff x="298800" y="3438000"/>
            <a:chExt cx="227948" cy="276999"/>
          </a:xfrm>
        </p:grpSpPr>
        <p:sp>
          <p:nvSpPr>
            <p:cNvPr id="10" name="Ellipse 9"/>
            <p:cNvSpPr/>
            <p:nvPr/>
          </p:nvSpPr>
          <p:spPr>
            <a:xfrm>
              <a:off x="315490" y="3501888"/>
              <a:ext cx="180000" cy="180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i</a:t>
              </a:r>
              <a:endParaRPr lang="en-US" dirty="0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298800" y="3438000"/>
              <a:ext cx="2279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251520" y="5456257"/>
            <a:ext cx="261610" cy="276999"/>
            <a:chOff x="576000" y="3590400"/>
            <a:chExt cx="261610" cy="276999"/>
          </a:xfrm>
        </p:grpSpPr>
        <p:sp>
          <p:nvSpPr>
            <p:cNvPr id="23" name="Ellipse 22"/>
            <p:cNvSpPr/>
            <p:nvPr/>
          </p:nvSpPr>
          <p:spPr>
            <a:xfrm>
              <a:off x="616326" y="3654288"/>
              <a:ext cx="180000" cy="180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i</a:t>
              </a:r>
              <a:endParaRPr lang="en-US" dirty="0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576000" y="3590400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302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ulti-</a:t>
            </a:r>
            <a:r>
              <a:rPr lang="en-US" b="1" dirty="0" smtClean="0">
                <a:solidFill>
                  <a:srgbClr val="FF0000"/>
                </a:solidFill>
              </a:rPr>
              <a:t>W</a:t>
            </a:r>
            <a:r>
              <a:rPr lang="en-US" dirty="0" smtClean="0"/>
              <a:t>ire 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roportional 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hamber</a:t>
            </a:r>
            <a:endParaRPr lang="en-US" dirty="0"/>
          </a:p>
        </p:txBody>
      </p:sp>
      <p:pic>
        <p:nvPicPr>
          <p:cNvPr id="4098" name="Picture 2" descr="https://upload.wikimedia.org/wikipedia/commons/thumb/4/44/Wire_chamber_schematic.svg/531px-Wire_chamber_schematic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2" y="720004"/>
            <a:ext cx="3540443" cy="283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836613"/>
            <a:ext cx="1162050" cy="163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788275" y="2492375"/>
            <a:ext cx="125592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solidFill>
                  <a:srgbClr val="000000"/>
                </a:solidFill>
                <a:latin typeface="Times New Roman" pitchFamily="18" charset="0"/>
              </a:rPr>
              <a:t>Georges </a:t>
            </a:r>
            <a:r>
              <a:rPr lang="en-US" altLang="en-US" sz="1200" dirty="0" err="1" smtClean="0">
                <a:solidFill>
                  <a:srgbClr val="000000"/>
                </a:solidFill>
                <a:latin typeface="Times New Roman" pitchFamily="18" charset="0"/>
              </a:rPr>
              <a:t>Charpak</a:t>
            </a:r>
            <a:endParaRPr lang="en-US" altLang="en-US" sz="1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en-US" altLang="en-US" sz="1000" dirty="0" smtClean="0">
                <a:solidFill>
                  <a:srgbClr val="000000"/>
                </a:solidFill>
                <a:latin typeface="Times New Roman" pitchFamily="18" charset="0"/>
              </a:rPr>
              <a:t>Nobel price 1992</a:t>
            </a:r>
            <a:endParaRPr lang="en-US" altLang="en-US" sz="1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403648" y="1340768"/>
            <a:ext cx="1178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Cathode plate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24002" y="2052000"/>
            <a:ext cx="607089" cy="261610"/>
          </a:xfrm>
          <a:prstGeom prst="rect">
            <a:avLst/>
          </a:prstGeom>
          <a:solidFill>
            <a:schemeClr val="bg1"/>
          </a:solidFill>
        </p:spPr>
        <p:txBody>
          <a:bodyPr wrap="none" tIns="0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Wires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016000" y="3337247"/>
            <a:ext cx="891591" cy="261610"/>
          </a:xfrm>
          <a:prstGeom prst="rect">
            <a:avLst/>
          </a:prstGeom>
          <a:solidFill>
            <a:schemeClr val="bg1"/>
          </a:solidFill>
        </p:spPr>
        <p:txBody>
          <a:bodyPr wrap="none" tIns="0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Amplifier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355976" y="1124744"/>
            <a:ext cx="3168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multi-wire proportional chamber detects charged particles and gives positional information on their trajectory.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491880" y="1927865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= 2 mm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779912" y="2780928"/>
            <a:ext cx="1060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 signals</a:t>
            </a: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356001" y="3573016"/>
            <a:ext cx="4536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resolution:           fast anode signals 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de-DE" sz="14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rise</a:t>
            </a: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0.1 </a:t>
            </a:r>
            <a:r>
              <a:rPr lang="de-DE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resolution:      for 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= 2 mm </a:t>
            </a:r>
            <a:r>
              <a:rPr lang="el-GR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de-DE" sz="14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50-300 </a:t>
            </a:r>
            <a:r>
              <a:rPr lang="el-GR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(weighted with charges)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71970"/>
            <a:ext cx="3133334" cy="229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Gerade Verbindung mit Pfeil 16"/>
          <p:cNvCxnSpPr/>
          <p:nvPr/>
        </p:nvCxnSpPr>
        <p:spPr>
          <a:xfrm>
            <a:off x="1890000" y="3852000"/>
            <a:ext cx="85208" cy="2376000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25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ulti-</a:t>
            </a:r>
            <a:r>
              <a:rPr lang="en-US" b="1" dirty="0" smtClean="0">
                <a:solidFill>
                  <a:srgbClr val="FF0000"/>
                </a:solidFill>
              </a:rPr>
              <a:t>W</a:t>
            </a:r>
            <a:r>
              <a:rPr lang="en-US" dirty="0" smtClean="0"/>
              <a:t>ire 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roportional 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hamber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1" y="908720"/>
            <a:ext cx="9028112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57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ime 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rojection 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hamber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360000" y="720000"/>
            <a:ext cx="84244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Projection Chambers are based on the drift of the charge carriers with constant drift velocity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in a homogenous E-field 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 = -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de-DE" sz="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typical parameters: 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~ 1 kV/cm, </a:t>
            </a:r>
            <a:r>
              <a:rPr lang="de-DE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de-DE" sz="1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  1-4 cm/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s,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~ 200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3-dim.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traces: 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drift time, (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from the segmented anode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43" y="1988841"/>
            <a:ext cx="4107180" cy="274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4132287"/>
            <a:ext cx="362902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45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ime 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rojection 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hamber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6" y="1188000"/>
            <a:ext cx="9044108" cy="530966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956012" y="720000"/>
            <a:ext cx="3231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position measurement (x + 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62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ime 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rojection 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hamber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2956012" y="720000"/>
            <a:ext cx="3231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position measurement (x + y)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8000"/>
            <a:ext cx="9144000" cy="51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4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ime 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rojection 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hamber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20000"/>
            <a:ext cx="3696176" cy="276748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494" y="3487489"/>
            <a:ext cx="4986506" cy="27684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50895"/>
            <a:ext cx="3697200" cy="2674566"/>
          </a:xfrm>
          <a:prstGeom prst="rect">
            <a:avLst/>
          </a:prstGeom>
        </p:spPr>
      </p:pic>
      <p:grpSp>
        <p:nvGrpSpPr>
          <p:cNvPr id="13" name="Gruppieren 12"/>
          <p:cNvGrpSpPr/>
          <p:nvPr/>
        </p:nvGrpSpPr>
        <p:grpSpPr>
          <a:xfrm>
            <a:off x="4597540" y="1259999"/>
            <a:ext cx="1552575" cy="1687489"/>
            <a:chOff x="4597540" y="1800000"/>
            <a:chExt cx="1552575" cy="1687489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7540" y="2744539"/>
              <a:ext cx="1552575" cy="742950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2001" y="1800000"/>
              <a:ext cx="1165860" cy="994410"/>
            </a:xfrm>
            <a:prstGeom prst="rect">
              <a:avLst/>
            </a:prstGeom>
          </p:spPr>
        </p:pic>
      </p:grpSp>
      <p:pic>
        <p:nvPicPr>
          <p:cNvPr id="12" name="Grafi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048328"/>
            <a:ext cx="233172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4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as </a:t>
            </a:r>
            <a:r>
              <a:rPr lang="en-US" b="1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lectron </a:t>
            </a:r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ultipliers Technology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000" y="1080000"/>
            <a:ext cx="2887640" cy="216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511" y="692696"/>
            <a:ext cx="4430769" cy="288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" y="576000"/>
            <a:ext cx="2325189" cy="171776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14340" y="2329757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GEM-foil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004048" y="4641189"/>
            <a:ext cx="26981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TPC with C-pads: 100 kHz</a:t>
            </a:r>
          </a:p>
          <a:p>
            <a:endParaRPr lang="en-US" dirty="0" smtClean="0">
              <a:solidFill>
                <a:srgbClr val="0000CC"/>
              </a:solidFill>
            </a:endParaRPr>
          </a:p>
          <a:p>
            <a:r>
              <a:rPr lang="en-US" dirty="0" smtClean="0">
                <a:solidFill>
                  <a:srgbClr val="0000CC"/>
                </a:solidFill>
              </a:rPr>
              <a:t>GEM-TPCs: 10 MHz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68" y="3696964"/>
            <a:ext cx="3863340" cy="281178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2122736" y="3611711"/>
            <a:ext cx="1326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>
                <a:solidFill>
                  <a:srgbClr val="0000CC"/>
                </a:solidFill>
              </a:rPr>
              <a:t>238</a:t>
            </a:r>
            <a:r>
              <a:rPr lang="en-US" sz="1400" dirty="0" smtClean="0">
                <a:solidFill>
                  <a:srgbClr val="0000CC"/>
                </a:solidFill>
              </a:rPr>
              <a:t>U at 1 GeV/u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932040" y="3501008"/>
            <a:ext cx="345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50 </a:t>
            </a:r>
            <a:r>
              <a:rPr lang="el-GR" sz="1400" dirty="0" smtClean="0"/>
              <a:t>μ</a:t>
            </a:r>
            <a:r>
              <a:rPr lang="de-DE" sz="1400" dirty="0" smtClean="0"/>
              <a:t>m </a:t>
            </a:r>
            <a:r>
              <a:rPr lang="de-DE" sz="1400" smtClean="0"/>
              <a:t>Kapton</a:t>
            </a:r>
            <a:r>
              <a:rPr lang="de-DE" sz="1400" smtClean="0"/>
              <a:t>, </a:t>
            </a:r>
            <a:r>
              <a:rPr lang="de-DE" sz="1400" dirty="0" smtClean="0"/>
              <a:t>5 </a:t>
            </a:r>
            <a:r>
              <a:rPr lang="el-GR" sz="1400" dirty="0" smtClean="0"/>
              <a:t>μ</a:t>
            </a:r>
            <a:r>
              <a:rPr lang="de-DE" sz="1400" dirty="0" smtClean="0"/>
              <a:t>m </a:t>
            </a:r>
            <a:r>
              <a:rPr lang="de-DE" sz="1400" dirty="0" err="1" smtClean="0"/>
              <a:t>Cu</a:t>
            </a:r>
            <a:r>
              <a:rPr lang="de-DE" sz="1400" dirty="0" smtClean="0"/>
              <a:t> on </a:t>
            </a:r>
            <a:r>
              <a:rPr lang="de-DE" sz="1400" dirty="0" err="1" smtClean="0"/>
              <a:t>both</a:t>
            </a:r>
            <a:r>
              <a:rPr lang="de-DE" sz="1400" dirty="0" smtClean="0"/>
              <a:t> </a:t>
            </a:r>
            <a:r>
              <a:rPr lang="de-DE" sz="1400" dirty="0" err="1" smtClean="0"/>
              <a:t>sides</a:t>
            </a:r>
            <a:r>
              <a:rPr lang="de-DE" sz="1400" dirty="0" smtClean="0"/>
              <a:t>, 500 V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1050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Ionization detectors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1332000"/>
            <a:ext cx="1438275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uppieren 14"/>
          <p:cNvGrpSpPr/>
          <p:nvPr/>
        </p:nvGrpSpPr>
        <p:grpSpPr>
          <a:xfrm>
            <a:off x="179512" y="692696"/>
            <a:ext cx="1779654" cy="800219"/>
            <a:chOff x="2555776" y="1332000"/>
            <a:chExt cx="1779654" cy="800219"/>
          </a:xfrm>
        </p:grpSpPr>
        <p:sp>
          <p:nvSpPr>
            <p:cNvPr id="3" name="Textfeld 2"/>
            <p:cNvSpPr txBox="1"/>
            <p:nvPr/>
          </p:nvSpPr>
          <p:spPr>
            <a:xfrm>
              <a:off x="2555776" y="1332000"/>
              <a:ext cx="1779654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de-DE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incoming particle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de-DE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ionization track</a:t>
              </a:r>
            </a:p>
            <a:p>
              <a:endParaRPr lang="de-DE" sz="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ion/e</a:t>
              </a:r>
              <a:r>
                <a:rPr lang="en-US" sz="14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pairs</a:t>
              </a:r>
            </a:p>
          </p:txBody>
        </p:sp>
        <p:sp>
          <p:nvSpPr>
            <p:cNvPr id="13" name="Pfeil nach rechts 12"/>
            <p:cNvSpPr/>
            <p:nvPr/>
          </p:nvSpPr>
          <p:spPr>
            <a:xfrm>
              <a:off x="2664000" y="1954800"/>
              <a:ext cx="252000" cy="90000"/>
            </a:xfrm>
            <a:prstGeom prst="rightArrow">
              <a:avLst/>
            </a:prstGeom>
            <a:solidFill>
              <a:srgbClr val="FF0000"/>
            </a:solidFill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1512000"/>
            <a:ext cx="5318096" cy="130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3600000" y="836712"/>
            <a:ext cx="32656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Minimum-ionizing particles</a:t>
            </a:r>
            <a:r>
              <a:rPr lang="en-US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Sauli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IEEE+NSS 2002)</a:t>
            </a:r>
          </a:p>
          <a:p>
            <a:endParaRPr lang="en-US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counting gases: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600000" y="3024000"/>
            <a:ext cx="4979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ionization process: Poisson statistics</a:t>
            </a:r>
          </a:p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detection efficiency </a:t>
            </a:r>
            <a:r>
              <a:rPr lang="el-GR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depends on average number 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&lt;n</a:t>
            </a:r>
            <a:r>
              <a:rPr lang="de-DE" sz="14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de-DE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ion pairs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286" y="3777398"/>
            <a:ext cx="3123810" cy="152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3600000" y="3780000"/>
                <a:ext cx="1590115" cy="39299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≤1−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0" y="3780000"/>
                <a:ext cx="1590115" cy="39299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1080000" y="5040000"/>
                <a:ext cx="14309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de-DE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de-DE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5040000"/>
                <a:ext cx="1430905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1584000" y="5508000"/>
                <a:ext cx="21087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𝑙𝑖𝑛𝑒𝑎𝑟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𝑓𝑜𝑟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 ∆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≪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𝐸</m:t>
                      </m:r>
                    </m:oMath>
                  </m:oMathPara>
                </a14:m>
                <a:endParaRPr lang="en-US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000" y="5508000"/>
                <a:ext cx="2108718" cy="338554"/>
              </a:xfrm>
              <a:prstGeom prst="rect">
                <a:avLst/>
              </a:prstGeom>
              <a:blipFill rotWithShape="1">
                <a:blip r:embed="rId8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075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Geiger-Müller counter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1080000" y="720000"/>
            <a:ext cx="61589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discharge is not any more localized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charge carriers is not any more related to the primary ionization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gas amplification amounts to 10</a:t>
            </a:r>
            <a:r>
              <a:rPr lang="en-US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  <a:r>
              <a:rPr lang="en-US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1400" baseline="30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https://upload.wikimedia.org/wikipedia/commons/2/23/Spread_of_avalanches_in_G-M_tu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211" y="1916832"/>
            <a:ext cx="5698541" cy="396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53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ionization energies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7951787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475656" y="5543654"/>
            <a:ext cx="5550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organic molecules have low-lying excited rotational states </a:t>
            </a:r>
          </a:p>
          <a:p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excitation without ionization through collisions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19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transport in gas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59383"/>
            <a:ext cx="1554286" cy="476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880000" y="720000"/>
            <a:ext cx="5034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 field   </a:t>
            </a:r>
            <a:r>
              <a:rPr lang="de-DE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= </a:t>
            </a:r>
            <a:r>
              <a:rPr lang="el-G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de-DE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/ </a:t>
            </a:r>
            <a:r>
              <a:rPr lang="el-G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separates 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charges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52736"/>
            <a:ext cx="20097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168000" y="2520000"/>
            <a:ext cx="1026326" cy="495108"/>
          </a:xfrm>
          <a:prstGeom prst="rect">
            <a:avLst/>
          </a:prstGeom>
          <a:solidFill>
            <a:schemeClr val="bg1"/>
          </a:solidFill>
        </p:spPr>
        <p:txBody>
          <a:bodyPr wrap="none" lIns="432000" tIns="180000" rIns="432000" bIns="36000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feil nach rechts 4"/>
          <p:cNvSpPr/>
          <p:nvPr/>
        </p:nvSpPr>
        <p:spPr>
          <a:xfrm>
            <a:off x="3168000" y="2564904"/>
            <a:ext cx="864096" cy="1440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uppieren 15"/>
          <p:cNvGrpSpPr/>
          <p:nvPr/>
        </p:nvGrpSpPr>
        <p:grpSpPr>
          <a:xfrm>
            <a:off x="5039517" y="2735984"/>
            <a:ext cx="3276899" cy="2493216"/>
            <a:chOff x="4680000" y="2880000"/>
            <a:chExt cx="3276899" cy="2493216"/>
          </a:xfrm>
        </p:grpSpPr>
        <p:sp>
          <p:nvSpPr>
            <p:cNvPr id="7" name="Textfeld 6"/>
            <p:cNvSpPr txBox="1"/>
            <p:nvPr/>
          </p:nvSpPr>
          <p:spPr>
            <a:xfrm>
              <a:off x="4680000" y="2880000"/>
              <a:ext cx="24816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charge diffusion in electric field</a:t>
              </a:r>
              <a:endParaRPr lang="en-US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feld 7"/>
                <p:cNvSpPr txBox="1"/>
                <p:nvPr/>
              </p:nvSpPr>
              <p:spPr>
                <a:xfrm>
                  <a:off x="4680000" y="3276000"/>
                  <a:ext cx="3167277" cy="6149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𝑑𝑁</m:t>
                            </m:r>
                          </m:num>
                          <m:den>
                            <m:r>
                              <a:rPr lang="de-DE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𝑑𝑥</m:t>
                            </m:r>
                          </m:den>
                        </m:f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de-DE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de-D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𝐷</m:t>
                                    </m:r>
                                  </m:e>
                                </m:acc>
                                <m:r>
                                  <a:rPr lang="en-US" sz="1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</m:rad>
                          </m:den>
                        </m:f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𝑒𝑥𝑝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de-D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de-D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de-D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de-D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𝑤</m:t>
                                        </m:r>
                                        <m:r>
                                          <a:rPr lang="de-D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∙</m:t>
                                        </m:r>
                                        <m:r>
                                          <a:rPr lang="de-DE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de-D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4∙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de-D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𝐷</m:t>
                                    </m:r>
                                  </m:e>
                                </m:acc>
                                <m:r>
                                  <a:rPr lang="en-US" sz="1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" name="Textfeld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0000" y="3276000"/>
                  <a:ext cx="3167277" cy="6149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feld 8"/>
                <p:cNvSpPr txBox="1"/>
                <p:nvPr/>
              </p:nvSpPr>
              <p:spPr>
                <a:xfrm>
                  <a:off x="4680000" y="4032000"/>
                  <a:ext cx="1144736" cy="4085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0" i="1" smtClean="0">
                            <a:latin typeface="Cambria Math"/>
                          </a:rPr>
                          <m:t>𝑤</m:t>
                        </m:r>
                        <m:r>
                          <a:rPr lang="de-DE" sz="12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de-DE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200" b="0" i="1" smtClean="0">
                                <a:latin typeface="Cambria Math"/>
                              </a:rPr>
                              <m:t>𝑒</m:t>
                            </m:r>
                          </m:num>
                          <m:den>
                            <m:r>
                              <a:rPr lang="de-DE" sz="12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de-DE" sz="1200" b="0" i="1" smtClean="0">
                                <a:latin typeface="Cambria Math"/>
                              </a:rPr>
                              <m:t>𝑚</m:t>
                            </m:r>
                          </m:den>
                        </m:f>
                        <m:r>
                          <a:rPr lang="de-DE" sz="12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de-DE" sz="1200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  <m:r>
                          <a:rPr lang="de-DE" sz="12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de-DE" sz="1200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9" name="Textfeld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0000" y="4032000"/>
                  <a:ext cx="1144736" cy="40857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feld 9"/>
                <p:cNvSpPr txBox="1"/>
                <p:nvPr/>
              </p:nvSpPr>
              <p:spPr>
                <a:xfrm>
                  <a:off x="4680000" y="4536000"/>
                  <a:ext cx="86126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smtClean="0">
                            <a:latin typeface="Cambria Math"/>
                            <a:ea typeface="Cambria Math"/>
                          </a:rPr>
                          <m:t>𝜏</m:t>
                        </m:r>
                        <m:r>
                          <a:rPr lang="de-DE" sz="12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type m:val="lin"/>
                            <m:ctrlPr>
                              <a:rPr lang="de-DE" sz="1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de-DE" sz="1200" b="0" i="1" smtClean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num>
                          <m:den>
                            <m:d>
                              <m:dPr>
                                <m:begChr m:val="⟨"/>
                                <m:endChr m:val="⟩"/>
                                <m:ctrlPr>
                                  <a:rPr lang="de-DE" sz="12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1200" b="0" i="1" smtClean="0"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0" name="Textfeld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0000" y="4536000"/>
                  <a:ext cx="861261" cy="27699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93478" r="-21986" b="-1434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feld 10"/>
                <p:cNvSpPr txBox="1"/>
                <p:nvPr/>
              </p:nvSpPr>
              <p:spPr>
                <a:xfrm>
                  <a:off x="4680000" y="4896000"/>
                  <a:ext cx="1018099" cy="4429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200" b="0" i="1" smtClean="0">
                                <a:latin typeface="Cambria Math"/>
                              </a:rPr>
                              <m:t>𝐷</m:t>
                            </m:r>
                          </m:e>
                        </m:acc>
                        <m:r>
                          <a:rPr lang="de-DE" sz="1200" b="0" i="1" smtClean="0">
                            <a:latin typeface="Cambria Math"/>
                          </a:rPr>
                          <m:t>=</m:t>
                        </m:r>
                        <m:r>
                          <a:rPr lang="de-DE" sz="1200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de-DE" sz="12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f>
                          <m:fPr>
                            <m:ctrlPr>
                              <a:rPr lang="de-DE" sz="1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de-DE" sz="12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de-DE" sz="1200" b="0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de-DE" sz="1200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num>
                          <m:den>
                            <m:r>
                              <a:rPr lang="de-DE" sz="12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1" name="Textfeld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0000" y="4896000"/>
                  <a:ext cx="1018099" cy="44294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feld 2"/>
            <p:cNvSpPr txBox="1"/>
            <p:nvPr/>
          </p:nvSpPr>
          <p:spPr>
            <a:xfrm>
              <a:off x="5940000" y="4088105"/>
              <a:ext cx="9877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drift velocity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5940000" y="4520153"/>
              <a:ext cx="20168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mean time between collisions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6732240" y="5013176"/>
              <a:ext cx="7088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mobility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feld 13"/>
                <p:cNvSpPr txBox="1"/>
                <p:nvPr/>
              </p:nvSpPr>
              <p:spPr>
                <a:xfrm>
                  <a:off x="5940000" y="4914821"/>
                  <a:ext cx="700063" cy="4583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de-DE" sz="14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de-DE" sz="1400" b="0" i="1" smtClean="0">
                                <a:latin typeface="Cambria Math"/>
                                <a:ea typeface="Cambria Math"/>
                              </a:rPr>
                              <m:t>𝑤</m:t>
                            </m:r>
                          </m:num>
                          <m:den>
                            <m:r>
                              <a:rPr lang="de-DE" sz="1400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4" name="Textfeld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000" y="4914821"/>
                  <a:ext cx="700063" cy="45839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echteck 14"/>
            <p:cNvSpPr/>
            <p:nvPr/>
          </p:nvSpPr>
          <p:spPr>
            <a:xfrm>
              <a:off x="4680000" y="2880000"/>
              <a:ext cx="3234776" cy="2493216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394" y="4183035"/>
            <a:ext cx="1628572" cy="65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2987824" y="5301208"/>
            <a:ext cx="5336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cycle of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acceleration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scattering/ionization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</a:p>
          <a:p>
            <a:endParaRPr lang="en-US" sz="4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drift(w)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diffusion (D)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depend on field strength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gas pressure </a:t>
            </a:r>
            <a:r>
              <a:rPr lang="el-GR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2988000" y="5940000"/>
                <a:ext cx="12065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𝑤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000" y="5940000"/>
                <a:ext cx="1206549" cy="307777"/>
              </a:xfrm>
              <a:prstGeom prst="rect">
                <a:avLst/>
              </a:prstGeom>
              <a:blipFill rotWithShape="1">
                <a:blip r:embed="rId11"/>
                <a:stretch>
                  <a:fillRect t="-94118" r="-21212" b="-150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4392000" y="5940000"/>
                <a:ext cx="1190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</m:acc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</m:acc>
                      <m:d>
                        <m:d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000" y="5940000"/>
                <a:ext cx="1190518" cy="307777"/>
              </a:xfrm>
              <a:prstGeom prst="rect">
                <a:avLst/>
              </a:prstGeom>
              <a:blipFill rotWithShape="1">
                <a:blip r:embed="rId12"/>
                <a:stretch>
                  <a:fillRect t="-92157" r="-21429" b="-15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feld 19"/>
          <p:cNvSpPr txBox="1"/>
          <p:nvPr/>
        </p:nvSpPr>
        <p:spPr>
          <a:xfrm>
            <a:off x="395536" y="6021288"/>
            <a:ext cx="1349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 diffusion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48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 mobility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720000"/>
            <a:ext cx="4000000" cy="481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4680000" y="900000"/>
                <a:ext cx="23528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𝑖𝑜𝑛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 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𝑚𝑜𝑏𝑖𝑙𝑖𝑡𝑦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  </m:t>
                      </m:r>
                      <m:sSup>
                        <m:sSup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0" y="900000"/>
                <a:ext cx="2352824" cy="307777"/>
              </a:xfrm>
              <a:prstGeom prst="rect">
                <a:avLst/>
              </a:prstGeom>
              <a:blipFill rotWithShape="1">
                <a:blip r:embed="rId3"/>
                <a:stretch>
                  <a:fillRect t="-96000" r="-12953" b="-15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4680000" y="1196752"/>
            <a:ext cx="4356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ions there is an interplay between acceleration and 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collisions. Ion mobility is independent of field for a given 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 at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 =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51520" y="6237312"/>
            <a:ext cx="45784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 McDaniel and E. Mason; The mobility and diffusion of ions in gases (Wiley 1973)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908000" y="27000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772000" y="28080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419872" y="3007985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785163" y="5364000"/>
            <a:ext cx="1149674" cy="230832"/>
          </a:xfrm>
          <a:prstGeom prst="rect">
            <a:avLst/>
          </a:prstGeom>
          <a:solidFill>
            <a:schemeClr val="bg1"/>
          </a:solidFill>
        </p:spPr>
        <p:txBody>
          <a:bodyPr wrap="none" tIns="0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E/</a:t>
            </a:r>
            <a:r>
              <a:rPr lang="el-G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(V/cm/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torr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691680" y="5652000"/>
            <a:ext cx="1362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de-DE" sz="1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10</a:t>
            </a:r>
            <a:r>
              <a:rPr lang="de-DE" sz="14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cm/</a:t>
            </a:r>
            <a:r>
              <a:rPr lang="el-GR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00" y="2204869"/>
            <a:ext cx="2506667" cy="347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70" y="2132856"/>
            <a:ext cx="1106953" cy="86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639" y="2052001"/>
            <a:ext cx="1102857" cy="93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6336000" y="5652000"/>
            <a:ext cx="1252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de-DE" sz="1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10</a:t>
            </a:r>
            <a:r>
              <a:rPr lang="de-DE" sz="1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cm/</a:t>
            </a:r>
            <a:r>
              <a:rPr lang="el-GR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827584" y="2412000"/>
            <a:ext cx="484428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984000" y="2412000"/>
            <a:ext cx="833883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65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mobility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71" y="2143673"/>
            <a:ext cx="383857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138626" y="1836000"/>
            <a:ext cx="339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drift velocities of electrons in different gases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3600" y="1836000"/>
            <a:ext cx="4071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drift velocities of electrons 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de-DE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rgon-Methan </a:t>
            </a:r>
            <a:r>
              <a:rPr lang="de-DE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mixture</a:t>
            </a:r>
            <a:endParaRPr lang="de-DE" sz="14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81065"/>
            <a:ext cx="2952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978843" y="5403994"/>
            <a:ext cx="3207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reduced electric field strength [V/cm mm Hg]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139083" y="4915673"/>
            <a:ext cx="52428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216000" tIns="0" rIns="0" bIns="0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pure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40000" y="720000"/>
            <a:ext cx="799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general, the mobility of electrons is not constant, but 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 on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kinetic energy and varies with the electric field strength.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00" y="2204869"/>
            <a:ext cx="2506667" cy="347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38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Amplification counters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68" y="764704"/>
            <a:ext cx="2742858" cy="261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99592" y="3573016"/>
            <a:ext cx="1861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single-wire gas counter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40000" y="5066600"/>
            <a:ext cx="3095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 counters may be operated in different operation modes depending on the applied high voltage.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667" y="1052736"/>
            <a:ext cx="4177143" cy="518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95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Ionization chamber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540000" y="720000"/>
            <a:ext cx="32830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ionization chamber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operated at a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 which allows full collection of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charges, however below the threshold of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ionization (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amplification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40000" y="1800000"/>
            <a:ext cx="38693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typical field strength 500 V/cm and typical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drift velocities the collection time for 10 cm drift is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2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e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2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ions.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67544" y="3789040"/>
            <a:ext cx="3713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evolution of the signals for </a:t>
            </a:r>
            <a:r>
              <a:rPr lang="en-US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e</a:t>
            </a:r>
            <a:r>
              <a:rPr lang="en-US" sz="1400" b="1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 pair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566863"/>
            <a:ext cx="3471862" cy="198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uppieren 11"/>
          <p:cNvGrpSpPr/>
          <p:nvPr/>
        </p:nvGrpSpPr>
        <p:grpSpPr>
          <a:xfrm>
            <a:off x="294456" y="4320000"/>
            <a:ext cx="8382000" cy="1989320"/>
            <a:chOff x="294456" y="4320000"/>
            <a:chExt cx="8382000" cy="198932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56" y="4345583"/>
              <a:ext cx="8382000" cy="1963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feld 6"/>
            <p:cNvSpPr txBox="1"/>
            <p:nvPr/>
          </p:nvSpPr>
          <p:spPr>
            <a:xfrm>
              <a:off x="720000" y="4320000"/>
              <a:ext cx="742511" cy="276999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electrons</a:t>
              </a:r>
              <a:endParaRPr 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2627784" y="4320000"/>
              <a:ext cx="441146" cy="276999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ions</a:t>
              </a:r>
              <a:endPara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5976000" y="4320000"/>
              <a:ext cx="908069" cy="276999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total charge</a:t>
              </a:r>
              <a:endParaRPr lang="en-US" sz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5042658" y="1268051"/>
            <a:ext cx="2060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planar ionization chamber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0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2083</Words>
  <Application>Microsoft Office PowerPoint</Application>
  <PresentationFormat>Bildschirmpräsentation (4:3)</PresentationFormat>
  <Paragraphs>276</Paragraphs>
  <Slides>30</Slides>
  <Notes>3</Notes>
  <HiddenSlides>1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8" baseType="lpstr">
      <vt:lpstr>Arial</vt:lpstr>
      <vt:lpstr>Calibri</vt:lpstr>
      <vt:lpstr>Cambria Math</vt:lpstr>
      <vt:lpstr>Symbol</vt:lpstr>
      <vt:lpstr>Times New Roman</vt:lpstr>
      <vt:lpstr>Wingdings</vt:lpstr>
      <vt:lpstr>Larissa</vt:lpstr>
      <vt:lpstr>Equation</vt:lpstr>
      <vt:lpstr>Gaseous Detectors – Ionization Measurement</vt:lpstr>
      <vt:lpstr>Interaction of charged particles in matter</vt:lpstr>
      <vt:lpstr>Ionization detectors</vt:lpstr>
      <vt:lpstr>Effective ionization energies</vt:lpstr>
      <vt:lpstr>Charge transport in gas</vt:lpstr>
      <vt:lpstr>Ion mobility</vt:lpstr>
      <vt:lpstr>Electron mobility</vt:lpstr>
      <vt:lpstr>Amplification counters</vt:lpstr>
      <vt:lpstr>Ionization chamber</vt:lpstr>
      <vt:lpstr>Signal collection</vt:lpstr>
      <vt:lpstr>Ionization chamber</vt:lpstr>
      <vt:lpstr>4π twin ionization chamber for fission fragments</vt:lpstr>
      <vt:lpstr>Fission fragment mass measurement</vt:lpstr>
      <vt:lpstr>Determination of the polar angles</vt:lpstr>
      <vt:lpstr>Determination of the azimuthal angles</vt:lpstr>
      <vt:lpstr>Signal generation in ionization counters</vt:lpstr>
      <vt:lpstr>Time-dependent signal shape</vt:lpstr>
      <vt:lpstr>Proportional counter</vt:lpstr>
      <vt:lpstr>Proportional counter</vt:lpstr>
      <vt:lpstr>Proportional counter</vt:lpstr>
      <vt:lpstr>Proportional counter</vt:lpstr>
      <vt:lpstr>Proportional counter</vt:lpstr>
      <vt:lpstr>Multi-Wire Proportional Chamber</vt:lpstr>
      <vt:lpstr>Multi-Wire Proportional Chamber</vt:lpstr>
      <vt:lpstr>Time Projection Chamber</vt:lpstr>
      <vt:lpstr>Time Projection Chamber</vt:lpstr>
      <vt:lpstr>Time Projection Chamber</vt:lpstr>
      <vt:lpstr>Time Projection Chamber</vt:lpstr>
      <vt:lpstr>Gas Electron Multipliers Technology</vt:lpstr>
      <vt:lpstr>Geiger-Müller counter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184</cp:revision>
  <dcterms:created xsi:type="dcterms:W3CDTF">2016-04-06T12:04:03Z</dcterms:created>
  <dcterms:modified xsi:type="dcterms:W3CDTF">2021-01-21T21:37:44Z</dcterms:modified>
</cp:coreProperties>
</file>