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7" r:id="rId2"/>
    <p:sldId id="318" r:id="rId3"/>
    <p:sldId id="319" r:id="rId4"/>
    <p:sldId id="315" r:id="rId5"/>
    <p:sldId id="316" r:id="rId6"/>
    <p:sldId id="289" r:id="rId7"/>
    <p:sldId id="290" r:id="rId8"/>
    <p:sldId id="320" r:id="rId9"/>
    <p:sldId id="321" r:id="rId10"/>
    <p:sldId id="331" r:id="rId11"/>
    <p:sldId id="332" r:id="rId12"/>
    <p:sldId id="313" r:id="rId13"/>
    <p:sldId id="292" r:id="rId14"/>
    <p:sldId id="302" r:id="rId15"/>
    <p:sldId id="293" r:id="rId16"/>
    <p:sldId id="294" r:id="rId17"/>
    <p:sldId id="295" r:id="rId18"/>
    <p:sldId id="296" r:id="rId19"/>
    <p:sldId id="297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298" r:id="rId30"/>
    <p:sldId id="303" r:id="rId31"/>
    <p:sldId id="301" r:id="rId32"/>
    <p:sldId id="333" r:id="rId33"/>
    <p:sldId id="334" r:id="rId34"/>
    <p:sldId id="335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C4C4"/>
    <a:srgbClr val="DDDDDD"/>
    <a:srgbClr val="C0C0C0"/>
    <a:srgbClr val="006600"/>
    <a:srgbClr val="0099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0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Nuclear Physics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850" y="836712"/>
            <a:ext cx="451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Comic Sans MS" pitchFamily="66" charset="0"/>
              </a:rPr>
              <a:t>Frontier of gamma-ray spectroscopy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7885113" y="2568674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0000CC"/>
                </a:solidFill>
                <a:latin typeface="Times New Roman" pitchFamily="18" charset="0"/>
              </a:rPr>
              <a:t>energy [eV]</a:t>
            </a:r>
            <a:endParaRPr lang="de-DE" alt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4474"/>
            <a:ext cx="5937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1116013" y="1971774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6227763" y="1971774"/>
            <a:ext cx="503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1e4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7451725" y="1971774"/>
            <a:ext cx="503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1e5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8675688" y="1971774"/>
            <a:ext cx="503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1e6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2405063" y="1971774"/>
            <a:ext cx="396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10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3708400" y="1971774"/>
            <a:ext cx="503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100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4932363" y="1971774"/>
            <a:ext cx="503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1e3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0" y="1971774"/>
            <a:ext cx="449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0.1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0" y="1617762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accent1"/>
                </a:solidFill>
              </a:rPr>
              <a:t>      </a:t>
            </a:r>
            <a:r>
              <a:rPr lang="en-GB" altLang="en-US" sz="1600" dirty="0">
                <a:solidFill>
                  <a:srgbClr val="0000CC"/>
                </a:solidFill>
                <a:latin typeface="Times New Roman" pitchFamily="18" charset="0"/>
              </a:rPr>
              <a:t>IR             visible light     UV             soft X-ray              </a:t>
            </a:r>
            <a:r>
              <a:rPr lang="en-GB" altLang="en-US" sz="1600" dirty="0" err="1">
                <a:solidFill>
                  <a:srgbClr val="0000CC"/>
                </a:solidFill>
                <a:latin typeface="Times New Roman" pitchFamily="18" charset="0"/>
              </a:rPr>
              <a:t>X-ray</a:t>
            </a:r>
            <a:r>
              <a:rPr lang="en-GB" altLang="en-US" sz="1600" dirty="0">
                <a:solidFill>
                  <a:srgbClr val="0000CC"/>
                </a:solidFill>
                <a:latin typeface="Times New Roman" pitchFamily="18" charset="0"/>
              </a:rPr>
              <a:t>                     hard X-ray     </a:t>
            </a:r>
            <a:r>
              <a:rPr lang="en-GB" altLang="en-US" sz="1600" b="1" dirty="0">
                <a:solidFill>
                  <a:srgbClr val="FF0000"/>
                </a:solidFill>
                <a:latin typeface="Times New Roman" pitchFamily="18" charset="0"/>
              </a:rPr>
              <a:t>gamma-ray</a:t>
            </a:r>
            <a:r>
              <a:rPr lang="en-GB" altLang="en-US" sz="1600" dirty="0">
                <a:latin typeface="Times New Roman" pitchFamily="18" charset="0"/>
              </a:rPr>
              <a:t> </a:t>
            </a:r>
            <a:r>
              <a:rPr lang="en-GB" altLang="en-US" sz="16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→</a:t>
            </a:r>
          </a:p>
        </p:txBody>
      </p:sp>
      <p:pic>
        <p:nvPicPr>
          <p:cNvPr id="16" name="Picture 65" descr="log-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837"/>
            <a:ext cx="8958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8" descr="planar-coax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95712"/>
            <a:ext cx="1690688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9"/>
          <p:cNvSpPr txBox="1">
            <a:spLocks noChangeArrowheads="1"/>
          </p:cNvSpPr>
          <p:nvPr/>
        </p:nvSpPr>
        <p:spPr bwMode="auto">
          <a:xfrm>
            <a:off x="6419450" y="5229324"/>
            <a:ext cx="2512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en-US" dirty="0" smtClean="0">
                <a:solidFill>
                  <a:srgbClr val="FF0000"/>
                </a:solidFill>
              </a:rPr>
              <a:t>Germanium </a:t>
            </a:r>
          </a:p>
          <a:p>
            <a:pPr algn="ctr"/>
            <a:r>
              <a:rPr kumimoji="1" lang="en-US" altLang="en-US" dirty="0" smtClean="0">
                <a:solidFill>
                  <a:srgbClr val="FF0000"/>
                </a:solidFill>
              </a:rPr>
              <a:t>semi-conductor detectors</a:t>
            </a:r>
            <a:endParaRPr kumimoji="1" lang="en-US" altLang="en-US" dirty="0">
              <a:solidFill>
                <a:srgbClr val="FF0000"/>
              </a:solidFill>
            </a:endParaRPr>
          </a:p>
        </p:txBody>
      </p:sp>
      <p:pic>
        <p:nvPicPr>
          <p:cNvPr id="19" name="Picture 73" descr="comptoneffek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787874"/>
            <a:ext cx="1892300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4" descr="photoeffekt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636937"/>
            <a:ext cx="1508125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376238" y="3278287"/>
            <a:ext cx="196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Photoelectric effect</a:t>
            </a:r>
          </a:p>
        </p:txBody>
      </p:sp>
      <p:sp>
        <p:nvSpPr>
          <p:cNvPr id="22" name="Text Box 76"/>
          <p:cNvSpPr txBox="1">
            <a:spLocks noChangeArrowheads="1"/>
          </p:cNvSpPr>
          <p:nvPr/>
        </p:nvSpPr>
        <p:spPr bwMode="auto">
          <a:xfrm>
            <a:off x="371475" y="4718149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itchFamily="18" charset="0"/>
              </a:rPr>
              <a:t>Compton scattering</a:t>
            </a:r>
          </a:p>
        </p:txBody>
      </p:sp>
      <p:sp>
        <p:nvSpPr>
          <p:cNvPr id="23" name="Text Box 77"/>
          <p:cNvSpPr txBox="1">
            <a:spLocks noChangeArrowheads="1"/>
          </p:cNvSpPr>
          <p:nvPr/>
        </p:nvSpPr>
        <p:spPr bwMode="auto">
          <a:xfrm>
            <a:off x="3348038" y="3571974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altLang="en-US" b="1" baseline="30000">
                <a:solidFill>
                  <a:srgbClr val="0000CC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3779838" y="551031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altLang="en-US" b="1" baseline="30000">
                <a:solidFill>
                  <a:srgbClr val="0000CC"/>
                </a:solidFill>
                <a:latin typeface="Times New Roman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900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ingle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hoton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mission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omputed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omography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627620" cy="380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0" y="4860000"/>
            <a:ext cx="820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Most commonly used tracer in SPECT is </a:t>
            </a:r>
            <a:r>
              <a:rPr lang="en-US" baseline="30000" dirty="0" smtClean="0"/>
              <a:t>99</a:t>
            </a:r>
            <a:r>
              <a:rPr lang="en-US" dirty="0" smtClean="0"/>
              <a:t>Tc</a:t>
            </a:r>
            <a:r>
              <a:rPr lang="en-US" baseline="30000" dirty="0" smtClean="0"/>
              <a:t>m</a:t>
            </a:r>
            <a:r>
              <a:rPr lang="en-US" dirty="0" smtClean="0"/>
              <a:t>,  140 </a:t>
            </a:r>
            <a:r>
              <a:rPr lang="en-US" dirty="0" err="1" smtClean="0"/>
              <a:t>keV</a:t>
            </a:r>
            <a:r>
              <a:rPr lang="en-US" dirty="0" smtClean="0"/>
              <a:t> a pure single photon emitter T</a:t>
            </a:r>
            <a:r>
              <a:rPr lang="en-US" baseline="-25000" dirty="0" smtClean="0"/>
              <a:t>1/2</a:t>
            </a:r>
            <a:r>
              <a:rPr lang="en-US" dirty="0" smtClean="0"/>
              <a:t> = 6.02 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Utilizes a gamma-ray camera rotated in small ~3</a:t>
            </a:r>
            <a:r>
              <a:rPr lang="en-US" baseline="30000" dirty="0" smtClean="0"/>
              <a:t>0</a:t>
            </a:r>
            <a:r>
              <a:rPr lang="en-US" dirty="0" smtClean="0"/>
              <a:t> steps around the patient.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Technetium- 99m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472839" cy="36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4680000"/>
            <a:ext cx="6692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Supplied in a generator consisting of 99Mo absorbed onto alumina.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Container allows liquid introduced at top to be collected at bottom.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Needs replacing weekly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motivation behind the project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720000"/>
            <a:ext cx="6648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20000" y="3960000"/>
            <a:ext cx="54099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Existing technology relies on BGO scintillator technology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r>
              <a:rPr lang="en-US" sz="1600" dirty="0" smtClean="0">
                <a:solidFill>
                  <a:srgbClr val="0000CC"/>
                </a:solidFill>
              </a:rPr>
              <a:t>       </a:t>
            </a:r>
            <a:r>
              <a:rPr lang="en-US" sz="1600" dirty="0" smtClean="0"/>
              <a:t>- Limited position resolution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High patient dose requirement.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Poor energy resolution only accept </a:t>
            </a:r>
            <a:r>
              <a:rPr lang="en-US" sz="1600" dirty="0" err="1" smtClean="0"/>
              <a:t>photopeak</a:t>
            </a:r>
            <a:r>
              <a:rPr lang="en-US" sz="1600" dirty="0" smtClean="0"/>
              <a:t> events.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Will not function in large magnetic field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SPECT applications utilizing Compton Camera techniques.</a:t>
            </a:r>
            <a:endParaRPr lang="en-US" sz="16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</a:t>
            </a:r>
            <a:r>
              <a:rPr lang="en-US" b="1" dirty="0" smtClean="0"/>
              <a:t>FOV</a:t>
            </a:r>
            <a:r>
              <a:rPr lang="en-US" dirty="0" smtClean="0"/>
              <a:t>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pic>
        <p:nvPicPr>
          <p:cNvPr id="21" name="Picture 63" descr="Gamma-Camera-at-Nuclear-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592000"/>
            <a:ext cx="2502000" cy="15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5" descr="Schematic diagram through a Gamma Camera showing its functional componen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4320000"/>
            <a:ext cx="2500313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 rot="16200000">
            <a:off x="3255057" y="3312000"/>
            <a:ext cx="176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www.siemens.de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80000" y="1980000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Large FOV of ~20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Low spatial resolution 0.5-1 cm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80000" y="1836000"/>
            <a:ext cx="3240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</p:spTree>
    <p:extLst>
      <p:ext uri="{BB962C8B-B14F-4D97-AF65-F5344CB8AC3E}">
        <p14:creationId xmlns:p14="http://schemas.microsoft.com/office/powerpoint/2010/main" val="39735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Camera: Individual multi-anode readout</a:t>
            </a:r>
            <a:endParaRPr lang="en-US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298697"/>
              </p:ext>
            </p:extLst>
          </p:nvPr>
        </p:nvGraphicFramePr>
        <p:xfrm>
          <a:off x="4953000" y="908720"/>
          <a:ext cx="288131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 Photo" r:id="rId4" imgW="10000000" imgH="6668431" progId="MSPhotoEd.3">
                  <p:embed/>
                </p:oleObj>
              </mc:Choice>
              <mc:Fallback>
                <p:oleObj name="Photo Editor Photo" r:id="rId4" imgW="10000000" imgH="66684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08720"/>
                        <a:ext cx="2881313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1491753"/>
              </p:ext>
            </p:extLst>
          </p:nvPr>
        </p:nvGraphicFramePr>
        <p:xfrm>
          <a:off x="330200" y="1304008"/>
          <a:ext cx="3302000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6" imgW="4086795" imgH="5047619" progId="Paint.Picture">
                  <p:embed/>
                </p:oleObj>
              </mc:Choice>
              <mc:Fallback>
                <p:oleObj name="Bitmap Image" r:id="rId6" imgW="4086795" imgH="504761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304008"/>
                        <a:ext cx="3302000" cy="449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40000" y="900000"/>
            <a:ext cx="3701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wires in X axis and 16 wires in Y axis </a:t>
            </a:r>
            <a:endParaRPr lang="de-DE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45570"/>
            <a:ext cx="288131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62575" y="4934620"/>
            <a:ext cx="1223963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518150" y="3369345"/>
            <a:ext cx="18732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itchFamily="34" charset="0"/>
              </a:rPr>
              <a:t>Hamamatsu R2486 PSPMT</a:t>
            </a:r>
            <a:endParaRPr lang="de-DE" altLang="en-US" sz="1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854700" y="6123658"/>
            <a:ext cx="10795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itchFamily="34" charset="0"/>
              </a:rPr>
              <a:t>Photocathode = 56.25 mm</a:t>
            </a:r>
            <a:endParaRPr lang="de-DE" altLang="en-US" sz="1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7956000" y="2132683"/>
            <a:ext cx="136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76 mm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3 mm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7.4 g/cm</a:t>
            </a:r>
            <a:r>
              <a:rPr lang="en-GB" altLang="en-US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848600" y="930945"/>
            <a:ext cx="1008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LYSO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endParaRPr lang="de-DE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40000" y="6300000"/>
            <a:ext cx="399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  <a:latin typeface="Verdana" pitchFamily="34" charset="0"/>
              </a:rPr>
              <a:t>C.Domingo</a:t>
            </a:r>
            <a:r>
              <a:rPr lang="de-DE" altLang="en-US" sz="1000" dirty="0">
                <a:solidFill>
                  <a:schemeClr val="tx1"/>
                </a:solidFill>
                <a:latin typeface="Verdana" pitchFamily="34" charset="0"/>
              </a:rPr>
              <a:t> Pardo, N. </a:t>
            </a:r>
            <a:r>
              <a:rPr lang="de-DE" altLang="en-US" sz="1000" dirty="0" err="1">
                <a:solidFill>
                  <a:schemeClr val="tx1"/>
                </a:solidFill>
                <a:latin typeface="Verdana" pitchFamily="34" charset="0"/>
              </a:rPr>
              <a:t>Goel</a:t>
            </a:r>
            <a:r>
              <a:rPr lang="de-DE" altLang="en-US" sz="1000" dirty="0">
                <a:solidFill>
                  <a:schemeClr val="tx1"/>
                </a:solidFill>
                <a:latin typeface="Verdana" pitchFamily="34" charset="0"/>
              </a:rPr>
              <a:t>, et.al., IEEE, Vol.28, </a:t>
            </a:r>
            <a:r>
              <a:rPr lang="de-DE" altLang="en-US" sz="1000" dirty="0" err="1">
                <a:solidFill>
                  <a:schemeClr val="tx1"/>
                </a:solidFill>
                <a:latin typeface="Verdana" pitchFamily="34" charset="0"/>
              </a:rPr>
              <a:t>Dec</a:t>
            </a:r>
            <a:r>
              <a:rPr lang="de-DE" altLang="en-US" sz="1000" dirty="0">
                <a:solidFill>
                  <a:schemeClr val="tx1"/>
                </a:solidFill>
                <a:latin typeface="Verdana" pitchFamily="34" charset="0"/>
              </a:rPr>
              <a:t>. 2009</a:t>
            </a:r>
          </a:p>
        </p:txBody>
      </p:sp>
    </p:spTree>
    <p:extLst>
      <p:ext uri="{BB962C8B-B14F-4D97-AF65-F5344CB8AC3E}">
        <p14:creationId xmlns:p14="http://schemas.microsoft.com/office/powerpoint/2010/main" val="28674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</p:spTree>
    <p:extLst>
      <p:ext uri="{BB962C8B-B14F-4D97-AF65-F5344CB8AC3E}">
        <p14:creationId xmlns:p14="http://schemas.microsoft.com/office/powerpoint/2010/main" val="30697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717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247900" y="2514600"/>
            <a:ext cx="330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2412000" y="2565400"/>
            <a:ext cx="7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</a:t>
            </a:r>
          </a:p>
        </p:txBody>
      </p:sp>
    </p:spTree>
    <p:extLst>
      <p:ext uri="{BB962C8B-B14F-4D97-AF65-F5344CB8AC3E}">
        <p14:creationId xmlns:p14="http://schemas.microsoft.com/office/powerpoint/2010/main" val="34396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717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247900" y="2514600"/>
            <a:ext cx="330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AutoShape 45"/>
          <p:cNvSpPr>
            <a:spLocks noChangeArrowheads="1"/>
          </p:cNvSpPr>
          <p:nvPr/>
        </p:nvSpPr>
        <p:spPr bwMode="auto">
          <a:xfrm>
            <a:off x="2476500" y="3314700"/>
            <a:ext cx="228600" cy="228600"/>
          </a:xfrm>
          <a:prstGeom prst="star32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2412000" y="2565400"/>
            <a:ext cx="7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</a:t>
            </a:r>
          </a:p>
        </p:txBody>
      </p:sp>
    </p:spTree>
    <p:extLst>
      <p:ext uri="{BB962C8B-B14F-4D97-AF65-F5344CB8AC3E}">
        <p14:creationId xmlns:p14="http://schemas.microsoft.com/office/powerpoint/2010/main" val="2660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717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247900" y="2514600"/>
            <a:ext cx="330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2349500" y="3200400"/>
            <a:ext cx="558800" cy="482600"/>
          </a:xfrm>
          <a:prstGeom prst="star32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3"/>
          <p:cNvSpPr>
            <a:spLocks noChangeArrowheads="1"/>
          </p:cNvSpPr>
          <p:nvPr/>
        </p:nvSpPr>
        <p:spPr bwMode="auto">
          <a:xfrm>
            <a:off x="1972800" y="5158800"/>
            <a:ext cx="88900" cy="144462"/>
          </a:xfrm>
          <a:prstGeom prst="ellipse">
            <a:avLst/>
          </a:prstGeom>
          <a:solidFill>
            <a:srgbClr val="F5E7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4"/>
          <p:cNvSpPr>
            <a:spLocks noChangeArrowheads="1"/>
          </p:cNvSpPr>
          <p:nvPr/>
        </p:nvSpPr>
        <p:spPr bwMode="auto">
          <a:xfrm>
            <a:off x="2210400" y="5151600"/>
            <a:ext cx="88900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5"/>
          <p:cNvSpPr>
            <a:spLocks noChangeArrowheads="1"/>
          </p:cNvSpPr>
          <p:nvPr/>
        </p:nvSpPr>
        <p:spPr bwMode="auto">
          <a:xfrm>
            <a:off x="2437200" y="5158800"/>
            <a:ext cx="88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6"/>
          <p:cNvSpPr>
            <a:spLocks noChangeArrowheads="1"/>
          </p:cNvSpPr>
          <p:nvPr/>
        </p:nvSpPr>
        <p:spPr bwMode="auto">
          <a:xfrm>
            <a:off x="2678400" y="5158800"/>
            <a:ext cx="88900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7"/>
          <p:cNvSpPr>
            <a:spLocks noChangeArrowheads="1"/>
          </p:cNvSpPr>
          <p:nvPr/>
        </p:nvSpPr>
        <p:spPr bwMode="auto">
          <a:xfrm>
            <a:off x="2930400" y="5155200"/>
            <a:ext cx="88900" cy="1444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8"/>
          <p:cNvSpPr>
            <a:spLocks noChangeArrowheads="1"/>
          </p:cNvSpPr>
          <p:nvPr/>
        </p:nvSpPr>
        <p:spPr bwMode="auto">
          <a:xfrm>
            <a:off x="3186000" y="5158800"/>
            <a:ext cx="88900" cy="144463"/>
          </a:xfrm>
          <a:prstGeom prst="ellipse">
            <a:avLst/>
          </a:prstGeom>
          <a:solidFill>
            <a:srgbClr val="F5E7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 Box 46"/>
          <p:cNvSpPr txBox="1">
            <a:spLocks noChangeArrowheads="1"/>
          </p:cNvSpPr>
          <p:nvPr/>
        </p:nvSpPr>
        <p:spPr bwMode="auto">
          <a:xfrm>
            <a:off x="2412000" y="2565400"/>
            <a:ext cx="7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</a:t>
            </a:r>
          </a:p>
        </p:txBody>
      </p:sp>
    </p:spTree>
    <p:extLst>
      <p:ext uri="{BB962C8B-B14F-4D97-AF65-F5344CB8AC3E}">
        <p14:creationId xmlns:p14="http://schemas.microsoft.com/office/powerpoint/2010/main" val="996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717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247900" y="2514600"/>
            <a:ext cx="330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2412000" y="2565400"/>
            <a:ext cx="7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</a:t>
            </a: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flipH="1">
            <a:off x="1589088" y="2514600"/>
            <a:ext cx="584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992188" y="2566988"/>
            <a:ext cx="86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2</a:t>
            </a:r>
          </a:p>
        </p:txBody>
      </p:sp>
      <p:sp>
        <p:nvSpPr>
          <p:cNvPr id="53" name="Oval 29"/>
          <p:cNvSpPr>
            <a:spLocks noChangeArrowheads="1"/>
          </p:cNvSpPr>
          <p:nvPr/>
        </p:nvSpPr>
        <p:spPr bwMode="auto">
          <a:xfrm>
            <a:off x="993600" y="5151600"/>
            <a:ext cx="88900" cy="144463"/>
          </a:xfrm>
          <a:prstGeom prst="ellipse">
            <a:avLst/>
          </a:prstGeom>
          <a:solidFill>
            <a:srgbClr val="F5E7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231200" y="5151600"/>
            <a:ext cx="88900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483200" y="5148000"/>
            <a:ext cx="88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1738800" y="5151600"/>
            <a:ext cx="88900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33"/>
          <p:cNvSpPr>
            <a:spLocks noChangeArrowheads="1"/>
          </p:cNvSpPr>
          <p:nvPr/>
        </p:nvSpPr>
        <p:spPr bwMode="auto">
          <a:xfrm>
            <a:off x="1972800" y="5158800"/>
            <a:ext cx="88900" cy="144462"/>
          </a:xfrm>
          <a:prstGeom prst="ellipse">
            <a:avLst/>
          </a:prstGeom>
          <a:solidFill>
            <a:srgbClr val="F5E7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imaging gamma-rays?</a:t>
            </a:r>
            <a:endParaRPr lang="en-US" dirty="0"/>
          </a:p>
        </p:txBody>
      </p:sp>
      <p:pic>
        <p:nvPicPr>
          <p:cNvPr id="26" name="Picture 60" descr="x-ray-scatt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4680000"/>
            <a:ext cx="2138400" cy="8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1" descr="pet-cam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2520001"/>
            <a:ext cx="2138400" cy="12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3" descr="satel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900000"/>
            <a:ext cx="2138362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40000" y="900000"/>
            <a:ext cx="525015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High </a:t>
            </a:r>
            <a:r>
              <a:rPr lang="en-US" b="1" dirty="0" smtClean="0"/>
              <a:t>energy astrophysics</a:t>
            </a:r>
          </a:p>
          <a:p>
            <a:pPr fontAlgn="base"/>
            <a:endParaRPr lang="en-US" sz="800" dirty="0" smtClean="0"/>
          </a:p>
          <a:p>
            <a:pPr fontAlgn="base"/>
            <a:r>
              <a:rPr lang="en-US" sz="1600" dirty="0" smtClean="0"/>
              <a:t>Correlate the detected photon to source object</a:t>
            </a:r>
            <a:r>
              <a:rPr lang="de-DE" sz="1600" dirty="0" smtClean="0"/>
              <a:t> </a:t>
            </a:r>
            <a:r>
              <a:rPr lang="en-US" sz="1600" dirty="0" smtClean="0"/>
              <a:t>as known </a:t>
            </a:r>
          </a:p>
          <a:p>
            <a:pPr fontAlgn="base"/>
            <a:r>
              <a:rPr lang="en-US" sz="1600" dirty="0" smtClean="0"/>
              <a:t>from more precise observations in other wavelength</a:t>
            </a:r>
          </a:p>
          <a:p>
            <a:pPr fontAlgn="base"/>
            <a:endParaRPr lang="en-US" sz="800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Biomedical </a:t>
            </a:r>
            <a:r>
              <a:rPr lang="en-US" b="1" dirty="0" smtClean="0"/>
              <a:t>research</a:t>
            </a:r>
          </a:p>
          <a:p>
            <a:pPr fontAlgn="base"/>
            <a:r>
              <a:rPr lang="en-US" sz="800" b="1" dirty="0" smtClean="0"/>
              <a:t> </a:t>
            </a:r>
          </a:p>
          <a:p>
            <a:pPr fontAlgn="base"/>
            <a:r>
              <a:rPr lang="en-US" sz="1600" dirty="0" smtClean="0"/>
              <a:t>Precise</a:t>
            </a:r>
            <a:r>
              <a:rPr lang="de-DE" sz="1600" dirty="0" smtClean="0"/>
              <a:t> </a:t>
            </a:r>
            <a:r>
              <a:rPr lang="en-US" sz="1600" dirty="0" smtClean="0"/>
              <a:t>localization of radioactive tracers in the body</a:t>
            </a:r>
            <a:endParaRPr lang="en-US" sz="1600" dirty="0"/>
          </a:p>
          <a:p>
            <a:pPr fontAlgn="base"/>
            <a:r>
              <a:rPr lang="en-US" sz="1600" dirty="0" smtClean="0"/>
              <a:t>Cancer diagnosis</a:t>
            </a:r>
            <a:endParaRPr lang="en-US" sz="1600" dirty="0"/>
          </a:p>
          <a:p>
            <a:pPr fontAlgn="base"/>
            <a:r>
              <a:rPr lang="en-US" sz="1600" dirty="0" smtClean="0"/>
              <a:t>Molecular targeted radiation therapy</a:t>
            </a:r>
            <a:endParaRPr lang="en-US" sz="1600" dirty="0"/>
          </a:p>
          <a:p>
            <a:pPr fontAlgn="base"/>
            <a:r>
              <a:rPr lang="en-US" sz="1600" dirty="0" smtClean="0"/>
              <a:t>Monitor changes in the tracer distribution </a:t>
            </a:r>
            <a:r>
              <a:rPr lang="de-DE" sz="1600" dirty="0" smtClean="0"/>
              <a:t>→ </a:t>
            </a:r>
            <a:r>
              <a:rPr lang="en-US" sz="1600" dirty="0" smtClean="0"/>
              <a:t>dynamic studies</a:t>
            </a:r>
          </a:p>
          <a:p>
            <a:pPr fontAlgn="base"/>
            <a:endParaRPr lang="en-US" sz="800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National security </a:t>
            </a:r>
          </a:p>
          <a:p>
            <a:pPr fontAlgn="base"/>
            <a:endParaRPr lang="en-US" sz="800" dirty="0"/>
          </a:p>
          <a:p>
            <a:pPr fontAlgn="base"/>
            <a:r>
              <a:rPr lang="en-US" sz="1600" dirty="0" smtClean="0"/>
              <a:t>Nuclear non-proliferation / nuclear counter terrorism</a:t>
            </a:r>
            <a:endParaRPr lang="en-US" sz="1600" dirty="0"/>
          </a:p>
          <a:p>
            <a:pPr fontAlgn="base"/>
            <a:r>
              <a:rPr lang="en-US" sz="1600" dirty="0" smtClean="0"/>
              <a:t>Contraband detection</a:t>
            </a:r>
            <a:endParaRPr lang="en-US" sz="1600" dirty="0"/>
          </a:p>
          <a:p>
            <a:pPr fontAlgn="base"/>
            <a:r>
              <a:rPr lang="en-US" sz="1600" dirty="0" smtClean="0"/>
              <a:t>Stockpile stewardship</a:t>
            </a:r>
            <a:endParaRPr lang="en-US" sz="1600" dirty="0"/>
          </a:p>
          <a:p>
            <a:pPr fontAlgn="base"/>
            <a:r>
              <a:rPr lang="en-US" sz="1600" dirty="0" smtClean="0"/>
              <a:t>Nuclear waste monitoring and management</a:t>
            </a:r>
            <a:endParaRPr lang="de-DE" sz="1600" dirty="0" smtClean="0"/>
          </a:p>
          <a:p>
            <a:pPr fontAlgn="base"/>
            <a:endParaRPr lang="en-US" sz="800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Industrial </a:t>
            </a:r>
            <a:r>
              <a:rPr lang="en-US" b="1" dirty="0" smtClean="0"/>
              <a:t>non-destructive assessments</a:t>
            </a:r>
            <a:endParaRPr lang="de-DE" b="1" dirty="0" smtClean="0"/>
          </a:p>
          <a:p>
            <a:pPr fontAlgn="base"/>
            <a:endParaRPr lang="en-US" sz="800" dirty="0"/>
          </a:p>
          <a:p>
            <a:pPr fontAlgn="base"/>
            <a:r>
              <a:rPr lang="en-US" sz="1600" dirty="0" smtClean="0"/>
              <a:t>Determination of the material density distribution</a:t>
            </a:r>
            <a:endParaRPr lang="en-US" sz="1600" dirty="0"/>
          </a:p>
          <a:p>
            <a:pPr fontAlgn="base"/>
            <a:r>
              <a:rPr lang="en-US" sz="1600" dirty="0" smtClean="0"/>
              <a:t>between the source and detector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tracking – the concept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520000" y="900000"/>
            <a:ext cx="1757925" cy="4907850"/>
            <a:chOff x="2520000" y="900000"/>
            <a:chExt cx="1757925" cy="49078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900000"/>
              <a:ext cx="1724025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000" y="2880000"/>
              <a:ext cx="168592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uppieren 11"/>
            <p:cNvGrpSpPr/>
            <p:nvPr/>
          </p:nvGrpSpPr>
          <p:grpSpPr>
            <a:xfrm>
              <a:off x="2592000" y="3960000"/>
              <a:ext cx="1632000" cy="1847850"/>
              <a:chOff x="2592000" y="3960000"/>
              <a:chExt cx="1632000" cy="184785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000" y="3960000"/>
                <a:ext cx="1524000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hteck 10"/>
              <p:cNvSpPr/>
              <p:nvPr/>
            </p:nvSpPr>
            <p:spPr>
              <a:xfrm>
                <a:off x="2592000" y="5373216"/>
                <a:ext cx="251808" cy="434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feld 13"/>
          <p:cNvSpPr txBox="1"/>
          <p:nvPr/>
        </p:nvSpPr>
        <p:spPr>
          <a:xfrm>
            <a:off x="540000" y="1512000"/>
            <a:ext cx="190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without Compton suppression shield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540000" y="3212976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BGO shielding</a:t>
            </a:r>
            <a:endParaRPr lang="en-US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540001" y="4572000"/>
            <a:ext cx="197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highly segmented detectors</a:t>
            </a:r>
            <a:endParaRPr 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1224000"/>
            <a:ext cx="2114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2772000"/>
            <a:ext cx="2113200" cy="122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660000" y="147600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Compton continuum → small peak to total ratio</a:t>
            </a:r>
            <a:endParaRPr lang="en-US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6660000" y="3024000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Less solid angle coverage → big drop in efficiency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4320000" y="4680000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Path of </a:t>
            </a:r>
            <a:r>
              <a:rPr lang="el-GR" sz="1600" dirty="0" smtClean="0"/>
              <a:t>γ</a:t>
            </a:r>
            <a:r>
              <a:rPr lang="en-US" sz="1600" dirty="0" smtClean="0"/>
              <a:t>-ray reconstructed to form full energy event</a:t>
            </a:r>
          </a:p>
          <a:p>
            <a:endParaRPr lang="en-US" sz="400" dirty="0" smtClean="0"/>
          </a:p>
          <a:p>
            <a:r>
              <a:rPr lang="en-US" sz="1600" dirty="0" smtClean="0"/>
              <a:t>→ Compton continuum reduced</a:t>
            </a:r>
          </a:p>
          <a:p>
            <a:r>
              <a:rPr lang="en-US" sz="1600" dirty="0" smtClean="0"/>
              <a:t>→ Excellent efficiency </a:t>
            </a:r>
            <a:r>
              <a:rPr lang="en-US" sz="1600" dirty="0" smtClean="0">
                <a:solidFill>
                  <a:srgbClr val="FF0000"/>
                </a:solidFill>
              </a:rPr>
              <a:t>~50% </a:t>
            </a:r>
            <a:r>
              <a:rPr lang="en-US" sz="1600" dirty="0" smtClean="0"/>
              <a:t>@ 1 MeV</a:t>
            </a:r>
          </a:p>
          <a:p>
            <a:r>
              <a:rPr lang="en-US" sz="1600" dirty="0" smtClean="0"/>
              <a:t>→ Greatly improved </a:t>
            </a:r>
            <a:r>
              <a:rPr lang="en-US" sz="1600" dirty="0" smtClean="0">
                <a:solidFill>
                  <a:srgbClr val="FF0000"/>
                </a:solidFill>
              </a:rPr>
              <a:t>angular resolution </a:t>
            </a:r>
            <a:r>
              <a:rPr lang="en-US" sz="1600" dirty="0" smtClean="0"/>
              <a:t>(~1%)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to reduce </a:t>
            </a:r>
            <a:r>
              <a:rPr lang="en-US" sz="1600" dirty="0" smtClean="0">
                <a:solidFill>
                  <a:srgbClr val="FF0000"/>
                </a:solidFill>
              </a:rPr>
              <a:t>Doppler effect</a:t>
            </a:r>
            <a:r>
              <a:rPr lang="en-US" sz="1600" dirty="0" smtClean="0"/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40000" y="5580000"/>
                <a:ext cx="2704778" cy="579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580000"/>
                <a:ext cx="2704778" cy="579198"/>
              </a:xfrm>
              <a:prstGeom prst="rect">
                <a:avLst/>
              </a:prstGeom>
              <a:blipFill rotWithShape="1">
                <a:blip r:embed="rId8"/>
                <a:stretch>
                  <a:fillRect t="-5263" b="-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2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3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75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6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Line 27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52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876300" y="2124075"/>
            <a:ext cx="3917950" cy="6921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  <p:grpSp>
        <p:nvGrpSpPr>
          <p:cNvPr id="61" name="Group 26"/>
          <p:cNvGrpSpPr>
            <a:grpSpLocks/>
          </p:cNvGrpSpPr>
          <p:nvPr/>
        </p:nvGrpSpPr>
        <p:grpSpPr bwMode="auto">
          <a:xfrm rot="16200000">
            <a:off x="4464844" y="2742407"/>
            <a:ext cx="763587" cy="133350"/>
            <a:chOff x="3937" y="1773"/>
            <a:chExt cx="386" cy="71"/>
          </a:xfrm>
        </p:grpSpPr>
        <p:grpSp>
          <p:nvGrpSpPr>
            <p:cNvPr id="62" name="Group 27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66" name="Oval 28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30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64" name="Oval 31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" name="Group 35"/>
          <p:cNvGrpSpPr>
            <a:grpSpLocks/>
          </p:cNvGrpSpPr>
          <p:nvPr/>
        </p:nvGrpSpPr>
        <p:grpSpPr bwMode="auto">
          <a:xfrm>
            <a:off x="3752850" y="2486025"/>
            <a:ext cx="1436688" cy="630238"/>
            <a:chOff x="2364" y="1566"/>
            <a:chExt cx="905" cy="397"/>
          </a:xfrm>
        </p:grpSpPr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2364" y="1566"/>
              <a:ext cx="6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electrons</a:t>
              </a:r>
            </a:p>
          </p:txBody>
        </p: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2573" y="1751"/>
              <a:ext cx="6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5E72B"/>
                  </a:solidFill>
                </a:rPr>
                <a:t>holes</a:t>
              </a:r>
            </a:p>
          </p:txBody>
        </p:sp>
      </p:grpSp>
      <p:pic>
        <p:nvPicPr>
          <p:cNvPr id="71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80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" name="Group 24"/>
          <p:cNvGrpSpPr>
            <a:grpSpLocks/>
          </p:cNvGrpSpPr>
          <p:nvPr/>
        </p:nvGrpSpPr>
        <p:grpSpPr bwMode="auto">
          <a:xfrm rot="16200000">
            <a:off x="4464844" y="2742407"/>
            <a:ext cx="763587" cy="133350"/>
            <a:chOff x="3937" y="1773"/>
            <a:chExt cx="386" cy="71"/>
          </a:xfrm>
        </p:grpSpPr>
        <p:grpSp>
          <p:nvGrpSpPr>
            <p:cNvPr id="85" name="Group 25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89" name="Oval 2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2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28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87" name="Oval 29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30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Electric signal</a:t>
            </a:r>
          </a:p>
        </p:txBody>
      </p:sp>
      <p:pic>
        <p:nvPicPr>
          <p:cNvPr id="95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6" descr="puls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516438"/>
            <a:ext cx="1751013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37"/>
          <p:cNvGrpSpPr>
            <a:grpSpLocks/>
          </p:cNvGrpSpPr>
          <p:nvPr/>
        </p:nvGrpSpPr>
        <p:grpSpPr bwMode="auto">
          <a:xfrm>
            <a:off x="876300" y="1876425"/>
            <a:ext cx="3917950" cy="939800"/>
            <a:chOff x="552" y="1182"/>
            <a:chExt cx="2468" cy="592"/>
          </a:xfrm>
        </p:grpSpPr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552" y="1338"/>
              <a:ext cx="2468" cy="43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 Box 39"/>
            <p:cNvSpPr txBox="1">
              <a:spLocks noChangeArrowheads="1"/>
            </p:cNvSpPr>
            <p:nvPr/>
          </p:nvSpPr>
          <p:spPr bwMode="auto">
            <a:xfrm>
              <a:off x="804" y="1182"/>
              <a:ext cx="7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00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</p:spTree>
    <p:extLst>
      <p:ext uri="{BB962C8B-B14F-4D97-AF65-F5344CB8AC3E}">
        <p14:creationId xmlns:p14="http://schemas.microsoft.com/office/powerpoint/2010/main" val="1639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154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168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9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170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" name="Group 25"/>
          <p:cNvGrpSpPr>
            <a:grpSpLocks/>
          </p:cNvGrpSpPr>
          <p:nvPr/>
        </p:nvGrpSpPr>
        <p:grpSpPr bwMode="auto">
          <a:xfrm rot="16200000">
            <a:off x="4669631" y="2536032"/>
            <a:ext cx="354013" cy="133350"/>
            <a:chOff x="3885" y="852"/>
            <a:chExt cx="426" cy="144"/>
          </a:xfrm>
        </p:grpSpPr>
        <p:sp>
          <p:nvSpPr>
            <p:cNvPr id="176" name="Oval 26"/>
            <p:cNvSpPr>
              <a:spLocks noChangeArrowheads="1"/>
            </p:cNvSpPr>
            <p:nvPr/>
          </p:nvSpPr>
          <p:spPr bwMode="auto">
            <a:xfrm>
              <a:off x="3885" y="8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27"/>
            <p:cNvSpPr>
              <a:spLocks noChangeShapeType="1"/>
            </p:cNvSpPr>
            <p:nvPr/>
          </p:nvSpPr>
          <p:spPr bwMode="auto">
            <a:xfrm>
              <a:off x="4032" y="921"/>
              <a:ext cx="27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8" name="Group 28"/>
          <p:cNvGrpSpPr>
            <a:grpSpLocks/>
          </p:cNvGrpSpPr>
          <p:nvPr/>
        </p:nvGrpSpPr>
        <p:grpSpPr bwMode="auto">
          <a:xfrm rot="16200000" flipH="1">
            <a:off x="4668837" y="2954338"/>
            <a:ext cx="354013" cy="115888"/>
            <a:chOff x="3885" y="852"/>
            <a:chExt cx="426" cy="144"/>
          </a:xfrm>
        </p:grpSpPr>
        <p:sp>
          <p:nvSpPr>
            <p:cNvPr id="179" name="Oval 29"/>
            <p:cNvSpPr>
              <a:spLocks noChangeArrowheads="1"/>
            </p:cNvSpPr>
            <p:nvPr/>
          </p:nvSpPr>
          <p:spPr bwMode="auto">
            <a:xfrm>
              <a:off x="3885" y="85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30"/>
            <p:cNvSpPr>
              <a:spLocks noChangeShapeType="1"/>
            </p:cNvSpPr>
            <p:nvPr/>
          </p:nvSpPr>
          <p:spPr bwMode="auto">
            <a:xfrm>
              <a:off x="4032" y="921"/>
              <a:ext cx="27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182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183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Electric signal</a:t>
            </a:r>
          </a:p>
        </p:txBody>
      </p:sp>
      <p:pic>
        <p:nvPicPr>
          <p:cNvPr id="185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36" descr="puls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516438"/>
            <a:ext cx="1751013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7" name="Group 37"/>
          <p:cNvGrpSpPr>
            <a:grpSpLocks/>
          </p:cNvGrpSpPr>
          <p:nvPr/>
        </p:nvGrpSpPr>
        <p:grpSpPr bwMode="auto">
          <a:xfrm>
            <a:off x="876300" y="1876425"/>
            <a:ext cx="3917950" cy="939800"/>
            <a:chOff x="552" y="1182"/>
            <a:chExt cx="2468" cy="592"/>
          </a:xfrm>
        </p:grpSpPr>
        <p:sp>
          <p:nvSpPr>
            <p:cNvPr id="188" name="Line 38"/>
            <p:cNvSpPr>
              <a:spLocks noChangeShapeType="1"/>
            </p:cNvSpPr>
            <p:nvPr/>
          </p:nvSpPr>
          <p:spPr bwMode="auto">
            <a:xfrm>
              <a:off x="552" y="1338"/>
              <a:ext cx="2468" cy="43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 Box 39"/>
            <p:cNvSpPr txBox="1">
              <a:spLocks noChangeArrowheads="1"/>
            </p:cNvSpPr>
            <p:nvPr/>
          </p:nvSpPr>
          <p:spPr bwMode="auto">
            <a:xfrm>
              <a:off x="804" y="1182"/>
              <a:ext cx="7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90" name="Picture 40" descr="puls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487863"/>
            <a:ext cx="176530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" name="Text Box 42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</p:spTree>
    <p:extLst>
      <p:ext uri="{BB962C8B-B14F-4D97-AF65-F5344CB8AC3E}">
        <p14:creationId xmlns:p14="http://schemas.microsoft.com/office/powerpoint/2010/main" val="14939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1.11111E-6 0.079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4.72222E-6 -0.0347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232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246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7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248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249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3" name="Group 25"/>
          <p:cNvGrpSpPr>
            <a:grpSpLocks/>
          </p:cNvGrpSpPr>
          <p:nvPr/>
        </p:nvGrpSpPr>
        <p:grpSpPr bwMode="auto">
          <a:xfrm rot="16200000">
            <a:off x="4656931" y="2307432"/>
            <a:ext cx="354013" cy="133350"/>
            <a:chOff x="3885" y="852"/>
            <a:chExt cx="426" cy="144"/>
          </a:xfrm>
        </p:grpSpPr>
        <p:sp>
          <p:nvSpPr>
            <p:cNvPr id="254" name="Oval 26"/>
            <p:cNvSpPr>
              <a:spLocks noChangeArrowheads="1"/>
            </p:cNvSpPr>
            <p:nvPr/>
          </p:nvSpPr>
          <p:spPr bwMode="auto">
            <a:xfrm>
              <a:off x="3885" y="8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Line 27"/>
            <p:cNvSpPr>
              <a:spLocks noChangeShapeType="1"/>
            </p:cNvSpPr>
            <p:nvPr/>
          </p:nvSpPr>
          <p:spPr bwMode="auto">
            <a:xfrm>
              <a:off x="4032" y="921"/>
              <a:ext cx="27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" name="Group 28"/>
          <p:cNvGrpSpPr>
            <a:grpSpLocks/>
          </p:cNvGrpSpPr>
          <p:nvPr/>
        </p:nvGrpSpPr>
        <p:grpSpPr bwMode="auto">
          <a:xfrm rot="16200000" flipH="1">
            <a:off x="4668837" y="3487738"/>
            <a:ext cx="354013" cy="115888"/>
            <a:chOff x="3885" y="852"/>
            <a:chExt cx="426" cy="144"/>
          </a:xfrm>
        </p:grpSpPr>
        <p:sp>
          <p:nvSpPr>
            <p:cNvPr id="257" name="Oval 29"/>
            <p:cNvSpPr>
              <a:spLocks noChangeArrowheads="1"/>
            </p:cNvSpPr>
            <p:nvPr/>
          </p:nvSpPr>
          <p:spPr bwMode="auto">
            <a:xfrm>
              <a:off x="3885" y="85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Line 30"/>
            <p:cNvSpPr>
              <a:spLocks noChangeShapeType="1"/>
            </p:cNvSpPr>
            <p:nvPr/>
          </p:nvSpPr>
          <p:spPr bwMode="auto">
            <a:xfrm>
              <a:off x="4032" y="921"/>
              <a:ext cx="27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260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261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Electric signal</a:t>
            </a:r>
          </a:p>
        </p:txBody>
      </p:sp>
      <p:pic>
        <p:nvPicPr>
          <p:cNvPr id="263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41" descr="puls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525963"/>
            <a:ext cx="1739900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5" name="Group 38"/>
          <p:cNvGrpSpPr>
            <a:grpSpLocks/>
          </p:cNvGrpSpPr>
          <p:nvPr/>
        </p:nvGrpSpPr>
        <p:grpSpPr bwMode="auto">
          <a:xfrm>
            <a:off x="876300" y="1876425"/>
            <a:ext cx="3917950" cy="939800"/>
            <a:chOff x="552" y="1182"/>
            <a:chExt cx="2468" cy="592"/>
          </a:xfrm>
        </p:grpSpPr>
        <p:sp>
          <p:nvSpPr>
            <p:cNvPr id="266" name="Line 39"/>
            <p:cNvSpPr>
              <a:spLocks noChangeShapeType="1"/>
            </p:cNvSpPr>
            <p:nvPr/>
          </p:nvSpPr>
          <p:spPr bwMode="auto">
            <a:xfrm>
              <a:off x="552" y="1338"/>
              <a:ext cx="2468" cy="43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Text Box 40"/>
            <p:cNvSpPr txBox="1">
              <a:spLocks noChangeArrowheads="1"/>
            </p:cNvSpPr>
            <p:nvPr/>
          </p:nvSpPr>
          <p:spPr bwMode="auto">
            <a:xfrm>
              <a:off x="804" y="1182"/>
              <a:ext cx="7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68" name="Picture 42" descr="puls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487863"/>
            <a:ext cx="176530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" name="Text Box 44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</p:spTree>
    <p:extLst>
      <p:ext uri="{BB962C8B-B14F-4D97-AF65-F5344CB8AC3E}">
        <p14:creationId xmlns:p14="http://schemas.microsoft.com/office/powerpoint/2010/main" val="18600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24"/>
          <p:cNvGrpSpPr>
            <a:grpSpLocks/>
          </p:cNvGrpSpPr>
          <p:nvPr/>
        </p:nvGrpSpPr>
        <p:grpSpPr bwMode="auto">
          <a:xfrm rot="16200000">
            <a:off x="4464844" y="2742407"/>
            <a:ext cx="763587" cy="133350"/>
            <a:chOff x="3937" y="1773"/>
            <a:chExt cx="386" cy="71"/>
          </a:xfrm>
        </p:grpSpPr>
        <p:grpSp>
          <p:nvGrpSpPr>
            <p:cNvPr id="64" name="Group 25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68" name="Oval 2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28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Electric signal</a:t>
            </a:r>
          </a:p>
        </p:txBody>
      </p:sp>
      <p:pic>
        <p:nvPicPr>
          <p:cNvPr id="74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Line 38"/>
          <p:cNvSpPr>
            <a:spLocks noChangeShapeType="1"/>
          </p:cNvSpPr>
          <p:nvPr/>
        </p:nvSpPr>
        <p:spPr bwMode="auto">
          <a:xfrm>
            <a:off x="876300" y="2124075"/>
            <a:ext cx="3917950" cy="6921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>
            <a:off x="877888" y="2151063"/>
            <a:ext cx="4070350" cy="11747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" name="Group 41"/>
          <p:cNvGrpSpPr>
            <a:grpSpLocks/>
          </p:cNvGrpSpPr>
          <p:nvPr/>
        </p:nvGrpSpPr>
        <p:grpSpPr bwMode="auto">
          <a:xfrm rot="16200000">
            <a:off x="4695031" y="3201194"/>
            <a:ext cx="763588" cy="133350"/>
            <a:chOff x="3937" y="1773"/>
            <a:chExt cx="386" cy="71"/>
          </a:xfrm>
        </p:grpSpPr>
        <p:grpSp>
          <p:nvGrpSpPr>
            <p:cNvPr id="78" name="Group 42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82" name="Oval 43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44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45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80" name="Oval 4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4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84" name="Picture 48" descr="puls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487863"/>
            <a:ext cx="176530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  <p:sp>
        <p:nvSpPr>
          <p:cNvPr id="87" name="Text Box 51"/>
          <p:cNvSpPr txBox="1">
            <a:spLocks noChangeArrowheads="1"/>
          </p:cNvSpPr>
          <p:nvPr/>
        </p:nvSpPr>
        <p:spPr bwMode="auto">
          <a:xfrm>
            <a:off x="858838" y="2316163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 2</a:t>
            </a:r>
          </a:p>
        </p:txBody>
      </p:sp>
    </p:spTree>
    <p:extLst>
      <p:ext uri="{BB962C8B-B14F-4D97-AF65-F5344CB8AC3E}">
        <p14:creationId xmlns:p14="http://schemas.microsoft.com/office/powerpoint/2010/main" val="541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104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" name="Group 24"/>
          <p:cNvGrpSpPr>
            <a:grpSpLocks/>
          </p:cNvGrpSpPr>
          <p:nvPr/>
        </p:nvGrpSpPr>
        <p:grpSpPr bwMode="auto">
          <a:xfrm rot="16200000">
            <a:off x="4464844" y="2742407"/>
            <a:ext cx="763587" cy="133350"/>
            <a:chOff x="3937" y="1773"/>
            <a:chExt cx="386" cy="71"/>
          </a:xfrm>
        </p:grpSpPr>
        <p:grpSp>
          <p:nvGrpSpPr>
            <p:cNvPr id="110" name="Group 25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114" name="Oval 2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2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28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112" name="Oval 29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0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117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Electric signal</a:t>
            </a:r>
          </a:p>
        </p:txBody>
      </p:sp>
      <p:pic>
        <p:nvPicPr>
          <p:cNvPr id="120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6" descr="puls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525963"/>
            <a:ext cx="1776412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Line 38"/>
          <p:cNvSpPr>
            <a:spLocks noChangeShapeType="1"/>
          </p:cNvSpPr>
          <p:nvPr/>
        </p:nvSpPr>
        <p:spPr bwMode="auto">
          <a:xfrm>
            <a:off x="876300" y="2124075"/>
            <a:ext cx="3917950" cy="6921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Text Box 39"/>
          <p:cNvSpPr txBox="1">
            <a:spLocks noChangeArrowheads="1"/>
          </p:cNvSpPr>
          <p:nvPr/>
        </p:nvSpPr>
        <p:spPr bwMode="auto">
          <a:xfrm>
            <a:off x="1276350" y="1876425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  <p:sp>
        <p:nvSpPr>
          <p:cNvPr id="124" name="Line 40"/>
          <p:cNvSpPr>
            <a:spLocks noChangeShapeType="1"/>
          </p:cNvSpPr>
          <p:nvPr/>
        </p:nvSpPr>
        <p:spPr bwMode="auto">
          <a:xfrm>
            <a:off x="877888" y="2151063"/>
            <a:ext cx="4070350" cy="11747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" name="Group 41"/>
          <p:cNvGrpSpPr>
            <a:grpSpLocks/>
          </p:cNvGrpSpPr>
          <p:nvPr/>
        </p:nvGrpSpPr>
        <p:grpSpPr bwMode="auto">
          <a:xfrm rot="16200000">
            <a:off x="4695031" y="3201194"/>
            <a:ext cx="763588" cy="133350"/>
            <a:chOff x="3937" y="1773"/>
            <a:chExt cx="386" cy="71"/>
          </a:xfrm>
        </p:grpSpPr>
        <p:grpSp>
          <p:nvGrpSpPr>
            <p:cNvPr id="126" name="Group 42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130" name="Oval 43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45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128" name="Oval 4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2" name="Picture 48" descr="puls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511675"/>
            <a:ext cx="1814513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4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planar </a:t>
            </a:r>
            <a:r>
              <a:rPr lang="en-US" dirty="0" err="1" smtClean="0"/>
              <a:t>HPGe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00000" y="1332000"/>
            <a:ext cx="118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view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940000" y="1332000"/>
            <a:ext cx="118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view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" descr="cimg37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img37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1963"/>
            <a:ext cx="3786188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1219200" y="3352800"/>
            <a:ext cx="7620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84000" y="4932000"/>
            <a:ext cx="1044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Planar Ge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4 cm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2 cm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096000" y="29718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 flipV="1">
            <a:off x="3124200" y="3352800"/>
            <a:ext cx="6096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384000" y="4932000"/>
            <a:ext cx="6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de-DE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 flipV="1">
            <a:off x="4038600" y="3429000"/>
            <a:ext cx="53340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4572000" y="3276600"/>
            <a:ext cx="5334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419600" y="4932000"/>
            <a:ext cx="241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sensitive detector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Nuclear Physics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720000" y="720000"/>
            <a:ext cx="566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First X-ray image by Wilhelm Conrad Roentgen (1895)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28" y="1556787"/>
            <a:ext cx="2166938" cy="29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3220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1188000" y="16200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X-ray imaging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720000" y="4680000"/>
            <a:ext cx="793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Absorption of X-rays by bones and transmission through soft tissue produces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20000" y="5400000"/>
            <a:ext cx="719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What if we want a 3D image?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What if we want detailed information on organs, bones and muscles </a:t>
            </a:r>
            <a:r>
              <a:rPr lang="en-US" dirty="0" err="1" smtClean="0"/>
              <a:t>etc</a:t>
            </a:r>
            <a:r>
              <a:rPr lang="en-US" dirty="0"/>
              <a:t>?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20000" y="6300000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Nobel Prize 1901</a:t>
            </a:r>
            <a:endParaRPr lang="en-US" sz="1000" dirty="0"/>
          </a:p>
        </p:txBody>
      </p:sp>
      <p:sp>
        <p:nvSpPr>
          <p:cNvPr id="3" name="Rechteck 2"/>
          <p:cNvSpPr/>
          <p:nvPr/>
        </p:nvSpPr>
        <p:spPr>
          <a:xfrm>
            <a:off x="720000" y="5400000"/>
            <a:ext cx="719748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lanar </a:t>
            </a:r>
            <a:r>
              <a:rPr lang="en-US" dirty="0" err="1" smtClean="0"/>
              <a:t>HPGe</a:t>
            </a:r>
            <a:r>
              <a:rPr lang="en-US" dirty="0" smtClean="0"/>
              <a:t> detector scan</a:t>
            </a:r>
            <a:endParaRPr lang="en-US" dirty="0"/>
          </a:p>
        </p:txBody>
      </p:sp>
      <p:graphicFrame>
        <p:nvGraphicFramePr>
          <p:cNvPr id="1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499225" y="3860800"/>
          <a:ext cx="249237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Bitmap Image" r:id="rId4" imgW="2828571" imgH="3343742" progId="Paint.Picture">
                  <p:embed/>
                </p:oleObj>
              </mc:Choice>
              <mc:Fallback>
                <p:oleObj name="Bitmap Image" r:id="rId4" imgW="2828571" imgH="3343742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3860800"/>
                        <a:ext cx="2492375" cy="232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7338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8746433"/>
              </p:ext>
            </p:extLst>
          </p:nvPr>
        </p:nvGraphicFramePr>
        <p:xfrm>
          <a:off x="250825" y="1440000"/>
          <a:ext cx="23844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Bitmap Image" r:id="rId7" imgW="2790476" imgH="3285714" progId="Paint.Picture">
                  <p:embed/>
                </p:oleObj>
              </mc:Choice>
              <mc:Fallback>
                <p:oleObj name="Bitmap Image" r:id="rId7" imgW="2790476" imgH="3285714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40000"/>
                        <a:ext cx="23844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759325" y="3016250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rPr>
              <a:t>(a)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048000" y="5029200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rPr>
              <a:t>(b)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619250" y="2349500"/>
            <a:ext cx="71438" cy="73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813675" y="4724400"/>
            <a:ext cx="71438" cy="73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9"/>
          <p:cNvGraphicFramePr>
            <a:graphicFrameLocks noChangeAspect="1"/>
          </p:cNvGraphicFramePr>
          <p:nvPr/>
        </p:nvGraphicFramePr>
        <p:xfrm>
          <a:off x="323850" y="3860800"/>
          <a:ext cx="244792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Bitmap Image" r:id="rId9" imgW="3648584" imgH="1457143" progId="Paint.Picture">
                  <p:embed/>
                </p:oleObj>
              </mc:Choice>
              <mc:Fallback>
                <p:oleObj name="Bitmap Image" r:id="rId9" imgW="3648584" imgH="1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860800"/>
                        <a:ext cx="2447925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025"/>
              </p:ext>
            </p:extLst>
          </p:nvPr>
        </p:nvGraphicFramePr>
        <p:xfrm>
          <a:off x="6372225" y="1440000"/>
          <a:ext cx="25447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Bitmap Image" r:id="rId11" imgW="3696216" imgH="1504762" progId="Paint.Picture">
                  <p:embed/>
                </p:oleObj>
              </mc:Choice>
              <mc:Fallback>
                <p:oleObj name="Bitmap Image" r:id="rId11" imgW="3696216" imgH="1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40000"/>
                        <a:ext cx="2544763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0000" y="900000"/>
            <a:ext cx="38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distribution for </a:t>
            </a:r>
            <a:r>
              <a:rPr lang="en-US" alt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photopeak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events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057400" y="5715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400">
                <a:solidFill>
                  <a:schemeClr val="tx1"/>
                </a:solidFill>
                <a:latin typeface="Verdana" pitchFamily="34" charset="0"/>
              </a:rPr>
              <a:t>t(ns)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 rot="16200000">
            <a:off x="-1104900" y="42291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400">
                <a:solidFill>
                  <a:schemeClr val="tx1"/>
                </a:solidFill>
                <a:latin typeface="Verdana" pitchFamily="34" charset="0"/>
              </a:rPr>
              <a:t>amplitude, </a:t>
            </a:r>
            <a:r>
              <a:rPr lang="el-GR" altLang="en-US" sz="1400" i="1">
                <a:solidFill>
                  <a:schemeClr val="tx1"/>
                </a:solidFill>
                <a:latin typeface="Verdana" pitchFamily="34" charset="0"/>
              </a:rPr>
              <a:t>Φ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8280000" y="3240000"/>
            <a:ext cx="6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tx1"/>
                </a:solidFill>
                <a:latin typeface="Verdana" pitchFamily="34" charset="0"/>
              </a:rPr>
              <a:t>t(</a:t>
            </a:r>
            <a:r>
              <a:rPr lang="de-DE" altLang="en-US" sz="1400" dirty="0" err="1">
                <a:solidFill>
                  <a:schemeClr val="tx1"/>
                </a:solidFill>
                <a:latin typeface="Verdana" pitchFamily="34" charset="0"/>
              </a:rPr>
              <a:t>ns</a:t>
            </a:r>
            <a:r>
              <a:rPr lang="de-DE" altLang="en-US" sz="1400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66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pic>
        <p:nvPicPr>
          <p:cNvPr id="20" name="Picture 6" descr="scann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44527" b="23763"/>
          <a:stretch>
            <a:fillRect/>
          </a:stretch>
        </p:blipFill>
        <p:spPr bwMode="auto">
          <a:xfrm>
            <a:off x="719995" y="719994"/>
            <a:ext cx="2135978" cy="18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elec_sc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0"/>
            <a:ext cx="2134800" cy="28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057400" y="3831704"/>
            <a:ext cx="793750" cy="533400"/>
          </a:xfrm>
          <a:prstGeom prst="rightArrow">
            <a:avLst>
              <a:gd name="adj1" fmla="val 32537"/>
              <a:gd name="adj2" fmla="val 67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138363" y="3379266"/>
            <a:ext cx="739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?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320000" y="5328000"/>
            <a:ext cx="280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M.J. French et al., NIMA 466 (2001) </a:t>
            </a:r>
            <a:r>
              <a:rPr lang="en-US" altLang="en-US" sz="1200" dirty="0" smtClean="0"/>
              <a:t>359</a:t>
            </a:r>
            <a:endParaRPr lang="en-US" altLang="en-US" sz="1200" dirty="0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176588" y="2648173"/>
            <a:ext cx="4787900" cy="3013075"/>
          </a:xfrm>
          <a:prstGeom prst="rect">
            <a:avLst/>
          </a:prstGeom>
          <a:noFill/>
          <a:ln w="25400">
            <a:solidFill>
              <a:srgbClr val="0000CC">
                <a:alpha val="52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15" descr="APV25 C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63" y="3102198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4248025" y="2751360"/>
            <a:ext cx="4465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APV25 chip  (from CERN CMS experiment)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918200" y="3475260"/>
            <a:ext cx="1398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128-channel analogue pipeline chip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40000" y="720000"/>
            <a:ext cx="5724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GSI system </a:t>
            </a:r>
            <a:r>
              <a:rPr lang="en-US" altLang="en-US" sz="1400" dirty="0"/>
              <a:t>uses conventional NIM and VME electronics, which makes it not easily portable, not easily scalable and rather expensive if one wants to build many of these devices. </a:t>
            </a:r>
            <a:endParaRPr lang="en-US" altLang="en-US" sz="1400" dirty="0" smtClean="0"/>
          </a:p>
          <a:p>
            <a:r>
              <a:rPr lang="en-US" altLang="en-US" sz="1400" dirty="0" smtClean="0"/>
              <a:t>However</a:t>
            </a:r>
            <a:r>
              <a:rPr lang="en-US" altLang="en-US" sz="1400" dirty="0"/>
              <a:t>, this drawback could be overcome thanks to the increasing technology of electronics, e.g. a new acquisition system based on ASIC, FPGA, </a:t>
            </a:r>
            <a:r>
              <a:rPr lang="en-US" altLang="en-US" sz="1400" dirty="0" smtClean="0"/>
              <a:t>etc. </a:t>
            </a:r>
            <a:r>
              <a:rPr lang="en-US" altLang="en-US" sz="1400" dirty="0"/>
              <a:t>technologies. This would also make the system more suitable for medical applications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488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Extraction in Planar Detectors</a:t>
            </a:r>
            <a:endParaRPr lang="en-US" dirty="0"/>
          </a:p>
        </p:txBody>
      </p:sp>
      <p:pic>
        <p:nvPicPr>
          <p:cNvPr id="18" name="Picture 4" descr="DSSS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9330"/>
            <a:ext cx="46894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7618"/>
            <a:ext cx="36766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 descr="DSSSD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99793"/>
            <a:ext cx="3757613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DSSSD-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69330"/>
            <a:ext cx="3738562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DSSSD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3430"/>
            <a:ext cx="31813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Extraction in Planar Detectors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438400"/>
            <a:ext cx="74009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28775"/>
            <a:ext cx="7429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085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686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8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Imaging</a:t>
            </a:r>
            <a:endParaRPr lang="en-US" dirty="0"/>
          </a:p>
        </p:txBody>
      </p:sp>
      <p:pic>
        <p:nvPicPr>
          <p:cNvPr id="7" name="Picture 2" descr="gamma-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853362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45025" y="1433513"/>
            <a:ext cx="4319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CC"/>
                </a:solidFill>
              </a:rPr>
              <a:t>Gamma-ray imagers are detectors that separate radioactive objects from local background.</a:t>
            </a:r>
            <a:endParaRPr lang="en-US" altLang="en-US" sz="140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4463" y="6003925"/>
            <a:ext cx="8964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Conventional detectors accept gamma-rays from all directions and can be overwhelmed by local backgrounds.</a:t>
            </a:r>
          </a:p>
        </p:txBody>
      </p:sp>
    </p:spTree>
    <p:extLst>
      <p:ext uri="{BB962C8B-B14F-4D97-AF65-F5344CB8AC3E}">
        <p14:creationId xmlns:p14="http://schemas.microsoft.com/office/powerpoint/2010/main" val="23312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Tomographic Imaging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762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340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320008"/>
            <a:ext cx="211969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0" y="4320000"/>
            <a:ext cx="195180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4320000"/>
            <a:ext cx="176435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00" y="4320008"/>
            <a:ext cx="207725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68000" y="3852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5940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3600000" y="59400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5364000" y="5940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7560000" y="5940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Tomography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880000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2880000"/>
            <a:ext cx="3229211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720000"/>
            <a:ext cx="4769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CT scanning (originally known as CAT)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X-rays taken at a range of angles around the patient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Generation of 3D images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0000" y="216000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Radiation detector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40000" y="21600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X-ray source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>
            <a:stCxn id="6" idx="2"/>
          </p:cNvCxnSpPr>
          <p:nvPr/>
        </p:nvCxnSpPr>
        <p:spPr>
          <a:xfrm>
            <a:off x="1841925" y="2529332"/>
            <a:ext cx="281803" cy="24118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2"/>
          </p:cNvCxnSpPr>
          <p:nvPr/>
        </p:nvCxnSpPr>
        <p:spPr>
          <a:xfrm flipH="1">
            <a:off x="3240000" y="2529332"/>
            <a:ext cx="691856" cy="12059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472000" y="2160000"/>
            <a:ext cx="20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CT-system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00" y="2880015"/>
            <a:ext cx="1326833" cy="13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Emission </a:t>
            </a:r>
            <a:r>
              <a:rPr lang="en-US" dirty="0"/>
              <a:t>T</a:t>
            </a:r>
            <a:r>
              <a:rPr lang="en-US" dirty="0" smtClean="0"/>
              <a:t>omography</a:t>
            </a:r>
            <a:endParaRPr lang="en-US" dirty="0"/>
          </a:p>
        </p:txBody>
      </p:sp>
      <p:pic>
        <p:nvPicPr>
          <p:cNvPr id="7" name="Picture 6" descr="pet-camer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341438"/>
            <a:ext cx="5203825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+e-de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32000"/>
            <a:ext cx="3524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pet-cam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937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emission tomography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80000"/>
            <a:ext cx="7021512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PET Isotopes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720000"/>
            <a:ext cx="779526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3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Isotopes: Positron Range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720000"/>
            <a:ext cx="778764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Bildschirmpräsentation (4:3)</PresentationFormat>
  <Paragraphs>277</Paragraphs>
  <Slides>34</Slides>
  <Notes>34</Notes>
  <HiddenSlides>4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6" baseType="lpstr">
      <vt:lpstr>ＭＳ Ｐゴシック</vt:lpstr>
      <vt:lpstr>Arial</vt:lpstr>
      <vt:lpstr>Calibri</vt:lpstr>
      <vt:lpstr>Cambria Math</vt:lpstr>
      <vt:lpstr>Comic Sans MS</vt:lpstr>
      <vt:lpstr>Symbol</vt:lpstr>
      <vt:lpstr>Times New Roman</vt:lpstr>
      <vt:lpstr>Verdana</vt:lpstr>
      <vt:lpstr>Wingdings</vt:lpstr>
      <vt:lpstr>Larissa</vt:lpstr>
      <vt:lpstr>Photo Editor Photo</vt:lpstr>
      <vt:lpstr>Bitmap Image</vt:lpstr>
      <vt:lpstr>Application of Nuclear Physics</vt:lpstr>
      <vt:lpstr>Why imaging gamma-rays?</vt:lpstr>
      <vt:lpstr>Application of Nuclear Physics</vt:lpstr>
      <vt:lpstr>Tomographic Imaging</vt:lpstr>
      <vt:lpstr>Computed Tomography</vt:lpstr>
      <vt:lpstr>Positron Emission Tomography</vt:lpstr>
      <vt:lpstr>Positron emission tomography</vt:lpstr>
      <vt:lpstr>Common PET Isotopes</vt:lpstr>
      <vt:lpstr>PET Isotopes: Positron Range</vt:lpstr>
      <vt:lpstr>Single Photon Emission Computed Tomography</vt:lpstr>
      <vt:lpstr>Technetium- 99m</vt:lpstr>
      <vt:lpstr>The motivation behind the project</vt:lpstr>
      <vt:lpstr>Which γ-ray camera to be used?</vt:lpstr>
      <vt:lpstr>Gamma Camera: Individual multi-anode readout</vt:lpstr>
      <vt:lpstr>Which γ-ray camera to be used?</vt:lpstr>
      <vt:lpstr>Which γ-ray camera to be used?</vt:lpstr>
      <vt:lpstr>Which γ-ray camera to be used?</vt:lpstr>
      <vt:lpstr>Which γ-ray camera to be used?</vt:lpstr>
      <vt:lpstr>Which γ-ray camera to be used?</vt:lpstr>
      <vt:lpstr>Gamma-ray tracking – the concept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Characterization of planar HPGe detector</vt:lpstr>
      <vt:lpstr>Planar HPGe detector scan</vt:lpstr>
      <vt:lpstr>Outlook</vt:lpstr>
      <vt:lpstr>Position Extraction in Planar Detectors</vt:lpstr>
      <vt:lpstr>Position Extraction in Planar Detectors</vt:lpstr>
      <vt:lpstr>Gamma-Ray Imaging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312</cp:revision>
  <dcterms:created xsi:type="dcterms:W3CDTF">2016-04-06T12:04:03Z</dcterms:created>
  <dcterms:modified xsi:type="dcterms:W3CDTF">2020-11-21T07:45:07Z</dcterms:modified>
</cp:coreProperties>
</file>