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97" r:id="rId3"/>
    <p:sldId id="259" r:id="rId4"/>
    <p:sldId id="264" r:id="rId5"/>
    <p:sldId id="290" r:id="rId6"/>
    <p:sldId id="291" r:id="rId7"/>
    <p:sldId id="292" r:id="rId8"/>
    <p:sldId id="293" r:id="rId9"/>
    <p:sldId id="294" r:id="rId10"/>
    <p:sldId id="267" r:id="rId11"/>
    <p:sldId id="273" r:id="rId12"/>
    <p:sldId id="260" r:id="rId13"/>
    <p:sldId id="274" r:id="rId14"/>
    <p:sldId id="276" r:id="rId15"/>
    <p:sldId id="278" r:id="rId16"/>
    <p:sldId id="279" r:id="rId17"/>
    <p:sldId id="280" r:id="rId18"/>
    <p:sldId id="281" r:id="rId19"/>
    <p:sldId id="282" r:id="rId20"/>
    <p:sldId id="268" r:id="rId21"/>
    <p:sldId id="269" r:id="rId22"/>
    <p:sldId id="270" r:id="rId23"/>
    <p:sldId id="283" r:id="rId24"/>
    <p:sldId id="287" r:id="rId25"/>
    <p:sldId id="286" r:id="rId26"/>
    <p:sldId id="296" r:id="rId27"/>
    <p:sldId id="285" r:id="rId28"/>
    <p:sldId id="288" r:id="rId29"/>
    <p:sldId id="284" r:id="rId30"/>
    <p:sldId id="272" r:id="rId31"/>
    <p:sldId id="289" r:id="rId32"/>
    <p:sldId id="258" r:id="rId33"/>
    <p:sldId id="295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008080"/>
    <a:srgbClr val="FF00FF"/>
    <a:srgbClr val="F6F0FA"/>
    <a:srgbClr val="F4EDF9"/>
    <a:srgbClr val="F1EDF9"/>
    <a:srgbClr val="F8F6FC"/>
    <a:srgbClr val="F3EEF7"/>
    <a:srgbClr val="F6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95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34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6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6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57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6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1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2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4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4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2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6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1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5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9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eb-docs.gsi.de/~woll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IIT-Ropar\NuclearPhysics\HJW\rproc_2b_decay_selfcontained.avi" TargetMode="External"/><Relationship Id="rId1" Type="http://schemas.microsoft.com/office/2007/relationships/media" Target="file:///D:\IIT-Ropar\NuclearPhysics\HJW\rproc_2b_decay_selfcontained.avi" TargetMode="Externa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hyperlink" Target="https://www.google.com/url?sa=i&amp;url=https://www.amazon.de/Basic-Ideas-Concepts-Nuclear-Physics/dp/1138406384&amp;psig=AOvVaw2TVBHQjoz_oH-AAzeYGOjq&amp;ust=1592282946909000&amp;source=images&amp;cd=vfe&amp;ved=0CAIQjRxqFwoTCJjv-b2Fg-oCFQAAAAAdAAAAAB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zz.org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o.in/url?sa=i&amp;rct=j&amp;q=&amp;esrc=s&amp;source=images&amp;cd=&amp;cad=rja&amp;uact=8&amp;ved=0ahUKEwiAz6zY8YbQAhVJLI8KHfhCAzgQjRwIBw&amp;url=https://www.amazon.com/Nuclear-Physics-Introduction-S-Patel/dp/1848290446&amp;psig=AFQjCNEDVMrVYZsz5jpuR-Fy7eI7TAr5pA&amp;ust=1478066699577891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gif"/><Relationship Id="rId3" Type="http://schemas.openxmlformats.org/officeDocument/2006/relationships/image" Target="../media/image91.jpeg"/><Relationship Id="rId7" Type="http://schemas.openxmlformats.org/officeDocument/2006/relationships/image" Target="../media/image9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gif"/><Relationship Id="rId5" Type="http://schemas.openxmlformats.org/officeDocument/2006/relationships/image" Target="../media/image92.png"/><Relationship Id="rId4" Type="http://schemas.openxmlformats.org/officeDocument/2006/relationships/hyperlink" Target="//upload.wikimedia.org/wikipedia/commons/7/79/Alpha_Decay.sv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98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gif"/><Relationship Id="rId5" Type="http://schemas.openxmlformats.org/officeDocument/2006/relationships/image" Target="../media/image100.jpg"/><Relationship Id="rId4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s://upload.wikimedia.org/wikipedia/commons/5/5f/Hans_Bethe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12" Type="http://schemas.openxmlformats.org/officeDocument/2006/relationships/image" Target="../media/image38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hyperlink" Target="https://pms.wikipedia.org/wiki/Figura:Heisenberg,Werner_1926.jpeg" TargetMode="External"/><Relationship Id="rId5" Type="http://schemas.openxmlformats.org/officeDocument/2006/relationships/image" Target="../media/image32.jpg"/><Relationship Id="rId15" Type="http://schemas.openxmlformats.org/officeDocument/2006/relationships/image" Target="../media/image39.jpe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hyperlink" Target="https://de.wikipedia.org/wiki/Datei:Jensen.jpg" TargetMode="External"/><Relationship Id="rId18" Type="http://schemas.openxmlformats.org/officeDocument/2006/relationships/image" Target="../media/image52.png"/><Relationship Id="rId3" Type="http://schemas.openxmlformats.org/officeDocument/2006/relationships/image" Target="../media/image42.gif"/><Relationship Id="rId7" Type="http://schemas.openxmlformats.org/officeDocument/2006/relationships/image" Target="../media/image45.jpeg"/><Relationship Id="rId12" Type="http://schemas.openxmlformats.org/officeDocument/2006/relationships/image" Target="../media/image48.jpe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hyperlink" Target="https://de.wikipedia.org/wiki/Datei:Maria_Goeppert-Mayer.jpg" TargetMode="External"/><Relationship Id="rId5" Type="http://schemas.openxmlformats.org/officeDocument/2006/relationships/image" Target="../media/image43.jpeg"/><Relationship Id="rId15" Type="http://schemas.openxmlformats.org/officeDocument/2006/relationships/hyperlink" Target="https://en.wikipedia.org/wiki/File:Beta-minus_Decay.svg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370.png"/><Relationship Id="rId9" Type="http://schemas.openxmlformats.org/officeDocument/2006/relationships/hyperlink" Target="https://de.wikipedia.org/wiki/Datei:Hans_Bethe.jpg" TargetMode="External"/><Relationship Id="rId1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tei:Carlo_Rubbia_W_and_Z_bosons.jpg" TargetMode="External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0.jpe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Selected Topics in Nuclear Physics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5389570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Hans-Jürgen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h.j.wollersheim@gsi.de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web-page: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wolle/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click on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2072350" y="1003327"/>
            <a:ext cx="4999299" cy="2103119"/>
            <a:chOff x="2700000" y="5022000"/>
            <a:chExt cx="3332866" cy="1402069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000" y="5040000"/>
              <a:ext cx="1438183" cy="1384069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000" y="5040000"/>
              <a:ext cx="1424866" cy="1334193"/>
            </a:xfrm>
            <a:prstGeom prst="rect">
              <a:avLst/>
            </a:prstGeom>
          </p:spPr>
        </p:pic>
        <p:sp>
          <p:nvSpPr>
            <p:cNvPr id="7" name="Träne 6"/>
            <p:cNvSpPr/>
            <p:nvPr/>
          </p:nvSpPr>
          <p:spPr>
            <a:xfrm rot="13560000">
              <a:off x="4662000" y="5022000"/>
              <a:ext cx="1368000" cy="1368000"/>
            </a:xfrm>
            <a:prstGeom prst="teardrop">
              <a:avLst>
                <a:gd name="adj" fmla="val 200000"/>
              </a:avLst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7481"/>
            <a:ext cx="1255222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Nobel Prizes in Physics (Chemistry)</a:t>
            </a:r>
            <a:br>
              <a:rPr lang="en-US" dirty="0" smtClean="0"/>
            </a:br>
            <a:r>
              <a:rPr lang="en-US" sz="1600" dirty="0" smtClean="0">
                <a:solidFill>
                  <a:schemeClr val="tx1"/>
                </a:solidFill>
              </a:rPr>
              <a:t>in the 20 and 21 centuries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7244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548680"/>
            <a:ext cx="9144000" cy="599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224000" y="648000"/>
            <a:ext cx="645080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Radioactivity (Henri Becquerel, 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Pierre Curie)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1906: Discovery of electron (J. J. Thompson)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1908: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Disintegration of the elements (Ernest Rutherford</a:t>
            </a:r>
            <a:r>
              <a:rPr lang="de-DE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de-DE" sz="1200" dirty="0" smtClean="0">
                <a:latin typeface="Times New Roman"/>
                <a:cs typeface="Times New Roman"/>
              </a:rPr>
              <a:t>1922: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Structure of atoms </a:t>
            </a:r>
            <a:r>
              <a:rPr lang="de-DE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(Niels Bohr)</a:t>
            </a:r>
          </a:p>
          <a:p>
            <a:r>
              <a:rPr lang="de-DE" sz="1200" dirty="0" smtClean="0">
                <a:latin typeface="Times New Roman"/>
                <a:cs typeface="Times New Roman"/>
              </a:rPr>
              <a:t>1929: </a:t>
            </a:r>
            <a:r>
              <a:rPr lang="en-US" sz="1200" dirty="0" smtClean="0">
                <a:latin typeface="Times New Roman"/>
                <a:cs typeface="Times New Roman"/>
              </a:rPr>
              <a:t>Wave nature of electrons </a:t>
            </a:r>
            <a:r>
              <a:rPr lang="de-DE" sz="1200" dirty="0" smtClean="0">
                <a:latin typeface="Times New Roman"/>
                <a:cs typeface="Times New Roman"/>
              </a:rPr>
              <a:t>(Prince Louis-Victor Pierre Raymond de Broglie)</a:t>
            </a: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de-DE" sz="1200" dirty="0" smtClean="0">
                <a:latin typeface="Times New Roman"/>
                <a:cs typeface="Times New Roman"/>
              </a:rPr>
              <a:t>1935: </a:t>
            </a:r>
            <a:r>
              <a:rPr lang="en-US" sz="1200" dirty="0" smtClean="0">
                <a:latin typeface="Times New Roman"/>
                <a:cs typeface="Times New Roman"/>
              </a:rPr>
              <a:t>Discovery of neutron </a:t>
            </a:r>
            <a:r>
              <a:rPr lang="de-DE" sz="1200" dirty="0" smtClean="0">
                <a:latin typeface="Times New Roman"/>
                <a:cs typeface="Times New Roman"/>
              </a:rPr>
              <a:t>(James Chadwick)</a:t>
            </a: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de-DE" sz="1200" dirty="0" smtClean="0">
                <a:latin typeface="Times New Roman"/>
                <a:cs typeface="Times New Roman"/>
              </a:rPr>
              <a:t>1936: </a:t>
            </a:r>
            <a:r>
              <a:rPr lang="en-US" sz="1200" dirty="0" smtClean="0">
                <a:latin typeface="Times New Roman"/>
                <a:cs typeface="Times New Roman"/>
              </a:rPr>
              <a:t>Discovery of positron (Carl David Anderson)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1938: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New radioactive elements produced by neutron </a:t>
            </a:r>
            <a:r>
              <a:rPr lang="en-US" sz="1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irradiation (Enrico Fermi)</a:t>
            </a:r>
            <a:endParaRPr lang="de-DE" sz="1200" dirty="0" smtClean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r>
              <a:rPr lang="de-DE" sz="1200" dirty="0" smtClean="0">
                <a:latin typeface="Times New Roman"/>
                <a:cs typeface="Times New Roman"/>
              </a:rPr>
              <a:t>1939: </a:t>
            </a:r>
            <a:r>
              <a:rPr lang="en-US" sz="1200" dirty="0" smtClean="0">
                <a:latin typeface="Times New Roman"/>
                <a:cs typeface="Times New Roman"/>
              </a:rPr>
              <a:t>Cyclotron</a:t>
            </a:r>
            <a:r>
              <a:rPr lang="de-DE" sz="1200" dirty="0" smtClean="0">
                <a:latin typeface="Times New Roman"/>
                <a:cs typeface="Times New Roman"/>
              </a:rPr>
              <a:t> (Ernest O. Lawrence)</a:t>
            </a:r>
          </a:p>
          <a:p>
            <a:r>
              <a:rPr lang="de-DE" sz="1200" dirty="0" smtClean="0">
                <a:latin typeface="Times New Roman"/>
                <a:cs typeface="Times New Roman"/>
              </a:rPr>
              <a:t>1949: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Theoretical work on nuclear forces </a:t>
            </a:r>
            <a:r>
              <a:rPr lang="de-DE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(Hideki Yukawa)</a:t>
            </a:r>
          </a:p>
          <a:p>
            <a:r>
              <a:rPr lang="de-DE" sz="1200" dirty="0" smtClean="0">
                <a:latin typeface="Times New Roman"/>
                <a:cs typeface="Times New Roman"/>
              </a:rPr>
              <a:t>1951: </a:t>
            </a:r>
            <a:r>
              <a:rPr lang="en-US" sz="1200" dirty="0" smtClean="0">
                <a:latin typeface="Times New Roman"/>
                <a:cs typeface="Times New Roman"/>
              </a:rPr>
              <a:t>Transmutation of atomic nuclei </a:t>
            </a:r>
            <a:r>
              <a:rPr lang="de-DE" sz="1200" dirty="0" smtClean="0">
                <a:latin typeface="Times New Roman"/>
                <a:cs typeface="Times New Roman"/>
              </a:rPr>
              <a:t>(John Douglas Cockcroft &amp; Ernest Thomas </a:t>
            </a:r>
            <a:r>
              <a:rPr lang="de-DE" sz="1200" dirty="0" err="1" smtClean="0">
                <a:latin typeface="Times New Roman"/>
                <a:cs typeface="Times New Roman"/>
              </a:rPr>
              <a:t>Sinton</a:t>
            </a:r>
            <a:r>
              <a:rPr lang="de-DE" sz="1200" dirty="0" smtClean="0">
                <a:latin typeface="Times New Roman"/>
                <a:cs typeface="Times New Roman"/>
              </a:rPr>
              <a:t> Walton)</a:t>
            </a: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de-DE" sz="1200" dirty="0" smtClean="0">
                <a:latin typeface="Times New Roman"/>
                <a:cs typeface="Times New Roman"/>
              </a:rPr>
              <a:t>1952: </a:t>
            </a:r>
            <a:r>
              <a:rPr lang="en-US" sz="1200" dirty="0" smtClean="0">
                <a:latin typeface="Times New Roman"/>
                <a:cs typeface="Times New Roman"/>
              </a:rPr>
              <a:t>Nuclear Magnetic Resonance </a:t>
            </a:r>
            <a:r>
              <a:rPr lang="de-DE" sz="1200" dirty="0" smtClean="0">
                <a:latin typeface="Times New Roman"/>
                <a:cs typeface="Times New Roman"/>
              </a:rPr>
              <a:t>(Felix Bloch &amp; Edward Mills Purcell)</a:t>
            </a: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de-DE" sz="1200" dirty="0" smtClean="0">
                <a:latin typeface="Times New Roman"/>
                <a:cs typeface="Times New Roman"/>
              </a:rPr>
              <a:t>1957: </a:t>
            </a:r>
            <a:r>
              <a:rPr lang="en-US" sz="1200" dirty="0" smtClean="0">
                <a:latin typeface="Times New Roman"/>
                <a:cs typeface="Times New Roman"/>
              </a:rPr>
              <a:t>Parity violation </a:t>
            </a:r>
            <a:r>
              <a:rPr lang="de-DE" sz="1200" dirty="0" smtClean="0">
                <a:latin typeface="Times New Roman"/>
                <a:cs typeface="Times New Roman"/>
              </a:rPr>
              <a:t>(Chen </a:t>
            </a:r>
            <a:r>
              <a:rPr lang="de-DE" sz="1200" dirty="0" err="1" smtClean="0">
                <a:latin typeface="Times New Roman"/>
                <a:cs typeface="Times New Roman"/>
              </a:rPr>
              <a:t>Ning</a:t>
            </a:r>
            <a:r>
              <a:rPr lang="de-DE" sz="1200" dirty="0" smtClean="0">
                <a:latin typeface="Times New Roman"/>
                <a:cs typeface="Times New Roman"/>
              </a:rPr>
              <a:t> Yang &amp; </a:t>
            </a:r>
            <a:r>
              <a:rPr lang="de-DE" sz="1200" dirty="0" err="1" smtClean="0">
                <a:latin typeface="Times New Roman"/>
                <a:cs typeface="Times New Roman"/>
              </a:rPr>
              <a:t>Tsung</a:t>
            </a:r>
            <a:r>
              <a:rPr lang="de-DE" sz="1200" dirty="0" smtClean="0">
                <a:latin typeface="Times New Roman"/>
                <a:cs typeface="Times New Roman"/>
              </a:rPr>
              <a:t>-Dao Lee)</a:t>
            </a: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1959: Discovery of antiproton (Emilio Gino Segre &amp; Owen Chamberlain)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1961: Electron scattering and resonance absorption (Robert Hofstadter &amp; Rudolf Ludwig </a:t>
            </a:r>
            <a:r>
              <a:rPr lang="en-US" sz="1200" dirty="0" err="1" smtClean="0">
                <a:latin typeface="Times New Roman"/>
                <a:cs typeface="Times New Roman"/>
              </a:rPr>
              <a:t>Mössbauer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1963: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Nuclear shell model (</a:t>
            </a:r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Maria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Goeppert-Mayer &amp; J. Hans D. Jensen)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1967: Nuclear reactions and energy production in stars (Hans Albrecht Bethe)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1969: Quarks (Murray Gell-Mann)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1975: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Collective and particle motion </a:t>
            </a:r>
            <a:r>
              <a:rPr lang="en-US" sz="1200" dirty="0" smtClean="0">
                <a:latin typeface="Times New Roman"/>
                <a:cs typeface="Times New Roman"/>
              </a:rPr>
              <a:t>(</a:t>
            </a:r>
            <a:r>
              <a:rPr lang="en-US" sz="1200" dirty="0" err="1" smtClean="0">
                <a:latin typeface="Times New Roman"/>
                <a:cs typeface="Times New Roman"/>
              </a:rPr>
              <a:t>Aage</a:t>
            </a:r>
            <a:r>
              <a:rPr lang="en-US" sz="1200" dirty="0" smtClean="0">
                <a:latin typeface="Times New Roman"/>
                <a:cs typeface="Times New Roman"/>
              </a:rPr>
              <a:t> Niels Bohr, Ben Roy Mottelson &amp; Leo James Rainwater)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1984: Discovery of W and Z bosons (Carlo </a:t>
            </a:r>
            <a:r>
              <a:rPr lang="en-US" sz="1200" dirty="0" err="1" smtClean="0">
                <a:latin typeface="Times New Roman"/>
                <a:cs typeface="Times New Roman"/>
              </a:rPr>
              <a:t>Rubia</a:t>
            </a:r>
            <a:r>
              <a:rPr lang="en-US" sz="1200" dirty="0" smtClean="0">
                <a:latin typeface="Times New Roman"/>
                <a:cs typeface="Times New Roman"/>
              </a:rPr>
              <a:t> &amp; Simon van der Meer)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1989: Development of ion trap technique (Hans G. </a:t>
            </a:r>
            <a:r>
              <a:rPr lang="en-US" sz="1200" dirty="0" err="1" smtClean="0">
                <a:latin typeface="Times New Roman"/>
                <a:cs typeface="Times New Roman"/>
              </a:rPr>
              <a:t>Dehmelt</a:t>
            </a:r>
            <a:r>
              <a:rPr lang="en-US" sz="1200" dirty="0" smtClean="0">
                <a:latin typeface="Times New Roman"/>
                <a:cs typeface="Times New Roman"/>
              </a:rPr>
              <a:t> &amp; Wolfgang Paul)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1992: Multi Wire Proportional Chamber (Georges </a:t>
            </a:r>
            <a:r>
              <a:rPr lang="en-US" sz="1200" dirty="0" err="1" smtClean="0">
                <a:latin typeface="Times New Roman"/>
                <a:cs typeface="Times New Roman"/>
              </a:rPr>
              <a:t>Charpak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  <a:endParaRPr lang="de-DE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1995: Discovery of tau and detection of neutrino (Martin L. Perl &amp; Frederick </a:t>
            </a:r>
            <a:r>
              <a:rPr lang="en-US" sz="1200" dirty="0" err="1" smtClean="0">
                <a:latin typeface="Times New Roman"/>
                <a:cs typeface="Times New Roman"/>
              </a:rPr>
              <a:t>Reines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1200" dirty="0">
                <a:latin typeface="Times New Roman"/>
                <a:cs typeface="Times New Roman"/>
              </a:rPr>
              <a:t>2</a:t>
            </a:r>
            <a:r>
              <a:rPr lang="en-US" sz="1200" dirty="0" smtClean="0">
                <a:latin typeface="Times New Roman"/>
                <a:cs typeface="Times New Roman"/>
              </a:rPr>
              <a:t>008: CKM matrix element (Makoto Kobayashi &amp; </a:t>
            </a:r>
            <a:r>
              <a:rPr lang="en-US" sz="1200" dirty="0" err="1" smtClean="0">
                <a:latin typeface="Times New Roman"/>
                <a:cs typeface="Times New Roman"/>
              </a:rPr>
              <a:t>Toshihide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Masukawa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2013: Theoretical work on origin of mass of subatomic particles (Francois </a:t>
            </a:r>
            <a:r>
              <a:rPr lang="en-US" sz="1200" dirty="0" err="1" smtClean="0">
                <a:latin typeface="Times New Roman"/>
                <a:cs typeface="Times New Roman"/>
              </a:rPr>
              <a:t>Englert</a:t>
            </a:r>
            <a:r>
              <a:rPr lang="en-US" sz="1200" dirty="0" smtClean="0">
                <a:latin typeface="Times New Roman"/>
                <a:cs typeface="Times New Roman"/>
              </a:rPr>
              <a:t> &amp; Peter W. Higgs)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2015: Discovery of neutrino oscillations (</a:t>
            </a:r>
            <a:r>
              <a:rPr lang="en-US" sz="1200" dirty="0" err="1" smtClean="0">
                <a:latin typeface="Times New Roman"/>
                <a:cs typeface="Times New Roman"/>
              </a:rPr>
              <a:t>Takaaki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Kajita</a:t>
            </a:r>
            <a:r>
              <a:rPr lang="en-US" sz="1200" dirty="0" smtClean="0">
                <a:latin typeface="Times New Roman"/>
                <a:cs typeface="Times New Roman"/>
              </a:rPr>
              <a:t> &amp; Arthur B. McDonald)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968000"/>
            <a:ext cx="1217295" cy="15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4968000"/>
            <a:ext cx="1701356" cy="15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60000" y="5866160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 Becquerel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1852-1908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price 1903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88000" y="5866159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 Curie (1867-1934)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Curie (1859-1906)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price 1903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Discovery timeline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7244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548680"/>
            <a:ext cx="9144000" cy="599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260000" y="720000"/>
            <a:ext cx="74161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1896: Henri Becquerel discovers radioactivity in Uranium salt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1898: Marie &amp; Pierre Curie discover Polonium and Radium (new elements)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1907: Ernest Rutherford classified </a:t>
            </a:r>
            <a:r>
              <a:rPr lang="el-GR" sz="1500" dirty="0" smtClean="0">
                <a:latin typeface="Times New Roman"/>
                <a:cs typeface="Times New Roman"/>
              </a:rPr>
              <a:t>α</a:t>
            </a:r>
            <a:r>
              <a:rPr lang="de-DE" sz="1500" dirty="0" smtClean="0">
                <a:latin typeface="Times New Roman"/>
                <a:cs typeface="Times New Roman"/>
              </a:rPr>
              <a:t>-, </a:t>
            </a:r>
            <a:r>
              <a:rPr lang="el-GR" sz="1500" dirty="0" smtClean="0">
                <a:latin typeface="Times New Roman"/>
                <a:cs typeface="Times New Roman"/>
              </a:rPr>
              <a:t>β</a:t>
            </a:r>
            <a:r>
              <a:rPr lang="de-DE" sz="1500" dirty="0" smtClean="0">
                <a:latin typeface="Times New Roman"/>
                <a:cs typeface="Times New Roman"/>
              </a:rPr>
              <a:t>-, </a:t>
            </a:r>
            <a:r>
              <a:rPr lang="el-GR" sz="1500" dirty="0" smtClean="0">
                <a:latin typeface="Times New Roman"/>
                <a:cs typeface="Times New Roman"/>
              </a:rPr>
              <a:t>γ</a:t>
            </a:r>
            <a:r>
              <a:rPr lang="de-DE" sz="1500" dirty="0" smtClean="0">
                <a:latin typeface="Times New Roman"/>
                <a:cs typeface="Times New Roman"/>
              </a:rPr>
              <a:t>-radiation (</a:t>
            </a:r>
            <a:r>
              <a:rPr lang="el-GR" sz="1500" dirty="0" smtClean="0">
                <a:latin typeface="Times New Roman"/>
                <a:cs typeface="Times New Roman"/>
              </a:rPr>
              <a:t>α</a:t>
            </a:r>
            <a:r>
              <a:rPr lang="de-DE" sz="1500" dirty="0" smtClean="0">
                <a:latin typeface="Times New Roman"/>
                <a:cs typeface="Times New Roman"/>
              </a:rPr>
              <a:t> </a:t>
            </a:r>
            <a:r>
              <a:rPr lang="el-GR" sz="1500" dirty="0" smtClean="0">
                <a:latin typeface="Times New Roman"/>
                <a:cs typeface="Times New Roman"/>
              </a:rPr>
              <a:t>≡</a:t>
            </a:r>
            <a:r>
              <a:rPr lang="de-DE" sz="1500" dirty="0" smtClean="0">
                <a:latin typeface="Times New Roman"/>
                <a:cs typeface="Times New Roman"/>
              </a:rPr>
              <a:t> </a:t>
            </a:r>
            <a:r>
              <a:rPr lang="de-DE" sz="1500" baseline="30000" dirty="0" smtClean="0">
                <a:latin typeface="Times New Roman"/>
                <a:cs typeface="Times New Roman"/>
              </a:rPr>
              <a:t>4</a:t>
            </a:r>
            <a:r>
              <a:rPr lang="de-DE" sz="1500" dirty="0" smtClean="0">
                <a:latin typeface="Times New Roman"/>
                <a:cs typeface="Times New Roman"/>
              </a:rPr>
              <a:t>He </a:t>
            </a:r>
            <a:r>
              <a:rPr lang="en-US" sz="1500" dirty="0" smtClean="0">
                <a:latin typeface="Times New Roman"/>
                <a:cs typeface="Times New Roman"/>
              </a:rPr>
              <a:t>nucleus</a:t>
            </a:r>
            <a:r>
              <a:rPr lang="de-DE" sz="15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de-DE" sz="1500" dirty="0" smtClean="0">
                <a:latin typeface="Times New Roman"/>
                <a:cs typeface="Times New Roman"/>
              </a:rPr>
              <a:t>1911: Rutherford, Geiger </a:t>
            </a:r>
            <a:r>
              <a:rPr lang="en-US" sz="1500" dirty="0" smtClean="0">
                <a:latin typeface="Times New Roman"/>
                <a:cs typeface="Times New Roman"/>
              </a:rPr>
              <a:t>and Marsden discovered the atomic nucleus</a:t>
            </a:r>
          </a:p>
          <a:p>
            <a:r>
              <a:rPr lang="de-DE" sz="1500" dirty="0" smtClean="0">
                <a:latin typeface="Times New Roman"/>
                <a:cs typeface="Times New Roman"/>
              </a:rPr>
              <a:t>1913: Bohr </a:t>
            </a:r>
            <a:r>
              <a:rPr lang="en-US" sz="1500" dirty="0" smtClean="0">
                <a:latin typeface="Times New Roman"/>
                <a:cs typeface="Times New Roman"/>
              </a:rPr>
              <a:t>model of the hydrogen atom</a:t>
            </a:r>
          </a:p>
          <a:p>
            <a:r>
              <a:rPr lang="de-DE" sz="1500" dirty="0" smtClean="0">
                <a:latin typeface="Times New Roman"/>
                <a:cs typeface="Times New Roman"/>
              </a:rPr>
              <a:t>1919: </a:t>
            </a:r>
            <a:r>
              <a:rPr lang="en-US" sz="1500" dirty="0" smtClean="0">
                <a:latin typeface="Times New Roman"/>
                <a:cs typeface="Times New Roman"/>
              </a:rPr>
              <a:t>first nuclear reaction by Rutherford </a:t>
            </a:r>
            <a:r>
              <a:rPr lang="de-DE" sz="1500" baseline="30000" dirty="0" smtClean="0">
                <a:latin typeface="Times New Roman"/>
                <a:cs typeface="Times New Roman"/>
              </a:rPr>
              <a:t>14</a:t>
            </a:r>
            <a:r>
              <a:rPr lang="de-DE" sz="1500" dirty="0" smtClean="0">
                <a:latin typeface="Times New Roman"/>
                <a:cs typeface="Times New Roman"/>
              </a:rPr>
              <a:t>N + </a:t>
            </a:r>
            <a:r>
              <a:rPr lang="el-GR" sz="1500" dirty="0" smtClean="0">
                <a:latin typeface="Times New Roman"/>
                <a:cs typeface="Times New Roman"/>
              </a:rPr>
              <a:t>α</a:t>
            </a:r>
            <a:r>
              <a:rPr lang="de-DE" sz="1500" dirty="0" smtClean="0">
                <a:latin typeface="Times New Roman"/>
                <a:cs typeface="Times New Roman"/>
              </a:rPr>
              <a:t> → </a:t>
            </a:r>
            <a:r>
              <a:rPr lang="de-DE" sz="1500" baseline="30000" dirty="0" smtClean="0">
                <a:latin typeface="Times New Roman"/>
                <a:cs typeface="Times New Roman"/>
              </a:rPr>
              <a:t>17</a:t>
            </a:r>
            <a:r>
              <a:rPr lang="de-DE" sz="1500" dirty="0" smtClean="0">
                <a:latin typeface="Times New Roman"/>
                <a:cs typeface="Times New Roman"/>
              </a:rPr>
              <a:t>O + p</a:t>
            </a:r>
          </a:p>
          <a:p>
            <a:r>
              <a:rPr lang="de-DE" sz="1500" dirty="0" smtClean="0">
                <a:latin typeface="Times New Roman"/>
                <a:cs typeface="Times New Roman"/>
              </a:rPr>
              <a:t>1930: Ernest O. Lawrence </a:t>
            </a:r>
            <a:r>
              <a:rPr lang="en-US" sz="1500" dirty="0" smtClean="0">
                <a:latin typeface="Times New Roman"/>
                <a:cs typeface="Times New Roman"/>
              </a:rPr>
              <a:t>invented the cyclotron</a:t>
            </a:r>
          </a:p>
          <a:p>
            <a:r>
              <a:rPr lang="de-DE" sz="1500" dirty="0" smtClean="0">
                <a:latin typeface="Times New Roman"/>
                <a:cs typeface="Times New Roman"/>
              </a:rPr>
              <a:t>1932: Enrico Fermi </a:t>
            </a:r>
            <a:r>
              <a:rPr lang="en-US" sz="1500" dirty="0" smtClean="0">
                <a:latin typeface="Times New Roman"/>
                <a:cs typeface="Times New Roman"/>
              </a:rPr>
              <a:t>developed the theory of </a:t>
            </a:r>
            <a:r>
              <a:rPr lang="el-GR" sz="1500" dirty="0" smtClean="0">
                <a:latin typeface="Times New Roman"/>
                <a:cs typeface="Times New Roman"/>
              </a:rPr>
              <a:t>β</a:t>
            </a:r>
            <a:r>
              <a:rPr lang="en-US" sz="1500" dirty="0" smtClean="0">
                <a:latin typeface="Times New Roman"/>
                <a:cs typeface="Times New Roman"/>
              </a:rPr>
              <a:t>-decay</a:t>
            </a:r>
          </a:p>
          <a:p>
            <a:r>
              <a:rPr lang="de-DE" sz="1500" dirty="0" smtClean="0">
                <a:latin typeface="Times New Roman"/>
                <a:cs typeface="Times New Roman"/>
              </a:rPr>
              <a:t>1935: Hideki Yukawa </a:t>
            </a:r>
            <a:r>
              <a:rPr lang="en-US" sz="1500" dirty="0" smtClean="0">
                <a:latin typeface="Times New Roman"/>
                <a:cs typeface="Times New Roman"/>
              </a:rPr>
              <a:t>postulates the theory of strong interaction (pion</a:t>
            </a:r>
            <a:r>
              <a:rPr lang="de-DE" sz="15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de-DE" sz="1500" dirty="0">
                <a:latin typeface="Times New Roman"/>
                <a:cs typeface="Times New Roman"/>
              </a:rPr>
              <a:t> </a:t>
            </a:r>
            <a:r>
              <a:rPr lang="de-DE" sz="1500" dirty="0" smtClean="0">
                <a:latin typeface="Times New Roman"/>
                <a:cs typeface="Times New Roman"/>
              </a:rPr>
              <a:t>         Bethe-Weizäcker </a:t>
            </a:r>
            <a:r>
              <a:rPr lang="en-US" sz="1500" dirty="0" smtClean="0">
                <a:latin typeface="Times New Roman"/>
                <a:cs typeface="Times New Roman"/>
              </a:rPr>
              <a:t>mass formula &amp; liquid drop model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1938: Hans Bethe postulates CNO fusion reaction for stellar energy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1939: O. Hahn, F. </a:t>
            </a:r>
            <a:r>
              <a:rPr lang="en-US" sz="1500" dirty="0" err="1" smtClean="0">
                <a:latin typeface="Times New Roman"/>
                <a:cs typeface="Times New Roman"/>
              </a:rPr>
              <a:t>Straßmann</a:t>
            </a:r>
            <a:r>
              <a:rPr lang="en-US" sz="1500" dirty="0" smtClean="0">
                <a:latin typeface="Times New Roman"/>
                <a:cs typeface="Times New Roman"/>
              </a:rPr>
              <a:t> and L. Meitner discover nuclear fission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1946: F. Bloch and E. Purcell improve NMR technique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1949: M. Goeppert-Mayer proposed the nuclear shell model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1957: beginning of nuclear astrophysics (Burbidge</a:t>
            </a:r>
            <a:r>
              <a:rPr lang="en-US" sz="1500" baseline="30000" dirty="0" smtClean="0">
                <a:latin typeface="Times New Roman"/>
                <a:cs typeface="Times New Roman"/>
              </a:rPr>
              <a:t>2</a:t>
            </a:r>
            <a:r>
              <a:rPr lang="en-US" sz="1500" dirty="0" smtClean="0">
                <a:latin typeface="Times New Roman"/>
                <a:cs typeface="Times New Roman"/>
              </a:rPr>
              <a:t>, Fowler, Hoyle-article to nucleosynthesis)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1967: J. Bell and A. Hewish discover pulsars (neutron stars)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1986: first observation of double-</a:t>
            </a:r>
            <a:r>
              <a:rPr lang="el-GR" sz="1500" dirty="0" smtClean="0">
                <a:latin typeface="Times New Roman"/>
                <a:cs typeface="Times New Roman"/>
              </a:rPr>
              <a:t>β</a:t>
            </a:r>
            <a:r>
              <a:rPr lang="de-DE" sz="1500" dirty="0" smtClean="0">
                <a:latin typeface="Times New Roman"/>
                <a:cs typeface="Times New Roman"/>
              </a:rPr>
              <a:t> </a:t>
            </a:r>
            <a:r>
              <a:rPr lang="en-US" sz="1500" dirty="0" smtClean="0">
                <a:latin typeface="Times New Roman"/>
                <a:cs typeface="Times New Roman"/>
              </a:rPr>
              <a:t>decay</a:t>
            </a:r>
            <a:r>
              <a:rPr lang="de-DE" sz="1500" dirty="0" smtClean="0">
                <a:latin typeface="Times New Roman"/>
                <a:cs typeface="Times New Roman"/>
              </a:rPr>
              <a:t> 2</a:t>
            </a:r>
            <a:r>
              <a:rPr lang="el-GR" sz="1500" dirty="0" smtClean="0">
                <a:latin typeface="Times New Roman"/>
                <a:cs typeface="Times New Roman"/>
              </a:rPr>
              <a:t>νββ</a:t>
            </a:r>
            <a:r>
              <a:rPr lang="de-DE" sz="1500" dirty="0" smtClean="0">
                <a:latin typeface="Times New Roman"/>
                <a:cs typeface="Times New Roman"/>
              </a:rPr>
              <a:t> (</a:t>
            </a:r>
            <a:r>
              <a:rPr lang="en-US" sz="1500" dirty="0" smtClean="0">
                <a:latin typeface="Times New Roman"/>
                <a:cs typeface="Times New Roman"/>
              </a:rPr>
              <a:t>rarest decay</a:t>
            </a:r>
            <a:r>
              <a:rPr lang="de-DE" sz="15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1500" dirty="0" smtClean="0">
                <a:latin typeface="Times New Roman"/>
                <a:cs typeface="Times New Roman"/>
              </a:rPr>
              <a:t>2006: production of the so far heaviest element (element </a:t>
            </a:r>
            <a:r>
              <a:rPr lang="de-DE" sz="1500" dirty="0" smtClean="0">
                <a:latin typeface="Times New Roman"/>
                <a:cs typeface="Times New Roman"/>
              </a:rPr>
              <a:t>Z = 118)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968000"/>
            <a:ext cx="1217295" cy="15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4968000"/>
            <a:ext cx="1701356" cy="15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60000" y="5866160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 Becquerel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1852-1908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price 1903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88000" y="5866159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 Curie (1867-1934)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Curie (1859-1906)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price 1903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Scales in the Universe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000"/>
            <a:ext cx="9144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4860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crystal         molecule                  atom                 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proton                 quark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720000"/>
            <a:ext cx="4514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... Where Do We Start?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00000" y="1440000"/>
            <a:ext cx="603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a point of reference to start discussing nuclear physics.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The atom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866667" cy="28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2970"/>
            <a:ext cx="2780953" cy="23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00000" y="900000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is a neutral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41" y="764704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excitations 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1-10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transitions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electronic states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115999" y="4860000"/>
            <a:ext cx="2844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028614" y="494116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Bohr atomic model</a:t>
            </a:r>
            <a:br>
              <a:rPr lang="en-US" dirty="0" smtClean="0"/>
            </a:br>
            <a:r>
              <a:rPr lang="en-US" sz="1400" dirty="0" smtClean="0">
                <a:solidFill>
                  <a:schemeClr val="tx1"/>
                </a:solidFill>
              </a:rPr>
              <a:t>absorption spectrum</a:t>
            </a:r>
            <a:endParaRPr lang="en-US" dirty="0"/>
          </a:p>
        </p:txBody>
      </p:sp>
      <p:pic>
        <p:nvPicPr>
          <p:cNvPr id="5" name="Picture 3" descr="N:\talks\Vorlesung 3 Semester\Bohr\pris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65532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51" y="747000"/>
            <a:ext cx="5842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5168" y="2414736"/>
            <a:ext cx="304800" cy="22680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H="1">
            <a:off x="2207568" y="1944000"/>
            <a:ext cx="5181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76000" y="522000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gas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20000" y="5220000"/>
            <a:ext cx="115929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algn="ctr"/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Bohr atomic model</a:t>
            </a:r>
            <a:br>
              <a:rPr lang="en-US" dirty="0" smtClean="0"/>
            </a:br>
            <a:r>
              <a:rPr lang="en-US" sz="1400" dirty="0" smtClean="0">
                <a:solidFill>
                  <a:schemeClr val="tx1"/>
                </a:solidFill>
              </a:rPr>
              <a:t>emission spectrum</a:t>
            </a:r>
            <a:endParaRPr lang="en-US" dirty="0"/>
          </a:p>
        </p:txBody>
      </p:sp>
      <p:pic>
        <p:nvPicPr>
          <p:cNvPr id="4" name="Picture 9" descr="N:\talks\Vorlesung 3 Semester\Bohr\Helium-spektrum-mitpris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162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977708" y="5220000"/>
            <a:ext cx="104387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algn="ctr"/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The atomic nucleus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0574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24" y="1628800"/>
            <a:ext cx="2538096" cy="25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271557" y="764704"/>
            <a:ext cx="22621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excitations 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transitions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nuclear states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150176" y="4355572"/>
            <a:ext cx="2484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617912" y="443674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21968" y="2427986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(</a:t>
            </a:r>
            <a:r>
              <a:rPr lang="el-G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π</a:t>
            </a:r>
            <a:r>
              <a:rPr lang="de-DE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32891" y="3159732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(</a:t>
            </a:r>
            <a:r>
              <a:rPr lang="el-GR" sz="1400" dirty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de-DE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4024" y="260080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00000" y="4680000"/>
            <a:ext cx="26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caused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nucleons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motion of the nucleus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8000" y="6120000"/>
            <a:ext cx="179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shell model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Inside the atomic nucleus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00" y="720000"/>
            <a:ext cx="4085715" cy="19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80000" y="1260000"/>
            <a:ext cx="1274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charge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76000" y="1260000"/>
            <a:ext cx="1213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charge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11888" y="1513582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95805" y="27000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17244" y="27000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000" y="3420000"/>
            <a:ext cx="77891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protons and neutrons are very similar, they can be classified as the same object: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nucleon</a:t>
            </a:r>
          </a:p>
          <a:p>
            <a:endParaRPr lang="en-US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Nucleons are quantum mechanical objects: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spin ½ Fermions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Radius: r ~ 1</a:t>
            </a:r>
            <a:r>
              <a:rPr lang="en-US" sz="1600" dirty="0" smtClean="0">
                <a:latin typeface="Times New Roman"/>
                <a:cs typeface="Times New Roman"/>
              </a:rPr>
              <a:t>·10</a:t>
            </a:r>
            <a:r>
              <a:rPr lang="en-US" sz="1600" baseline="30000" dirty="0" smtClean="0">
                <a:latin typeface="Times New Roman"/>
                <a:cs typeface="Times New Roman"/>
              </a:rPr>
              <a:t>-15</a:t>
            </a:r>
            <a:r>
              <a:rPr lang="en-US" sz="1600" dirty="0" smtClean="0">
                <a:latin typeface="Times New Roman"/>
                <a:cs typeface="Times New Roman"/>
              </a:rPr>
              <a:t> m, or 1 </a:t>
            </a:r>
            <a:r>
              <a:rPr lang="en-US" sz="1600" dirty="0" err="1" smtClean="0">
                <a:latin typeface="Times New Roman"/>
                <a:cs typeface="Times New Roman"/>
              </a:rPr>
              <a:t>fm</a:t>
            </a:r>
            <a:r>
              <a:rPr lang="en-US" sz="1600" dirty="0" smtClean="0">
                <a:latin typeface="Times New Roman"/>
                <a:cs typeface="Times New Roman"/>
              </a:rPr>
              <a:t> (fermi)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Charge:    p → + e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</a:t>
            </a:r>
            <a:r>
              <a:rPr lang="en-US" sz="1600" dirty="0" smtClean="0">
                <a:latin typeface="Times New Roman"/>
                <a:cs typeface="Times New Roman"/>
              </a:rPr>
              <a:t>n → 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Mass:       p → 938.27 MeV/c</a:t>
            </a:r>
            <a:r>
              <a:rPr lang="en-US" sz="1600" baseline="30000" dirty="0" smtClean="0">
                <a:latin typeface="Times New Roman"/>
                <a:cs typeface="Times New Roman"/>
              </a:rPr>
              <a:t>2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                     n → 939.56 MeV/c</a:t>
            </a:r>
            <a:r>
              <a:rPr lang="en-US" sz="1600" baseline="30000" dirty="0" smtClean="0">
                <a:latin typeface="Times New Roman"/>
                <a:cs typeface="Times New Roman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Isospin:   |p &gt; = | -1/2 &gt;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|n &gt; = | +1/2 &gt;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1392381" cy="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Structure of nucleons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800000"/>
            <a:ext cx="4914286" cy="22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99792" y="4680000"/>
            <a:ext cx="13901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u, 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20000" y="4680000"/>
            <a:ext cx="1595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d, 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60979" y="1152000"/>
            <a:ext cx="1712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“Up”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2.4 MeV/c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+2/3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80214" y="3780000"/>
            <a:ext cx="1673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“Down”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4.8 MeV/c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-1/3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06209" y="764704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excitations 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</a:p>
        </p:txBody>
      </p:sp>
    </p:spTree>
    <p:extLst>
      <p:ext uri="{BB962C8B-B14F-4D97-AF65-F5344CB8AC3E}">
        <p14:creationId xmlns:p14="http://schemas.microsoft.com/office/powerpoint/2010/main" val="40547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Elementary particles of the standard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720000"/>
            <a:ext cx="7045715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Selected Topics in Nuclear Physics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388035" y="836712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Lectures: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Hans-Jürgen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h.j.wollersheim@gsi.de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web-page: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wolle/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click on 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700000" y="4187171"/>
            <a:ext cx="3332866" cy="1402069"/>
            <a:chOff x="2700000" y="5022000"/>
            <a:chExt cx="3332866" cy="1402069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000" y="5040000"/>
              <a:ext cx="1438183" cy="1384069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000" y="5040000"/>
              <a:ext cx="1424866" cy="1334193"/>
            </a:xfrm>
            <a:prstGeom prst="rect">
              <a:avLst/>
            </a:prstGeom>
          </p:spPr>
        </p:pic>
        <p:sp>
          <p:nvSpPr>
            <p:cNvPr id="7" name="Träne 6"/>
            <p:cNvSpPr/>
            <p:nvPr/>
          </p:nvSpPr>
          <p:spPr>
            <a:xfrm rot="13560000">
              <a:off x="4662000" y="5022000"/>
              <a:ext cx="1368000" cy="1368000"/>
            </a:xfrm>
            <a:prstGeom prst="teardrop">
              <a:avLst>
                <a:gd name="adj" fmla="val 200000"/>
              </a:avLst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561485" y="1980000"/>
            <a:ext cx="83856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Nuclear properties (K. Hyde)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Liquid drop model (K. Hyde)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Types of nuclear reactions 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Counting statistics and error propagation (G. F. Knoll)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Properties of radiation detectors(efficiency especially) (G. F. Knoll)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Nuclear Shell model(K. Hyde)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Nuclear physics at extremes of stability : Exotic nuclei (Isomers especially) (K. Hyde)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96752"/>
            <a:ext cx="1255776" cy="8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980000" y="828000"/>
            <a:ext cx="5910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mass number gives the number of nucleons in the nucleus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number of protons in the nucleus (atomic number)</a:t>
            </a:r>
          </a:p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number of neutrons in the nucleus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8572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84000" y="1872000"/>
            <a:ext cx="11624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2520000"/>
                <a:ext cx="6008376" cy="689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nuclear physics, nucleus is denoted as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de-DE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  <m:e>
                        <m:r>
                          <a:rPr lang="de-DE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where X is the chemical element</a:t>
                </a: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140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hydrogen,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carbon,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79</m:t>
                        </m:r>
                      </m:sub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197</m:t>
                        </m:r>
                      </m:sup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𝐴𝑢</m:t>
                        </m:r>
                      </m:e>
                    </m:sPre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gold.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520000"/>
                <a:ext cx="6008376" cy="689484"/>
              </a:xfrm>
              <a:prstGeom prst="rect">
                <a:avLst/>
              </a:prstGeom>
              <a:blipFill rotWithShape="1">
                <a:blip r:embed="rId4"/>
                <a:stretch>
                  <a:fillRect l="-203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20000" y="3600000"/>
            <a:ext cx="50272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combinations of Z and N (or Z and A) are called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nuclides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the 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mass number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the 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atomic number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the 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neutron number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equal proton number and equal mass number,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but 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excited states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isomers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60000" y="3924000"/>
                <a:ext cx="1366721" cy="1251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sPre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sPre>
                        <m:sPre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</m:sPre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sPre>
                        <m:sPre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sPre>
                    </m:oMath>
                  </m:oMathPara>
                </a14:m>
                <a:endParaRPr lang="de-DE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sPre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sPre>
                        <m:sPre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r>
                                <a:rPr lang="de-DE" sz="1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sup>
                            <m:e>
                              <m:r>
                                <a:rPr lang="de-DE" sz="1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sPr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de-DE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13</m:t>
                        </m:r>
                      </m:sup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sPre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sPre>
                      <m:sPre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sPre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73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180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𝑇𝑎</m:t>
                          </m:r>
                        </m:e>
                      </m:sPre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sPre>
                        <m:sPre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73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𝑇𝑎</m:t>
                          </m:r>
                        </m:e>
                      </m:sPre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3924000"/>
                <a:ext cx="1366721" cy="1251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6165304"/>
            <a:ext cx="786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long-lived non-ground state nuclear isomer is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tantalum-180m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has a half-life in excess of 1000 trillion years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Chart of Nuclides</a:t>
            </a:r>
            <a:br>
              <a:rPr lang="en-US" dirty="0" smtClean="0"/>
            </a:br>
            <a:r>
              <a:rPr lang="en-US" sz="1600" dirty="0" smtClean="0">
                <a:solidFill>
                  <a:schemeClr val="tx1"/>
                </a:solidFill>
              </a:rPr>
              <a:t>- the “Playground” for Nuclear Physics</a:t>
            </a:r>
            <a:endParaRPr lang="en-US" sz="1600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17538" y="850999"/>
            <a:ext cx="7426326" cy="5284788"/>
            <a:chOff x="329" y="873"/>
            <a:chExt cx="4678" cy="3329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29" y="873"/>
              <a:ext cx="4678" cy="3329"/>
              <a:chOff x="329" y="873"/>
              <a:chExt cx="4678" cy="3329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329" y="873"/>
                <a:ext cx="4678" cy="3329"/>
                <a:chOff x="329" y="873"/>
                <a:chExt cx="4678" cy="3329"/>
              </a:xfrm>
            </p:grpSpPr>
            <p:pic>
              <p:nvPicPr>
                <p:cNvPr id="9" name="Picture 36" descr="chart-2005-0419-c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C0BEFF"/>
                    </a:clrFrom>
                    <a:clrTo>
                      <a:srgbClr val="C0B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" y="873"/>
                  <a:ext cx="4678" cy="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 useBgFill="1">
              <p:nvSpPr>
                <p:cNvPr id="10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1" y="1395"/>
                  <a:ext cx="1049" cy="765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1" name="Rectangle 38"/>
                <p:cNvSpPr>
                  <a:spLocks noChangeArrowheads="1"/>
                </p:cNvSpPr>
                <p:nvPr/>
              </p:nvSpPr>
              <p:spPr bwMode="auto">
                <a:xfrm>
                  <a:off x="2852" y="885"/>
                  <a:ext cx="907" cy="765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7" y="884"/>
                  <a:ext cx="765" cy="511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 useBgFill="1">
            <p:nvSpPr>
              <p:cNvPr id="8" name="Rectangle 40"/>
              <p:cNvSpPr>
                <a:spLocks noChangeArrowheads="1"/>
              </p:cNvSpPr>
              <p:nvPr/>
            </p:nvSpPr>
            <p:spPr bwMode="auto">
              <a:xfrm>
                <a:off x="1349" y="1621"/>
                <a:ext cx="709" cy="539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 useBgFill="1"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2994" y="2925"/>
              <a:ext cx="1757" cy="96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323850" y="836712"/>
            <a:ext cx="4788000" cy="12332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chart of nuclides: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representation of isotopes in the Z-N plane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de-DE" sz="800" i="1" dirty="0" smtClean="0">
              <a:solidFill>
                <a:srgbClr val="000000"/>
              </a:solidFill>
              <a:latin typeface="Verdana" pitchFamily="34" charset="0"/>
              <a:sym typeface="SymbolProp BT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isotope: atom (nucleus) of an element with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	  different number of neutrons </a:t>
            </a: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5580112" y="4333974"/>
            <a:ext cx="3461502" cy="1479509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black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:  stable isotope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FF0000"/>
                </a:solidFill>
                <a:latin typeface="Verdana" pitchFamily="34" charset="0"/>
                <a:sym typeface="SymbolProp BT" pitchFamily="2" charset="2"/>
              </a:rPr>
              <a:t>red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:     </a:t>
            </a:r>
            <a:r>
              <a:rPr lang="en-GB" altLang="de-DE" dirty="0" smtClean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</a:t>
            </a:r>
            <a:r>
              <a:rPr lang="en-GB" altLang="de-DE" baseline="30000" dirty="0" smtClean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+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-un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stable isotope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0000CC"/>
                </a:solidFill>
                <a:latin typeface="Verdana" pitchFamily="34" charset="0"/>
                <a:sym typeface="SymbolProp BT" pitchFamily="2" charset="2"/>
              </a:rPr>
              <a:t>blue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:    </a:t>
            </a:r>
            <a:r>
              <a:rPr lang="en-GB" altLang="de-DE" dirty="0" smtClean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</a:t>
            </a:r>
            <a:r>
              <a:rPr lang="en-GB" altLang="de-DE" baseline="30000" dirty="0" smtClean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-</a:t>
            </a:r>
            <a:r>
              <a:rPr lang="en-GB" altLang="de-DE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-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unstable isotope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FFFF00"/>
                </a:solidFill>
                <a:latin typeface="Verdana" pitchFamily="34" charset="0"/>
                <a:sym typeface="SymbolProp BT" pitchFamily="2" charset="2"/>
              </a:rPr>
              <a:t>yellow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: </a:t>
            </a:r>
            <a:r>
              <a:rPr lang="en-GB" altLang="de-DE" dirty="0" smtClean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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-in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stable isotope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00FF00"/>
                </a:solidFill>
                <a:latin typeface="Verdana" pitchFamily="34" charset="0"/>
                <a:sym typeface="SymbolProp BT" pitchFamily="2" charset="2"/>
              </a:rPr>
              <a:t>green</a:t>
            </a:r>
            <a:r>
              <a:rPr lang="en-GB" altLang="de-DE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:  spontaneous fission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40000" y="5760000"/>
            <a:ext cx="16128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number 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>
            <a:spLocks noChangeAspect="1"/>
          </p:cNvSpPr>
          <p:nvPr/>
        </p:nvSpPr>
        <p:spPr>
          <a:xfrm rot="16200000">
            <a:off x="216000" y="3528000"/>
            <a:ext cx="15134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number Z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174583" y="3068960"/>
            <a:ext cx="1133721" cy="61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uiExpand="1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Chart of Nuclides</a:t>
            </a:r>
            <a:br>
              <a:rPr lang="en-US" dirty="0" smtClean="0"/>
            </a:br>
            <a:r>
              <a:rPr lang="en-US" sz="1600" dirty="0" smtClean="0">
                <a:solidFill>
                  <a:schemeClr val="tx1"/>
                </a:solidFill>
              </a:rPr>
              <a:t>- the “Playground” for Nuclear Physics</a:t>
            </a:r>
            <a:endParaRPr lang="en-US" sz="1600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17538" y="850999"/>
            <a:ext cx="7426326" cy="5284788"/>
            <a:chOff x="329" y="873"/>
            <a:chExt cx="4678" cy="3329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29" y="873"/>
              <a:ext cx="4678" cy="3329"/>
              <a:chOff x="329" y="873"/>
              <a:chExt cx="4678" cy="3329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329" y="873"/>
                <a:ext cx="4678" cy="3329"/>
                <a:chOff x="329" y="873"/>
                <a:chExt cx="4678" cy="3329"/>
              </a:xfrm>
            </p:grpSpPr>
            <p:pic>
              <p:nvPicPr>
                <p:cNvPr id="9" name="Picture 36" descr="chart-2005-0419-c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C0BEFF"/>
                    </a:clrFrom>
                    <a:clrTo>
                      <a:srgbClr val="C0B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" y="873"/>
                  <a:ext cx="4678" cy="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 useBgFill="1">
              <p:nvSpPr>
                <p:cNvPr id="10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1" y="1395"/>
                  <a:ext cx="1049" cy="765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1" name="Rectangle 38"/>
                <p:cNvSpPr>
                  <a:spLocks noChangeArrowheads="1"/>
                </p:cNvSpPr>
                <p:nvPr/>
              </p:nvSpPr>
              <p:spPr bwMode="auto">
                <a:xfrm>
                  <a:off x="2852" y="885"/>
                  <a:ext cx="907" cy="765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7" y="884"/>
                  <a:ext cx="765" cy="511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 useBgFill="1">
            <p:nvSpPr>
              <p:cNvPr id="8" name="Rectangle 40"/>
              <p:cNvSpPr>
                <a:spLocks noChangeArrowheads="1"/>
              </p:cNvSpPr>
              <p:nvPr/>
            </p:nvSpPr>
            <p:spPr bwMode="auto">
              <a:xfrm>
                <a:off x="1349" y="1621"/>
                <a:ext cx="709" cy="539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 useBgFill="1"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2994" y="2925"/>
              <a:ext cx="1757" cy="96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323850" y="836712"/>
            <a:ext cx="4788000" cy="12332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chart of nuclides: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representation of isotopes in the Z-N plane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de-DE" sz="800" i="1" dirty="0" smtClean="0">
              <a:solidFill>
                <a:srgbClr val="000000"/>
              </a:solidFill>
              <a:latin typeface="Verdana" pitchFamily="34" charset="0"/>
              <a:sym typeface="SymbolProp BT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isotope: atom (nucleus) of an element with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	  different number of neutrons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40000" y="5760000"/>
            <a:ext cx="16128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number 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>
            <a:spLocks noChangeAspect="1"/>
          </p:cNvSpPr>
          <p:nvPr/>
        </p:nvSpPr>
        <p:spPr>
          <a:xfrm rot="16200000">
            <a:off x="216000" y="3528000"/>
            <a:ext cx="15134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number Z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174583" y="3068960"/>
            <a:ext cx="1133721" cy="61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3780000"/>
            <a:ext cx="2381250" cy="238125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40000" y="3140968"/>
            <a:ext cx="175349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modes of 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Chart of Nuclides</a:t>
            </a:r>
            <a:br>
              <a:rPr lang="en-US" dirty="0" smtClean="0"/>
            </a:br>
            <a:r>
              <a:rPr lang="en-US" sz="1600" dirty="0" smtClean="0">
                <a:solidFill>
                  <a:schemeClr val="tx1"/>
                </a:solidFill>
              </a:rPr>
              <a:t>- the “Playground” for Nuclear Physics</a:t>
            </a:r>
            <a:endParaRPr lang="en-US" sz="1600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17538" y="850999"/>
            <a:ext cx="7426326" cy="5284788"/>
            <a:chOff x="329" y="873"/>
            <a:chExt cx="4678" cy="3329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29" y="873"/>
              <a:ext cx="4678" cy="3329"/>
              <a:chOff x="329" y="873"/>
              <a:chExt cx="4678" cy="3329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329" y="873"/>
                <a:ext cx="4678" cy="3329"/>
                <a:chOff x="329" y="873"/>
                <a:chExt cx="4678" cy="3329"/>
              </a:xfrm>
            </p:grpSpPr>
            <p:pic>
              <p:nvPicPr>
                <p:cNvPr id="9" name="Picture 36" descr="chart-2005-0419-c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C0BEFF"/>
                    </a:clrFrom>
                    <a:clrTo>
                      <a:srgbClr val="C0B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" y="873"/>
                  <a:ext cx="4678" cy="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 useBgFill="1">
              <p:nvSpPr>
                <p:cNvPr id="10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1" y="1395"/>
                  <a:ext cx="1049" cy="765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1" name="Rectangle 38"/>
                <p:cNvSpPr>
                  <a:spLocks noChangeArrowheads="1"/>
                </p:cNvSpPr>
                <p:nvPr/>
              </p:nvSpPr>
              <p:spPr bwMode="auto">
                <a:xfrm>
                  <a:off x="2852" y="885"/>
                  <a:ext cx="907" cy="765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7" y="884"/>
                  <a:ext cx="765" cy="511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 useBgFill="1">
            <p:nvSpPr>
              <p:cNvPr id="8" name="Rectangle 40"/>
              <p:cNvSpPr>
                <a:spLocks noChangeArrowheads="1"/>
              </p:cNvSpPr>
              <p:nvPr/>
            </p:nvSpPr>
            <p:spPr bwMode="auto">
              <a:xfrm>
                <a:off x="1349" y="1621"/>
                <a:ext cx="709" cy="539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 useBgFill="1"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2994" y="2925"/>
              <a:ext cx="1757" cy="96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323850" y="836712"/>
            <a:ext cx="4788000" cy="12332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b="1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chart of nuclides: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representation of isotopes in the Z-N plane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de-DE" sz="800" i="1" dirty="0" smtClean="0">
              <a:solidFill>
                <a:srgbClr val="000000"/>
              </a:solidFill>
              <a:latin typeface="Verdana" pitchFamily="34" charset="0"/>
              <a:sym typeface="SymbolProp BT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isotope: atom (nucleus) of an element with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i="1" dirty="0" smtClean="0">
                <a:solidFill>
                  <a:srgbClr val="000000"/>
                </a:solidFill>
                <a:latin typeface="Verdana" pitchFamily="34" charset="0"/>
                <a:sym typeface="SymbolProp BT" pitchFamily="2" charset="2"/>
              </a:rPr>
              <a:t>	  different number of neutrons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40000" y="5760000"/>
            <a:ext cx="16128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number 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>
            <a:spLocks noChangeAspect="1"/>
          </p:cNvSpPr>
          <p:nvPr/>
        </p:nvSpPr>
        <p:spPr>
          <a:xfrm rot="16200000">
            <a:off x="216000" y="3528000"/>
            <a:ext cx="15134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number Z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174583" y="3068960"/>
            <a:ext cx="1133721" cy="61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9" descr="valley-of-sta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0" y="3420000"/>
            <a:ext cx="3973068" cy="31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Questions: Chart of Nuclides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916000"/>
            <a:ext cx="7521429" cy="36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56000" y="6372000"/>
            <a:ext cx="29543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http://people.physics.anu.edu.au/~ecs103/chart/index.php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0000" y="720000"/>
            <a:ext cx="766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the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 element arranged on the chart?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the same number of neutrons are called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isotones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How are they arranged on the chart?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with the same mass number are called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would be the orientation of a line connecting an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series?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the following radioactive parent nuclei,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Pu, trace their decay processes and depict the mode and direction of each decay process on the chart. What are the final stable nuclei?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Applications: Solar Abundances of Elements</a:t>
            </a:r>
            <a:endParaRPr lang="en-US" dirty="0"/>
          </a:p>
        </p:txBody>
      </p:sp>
      <p:pic>
        <p:nvPicPr>
          <p:cNvPr id="4" name="Picture 18" descr="solare-häufigk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08075"/>
            <a:ext cx="67151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855663" y="1557338"/>
            <a:ext cx="431800" cy="41052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287463" y="1557338"/>
            <a:ext cx="1295400" cy="4105275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582863" y="1557338"/>
            <a:ext cx="3994150" cy="41021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79450" y="1362075"/>
            <a:ext cx="78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FF0000"/>
                </a:solidFill>
                <a:latin typeface="Times New Roman" pitchFamily="18" charset="0"/>
              </a:rPr>
              <a:t>Big Bang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935163" y="981075"/>
            <a:ext cx="3529012" cy="549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Solar abundance (Si</a:t>
            </a:r>
            <a:r>
              <a:rPr lang="de-DE" altLang="de-DE" baseline="30000" smtClean="0">
                <a:solidFill>
                  <a:srgbClr val="000000"/>
                </a:solidFill>
                <a:latin typeface="Times New Roman" pitchFamily="18" charset="0"/>
              </a:rPr>
              <a:t>28</a:t>
            </a: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 = 10</a:t>
            </a:r>
            <a:r>
              <a:rPr lang="de-DE" altLang="de-DE" baseline="30000" smtClean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de-DE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317625" y="1362075"/>
            <a:ext cx="1212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008000"/>
                </a:solidFill>
                <a:latin typeface="Times New Roman" pitchFamily="18" charset="0"/>
              </a:rPr>
              <a:t>fusion reactions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811588" y="1362075"/>
            <a:ext cx="1331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0000FF"/>
                </a:solidFill>
                <a:latin typeface="Times New Roman" pitchFamily="18" charset="0"/>
              </a:rPr>
              <a:t>neutron reactions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892300" y="5949950"/>
            <a:ext cx="36703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Mass number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773238"/>
            <a:ext cx="787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QUELL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125253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659563" y="1660525"/>
            <a:ext cx="2360612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Why is Fe more common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   than Au 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 Why do the heavy elements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   exist and how are they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   produced?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 Can we explain the solar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   abundances of the elements?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756400" y="1274763"/>
            <a:ext cx="145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u="sng" smtClean="0">
                <a:solidFill>
                  <a:srgbClr val="0000CC"/>
                </a:solidFill>
                <a:latin typeface="Times New Roman" pitchFamily="18" charset="0"/>
              </a:rPr>
              <a:t>open questions:</a:t>
            </a:r>
          </a:p>
        </p:txBody>
      </p:sp>
    </p:spTree>
    <p:extLst>
      <p:ext uri="{BB962C8B-B14F-4D97-AF65-F5344CB8AC3E}">
        <p14:creationId xmlns:p14="http://schemas.microsoft.com/office/powerpoint/2010/main" val="12952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de-DE" dirty="0" smtClean="0"/>
              <a:t>Shell </a:t>
            </a:r>
            <a:r>
              <a:rPr lang="de-DE" dirty="0" err="1" smtClean="0"/>
              <a:t>evolution</a:t>
            </a:r>
            <a:r>
              <a:rPr lang="de-DE" dirty="0" smtClean="0"/>
              <a:t>, </a:t>
            </a:r>
            <a:r>
              <a:rPr lang="de-DE" dirty="0" err="1" smtClean="0"/>
              <a:t>Nucleosynthesis</a:t>
            </a:r>
            <a:r>
              <a:rPr lang="de-DE" dirty="0" smtClean="0"/>
              <a:t> (r-</a:t>
            </a:r>
            <a:r>
              <a:rPr lang="de-DE" dirty="0" err="1" smtClean="0"/>
              <a:t>process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10791" r="15630" b="25583"/>
          <a:stretch>
            <a:fillRect/>
          </a:stretch>
        </p:blipFill>
        <p:spPr bwMode="auto">
          <a:xfrm>
            <a:off x="2268538" y="1195388"/>
            <a:ext cx="6186487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450" t="10791" r="15630" b="255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b="7985"/>
          <a:stretch>
            <a:fillRect/>
          </a:stretch>
        </p:blipFill>
        <p:spPr bwMode="auto">
          <a:xfrm>
            <a:off x="539750" y="1268413"/>
            <a:ext cx="31623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909" b="79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2075" y="5464175"/>
            <a:ext cx="905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de-DE" sz="2000" b="1">
                <a:solidFill>
                  <a:srgbClr val="000000"/>
                </a:solidFill>
                <a:latin typeface="Comic Sans MS" panose="030F0702030302020204" pitchFamily="66" charset="0"/>
              </a:rPr>
              <a:t>Assumption of N=82 and N=126 shell quenching leads to a considerable</a:t>
            </a:r>
          </a:p>
          <a:p>
            <a:pPr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de-DE" sz="2000" b="1">
                <a:solidFill>
                  <a:srgbClr val="000000"/>
                </a:solidFill>
                <a:latin typeface="Comic Sans MS" panose="030F0702030302020204" pitchFamily="66" charset="0"/>
              </a:rPr>
              <a:t>improvement in the global abundance fit in r-process calculations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16200000">
            <a:off x="-451643" y="2653506"/>
            <a:ext cx="20637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600" b="1">
                <a:solidFill>
                  <a:srgbClr val="000000"/>
                </a:solidFill>
                <a:latin typeface="Times New Roman" panose="02020603050405020304" pitchFamily="18" charset="0"/>
              </a:rPr>
              <a:t>r-process abundances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438275" y="3962400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600" b="1">
                <a:solidFill>
                  <a:srgbClr val="000000"/>
                </a:solidFill>
                <a:latin typeface="Times New Roman" panose="02020603050405020304" pitchFamily="18" charset="0"/>
              </a:rPr>
              <a:t>mass number A</a:t>
            </a: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900113" y="2995613"/>
            <a:ext cx="1600200" cy="501650"/>
            <a:chOff x="680" y="1878"/>
            <a:chExt cx="1008" cy="316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80" y="1900"/>
              <a:ext cx="9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34" y="1878"/>
              <a:ext cx="95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de-DE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exp.</a:t>
              </a:r>
            </a:p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de-DE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pronounced shell gap</a:t>
              </a:r>
            </a:p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de-DE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shell structure quenched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698" y="1928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698" y="2012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698" y="2096"/>
              <a:ext cx="56" cy="5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-2124744" y="1700213"/>
            <a:ext cx="7480301" cy="5184775"/>
          </a:xfrm>
          <a:custGeom>
            <a:avLst/>
            <a:gdLst>
              <a:gd name="G0" fmla="sin 10800 -5898241"/>
              <a:gd name="G1" fmla="+- G0 10800 0"/>
              <a:gd name="G2" fmla="cos 10800 -5898241"/>
              <a:gd name="G3" fmla="+- G2 10800 0"/>
              <a:gd name="G4" fmla="sin 10800 0"/>
              <a:gd name="G5" fmla="+- G4 10800 0"/>
              <a:gd name="G6" fmla="cos 10800 0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0 h 21600"/>
              <a:gd name="T14" fmla="*/ 2159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noFill/>
          <a:ln w="3816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-1116013" y="1771650"/>
            <a:ext cx="8899526" cy="1987550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464034"/>
              <a:gd name="G5" fmla="+- G4 10800 0"/>
              <a:gd name="G6" fmla="cos 10800 464034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0 h 21600"/>
              <a:gd name="T14" fmla="*/ 21599 w 21600"/>
              <a:gd name="T15" fmla="*/ 12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244"/>
                  <a:pt x="21572" y="11689"/>
                  <a:pt x="21517" y="12131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244"/>
                  <a:pt x="21572" y="11689"/>
                  <a:pt x="21517" y="12131"/>
                </a:cubicBezTo>
              </a:path>
            </a:pathLst>
          </a:custGeom>
          <a:noFill/>
          <a:ln w="3816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Applications: Nuclear Astrophysics</a:t>
            </a:r>
            <a:endParaRPr lang="en-US" dirty="0"/>
          </a:p>
        </p:txBody>
      </p:sp>
      <p:pic>
        <p:nvPicPr>
          <p:cNvPr id="4" name="rproc_2b_decay_selfcontained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1725"/>
            <a:ext cx="8229600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Nuclear Fission: Energy and Engineering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612001"/>
            <a:ext cx="8754667" cy="59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9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Nuclear matter has exotic properties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20000" y="720000"/>
            <a:ext cx="604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matter is extremely heavy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·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kg/m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976000"/>
                <a:ext cx="3714991" cy="509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1.66∙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−27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𝑘𝑔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1.2∙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−15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976000"/>
                <a:ext cx="3714991" cy="509755"/>
              </a:xfrm>
              <a:prstGeom prst="rect">
                <a:avLst/>
              </a:prstGeom>
              <a:blipFill rotWithShape="1">
                <a:blip r:embed="rId3"/>
                <a:stretch>
                  <a:fillRect t="-7143" b="-7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275856" y="1224000"/>
            <a:ext cx="27318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comparison: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water:         1.0</a:t>
            </a:r>
            <a:r>
              <a:rPr lang="en-US" sz="1400" dirty="0" smtClean="0">
                <a:latin typeface="Times New Roman"/>
                <a:cs typeface="Times New Roman"/>
              </a:rPr>
              <a:t>·10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  <a:r>
              <a:rPr lang="en-US" sz="1400" dirty="0" smtClean="0">
                <a:latin typeface="Times New Roman"/>
                <a:cs typeface="Times New Roman"/>
              </a:rPr>
              <a:t> kg/m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tin oxide:          1.6·10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  <a:r>
              <a:rPr lang="en-US" sz="1400" dirty="0" smtClean="0">
                <a:latin typeface="Times New Roman"/>
                <a:cs typeface="Times New Roman"/>
              </a:rPr>
              <a:t> kg/m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steel:                 1.1·10</a:t>
            </a:r>
            <a:r>
              <a:rPr lang="en-US" sz="1400" baseline="30000" dirty="0" smtClean="0">
                <a:latin typeface="Times New Roman"/>
                <a:cs typeface="Times New Roman"/>
              </a:rPr>
              <a:t>4</a:t>
            </a:r>
            <a:r>
              <a:rPr lang="en-US" sz="1400" dirty="0" smtClean="0">
                <a:latin typeface="Times New Roman"/>
                <a:cs typeface="Times New Roman"/>
              </a:rPr>
              <a:t> kg/m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lead:                  2.5·10</a:t>
            </a:r>
            <a:r>
              <a:rPr lang="en-US" sz="1400" baseline="30000" dirty="0" smtClean="0">
                <a:latin typeface="Times New Roman"/>
                <a:cs typeface="Times New Roman"/>
              </a:rPr>
              <a:t>4</a:t>
            </a:r>
            <a:r>
              <a:rPr lang="en-US" sz="1400" dirty="0" smtClean="0">
                <a:latin typeface="Times New Roman"/>
                <a:cs typeface="Times New Roman"/>
              </a:rPr>
              <a:t> kg/m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core of the sun: 1.5·10</a:t>
            </a:r>
            <a:r>
              <a:rPr lang="en-US" sz="1400" baseline="30000" dirty="0" smtClean="0">
                <a:latin typeface="Times New Roman"/>
                <a:cs typeface="Times New Roman"/>
              </a:rPr>
              <a:t>5</a:t>
            </a:r>
            <a:r>
              <a:rPr lang="en-US" sz="1400" dirty="0" smtClean="0">
                <a:latin typeface="Times New Roman"/>
                <a:cs typeface="Times New Roman"/>
              </a:rPr>
              <a:t> kg/m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  <a:endParaRPr lang="en-US" sz="1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2700000"/>
            <a:ext cx="69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we know nuclear matter only in small portions inside atoms, it exists in nature also in big portions: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15616" y="3284984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Stars have a diameter of typically 10 km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2" descr="n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2708275"/>
            <a:ext cx="14366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temperature-spin-isospin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0" y="4500000"/>
            <a:ext cx="2740343" cy="20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20000" y="4500000"/>
            <a:ext cx="435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structure physics investigates the response of the nucleus as a function of: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4140000"/>
            <a:ext cx="226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Textbook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48064" y="4140000"/>
            <a:ext cx="217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Textbook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52" y="1152000"/>
            <a:ext cx="2064476" cy="28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Bildergebnis für nuclear physics pate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1152000"/>
            <a:ext cx="2165985" cy="28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6300000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www.bookzz.org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asic Ideas and Concepts in Nuclear Physics: An Introductory ..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2000"/>
            <a:ext cx="1915864" cy="28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Properties of stable nuclei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1260000"/>
            <a:ext cx="164660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 &amp; shape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0000" y="1620000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size: nuclear radius (R = 1.2</a:t>
            </a:r>
            <a:r>
              <a:rPr lang="en-US" dirty="0" smtClean="0">
                <a:latin typeface="Times New Roman"/>
                <a:cs typeface="Times New Roman"/>
              </a:rPr>
              <a:t>·A</a:t>
            </a:r>
            <a:r>
              <a:rPr lang="en-US" baseline="30000" dirty="0" smtClean="0">
                <a:latin typeface="Times New Roman"/>
                <a:cs typeface="Times New Roman"/>
              </a:rPr>
              <a:t>1/3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fm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shape: spherical / deformed (</a:t>
            </a:r>
            <a:r>
              <a:rPr lang="en-US" dirty="0" err="1" smtClean="0">
                <a:latin typeface="Times New Roman"/>
                <a:cs typeface="Times New Roman"/>
              </a:rPr>
              <a:t>prolate</a:t>
            </a:r>
            <a:r>
              <a:rPr lang="en-US" dirty="0" smtClean="0">
                <a:latin typeface="Times New Roman"/>
                <a:cs typeface="Times New Roman"/>
              </a:rPr>
              <a:t> / oblate)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60000" y="1260000"/>
            <a:ext cx="5436000" cy="100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360000" y="2340000"/>
            <a:ext cx="165942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&amp; mass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000" y="2700000"/>
            <a:ext cx="437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nuclear density (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mass &amp; valley of stability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60000" y="2340000"/>
            <a:ext cx="5436000" cy="100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360000" y="3420000"/>
            <a:ext cx="14863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states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0000" y="3780000"/>
            <a:ext cx="543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numbers spin S, parity P, magnetic moments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structure: valence-nucleons, collective excitations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0000" y="3420000"/>
            <a:ext cx="5436000" cy="100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360000" y="4500000"/>
            <a:ext cx="180690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0000" y="4860000"/>
            <a:ext cx="544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energy: fusion &amp; fission, nuclear astrophysics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reactions: exchange / transfer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60000" y="4500000"/>
            <a:ext cx="5436000" cy="100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3492000"/>
            <a:ext cx="8667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Datei:Alpha Decay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2412000"/>
            <a:ext cx="1190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spontaneousfiss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645977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web-docs\TELEKOLLEG\KERN\MPEG\quadrupole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1296000"/>
            <a:ext cx="96012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tati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296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Long Standing Questions of Nuclear Structure Physics</a:t>
            </a:r>
            <a:endParaRPr lang="en-US" dirty="0"/>
          </a:p>
        </p:txBody>
      </p:sp>
      <p:pic>
        <p:nvPicPr>
          <p:cNvPr id="4" name="Picture 12" descr="K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13000"/>
            <a:ext cx="5410200" cy="3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114800" y="3479800"/>
            <a:ext cx="1227138" cy="3968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smtClean="0">
                <a:solidFill>
                  <a:srgbClr val="000000"/>
                </a:solidFill>
                <a:latin typeface="Arial" charset="0"/>
              </a:rPr>
              <a:t>p-dripline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781800" y="4394200"/>
            <a:ext cx="1227138" cy="3968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smtClean="0">
                <a:solidFill>
                  <a:srgbClr val="000000"/>
                </a:solidFill>
                <a:latin typeface="Arial" charset="0"/>
              </a:rPr>
              <a:t>n-dripline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492500" y="2276475"/>
            <a:ext cx="5651500" cy="4248150"/>
          </a:xfrm>
          <a:prstGeom prst="rect">
            <a:avLst/>
          </a:prstGeom>
          <a:solidFill>
            <a:srgbClr val="FFFFFF">
              <a:alpha val="7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4925" y="620713"/>
            <a:ext cx="5616575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Char char="•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are the limits for existence of nuclei?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Where are the proton and neutron drip lines situated? 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Where does the nuclear chart end?</a:t>
            </a:r>
          </a:p>
          <a:p>
            <a:pPr marL="1143000" marR="0" lvl="2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Char char="•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does the nuclear force depend on varying proton-to-neutron ratios?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What is the isospin dependence of the spin-orbit force?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How does shell structure change far away from stability?</a:t>
            </a:r>
          </a:p>
          <a:p>
            <a:pPr marL="1143000" marR="0" lvl="2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Char char="•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to explain collective phenomena from individual motion?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What are the phases, relevant degrees of freedom, and symmetries of the nuclear many-body system?</a:t>
            </a:r>
          </a:p>
          <a:p>
            <a:pPr marL="1143000" marR="0" lvl="2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Char char="•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are complex nuclei built from their basic constituents?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What is the effective nucleon-nucleon interaction?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How does QCD constrain its parameters?</a:t>
            </a:r>
          </a:p>
          <a:p>
            <a:pPr marL="1143000" marR="0" lvl="2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Char char="•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Which are the nuclei relevant for astrophysical processes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      and what are their properties?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What is the origin of the heavy elements?</a:t>
            </a: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49275"/>
            <a:ext cx="1760538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8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Eleven Science Questions for the </a:t>
            </a:r>
            <a:r>
              <a:rPr lang="de-DE" dirty="0" smtClean="0"/>
              <a:t>21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en-US" dirty="0" smtClean="0"/>
              <a:t>century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40000" y="612000"/>
            <a:ext cx="8252516" cy="567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dark matter?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1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dark energy?</a:t>
            </a: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expansion of the universe is speeding up rather than slowing down</a:t>
            </a:r>
            <a:endParaRPr lang="en-US" sz="11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were the heavy elements from iron to uranium made?</a:t>
            </a:r>
          </a:p>
          <a:p>
            <a:r>
              <a:rPr lang="en-US" sz="1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elements up to iron in stars and supernovae is fairly understood.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precise origin of heavier elements remains a mystery.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neutrinos have mass?</a:t>
            </a: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discovery of neutrino oscillation implies that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neutrino has a non-zero mass.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ultrahigh-energy particles come from?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Colliding galaxies produce extremely high energy cosmic rays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which exceeds any energy produced on Earth.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new theory of light and matter needed to explain what happens at very high energies and temperatures?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Matter and radiation appears to be well described by quantum mechanics and electromagnetism.</a:t>
            </a: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(neutron stars, gamma-ray bursts)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new states of matter at ultrahigh temperatures and densities?</a:t>
            </a: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extremely high densities and temperatures, protons an neutrons may “dissolve”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a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“soup” of quarks and gluons.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protons unstable?</a:t>
            </a: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tiny imbalance between matter and antimatter at the early universe may be tied to a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hypothesized instability of protons.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gravity?</a:t>
            </a: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holes are ubiquitous in the universe, and their intense gravity can be explored.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additional dimensions?</a:t>
            </a: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quantum nature of gravity, one has posited the existence of space-time dimensions</a:t>
            </a:r>
            <a:endParaRPr lang="en-US" sz="11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those that we know.</a:t>
            </a:r>
            <a:endParaRPr lang="en-US" sz="11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the Universe begin?</a:t>
            </a:r>
          </a:p>
          <a:p>
            <a:r>
              <a:rPr lang="en-US" sz="1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evidence that during its earliest moments the universe underwent a tremendous burst of additional expansion (mystery)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576000"/>
            <a:ext cx="2865120" cy="140208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2268000"/>
            <a:ext cx="952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Nuclear units and physical constants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260000" y="576000"/>
            <a:ext cx="490711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units</a:t>
            </a:r>
          </a:p>
          <a:p>
            <a:endParaRPr lang="en-US" sz="1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unit:</a:t>
            </a: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Fermi =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femtometer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unit:</a:t>
            </a: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MeV = 10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eV = 10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·1.602·10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-19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CV = 1.602·10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-13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[J]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mass unit:</a:t>
            </a:r>
          </a:p>
          <a:p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1 u = 1/12·m[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12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C] = 931.49432 MeV/c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= 1.66054·10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-27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[kg]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time unit:</a:t>
            </a:r>
            <a:endParaRPr lang="en-US" sz="1400" dirty="0" smtClean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[s] or [</a:t>
            </a:r>
            <a:r>
              <a:rPr lang="en-US" sz="14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fm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/c] ≈ 3·10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-24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[s]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260000" y="3060000"/>
                <a:ext cx="5829866" cy="275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of nature relevant to nuclear physics</a:t>
                </a:r>
              </a:p>
              <a:p>
                <a:endParaRPr lang="en-US" sz="1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 of light in vacuum,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2.99792458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·10</a:t>
                </a:r>
                <a:r>
                  <a:rPr lang="en-US" sz="1400" baseline="30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[m/s]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Planck’s constant / 2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π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ħ = 6.58211889·10</a:t>
                </a:r>
                <a:r>
                  <a:rPr lang="de-DE" sz="1400" baseline="30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-22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[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MeV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s] = 1.054·10-34 [J s]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DE" sz="1400" dirty="0" err="1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ħc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197.3269602 [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MeV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fm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]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fine structure constant (dimensionless),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l-GR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e</a:t>
                </a:r>
                <a:r>
                  <a:rPr lang="de-DE" sz="1400" baseline="30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/(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ħc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) = 1/137.0359976</a:t>
                </a:r>
              </a:p>
              <a:p>
                <a:r>
                  <a:rPr lang="de-DE" sz="1400" dirty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de-DE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→ e</a:t>
                </a:r>
                <a:r>
                  <a:rPr lang="de-DE" sz="1400" baseline="30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</a:t>
                </a:r>
                <a:r>
                  <a:rPr lang="el-GR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α·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ħc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1.4399643929 [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MeV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fm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]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elementary charge</a:t>
                </a:r>
                <a:r>
                  <a:rPr lang="de-DE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,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e = 1.602·10</a:t>
                </a:r>
                <a:r>
                  <a:rPr lang="de-DE" sz="1400" baseline="30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-19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[C] </a:t>
                </a:r>
                <a:r>
                  <a:rPr lang="de-DE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or</a:t>
                </a:r>
                <a:r>
                  <a:rPr lang="de-DE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e = 1.1999851636</a:t>
                </a:r>
                <a:r>
                  <a:rPr lang="de-DE" sz="16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DE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de-DE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𝑀𝑒𝑉</m:t>
                            </m:r>
                            <m:r>
                              <a:rPr lang="de-DE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 </m:t>
                            </m:r>
                            <m:r>
                              <a:rPr lang="de-DE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𝑓𝑚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 energy of proton,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1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938.27231 [MeV]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 energy of neutron,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1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939.56563 [MeV]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 energy of electron,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1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0.51099906 [MeV]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Avogadro’s number,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N</a:t>
                </a:r>
                <a:r>
                  <a:rPr lang="en-US" sz="1400" baseline="-25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6.0221367·10</a:t>
                </a:r>
                <a:r>
                  <a:rPr lang="en-US" sz="1400" baseline="30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23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/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mol</a:t>
                </a:r>
                <a:endParaRPr lang="en-US" sz="1400" dirty="0" smtClean="0">
                  <a:solidFill>
                    <a:srgbClr val="0000CC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060000"/>
                <a:ext cx="5829866" cy="2754537"/>
              </a:xfrm>
              <a:prstGeom prst="rect">
                <a:avLst/>
              </a:prstGeom>
              <a:blipFill>
                <a:blip r:embed="rId3"/>
                <a:stretch>
                  <a:fillRect l="-1151" t="-1327" b="-13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300000" y="2160000"/>
                <a:ext cx="1274900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00" y="2160000"/>
                <a:ext cx="12749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45" y="620688"/>
            <a:ext cx="771525" cy="1081088"/>
          </a:xfrm>
          <a:prstGeom prst="rect">
            <a:avLst/>
          </a:prstGeom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7272000" y="1152000"/>
            <a:ext cx="1077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Einstein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1879-1955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Nobel price 1921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00"/>
            <a:ext cx="1524000" cy="95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60000" y="5976000"/>
                <a:ext cx="15138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5976000"/>
                <a:ext cx="1513876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060000" y="6174000"/>
                <a:ext cx="21843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𝑇</m:t>
                      </m:r>
                      <m:r>
                        <a:rPr lang="de-DE" sz="1200" b="0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𝐸</m:t>
                      </m:r>
                      <m:r>
                        <a:rPr lang="de-DE" sz="1200" b="0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CC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200" b="0" i="1" smtClean="0">
                              <a:solidFill>
                                <a:srgbClr val="CC00CC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6174000"/>
                <a:ext cx="218438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260000" y="59400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– p relationship: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energy:</a:t>
            </a:r>
            <a:endParaRPr lang="en-US" sz="14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0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000"/>
            <a:ext cx="9143999" cy="5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6"/>
            <a:ext cx="16335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000"/>
            <a:ext cx="1507236" cy="1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0" y="44624"/>
            <a:ext cx="1714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5112000"/>
            <a:ext cx="2667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0" y="1692000"/>
            <a:ext cx="1769650" cy="10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Datei:Hans Beth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4500000"/>
            <a:ext cx="873252" cy="127158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00" y="4500000"/>
            <a:ext cx="876300" cy="12715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 flipH="1">
            <a:off x="6912000" y="188640"/>
            <a:ext cx="427403" cy="43700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120000" flipH="1">
            <a:off x="6912000" y="319509"/>
            <a:ext cx="567218" cy="445195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6876000" y="252000"/>
            <a:ext cx="574814" cy="46472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98233" y="116632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star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5536" y="1465039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supernovae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95536" y="3697287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596336" y="4561383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ion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308304" y="4797152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420002" y="155857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6" y="1800863"/>
            <a:ext cx="1528763" cy="15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Brief historical overview</a:t>
            </a:r>
            <a:br>
              <a:rPr lang="en-US" sz="22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in search of the building blocks of the universe ...</a:t>
            </a:r>
            <a:endParaRPr lang="en-US" sz="16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040000" y="836712"/>
            <a:ext cx="2952000" cy="1944000"/>
            <a:chOff x="5040000" y="836712"/>
            <a:chExt cx="2952000" cy="1944000"/>
          </a:xfrm>
        </p:grpSpPr>
        <p:pic>
          <p:nvPicPr>
            <p:cNvPr id="1026" name="Picture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0" y="1808712"/>
              <a:ext cx="14760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0" y="836712"/>
              <a:ext cx="147637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00" y="836712"/>
              <a:ext cx="14760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00" y="1808712"/>
              <a:ext cx="1476000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4392000" y="1124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56000" y="209632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92000" y="11247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92000" y="209632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Greek philosophers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building blocks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0000" y="1872000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5</a:t>
            </a:r>
            <a:r>
              <a:rPr lang="en-US" sz="1400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400" u="sng" dirty="0" smtClean="0">
                <a:latin typeface="Comic Sans MS" panose="030F0702030302020204" pitchFamily="66" charset="0"/>
              </a:rPr>
              <a:t> BC</a:t>
            </a:r>
            <a:r>
              <a:rPr lang="en-US" sz="1400" dirty="0" smtClean="0">
                <a:latin typeface="Comic Sans MS" panose="030F0702030302020204" pitchFamily="66" charset="0"/>
              </a:rPr>
              <a:t> - Democritus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        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hypothesis</a:t>
            </a:r>
          </a:p>
        </p:txBody>
      </p:sp>
      <p:pic>
        <p:nvPicPr>
          <p:cNvPr id="1031" name="Picture 7" descr="Democritus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160000"/>
            <a:ext cx="614680" cy="6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20000" y="2952000"/>
            <a:ext cx="43524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18</a:t>
            </a:r>
            <a:r>
              <a:rPr lang="en-US" sz="1400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400" u="sng" dirty="0">
                <a:latin typeface="Comic Sans MS" panose="030F0702030302020204" pitchFamily="66" charset="0"/>
              </a:rPr>
              <a:t> </a:t>
            </a:r>
            <a:r>
              <a:rPr lang="en-US" sz="1400" u="sng" dirty="0" smtClean="0">
                <a:latin typeface="Comic Sans MS" panose="030F0702030302020204" pitchFamily="66" charset="0"/>
              </a:rPr>
              <a:t>– 19</a:t>
            </a:r>
            <a:r>
              <a:rPr lang="en-US" sz="1400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400" u="sng" dirty="0" smtClean="0">
                <a:latin typeface="Comic Sans MS" panose="030F0702030302020204" pitchFamily="66" charset="0"/>
              </a:rPr>
              <a:t> century</a:t>
            </a:r>
            <a:r>
              <a:rPr lang="en-US" sz="1400" dirty="0" smtClean="0">
                <a:latin typeface="Comic Sans MS" panose="030F0702030302020204" pitchFamily="66" charset="0"/>
              </a:rPr>
              <a:t> Lavoisier, Dalton, ...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    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atomic hypothesis on firm basis</a:t>
            </a: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distinction between compounds and pure elements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20000" y="3924000"/>
            <a:ext cx="213071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1896</a:t>
            </a:r>
            <a:r>
              <a:rPr lang="en-US" sz="1400" dirty="0" smtClean="0">
                <a:latin typeface="Comic Sans MS" panose="030F0702030302020204" pitchFamily="66" charset="0"/>
              </a:rPr>
              <a:t> Dmitri Mendeleev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92 building blocks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(chemical elements)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... 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0" y="3996000"/>
            <a:ext cx="621792" cy="68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3888000"/>
            <a:ext cx="4741255" cy="241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Brief historical overview</a:t>
            </a:r>
            <a:br>
              <a:rPr lang="en-US" sz="22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in search of the building blocks of the universe ...</a:t>
            </a:r>
            <a:endParaRPr lang="en-US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72000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1896</a:t>
            </a:r>
            <a:r>
              <a:rPr lang="en-US" sz="1400" dirty="0" smtClean="0">
                <a:latin typeface="Comic Sans MS" panose="030F0702030302020204" pitchFamily="66" charset="0"/>
              </a:rPr>
              <a:t> Henri Becquerel</a:t>
            </a:r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discovers radioactivity</a:t>
            </a:r>
          </a:p>
        </p:txBody>
      </p:sp>
      <p:pic>
        <p:nvPicPr>
          <p:cNvPr id="2052" name="Picture 4" descr="http://faculty.randolphcollege.edu/tmichalik/images/becquer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62941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5796284" y="856307"/>
            <a:ext cx="3024188" cy="1852613"/>
            <a:chOff x="4860032" y="720000"/>
            <a:chExt cx="3024188" cy="1852613"/>
          </a:xfrm>
        </p:grpSpPr>
        <p:pic>
          <p:nvPicPr>
            <p:cNvPr id="2053" name="Picture 5" descr="D:\web-docs\Schuelerlabor\IMAGES\abg-magnet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720000"/>
              <a:ext cx="3024188" cy="1852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sp>
          <p:nvSpPr>
            <p:cNvPr id="3" name="Textfeld 2"/>
            <p:cNvSpPr txBox="1"/>
            <p:nvPr/>
          </p:nvSpPr>
          <p:spPr>
            <a:xfrm>
              <a:off x="6876256" y="1512000"/>
              <a:ext cx="828000" cy="276999"/>
            </a:xfrm>
            <a:prstGeom prst="rect">
              <a:avLst/>
            </a:prstGeom>
            <a:solidFill>
              <a:srgbClr val="F6F0FA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electromagnetic wave</a:t>
              </a:r>
              <a:endParaRPr lang="en-US" sz="9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26000" y="1188000"/>
              <a:ext cx="396000" cy="276999"/>
            </a:xfrm>
            <a:prstGeom prst="rect">
              <a:avLst/>
            </a:prstGeom>
            <a:solidFill>
              <a:srgbClr val="F6F0FA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Helium</a:t>
              </a:r>
            </a:p>
            <a:p>
              <a:r>
                <a:rPr lang="en-US" sz="900" dirty="0" smtClean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nucleus</a:t>
              </a:r>
              <a:endParaRPr lang="en-US" sz="9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948000" y="2268000"/>
              <a:ext cx="432000" cy="144000"/>
            </a:xfrm>
            <a:prstGeom prst="rect">
              <a:avLst/>
            </a:prstGeom>
            <a:solidFill>
              <a:srgbClr val="F6F0FA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003409" y="1700808"/>
            <a:ext cx="4720719" cy="1292662"/>
            <a:chOff x="971600" y="1837273"/>
            <a:chExt cx="4720719" cy="1292662"/>
          </a:xfrm>
        </p:grpSpPr>
        <p:sp>
          <p:nvSpPr>
            <p:cNvPr id="7" name="Pfeil nach rechts 6"/>
            <p:cNvSpPr/>
            <p:nvPr/>
          </p:nvSpPr>
          <p:spPr>
            <a:xfrm>
              <a:off x="971600" y="2000453"/>
              <a:ext cx="216024" cy="18190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187624" y="1837273"/>
              <a:ext cx="4504695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emission of radiation from atoms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types observed: </a:t>
              </a:r>
              <a:r>
                <a:rPr lang="el-GR" sz="1400" dirty="0" smtClean="0">
                  <a:latin typeface="Times New Roman"/>
                  <a:cs typeface="Times New Roman"/>
                </a:rPr>
                <a:t>α</a:t>
              </a:r>
              <a:r>
                <a:rPr lang="de-DE" sz="1400" dirty="0" smtClean="0">
                  <a:latin typeface="Times New Roman"/>
                  <a:cs typeface="Times New Roman"/>
                </a:rPr>
                <a:t>, </a:t>
              </a:r>
              <a:r>
                <a:rPr lang="el-GR" sz="1400" dirty="0" smtClean="0">
                  <a:latin typeface="Times New Roman"/>
                  <a:cs typeface="Times New Roman"/>
                </a:rPr>
                <a:t>β</a:t>
              </a:r>
              <a:r>
                <a:rPr lang="de-DE" sz="1400" dirty="0" smtClean="0"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and</a:t>
              </a:r>
              <a:r>
                <a:rPr lang="de-DE" sz="1400" dirty="0" smtClean="0">
                  <a:latin typeface="Times New Roman"/>
                  <a:cs typeface="Times New Roman"/>
                </a:rPr>
                <a:t> </a:t>
              </a:r>
              <a:r>
                <a:rPr lang="el-GR" sz="1400" dirty="0" smtClean="0">
                  <a:latin typeface="Times New Roman"/>
                  <a:cs typeface="Times New Roman"/>
                </a:rPr>
                <a:t>γ</a:t>
              </a:r>
              <a:endParaRPr lang="de-DE" sz="1400" dirty="0" smtClean="0">
                <a:latin typeface="Times New Roman"/>
                <a:cs typeface="Times New Roman"/>
              </a:endParaRPr>
            </a:p>
            <a:p>
              <a:endParaRPr lang="de-DE" sz="800" dirty="0">
                <a:latin typeface="Times New Roman"/>
                <a:cs typeface="Times New Roman"/>
              </a:endParaRPr>
            </a:p>
            <a:p>
              <a:r>
                <a:rPr lang="el-GR" sz="1400" dirty="0" smtClean="0">
                  <a:latin typeface="Times New Roman"/>
                  <a:cs typeface="Times New Roman"/>
                </a:rPr>
                <a:t>α</a:t>
              </a:r>
              <a:r>
                <a:rPr lang="de-DE" sz="1400" dirty="0" smtClean="0"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and</a:t>
              </a:r>
              <a:r>
                <a:rPr lang="de-DE" sz="1400" dirty="0" smtClean="0">
                  <a:latin typeface="Times New Roman"/>
                  <a:cs typeface="Times New Roman"/>
                </a:rPr>
                <a:t> </a:t>
              </a:r>
              <a:r>
                <a:rPr lang="el-GR" sz="1400" dirty="0" smtClean="0">
                  <a:latin typeface="Times New Roman"/>
                  <a:cs typeface="Times New Roman"/>
                </a:rPr>
                <a:t>β</a:t>
              </a:r>
              <a:r>
                <a:rPr lang="de-DE" sz="1400" dirty="0" smtClean="0"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deflected in opposite direction        opposite charges</a:t>
              </a:r>
            </a:p>
            <a:p>
              <a:r>
                <a:rPr lang="en-US" sz="1400" dirty="0" smtClean="0">
                  <a:latin typeface="Times New Roman"/>
                  <a:cs typeface="Times New Roman"/>
                </a:rPr>
                <a:t>α deflected less than </a:t>
              </a:r>
              <a:r>
                <a:rPr lang="el-GR" sz="1400" dirty="0" smtClean="0">
                  <a:latin typeface="Times New Roman"/>
                  <a:cs typeface="Times New Roman"/>
                </a:rPr>
                <a:t>β</a:t>
              </a:r>
              <a:r>
                <a:rPr lang="de-DE" sz="1400" dirty="0" smtClean="0">
                  <a:latin typeface="Times New Roman"/>
                  <a:cs typeface="Times New Roman"/>
                </a:rPr>
                <a:t>        </a:t>
              </a:r>
              <a:r>
                <a:rPr lang="el-GR" sz="1400" dirty="0" smtClean="0">
                  <a:latin typeface="Times New Roman"/>
                  <a:cs typeface="Times New Roman"/>
                </a:rPr>
                <a:t>α</a:t>
              </a:r>
              <a:r>
                <a:rPr lang="de-DE" sz="1400" dirty="0" smtClean="0"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must have larger mass</a:t>
              </a:r>
            </a:p>
            <a:p>
              <a:r>
                <a:rPr lang="de-DE" sz="1400" dirty="0" smtClean="0">
                  <a:latin typeface="Times New Roman"/>
                  <a:cs typeface="Times New Roman"/>
                </a:rPr>
                <a:t>γ not </a:t>
              </a:r>
              <a:r>
                <a:rPr lang="en-US" sz="1400" dirty="0" smtClean="0">
                  <a:latin typeface="Times New Roman"/>
                  <a:cs typeface="Times New Roman"/>
                </a:rPr>
                <a:t>deflected        uncharged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feil nach rechts 27"/>
            <p:cNvSpPr/>
            <p:nvPr/>
          </p:nvSpPr>
          <p:spPr>
            <a:xfrm>
              <a:off x="4104000" y="2485345"/>
              <a:ext cx="216024" cy="144000"/>
            </a:xfrm>
            <a:prstGeom prst="rightArrow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feil nach rechts 28"/>
            <p:cNvSpPr/>
            <p:nvPr/>
          </p:nvSpPr>
          <p:spPr>
            <a:xfrm>
              <a:off x="2411760" y="2917393"/>
              <a:ext cx="216024" cy="144000"/>
            </a:xfrm>
            <a:prstGeom prst="rightArrow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feil nach rechts 29"/>
            <p:cNvSpPr/>
            <p:nvPr/>
          </p:nvSpPr>
          <p:spPr>
            <a:xfrm>
              <a:off x="2952000" y="2701369"/>
              <a:ext cx="216024" cy="144000"/>
            </a:xfrm>
            <a:prstGeom prst="rightArrow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720000" y="3212976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~1900</a:t>
            </a:r>
            <a:r>
              <a:rPr lang="en-US" sz="1400" dirty="0" smtClean="0">
                <a:latin typeface="Comic Sans MS" panose="030F0702030302020204" pitchFamily="66" charset="0"/>
              </a:rPr>
              <a:t> Ernest Rutherford</a:t>
            </a:r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investigates new radiation</a:t>
            </a:r>
          </a:p>
        </p:txBody>
      </p:sp>
      <p:pic>
        <p:nvPicPr>
          <p:cNvPr id="2054" name="Picture 6" descr="D:\web-docs\TELEKOLLEG\KERN\IMAGES\People\ErnestRutherfo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54" y="3212976"/>
            <a:ext cx="1003935" cy="9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312647" y="4149080"/>
            <a:ext cx="3331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emissions change nature of element</a:t>
            </a:r>
          </a:p>
          <a:p>
            <a:r>
              <a:rPr lang="de-DE" sz="1400" dirty="0" smtClean="0">
                <a:latin typeface="Times New Roman"/>
                <a:cs typeface="Times New Roman"/>
              </a:rPr>
              <a:t>α‘s </a:t>
            </a:r>
            <a:r>
              <a:rPr lang="en-US" sz="1400" dirty="0" smtClean="0">
                <a:latin typeface="Times New Roman"/>
                <a:cs typeface="Times New Roman"/>
              </a:rPr>
              <a:t>charge</a:t>
            </a:r>
            <a:r>
              <a:rPr lang="de-DE" sz="1400" dirty="0" smtClean="0">
                <a:latin typeface="Times New Roman"/>
                <a:cs typeface="Times New Roman"/>
              </a:rPr>
              <a:t> = +2e         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de-DE" sz="1400" dirty="0" smtClean="0">
                <a:latin typeface="Times New Roman"/>
                <a:cs typeface="Times New Roman"/>
              </a:rPr>
              <a:t>‘s </a:t>
            </a:r>
            <a:r>
              <a:rPr lang="en-US" sz="1400" dirty="0" smtClean="0">
                <a:latin typeface="Times New Roman"/>
                <a:cs typeface="Times New Roman"/>
              </a:rPr>
              <a:t>mass</a:t>
            </a:r>
            <a:r>
              <a:rPr lang="de-DE" sz="1400" dirty="0" smtClean="0">
                <a:latin typeface="Times New Roman"/>
                <a:cs typeface="Times New Roman"/>
              </a:rPr>
              <a:t> ~ 4H</a:t>
            </a:r>
          </a:p>
          <a:p>
            <a:r>
              <a:rPr lang="de-DE" sz="1400" dirty="0" smtClean="0">
                <a:latin typeface="Times New Roman"/>
                <a:cs typeface="Times New Roman"/>
              </a:rPr>
              <a:t>β </a:t>
            </a:r>
            <a:r>
              <a:rPr lang="en-US" sz="1400" dirty="0" smtClean="0">
                <a:latin typeface="Times New Roman"/>
                <a:cs typeface="Times New Roman"/>
              </a:rPr>
              <a:t>radiation = electrons</a:t>
            </a:r>
          </a:p>
          <a:p>
            <a:r>
              <a:rPr lang="de-DE" sz="1400" dirty="0" smtClean="0">
                <a:latin typeface="Times New Roman"/>
                <a:cs typeface="Times New Roman"/>
              </a:rPr>
              <a:t>γ = </a:t>
            </a:r>
            <a:r>
              <a:rPr lang="en-US" sz="1400" dirty="0" smtClean="0">
                <a:latin typeface="Times New Roman"/>
                <a:cs typeface="Times New Roman"/>
              </a:rPr>
              <a:t>electromagnetic radiation (photons</a:t>
            </a:r>
            <a:r>
              <a:rPr lang="de-DE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20000" y="5184000"/>
            <a:ext cx="4730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1911</a:t>
            </a:r>
            <a:r>
              <a:rPr lang="en-US" sz="1400" dirty="0" smtClean="0">
                <a:latin typeface="Comic Sans MS" panose="030F0702030302020204" pitchFamily="66" charset="0"/>
              </a:rPr>
              <a:t> Ernest Rutherford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Thomson’s model of the atom</a:t>
            </a:r>
            <a:endParaRPr lang="en-US" sz="400" u="sng" dirty="0" smtClean="0">
              <a:latin typeface="Comic Sans MS" panose="030F0702030302020204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0" y="5544000"/>
            <a:ext cx="600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55576" y="6165304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“plum pudding model”</a:t>
            </a:r>
            <a:endParaRPr lang="en-US" sz="12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123728" y="5693186"/>
            <a:ext cx="25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electrons (-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 err="1" smtClean="0">
                <a:latin typeface="Times New Roman"/>
                <a:cs typeface="Times New Roman"/>
              </a:rPr>
              <a:t>·N</a:t>
            </a:r>
            <a:r>
              <a:rPr lang="en-US" sz="1000" dirty="0" smtClean="0">
                <a:latin typeface="Times New Roman"/>
                <a:cs typeface="Times New Roman"/>
              </a:rPr>
              <a:t>) embedded in (+</a:t>
            </a:r>
            <a:r>
              <a:rPr lang="en-US" sz="1000" dirty="0" err="1" smtClean="0">
                <a:latin typeface="Times New Roman"/>
                <a:cs typeface="Times New Roman"/>
              </a:rPr>
              <a:t>e·N</a:t>
            </a:r>
            <a:r>
              <a:rPr lang="en-US" sz="1000" dirty="0" smtClean="0">
                <a:latin typeface="Times New Roman"/>
                <a:cs typeface="Times New Roman"/>
              </a:rPr>
              <a:t>) charge uniformly distributed over atomic volume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D:\web-docs\TELEKOLLEG\ATOM\IMAGES\ruther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5596656"/>
            <a:ext cx="134302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web-docs\TELEKOLLEG\ATOM\IMAGES\ruther2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5596656"/>
            <a:ext cx="134302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5508000" y="3356992"/>
            <a:ext cx="3492000" cy="75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“... it was as incredible as if you had fired a 15-inch shell at a piece of tissue paper and it came back and hit you”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652000" y="4876656"/>
            <a:ext cx="20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α’s (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He) pushed a little to the side by charges of atom (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740000" y="4876656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α’s deflected backwards to 180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" grpId="0"/>
      <p:bldP spid="36" grpId="0"/>
      <p:bldP spid="17" grpId="0"/>
      <p:bldP spid="19" grpId="0"/>
      <p:bldP spid="42" grpId="0" animBg="1"/>
      <p:bldP spid="20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2420872"/>
            <a:ext cx="23431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pieren 28"/>
          <p:cNvGrpSpPr/>
          <p:nvPr/>
        </p:nvGrpSpPr>
        <p:grpSpPr>
          <a:xfrm>
            <a:off x="4068000" y="3672000"/>
            <a:ext cx="3621971" cy="928800"/>
            <a:chOff x="3780000" y="6120000"/>
            <a:chExt cx="3621971" cy="92880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00" y="6120000"/>
              <a:ext cx="850209" cy="928800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000" y="6120000"/>
              <a:ext cx="921971" cy="928800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00" y="6120000"/>
              <a:ext cx="833886" cy="928800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000" y="6120000"/>
              <a:ext cx="815206" cy="928800"/>
            </a:xfrm>
            <a:prstGeom prst="rect">
              <a:avLst/>
            </a:prstGeom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679962"/>
            <a:ext cx="975111" cy="92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Brief historical overview</a:t>
            </a:r>
            <a:br>
              <a:rPr lang="en-US" sz="2200" dirty="0"/>
            </a:br>
            <a:r>
              <a:rPr lang="en-US" sz="1600" dirty="0">
                <a:solidFill>
                  <a:prstClr val="black"/>
                </a:solidFill>
              </a:rPr>
              <a:t>in search of the building blocks of the universe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612000"/>
            <a:ext cx="2173333" cy="132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0000" y="72000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1913</a:t>
            </a:r>
            <a:r>
              <a:rPr lang="en-US" sz="1400" dirty="0" smtClean="0">
                <a:latin typeface="Comic Sans MS" panose="030F0702030302020204" pitchFamily="66" charset="0"/>
              </a:rPr>
              <a:t> Niels Bohr</a:t>
            </a:r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planetary model of atom</a:t>
            </a:r>
          </a:p>
        </p:txBody>
      </p:sp>
      <p:pic>
        <p:nvPicPr>
          <p:cNvPr id="8" name="Picture 4" descr="https://www.nobelprize.org/nobel_prizes/physics/laureates/1922/boh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720000"/>
            <a:ext cx="663512" cy="9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068000" y="1152000"/>
            <a:ext cx="26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positive charges (and ~ all mass) concentrated in tiny region at the center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0000" y="2364177"/>
            <a:ext cx="403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1920</a:t>
            </a:r>
            <a:r>
              <a:rPr lang="en-US" sz="1400" dirty="0" smtClean="0">
                <a:latin typeface="Comic Sans MS" panose="030F0702030302020204" pitchFamily="66" charset="0"/>
              </a:rPr>
              <a:t> Francis William Aston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 spectrograph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" u="sng" dirty="0" smtClean="0">
              <a:latin typeface="Comic Sans MS" panose="030F0702030302020204" pitchFamily="66" charset="0"/>
            </a:endParaRPr>
          </a:p>
        </p:txBody>
      </p:sp>
      <p:pic>
        <p:nvPicPr>
          <p:cNvPr id="3078" name="Picture 6" descr="https://upload.wikimedia.org/wikipedia/commons/thumb/f/f4/Heisenberg%2CWerner_1926.jpeg/170px-Heisenberg%2CWerner_1926.jpe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3696177"/>
            <a:ext cx="699516" cy="9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20000" y="3624177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1925</a:t>
            </a:r>
            <a:r>
              <a:rPr lang="en-US" sz="1400" dirty="0" smtClean="0">
                <a:latin typeface="Comic Sans MS" panose="030F0702030302020204" pitchFamily="66" charset="0"/>
              </a:rPr>
              <a:t> Werner Heisenberg</a:t>
            </a:r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quantum mechanics </a:t>
            </a: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atom = H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its nucleus = proton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2267744" y="2708920"/>
            <a:ext cx="216024" cy="144000"/>
          </a:xfrm>
          <a:prstGeom prst="right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984000" y="2384872"/>
                <a:ext cx="159274" cy="2416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00" y="2384872"/>
                <a:ext cx="159274" cy="241605"/>
              </a:xfrm>
              <a:prstGeom prst="rect">
                <a:avLst/>
              </a:prstGeom>
              <a:blipFill>
                <a:blip r:embed="rId13"/>
                <a:stretch>
                  <a:fillRect l="-26923" r="-19231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8820000" y="2420872"/>
                <a:ext cx="163506" cy="2416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000" y="2420872"/>
                <a:ext cx="163506" cy="241605"/>
              </a:xfrm>
              <a:prstGeom prst="rect">
                <a:avLst/>
              </a:prstGeom>
              <a:blipFill>
                <a:blip r:embed="rId14"/>
                <a:stretch>
                  <a:fillRect l="-25926" r="-18519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11418"/>
              </p:ext>
            </p:extLst>
          </p:nvPr>
        </p:nvGraphicFramePr>
        <p:xfrm>
          <a:off x="4860000" y="2348880"/>
          <a:ext cx="160289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48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US" sz="12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</a:t>
                      </a:r>
                      <a:endParaRPr lang="en-US" sz="12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~ 4 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= 2 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~ 12 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6 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~ 16 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= 8 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860000" y="3428880"/>
            <a:ext cx="3453189" cy="18466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of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particle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nucleus with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~ </a:t>
            </a:r>
            <a:r>
              <a:rPr lang="en-US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12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0000" y="4884177"/>
            <a:ext cx="22188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1932</a:t>
            </a:r>
            <a:r>
              <a:rPr lang="en-US" sz="1400" dirty="0" smtClean="0">
                <a:latin typeface="Comic Sans MS" panose="030F0702030302020204" pitchFamily="66" charset="0"/>
              </a:rPr>
              <a:t> James Chadwick</a:t>
            </a:r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discovers the neutron</a:t>
            </a:r>
          </a:p>
          <a:p>
            <a:endParaRPr lang="en-US" sz="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building blocks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+ proton + neutron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</a:t>
            </a:r>
          </a:p>
        </p:txBody>
      </p:sp>
      <p:pic>
        <p:nvPicPr>
          <p:cNvPr id="3082" name="Picture 10" descr="James Chadwic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4884177"/>
            <a:ext cx="6667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feil nach rechts 21"/>
          <p:cNvSpPr/>
          <p:nvPr/>
        </p:nvSpPr>
        <p:spPr>
          <a:xfrm>
            <a:off x="828000" y="6252177"/>
            <a:ext cx="216024" cy="18190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0" y="4572000"/>
            <a:ext cx="1586144" cy="19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94" y="853842"/>
            <a:ext cx="994410" cy="106299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87624" y="1908000"/>
            <a:ext cx="4044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physics: electron should fall into the nucleus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20000" y="1908000"/>
            <a:ext cx="218521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mechanism is needed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197378" y="2617167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masses of atoms </a:t>
            </a:r>
            <a:endParaRPr lang="en-US" sz="4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788024" y="4581128"/>
            <a:ext cx="102271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cloud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7" grpId="0" animBg="1"/>
      <p:bldP spid="17" grpId="0" animBg="1"/>
      <p:bldP spid="11" grpId="0" animBg="1"/>
      <p:bldP spid="22" grpId="0" animBg="1"/>
      <p:bldP spid="14" grpId="0"/>
      <p:bldP spid="15" grpId="0" animBg="1"/>
      <p:bldP spid="23" grpId="0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8" y="3627670"/>
            <a:ext cx="2680335" cy="13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Brief historical overview</a:t>
            </a:r>
            <a:br>
              <a:rPr lang="en-US" sz="2200" dirty="0"/>
            </a:br>
            <a:r>
              <a:rPr lang="en-US" sz="1600" dirty="0">
                <a:solidFill>
                  <a:prstClr val="black"/>
                </a:solidFill>
              </a:rPr>
              <a:t>in search of the building blocks of the universe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720000" y="720000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1932</a:t>
            </a:r>
            <a:r>
              <a:rPr lang="en-US" sz="1400" dirty="0" smtClean="0">
                <a:latin typeface="Comic Sans MS" panose="030F0702030302020204" pitchFamily="66" charset="0"/>
              </a:rPr>
              <a:t> Enrico Fermi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developed the theory of </a:t>
            </a:r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β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decay</a:t>
            </a:r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059832" y="1882533"/>
                <a:ext cx="2093843" cy="31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400" i="1" smtClean="0">
                              <a:latin typeface="Cambria Math"/>
                            </a:rPr>
                            <m:t>1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27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𝐴𝑙</m:t>
                          </m:r>
                        </m:e>
                      </m:sPre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PrePr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15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30</m:t>
                              </m:r>
                            </m:sup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sPre>
                        </m:e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+1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882533"/>
                <a:ext cx="2093843" cy="3163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20000" y="3383313"/>
            <a:ext cx="4379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1938</a:t>
            </a:r>
            <a:r>
              <a:rPr lang="en-US" sz="1400" dirty="0" smtClean="0">
                <a:latin typeface="Comic Sans MS" panose="030F0702030302020204" pitchFamily="66" charset="0"/>
              </a:rPr>
              <a:t> Otto Hahn, </a:t>
            </a:r>
            <a:r>
              <a:rPr lang="en-US" sz="1400" dirty="0" err="1" smtClean="0">
                <a:latin typeface="Comic Sans MS" panose="030F0702030302020204" pitchFamily="66" charset="0"/>
              </a:rPr>
              <a:t>Lise</a:t>
            </a:r>
            <a:r>
              <a:rPr lang="en-US" sz="1400" dirty="0" smtClean="0">
                <a:latin typeface="Comic Sans MS" panose="030F0702030302020204" pitchFamily="66" charset="0"/>
              </a:rPr>
              <a:t> Meitner &amp; Fritz </a:t>
            </a:r>
            <a:r>
              <a:rPr lang="en-US" sz="1400" dirty="0" err="1" smtClean="0">
                <a:latin typeface="Comic Sans MS" panose="030F0702030302020204" pitchFamily="66" charset="0"/>
              </a:rPr>
              <a:t>Strassmann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discover nuclear fission</a:t>
            </a:r>
          </a:p>
        </p:txBody>
      </p:sp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3763134"/>
            <a:ext cx="663184" cy="9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itz Strassmann.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763134"/>
            <a:ext cx="715804" cy="9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3763134"/>
            <a:ext cx="681411" cy="9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720000" y="2423277"/>
            <a:ext cx="324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1934</a:t>
            </a:r>
            <a:r>
              <a:rPr lang="en-US" sz="1400" dirty="0" smtClean="0">
                <a:latin typeface="Comic Sans MS" panose="030F0702030302020204" pitchFamily="66" charset="0"/>
              </a:rPr>
              <a:t> Hans Bethe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liquid drop model and mass formula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20000" y="1558533"/>
            <a:ext cx="366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1934</a:t>
            </a:r>
            <a:r>
              <a:rPr lang="en-US" sz="1400" dirty="0" smtClean="0">
                <a:latin typeface="Comic Sans MS" panose="030F0702030302020204" pitchFamily="66" charset="0"/>
              </a:rPr>
              <a:t> Irene Joliot-Curie &amp; Frederic Joliot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artificial radioactivity</a:t>
            </a:r>
          </a:p>
        </p:txBody>
      </p:sp>
      <p:pic>
        <p:nvPicPr>
          <p:cNvPr id="1036" name="Picture 12" descr="http://www.nobelprize.org/nobel_prizes/physics/laureates/1938/ferm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599918"/>
            <a:ext cx="663512" cy="9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5/5f/Hans_Bethe.jpg/220px-Hans_Beth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2304000"/>
            <a:ext cx="649605" cy="9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720000" y="4968000"/>
            <a:ext cx="427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1948</a:t>
            </a:r>
            <a:r>
              <a:rPr lang="en-US" sz="1400" dirty="0" smtClean="0">
                <a:latin typeface="Comic Sans MS" panose="030F0702030302020204" pitchFamily="66" charset="0"/>
              </a:rPr>
              <a:t> Maria Goeppert-Mayer &amp; J. Hans D. Jensen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develop the nuclear shell model</a:t>
            </a:r>
          </a:p>
        </p:txBody>
      </p:sp>
      <p:pic>
        <p:nvPicPr>
          <p:cNvPr id="1040" name="Picture 16" descr="https://upload.wikimedia.org/wikipedia/commons/thumb/2/22/Maria_Goeppert-Mayer.jpg/220px-Maria_Goeppert-Mayer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5292000"/>
            <a:ext cx="683971" cy="9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5/5c/Jensen.jpg/170px-Jense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5292000"/>
            <a:ext cx="683971" cy="9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upload.wikimedia.org/wikipedia/commons/thumb/a/aa/Beta-minus_Decay.svg/240px-Beta-minus_Decay.svg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576000"/>
            <a:ext cx="1371600" cy="9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web-docs\TELEKOLLEG\KERN\IMAGES\schalenmodell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7" y="5004000"/>
            <a:ext cx="1505643" cy="1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digilib.mpiwg-berlin.mpg.de/digitallibrary/servlet/Scaler?dw=672&amp;dh=520&amp;fn=permanent/einstein_exhibition/default_collection/image1195631888.png&amp;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2340000"/>
            <a:ext cx="128016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9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Brief historical overview</a:t>
            </a:r>
            <a:br>
              <a:rPr lang="en-US" sz="2200" dirty="0"/>
            </a:br>
            <a:r>
              <a:rPr lang="en-US" sz="1600" dirty="0">
                <a:solidFill>
                  <a:prstClr val="black"/>
                </a:solidFill>
              </a:rPr>
              <a:t>in search of the building blocks of the universe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720000" y="720000"/>
            <a:ext cx="557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1953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Aage</a:t>
            </a:r>
            <a:r>
              <a:rPr lang="en-US" sz="1400" dirty="0" smtClean="0">
                <a:latin typeface="Comic Sans MS" panose="030F0702030302020204" pitchFamily="66" charset="0"/>
              </a:rPr>
              <a:t> Niels Bohr, Ben Roy Mottelson, Leo James Rainwater 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developed the collective nuclear model</a:t>
            </a:r>
          </a:p>
        </p:txBody>
      </p:sp>
      <p:pic>
        <p:nvPicPr>
          <p:cNvPr id="3076" name="Picture 4" descr="Aage Niels Bo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00" y="1080000"/>
            <a:ext cx="678942" cy="9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n Roy Mottel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35" y="1080000"/>
            <a:ext cx="694373" cy="9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o James Rain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35" y="1080000"/>
            <a:ext cx="694373" cy="9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web-docs\TELEKOLLEG\KERN\IMAGES\collecti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1" y="720000"/>
            <a:ext cx="1102995" cy="11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720000" y="2196000"/>
            <a:ext cx="355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1956</a:t>
            </a:r>
            <a:r>
              <a:rPr lang="en-US" sz="1400" dirty="0" smtClean="0">
                <a:latin typeface="Comic Sans MS" panose="030F0702030302020204" pitchFamily="66" charset="0"/>
              </a:rPr>
              <a:t> Frederick </a:t>
            </a:r>
            <a:r>
              <a:rPr lang="en-US" sz="1400" dirty="0" err="1" smtClean="0">
                <a:latin typeface="Comic Sans MS" panose="030F0702030302020204" pitchFamily="66" charset="0"/>
              </a:rPr>
              <a:t>Reines</a:t>
            </a:r>
            <a:r>
              <a:rPr lang="en-US" sz="1400" dirty="0" smtClean="0">
                <a:latin typeface="Comic Sans MS" panose="030F0702030302020204" pitchFamily="66" charset="0"/>
              </a:rPr>
              <a:t> &amp; Clyde L. Cowan 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discovery of the neutrino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20000" y="3227192"/>
            <a:ext cx="300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1983</a:t>
            </a:r>
            <a:r>
              <a:rPr lang="en-US" sz="1400" dirty="0" smtClean="0">
                <a:latin typeface="Comic Sans MS" panose="030F0702030302020204" pitchFamily="66" charset="0"/>
              </a:rPr>
              <a:t> Carlo Rubbia 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discovery of the W and Z Boson</a:t>
            </a:r>
          </a:p>
        </p:txBody>
      </p:sp>
      <p:pic>
        <p:nvPicPr>
          <p:cNvPr id="3082" name="Picture 10" descr="D:\web-docs\TELEKOLLEG\KERN\IMAGES\beta_dec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3299192"/>
            <a:ext cx="1899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upload.wikimedia.org/wikipedia/commons/7/7a/Carlo_Rubbia_W_and_Z_boson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3299192"/>
            <a:ext cx="825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720000" y="4725144"/>
            <a:ext cx="575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anose="030F0702030302020204" pitchFamily="66" charset="0"/>
              </a:rPr>
              <a:t>1998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Takaaki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Kajita</a:t>
            </a:r>
            <a:r>
              <a:rPr lang="en-US" sz="1400" dirty="0" smtClean="0">
                <a:latin typeface="Comic Sans MS" panose="030F0702030302020204" pitchFamily="66" charset="0"/>
              </a:rPr>
              <a:t> &amp; Arthur B. McDonald</a:t>
            </a:r>
          </a:p>
          <a:p>
            <a:endParaRPr lang="en-US" sz="400" u="sng" dirty="0" smtClean="0">
              <a:latin typeface="Comic Sans MS" panose="030F0702030302020204" pitchFamily="66" charset="0"/>
            </a:endParaRPr>
          </a:p>
          <a:p>
            <a:r>
              <a:rPr lang="en-US" sz="400" dirty="0">
                <a:latin typeface="Comic Sans MS" panose="030F0702030302020204" pitchFamily="66" charset="0"/>
              </a:rPr>
              <a:t> </a:t>
            </a:r>
            <a:endParaRPr lang="en-US" sz="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discovery of neutrino oscillations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neutrinos must have some mass</a:t>
            </a:r>
          </a:p>
        </p:txBody>
      </p:sp>
      <p:sp>
        <p:nvSpPr>
          <p:cNvPr id="32" name="Pfeil nach rechts 31"/>
          <p:cNvSpPr/>
          <p:nvPr/>
        </p:nvSpPr>
        <p:spPr>
          <a:xfrm>
            <a:off x="3762000" y="5167944"/>
            <a:ext cx="216024" cy="144000"/>
          </a:xfrm>
          <a:prstGeom prst="right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6" name="Picture 14" descr="neutrin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00" y="48600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5400000"/>
            <a:ext cx="689229" cy="9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5400000"/>
            <a:ext cx="699516" cy="9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3277</Words>
  <Application>Microsoft Office PowerPoint</Application>
  <PresentationFormat>Bildschirmpräsentation (4:3)</PresentationFormat>
  <Paragraphs>502</Paragraphs>
  <Slides>33</Slides>
  <Notes>28</Notes>
  <HiddenSlides>6</HiddenSlides>
  <MMClips>1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Symbol</vt:lpstr>
      <vt:lpstr>SymbolProp BT</vt:lpstr>
      <vt:lpstr>Times New Roman</vt:lpstr>
      <vt:lpstr>Verdana</vt:lpstr>
      <vt:lpstr>Wingdings</vt:lpstr>
      <vt:lpstr>Larissa</vt:lpstr>
      <vt:lpstr>Selected Topics in Nuclear Physics</vt:lpstr>
      <vt:lpstr>Selected Topics in Nuclear Physics</vt:lpstr>
      <vt:lpstr>Literature</vt:lpstr>
      <vt:lpstr>PowerPoint-Präsentation</vt:lpstr>
      <vt:lpstr>Brief historical overview in search of the building blocks of the universe ...</vt:lpstr>
      <vt:lpstr>Brief historical overview in search of the building blocks of the universe ...</vt:lpstr>
      <vt:lpstr>Brief historical overview in search of the building blocks of the universe</vt:lpstr>
      <vt:lpstr>Brief historical overview in search of the building blocks of the universe</vt:lpstr>
      <vt:lpstr>Brief historical overview in search of the building blocks of the universe</vt:lpstr>
      <vt:lpstr>The Nobel Prizes in Physics (Chemistry) in the 20 and 21 centuries</vt:lpstr>
      <vt:lpstr>Discovery timeline</vt:lpstr>
      <vt:lpstr>Scales in the Universe</vt:lpstr>
      <vt:lpstr>The atom</vt:lpstr>
      <vt:lpstr>Bohr atomic model absorption spectrum</vt:lpstr>
      <vt:lpstr>Bohr atomic model emission spectrum</vt:lpstr>
      <vt:lpstr>The atomic nucleus</vt:lpstr>
      <vt:lpstr>Inside the atomic nucleus</vt:lpstr>
      <vt:lpstr>Structure of nucleons</vt:lpstr>
      <vt:lpstr>Elementary particles of the standard model</vt:lpstr>
      <vt:lpstr>Terminology</vt:lpstr>
      <vt:lpstr>The Chart of Nuclides - the “Playground” for Nuclear Physics</vt:lpstr>
      <vt:lpstr>The Chart of Nuclides - the “Playground” for Nuclear Physics</vt:lpstr>
      <vt:lpstr>The Chart of Nuclides - the “Playground” for Nuclear Physics</vt:lpstr>
      <vt:lpstr>Questions: Chart of Nuclides</vt:lpstr>
      <vt:lpstr>Applications: Solar Abundances of Elements</vt:lpstr>
      <vt:lpstr>Shell evolution, Nucleosynthesis (r-process)</vt:lpstr>
      <vt:lpstr>Applications: Nuclear Astrophysics</vt:lpstr>
      <vt:lpstr>Nuclear Fission: Energy and Engineering</vt:lpstr>
      <vt:lpstr>Nuclear matter has exotic properties</vt:lpstr>
      <vt:lpstr>Properties of stable nuclei</vt:lpstr>
      <vt:lpstr>Long Standing Questions of Nuclear Structure Physics</vt:lpstr>
      <vt:lpstr>Eleven Science Questions for the 21st century</vt:lpstr>
      <vt:lpstr>Nuclear units and physical constants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300</cp:revision>
  <dcterms:created xsi:type="dcterms:W3CDTF">2016-04-06T12:04:03Z</dcterms:created>
  <dcterms:modified xsi:type="dcterms:W3CDTF">2022-05-14T12:18:20Z</dcterms:modified>
</cp:coreProperties>
</file>