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8" r:id="rId2"/>
    <p:sldId id="321" r:id="rId3"/>
    <p:sldId id="289" r:id="rId4"/>
    <p:sldId id="322" r:id="rId5"/>
    <p:sldId id="323" r:id="rId6"/>
    <p:sldId id="324" r:id="rId7"/>
    <p:sldId id="325" r:id="rId8"/>
    <p:sldId id="295" r:id="rId9"/>
    <p:sldId id="298" r:id="rId10"/>
    <p:sldId id="299" r:id="rId11"/>
    <p:sldId id="302" r:id="rId12"/>
    <p:sldId id="296" r:id="rId13"/>
    <p:sldId id="317" r:id="rId14"/>
    <p:sldId id="320" r:id="rId15"/>
    <p:sldId id="303" r:id="rId16"/>
    <p:sldId id="304" r:id="rId17"/>
    <p:sldId id="305" r:id="rId18"/>
    <p:sldId id="306" r:id="rId19"/>
    <p:sldId id="318" r:id="rId20"/>
    <p:sldId id="319" r:id="rId21"/>
    <p:sldId id="316" r:id="rId22"/>
    <p:sldId id="307" r:id="rId23"/>
    <p:sldId id="308" r:id="rId24"/>
    <p:sldId id="309" r:id="rId25"/>
    <p:sldId id="315" r:id="rId26"/>
    <p:sldId id="311" r:id="rId27"/>
    <p:sldId id="312" r:id="rId28"/>
    <p:sldId id="300" r:id="rId29"/>
    <p:sldId id="313" r:id="rId30"/>
    <p:sldId id="314" r:id="rId31"/>
    <p:sldId id="310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5" d="100"/>
          <a:sy n="65" d="100"/>
        </p:scale>
        <p:origin x="2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0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4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3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9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30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8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77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7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4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84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0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3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6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4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2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5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8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0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89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2024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41.emf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48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50.emf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nteracting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oson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09193" y="5085184"/>
            <a:ext cx="3486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classification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in IBM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amiltonian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vibrational limit U(5)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limit SU(3)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extension of IBM</a:t>
            </a:r>
          </a:p>
        </p:txBody>
      </p:sp>
    </p:spTree>
    <p:extLst>
      <p:ext uri="{BB962C8B-B14F-4D97-AF65-F5344CB8AC3E}">
        <p14:creationId xmlns:p14="http://schemas.microsoft.com/office/powerpoint/2010/main" val="2418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s- and d-bosons?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" y="1988840"/>
            <a:ext cx="7689533" cy="4551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6309" y="720000"/>
            <a:ext cx="7611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s-boson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lowest state of all even-even nuclei is 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-force gives 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ground state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d-boson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first excited state in non-magic even-even nuclei almost always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-force gives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(occupation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=-2,-1,0,1,2)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above 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boson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548680"/>
          <a:ext cx="40386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" name="Rovnice" r:id="rId4" imgW="1954951" imgH="355446" progId="Equation.3">
                  <p:embed/>
                </p:oleObj>
              </mc:Choice>
              <mc:Fallback>
                <p:oleObj name="Rovnice" r:id="rId4" imgW="1954951" imgH="355446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680"/>
                        <a:ext cx="40386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685800" y="1359892"/>
          <a:ext cx="27320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6" name="Rovnice" r:id="rId6" imgW="1371600" imgH="482600" progId="Equation.3">
                  <p:embed/>
                </p:oleObj>
              </mc:Choice>
              <mc:Fallback>
                <p:oleObj name="Rovnice" r:id="rId6" imgW="1371600" imgH="482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59892"/>
                        <a:ext cx="2732088" cy="9604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3125" y="1436092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i="1"/>
              <a:t>s-</a:t>
            </a:r>
            <a:r>
              <a:rPr lang="en-US" altLang="de-DE"/>
              <a:t>bosons (</a:t>
            </a:r>
            <a:r>
              <a:rPr lang="en-US" altLang="de-DE" i="1"/>
              <a:t>l=0</a:t>
            </a:r>
            <a:r>
              <a:rPr lang="en-US" altLang="de-DE"/>
              <a:t>)</a:t>
            </a:r>
            <a:endParaRPr lang="cs-CZ" altLang="de-D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9000" y="1907580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i="1"/>
              <a:t>d-</a:t>
            </a:r>
            <a:r>
              <a:rPr lang="en-US" altLang="de-DE"/>
              <a:t>bosons (</a:t>
            </a:r>
            <a:r>
              <a:rPr lang="en-US" altLang="de-DE" i="1"/>
              <a:t>l=2</a:t>
            </a:r>
            <a:r>
              <a:rPr lang="en-US" altLang="de-DE"/>
              <a:t>)</a:t>
            </a:r>
            <a:endParaRPr lang="cs-CZ" altLang="de-DE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1359892"/>
            <a:ext cx="3717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de-DE" sz="1600" i="1"/>
              <a:t>Interpretation: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de-DE" sz="1600"/>
              <a:t> “nucleon pairs with </a:t>
            </a:r>
            <a:r>
              <a:rPr lang="en-US" altLang="de-DE" sz="1600" i="1"/>
              <a:t>l = 0, 2”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de-DE" sz="1600"/>
              <a:t> “quanta of collective excitations” </a:t>
            </a:r>
            <a:endParaRPr lang="cs-CZ" altLang="de-DE" sz="16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3400" y="2506067"/>
            <a:ext cx="292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/>
              <a:t>Dynamical algebra</a:t>
            </a:r>
            <a:r>
              <a:rPr lang="en-US" altLang="de-DE"/>
              <a:t>:</a:t>
            </a:r>
            <a:r>
              <a:rPr lang="en-US" altLang="de-DE">
                <a:solidFill>
                  <a:srgbClr val="CC3300"/>
                </a:solidFill>
              </a:rPr>
              <a:t> </a:t>
            </a:r>
            <a:r>
              <a:rPr lang="en-US" altLang="de-DE" sz="2400" b="1">
                <a:solidFill>
                  <a:srgbClr val="CC3300"/>
                </a:solidFill>
              </a:rPr>
              <a:t>U(6)</a:t>
            </a:r>
            <a:endParaRPr lang="cs-CZ" altLang="de-DE" sz="2400" b="1">
              <a:solidFill>
                <a:srgbClr val="CC3300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/>
          </p:nvPr>
        </p:nvGraphicFramePr>
        <p:xfrm>
          <a:off x="4724400" y="2579092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7" name="Rovnice" r:id="rId8" imgW="622030" imgH="253890" progId="Equation.3">
                  <p:embed/>
                </p:oleObj>
              </mc:Choice>
              <mc:Fallback>
                <p:oleObj name="Rovnice" r:id="rId8" imgW="622030" imgH="253890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79092"/>
                        <a:ext cx="838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9750" y="3036292"/>
            <a:ext cx="601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>
                <a:solidFill>
                  <a:srgbClr val="CC3300"/>
                </a:solidFill>
              </a:rPr>
              <a:t> </a:t>
            </a:r>
            <a:r>
              <a:rPr lang="en-US" altLang="de-DE"/>
              <a:t>Subalgebras:</a:t>
            </a:r>
            <a:r>
              <a:rPr lang="en-US" altLang="de-DE">
                <a:solidFill>
                  <a:srgbClr val="CC3300"/>
                </a:solidFill>
              </a:rPr>
              <a:t> </a:t>
            </a:r>
            <a:r>
              <a:rPr lang="en-US" altLang="de-DE" b="1">
                <a:solidFill>
                  <a:srgbClr val="CC3300"/>
                </a:solidFill>
              </a:rPr>
              <a:t>U(5)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O(6)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O(5)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O(3)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SU(3)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</a:t>
            </a:r>
            <a:r>
              <a:rPr lang="en-US" altLang="de-DE">
                <a:solidFill>
                  <a:srgbClr val="CC3300"/>
                </a:solidFill>
              </a:rPr>
              <a:t>[</a:t>
            </a:r>
            <a:r>
              <a:rPr lang="en-US" altLang="de-DE" b="1">
                <a:solidFill>
                  <a:srgbClr val="CC3300"/>
                </a:solidFill>
              </a:rPr>
              <a:t>O(6)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SU(3)</a:t>
            </a:r>
            <a:r>
              <a:rPr lang="en-US" altLang="de-DE">
                <a:solidFill>
                  <a:srgbClr val="CC3300"/>
                </a:solidFill>
              </a:rPr>
              <a:t>]</a:t>
            </a:r>
            <a:endParaRPr lang="cs-CZ" altLang="de-DE">
              <a:solidFill>
                <a:srgbClr val="CC3300"/>
              </a:solidFill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/>
          </p:nvPr>
        </p:nvGraphicFramePr>
        <p:xfrm>
          <a:off x="706438" y="3645892"/>
          <a:ext cx="74469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8" name="Rovnice" r:id="rId10" imgW="4610100" imgH="228600" progId="Equation.3">
                  <p:embed/>
                </p:oleObj>
              </mc:Choice>
              <mc:Fallback>
                <p:oleObj name="Rovnice" r:id="rId10" imgW="4610100" imgH="228600" progId="Equation.3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645892"/>
                        <a:ext cx="7446962" cy="36988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05200" y="2579092"/>
            <a:ext cx="1257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1400"/>
              <a:t>…generators:</a:t>
            </a:r>
            <a:endParaRPr lang="cs-CZ" altLang="de-DE" sz="14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791200" y="2579092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1400"/>
              <a:t>…conserves:</a:t>
            </a:r>
            <a:endParaRPr lang="cs-CZ" altLang="de-DE" sz="1400"/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>
            <p:extLst/>
          </p:nvPr>
        </p:nvGraphicFramePr>
        <p:xfrm>
          <a:off x="6991350" y="2574330"/>
          <a:ext cx="10096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9" name="Rovnice" r:id="rId12" imgW="748975" imgH="342751" progId="Equation.3">
                  <p:embed/>
                </p:oleObj>
              </mc:Choice>
              <mc:Fallback>
                <p:oleObj name="Rovnice" r:id="rId12" imgW="748975" imgH="342751" progId="Equation.3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574330"/>
                        <a:ext cx="10096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391150" y="648000"/>
            <a:ext cx="27360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Iachello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(1975)</a:t>
            </a:r>
            <a:endParaRPr lang="cs-CZ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/>
          </p:nvPr>
        </p:nvGraphicFramePr>
        <p:xfrm>
          <a:off x="685800" y="4669830"/>
          <a:ext cx="31242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0" name="Rovnice" r:id="rId14" imgW="1739900" imgH="660400" progId="Equation.3">
                  <p:embed/>
                </p:oleObj>
              </mc:Choice>
              <mc:Fallback>
                <p:oleObj name="Rovnice" r:id="rId14" imgW="1739900" imgH="660400" progId="Equation.3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69830"/>
                        <a:ext cx="3124200" cy="1185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52450" y="4252317"/>
            <a:ext cx="684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/>
              <a:t>Dynamical symmetries </a:t>
            </a:r>
            <a:r>
              <a:rPr lang="en-US" altLang="de-DE" sz="1600"/>
              <a:t>(extension of standard, invariant symmetries)</a:t>
            </a:r>
            <a:r>
              <a:rPr lang="en-US" altLang="de-DE"/>
              <a:t>:</a:t>
            </a:r>
            <a:endParaRPr lang="cs-CZ" altLang="de-DE" sz="2400" b="1">
              <a:solidFill>
                <a:srgbClr val="CC3300"/>
              </a:solidFill>
            </a:endParaRP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>
            <p:extLst/>
          </p:nvPr>
        </p:nvGraphicFramePr>
        <p:xfrm>
          <a:off x="3962400" y="4733330"/>
          <a:ext cx="85248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1" name="Rovnice" r:id="rId16" imgW="685800" imgH="228600" progId="Equation.3">
                  <p:embed/>
                </p:oleObj>
              </mc:Choice>
              <mc:Fallback>
                <p:oleObj name="Rovnice" r:id="rId16" imgW="685800" imgH="228600" progId="Equation.3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33330"/>
                        <a:ext cx="852488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/>
          </p:nvPr>
        </p:nvGraphicFramePr>
        <p:xfrm>
          <a:off x="3962400" y="5169892"/>
          <a:ext cx="12001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2" name="Rovnice" r:id="rId18" imgW="965200" imgH="228600" progId="Equation.3">
                  <p:embed/>
                </p:oleObj>
              </mc:Choice>
              <mc:Fallback>
                <p:oleObj name="Rovnice" r:id="rId18" imgW="965200" imgH="228600" progId="Equation.3">
                  <p:embed/>
                  <p:pic>
                    <p:nvPicPr>
                      <p:cNvPr id="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69892"/>
                        <a:ext cx="12001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/>
          </p:nvPr>
        </p:nvGraphicFramePr>
        <p:xfrm>
          <a:off x="3962400" y="5571530"/>
          <a:ext cx="15478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3" name="Rovnice" r:id="rId20" imgW="1244600" imgH="228600" progId="Equation.3">
                  <p:embed/>
                </p:oleObj>
              </mc:Choice>
              <mc:Fallback>
                <p:oleObj name="Rovnice" r:id="rId20" imgW="1244600" imgH="228600" progId="Equation.3">
                  <p:embed/>
                  <p:pic>
                    <p:nvPicPr>
                      <p:cNvPr id="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71530"/>
                        <a:ext cx="154781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241925" y="467300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>
                <a:solidFill>
                  <a:srgbClr val="CC3300"/>
                </a:solidFill>
              </a:rPr>
              <a:t>U(5)</a:t>
            </a:r>
            <a:endParaRPr lang="cs-CZ" altLang="de-DE" b="1">
              <a:solidFill>
                <a:srgbClr val="CC3300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454650" y="5107980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>
                <a:solidFill>
                  <a:srgbClr val="CC3300"/>
                </a:solidFill>
              </a:rPr>
              <a:t>O(6)</a:t>
            </a:r>
            <a:endParaRPr lang="cs-CZ" altLang="de-DE" b="1">
              <a:solidFill>
                <a:srgbClr val="CC3300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715000" y="5474692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>
                <a:solidFill>
                  <a:srgbClr val="CC3300"/>
                </a:solidFill>
              </a:rPr>
              <a:t>SU(3)</a:t>
            </a:r>
            <a:endParaRPr lang="cs-CZ" altLang="de-DE" b="1">
              <a:solidFill>
                <a:srgbClr val="CC3300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181600" y="3112492"/>
            <a:ext cx="304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791200" y="3112492"/>
            <a:ext cx="4572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927725" y="5931892"/>
            <a:ext cx="1350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1600">
                <a:solidFill>
                  <a:srgbClr val="CC3300"/>
                </a:solidFill>
              </a:rPr>
              <a:t>[</a:t>
            </a:r>
            <a:r>
              <a:rPr lang="en-US" altLang="de-DE" sz="1600" b="1">
                <a:solidFill>
                  <a:srgbClr val="CC3300"/>
                </a:solidFill>
              </a:rPr>
              <a:t>O(6)</a:t>
            </a:r>
            <a:r>
              <a:rPr lang="en-US" altLang="de-DE" sz="1600">
                <a:solidFill>
                  <a:srgbClr val="CC3300"/>
                </a:solidFill>
              </a:rPr>
              <a:t>,</a:t>
            </a:r>
            <a:r>
              <a:rPr lang="en-US" altLang="de-DE" sz="1600" b="1">
                <a:solidFill>
                  <a:srgbClr val="CC3300"/>
                </a:solidFill>
              </a:rPr>
              <a:t> SU(3)</a:t>
            </a:r>
            <a:r>
              <a:rPr lang="en-US" altLang="de-DE" sz="1600">
                <a:solidFill>
                  <a:srgbClr val="CC3300"/>
                </a:solidFill>
              </a:rPr>
              <a:t>]</a:t>
            </a:r>
            <a:endParaRPr lang="cs-CZ" altLang="de-DE" sz="1600">
              <a:solidFill>
                <a:srgbClr val="CC3300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096000" y="6008092"/>
            <a:ext cx="304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629400" y="6008092"/>
            <a:ext cx="4572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09600" y="1283692"/>
            <a:ext cx="80772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784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de-D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Interacting Boson Model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Cambridge University Press, 1987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boson model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nucleus as a system of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interacting 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bosons. Hamiltonian</a:t>
            </a:r>
            <a:r>
              <a:rPr lang="en-US" dirty="0"/>
              <a:t>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440000"/>
            <a:ext cx="5638800" cy="1038225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540000" y="4320000"/>
            <a:ext cx="74172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from</a:t>
            </a:r>
          </a:p>
          <a:p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bosons are associated with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pairs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model: for large boson number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IBM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to a liquid-drop 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amiltonian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1" y="2700000"/>
            <a:ext cx="828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boson number is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 given nucleus, H can only contain “bilinear” terms: 36 of them.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3608787"/>
                <a:ext cx="2320764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08787"/>
                <a:ext cx="2320764" cy="276999"/>
              </a:xfrm>
              <a:prstGeom prst="rect">
                <a:avLst/>
              </a:prstGeom>
              <a:blipFill>
                <a:blip r:embed="rId4"/>
                <a:stretch>
                  <a:fillRect l="-522" b="-8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192120" y="3430741"/>
            <a:ext cx="29523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theoretical classification of Hamiltonian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3347864" y="3692219"/>
            <a:ext cx="504056" cy="1292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477851" y="350449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U(6)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theory </a:t>
            </a:r>
            <a:r>
              <a:rPr lang="en-US" sz="1800" dirty="0" smtClean="0">
                <a:solidFill>
                  <a:schemeClr val="tx1"/>
                </a:solidFill>
              </a:rPr>
              <a:t>Casimir operator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124744"/>
                <a:ext cx="7197804" cy="2688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Operators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IBM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conserve total boson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</a:p>
              <a:p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example of a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Casimir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 – Operator that commutes with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generators of 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(Lie algebra: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i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</a:t>
                </a:r>
                <a:r>
                  <a:rPr lang="de-DE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124744"/>
                <a:ext cx="7197804" cy="2688878"/>
              </a:xfrm>
              <a:prstGeom prst="rect">
                <a:avLst/>
              </a:prstGeom>
              <a:blipFill>
                <a:blip r:embed="rId3"/>
                <a:stretch>
                  <a:fillRect l="-1101" t="-1814" b="-27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99792" y="3518750"/>
                <a:ext cx="3306931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18750"/>
                <a:ext cx="3306931" cy="312650"/>
              </a:xfrm>
              <a:prstGeom prst="rect">
                <a:avLst/>
              </a:prstGeom>
              <a:blipFill>
                <a:blip r:embed="rId4"/>
                <a:stretch>
                  <a:fillRect t="-15385" r="-1476"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779912" y="4023832"/>
                <a:ext cx="2050626" cy="28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23832"/>
                <a:ext cx="2050626" cy="288220"/>
              </a:xfrm>
              <a:prstGeom prst="rect">
                <a:avLst/>
              </a:prstGeom>
              <a:blipFill>
                <a:blip r:embed="rId5"/>
                <a:stretch>
                  <a:fillRect l="-595" t="-21277" r="-2679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761716" y="4504484"/>
                <a:ext cx="2485872" cy="28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6" y="4504484"/>
                <a:ext cx="2485872" cy="288220"/>
              </a:xfrm>
              <a:prstGeom prst="rect">
                <a:avLst/>
              </a:prstGeom>
              <a:blipFill>
                <a:blip r:embed="rId6"/>
                <a:stretch>
                  <a:fillRect l="-490" t="-23404" r="-1961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4942909"/>
            <a:ext cx="712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states of the IBA with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irreducible representation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U(6) spanned by these 36 operators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group theory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900000"/>
                <a:ext cx="7468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IBA, the 36 operators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generators of the group U(6)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468198" cy="369332"/>
              </a:xfrm>
              <a:prstGeom prst="rect">
                <a:avLst/>
              </a:prstGeom>
              <a:blipFill>
                <a:blip r:embed="rId3"/>
                <a:stretch>
                  <a:fillRect l="-653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72009" y="1614932"/>
                <a:ext cx="4964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09" y="1614932"/>
                <a:ext cx="4964179" cy="276999"/>
              </a:xfrm>
              <a:prstGeom prst="rect">
                <a:avLst/>
              </a:prstGeom>
              <a:blipFill>
                <a:blip r:embed="rId4"/>
                <a:stretch>
                  <a:fillRect t="-180000" b="-26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51920" y="2237531"/>
                <a:ext cx="35804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237531"/>
                <a:ext cx="3580467" cy="276999"/>
              </a:xfrm>
              <a:prstGeom prst="rect">
                <a:avLst/>
              </a:prstGeom>
              <a:blipFill>
                <a:blip r:embed="rId5"/>
                <a:stretch>
                  <a:fillRect t="-177778" b="-26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854551" y="2860130"/>
                <a:ext cx="2524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551" y="2860130"/>
                <a:ext cx="2524474" cy="276999"/>
              </a:xfrm>
              <a:prstGeom prst="rect">
                <a:avLst/>
              </a:prstGeom>
              <a:blipFill>
                <a:blip r:embed="rId6"/>
                <a:stretch>
                  <a:fillRect l="-483" t="-173913" r="-1449" b="-260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720000" y="3780000"/>
            <a:ext cx="64427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Subsets of generators that commute among themselves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generators—span U(5)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conserve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states with same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representations of the group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IBM Hamiltonian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rotationally invariant IBM Hamiltonian</a:t>
            </a:r>
            <a:r>
              <a:rPr lang="en-US" dirty="0"/>
              <a:t>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620000"/>
            <a:ext cx="82105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in the IBM Hamiltonian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 of a single nucleus: 0+1+5+10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parameters.</a:t>
            </a:r>
          </a:p>
          <a:p>
            <a:endParaRPr 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binding energy: 1+1+2+7 parameters.</a:t>
            </a:r>
          </a:p>
          <a:p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total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parameters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all interactions up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three-body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included (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63 2-body </a:t>
            </a:r>
            <a:r>
              <a:rPr lang="en-US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-shell model matrix elements).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20000"/>
            <a:ext cx="80200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limit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 form of the potential: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6832"/>
            <a:ext cx="7269480" cy="7800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37142"/>
            <a:ext cx="8298180" cy="18002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4860000"/>
            <a:ext cx="846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elongation of nuclear ellipsoidal shape – related to ratio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major and minor axes.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deviation from axial symmetry along the major axis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is measured as an angle from 0 to 30 degrees.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Coefficients up to third order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4" y="720000"/>
            <a:ext cx="6536531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phonon creation and annihilation operators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900000"/>
            <a:ext cx="7477125" cy="509587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60000" y="2060848"/>
            <a:ext cx="828000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60000" y="3780000"/>
            <a:ext cx="82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3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faces of the shell model</a:t>
            </a:r>
            <a:endParaRPr lang="en-US" dirty="0"/>
          </a:p>
        </p:txBody>
      </p:sp>
      <p:pic>
        <p:nvPicPr>
          <p:cNvPr id="8" name="Picture 11" descr="triangle_sm.jpg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44" y="1989180"/>
            <a:ext cx="4406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ucleus.jpg    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0" y="3717032"/>
            <a:ext cx="1371600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pairing.jpg    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96000"/>
            <a:ext cx="1433513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 fluid.jpg      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4680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 shell.jpg      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0" y="594000"/>
            <a:ext cx="131127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creation and annihilation operators useful?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60001" y="90000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a vibrational nucleus with quadrupole phonon excitations, with angular momentum 2. These are vibrational excitations with energy E.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3" y="1891931"/>
            <a:ext cx="3071813" cy="22502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0000" y="4500000"/>
            <a:ext cx="828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lowest energy state will have N=0 of these vibrations. The lowest excited state will have one of them and excitation energy 1 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873914" y="5491931"/>
                <a:ext cx="3252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2;4→2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2;2→0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914" y="5491931"/>
                <a:ext cx="3252172" cy="276999"/>
              </a:xfrm>
              <a:prstGeom prst="rect">
                <a:avLst/>
              </a:prstGeom>
              <a:blipFill>
                <a:blip r:embed="rId4"/>
                <a:stretch>
                  <a:fillRect l="-112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8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solvable IBM Hamiltonians </a:t>
            </a:r>
            <a:r>
              <a:rPr lang="en-US" sz="1800" dirty="0" smtClean="0">
                <a:solidFill>
                  <a:schemeClr val="tx1"/>
                </a:solidFill>
              </a:rPr>
              <a:t>Dynamical symmetries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9214" y="1412776"/>
            <a:ext cx="6305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U(5)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Vibrator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 Rotator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O(6)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Axially asymmetric Rotor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(“gamma-soft”)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U(5)-like nuclei </a:t>
            </a:r>
            <a:r>
              <a:rPr lang="en-US" sz="1800" dirty="0" smtClean="0">
                <a:solidFill>
                  <a:schemeClr val="tx1"/>
                </a:solidFill>
              </a:rPr>
              <a:t>4 + 4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488029" cy="446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de-DE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7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488029" cy="446212"/>
              </a:xfrm>
              <a:prstGeom prst="rect">
                <a:avLst/>
              </a:prstGeom>
              <a:blipFill>
                <a:blip r:embed="rId3"/>
                <a:stretch>
                  <a:fillRect l="-72" b="-16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60000" y="1260000"/>
            <a:ext cx="600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eigenvalues do not depend on n</a:t>
            </a:r>
            <a:r>
              <a:rPr lang="el-GR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M. </a:t>
            </a:r>
          </a:p>
          <a:p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parameters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related to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considering states wit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1872000"/>
                <a:ext cx="18196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72000"/>
                <a:ext cx="1819665" cy="215444"/>
              </a:xfrm>
              <a:prstGeom prst="rect">
                <a:avLst/>
              </a:prstGeom>
              <a:blipFill>
                <a:blip r:embed="rId4"/>
                <a:stretch>
                  <a:fillRect l="-669" t="-15714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339752" y="1872000"/>
                <a:ext cx="28434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872000"/>
                <a:ext cx="2843407" cy="215444"/>
              </a:xfrm>
              <a:prstGeom prst="rect">
                <a:avLst/>
              </a:prstGeom>
              <a:blipFill>
                <a:blip r:embed="rId5"/>
                <a:stretch>
                  <a:fillRect l="-1931" t="-157143" r="-3004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343246" y="1872000"/>
                <a:ext cx="16074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246" y="1872000"/>
                <a:ext cx="1607427" cy="215444"/>
              </a:xfrm>
              <a:prstGeom prst="rect">
                <a:avLst/>
              </a:prstGeom>
              <a:blipFill>
                <a:blip r:embed="rId6"/>
                <a:stretch>
                  <a:fillRect l="-2662" t="-15714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2" y="2309350"/>
            <a:ext cx="5950744" cy="3993356"/>
          </a:xfrm>
          <a:prstGeom prst="rect">
            <a:avLst/>
          </a:prstGeom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99 (1976) 253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25140" y="5986800"/>
            <a:ext cx="241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2n</a:t>
            </a:r>
            <a:r>
              <a:rPr lang="el-G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boson seniority number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U(5)-like nuclei </a:t>
            </a:r>
            <a:r>
              <a:rPr lang="en-US" sz="1800" dirty="0" smtClean="0">
                <a:solidFill>
                  <a:schemeClr val="tx1"/>
                </a:solidFill>
              </a:rPr>
              <a:t>4 + 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99 (1976) 253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080000"/>
            <a:ext cx="6696075" cy="48101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52856" y="720000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B(E2)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 in the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-isotopes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SU(3)-like nuclei </a:t>
            </a: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+ 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111 (1978) 201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720000"/>
                <a:ext cx="8348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𝐾𝐿𝑀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348311" cy="276999"/>
              </a:xfrm>
              <a:prstGeom prst="rect">
                <a:avLst/>
              </a:prstGeom>
              <a:blipFill>
                <a:blip r:embed="rId3"/>
                <a:stretch>
                  <a:fillRect l="-949" t="-28261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0000" y="1152000"/>
                <a:ext cx="7608173" cy="735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eigenvalues do not depend on K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M. C(</a:t>
                </a:r>
                <a:r>
                  <a:rPr lang="el-GR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quadratic 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Casimir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parameters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related to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´: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152000"/>
                <a:ext cx="7608173" cy="735522"/>
              </a:xfrm>
              <a:prstGeom prst="rect">
                <a:avLst/>
              </a:prstGeom>
              <a:blipFill>
                <a:blip r:embed="rId4"/>
                <a:stretch>
                  <a:fillRect l="-641" t="-4959" r="-481" b="-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60000" y="5868000"/>
            <a:ext cx="8537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difference between the lowest (2N,0) and the next lowest (2N-4,2) representation is in units of 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12N-6</a:t>
            </a:r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560" y="2000363"/>
            <a:ext cx="6897189" cy="378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30000" y="2160000"/>
                <a:ext cx="835037" cy="288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156</m:t>
                          </m:r>
                        </m:sup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𝐺𝑑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000" y="2160000"/>
                <a:ext cx="835037" cy="288092"/>
              </a:xfrm>
              <a:prstGeom prst="rect">
                <a:avLst/>
              </a:prstGeom>
              <a:blipFill>
                <a:blip r:embed="rId6"/>
                <a:stretch>
                  <a:fillRect l="-2190" t="-2083" r="-2190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SU(3)-like nuclei </a:t>
            </a: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+ 3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111 (1978) 201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720000"/>
            <a:ext cx="8258175" cy="17907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753724"/>
            <a:ext cx="8201025" cy="6953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27" y="2520000"/>
            <a:ext cx="4750594" cy="377904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220072" y="324000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N=8</a:t>
            </a:r>
            <a:endParaRPr 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SO(6) </a:t>
            </a:r>
            <a:r>
              <a:rPr lang="el-GR" dirty="0" smtClean="0"/>
              <a:t>γ</a:t>
            </a:r>
            <a:r>
              <a:rPr lang="de-DE" dirty="0" smtClean="0"/>
              <a:t>-</a:t>
            </a:r>
            <a:r>
              <a:rPr lang="en-US" dirty="0" smtClean="0"/>
              <a:t>unstable nuclei </a:t>
            </a: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+ 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123 (1979) 468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492896"/>
            <a:ext cx="5290457" cy="367392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457" y="2495397"/>
            <a:ext cx="3223260" cy="299792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83568" y="98072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Rotation-vibration spectrum of a </a:t>
            </a:r>
            <a:r>
              <a:rPr lang="el-GR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-unstable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Conserved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numbers: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σ, </a:t>
            </a:r>
            <a:r>
              <a:rPr lang="el-GR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de-DE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 of IBM symmetries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0000" y="720000"/>
            <a:ext cx="54361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 triangle of the IBM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solutions: U(5), SU(3), SO(6).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SU(1,1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solution for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U(5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SO(6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Hidden symmetries (parameter transformations).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Deformed-spherical coexistent phase.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dynamical symmetries.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Critical-point symmetries?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3060000"/>
            <a:ext cx="3951515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IBM</a:t>
            </a:r>
            <a:endParaRPr lang="en-US" dirty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60000" y="7200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and proton degrees freedom (IBM-2):</a:t>
            </a:r>
          </a:p>
          <a:p>
            <a:pPr lvl="1"/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-spin </a:t>
            </a:r>
            <a:r>
              <a:rPr lang="en-US" alt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multiplets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GB" altLang="de-DE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+N</a:t>
            </a:r>
            <a:r>
              <a:rPr lang="en-GB" altLang="de-DE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constant)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Scissors excitations</a:t>
            </a:r>
          </a:p>
          <a:p>
            <a:pPr marL="457200" lvl="1" indent="0">
              <a:buNone/>
            </a:pPr>
            <a:endParaRPr lang="en-GB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alt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Fermion degrees of freedom (IBFM):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Odd-mass nuclei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Supersymmetry (doublets &amp; quartets)</a:t>
            </a:r>
          </a:p>
          <a:p>
            <a:pPr marL="457200" lvl="1" indent="0">
              <a:buNone/>
            </a:pPr>
            <a:endParaRPr lang="en-GB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alt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Other boson degrees of freedom: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Isospin 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T=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&amp; 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T=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pairs (IBM-3 &amp; IBM-4)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Higher multipole (g,…) pairs</a:t>
            </a:r>
            <a:endParaRPr lang="en-GB" altLang="de-DE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4" name="Picture 5" descr="g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7695" y="692696"/>
            <a:ext cx="1241905" cy="876190"/>
          </a:xfrm>
          <a:prstGeom prst="rect">
            <a:avLst/>
          </a:prstGeom>
        </p:spPr>
      </p:pic>
      <p:pic>
        <p:nvPicPr>
          <p:cNvPr id="35" name="Picture 6" descr="sciss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12" y="1628800"/>
            <a:ext cx="1041270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868144" y="3456000"/>
                <a:ext cx="780342" cy="252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194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𝑃𝑡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116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456000"/>
                <a:ext cx="780342" cy="252570"/>
              </a:xfrm>
              <a:prstGeom prst="rect">
                <a:avLst/>
              </a:prstGeom>
              <a:blipFill>
                <a:blip r:embed="rId5"/>
                <a:stretch>
                  <a:fillRect l="-2344" r="-781" b="-17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645113" y="3456000"/>
                <a:ext cx="780342" cy="256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195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𝑃𝑡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117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13" y="3456000"/>
                <a:ext cx="780342" cy="256289"/>
              </a:xfrm>
              <a:prstGeom prst="rect">
                <a:avLst/>
              </a:prstGeom>
              <a:blipFill>
                <a:blip r:embed="rId6"/>
                <a:stretch>
                  <a:fillRect l="-2344" r="-781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7416000" y="3456000"/>
                <a:ext cx="821828" cy="25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195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116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000" y="3456000"/>
                <a:ext cx="821828" cy="255968"/>
              </a:xfrm>
              <a:prstGeom prst="rect">
                <a:avLst/>
              </a:prstGeom>
              <a:blipFill>
                <a:blip r:embed="rId7"/>
                <a:stretch>
                  <a:fillRect l="-2985" r="-149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8208000" y="3456000"/>
                <a:ext cx="821828" cy="252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196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117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00" y="3456000"/>
                <a:ext cx="821828" cy="252441"/>
              </a:xfrm>
              <a:prstGeom prst="rect">
                <a:avLst/>
              </a:prstGeom>
              <a:blipFill>
                <a:blip r:embed="rId8"/>
                <a:stretch>
                  <a:fillRect l="-2222" r="-741" b="-17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Scissors excitations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>
              <a:xfrm>
                <a:off x="360000" y="720000"/>
                <a:ext cx="5508144" cy="5181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Collective displacement modes between neutrons and protons:</a:t>
                </a:r>
              </a:p>
              <a:p>
                <a:pPr lvl="1"/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Linear 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displacement (giant dipole resonance):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de-DE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GB" alt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1 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𝑒𝑥𝑐𝑖𝑡𝑎𝑡𝑖𝑜𝑛</m:t>
                    </m:r>
                  </m:oMath>
                </a14:m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Angular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displacement (scissor resonance):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de-DE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en-GB" alt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𝑀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1 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𝑒𝑥𝑐𝑖𝑡𝑎𝑡𝑖𝑜𝑛</m:t>
                    </m:r>
                  </m:oMath>
                </a14:m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5508144" cy="5181600"/>
              </a:xfrm>
              <a:prstGeom prst="rect">
                <a:avLst/>
              </a:prstGeom>
              <a:blipFill>
                <a:blip r:embed="rId3"/>
                <a:stretch>
                  <a:fillRect l="-1438" t="-941" r="-1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5" descr="g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6742" y="1052736"/>
            <a:ext cx="1241905" cy="8761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73" y="3310800"/>
            <a:ext cx="5355771" cy="2775857"/>
          </a:xfrm>
          <a:prstGeom prst="rect">
            <a:avLst/>
          </a:prstGeom>
        </p:spPr>
      </p:pic>
      <p:pic>
        <p:nvPicPr>
          <p:cNvPr id="6" name="Picture 6" descr="scisso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59" y="2167943"/>
            <a:ext cx="1041270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classification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720000"/>
            <a:ext cx="62297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Fermions</a:t>
            </a:r>
            <a:r>
              <a:rPr lang="en-US" alt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1/2 particles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Obey Pauli Exclusion Principle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one fermion can occupy the same quantum state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Antisymmetric wave functions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classifications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Hadrons - interact via strong nuclear force; composed of quarks; neutrons, protons,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Leptons - fundamental particles,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substructure; electron, muon, tau, neutrino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000" y="4140000"/>
            <a:ext cx="66479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Bosons</a:t>
            </a:r>
            <a:r>
              <a:rPr lang="en-US" alt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 spins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Obey Bose-Einstein Statistics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number of bosons can share the same quantum state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wave functions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mediators- Photons, gluons, etc.</a:t>
            </a:r>
          </a:p>
          <a:p>
            <a:endParaRPr lang="de-DE" dirty="0"/>
          </a:p>
        </p:txBody>
      </p:sp>
      <p:pic>
        <p:nvPicPr>
          <p:cNvPr id="6" name="Picture 4" descr="bosonvsfermions.gif                                            0009B7A7Macintosh HD                   BEF7601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64148"/>
            <a:ext cx="255428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360000" y="720000"/>
                <a:ext cx="6156216" cy="5181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simultaneous description of even- and odd- mass nuclei (</a:t>
                </a:r>
                <a:r>
                  <a:rPr lang="en-GB" altLang="de-DE" sz="2400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doublets</a:t>
                </a:r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or of even-even, even-odd, odd-even and odd-odd nuclei (</a:t>
                </a:r>
                <a:r>
                  <a:rPr lang="en-GB" altLang="de-DE" sz="2400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quartets</a:t>
                </a:r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78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194</m:t>
                        </m:r>
                      </m:sup>
                      <m:e>
                        <m:sSub>
                          <m:sSubPr>
                            <m:ctrlPr>
                              <a:rPr lang="de-DE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𝑃𝑡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116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78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𝑃𝑡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de-DE" alt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116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de-DE" alt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sPre>
                  </m:oMath>
                </a14:m>
                <a:endParaRPr lang="en-GB" altLang="de-DE" sz="1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6156216" cy="5181600"/>
              </a:xfrm>
              <a:prstGeom prst="rect">
                <a:avLst/>
              </a:prstGeom>
              <a:blipFill>
                <a:blip r:embed="rId3"/>
                <a:stretch>
                  <a:fillRect l="-1287" t="-941" r="-3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6" y="2708920"/>
            <a:ext cx="6774724" cy="34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the use of NNDC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1196752"/>
            <a:ext cx="67687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spectra: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band-plotting option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NuDat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identification of collective bands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problems: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Gamma-band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 and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cut in two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691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should be in beta band??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cut in two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  <a:p>
            <a:pPr lvl="2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general: confusion concerning beta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correct criteria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label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collective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band?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Symmetries of the shell model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60000" y="720000"/>
            <a:ext cx="6229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bench-mark solutions;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residual interaction → IP shell model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pairing (in </a:t>
            </a:r>
            <a:r>
              <a:rPr lang="en-US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coupling) → </a:t>
            </a:r>
            <a:r>
              <a:rPr lang="en-US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Racah’s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SU(2)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 (in LS coupling) → Elliott’s SU(3)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000" y="2160000"/>
            <a:ext cx="622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 triangle:</a:t>
            </a:r>
            <a:endParaRPr lang="en-US" altLang="de-DE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86915"/>
              </p:ext>
            </p:extLst>
          </p:nvPr>
        </p:nvGraphicFramePr>
        <p:xfrm>
          <a:off x="827584" y="2700000"/>
          <a:ext cx="527685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Équation" r:id="rId4" imgW="2476500" imgH="914400" progId="Equation.3">
                  <p:embed/>
                </p:oleObj>
              </mc:Choice>
              <mc:Fallback>
                <p:oleObj name="Équation" r:id="rId4" imgW="2476500" imgH="914400" progId="Equation.3">
                  <p:embed/>
                  <p:pic>
                    <p:nvPicPr>
                      <p:cNvPr id="118789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00000"/>
                        <a:ext cx="527685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28" descr="triangle_sm.tif                                                0004AF7AMacintosh HD                   B746CC0A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3780000"/>
            <a:ext cx="3276600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shell structure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60000" y="720000"/>
            <a:ext cx="6229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shell structure from</a:t>
            </a:r>
            <a:endParaRPr lang="en-US" altLang="de-DE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energies in even-even nuclei [E</a:t>
            </a:r>
            <a:r>
              <a:rPr lang="en-US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B(E2)]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nucleon separation energies &amp; nuclear masses</a:t>
            </a:r>
            <a:endParaRPr lang="en-US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level densities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cross sections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 shell.jpg      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00" y="720000"/>
            <a:ext cx="984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60001" y="2520000"/>
            <a:ext cx="478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nuclear shell structure modified</a:t>
            </a:r>
          </a:p>
          <a:p>
            <a:r>
              <a:rPr lang="en-US" alt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away from the line of stability?</a:t>
            </a:r>
          </a:p>
        </p:txBody>
      </p:sp>
      <p:pic>
        <p:nvPicPr>
          <p:cNvPr id="14" name="Picture 4" descr="&#10;shell.pict                                                     0002DD1BMacintosh HD                   B3585E4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59999"/>
            <a:ext cx="4152218" cy="34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hell structure from masses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60000" y="720000"/>
            <a:ext cx="622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Deviations from </a:t>
            </a:r>
            <a:r>
              <a:rPr lang="en-US" altLang="de-DE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Weizsäcker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 formula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5" descr=" shell.jpg      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00" y="720000"/>
            <a:ext cx="984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&#10;ame03_wei.gif                                                  0002DD1BMacintosh HD                   B3585E4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8963"/>
            <a:ext cx="8077200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Racah’s</a:t>
            </a:r>
            <a:r>
              <a:rPr lang="en-US" dirty="0" smtClean="0"/>
              <a:t> SU(2) pairing model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60000" y="720000"/>
            <a:ext cx="6229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large spin-orbit splitting which implies a </a:t>
            </a:r>
            <a:r>
              <a:rPr lang="en-US" alt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-coupling scheme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pairing interaction in a single-j shell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</a:t>
            </a:r>
            <a:r>
              <a:rPr lang="en-US" altLang="de-DE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Pb:</a:t>
            </a:r>
            <a:endParaRPr lang="en-US" altLang="de-DE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airing.jpg                                                    000A1F4BMacintosh HD                   B746CC0A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00" y="720000"/>
            <a:ext cx="10668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408214"/>
              </p:ext>
            </p:extLst>
          </p:nvPr>
        </p:nvGraphicFramePr>
        <p:xfrm>
          <a:off x="735019" y="2060848"/>
          <a:ext cx="65738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Équation" r:id="rId5" imgW="3086100" imgH="457200" progId="Equation.3">
                  <p:embed/>
                </p:oleObj>
              </mc:Choice>
              <mc:Fallback>
                <p:oleObj name="Équation" r:id="rId5" imgW="3086100" imgH="457200" progId="Equation.3">
                  <p:embed/>
                  <p:pic>
                    <p:nvPicPr>
                      <p:cNvPr id="119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9" y="2060848"/>
                        <a:ext cx="6573837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 descr=" pb210.tif                                                      0002A98AMacintosh HD                   B3585E45: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3203844"/>
            <a:ext cx="3990987" cy="32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nucleus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00000" y="720000"/>
                <a:ext cx="1112677" cy="378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66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162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𝐷𝑦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720000"/>
                <a:ext cx="1112677" cy="378950"/>
              </a:xfrm>
              <a:prstGeom prst="rect">
                <a:avLst/>
              </a:prstGeom>
              <a:blipFill>
                <a:blip r:embed="rId3"/>
                <a:stretch>
                  <a:fillRect l="-2186" r="-1639" b="-33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feil nach rechts 3"/>
          <p:cNvSpPr/>
          <p:nvPr/>
        </p:nvSpPr>
        <p:spPr>
          <a:xfrm>
            <a:off x="3240000" y="828000"/>
            <a:ext cx="288032" cy="143261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80000" y="714964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5220000" y="828000"/>
            <a:ext cx="288032" cy="143261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040000" y="1244860"/>
            <a:ext cx="20489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7·10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lang="en-US" b="1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340000"/>
            <a:ext cx="1034415" cy="11401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040000" y="3600000"/>
            <a:ext cx="2626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basic states    2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lang="en-US" b="1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0000" y="2700000"/>
            <a:ext cx="344998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Interacting Boson Model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assumptions: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valence nucleons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ermions → Bosons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0 (s bosons)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2 (d bosons)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04000" y="1836000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needs a truncation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046693" y="5929216"/>
                <a:ext cx="1826013" cy="38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82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inert core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93" y="5929216"/>
                <a:ext cx="1826013" cy="380104"/>
              </a:xfrm>
              <a:prstGeom prst="rect">
                <a:avLst/>
              </a:prstGeom>
              <a:blipFill>
                <a:blip r:embed="rId5"/>
                <a:stretch>
                  <a:fillRect t="-6452" r="-1672" b="-25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356000"/>
            <a:ext cx="2241614" cy="21400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000" y="1160104"/>
            <a:ext cx="1175657" cy="5388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908" y="3466138"/>
            <a:ext cx="862149" cy="6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457200" y="836712"/>
                <a:ext cx="8229600" cy="5181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 available 1-fermion states. Number of </a:t>
                </a:r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-fermion states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de-DE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de-DE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altLang="de-DE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Ω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altLang="de-DE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Ω</m:t>
                          </m:r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!∙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Ω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altLang="de-DE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 available 1-boson states. Number of </a:t>
                </a:r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-boson states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de-DE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de-DE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altLang="de-DE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Ω</m:t>
                                </m:r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+</m:t>
                                </m:r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altLang="de-DE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Ω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!∙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Ω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altLang="de-DE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Example: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PrePr>
                      <m:sub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66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162</m:t>
                        </m:r>
                      </m:sup>
                      <m:e>
                        <m:sSub>
                          <m:sSub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𝐷𝑦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with 14 neutrons ( = 44) and 16 protons ( = 32)              </a:t>
                </a:r>
                <a:r>
                  <a:rPr lang="en-GB" alt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GB" altLang="de-DE" sz="1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132</a:t>
                </a:r>
                <a:r>
                  <a:rPr lang="en-GB" alt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Sn</a:t>
                </a:r>
                <a:r>
                  <a:rPr lang="en-GB" altLang="de-DE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82</a:t>
                </a:r>
                <a:r>
                  <a:rPr lang="en-GB" alt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inert core).</a:t>
                </a:r>
              </a:p>
              <a:p>
                <a:pPr>
                  <a:lnSpc>
                    <a:spcPct val="90000"/>
                  </a:lnSpc>
                </a:pPr>
                <a:endParaRPr lang="en-GB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SM dimension: ~7·10</a:t>
                </a:r>
                <a:r>
                  <a:rPr lang="en-GB" altLang="de-DE" sz="1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19</a:t>
                </a: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IBM dimension: 15504</a:t>
                </a:r>
                <a:endParaRPr lang="en-GB" altLang="de-DE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6712"/>
                <a:ext cx="8229600" cy="5181600"/>
              </a:xfrm>
              <a:prstGeom prst="rect">
                <a:avLst/>
              </a:prstGeom>
              <a:blipFill>
                <a:blip r:embed="rId3"/>
                <a:stretch>
                  <a:fillRect l="-444" t="-11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356000"/>
            <a:ext cx="2241614" cy="21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2300</Words>
  <Application>Microsoft Office PowerPoint</Application>
  <PresentationFormat>Bildschirmpräsentation (4:3)</PresentationFormat>
  <Paragraphs>275</Paragraphs>
  <Slides>31</Slides>
  <Notes>31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Times New Roman</vt:lpstr>
      <vt:lpstr>Wingdings</vt:lpstr>
      <vt:lpstr>1_Larissa</vt:lpstr>
      <vt:lpstr>Rovnice</vt:lpstr>
      <vt:lpstr>Équation Microsoft</vt:lpstr>
      <vt:lpstr>Outline: Interacting Boson Model</vt:lpstr>
      <vt:lpstr>The three faces of the shell model</vt:lpstr>
      <vt:lpstr>Particle classification</vt:lpstr>
      <vt:lpstr>Symmetries of the shell model</vt:lpstr>
      <vt:lpstr>Evidence for shell structure</vt:lpstr>
      <vt:lpstr>Shell structure from masses</vt:lpstr>
      <vt:lpstr>Racah’s SU(2) pairing model</vt:lpstr>
      <vt:lpstr>Modeling a nucleus</vt:lpstr>
      <vt:lpstr>Dimensions</vt:lpstr>
      <vt:lpstr>Why s- and d-bosons?</vt:lpstr>
      <vt:lpstr>Interacting boson model</vt:lpstr>
      <vt:lpstr>Interacting boson model</vt:lpstr>
      <vt:lpstr>Group theory Casimir operator</vt:lpstr>
      <vt:lpstr>Concept of group theory</vt:lpstr>
      <vt:lpstr>General IBM Hamiltonian</vt:lpstr>
      <vt:lpstr>Parameters in the IBM Hamiltonian</vt:lpstr>
      <vt:lpstr>Classical limit</vt:lpstr>
      <vt:lpstr>Coefficients up to third order</vt:lpstr>
      <vt:lpstr>Review of phonon creation and annihilation operators</vt:lpstr>
      <vt:lpstr>Why are creation and annihilation operators useful?</vt:lpstr>
      <vt:lpstr>The solvable IBM Hamiltonians Dynamical symmetries</vt:lpstr>
      <vt:lpstr>Application to U(5)-like nuclei 4 + 4 parameters</vt:lpstr>
      <vt:lpstr>Application to U(5)-like nuclei 4 +  parameters</vt:lpstr>
      <vt:lpstr>Application to SU(3)-like nuclei 2 +  parameters</vt:lpstr>
      <vt:lpstr>Application to SU(3)-like nuclei 2 + 3 parameters</vt:lpstr>
      <vt:lpstr>Application to SO(6) γ-unstable nuclei 2 +  parameters</vt:lpstr>
      <vt:lpstr>Synopsis of IBM symmetries</vt:lpstr>
      <vt:lpstr>Extension of IBM</vt:lpstr>
      <vt:lpstr>Scissors excitations</vt:lpstr>
      <vt:lpstr>Supersymmetry</vt:lpstr>
      <vt:lpstr>Comments on the use of NNDC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686</cp:revision>
  <dcterms:created xsi:type="dcterms:W3CDTF">2016-04-06T12:04:03Z</dcterms:created>
  <dcterms:modified xsi:type="dcterms:W3CDTF">2025-08-01T07:00:31Z</dcterms:modified>
</cp:coreProperties>
</file>