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88" r:id="rId2"/>
    <p:sldId id="295" r:id="rId3"/>
    <p:sldId id="285" r:id="rId4"/>
    <p:sldId id="303" r:id="rId5"/>
    <p:sldId id="266" r:id="rId6"/>
    <p:sldId id="267" r:id="rId7"/>
    <p:sldId id="355" r:id="rId8"/>
    <p:sldId id="354" r:id="rId9"/>
    <p:sldId id="268" r:id="rId10"/>
    <p:sldId id="269" r:id="rId11"/>
    <p:sldId id="270" r:id="rId12"/>
    <p:sldId id="320" r:id="rId13"/>
    <p:sldId id="350" r:id="rId14"/>
    <p:sldId id="351" r:id="rId15"/>
    <p:sldId id="352" r:id="rId16"/>
    <p:sldId id="272" r:id="rId17"/>
    <p:sldId id="296" r:id="rId18"/>
    <p:sldId id="301" r:id="rId19"/>
    <p:sldId id="322" r:id="rId20"/>
    <p:sldId id="300" r:id="rId21"/>
    <p:sldId id="302" r:id="rId22"/>
    <p:sldId id="276" r:id="rId23"/>
    <p:sldId id="277" r:id="rId24"/>
    <p:sldId id="304" r:id="rId25"/>
    <p:sldId id="297" r:id="rId26"/>
    <p:sldId id="321" r:id="rId27"/>
    <p:sldId id="323" r:id="rId28"/>
    <p:sldId id="298" r:id="rId29"/>
    <p:sldId id="299" r:id="rId30"/>
    <p:sldId id="328" r:id="rId31"/>
    <p:sldId id="329" r:id="rId32"/>
    <p:sldId id="327" r:id="rId33"/>
    <p:sldId id="337" r:id="rId34"/>
    <p:sldId id="334" r:id="rId35"/>
    <p:sldId id="335" r:id="rId36"/>
    <p:sldId id="342" r:id="rId37"/>
    <p:sldId id="345" r:id="rId38"/>
    <p:sldId id="348" r:id="rId39"/>
    <p:sldId id="346" r:id="rId40"/>
    <p:sldId id="349" r:id="rId41"/>
    <p:sldId id="347" r:id="rId42"/>
    <p:sldId id="336" r:id="rId43"/>
    <p:sldId id="353" r:id="rId44"/>
    <p:sldId id="344" r:id="rId45"/>
    <p:sldId id="343" r:id="rId46"/>
    <p:sldId id="339" r:id="rId47"/>
    <p:sldId id="341" r:id="rId48"/>
    <p:sldId id="340" r:id="rId49"/>
    <p:sldId id="338" r:id="rId50"/>
    <p:sldId id="333" r:id="rId51"/>
    <p:sldId id="331" r:id="rId52"/>
    <p:sldId id="332" r:id="rId53"/>
    <p:sldId id="310" r:id="rId54"/>
    <p:sldId id="324" r:id="rId55"/>
    <p:sldId id="305" r:id="rId56"/>
    <p:sldId id="306" r:id="rId57"/>
    <p:sldId id="307" r:id="rId58"/>
    <p:sldId id="308" r:id="rId59"/>
    <p:sldId id="309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278" r:id="rId70"/>
    <p:sldId id="290" r:id="rId71"/>
    <p:sldId id="291" r:id="rId72"/>
    <p:sldId id="292" r:id="rId73"/>
    <p:sldId id="293" r:id="rId74"/>
    <p:sldId id="294" r:id="rId75"/>
    <p:sldId id="281" r:id="rId76"/>
    <p:sldId id="282" r:id="rId7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CCCCFF"/>
    <a:srgbClr val="C1A7F1"/>
    <a:srgbClr val="CC99FF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41" d="100"/>
          <a:sy n="41" d="100"/>
        </p:scale>
        <p:origin x="78" y="5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image" Target="../media/image171.emf"/><Relationship Id="rId7" Type="http://schemas.openxmlformats.org/officeDocument/2006/relationships/image" Target="../media/image175.emf"/><Relationship Id="rId2" Type="http://schemas.openxmlformats.org/officeDocument/2006/relationships/image" Target="../media/image170.emf"/><Relationship Id="rId1" Type="http://schemas.openxmlformats.org/officeDocument/2006/relationships/image" Target="../media/image169.emf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10" Type="http://schemas.openxmlformats.org/officeDocument/2006/relationships/image" Target="../media/image178.emf"/><Relationship Id="rId4" Type="http://schemas.openxmlformats.org/officeDocument/2006/relationships/image" Target="../media/image172.emf"/><Relationship Id="rId9" Type="http://schemas.openxmlformats.org/officeDocument/2006/relationships/image" Target="../media/image1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0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1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7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2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77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9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56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06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8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2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01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4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89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2023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wmf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0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2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png"/><Relationship Id="rId5" Type="http://schemas.openxmlformats.org/officeDocument/2006/relationships/image" Target="../media/image39.wmf"/><Relationship Id="rId15" Type="http://schemas.openxmlformats.org/officeDocument/2006/relationships/image" Target="../media/image47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0.png"/><Relationship Id="rId5" Type="http://schemas.openxmlformats.org/officeDocument/2006/relationships/image" Target="../media/image55.e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0.png"/><Relationship Id="rId5" Type="http://schemas.openxmlformats.org/officeDocument/2006/relationships/image" Target="../media/image501.png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3.png"/><Relationship Id="rId5" Type="http://schemas.openxmlformats.org/officeDocument/2006/relationships/image" Target="../media/image66.png"/><Relationship Id="rId4" Type="http://schemas.openxmlformats.org/officeDocument/2006/relationships/image" Target="../media/image5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2.png"/><Relationship Id="rId7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7.jpg"/><Relationship Id="rId9" Type="http://schemas.openxmlformats.org/officeDocument/2006/relationships/image" Target="../media/image5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135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580.png"/><Relationship Id="rId2" Type="http://schemas.openxmlformats.org/officeDocument/2006/relationships/image" Target="../media/image500.png"/><Relationship Id="rId16" Type="http://schemas.openxmlformats.org/officeDocument/2006/relationships/image" Target="../media/image5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1.png"/><Relationship Id="rId11" Type="http://schemas.openxmlformats.org/officeDocument/2006/relationships/image" Target="../media/image133.png"/><Relationship Id="rId5" Type="http://schemas.openxmlformats.org/officeDocument/2006/relationships/image" Target="../media/image530.png"/><Relationship Id="rId15" Type="http://schemas.openxmlformats.org/officeDocument/2006/relationships/image" Target="../media/image47.jp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0" Type="http://schemas.openxmlformats.org/officeDocument/2006/relationships/image" Target="../media/image47.jpg"/><Relationship Id="rId4" Type="http://schemas.openxmlformats.org/officeDocument/2006/relationships/image" Target="../media/image520.png"/><Relationship Id="rId9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11" Type="http://schemas.openxmlformats.org/officeDocument/2006/relationships/image" Target="../media/image690.png"/><Relationship Id="rId24" Type="http://schemas.openxmlformats.org/officeDocument/2006/relationships/image" Target="../media/image82.png"/><Relationship Id="rId5" Type="http://schemas.openxmlformats.org/officeDocument/2006/relationships/image" Target="../media/image640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0.png"/><Relationship Id="rId19" Type="http://schemas.openxmlformats.org/officeDocument/2006/relationships/image" Target="../media/image77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01.png"/><Relationship Id="rId21" Type="http://schemas.openxmlformats.org/officeDocument/2006/relationships/image" Target="../media/image58.jp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47.jp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5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e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g"/><Relationship Id="rId5" Type="http://schemas.openxmlformats.org/officeDocument/2006/relationships/image" Target="../media/image62.gif"/><Relationship Id="rId4" Type="http://schemas.openxmlformats.org/officeDocument/2006/relationships/image" Target="../media/image61.jpeg"/><Relationship Id="rId9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7.png"/><Relationship Id="rId5" Type="http://schemas.openxmlformats.org/officeDocument/2006/relationships/image" Target="../media/image69.jpg"/><Relationship Id="rId10" Type="http://schemas.openxmlformats.org/officeDocument/2006/relationships/image" Target="../media/image106.png"/><Relationship Id="rId4" Type="http://schemas.openxmlformats.org/officeDocument/2006/relationships/image" Target="../media/image68.jpg"/><Relationship Id="rId9" Type="http://schemas.openxmlformats.org/officeDocument/2006/relationships/image" Target="../media/image10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2.png"/><Relationship Id="rId13" Type="http://schemas.openxmlformats.org/officeDocument/2006/relationships/image" Target="../media/image1091.png"/><Relationship Id="rId3" Type="http://schemas.openxmlformats.org/officeDocument/2006/relationships/image" Target="../media/image801.png"/><Relationship Id="rId7" Type="http://schemas.openxmlformats.org/officeDocument/2006/relationships/image" Target="../media/image1012.png"/><Relationship Id="rId12" Type="http://schemas.openxmlformats.org/officeDocument/2006/relationships/image" Target="../media/image10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2.png"/><Relationship Id="rId11" Type="http://schemas.openxmlformats.org/officeDocument/2006/relationships/image" Target="../media/image107.png"/><Relationship Id="rId5" Type="http://schemas.openxmlformats.org/officeDocument/2006/relationships/image" Target="../media/image69.jpg"/><Relationship Id="rId10" Type="http://schemas.openxmlformats.org/officeDocument/2006/relationships/image" Target="../media/image106.png"/><Relationship Id="rId4" Type="http://schemas.openxmlformats.org/officeDocument/2006/relationships/image" Target="../media/image68.jpg"/><Relationship Id="rId9" Type="http://schemas.openxmlformats.org/officeDocument/2006/relationships/image" Target="../media/image10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6.png"/><Relationship Id="rId18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11.png"/><Relationship Id="rId12" Type="http://schemas.openxmlformats.org/officeDocument/2006/relationships/image" Target="../media/image1053.png"/><Relationship Id="rId17" Type="http://schemas.openxmlformats.org/officeDocument/2006/relationships/image" Target="../media/image104.png"/><Relationship Id="rId2" Type="http://schemas.openxmlformats.org/officeDocument/2006/relationships/image" Target="../media/image47.jp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69.jpg"/><Relationship Id="rId15" Type="http://schemas.openxmlformats.org/officeDocument/2006/relationships/image" Target="../media/image108.png"/><Relationship Id="rId4" Type="http://schemas.openxmlformats.org/officeDocument/2006/relationships/image" Target="../media/image68.jpg"/><Relationship Id="rId1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2.png"/><Relationship Id="rId13" Type="http://schemas.openxmlformats.org/officeDocument/2006/relationships/image" Target="../media/image106.png"/><Relationship Id="rId3" Type="http://schemas.openxmlformats.org/officeDocument/2006/relationships/image" Target="../media/image801.png"/><Relationship Id="rId7" Type="http://schemas.openxmlformats.org/officeDocument/2006/relationships/image" Target="../media/image1112.png"/><Relationship Id="rId12" Type="http://schemas.openxmlformats.org/officeDocument/2006/relationships/image" Target="../media/image1053.png"/><Relationship Id="rId17" Type="http://schemas.openxmlformats.org/officeDocument/2006/relationships/image" Target="../media/image1131.png"/><Relationship Id="rId2" Type="http://schemas.openxmlformats.org/officeDocument/2006/relationships/image" Target="../media/image47.jpg"/><Relationship Id="rId16" Type="http://schemas.openxmlformats.org/officeDocument/2006/relationships/image" Target="../media/image10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2.png"/><Relationship Id="rId11" Type="http://schemas.openxmlformats.org/officeDocument/2006/relationships/image" Target="../media/image1042.png"/><Relationship Id="rId5" Type="http://schemas.openxmlformats.org/officeDocument/2006/relationships/image" Target="../media/image69.jpg"/><Relationship Id="rId15" Type="http://schemas.openxmlformats.org/officeDocument/2006/relationships/image" Target="../media/image108.png"/><Relationship Id="rId10" Type="http://schemas.openxmlformats.org/officeDocument/2006/relationships/image" Target="../media/image1121.png"/><Relationship Id="rId4" Type="http://schemas.openxmlformats.org/officeDocument/2006/relationships/image" Target="../media/image68.jpg"/><Relationship Id="rId9" Type="http://schemas.openxmlformats.org/officeDocument/2006/relationships/image" Target="../media/image1012.png"/><Relationship Id="rId1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2.png"/><Relationship Id="rId13" Type="http://schemas.openxmlformats.org/officeDocument/2006/relationships/image" Target="../media/image106.png"/><Relationship Id="rId3" Type="http://schemas.openxmlformats.org/officeDocument/2006/relationships/image" Target="../media/image801.png"/><Relationship Id="rId7" Type="http://schemas.openxmlformats.org/officeDocument/2006/relationships/image" Target="../media/image1112.png"/><Relationship Id="rId12" Type="http://schemas.openxmlformats.org/officeDocument/2006/relationships/image" Target="../media/image1053.png"/><Relationship Id="rId17" Type="http://schemas.openxmlformats.org/officeDocument/2006/relationships/image" Target="../media/image1131.png"/><Relationship Id="rId2" Type="http://schemas.openxmlformats.org/officeDocument/2006/relationships/image" Target="../media/image47.jpg"/><Relationship Id="rId16" Type="http://schemas.openxmlformats.org/officeDocument/2006/relationships/image" Target="../media/image10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2.png"/><Relationship Id="rId11" Type="http://schemas.openxmlformats.org/officeDocument/2006/relationships/image" Target="../media/image1042.png"/><Relationship Id="rId5" Type="http://schemas.openxmlformats.org/officeDocument/2006/relationships/image" Target="../media/image69.jpg"/><Relationship Id="rId15" Type="http://schemas.openxmlformats.org/officeDocument/2006/relationships/image" Target="../media/image108.png"/><Relationship Id="rId10" Type="http://schemas.openxmlformats.org/officeDocument/2006/relationships/image" Target="../media/image1121.png"/><Relationship Id="rId4" Type="http://schemas.openxmlformats.org/officeDocument/2006/relationships/image" Target="../media/image68.jpg"/><Relationship Id="rId9" Type="http://schemas.openxmlformats.org/officeDocument/2006/relationships/image" Target="../media/image1012.png"/><Relationship Id="rId1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26" Type="http://schemas.openxmlformats.org/officeDocument/2006/relationships/image" Target="../media/image113.png"/><Relationship Id="rId3" Type="http://schemas.openxmlformats.org/officeDocument/2006/relationships/image" Target="../media/image801.png"/><Relationship Id="rId21" Type="http://schemas.openxmlformats.org/officeDocument/2006/relationships/image" Target="../media/image110.png"/><Relationship Id="rId7" Type="http://schemas.openxmlformats.org/officeDocument/2006/relationships/image" Target="../media/image119.png"/><Relationship Id="rId25" Type="http://schemas.openxmlformats.org/officeDocument/2006/relationships/image" Target="../media/image122.png"/><Relationship Id="rId2" Type="http://schemas.openxmlformats.org/officeDocument/2006/relationships/image" Target="../media/image47.jpg"/><Relationship Id="rId20" Type="http://schemas.openxmlformats.org/officeDocument/2006/relationships/image" Target="../media/image1203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24" Type="http://schemas.openxmlformats.org/officeDocument/2006/relationships/image" Target="../media/image121.png"/><Relationship Id="rId5" Type="http://schemas.openxmlformats.org/officeDocument/2006/relationships/image" Target="../media/image115.png"/><Relationship Id="rId23" Type="http://schemas.openxmlformats.org/officeDocument/2006/relationships/image" Target="../media/image112.png"/><Relationship Id="rId28" Type="http://schemas.openxmlformats.org/officeDocument/2006/relationships/image" Target="../media/image105.png"/><Relationship Id="rId19" Type="http://schemas.openxmlformats.org/officeDocument/2006/relationships/image" Target="../media/image1192.png"/><Relationship Id="rId4" Type="http://schemas.openxmlformats.org/officeDocument/2006/relationships/image" Target="../media/image70.jpg"/><Relationship Id="rId22" Type="http://schemas.openxmlformats.org/officeDocument/2006/relationships/image" Target="../media/image111.png"/><Relationship Id="rId27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801.png"/><Relationship Id="rId7" Type="http://schemas.openxmlformats.org/officeDocument/2006/relationships/image" Target="../media/image114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47.jpg"/><Relationship Id="rId16" Type="http://schemas.openxmlformats.org/officeDocument/2006/relationships/image" Target="../media/image131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11" Type="http://schemas.openxmlformats.org/officeDocument/2006/relationships/image" Target="../media/image126.png"/><Relationship Id="rId5" Type="http://schemas.openxmlformats.org/officeDocument/2006/relationships/image" Target="../media/image115.png"/><Relationship Id="rId15" Type="http://schemas.openxmlformats.org/officeDocument/2006/relationships/image" Target="../media/image130.png"/><Relationship Id="rId28" Type="http://schemas.openxmlformats.org/officeDocument/2006/relationships/image" Target="../media/image105.png"/><Relationship Id="rId10" Type="http://schemas.openxmlformats.org/officeDocument/2006/relationships/image" Target="../media/image125.png"/><Relationship Id="rId31" Type="http://schemas.openxmlformats.org/officeDocument/2006/relationships/image" Target="../media/image137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30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1.png"/><Relationship Id="rId13" Type="http://schemas.openxmlformats.org/officeDocument/2006/relationships/image" Target="../media/image1101.png"/><Relationship Id="rId3" Type="http://schemas.openxmlformats.org/officeDocument/2006/relationships/image" Target="../media/image801.png"/><Relationship Id="rId7" Type="http://schemas.openxmlformats.org/officeDocument/2006/relationships/image" Target="../media/image1172.png"/><Relationship Id="rId12" Type="http://schemas.openxmlformats.org/officeDocument/2006/relationships/image" Target="../media/image1231.png"/><Relationship Id="rId2" Type="http://schemas.openxmlformats.org/officeDocument/2006/relationships/image" Target="../media/image47.jpg"/><Relationship Id="rId16" Type="http://schemas.openxmlformats.org/officeDocument/2006/relationships/image" Target="../media/image1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1.png"/><Relationship Id="rId11" Type="http://schemas.openxmlformats.org/officeDocument/2006/relationships/image" Target="../media/image1221.png"/><Relationship Id="rId5" Type="http://schemas.openxmlformats.org/officeDocument/2006/relationships/image" Target="../media/image1141.png"/><Relationship Id="rId15" Type="http://schemas.openxmlformats.org/officeDocument/2006/relationships/image" Target="../media/image1241.png"/><Relationship Id="rId10" Type="http://schemas.openxmlformats.org/officeDocument/2006/relationships/image" Target="../media/image1211.png"/><Relationship Id="rId4" Type="http://schemas.openxmlformats.org/officeDocument/2006/relationships/image" Target="../media/image59.jpg"/><Relationship Id="rId9" Type="http://schemas.openxmlformats.org/officeDocument/2006/relationships/image" Target="../media/image1202.png"/><Relationship Id="rId14" Type="http://schemas.openxmlformats.org/officeDocument/2006/relationships/image" Target="../media/image1111.png"/></Relationships>
</file>

<file path=ppt/slides/_rels/slide4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041.pn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34" Type="http://schemas.openxmlformats.org/officeDocument/2006/relationships/image" Target="../media/image980.png"/><Relationship Id="rId25" Type="http://schemas.openxmlformats.org/officeDocument/2006/relationships/image" Target="../media/image970.png"/><Relationship Id="rId38" Type="http://schemas.openxmlformats.org/officeDocument/2006/relationships/image" Target="../media/image1011.png"/><Relationship Id="rId2" Type="http://schemas.openxmlformats.org/officeDocument/2006/relationships/image" Target="../media/image47.jpg"/><Relationship Id="rId20" Type="http://schemas.openxmlformats.org/officeDocument/2006/relationships/image" Target="../media/image92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60.png"/><Relationship Id="rId37" Type="http://schemas.openxmlformats.org/officeDocument/2006/relationships/image" Target="../media/image1001.png"/><Relationship Id="rId40" Type="http://schemas.openxmlformats.org/officeDocument/2006/relationships/image" Target="../media/image1052.png"/><Relationship Id="rId23" Type="http://schemas.openxmlformats.org/officeDocument/2006/relationships/image" Target="../media/image950.png"/><Relationship Id="rId36" Type="http://schemas.openxmlformats.org/officeDocument/2006/relationships/image" Target="../media/image70.jpg"/><Relationship Id="rId35" Type="http://schemas.openxmlformats.org/officeDocument/2006/relationships/image" Target="../media/image106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69.jpg"/><Relationship Id="rId3" Type="http://schemas.openxmlformats.org/officeDocument/2006/relationships/image" Target="../media/image801.png"/><Relationship Id="rId7" Type="http://schemas.openxmlformats.org/officeDocument/2006/relationships/image" Target="../media/image1100.png"/><Relationship Id="rId12" Type="http://schemas.openxmlformats.org/officeDocument/2006/relationships/image" Target="../media/image68.jpg"/><Relationship Id="rId17" Type="http://schemas.openxmlformats.org/officeDocument/2006/relationships/image" Target="../media/image1201.png"/><Relationship Id="rId2" Type="http://schemas.openxmlformats.org/officeDocument/2006/relationships/image" Target="../media/image47.jpg"/><Relationship Id="rId16" Type="http://schemas.openxmlformats.org/officeDocument/2006/relationships/image" Target="../media/image1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0.png"/><Relationship Id="rId11" Type="http://schemas.openxmlformats.org/officeDocument/2006/relationships/image" Target="../media/image1140.png"/><Relationship Id="rId5" Type="http://schemas.openxmlformats.org/officeDocument/2006/relationships/image" Target="../media/image1080.png"/><Relationship Id="rId15" Type="http://schemas.openxmlformats.org/officeDocument/2006/relationships/image" Target="../media/image1171.png"/><Relationship Id="rId10" Type="http://schemas.openxmlformats.org/officeDocument/2006/relationships/image" Target="../media/image1130.png"/><Relationship Id="rId4" Type="http://schemas.openxmlformats.org/officeDocument/2006/relationships/image" Target="../media/image1070.png"/><Relationship Id="rId9" Type="http://schemas.openxmlformats.org/officeDocument/2006/relationships/image" Target="../media/image1120.png"/><Relationship Id="rId14" Type="http://schemas.openxmlformats.org/officeDocument/2006/relationships/image" Target="../media/image1150.png"/></Relationships>
</file>

<file path=ppt/slides/_rels/slide4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8.jp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34" Type="http://schemas.openxmlformats.org/officeDocument/2006/relationships/image" Target="../media/image980.png"/><Relationship Id="rId42" Type="http://schemas.openxmlformats.org/officeDocument/2006/relationships/image" Target="../media/image1052.png"/><Relationship Id="rId25" Type="http://schemas.openxmlformats.org/officeDocument/2006/relationships/image" Target="../media/image970.png"/><Relationship Id="rId38" Type="http://schemas.openxmlformats.org/officeDocument/2006/relationships/image" Target="../media/image1011.png"/><Relationship Id="rId2" Type="http://schemas.openxmlformats.org/officeDocument/2006/relationships/image" Target="../media/image47.jpg"/><Relationship Id="rId20" Type="http://schemas.openxmlformats.org/officeDocument/2006/relationships/image" Target="../media/image920.png"/><Relationship Id="rId41" Type="http://schemas.openxmlformats.org/officeDocument/2006/relationships/image" Target="../media/image1041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60.png"/><Relationship Id="rId37" Type="http://schemas.openxmlformats.org/officeDocument/2006/relationships/image" Target="../media/image1001.png"/><Relationship Id="rId40" Type="http://schemas.openxmlformats.org/officeDocument/2006/relationships/image" Target="../media/image69.jpg"/><Relationship Id="rId23" Type="http://schemas.openxmlformats.org/officeDocument/2006/relationships/image" Target="../media/image950.png"/><Relationship Id="rId35" Type="http://schemas.openxmlformats.org/officeDocument/2006/relationships/image" Target="../media/image106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0.png"/><Relationship Id="rId18" Type="http://schemas.openxmlformats.org/officeDocument/2006/relationships/image" Target="../media/image900.pn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34" Type="http://schemas.openxmlformats.org/officeDocument/2006/relationships/image" Target="../media/image980.png"/><Relationship Id="rId12" Type="http://schemas.openxmlformats.org/officeDocument/2006/relationships/image" Target="../media/image840.png"/><Relationship Id="rId17" Type="http://schemas.openxmlformats.org/officeDocument/2006/relationships/image" Target="../media/image890.png"/><Relationship Id="rId25" Type="http://schemas.openxmlformats.org/officeDocument/2006/relationships/image" Target="../media/image970.png"/><Relationship Id="rId33" Type="http://schemas.openxmlformats.org/officeDocument/2006/relationships/image" Target="../media/image1051.png"/><Relationship Id="rId2" Type="http://schemas.openxmlformats.org/officeDocument/2006/relationships/image" Target="../media/image47.jpg"/><Relationship Id="rId16" Type="http://schemas.openxmlformats.org/officeDocument/2006/relationships/image" Target="../media/image880.png"/><Relationship Id="rId20" Type="http://schemas.openxmlformats.org/officeDocument/2006/relationships/image" Target="../media/image920.png"/><Relationship Id="rId29" Type="http://schemas.openxmlformats.org/officeDocument/2006/relationships/image" Target="../media/image101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30.png"/><Relationship Id="rId24" Type="http://schemas.openxmlformats.org/officeDocument/2006/relationships/image" Target="../media/image960.png"/><Relationship Id="rId32" Type="http://schemas.openxmlformats.org/officeDocument/2006/relationships/image" Target="../media/image1040.png"/><Relationship Id="rId15" Type="http://schemas.openxmlformats.org/officeDocument/2006/relationships/image" Target="../media/image870.png"/><Relationship Id="rId23" Type="http://schemas.openxmlformats.org/officeDocument/2006/relationships/image" Target="../media/image950.png"/><Relationship Id="rId28" Type="http://schemas.openxmlformats.org/officeDocument/2006/relationships/image" Target="../media/image1000.png"/><Relationship Id="rId10" Type="http://schemas.openxmlformats.org/officeDocument/2006/relationships/image" Target="../media/image820.png"/><Relationship Id="rId19" Type="http://schemas.openxmlformats.org/officeDocument/2006/relationships/image" Target="../media/image910.png"/><Relationship Id="rId31" Type="http://schemas.openxmlformats.org/officeDocument/2006/relationships/image" Target="../media/image1030.png"/><Relationship Id="rId9" Type="http://schemas.openxmlformats.org/officeDocument/2006/relationships/image" Target="../media/image810.png"/><Relationship Id="rId14" Type="http://schemas.openxmlformats.org/officeDocument/2006/relationships/image" Target="../media/image860.png"/><Relationship Id="rId27" Type="http://schemas.openxmlformats.org/officeDocument/2006/relationships/image" Target="../media/image990.png"/><Relationship Id="rId30" Type="http://schemas.openxmlformats.org/officeDocument/2006/relationships/image" Target="../media/image1020.png"/><Relationship Id="rId35" Type="http://schemas.openxmlformats.org/officeDocument/2006/relationships/image" Target="../media/image10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5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00.png"/><Relationship Id="rId26" Type="http://schemas.openxmlformats.org/officeDocument/2006/relationships/image" Target="../media/image73.jp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25" Type="http://schemas.openxmlformats.org/officeDocument/2006/relationships/image" Target="../media/image970.png"/><Relationship Id="rId2" Type="http://schemas.openxmlformats.org/officeDocument/2006/relationships/image" Target="../media/image47.jpg"/><Relationship Id="rId20" Type="http://schemas.openxmlformats.org/officeDocument/2006/relationships/image" Target="../media/image92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60.png"/><Relationship Id="rId23" Type="http://schemas.openxmlformats.org/officeDocument/2006/relationships/image" Target="../media/image950.png"/><Relationship Id="rId19" Type="http://schemas.openxmlformats.org/officeDocument/2006/relationships/image" Target="../media/image910.png"/><Relationship Id="rId22" Type="http://schemas.openxmlformats.org/officeDocument/2006/relationships/image" Target="../media/image940.png"/><Relationship Id="rId27" Type="http://schemas.openxmlformats.org/officeDocument/2006/relationships/image" Target="../media/image10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0.png"/><Relationship Id="rId7" Type="http://schemas.openxmlformats.org/officeDocument/2006/relationships/image" Target="../media/image65.png"/><Relationship Id="rId12" Type="http://schemas.openxmlformats.org/officeDocument/2006/relationships/image" Target="../media/image840.png"/><Relationship Id="rId17" Type="http://schemas.openxmlformats.org/officeDocument/2006/relationships/image" Target="../media/image890.png"/><Relationship Id="rId2" Type="http://schemas.openxmlformats.org/officeDocument/2006/relationships/image" Target="../media/image47.jpg"/><Relationship Id="rId16" Type="http://schemas.openxmlformats.org/officeDocument/2006/relationships/image" Target="../media/image88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30.png"/><Relationship Id="rId15" Type="http://schemas.openxmlformats.org/officeDocument/2006/relationships/image" Target="../media/image870.png"/><Relationship Id="rId10" Type="http://schemas.openxmlformats.org/officeDocument/2006/relationships/image" Target="../media/image820.png"/><Relationship Id="rId9" Type="http://schemas.openxmlformats.org/officeDocument/2006/relationships/image" Target="../media/image810.png"/><Relationship Id="rId14" Type="http://schemas.openxmlformats.org/officeDocument/2006/relationships/image" Target="../media/image8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4" Type="http://schemas.openxmlformats.org/officeDocument/2006/relationships/image" Target="../media/image122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35.png"/><Relationship Id="rId3" Type="http://schemas.openxmlformats.org/officeDocument/2006/relationships/image" Target="../media/image1250.png"/><Relationship Id="rId7" Type="http://schemas.openxmlformats.org/officeDocument/2006/relationships/image" Target="../media/image1290.png"/><Relationship Id="rId12" Type="http://schemas.openxmlformats.org/officeDocument/2006/relationships/image" Target="../media/image1340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0.png"/><Relationship Id="rId11" Type="http://schemas.openxmlformats.org/officeDocument/2006/relationships/image" Target="../media/image133.png"/><Relationship Id="rId5" Type="http://schemas.openxmlformats.org/officeDocument/2006/relationships/image" Target="../media/image1270.png"/><Relationship Id="rId10" Type="http://schemas.openxmlformats.org/officeDocument/2006/relationships/image" Target="../media/image1320.png"/><Relationship Id="rId4" Type="http://schemas.openxmlformats.org/officeDocument/2006/relationships/image" Target="../media/image1260.png"/><Relationship Id="rId9" Type="http://schemas.openxmlformats.org/officeDocument/2006/relationships/image" Target="../media/image1310.png"/><Relationship Id="rId14" Type="http://schemas.openxmlformats.org/officeDocument/2006/relationships/image" Target="../media/image13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3" Type="http://schemas.openxmlformats.org/officeDocument/2006/relationships/image" Target="../media/image1370.png"/><Relationship Id="rId7" Type="http://schemas.openxmlformats.org/officeDocument/2006/relationships/image" Target="../media/image1410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0.png"/><Relationship Id="rId5" Type="http://schemas.openxmlformats.org/officeDocument/2006/relationships/image" Target="../media/image1390.png"/><Relationship Id="rId10" Type="http://schemas.openxmlformats.org/officeDocument/2006/relationships/image" Target="../media/image1320.png"/><Relationship Id="rId4" Type="http://schemas.openxmlformats.org/officeDocument/2006/relationships/image" Target="../media/image138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430.png"/><Relationship Id="rId7" Type="http://schemas.openxmlformats.org/officeDocument/2006/relationships/image" Target="../media/image1290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0.png"/><Relationship Id="rId5" Type="http://schemas.openxmlformats.org/officeDocument/2006/relationships/image" Target="../media/image1450.png"/><Relationship Id="rId10" Type="http://schemas.openxmlformats.org/officeDocument/2006/relationships/image" Target="../media/image1320.png"/><Relationship Id="rId4" Type="http://schemas.openxmlformats.org/officeDocument/2006/relationships/image" Target="../media/image1440.png"/><Relationship Id="rId9" Type="http://schemas.openxmlformats.org/officeDocument/2006/relationships/image" Target="../media/image131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72.e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76.emf"/><Relationship Id="rId7" Type="http://schemas.openxmlformats.org/officeDocument/2006/relationships/image" Target="../media/image169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174.emf"/><Relationship Id="rId25" Type="http://schemas.openxmlformats.org/officeDocument/2006/relationships/image" Target="../media/image17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71.e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180.png"/><Relationship Id="rId15" Type="http://schemas.openxmlformats.org/officeDocument/2006/relationships/image" Target="../media/image173.emf"/><Relationship Id="rId23" Type="http://schemas.openxmlformats.org/officeDocument/2006/relationships/image" Target="../media/image177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175.emf"/><Relationship Id="rId4" Type="http://schemas.openxmlformats.org/officeDocument/2006/relationships/image" Target="../media/image179.png"/><Relationship Id="rId9" Type="http://schemas.openxmlformats.org/officeDocument/2006/relationships/image" Target="../media/image170.e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wmf"/><Relationship Id="rId5" Type="http://schemas.openxmlformats.org/officeDocument/2006/relationships/image" Target="../media/image25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0.wmf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70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90.png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Nuclear rotation of odd-even nuclei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3454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particle-rotor model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 angles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418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30665"/>
              </p:ext>
            </p:extLst>
          </p:nvPr>
        </p:nvGraphicFramePr>
        <p:xfrm>
          <a:off x="288000" y="647700"/>
          <a:ext cx="3098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42" name="Equation" r:id="rId4" imgW="1536480" imgH="203040" progId="Equation.3">
                  <p:embed/>
                </p:oleObj>
              </mc:Choice>
              <mc:Fallback>
                <p:oleObj name="Equation" r:id="rId4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647700"/>
                        <a:ext cx="3098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47106"/>
              </p:ext>
            </p:extLst>
          </p:nvPr>
        </p:nvGraphicFramePr>
        <p:xfrm>
          <a:off x="288000" y="3095625"/>
          <a:ext cx="2790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43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3095625"/>
                        <a:ext cx="2790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57600" y="3094038"/>
          <a:ext cx="3789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44" name="Equation" r:id="rId8" imgW="1879560" imgH="228600" progId="Equation.3">
                  <p:embed/>
                </p:oleObj>
              </mc:Choice>
              <mc:Fallback>
                <p:oleObj name="Equation" r:id="rId8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94038"/>
                        <a:ext cx="3789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14042"/>
              </p:ext>
            </p:extLst>
          </p:nvPr>
        </p:nvGraphicFramePr>
        <p:xfrm>
          <a:off x="288000" y="1360488"/>
          <a:ext cx="8729662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45" name="Equation" r:id="rId10" imgW="4330440" imgH="685800" progId="Equation.3">
                  <p:embed/>
                </p:oleObj>
              </mc:Choice>
              <mc:Fallback>
                <p:oleObj name="Equation" r:id="rId10" imgW="4330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1360488"/>
                        <a:ext cx="8729662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79838" y="4224338"/>
            <a:ext cx="2746375" cy="2084387"/>
            <a:chOff x="2562" y="2661"/>
            <a:chExt cx="1730" cy="1313"/>
          </a:xfrm>
        </p:grpSpPr>
        <p:pic>
          <p:nvPicPr>
            <p:cNvPr id="8" name="Picture 8" descr="U235-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61"/>
              <a:ext cx="1730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31" y="3503"/>
              <a:ext cx="64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23" y="2686"/>
              <a:ext cx="57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 of a deformed nucleus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4500" y="2781508"/>
            <a:ext cx="41275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States with projection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and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–K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are degenerated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24726"/>
              </p:ext>
            </p:extLst>
          </p:nvPr>
        </p:nvGraphicFramePr>
        <p:xfrm>
          <a:off x="3168000" y="3140968"/>
          <a:ext cx="39560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0" name="Equation" r:id="rId5" imgW="3174840" imgH="469800" progId="Equation.3">
                  <p:embed/>
                </p:oleObj>
              </mc:Choice>
              <mc:Fallback>
                <p:oleObj name="Equation" r:id="rId5" imgW="317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00" y="3140968"/>
                        <a:ext cx="39560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54636"/>
              </p:ext>
            </p:extLst>
          </p:nvPr>
        </p:nvGraphicFramePr>
        <p:xfrm>
          <a:off x="3167063" y="1511881"/>
          <a:ext cx="2873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1" name="Equation" r:id="rId7" imgW="2286000" imgH="469800" progId="Equation.3">
                  <p:embed/>
                </p:oleObj>
              </mc:Choice>
              <mc:Fallback>
                <p:oleObj name="Equation" r:id="rId7" imgW="2286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511881"/>
                        <a:ext cx="2873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48715"/>
              </p:ext>
            </p:extLst>
          </p:nvPr>
        </p:nvGraphicFramePr>
        <p:xfrm>
          <a:off x="4355976" y="2145293"/>
          <a:ext cx="5207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2" name="Equation" r:id="rId9" imgW="507960" imgH="215640" progId="Equation.3">
                  <p:embed/>
                </p:oleObj>
              </mc:Choice>
              <mc:Fallback>
                <p:oleObj name="Equation" r:id="rId9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145293"/>
                        <a:ext cx="520700" cy="22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505574" y="1484784"/>
            <a:ext cx="2663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The nucleus does not have an orientation degree of freedom with respect to the symmetry axis</a:t>
            </a:r>
            <a:endParaRPr lang="en-US" altLang="de-DE" sz="12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5508625" y="1611894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468313" y="1052513"/>
            <a:ext cx="1922462" cy="1458912"/>
            <a:chOff x="295" y="663"/>
            <a:chExt cx="1211" cy="919"/>
          </a:xfrm>
        </p:grpSpPr>
        <p:pic>
          <p:nvPicPr>
            <p:cNvPr id="33" name="Picture 28" descr="U235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 rot="5400000" flipV="1">
            <a:off x="5508000" y="1639781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Particle-rotor model</a:t>
            </a:r>
            <a:endParaRPr lang="en-US" dirty="0"/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356965"/>
              </p:ext>
            </p:extLst>
          </p:nvPr>
        </p:nvGraphicFramePr>
        <p:xfrm>
          <a:off x="4650953" y="1268760"/>
          <a:ext cx="2873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6" name="Equation" r:id="rId4" imgW="2286000" imgH="469800" progId="Equation.3">
                  <p:embed/>
                </p:oleObj>
              </mc:Choice>
              <mc:Fallback>
                <p:oleObj name="Equation" r:id="rId4" imgW="2286000" imgH="46980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953" y="1268760"/>
                        <a:ext cx="2873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97932"/>
              </p:ext>
            </p:extLst>
          </p:nvPr>
        </p:nvGraphicFramePr>
        <p:xfrm>
          <a:off x="5839866" y="1902172"/>
          <a:ext cx="5207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7" name="Equation" r:id="rId6" imgW="507960" imgH="215640" progId="Equation.3">
                  <p:embed/>
                </p:oleObj>
              </mc:Choice>
              <mc:Fallback>
                <p:oleObj name="Equation" r:id="rId6" imgW="507960" imgH="215640" progId="Equation.3">
                  <p:embed/>
                  <p:pic>
                    <p:nvPicPr>
                      <p:cNvPr id="2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866" y="1902172"/>
                        <a:ext cx="520700" cy="22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167063" y="2326370"/>
            <a:ext cx="6131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The nucleus does not have an orientation degree of freedom with respect to the symmetry axis</a:t>
            </a:r>
            <a:endParaRPr lang="en-US" altLang="de-DE" sz="12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6992515" y="1368773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rot="5400000" flipV="1">
            <a:off x="6991890" y="1396660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92000" y="3073869"/>
                <a:ext cx="3535006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3073869"/>
                <a:ext cx="3535006" cy="602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20000" y="2673670"/>
                <a:ext cx="96526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673670"/>
                <a:ext cx="965264" cy="310598"/>
              </a:xfrm>
              <a:prstGeom prst="rect">
                <a:avLst/>
              </a:prstGeom>
              <a:blipFill>
                <a:blip r:embed="rId9"/>
                <a:stretch>
                  <a:fillRect l="-5063" t="-45098" r="-38608" b="-235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2062" y="4513869"/>
                <a:ext cx="1448795" cy="28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2" y="4513869"/>
                <a:ext cx="1448795" cy="283283"/>
              </a:xfrm>
              <a:prstGeom prst="rect">
                <a:avLst/>
              </a:prstGeom>
              <a:blipFill>
                <a:blip r:embed="rId11"/>
                <a:stretch>
                  <a:fillRect l="-3797" r="-1266" b="-255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160000" y="4513869"/>
                <a:ext cx="1451295" cy="28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513869"/>
                <a:ext cx="1451295" cy="283283"/>
              </a:xfrm>
              <a:prstGeom prst="rect">
                <a:avLst/>
              </a:prstGeom>
              <a:blipFill>
                <a:blip r:embed="rId12"/>
                <a:stretch>
                  <a:fillRect l="-5462" r="-1681" b="-319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3909060" cy="15499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92000" y="265983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92000" y="5019122"/>
                <a:ext cx="6160724" cy="505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5019122"/>
                <a:ext cx="6160724" cy="5050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457944" y="5674342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so-called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parameter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592000" y="3793869"/>
                <a:ext cx="6197466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3793869"/>
                <a:ext cx="6197466" cy="602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7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8" grpId="0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Symmetries of rotating nuclei: Signature </a:t>
            </a:r>
            <a:r>
              <a:rPr lang="en-US" dirty="0"/>
              <a:t>Q</a:t>
            </a:r>
            <a:r>
              <a:rPr lang="en-US" dirty="0" smtClean="0"/>
              <a:t>uantum </a:t>
            </a:r>
            <a:r>
              <a:rPr lang="en-US" dirty="0"/>
              <a:t>N</a:t>
            </a:r>
            <a:r>
              <a:rPr lang="en-US" dirty="0" smtClean="0"/>
              <a:t>umber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60000" y="10800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2π leaves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unchanged, except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possible phase factor (±1), i.e.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55576" y="1800000"/>
                <a:ext cx="3943965" cy="277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sty m:val="p"/>
                      </m:rPr>
                      <a:rPr lang="el-GR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00000"/>
                <a:ext cx="3943965" cy="277705"/>
              </a:xfrm>
              <a:prstGeom prst="rect">
                <a:avLst/>
              </a:prstGeom>
              <a:blipFill>
                <a:blip r:embed="rId3"/>
                <a:stretch>
                  <a:fillRect l="-2164" t="-28261" r="-927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60001" y="2998693"/>
                <a:ext cx="6732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eigenvalues </a:t>
                </a:r>
                <a:r>
                  <a:rPr lang="en-US" b="1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rotation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called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signature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good quantum numbers, i.e. constant of the motion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1" y="2998693"/>
                <a:ext cx="6732279" cy="646331"/>
              </a:xfrm>
              <a:prstGeom prst="rect">
                <a:avLst/>
              </a:prstGeom>
              <a:blipFill>
                <a:blip r:embed="rId4"/>
                <a:stretch>
                  <a:fillRect l="-543" t="-5660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360000" y="3908145"/>
            <a:ext cx="723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exponent quantum number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55576" y="4448145"/>
                <a:ext cx="1556195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𝜋𝛼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48145"/>
                <a:ext cx="1556195" cy="276999"/>
              </a:xfrm>
              <a:prstGeom prst="rect">
                <a:avLst/>
              </a:prstGeom>
              <a:blipFill>
                <a:blip r:embed="rId5"/>
                <a:stretch>
                  <a:fillRect l="-1556" b="-2340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071823" y="1522475"/>
            <a:ext cx="1922462" cy="1458912"/>
            <a:chOff x="295" y="663"/>
            <a:chExt cx="1211" cy="919"/>
          </a:xfrm>
        </p:grpSpPr>
        <p:pic>
          <p:nvPicPr>
            <p:cNvPr id="10" name="Picture 28" descr="U235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4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</a:t>
            </a:r>
            <a:r>
              <a:rPr lang="en-US" dirty="0"/>
              <a:t>Q</a:t>
            </a:r>
            <a:r>
              <a:rPr lang="en-US" dirty="0" smtClean="0"/>
              <a:t>uantum Numbers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3914775" cy="3429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56779" y="4500000"/>
            <a:ext cx="20162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good quantum numbers: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00000" y="1080000"/>
            <a:ext cx="200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signature is: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932040" y="1697933"/>
                <a:ext cx="2513830" cy="816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(even A)    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0,1</a:t>
                </a:r>
              </a:p>
              <a:p>
                <a:endParaRPr lang="de-DE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(odd A)     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697933"/>
                <a:ext cx="2513830" cy="816314"/>
              </a:xfrm>
              <a:prstGeom prst="rect">
                <a:avLst/>
              </a:prstGeom>
              <a:blipFill>
                <a:blip r:embed="rId4"/>
                <a:stretch>
                  <a:fillRect l="-2427" t="-10526" r="-5097" b="-67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1907704" y="692696"/>
            <a:ext cx="2304256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7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Partners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5210175" cy="406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95536" y="623838"/>
                <a:ext cx="85010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3838"/>
                <a:ext cx="850105" cy="215444"/>
              </a:xfrm>
              <a:prstGeom prst="rect">
                <a:avLst/>
              </a:prstGeom>
              <a:blipFill>
                <a:blip r:embed="rId4"/>
                <a:stretch>
                  <a:fillRect l="-2878" t="-152778" r="-50360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368000" y="1080000"/>
                <a:ext cx="85010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0" y="1080000"/>
                <a:ext cx="850105" cy="215444"/>
              </a:xfrm>
              <a:prstGeom prst="rect">
                <a:avLst/>
              </a:prstGeom>
              <a:blipFill>
                <a:blip r:embed="rId5"/>
                <a:stretch>
                  <a:fillRect l="-2143" t="-152778" r="-50000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0" y="1268760"/>
            <a:ext cx="6115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00000" y="1080000"/>
                <a:ext cx="3564487" cy="2058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Signature is a good quantum number at high spin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splitting between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=0,1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(even A)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box>
                      <m:box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A)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gives rise to two distinct ‘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signature partner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bands</a:t>
                </a:r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1080000"/>
                <a:ext cx="3564487" cy="2058192"/>
              </a:xfrm>
              <a:prstGeom prst="rect">
                <a:avLst/>
              </a:prstGeom>
              <a:blipFill>
                <a:blip r:embed="rId6"/>
                <a:stretch>
                  <a:fillRect l="-1197" t="-1479" b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 from a deformed band in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126" y="731880"/>
            <a:ext cx="4841748" cy="66202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1404000"/>
            <a:ext cx="1690688" cy="132873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40000" y="19090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→ I-2</a:t>
            </a:r>
            <a:endParaRPr 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4000" y="22330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→ I-1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7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level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scheme of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1151"/>
            <a:ext cx="4247388" cy="56738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699891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Nilsson diagram of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27" name="Picture 5" descr="sp_ener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122" r="15680" b="15672"/>
          <a:stretch>
            <a:fillRect/>
          </a:stretch>
        </p:blipFill>
        <p:spPr bwMode="auto">
          <a:xfrm>
            <a:off x="5040000" y="554418"/>
            <a:ext cx="4246240" cy="300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6"/>
          <p:cNvSpPr>
            <a:spLocks noChangeAspect="1" noChangeArrowheads="1"/>
          </p:cNvSpPr>
          <p:nvPr/>
        </p:nvSpPr>
        <p:spPr bwMode="auto">
          <a:xfrm rot="-2760000">
            <a:off x="7376558" y="2290169"/>
            <a:ext cx="475200" cy="2613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6084168" y="1670611"/>
            <a:ext cx="570669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600" dirty="0" smtClean="0">
                <a:solidFill>
                  <a:srgbClr val="FF0000"/>
                </a:solidFill>
              </a:rPr>
              <a:t>N=108</a:t>
            </a:r>
            <a:endParaRPr lang="en-GB" altLang="de-DE" sz="1600" dirty="0">
              <a:solidFill>
                <a:srgbClr val="FF0000"/>
              </a:solidFill>
            </a:endParaRPr>
          </a:p>
        </p:txBody>
      </p:sp>
      <p:sp>
        <p:nvSpPr>
          <p:cNvPr id="32" name="Oval 7"/>
          <p:cNvSpPr>
            <a:spLocks noChangeAspect="1" noChangeArrowheads="1"/>
          </p:cNvSpPr>
          <p:nvPr/>
        </p:nvSpPr>
        <p:spPr bwMode="auto">
          <a:xfrm rot="-1080000">
            <a:off x="8273857" y="1682535"/>
            <a:ext cx="387692" cy="25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931693" y="2051517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rgbClr val="FF0000"/>
                </a:solidFill>
              </a:rPr>
              <a:t>73</a:t>
            </a:r>
            <a:endParaRPr lang="en-GB" altLang="de-DE" sz="1800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54400"/>
            <a:ext cx="4685386" cy="584850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40000" y="6264000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de-D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[404]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64000" y="6264000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de-DE" sz="1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[514]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Nilsson diagram of </a:t>
            </a:r>
            <a:r>
              <a:rPr lang="de-DE" baseline="30000" dirty="0" smtClean="0">
                <a:latin typeface="Times New Roman"/>
                <a:cs typeface="Times New Roman"/>
              </a:rPr>
              <a:t>178</a:t>
            </a:r>
            <a:r>
              <a:rPr lang="de-DE" dirty="0" smtClean="0">
                <a:latin typeface="Times New Roman"/>
                <a:cs typeface="Times New Roman"/>
              </a:rPr>
              <a:t>Hf</a:t>
            </a:r>
            <a:endParaRPr lang="en-US" dirty="0"/>
          </a:p>
        </p:txBody>
      </p:sp>
      <p:pic>
        <p:nvPicPr>
          <p:cNvPr id="27" name="Picture 5" descr="sp_ener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122" r="15680" b="15672"/>
          <a:stretch>
            <a:fillRect/>
          </a:stretch>
        </p:blipFill>
        <p:spPr bwMode="auto">
          <a:xfrm>
            <a:off x="711782" y="554400"/>
            <a:ext cx="7720436" cy="545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60000" y="6300000"/>
            <a:ext cx="2449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i="1" dirty="0" smtClean="0"/>
              <a:t>F.R</a:t>
            </a:r>
            <a:r>
              <a:rPr lang="en-GB" altLang="de-DE" sz="1000" i="1" dirty="0"/>
              <a:t>. Xu et al</a:t>
            </a:r>
            <a:r>
              <a:rPr lang="en-GB" altLang="de-DE" sz="1000" i="1" dirty="0" smtClean="0"/>
              <a:t>., Phys</a:t>
            </a:r>
            <a:r>
              <a:rPr lang="en-GB" altLang="de-DE" sz="1000" i="1" dirty="0"/>
              <a:t>. Lett. B435 </a:t>
            </a:r>
            <a:r>
              <a:rPr lang="en-GB" altLang="de-DE" sz="1000" i="1" dirty="0" smtClean="0"/>
              <a:t>(</a:t>
            </a:r>
            <a:r>
              <a:rPr lang="en-GB" altLang="de-DE" sz="1000" i="1" dirty="0"/>
              <a:t>1998) 257]</a:t>
            </a: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3366000" y="3060000"/>
            <a:ext cx="720000" cy="396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863143" y="3132000"/>
            <a:ext cx="720000" cy="360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700000" y="3078000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5040000" y="3744000"/>
            <a:ext cx="720000" cy="468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616000" y="309600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8259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2485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107269" y="6200251"/>
            <a:ext cx="1717073" cy="3077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 dirty="0" smtClean="0">
                <a:latin typeface="Times New Roman" pitchFamily="18" charset="0"/>
                <a:cs typeface="Arial" charset="0"/>
              </a:rPr>
              <a:t>for even-even nuclei</a:t>
            </a:r>
            <a:endParaRPr lang="en-US" altLang="de-DE" sz="1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4556055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Broad perspective on structural evolution:</a:t>
            </a:r>
            <a:endParaRPr lang="en-US" altLang="de-DE" sz="2000" baseline="-250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32225" y="5805488"/>
            <a:ext cx="179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 number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 rot="10800000">
            <a:off x="441325" y="2565400"/>
            <a:ext cx="4587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proton number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6588125" y="115888"/>
          <a:ext cx="14208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2" name="Equation" r:id="rId5" imgW="825480" imgH="457200" progId="Equation.3">
                  <p:embed/>
                </p:oleObj>
              </mc:Choice>
              <mc:Fallback>
                <p:oleObj name="Equation" r:id="rId5" imgW="825480" imgH="457200" progId="Equation.3">
                  <p:embed/>
                  <p:pic>
                    <p:nvPicPr>
                      <p:cNvPr id="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5888"/>
                        <a:ext cx="1420813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3"/>
          <p:cNvGrpSpPr>
            <a:grpSpLocks noChangeAspect="1"/>
          </p:cNvGrpSpPr>
          <p:nvPr/>
        </p:nvGrpSpPr>
        <p:grpSpPr bwMode="auto">
          <a:xfrm>
            <a:off x="0" y="0"/>
            <a:ext cx="1375728" cy="836767"/>
            <a:chOff x="309" y="788"/>
            <a:chExt cx="1238" cy="753"/>
          </a:xfrm>
        </p:grpSpPr>
        <p:grpSp>
          <p:nvGrpSpPr>
            <p:cNvPr id="9" name="Group 14"/>
            <p:cNvGrpSpPr>
              <a:grpSpLocks noChangeAspect="1"/>
            </p:cNvGrpSpPr>
            <p:nvPr/>
          </p:nvGrpSpPr>
          <p:grpSpPr bwMode="auto">
            <a:xfrm>
              <a:off x="309" y="1144"/>
              <a:ext cx="1238" cy="397"/>
              <a:chOff x="3016" y="2659"/>
              <a:chExt cx="1769" cy="567"/>
            </a:xfrm>
          </p:grpSpPr>
          <p:sp>
            <p:nvSpPr>
              <p:cNvPr id="14" name="Oval 15"/>
              <p:cNvSpPr>
                <a:spLocks noChangeAspect="1"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 sz="160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5" name="Oval 16"/>
              <p:cNvSpPr>
                <a:spLocks noChangeAspect="1"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rot="1980000" flipH="1" flipV="1">
              <a:off x="769" y="903"/>
              <a:ext cx="272" cy="3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897" y="78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J</a:t>
              </a: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 rot="10800000" flipH="1" flipV="1">
              <a:off x="837" y="959"/>
              <a:ext cx="128" cy="89"/>
            </a:xfrm>
            <a:custGeom>
              <a:avLst/>
              <a:gdLst>
                <a:gd name="T0" fmla="*/ 0 w 147"/>
                <a:gd name="T1" fmla="*/ 68 h 91"/>
                <a:gd name="T2" fmla="*/ 68 w 147"/>
                <a:gd name="T3" fmla="*/ 91 h 91"/>
                <a:gd name="T4" fmla="*/ 136 w 147"/>
                <a:gd name="T5" fmla="*/ 68 h 91"/>
                <a:gd name="T6" fmla="*/ 136 w 14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91">
                  <a:moveTo>
                    <a:pt x="0" y="68"/>
                  </a:moveTo>
                  <a:cubicBezTo>
                    <a:pt x="22" y="79"/>
                    <a:pt x="45" y="91"/>
                    <a:pt x="68" y="91"/>
                  </a:cubicBezTo>
                  <a:cubicBezTo>
                    <a:pt x="91" y="91"/>
                    <a:pt x="125" y="83"/>
                    <a:pt x="136" y="68"/>
                  </a:cubicBezTo>
                  <a:cubicBezTo>
                    <a:pt x="147" y="53"/>
                    <a:pt x="141" y="26"/>
                    <a:pt x="13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374" y="1191"/>
              <a:ext cx="48" cy="11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i="1">
                  <a:solidFill>
                    <a:srgbClr val="333399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8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Coriolis band mixing calculation for the 7/2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[404] band in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0" y="2760051"/>
            <a:ext cx="8509159" cy="33599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020272" y="3687315"/>
            <a:ext cx="792088" cy="22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838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Hamiltonian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diagonal part of the rotational Hamiltonian. The eigenvalues are assumed to be given by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60000" y="1296000"/>
                <a:ext cx="6476966" cy="5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1296000"/>
                <a:ext cx="6476966" cy="568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60000" y="1872000"/>
            <a:ext cx="838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Off-diagonal terms are given by the Coriolis matrix elements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260000" y="2204864"/>
                <a:ext cx="5154168" cy="5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204864"/>
                <a:ext cx="5154168" cy="568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2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altLang="de-DE" smtClean="0"/>
              <a:t>Hf-178 new level scheme</a:t>
            </a:r>
          </a:p>
        </p:txBody>
      </p:sp>
      <p:pic>
        <p:nvPicPr>
          <p:cNvPr id="8" name="Picture 4" descr="hf178_le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4800"/>
            <a:ext cx="10134600" cy="7162800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08325" y="187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08325" y="1946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000" y="6300000"/>
            <a:ext cx="4960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dirty="0" smtClean="0"/>
              <a:t>Smith </a:t>
            </a:r>
            <a:r>
              <a:rPr lang="en-GB" altLang="de-DE" sz="1000" dirty="0"/>
              <a:t>et al., Phys. Rev. C68 (2003) 031302(R</a:t>
            </a:r>
            <a:r>
              <a:rPr lang="en-GB" altLang="de-DE" sz="1000" dirty="0" smtClean="0"/>
              <a:t>)</a:t>
            </a:r>
            <a:endParaRPr lang="en-GB" altLang="de-DE" sz="1000" dirty="0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3492500" y="908050"/>
            <a:ext cx="86360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5148263" y="3500438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59500" y="3213100"/>
            <a:ext cx="3060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b="1" i="1">
                <a:solidFill>
                  <a:srgbClr val="FF0000"/>
                </a:solidFill>
              </a:rPr>
              <a:t>2-quasiparticle isomer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b="1" i="1">
                <a:solidFill>
                  <a:srgbClr val="FF0000"/>
                </a:solidFill>
              </a:rPr>
              <a:t>                  at 1.1 MeV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427538" y="620713"/>
            <a:ext cx="444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b="1" i="1">
                <a:solidFill>
                  <a:srgbClr val="FF0000"/>
                </a:solidFill>
              </a:rPr>
              <a:t>4-quasiparticle isomer at 2.4 MeV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1476375" y="3500438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1476375" y="3429000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1476375" y="148431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1476375" y="1557338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39750" y="3933825"/>
            <a:ext cx="854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>
                <a:solidFill>
                  <a:srgbClr val="FF0000"/>
                </a:solidFill>
              </a:rPr>
              <a:t>~2</a:t>
            </a:r>
            <a:r>
              <a:rPr lang="el-GR" altLang="de-DE" b="1">
                <a:solidFill>
                  <a:srgbClr val="FF0000"/>
                </a:solidFill>
              </a:rPr>
              <a:t>Δ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539750" y="2133600"/>
            <a:ext cx="854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>
                <a:solidFill>
                  <a:srgbClr val="FF0000"/>
                </a:solidFill>
              </a:rPr>
              <a:t>~2</a:t>
            </a:r>
            <a:r>
              <a:rPr lang="el-GR" altLang="de-DE" b="1">
                <a:solidFill>
                  <a:srgbClr val="FF0000"/>
                </a:solidFill>
              </a:rPr>
              <a:t>Δ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6856413" y="496093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/>
              <a:t>106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940425" y="49418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/>
              <a:t>72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011863" y="3644900"/>
            <a:ext cx="9366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940425" y="2852738"/>
            <a:ext cx="10795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6732588" y="2781300"/>
            <a:ext cx="287337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Level scheme of </a:t>
            </a:r>
            <a:r>
              <a:rPr lang="de-DE" baseline="30000" dirty="0" smtClean="0">
                <a:latin typeface="Times New Roman"/>
                <a:cs typeface="Times New Roman"/>
              </a:rPr>
              <a:t>178</a:t>
            </a:r>
            <a:r>
              <a:rPr lang="de-DE" dirty="0" smtClean="0">
                <a:latin typeface="Times New Roman"/>
                <a:cs typeface="Times New Roman"/>
              </a:rPr>
              <a:t>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9500" y="981075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expectation value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9500" y="256535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66910"/>
              </p:ext>
            </p:extLst>
          </p:nvPr>
        </p:nvGraphicFramePr>
        <p:xfrm>
          <a:off x="1079500" y="4541812"/>
          <a:ext cx="66992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4" name="Equation" r:id="rId4" imgW="4444920" imgH="457200" progId="Equation.3">
                  <p:embed/>
                </p:oleObj>
              </mc:Choice>
              <mc:Fallback>
                <p:oleObj name="Equation" r:id="rId4" imgW="4444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541812"/>
                        <a:ext cx="66992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257550" y="2384952"/>
                <a:ext cx="4572084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𝐼𝑀𝐾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𝑀𝐾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2384952"/>
                <a:ext cx="4572084" cy="727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080000" y="3420000"/>
                <a:ext cx="7347204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nary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420000"/>
                <a:ext cx="7347204" cy="878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082265" y="5589240"/>
                <a:ext cx="7772449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5" y="5589240"/>
                <a:ext cx="7772449" cy="727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257550" y="821485"/>
                <a:ext cx="241546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821485"/>
                <a:ext cx="2415469" cy="726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57550" y="1521064"/>
                <a:ext cx="2261004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𝑙𝑎𝑏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1521064"/>
                <a:ext cx="2261004" cy="672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0000" y="1547813"/>
            <a:ext cx="470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Wigner-Eckart-Theorem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(reduction of an expectation value)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00000" y="3354388"/>
            <a:ext cx="3793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special case: E2 (</a:t>
            </a:r>
            <a:r>
              <a:rPr lang="el-GR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=2)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→I-2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00000" y="44275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843155" y="687350"/>
                <a:ext cx="7772449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55" y="687350"/>
                <a:ext cx="7772449" cy="727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900000" y="1975990"/>
                <a:ext cx="6400470" cy="694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𝑙𝑎𝑏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975990"/>
                <a:ext cx="6400470" cy="694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902541" y="2868277"/>
                <a:ext cx="5706755" cy="34047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41" y="2868277"/>
                <a:ext cx="5706755" cy="340478"/>
              </a:xfrm>
              <a:prstGeom prst="rect">
                <a:avLst/>
              </a:prstGeom>
              <a:blipFill>
                <a:blip r:embed="rId5"/>
                <a:stretch>
                  <a:fillRect t="-3390" b="-2033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900000" y="3682645"/>
                <a:ext cx="7311810" cy="739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682645"/>
                <a:ext cx="7311810" cy="7397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00000" y="4896289"/>
                <a:ext cx="3944798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896289"/>
                <a:ext cx="3944798" cy="504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4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14" grpId="0"/>
      <p:bldP spid="7" grpId="0" animBg="1"/>
      <p:bldP spid="1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3076"/>
            <a:ext cx="3400425" cy="4029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special case: E2 transition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→I-2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95536" y="24208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95536" y="1741033"/>
                <a:ext cx="6391493" cy="647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41033"/>
                <a:ext cx="6391493" cy="647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95536" y="2852815"/>
                <a:ext cx="3944798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52815"/>
                <a:ext cx="3944798" cy="504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7380312" y="5445224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6.71(8) [b]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0000" y="6300000"/>
            <a:ext cx="4960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dirty="0" smtClean="0"/>
              <a:t>M. Loewe; dissertation</a:t>
            </a:r>
            <a:endParaRPr lang="en-GB" alt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5400000"/>
                <a:ext cx="2465931" cy="500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0.9681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±0.0002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400000"/>
                <a:ext cx="2465931" cy="500073"/>
              </a:xfrm>
              <a:prstGeom prst="rect">
                <a:avLst/>
              </a:prstGeom>
              <a:blipFill>
                <a:blip r:embed="rId6"/>
                <a:stretch>
                  <a:fillRect l="-1975" t="-69512" b="-10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8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blipFill>
                <a:blip r:embed="rId4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67860"/>
            <a:ext cx="3419475" cy="4048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Odd-even nucleus: </a:t>
            </a:r>
            <a:r>
              <a:rPr lang="en-US" baseline="30000" dirty="0">
                <a:solidFill>
                  <a:srgbClr val="FF0000"/>
                </a:solidFill>
              </a:rPr>
              <a:t>181</a:t>
            </a:r>
            <a:r>
              <a:rPr lang="en-US" dirty="0">
                <a:solidFill>
                  <a:srgbClr val="FF0000"/>
                </a:solidFill>
              </a:rPr>
              <a:t>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1404000"/>
                <a:ext cx="69731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04000"/>
                <a:ext cx="6973127" cy="643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360000" y="1979548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3240" y="5445224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de-DE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0.469(6)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80000" y="3723045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0.782(2)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000" y="3389652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0.313(5)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0000" y="6300001"/>
            <a:ext cx="180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dirty="0" smtClean="0"/>
              <a:t>M. Loewe; dissertation</a:t>
            </a:r>
            <a:endParaRPr lang="en-GB" alt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80000" y="2482238"/>
                <a:ext cx="2220608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=2.3705±0.0007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482238"/>
                <a:ext cx="2220608" cy="251992"/>
              </a:xfrm>
              <a:prstGeom prst="rect">
                <a:avLst/>
              </a:prstGeom>
              <a:blipFill>
                <a:blip r:embed="rId5"/>
                <a:stretch>
                  <a:fillRect l="-1648" t="-119048" r="-1374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80000" y="2858488"/>
                <a:ext cx="2553776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858488"/>
                <a:ext cx="2553776" cy="406906"/>
              </a:xfrm>
              <a:prstGeom prst="rect">
                <a:avLst/>
              </a:prstGeom>
              <a:blipFill>
                <a:blip r:embed="rId6"/>
                <a:stretch>
                  <a:fillRect l="-1432" r="-955" b="-11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678777" y="5202689"/>
                <a:ext cx="18107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=5.28±0.09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77" y="5202689"/>
                <a:ext cx="1810752" cy="215444"/>
              </a:xfrm>
              <a:prstGeom prst="rect">
                <a:avLst/>
              </a:prstGeom>
              <a:blipFill>
                <a:blip r:embed="rId7"/>
                <a:stretch>
                  <a:fillRect l="-2020" t="-152778" r="-1684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80000" y="5541756"/>
                <a:ext cx="441325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sPr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sPre>
                          <m:f>
                            <m:f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  <m:e>
                              <m:d>
                                <m:d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sPre>
                          <m:f>
                            <m:f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5541756"/>
                <a:ext cx="4413259" cy="484043"/>
              </a:xfrm>
              <a:prstGeom prst="rect">
                <a:avLst/>
              </a:prstGeom>
              <a:blipFill>
                <a:blip r:embed="rId8"/>
                <a:stretch>
                  <a:fillRect l="-2348" t="-31646" b="-291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680000" y="5969293"/>
                <a:ext cx="399968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+0.606=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1.052</m:t>
                      </m:r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5969293"/>
                <a:ext cx="3999685" cy="403316"/>
              </a:xfrm>
              <a:prstGeom prst="rect">
                <a:avLst/>
              </a:prstGeom>
              <a:blipFill>
                <a:blip r:embed="rId9"/>
                <a:stretch>
                  <a:fillRect l="-2591" t="-43939" r="-457" b="-484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5" grpId="0"/>
      <p:bldP spid="6" grpId="0"/>
      <p:bldP spid="16" grpId="0"/>
      <p:bldP spid="10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blipFill>
                <a:blip r:embed="rId2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1733" y="1658847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211499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de-DE" sz="1400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  <m:d>
                                          <m:dPr>
                                            <m:ctrlP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0.068(4)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0.122(7)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1.105(31)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0.093(19)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0.166(34)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1.411(138)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0.118(21)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0.211(38)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1.719(148)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221.5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0.142(24)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0.254(43)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2.016(164)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248.4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0.15(3)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0.27(5)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2.205(195)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211499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96271" t="-1639" r="-11627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0.068(4)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0.122(7)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1.105(31)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0.093(19)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0.166(34)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1.411(138)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0.118(21)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0.211(38)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1.719(148)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221.5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0.142(24)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0.254(43)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2.016(164)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248.4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0.15(3)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0.27(5)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2.205(195)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23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80000" y="1980000"/>
            <a:ext cx="5964775" cy="2899733"/>
            <a:chOff x="187692" y="1988840"/>
            <a:chExt cx="5964775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3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92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181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0.136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0.302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4867692" y="2863553"/>
                  <a:ext cx="1284775" cy="4481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692" y="2863553"/>
                  <a:ext cx="1284775" cy="4481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=23.1±4.3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778" r="-44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=57.0±2.3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778" r="-444" b="-2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blipFill>
                <a:blip r:embed="rId11"/>
                <a:stretch>
                  <a:fillRect l="-50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240000" y="4419569"/>
                <a:ext cx="5805179" cy="629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419569"/>
                <a:ext cx="5805179" cy="6292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1.225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blipFill>
                <a:blip r:embed="rId13"/>
                <a:stretch>
                  <a:fillRect l="-210" t="-78000" b="-9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1.758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blipFill>
                <a:blip r:embed="rId14"/>
                <a:stretch>
                  <a:fillRect l="-207" t="-78431" b="-843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358738" y="6300000"/>
            <a:ext cx="269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coefficient.: bricc.anu.edu.au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=9.1±1.2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blipFill>
                <a:blip r:embed="rId16"/>
                <a:stretch>
                  <a:fillRect l="-1435" r="-957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1440000" y="3681499"/>
            <a:ext cx="0" cy="529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1440000" y="3004699"/>
            <a:ext cx="0" cy="67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80000" y="3004699"/>
            <a:ext cx="0" cy="120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440000" y="3789088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M1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476000" y="32040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M1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4000" y="3348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80000" y="1980000"/>
            <a:ext cx="5967078" cy="2899733"/>
            <a:chOff x="187692" y="1988840"/>
            <a:chExt cx="596707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3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92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181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0.136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0.302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4869995" y="2867089"/>
                  <a:ext cx="1284775" cy="4481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995" y="2867089"/>
                  <a:ext cx="1284775" cy="4481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=23.1±4.3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778" r="-44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=57.0±2.3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778" r="-444" b="-2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=9.1±1.2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blipFill>
                <a:blip r:embed="rId11"/>
                <a:stretch>
                  <a:fillRect l="-1435" r="-957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19472"/>
              </p:ext>
            </p:extLst>
          </p:nvPr>
        </p:nvGraphicFramePr>
        <p:xfrm>
          <a:off x="2772000" y="4392000"/>
          <a:ext cx="6360546" cy="2099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914">
                  <a:extLst>
                    <a:ext uri="{9D8B030D-6E8A-4147-A177-3AD203B41FA5}">
                      <a16:colId xmlns:a16="http://schemas.microsoft.com/office/drawing/2014/main" val="15817015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726313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92014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21842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904150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8668819"/>
                    </a:ext>
                  </a:extLst>
                </a:gridCol>
                <a:gridCol w="984070">
                  <a:extLst>
                    <a:ext uri="{9D8B030D-6E8A-4147-A177-3AD203B41FA5}">
                      <a16:colId xmlns:a16="http://schemas.microsoft.com/office/drawing/2014/main" val="594184549"/>
                    </a:ext>
                  </a:extLst>
                </a:gridCol>
                <a:gridCol w="528098">
                  <a:extLst>
                    <a:ext uri="{9D8B030D-6E8A-4147-A177-3AD203B41FA5}">
                      <a16:colId xmlns:a16="http://schemas.microsoft.com/office/drawing/2014/main" val="403259855"/>
                    </a:ext>
                  </a:extLst>
                </a:gridCol>
              </a:tblGrid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 I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(2I+1)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&lt;I-1//M()//I&gt;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de-DE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91033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0.1365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-3.899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-29594.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26176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1.103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73591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9.75·10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</a:t>
                      </a:r>
                      <a:endParaRPr lang="en-US" sz="14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97378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0.1654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0.2887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-4.291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-48238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31107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1.413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115044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8578"/>
                  </a:ext>
                </a:extLst>
              </a:tr>
              <a:tr h="36205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0.3017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0.2887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1.977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99868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US" sz="14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99434"/>
                  </a:ext>
                </a:extLst>
              </a:tr>
            </a:tbl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1440000" y="3681499"/>
            <a:ext cx="0" cy="529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440000" y="3789088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de-D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440000" y="3004699"/>
            <a:ext cx="0" cy="67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476000" y="320400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de-D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1080000" y="3004699"/>
            <a:ext cx="0" cy="1206000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84000" y="3348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rotation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594000"/>
            <a:ext cx="4964286" cy="5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6300000"/>
            <a:ext cx="3201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Raman et al., Atomic Data &amp; Nuclear Data Tables 78, 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Odd</a:t>
            </a:r>
            <a:r>
              <a:rPr lang="en-US" sz="1800" dirty="0" err="1" smtClean="0">
                <a:solidFill>
                  <a:schemeClr val="tx1"/>
                </a:solidFill>
              </a:rPr>
              <a:t>proton</a:t>
            </a:r>
            <a:r>
              <a:rPr lang="en-US" dirty="0" err="1" smtClean="0"/>
              <a:t>-even</a:t>
            </a:r>
            <a:r>
              <a:rPr lang="en-US" sz="1800" dirty="0" err="1" smtClean="0">
                <a:solidFill>
                  <a:schemeClr val="tx1"/>
                </a:solidFill>
              </a:rPr>
              <a:t>neutron</a:t>
            </a:r>
            <a:r>
              <a:rPr lang="en-US" dirty="0" smtClean="0"/>
              <a:t> nuclei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540000" y="908720"/>
          <a:ext cx="7920439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640">
                  <a:extLst>
                    <a:ext uri="{9D8B030D-6E8A-4147-A177-3AD203B41FA5}">
                      <a16:colId xmlns:a16="http://schemas.microsoft.com/office/drawing/2014/main" val="30725483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836025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12512794"/>
                    </a:ext>
                  </a:extLst>
                </a:gridCol>
                <a:gridCol w="1008114">
                  <a:extLst>
                    <a:ext uri="{9D8B030D-6E8A-4147-A177-3AD203B41FA5}">
                      <a16:colId xmlns:a16="http://schemas.microsoft.com/office/drawing/2014/main" val="407798949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36328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0911572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7212662"/>
                    </a:ext>
                  </a:extLst>
                </a:gridCol>
                <a:gridCol w="990054">
                  <a:extLst>
                    <a:ext uri="{9D8B030D-6E8A-4147-A177-3AD203B41FA5}">
                      <a16:colId xmlns:a16="http://schemas.microsoft.com/office/drawing/2014/main" val="1125139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B(M1)W.u.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+1.5324(3)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0.00608(28)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7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+2.014(4)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0.173(8)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8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+4.177(5)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0.275(14)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7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-0.2316(15)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0.0342(8)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7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+2.2327(11)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0.0354(14)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4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+2.3705(7)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3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+3.1871(3)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5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+3.2197(3)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0.260(18)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Odd</a:t>
            </a:r>
            <a:r>
              <a:rPr lang="en-US" sz="1800" dirty="0" err="1" smtClean="0">
                <a:solidFill>
                  <a:schemeClr val="tx1"/>
                </a:solidFill>
              </a:rPr>
              <a:t>neutron</a:t>
            </a:r>
            <a:r>
              <a:rPr lang="en-US" dirty="0" err="1" smtClean="0"/>
              <a:t>-even</a:t>
            </a:r>
            <a:r>
              <a:rPr lang="en-US" sz="1800" dirty="0" err="1" smtClean="0">
                <a:solidFill>
                  <a:schemeClr val="tx1"/>
                </a:solidFill>
              </a:rPr>
              <a:t>proton</a:t>
            </a:r>
            <a:r>
              <a:rPr lang="en-US" dirty="0" smtClean="0"/>
              <a:t> nuclei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540000" y="908720"/>
          <a:ext cx="7920437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632">
                  <a:extLst>
                    <a:ext uri="{9D8B030D-6E8A-4147-A177-3AD203B41FA5}">
                      <a16:colId xmlns:a16="http://schemas.microsoft.com/office/drawing/2014/main" val="30725483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836025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125127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7798949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36328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0911572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7212662"/>
                    </a:ext>
                  </a:extLst>
                </a:gridCol>
                <a:gridCol w="990054">
                  <a:extLst>
                    <a:ext uri="{9D8B030D-6E8A-4147-A177-3AD203B41FA5}">
                      <a16:colId xmlns:a16="http://schemas.microsoft.com/office/drawing/2014/main" val="1125139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B(M1)W.u.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+1.5324(3)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7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-0.2574(4)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-0.974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0.0493(39)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8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-0.3398(7)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-1.057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0.077(6)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7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-0.4803(25)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-0.843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7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+0.6726(35)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-0.190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0.00081(8)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4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-0.56385(12)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3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+0.7935(6)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0.00037(3)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5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-0.6409(13)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-0.666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0.094(8)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35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1359757" y="57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1359757" y="496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359757" y="540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>
                <a:spLocks noChangeAspect="1"/>
              </p:cNvSpPr>
              <p:nvPr/>
            </p:nvSpPr>
            <p:spPr>
              <a:xfrm>
                <a:off x="783757" y="4757687"/>
                <a:ext cx="510396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4757687"/>
                <a:ext cx="510396" cy="317203"/>
              </a:xfrm>
              <a:prstGeom prst="rect">
                <a:avLst/>
              </a:prstGeom>
              <a:blipFill>
                <a:blip r:embed="rId2"/>
                <a:stretch>
                  <a:fillRect l="-40964" t="-128846" r="-9638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>
                <a:spLocks noChangeAspect="1"/>
              </p:cNvSpPr>
              <p:nvPr/>
            </p:nvSpPr>
            <p:spPr>
              <a:xfrm>
                <a:off x="783757" y="5242104"/>
                <a:ext cx="510396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5242104"/>
                <a:ext cx="510396" cy="315792"/>
              </a:xfrm>
              <a:prstGeom prst="rect">
                <a:avLst/>
              </a:prstGeom>
              <a:blipFill>
                <a:blip r:embed="rId3"/>
                <a:stretch>
                  <a:fillRect l="-40964" t="-130769" r="-96386" b="-2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>
                <a:spLocks noChangeAspect="1"/>
              </p:cNvSpPr>
              <p:nvPr/>
            </p:nvSpPr>
            <p:spPr>
              <a:xfrm>
                <a:off x="819757" y="5635629"/>
                <a:ext cx="411010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7" y="5635629"/>
                <a:ext cx="411010" cy="317203"/>
              </a:xfrm>
              <a:prstGeom prst="rect">
                <a:avLst/>
              </a:prstGeom>
              <a:blipFill>
                <a:blip r:embed="rId4"/>
                <a:stretch>
                  <a:fillRect l="-73529" t="-126415" r="-116176" b="-2113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>
                <a:spLocks noChangeAspect="1"/>
              </p:cNvSpPr>
              <p:nvPr/>
            </p:nvSpPr>
            <p:spPr>
              <a:xfrm>
                <a:off x="819757" y="5976000"/>
                <a:ext cx="411010" cy="31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7" y="5976000"/>
                <a:ext cx="411010" cy="315023"/>
              </a:xfrm>
              <a:prstGeom prst="rect">
                <a:avLst/>
              </a:prstGeom>
              <a:blipFill>
                <a:blip r:embed="rId5"/>
                <a:stretch>
                  <a:fillRect l="-73529" t="-128846" r="-11617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19757" y="563222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0.136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19757" y="48141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0.495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19757" y="5288448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1975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4059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391606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831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blipFill>
                <a:blip r:embed="rId7"/>
                <a:stretch>
                  <a:fillRect l="-2488" r="-2488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/>
          <p:cNvCxnSpPr/>
          <p:nvPr/>
        </p:nvCxnSpPr>
        <p:spPr>
          <a:xfrm>
            <a:off x="1359757" y="44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>
                <a:spLocks noChangeAspect="1"/>
              </p:cNvSpPr>
              <p:nvPr/>
            </p:nvSpPr>
            <p:spPr>
              <a:xfrm>
                <a:off x="783757" y="4267218"/>
                <a:ext cx="510396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4267218"/>
                <a:ext cx="510396" cy="321563"/>
              </a:xfrm>
              <a:prstGeom prst="rect">
                <a:avLst/>
              </a:prstGeom>
              <a:blipFill>
                <a:blip r:embed="rId8"/>
                <a:stretch>
                  <a:fillRect l="-40964" t="-124528" r="-96386" b="-2132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1719757" y="4293096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0.717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19757" y="373154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0.965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19757" y="305663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19757" y="238173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719757" y="162176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Gerader Verbinder 36"/>
          <p:cNvCxnSpPr/>
          <p:nvPr/>
        </p:nvCxnSpPr>
        <p:spPr>
          <a:xfrm>
            <a:off x="1359757" y="38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1359757" y="320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>
            <a:off x="1359757" y="25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1359757" y="176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>
                <a:spLocks noChangeAspect="1"/>
              </p:cNvSpPr>
              <p:nvPr/>
            </p:nvSpPr>
            <p:spPr>
              <a:xfrm>
                <a:off x="783757" y="3685095"/>
                <a:ext cx="510396" cy="31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3685095"/>
                <a:ext cx="510396" cy="316433"/>
              </a:xfrm>
              <a:prstGeom prst="rect">
                <a:avLst/>
              </a:prstGeom>
              <a:blipFill>
                <a:blip r:embed="rId9"/>
                <a:stretch>
                  <a:fillRect l="-40964" t="-133333" r="-96386" b="-2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>
                <a:spLocks noChangeAspect="1"/>
              </p:cNvSpPr>
              <p:nvPr/>
            </p:nvSpPr>
            <p:spPr>
              <a:xfrm>
                <a:off x="783757" y="3042305"/>
                <a:ext cx="510396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3042305"/>
                <a:ext cx="510396" cy="317203"/>
              </a:xfrm>
              <a:prstGeom prst="rect">
                <a:avLst/>
              </a:prstGeom>
              <a:blipFill>
                <a:blip r:embed="rId10"/>
                <a:stretch>
                  <a:fillRect l="-40964" t="-128846" r="-9638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>
                <a:spLocks noChangeAspect="1"/>
              </p:cNvSpPr>
              <p:nvPr/>
            </p:nvSpPr>
            <p:spPr>
              <a:xfrm>
                <a:off x="783757" y="2362104"/>
                <a:ext cx="510396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2362104"/>
                <a:ext cx="510396" cy="315792"/>
              </a:xfrm>
              <a:prstGeom prst="rect">
                <a:avLst/>
              </a:prstGeom>
              <a:blipFill>
                <a:blip r:embed="rId11"/>
                <a:stretch>
                  <a:fillRect l="-40964" t="-128846" r="-9638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>
                <a:spLocks noChangeAspect="1"/>
              </p:cNvSpPr>
              <p:nvPr/>
            </p:nvSpPr>
            <p:spPr>
              <a:xfrm>
                <a:off x="783757" y="1596388"/>
                <a:ext cx="510396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1596388"/>
                <a:ext cx="510396" cy="317203"/>
              </a:xfrm>
              <a:prstGeom prst="rect">
                <a:avLst/>
              </a:prstGeom>
              <a:blipFill>
                <a:blip r:embed="rId12"/>
                <a:stretch>
                  <a:fillRect l="-40964" t="-130769" r="-96386" b="-2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feld 44"/>
          <p:cNvSpPr txBox="1"/>
          <p:nvPr/>
        </p:nvSpPr>
        <p:spPr>
          <a:xfrm>
            <a:off x="3159757" y="597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59757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159757" y="518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0.338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159757" y="47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0.543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159757" y="417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159757" y="356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159757" y="29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159757" y="220486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159756" y="14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1.933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>
                <a:spLocks noChangeAspect="1"/>
              </p:cNvSpPr>
              <p:nvPr/>
            </p:nvSpPr>
            <p:spPr>
              <a:xfrm>
                <a:off x="2259757" y="6048000"/>
                <a:ext cx="411010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6048000"/>
                <a:ext cx="411010" cy="283539"/>
              </a:xfrm>
              <a:prstGeom prst="rect">
                <a:avLst/>
              </a:prstGeom>
              <a:blipFill>
                <a:blip r:embed="rId13"/>
                <a:stretch>
                  <a:fillRect l="-76119" t="-153191" r="-117910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Gerader Verbinder 54"/>
          <p:cNvCxnSpPr/>
          <p:nvPr/>
        </p:nvCxnSpPr>
        <p:spPr>
          <a:xfrm>
            <a:off x="279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>
            <a:off x="2799757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>
            <a:off x="2799757" y="53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>
            <a:off x="2799757" y="48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/>
        </p:nvCxnSpPr>
        <p:spPr>
          <a:xfrm>
            <a:off x="2799757" y="43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>
            <a:off x="2799757" y="370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>
            <a:off x="2799757" y="30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2799757" y="234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>
            <a:off x="2799757" y="15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>
                <a:spLocks noChangeAspect="1"/>
              </p:cNvSpPr>
              <p:nvPr/>
            </p:nvSpPr>
            <p:spPr>
              <a:xfrm>
                <a:off x="2259757" y="5616000"/>
                <a:ext cx="510396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5616000"/>
                <a:ext cx="510396" cy="282129"/>
              </a:xfrm>
              <a:prstGeom prst="rect">
                <a:avLst/>
              </a:prstGeom>
              <a:blipFill>
                <a:blip r:embed="rId14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>
                <a:spLocks noChangeAspect="1"/>
              </p:cNvSpPr>
              <p:nvPr/>
            </p:nvSpPr>
            <p:spPr>
              <a:xfrm>
                <a:off x="2259757" y="5235103"/>
                <a:ext cx="51039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5235103"/>
                <a:ext cx="510396" cy="283539"/>
              </a:xfrm>
              <a:prstGeom prst="rect">
                <a:avLst/>
              </a:prstGeom>
              <a:blipFill>
                <a:blip r:embed="rId15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>
                <a:spLocks noChangeAspect="1"/>
              </p:cNvSpPr>
              <p:nvPr/>
            </p:nvSpPr>
            <p:spPr>
              <a:xfrm>
                <a:off x="2259757" y="4725144"/>
                <a:ext cx="510396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4725144"/>
                <a:ext cx="510396" cy="287899"/>
              </a:xfrm>
              <a:prstGeom prst="rect">
                <a:avLst/>
              </a:prstGeom>
              <a:blipFill>
                <a:blip r:embed="rId16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>
                <a:spLocks noChangeAspect="1"/>
              </p:cNvSpPr>
              <p:nvPr/>
            </p:nvSpPr>
            <p:spPr>
              <a:xfrm>
                <a:off x="2259757" y="4183064"/>
                <a:ext cx="510396" cy="28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4183064"/>
                <a:ext cx="510396" cy="282770"/>
              </a:xfrm>
              <a:prstGeom prst="rect">
                <a:avLst/>
              </a:prstGeom>
              <a:blipFill>
                <a:blip r:embed="rId17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>
                <a:spLocks noChangeAspect="1"/>
              </p:cNvSpPr>
              <p:nvPr/>
            </p:nvSpPr>
            <p:spPr>
              <a:xfrm>
                <a:off x="2259757" y="3563550"/>
                <a:ext cx="51039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3563550"/>
                <a:ext cx="510396" cy="283539"/>
              </a:xfrm>
              <a:prstGeom prst="rect">
                <a:avLst/>
              </a:prstGeom>
              <a:blipFill>
                <a:blip r:embed="rId18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68"/>
              <p:cNvSpPr txBox="1">
                <a:spLocks noChangeAspect="1"/>
              </p:cNvSpPr>
              <p:nvPr/>
            </p:nvSpPr>
            <p:spPr>
              <a:xfrm>
                <a:off x="2259757" y="2924944"/>
                <a:ext cx="510396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2924944"/>
                <a:ext cx="510396" cy="282129"/>
              </a:xfrm>
              <a:prstGeom prst="rect">
                <a:avLst/>
              </a:prstGeom>
              <a:blipFill>
                <a:blip r:embed="rId19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/>
              <p:cNvSpPr txBox="1">
                <a:spLocks noChangeAspect="1"/>
              </p:cNvSpPr>
              <p:nvPr/>
            </p:nvSpPr>
            <p:spPr>
              <a:xfrm>
                <a:off x="2259757" y="2217687"/>
                <a:ext cx="51039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2217687"/>
                <a:ext cx="510396" cy="283539"/>
              </a:xfrm>
              <a:prstGeom prst="rect">
                <a:avLst/>
              </a:prstGeom>
              <a:blipFill>
                <a:blip r:embed="rId20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>
                <a:spLocks noChangeAspect="1"/>
              </p:cNvSpPr>
              <p:nvPr/>
            </p:nvSpPr>
            <p:spPr>
              <a:xfrm>
                <a:off x="2259757" y="1464623"/>
                <a:ext cx="510396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1464623"/>
                <a:ext cx="510396" cy="287899"/>
              </a:xfrm>
              <a:prstGeom prst="rect">
                <a:avLst/>
              </a:prstGeom>
              <a:blipFill>
                <a:blip r:embed="rId21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r Verbinder 71"/>
          <p:cNvCxnSpPr/>
          <p:nvPr/>
        </p:nvCxnSpPr>
        <p:spPr>
          <a:xfrm>
            <a:off x="387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3879757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/>
          <p:nvPr/>
        </p:nvCxnSpPr>
        <p:spPr>
          <a:xfrm>
            <a:off x="3879757" y="48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>
            <a:off x="3879757" y="536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3879757" y="43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4419757" y="594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4419757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4419757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4419757" y="46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4176000" y="59760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4176000" y="56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0.143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4176000" y="522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0.317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176000" y="47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0.520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4176000" y="4201343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0.750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31255" y="3780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4716000" y="579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0.073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4716000" y="543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0.231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716000" y="500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0.417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4716000" y="450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0.629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Gerader Verbinder 90"/>
          <p:cNvCxnSpPr/>
          <p:nvPr/>
        </p:nvCxnSpPr>
        <p:spPr>
          <a:xfrm>
            <a:off x="4419757" y="410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4716000" y="396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0.868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Gerader Verbinder 92"/>
          <p:cNvCxnSpPr/>
          <p:nvPr/>
        </p:nvCxnSpPr>
        <p:spPr>
          <a:xfrm>
            <a:off x="4419757" y="349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4716000" y="3348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1.130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4203645" y="299695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cxnSp>
        <p:nvCxnSpPr>
          <p:cNvPr id="96" name="Gerader Verbinder 95"/>
          <p:cNvCxnSpPr/>
          <p:nvPr/>
        </p:nvCxnSpPr>
        <p:spPr>
          <a:xfrm>
            <a:off x="513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/>
          <p:cNvCxnSpPr/>
          <p:nvPr/>
        </p:nvCxnSpPr>
        <p:spPr>
          <a:xfrm>
            <a:off x="5139757" y="572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r Verbinder 97"/>
          <p:cNvCxnSpPr/>
          <p:nvPr/>
        </p:nvCxnSpPr>
        <p:spPr>
          <a:xfrm>
            <a:off x="5859757" y="568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5400000" y="59760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5400000" y="558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0.164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4909054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99" name="Gerader Verbinder 98"/>
          <p:cNvCxnSpPr/>
          <p:nvPr/>
        </p:nvCxnSpPr>
        <p:spPr>
          <a:xfrm>
            <a:off x="5859757" y="53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/>
          <p:cNvCxnSpPr/>
          <p:nvPr/>
        </p:nvCxnSpPr>
        <p:spPr>
          <a:xfrm>
            <a:off x="5859757" y="43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/>
          <p:cNvCxnSpPr/>
          <p:nvPr/>
        </p:nvCxnSpPr>
        <p:spPr>
          <a:xfrm>
            <a:off x="5859757" y="48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/>
          <p:cNvCxnSpPr/>
          <p:nvPr/>
        </p:nvCxnSpPr>
        <p:spPr>
          <a:xfrm>
            <a:off x="5859757" y="37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156000" y="554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0.175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6156000" y="518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0.337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6156000" y="47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0.529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6156000" y="421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0.747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6156000" y="363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0.993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Gerader Verbinder 110"/>
          <p:cNvCxnSpPr/>
          <p:nvPr/>
        </p:nvCxnSpPr>
        <p:spPr>
          <a:xfrm>
            <a:off x="5859757" y="316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6156000" y="302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1.259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5651576" y="270892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cxnSp>
        <p:nvCxnSpPr>
          <p:cNvPr id="114" name="Gerader Verbinder 113"/>
          <p:cNvCxnSpPr/>
          <p:nvPr/>
        </p:nvCxnSpPr>
        <p:spPr>
          <a:xfrm>
            <a:off x="657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/>
          <p:cNvCxnSpPr/>
          <p:nvPr/>
        </p:nvCxnSpPr>
        <p:spPr>
          <a:xfrm>
            <a:off x="7299757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6579757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6876000" y="56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6444000" y="5328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7299757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7299757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7299757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7299757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7299757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7632000" y="540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7632000" y="500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7632000" y="410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7632000" y="349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7299757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7632000" y="295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7632000" y="225712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8316000" y="181223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8019757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709173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7911757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7668000" y="2124000"/>
            <a:ext cx="468000" cy="108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629346" y="5909686"/>
                <a:ext cx="7043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=8.7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46" y="5909686"/>
                <a:ext cx="704360" cy="184666"/>
              </a:xfrm>
              <a:prstGeom prst="rect">
                <a:avLst/>
              </a:prstGeom>
              <a:blipFill>
                <a:blip r:embed="rId22"/>
                <a:stretch>
                  <a:fillRect l="-2586" r="-5172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feld 135"/>
              <p:cNvSpPr txBox="1"/>
              <p:nvPr/>
            </p:nvSpPr>
            <p:spPr>
              <a:xfrm>
                <a:off x="4356000" y="5688000"/>
                <a:ext cx="76046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=153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6" name="Textfeld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0" y="5688000"/>
                <a:ext cx="760465" cy="184666"/>
              </a:xfrm>
              <a:prstGeom prst="rect">
                <a:avLst/>
              </a:prstGeom>
              <a:blipFill>
                <a:blip r:embed="rId23"/>
                <a:stretch>
                  <a:fillRect l="-3226" r="-3226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feld 136"/>
          <p:cNvSpPr txBox="1"/>
          <p:nvPr/>
        </p:nvSpPr>
        <p:spPr>
          <a:xfrm>
            <a:off x="6876000" y="59760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feld 137"/>
              <p:cNvSpPr txBox="1"/>
              <p:nvPr/>
            </p:nvSpPr>
            <p:spPr>
              <a:xfrm>
                <a:off x="5827759" y="5445224"/>
                <a:ext cx="59054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" name="Textfeld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59" y="5445224"/>
                <a:ext cx="590546" cy="184666"/>
              </a:xfrm>
              <a:prstGeom prst="rect">
                <a:avLst/>
              </a:prstGeom>
              <a:blipFill>
                <a:blip r:embed="rId24"/>
                <a:stretch>
                  <a:fillRect l="-4124" r="-3093"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hteck 138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Rechteck 139"/>
          <p:cNvSpPr/>
          <p:nvPr/>
        </p:nvSpPr>
        <p:spPr>
          <a:xfrm>
            <a:off x="7322505" y="872549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Rechteck 140"/>
          <p:cNvSpPr/>
          <p:nvPr/>
        </p:nvSpPr>
        <p:spPr>
          <a:xfrm>
            <a:off x="7811000" y="87435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Rechteck 141"/>
          <p:cNvSpPr/>
          <p:nvPr/>
        </p:nvSpPr>
        <p:spPr>
          <a:xfrm>
            <a:off x="8311875" y="871973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3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36" grpId="0" animBg="1"/>
      <p:bldP spid="138" grpId="0"/>
      <p:bldP spid="139" grpId="0" animBg="1"/>
      <p:bldP spid="140" grpId="0" animBg="1"/>
      <p:bldP spid="141" grpId="0" animBg="1"/>
      <p:bldP spid="1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187</a:t>
            </a:r>
            <a:r>
              <a:rPr lang="en-US" dirty="0" smtClean="0"/>
              <a:t>Ta level scheme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89127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39527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25127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Gerader Verbinder 114"/>
          <p:cNvCxnSpPr/>
          <p:nvPr/>
        </p:nvCxnSpPr>
        <p:spPr>
          <a:xfrm>
            <a:off x="2332320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89232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1210641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647136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2332320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2332320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2332320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233232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2332320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2699520" y="540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2699520" y="50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2699520" y="45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2699520" y="41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2699520" y="349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2332320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2699520" y="295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2699520" y="225712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3707520" y="18122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3347344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208729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3239344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2981798" y="2124000"/>
            <a:ext cx="468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51520" y="5643892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643892"/>
                <a:ext cx="601575" cy="251992"/>
              </a:xfrm>
              <a:prstGeom prst="rect">
                <a:avLst/>
              </a:prstGeom>
              <a:blipFill>
                <a:blip r:embed="rId4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251520" y="598532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85320"/>
                <a:ext cx="601575" cy="251992"/>
              </a:xfrm>
              <a:prstGeom prst="rect">
                <a:avLst/>
              </a:prstGeom>
              <a:blipFill>
                <a:blip r:embed="rId5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1655520" y="5445224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5445224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9792" t="-152778" r="-43750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1655520" y="50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504000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1655520" y="462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462600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1655520" y="41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414000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165552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352800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1655520" y="298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298800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1655520" y="230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2304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2663520" y="183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20" y="1836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3311520" y="5040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=7.9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5040000"/>
                <a:ext cx="705962" cy="184666"/>
              </a:xfrm>
              <a:prstGeom prst="rect">
                <a:avLst/>
              </a:prstGeom>
              <a:blipFill>
                <a:blip r:embed="rId14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/>
              <p:cNvSpPr txBox="1"/>
              <p:nvPr/>
            </p:nvSpPr>
            <p:spPr>
              <a:xfrm>
                <a:off x="3311520" y="461295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=3.4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4612950"/>
                <a:ext cx="705962" cy="184666"/>
              </a:xfrm>
              <a:prstGeom prst="rect">
                <a:avLst/>
              </a:prstGeom>
              <a:blipFill>
                <a:blip r:embed="rId15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3311520" y="4180438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4180438"/>
                <a:ext cx="705962" cy="184666"/>
              </a:xfrm>
              <a:prstGeom prst="rect">
                <a:avLst/>
              </a:prstGeom>
              <a:blipFill>
                <a:blip r:embed="rId16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3311520" y="3573016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3573016"/>
                <a:ext cx="705962" cy="184666"/>
              </a:xfrm>
              <a:prstGeom prst="rect">
                <a:avLst/>
              </a:prstGeom>
              <a:blipFill>
                <a:blip r:embed="rId17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3311520" y="2996952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2996952"/>
                <a:ext cx="705962" cy="184666"/>
              </a:xfrm>
              <a:prstGeom prst="rect">
                <a:avLst/>
              </a:prstGeom>
              <a:blipFill>
                <a:blip r:embed="rId17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311520" y="2304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2304000"/>
                <a:ext cx="705962" cy="184666"/>
              </a:xfrm>
              <a:prstGeom prst="rect">
                <a:avLst/>
              </a:prstGeom>
              <a:blipFill>
                <a:blip r:embed="rId18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827395" y="136040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lifetimes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3311432" y="5445224"/>
                <a:ext cx="6508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40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32" y="5445224"/>
                <a:ext cx="650883" cy="184666"/>
              </a:xfrm>
              <a:prstGeom prst="rect">
                <a:avLst/>
              </a:prstGeom>
              <a:blipFill>
                <a:blip r:embed="rId19"/>
                <a:stretch>
                  <a:fillRect l="-2804" r="-3738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/>
              <p:cNvSpPr txBox="1"/>
              <p:nvPr/>
            </p:nvSpPr>
            <p:spPr>
              <a:xfrm>
                <a:off x="4247536" y="1844824"/>
                <a:ext cx="100251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=10.5(13) 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feld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36" y="1844824"/>
                <a:ext cx="1002518" cy="184666"/>
              </a:xfrm>
              <a:prstGeom prst="rect">
                <a:avLst/>
              </a:prstGeom>
              <a:blipFill>
                <a:blip r:embed="rId20"/>
                <a:stretch>
                  <a:fillRect l="-1829" t="-6667" r="-1829" b="-3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22" y="1529226"/>
            <a:ext cx="3600000" cy="14587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22" y="3417337"/>
            <a:ext cx="3600000" cy="272408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12160" y="2984079"/>
            <a:ext cx="2912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of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-coincidence energy spectra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133930" y="6151056"/>
            <a:ext cx="2996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splitting versus angular momentum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956376" y="1446198"/>
                <a:ext cx="64293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46198"/>
                <a:ext cx="642932" cy="184666"/>
              </a:xfrm>
              <a:prstGeom prst="rect">
                <a:avLst/>
              </a:prstGeom>
              <a:blipFill>
                <a:blip r:embed="rId23"/>
                <a:stretch>
                  <a:fillRect l="-5660" r="-4717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716042" y="1453762"/>
                <a:ext cx="64293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42" y="1453762"/>
                <a:ext cx="642933" cy="184666"/>
              </a:xfrm>
              <a:prstGeom prst="rect">
                <a:avLst/>
              </a:prstGeom>
              <a:blipFill>
                <a:blip r:embed="rId24"/>
                <a:stretch>
                  <a:fillRect l="-5714" r="-5714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2087296" y="6300000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P.M. Walker; Phys.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125 192505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8316416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/>
      <p:bldP spid="82" grpId="0"/>
      <p:bldP spid="83" grpId="0"/>
      <p:bldP spid="84" grpId="0"/>
      <p:bldP spid="85" grpId="0"/>
      <p:bldP spid="86" grpId="0"/>
      <p:bldP spid="6" grpId="0"/>
      <p:bldP spid="87" grpId="0"/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56113" y="684000"/>
            <a:ext cx="4831773" cy="2878283"/>
            <a:chOff x="2291195" y="980728"/>
            <a:chExt cx="4831773" cy="287828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195" y="980728"/>
              <a:ext cx="4561610" cy="223404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195" y="3214773"/>
              <a:ext cx="4831773" cy="644238"/>
            </a:xfrm>
            <a:prstGeom prst="rect">
              <a:avLst/>
            </a:prstGeom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6245"/>
            <a:ext cx="836105" cy="55635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963866" y="66922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primary beam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6309320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Steven John Steer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5904"/>
            <a:ext cx="2967038" cy="26622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67744" y="132102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de-DE" sz="1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430828" y="3765904"/>
            <a:ext cx="3006090" cy="2577727"/>
            <a:chOff x="1414801" y="3765904"/>
            <a:chExt cx="3006090" cy="257772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000" y="3765904"/>
              <a:ext cx="2578894" cy="2235994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01" y="3888000"/>
              <a:ext cx="320040" cy="1891665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841" y="6067406"/>
              <a:ext cx="2686050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5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6245"/>
            <a:ext cx="836105" cy="55635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60000" y="6298819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Steven John Steer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82052"/>
            <a:ext cx="6392072" cy="374446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51204"/>
              </p:ext>
            </p:extLst>
          </p:nvPr>
        </p:nvGraphicFramePr>
        <p:xfrm>
          <a:off x="6660000" y="4250150"/>
          <a:ext cx="2448272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695">
                  <a:extLst>
                    <a:ext uri="{9D8B030D-6E8A-4147-A177-3AD203B41FA5}">
                      <a16:colId xmlns:a16="http://schemas.microsoft.com/office/drawing/2014/main" val="739188190"/>
                    </a:ext>
                  </a:extLst>
                </a:gridCol>
                <a:gridCol w="1421577">
                  <a:extLst>
                    <a:ext uri="{9D8B030D-6E8A-4147-A177-3AD203B41FA5}">
                      <a16:colId xmlns:a16="http://schemas.microsoft.com/office/drawing/2014/main" val="1402734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2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153.9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100(19)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7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73(17)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4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342.5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47(13)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80(19)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9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97(21)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graphicFrame>
        <p:nvGraphicFramePr>
          <p:cNvPr id="79" name="Tabel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19627"/>
              </p:ext>
            </p:extLst>
          </p:nvPr>
        </p:nvGraphicFramePr>
        <p:xfrm>
          <a:off x="5073906" y="1531227"/>
          <a:ext cx="3962590" cy="2097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4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83725278"/>
                    </a:ext>
                  </a:extLst>
                </a:gridCol>
                <a:gridCol w="647678">
                  <a:extLst>
                    <a:ext uri="{9D8B030D-6E8A-4147-A177-3AD203B41FA5}">
                      <a16:colId xmlns:a16="http://schemas.microsoft.com/office/drawing/2014/main" val="2664802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4006069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de-DE" sz="9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de-DE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de-DE" sz="9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sz="9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</a:t>
                      </a:r>
                      <a:endParaRPr lang="de-DE" sz="900" b="1" baseline="-25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sz="9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S.J.</a:t>
                      </a:r>
                      <a:r>
                        <a:rPr lang="en-US" sz="900" b="1" baseline="0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Steer</a:t>
                      </a:r>
                      <a:endParaRPr lang="en-US" sz="9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de-DE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lang="de-DE" sz="9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9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de-DE" sz="9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de-DE" sz="900" b="1" baseline="-25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149.5±14.1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0.734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E1:</a:t>
                      </a:r>
                      <a:r>
                        <a:rPr lang="de-DE" sz="8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119/</a:t>
                      </a:r>
                      <a:r>
                        <a:rPr lang="de-DE" sz="6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E2:</a:t>
                      </a:r>
                      <a:r>
                        <a:rPr lang="de-DE" sz="8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de-DE" sz="8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1.09(4)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13563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67.1±9.0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44.9±7.4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58.5±9.6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5524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32.3±9.6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21.6±6.7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0.308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28.3±8.8</a:t>
                      </a:r>
                      <a:endParaRPr lang="de-DE" sz="900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200.5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31.1±9.6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20.8±6.7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0.295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26.9±8.7</a:t>
                      </a:r>
                      <a:endParaRPr lang="de-DE" sz="900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11814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247.2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36.9±7.1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24.7±5.3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0.149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28.4±6.1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13870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284.6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37.5±8.3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25.5±6.0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E1:</a:t>
                      </a:r>
                      <a:r>
                        <a:rPr lang="de-DE" sz="8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26.1±6.2</a:t>
                      </a:r>
                      <a:endParaRPr lang="de-DE" sz="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73±22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1.16(7)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342.7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29.4±7.0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19.7±5.0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20.8±5.3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47±16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389.3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110.5±10.9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73.9±10.1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76.8±10.4</a:t>
                      </a:r>
                      <a:endParaRPr lang="de-DE" sz="9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80±24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1.08(6)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538810141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131.6±12.5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88.0±11.8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90±12</a:t>
                      </a:r>
                      <a:endParaRPr lang="de-DE" sz="9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97±28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1.12(7)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85229095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558772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0.202(12) 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928703814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0.284(11) 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648151206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+16.6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blipFill>
                <a:blip r:embed="rId3"/>
                <a:stretch>
                  <a:fillRect l="-2262" r="-2262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32046"/>
              </p:ext>
            </p:extLst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7141368" y="495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47971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0392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20976" y="392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392400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39133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29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27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5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41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556000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628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2916000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276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03200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320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7286400" y="4968000"/>
            <a:ext cx="6928" cy="6475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7034400" y="5184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0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1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2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r Verbinder 45"/>
          <p:cNvCxnSpPr/>
          <p:nvPr/>
        </p:nvCxnSpPr>
        <p:spPr>
          <a:xfrm>
            <a:off x="5508000" y="5616000"/>
            <a:ext cx="1980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0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1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2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erader Verbinder 86"/>
          <p:cNvCxnSpPr/>
          <p:nvPr/>
        </p:nvCxnSpPr>
        <p:spPr>
          <a:xfrm>
            <a:off x="5508000" y="5616000"/>
            <a:ext cx="1980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+16.6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blipFill>
                <a:blip r:embed="rId3"/>
                <a:stretch>
                  <a:fillRect l="-2262" r="-2262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12159"/>
              </p:ext>
            </p:extLst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8557" t="-157143" r="-43299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>
            <a:off x="6060976" y="540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456976" y="525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>
          <a:xfrm>
            <a:off x="6060976" y="460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Gerader Verbinder 35"/>
          <p:cNvCxnSpPr/>
          <p:nvPr/>
        </p:nvCxnSpPr>
        <p:spPr>
          <a:xfrm>
            <a:off x="6060976" y="35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6240976" y="5400000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989200" y="550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 Verbindung mit Pfeil 49"/>
          <p:cNvCxnSpPr>
            <a:endCxn id="20" idx="1"/>
          </p:cNvCxnSpPr>
          <p:nvPr/>
        </p:nvCxnSpPr>
        <p:spPr>
          <a:xfrm flipH="1">
            <a:off x="6456976" y="4956106"/>
            <a:ext cx="821072" cy="45378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6600976" y="511654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3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feld 57"/>
          <p:cNvSpPr txBox="1"/>
          <p:nvPr/>
        </p:nvSpPr>
        <p:spPr>
          <a:xfrm>
            <a:off x="6456976" y="338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1.042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H="1">
            <a:off x="6240976" y="4608000"/>
            <a:ext cx="224" cy="8028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989200" y="486916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6239371" y="3527999"/>
            <a:ext cx="1606" cy="1080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5989200" y="393305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141368" y="495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7501368" y="47971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Gerader Verbinder 68"/>
          <p:cNvCxnSpPr/>
          <p:nvPr/>
        </p:nvCxnSpPr>
        <p:spPr>
          <a:xfrm>
            <a:off x="7140976" y="40392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/>
              <p:cNvSpPr txBox="1"/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feld 70"/>
          <p:cNvSpPr txBox="1"/>
          <p:nvPr/>
        </p:nvSpPr>
        <p:spPr>
          <a:xfrm>
            <a:off x="7500976" y="39133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Gerader Verbinder 71"/>
          <p:cNvCxnSpPr/>
          <p:nvPr/>
        </p:nvCxnSpPr>
        <p:spPr>
          <a:xfrm>
            <a:off x="7140976" y="29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7465248" y="27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Gerader Verbinder 75"/>
          <p:cNvCxnSpPr/>
          <p:nvPr/>
        </p:nvCxnSpPr>
        <p:spPr>
          <a:xfrm>
            <a:off x="8149440" y="25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8458697" y="241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Gerade Verbindung mit Pfeil 77"/>
          <p:cNvCxnSpPr/>
          <p:nvPr/>
        </p:nvCxnSpPr>
        <p:spPr>
          <a:xfrm flipH="1">
            <a:off x="7308759" y="2556000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7573376" y="2628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Gerade Verbindung mit Pfeil 79"/>
          <p:cNvCxnSpPr/>
          <p:nvPr/>
        </p:nvCxnSpPr>
        <p:spPr>
          <a:xfrm>
            <a:off x="7284976" y="2916000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7032976" y="3276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7284976" y="403200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7032976" y="4320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7286400" y="4968000"/>
            <a:ext cx="6928" cy="6475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7034400" y="5184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blipFill>
                <a:blip r:embed="rId18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6456976" y="446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Gerader Verbinder 87"/>
          <p:cNvCxnSpPr/>
          <p:nvPr/>
        </p:nvCxnSpPr>
        <p:spPr>
          <a:xfrm>
            <a:off x="5508000" y="5976000"/>
            <a:ext cx="104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70288" y="527050"/>
          <a:ext cx="46688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8" name="Equation" r:id="rId5" imgW="3098520" imgH="419040" progId="Equation.3">
                  <p:embed/>
                </p:oleObj>
              </mc:Choice>
              <mc:Fallback>
                <p:oleObj name="Equation" r:id="rId5" imgW="3098520" imgH="419040" progId="Equation.3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7050"/>
                        <a:ext cx="46688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0" y="671513"/>
            <a:ext cx="224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477000" y="1895475"/>
          <a:ext cx="11668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9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95475"/>
                        <a:ext cx="11668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051050" y="1247775"/>
          <a:ext cx="6045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80" name="Equation" r:id="rId9" imgW="4012920" imgH="291960" progId="Equation.3">
                  <p:embed/>
                </p:oleObj>
              </mc:Choice>
              <mc:Fallback>
                <p:oleObj name="Equation" r:id="rId9" imgW="4012920" imgH="291960" progId="Equation.3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47775"/>
                        <a:ext cx="6045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9500" y="18954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half-life: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40425" y="47688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Weisskopf estimate: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6045200" y="5208588"/>
          <a:ext cx="3027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81" name="Equation" r:id="rId11" imgW="2438280" imgH="253800" progId="Equation.3">
                  <p:embed/>
                </p:oleObj>
              </mc:Choice>
              <mc:Fallback>
                <p:oleObj name="Equation" r:id="rId11" imgW="2438280" imgH="253800" progId="Equation.3">
                  <p:embed/>
                  <p:pic>
                    <p:nvPicPr>
                      <p:cNvPr id="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208588"/>
                        <a:ext cx="3027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8" descr="4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05000"/>
            <a:ext cx="547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4400"/>
            <a:ext cx="1238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Grafik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3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>
            <a:off x="6060976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456976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>
          <a:xfrm>
            <a:off x="6060976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56976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6060976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6240976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989200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6456976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6600976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H="1">
            <a:off x="6420976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6600976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3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feld 57"/>
          <p:cNvSpPr txBox="1"/>
          <p:nvPr/>
        </p:nvSpPr>
        <p:spPr>
          <a:xfrm>
            <a:off x="6456976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H="1">
            <a:off x="6240976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989200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6060976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 Verbindung mit Pfeil 62"/>
          <p:cNvCxnSpPr/>
          <p:nvPr/>
        </p:nvCxnSpPr>
        <p:spPr>
          <a:xfrm>
            <a:off x="6239371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493256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989200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>
            <a:off x="6060976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456976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>
          <a:xfrm>
            <a:off x="6060976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56976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6060976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6240976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989200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6456976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6600976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H="1">
            <a:off x="6420976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6600976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3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feld 57"/>
          <p:cNvSpPr txBox="1"/>
          <p:nvPr/>
        </p:nvSpPr>
        <p:spPr>
          <a:xfrm>
            <a:off x="6456976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H="1">
            <a:off x="6240976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989200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6060976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 Verbindung mit Pfeil 62"/>
          <p:cNvCxnSpPr/>
          <p:nvPr/>
        </p:nvCxnSpPr>
        <p:spPr>
          <a:xfrm>
            <a:off x="6239371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493256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989200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 (1. solution)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" y="1691999"/>
            <a:ext cx="4479131" cy="4590574"/>
          </a:xfrm>
          <a:prstGeom prst="rect">
            <a:avLst/>
          </a:prstGeom>
        </p:spPr>
      </p:pic>
      <p:sp>
        <p:nvSpPr>
          <p:cNvPr id="129" name="Textfeld 128"/>
          <p:cNvSpPr txBox="1"/>
          <p:nvPr/>
        </p:nvSpPr>
        <p:spPr>
          <a:xfrm>
            <a:off x="6281909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feld 129"/>
              <p:cNvSpPr txBox="1"/>
              <p:nvPr/>
            </p:nvSpPr>
            <p:spPr>
              <a:xfrm>
                <a:off x="5364088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Textfeld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94311"/>
                <a:ext cx="1039580" cy="307777"/>
              </a:xfrm>
              <a:prstGeom prst="rect">
                <a:avLst/>
              </a:prstGeom>
              <a:blipFill>
                <a:blip r:embed="rId5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feld 130"/>
              <p:cNvSpPr txBox="1"/>
              <p:nvPr/>
            </p:nvSpPr>
            <p:spPr>
              <a:xfrm>
                <a:off x="6686245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Textfeld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45" y="2090973"/>
                <a:ext cx="1039580" cy="307777"/>
              </a:xfrm>
              <a:prstGeom prst="rect">
                <a:avLst/>
              </a:prstGeom>
              <a:blipFill>
                <a:blip r:embed="rId6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663095" y="2340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=14.3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95" y="2340000"/>
                <a:ext cx="709105" cy="378758"/>
              </a:xfrm>
              <a:prstGeom prst="rect">
                <a:avLst/>
              </a:prstGeom>
              <a:blipFill>
                <a:blip r:embed="rId7"/>
                <a:stretch>
                  <a:fillRect l="-4237" r="-42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6743215" y="2340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=13.6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15" y="2340000"/>
                <a:ext cx="709105" cy="378758"/>
              </a:xfrm>
              <a:prstGeom prst="rect">
                <a:avLst/>
              </a:prstGeom>
              <a:blipFill>
                <a:blip r:embed="rId8"/>
                <a:stretch>
                  <a:fillRect l="-4237" r="-42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1990687" y="1836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=14.1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687" y="1836000"/>
                <a:ext cx="709105" cy="378758"/>
              </a:xfrm>
              <a:prstGeom prst="rect">
                <a:avLst/>
              </a:prstGeom>
              <a:blipFill>
                <a:blip r:embed="rId19"/>
                <a:stretch>
                  <a:fillRect l="-4237" r="-42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3347864" y="1836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=13.8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836000"/>
                <a:ext cx="709105" cy="378758"/>
              </a:xfrm>
              <a:prstGeom prst="rect">
                <a:avLst/>
              </a:prstGeom>
              <a:blipFill>
                <a:blip r:embed="rId20"/>
                <a:stretch>
                  <a:fillRect l="-4202" r="-3361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Gerader Verbinder 63"/>
          <p:cNvCxnSpPr/>
          <p:nvPr/>
        </p:nvCxnSpPr>
        <p:spPr>
          <a:xfrm>
            <a:off x="5508000" y="5616000"/>
            <a:ext cx="1980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Gerader Verbinder 67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blipFill>
                <a:blip r:embed="rId21"/>
                <a:stretch>
                  <a:fillRect l="-18557" t="-157143" r="-43299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r Verbinder 71"/>
          <p:cNvCxnSpPr/>
          <p:nvPr/>
        </p:nvCxnSpPr>
        <p:spPr>
          <a:xfrm>
            <a:off x="6060976" y="540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6456976" y="525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blipFill>
                <a:blip r:embed="rId22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Gerader Verbinder 74"/>
          <p:cNvCxnSpPr/>
          <p:nvPr/>
        </p:nvCxnSpPr>
        <p:spPr>
          <a:xfrm>
            <a:off x="6060976" y="460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/>
              <p:cNvSpPr txBox="1"/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Gerader Verbinder 76"/>
          <p:cNvCxnSpPr/>
          <p:nvPr/>
        </p:nvCxnSpPr>
        <p:spPr>
          <a:xfrm>
            <a:off x="6060976" y="35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>
            <a:off x="6240976" y="5400000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5989200" y="550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Gerade Verbindung mit Pfeil 88"/>
          <p:cNvCxnSpPr>
            <a:endCxn id="73" idx="1"/>
          </p:cNvCxnSpPr>
          <p:nvPr/>
        </p:nvCxnSpPr>
        <p:spPr>
          <a:xfrm flipH="1">
            <a:off x="6456976" y="4956106"/>
            <a:ext cx="821072" cy="45378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6600976" y="511654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24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25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feld 92"/>
          <p:cNvSpPr txBox="1"/>
          <p:nvPr/>
        </p:nvSpPr>
        <p:spPr>
          <a:xfrm>
            <a:off x="6456976" y="338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1.042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Gerade Verbindung mit Pfeil 93"/>
          <p:cNvCxnSpPr/>
          <p:nvPr/>
        </p:nvCxnSpPr>
        <p:spPr>
          <a:xfrm flipH="1">
            <a:off x="6240976" y="4608000"/>
            <a:ext cx="224" cy="8028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5989200" y="486916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>
            <a:off x="6239371" y="3527999"/>
            <a:ext cx="1606" cy="1080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5989200" y="393305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" name="Gerader Verbinder 141"/>
          <p:cNvCxnSpPr/>
          <p:nvPr/>
        </p:nvCxnSpPr>
        <p:spPr>
          <a:xfrm>
            <a:off x="7141368" y="495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7501368" y="47971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Gerader Verbinder 143"/>
          <p:cNvCxnSpPr/>
          <p:nvPr/>
        </p:nvCxnSpPr>
        <p:spPr>
          <a:xfrm>
            <a:off x="7140976" y="40392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feld 144"/>
              <p:cNvSpPr txBox="1"/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45" name="Textfeld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blipFill>
                <a:blip r:embed="rId2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feld 145"/>
          <p:cNvSpPr txBox="1"/>
          <p:nvPr/>
        </p:nvSpPr>
        <p:spPr>
          <a:xfrm>
            <a:off x="7500976" y="39133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7" name="Gerader Verbinder 146"/>
          <p:cNvCxnSpPr/>
          <p:nvPr/>
        </p:nvCxnSpPr>
        <p:spPr>
          <a:xfrm>
            <a:off x="7140976" y="29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feld 147"/>
          <p:cNvSpPr txBox="1"/>
          <p:nvPr/>
        </p:nvSpPr>
        <p:spPr>
          <a:xfrm>
            <a:off x="7465248" y="27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feld 148"/>
              <p:cNvSpPr txBox="1"/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49" name="Textfeld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blipFill>
                <a:blip r:embed="rId2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feld 149"/>
              <p:cNvSpPr txBox="1"/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50" name="Textfeld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blipFill>
                <a:blip r:embed="rId28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Gerader Verbinder 150"/>
          <p:cNvCxnSpPr/>
          <p:nvPr/>
        </p:nvCxnSpPr>
        <p:spPr>
          <a:xfrm>
            <a:off x="8149440" y="25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feld 151"/>
          <p:cNvSpPr txBox="1"/>
          <p:nvPr/>
        </p:nvSpPr>
        <p:spPr>
          <a:xfrm>
            <a:off x="8458697" y="241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" name="Gerade Verbindung mit Pfeil 152"/>
          <p:cNvCxnSpPr/>
          <p:nvPr/>
        </p:nvCxnSpPr>
        <p:spPr>
          <a:xfrm flipH="1">
            <a:off x="7308759" y="2556000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feld 153"/>
          <p:cNvSpPr txBox="1"/>
          <p:nvPr/>
        </p:nvSpPr>
        <p:spPr>
          <a:xfrm>
            <a:off x="7573376" y="2628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5" name="Gerade Verbindung mit Pfeil 154"/>
          <p:cNvCxnSpPr/>
          <p:nvPr/>
        </p:nvCxnSpPr>
        <p:spPr>
          <a:xfrm>
            <a:off x="7284976" y="2916000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feld 155"/>
          <p:cNvSpPr txBox="1"/>
          <p:nvPr/>
        </p:nvSpPr>
        <p:spPr>
          <a:xfrm>
            <a:off x="7032976" y="3276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Gerade Verbindung mit Pfeil 156"/>
          <p:cNvCxnSpPr/>
          <p:nvPr/>
        </p:nvCxnSpPr>
        <p:spPr>
          <a:xfrm>
            <a:off x="7284976" y="403200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feld 157"/>
          <p:cNvSpPr txBox="1"/>
          <p:nvPr/>
        </p:nvSpPr>
        <p:spPr>
          <a:xfrm>
            <a:off x="7032976" y="4320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9" name="Gerade Verbindung mit Pfeil 158"/>
          <p:cNvCxnSpPr/>
          <p:nvPr/>
        </p:nvCxnSpPr>
        <p:spPr>
          <a:xfrm>
            <a:off x="7286400" y="4968000"/>
            <a:ext cx="6928" cy="6475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feld 159"/>
          <p:cNvSpPr txBox="1"/>
          <p:nvPr/>
        </p:nvSpPr>
        <p:spPr>
          <a:xfrm>
            <a:off x="7034400" y="5184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feld 160"/>
              <p:cNvSpPr txBox="1"/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61" name="Textfeld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blipFill>
                <a:blip r:embed="rId29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feld 161"/>
          <p:cNvSpPr txBox="1"/>
          <p:nvPr/>
        </p:nvSpPr>
        <p:spPr>
          <a:xfrm>
            <a:off x="6456976" y="446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Gerader Verbinder 162"/>
          <p:cNvCxnSpPr/>
          <p:nvPr/>
        </p:nvCxnSpPr>
        <p:spPr>
          <a:xfrm>
            <a:off x="5508000" y="5976000"/>
            <a:ext cx="104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 (2. solution)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20000" y="60840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feld 128"/>
          <p:cNvSpPr txBox="1"/>
          <p:nvPr/>
        </p:nvSpPr>
        <p:spPr>
          <a:xfrm>
            <a:off x="6281909" y="1700808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½</a:t>
            </a:r>
            <a:r>
              <a:rPr lang="de-DE" sz="1400" baseline="30000" dirty="0" smtClean="0">
                <a:solidFill>
                  <a:srgbClr val="0000CC"/>
                </a:solidFill>
              </a:rPr>
              <a:t>+</a:t>
            </a:r>
            <a:r>
              <a:rPr lang="de-DE" sz="1400" dirty="0" smtClean="0">
                <a:solidFill>
                  <a:srgbClr val="0000CC"/>
                </a:solidFill>
              </a:rPr>
              <a:t>[411]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feld 129"/>
              <p:cNvSpPr txBox="1"/>
              <p:nvPr/>
            </p:nvSpPr>
            <p:spPr>
              <a:xfrm>
                <a:off x="5364088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Textfeld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94311"/>
                <a:ext cx="1039580" cy="307777"/>
              </a:xfrm>
              <a:prstGeom prst="rect">
                <a:avLst/>
              </a:prstGeom>
              <a:blipFill>
                <a:blip r:embed="rId5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feld 130"/>
              <p:cNvSpPr txBox="1"/>
              <p:nvPr/>
            </p:nvSpPr>
            <p:spPr>
              <a:xfrm>
                <a:off x="6686245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Textfeld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45" y="2090973"/>
                <a:ext cx="1039580" cy="307777"/>
              </a:xfrm>
              <a:prstGeom prst="rect">
                <a:avLst/>
              </a:prstGeom>
              <a:blipFill>
                <a:blip r:embed="rId6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292080" y="2340000"/>
                <a:ext cx="1373902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=14.3,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=−0.2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340000"/>
                <a:ext cx="1373902" cy="378758"/>
              </a:xfrm>
              <a:prstGeom prst="rect">
                <a:avLst/>
              </a:prstGeom>
              <a:blipFill>
                <a:blip r:embed="rId7"/>
                <a:stretch>
                  <a:fillRect l="-1754" r="-1754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6743215" y="2340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=14.0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15" y="2340000"/>
                <a:ext cx="709105" cy="378758"/>
              </a:xfrm>
              <a:prstGeom prst="rect">
                <a:avLst/>
              </a:prstGeom>
              <a:blipFill>
                <a:blip r:embed="rId8"/>
                <a:stretch>
                  <a:fillRect l="-4237" r="-42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611560" y="1945626"/>
                <a:ext cx="1373902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=12.6,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=−0.4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45626"/>
                <a:ext cx="1373902" cy="378758"/>
              </a:xfrm>
              <a:prstGeom prst="rect">
                <a:avLst/>
              </a:prstGeom>
              <a:blipFill>
                <a:blip r:embed="rId9"/>
                <a:stretch>
                  <a:fillRect l="-1754" r="-1754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2300873" y="1945626"/>
                <a:ext cx="1373902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=12,8,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=−0.4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873" y="1945626"/>
                <a:ext cx="1373902" cy="378758"/>
              </a:xfrm>
              <a:prstGeom prst="rect">
                <a:avLst/>
              </a:prstGeom>
              <a:blipFill>
                <a:blip r:embed="rId10"/>
                <a:stretch>
                  <a:fillRect l="-1754" r="-1754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Gerader Verbinder 63"/>
          <p:cNvCxnSpPr/>
          <p:nvPr/>
        </p:nvCxnSpPr>
        <p:spPr>
          <a:xfrm>
            <a:off x="5508000" y="5616000"/>
            <a:ext cx="1980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Gerader Verbinder 67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5434576" y="52920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292000"/>
                <a:ext cx="601575" cy="251992"/>
              </a:xfrm>
              <a:prstGeom prst="rect">
                <a:avLst/>
              </a:prstGeom>
              <a:blipFill>
                <a:blip r:embed="rId11"/>
                <a:stretch>
                  <a:fillRect l="-17172" t="-121951" r="-41414" b="-207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r Verbinder 71"/>
          <p:cNvCxnSpPr/>
          <p:nvPr/>
        </p:nvCxnSpPr>
        <p:spPr>
          <a:xfrm>
            <a:off x="6060976" y="540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6456976" y="525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5376976" y="4509700"/>
                <a:ext cx="700961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509700"/>
                <a:ext cx="700961" cy="251992"/>
              </a:xfrm>
              <a:prstGeom prst="rect">
                <a:avLst/>
              </a:prstGeom>
              <a:blipFill>
                <a:blip r:embed="rId12"/>
                <a:stretch>
                  <a:fillRect l="-870" t="-124390" r="-35652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Gerader Verbinder 74"/>
          <p:cNvCxnSpPr/>
          <p:nvPr/>
        </p:nvCxnSpPr>
        <p:spPr>
          <a:xfrm>
            <a:off x="6060976" y="460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/>
              <p:cNvSpPr txBox="1"/>
              <p:nvPr/>
            </p:nvSpPr>
            <p:spPr>
              <a:xfrm>
                <a:off x="5376976" y="3429000"/>
                <a:ext cx="700961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429000"/>
                <a:ext cx="700961" cy="251992"/>
              </a:xfrm>
              <a:prstGeom prst="rect">
                <a:avLst/>
              </a:prstGeom>
              <a:blipFill>
                <a:blip r:embed="rId13"/>
                <a:stretch>
                  <a:fillRect l="-870" t="-124390" r="-35652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Gerader Verbinder 76"/>
          <p:cNvCxnSpPr/>
          <p:nvPr/>
        </p:nvCxnSpPr>
        <p:spPr>
          <a:xfrm>
            <a:off x="6060976" y="35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>
            <a:off x="6240976" y="5400000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5989200" y="550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Gerade Verbindung mit Pfeil 88"/>
          <p:cNvCxnSpPr>
            <a:endCxn id="73" idx="1"/>
          </p:cNvCxnSpPr>
          <p:nvPr/>
        </p:nvCxnSpPr>
        <p:spPr>
          <a:xfrm flipH="1">
            <a:off x="6456976" y="4956106"/>
            <a:ext cx="821072" cy="45378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6600976" y="511654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4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5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feld 92"/>
          <p:cNvSpPr txBox="1"/>
          <p:nvPr/>
        </p:nvSpPr>
        <p:spPr>
          <a:xfrm>
            <a:off x="6456976" y="338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1.042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Gerade Verbindung mit Pfeil 93"/>
          <p:cNvCxnSpPr/>
          <p:nvPr/>
        </p:nvCxnSpPr>
        <p:spPr>
          <a:xfrm flipH="1">
            <a:off x="6240976" y="4608000"/>
            <a:ext cx="224" cy="8028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5989200" y="486916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>
            <a:off x="6239371" y="3527999"/>
            <a:ext cx="1606" cy="1080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5989200" y="393305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" name="Gerader Verbinder 141"/>
          <p:cNvCxnSpPr/>
          <p:nvPr/>
        </p:nvCxnSpPr>
        <p:spPr>
          <a:xfrm>
            <a:off x="7141368" y="495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7501368" y="47971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Gerader Verbinder 143"/>
          <p:cNvCxnSpPr/>
          <p:nvPr/>
        </p:nvCxnSpPr>
        <p:spPr>
          <a:xfrm>
            <a:off x="7140976" y="40392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feld 144"/>
              <p:cNvSpPr txBox="1"/>
              <p:nvPr/>
            </p:nvSpPr>
            <p:spPr>
              <a:xfrm>
                <a:off x="6420976" y="3933636"/>
                <a:ext cx="700961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45" name="Textfeld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3933636"/>
                <a:ext cx="700961" cy="251992"/>
              </a:xfrm>
              <a:prstGeom prst="rect">
                <a:avLst/>
              </a:prstGeom>
              <a:blipFill>
                <a:blip r:embed="rId16"/>
                <a:stretch>
                  <a:fillRect l="-870" t="-119048" r="-35652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feld 145"/>
          <p:cNvSpPr txBox="1"/>
          <p:nvPr/>
        </p:nvSpPr>
        <p:spPr>
          <a:xfrm>
            <a:off x="7500976" y="39133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7" name="Gerader Verbinder 146"/>
          <p:cNvCxnSpPr/>
          <p:nvPr/>
        </p:nvCxnSpPr>
        <p:spPr>
          <a:xfrm>
            <a:off x="7140976" y="29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feld 147"/>
          <p:cNvSpPr txBox="1"/>
          <p:nvPr/>
        </p:nvSpPr>
        <p:spPr>
          <a:xfrm>
            <a:off x="7465248" y="27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feld 148"/>
              <p:cNvSpPr txBox="1"/>
              <p:nvPr/>
            </p:nvSpPr>
            <p:spPr>
              <a:xfrm>
                <a:off x="6421248" y="2808000"/>
                <a:ext cx="700961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49" name="Textfeld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2808000"/>
                <a:ext cx="700961" cy="251992"/>
              </a:xfrm>
              <a:prstGeom prst="rect">
                <a:avLst/>
              </a:prstGeom>
              <a:blipFill>
                <a:blip r:embed="rId17"/>
                <a:stretch>
                  <a:fillRect l="-870" t="-124390" r="-35652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feld 149"/>
              <p:cNvSpPr txBox="1"/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50" name="Textfeld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blipFill>
                <a:blip r:embed="rId28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Gerader Verbinder 150"/>
          <p:cNvCxnSpPr/>
          <p:nvPr/>
        </p:nvCxnSpPr>
        <p:spPr>
          <a:xfrm>
            <a:off x="8149440" y="25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feld 151"/>
          <p:cNvSpPr txBox="1"/>
          <p:nvPr/>
        </p:nvSpPr>
        <p:spPr>
          <a:xfrm>
            <a:off x="8458697" y="241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" name="Gerade Verbindung mit Pfeil 152"/>
          <p:cNvCxnSpPr/>
          <p:nvPr/>
        </p:nvCxnSpPr>
        <p:spPr>
          <a:xfrm flipH="1">
            <a:off x="7308759" y="2556000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feld 153"/>
          <p:cNvSpPr txBox="1"/>
          <p:nvPr/>
        </p:nvSpPr>
        <p:spPr>
          <a:xfrm>
            <a:off x="7573376" y="2628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5" name="Gerade Verbindung mit Pfeil 154"/>
          <p:cNvCxnSpPr/>
          <p:nvPr/>
        </p:nvCxnSpPr>
        <p:spPr>
          <a:xfrm>
            <a:off x="7284976" y="2916000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feld 155"/>
          <p:cNvSpPr txBox="1"/>
          <p:nvPr/>
        </p:nvSpPr>
        <p:spPr>
          <a:xfrm>
            <a:off x="7032976" y="3276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Gerade Verbindung mit Pfeil 156"/>
          <p:cNvCxnSpPr/>
          <p:nvPr/>
        </p:nvCxnSpPr>
        <p:spPr>
          <a:xfrm>
            <a:off x="7284976" y="403200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feld 157"/>
          <p:cNvSpPr txBox="1"/>
          <p:nvPr/>
        </p:nvSpPr>
        <p:spPr>
          <a:xfrm>
            <a:off x="7032976" y="4320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9" name="Gerade Verbindung mit Pfeil 158"/>
          <p:cNvCxnSpPr/>
          <p:nvPr/>
        </p:nvCxnSpPr>
        <p:spPr>
          <a:xfrm>
            <a:off x="7286400" y="4968000"/>
            <a:ext cx="6928" cy="6475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feld 159"/>
          <p:cNvSpPr txBox="1"/>
          <p:nvPr/>
        </p:nvSpPr>
        <p:spPr>
          <a:xfrm>
            <a:off x="7034400" y="5184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feld 160"/>
              <p:cNvSpPr txBox="1"/>
              <p:nvPr/>
            </p:nvSpPr>
            <p:spPr>
              <a:xfrm>
                <a:off x="6420976" y="4860000"/>
                <a:ext cx="700961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61" name="Textfeld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860000"/>
                <a:ext cx="700961" cy="251992"/>
              </a:xfrm>
              <a:prstGeom prst="rect">
                <a:avLst/>
              </a:prstGeom>
              <a:blipFill>
                <a:blip r:embed="rId29"/>
                <a:stretch>
                  <a:fillRect l="-870" t="-119048" r="-35652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feld 161"/>
          <p:cNvSpPr txBox="1"/>
          <p:nvPr/>
        </p:nvSpPr>
        <p:spPr>
          <a:xfrm>
            <a:off x="6456976" y="446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Gerader Verbinder 162"/>
          <p:cNvCxnSpPr/>
          <p:nvPr/>
        </p:nvCxnSpPr>
        <p:spPr>
          <a:xfrm>
            <a:off x="5508000" y="5976000"/>
            <a:ext cx="104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2" y="2852936"/>
            <a:ext cx="3931920" cy="3236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5436096" y="5697288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697288"/>
                <a:ext cx="601575" cy="251992"/>
              </a:xfrm>
              <a:prstGeom prst="rect">
                <a:avLst/>
              </a:prstGeom>
              <a:blipFill>
                <a:blip r:embed="rId31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3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189</a:t>
            </a:r>
            <a:r>
              <a:rPr lang="en-US" dirty="0" smtClean="0"/>
              <a:t>Ta level scheme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22" y="3417337"/>
            <a:ext cx="3600000" cy="2724087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6133930" y="6151056"/>
            <a:ext cx="2996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splitting versus angular momentum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Gerader Verbinder 57"/>
          <p:cNvCxnSpPr/>
          <p:nvPr/>
        </p:nvCxnSpPr>
        <p:spPr>
          <a:xfrm>
            <a:off x="937744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1983477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312461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937744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1271825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08320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1751344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344" y="5327570"/>
                <a:ext cx="589264" cy="215444"/>
              </a:xfrm>
              <a:prstGeom prst="rect">
                <a:avLst/>
              </a:prstGeom>
              <a:blipFill>
                <a:blip r:embed="rId5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r Verbinder 64"/>
          <p:cNvCxnSpPr/>
          <p:nvPr/>
        </p:nvCxnSpPr>
        <p:spPr>
          <a:xfrm>
            <a:off x="2377744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2773744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1693744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44" y="475157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Gerader Verbinder 67"/>
          <p:cNvCxnSpPr/>
          <p:nvPr/>
        </p:nvCxnSpPr>
        <p:spPr>
          <a:xfrm>
            <a:off x="2377744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>
            <a:off x="3458136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3818136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3457744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2737744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44" y="4283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feld 72"/>
          <p:cNvSpPr txBox="1"/>
          <p:nvPr/>
        </p:nvSpPr>
        <p:spPr>
          <a:xfrm>
            <a:off x="3817744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773744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Gerader Verbinder 75"/>
          <p:cNvCxnSpPr/>
          <p:nvPr/>
        </p:nvCxnSpPr>
        <p:spPr>
          <a:xfrm>
            <a:off x="3457744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3782016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2738016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3167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1693744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44" y="395957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/>
              <p:cNvSpPr txBox="1"/>
              <p:nvPr/>
            </p:nvSpPr>
            <p:spPr>
              <a:xfrm>
                <a:off x="3818136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0" name="Textfeld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36" y="270892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Gerader Verbinder 80"/>
          <p:cNvCxnSpPr/>
          <p:nvPr/>
        </p:nvCxnSpPr>
        <p:spPr>
          <a:xfrm>
            <a:off x="4466208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/>
          <p:cNvCxnSpPr/>
          <p:nvPr/>
        </p:nvCxnSpPr>
        <p:spPr>
          <a:xfrm>
            <a:off x="2377744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4775465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Gerade Verbindung mit Pfeil 90"/>
          <p:cNvCxnSpPr/>
          <p:nvPr/>
        </p:nvCxnSpPr>
        <p:spPr>
          <a:xfrm flipH="1">
            <a:off x="3625527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3890144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Gerade Verbindung mit Pfeil 92"/>
          <p:cNvCxnSpPr/>
          <p:nvPr/>
        </p:nvCxnSpPr>
        <p:spPr>
          <a:xfrm>
            <a:off x="3601744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3349744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Gerade Verbindung mit Pfeil 94"/>
          <p:cNvCxnSpPr/>
          <p:nvPr/>
        </p:nvCxnSpPr>
        <p:spPr>
          <a:xfrm>
            <a:off x="3601744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3349744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 flipH="1">
            <a:off x="1321210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 flipH="1">
            <a:off x="2557744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2305968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Gerade Verbindung mit Pfeil 99"/>
          <p:cNvCxnSpPr/>
          <p:nvPr/>
        </p:nvCxnSpPr>
        <p:spPr>
          <a:xfrm>
            <a:off x="2773744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2917744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2256258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 flipH="1">
            <a:off x="2737744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/>
          <p:cNvSpPr txBox="1"/>
          <p:nvPr/>
        </p:nvSpPr>
        <p:spPr>
          <a:xfrm>
            <a:off x="2917744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312704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4" y="5496770"/>
                <a:ext cx="601575" cy="251992"/>
              </a:xfrm>
              <a:prstGeom prst="rect">
                <a:avLst/>
              </a:prstGeom>
              <a:blipFill>
                <a:blip r:embed="rId11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312704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4" y="585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feld 106"/>
          <p:cNvSpPr txBox="1"/>
          <p:nvPr/>
        </p:nvSpPr>
        <p:spPr>
          <a:xfrm>
            <a:off x="2814701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feld 107"/>
              <p:cNvSpPr txBox="1"/>
              <p:nvPr/>
            </p:nvSpPr>
            <p:spPr>
              <a:xfrm>
                <a:off x="1896880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feld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880" y="2094311"/>
                <a:ext cx="1039580" cy="307777"/>
              </a:xfrm>
              <a:prstGeom prst="rect">
                <a:avLst/>
              </a:prstGeom>
              <a:blipFill>
                <a:blip r:embed="rId13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108"/>
              <p:cNvSpPr txBox="1"/>
              <p:nvPr/>
            </p:nvSpPr>
            <p:spPr>
              <a:xfrm>
                <a:off x="3219037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feld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037" y="2090973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feld 109"/>
              <p:cNvSpPr txBox="1"/>
              <p:nvPr/>
            </p:nvSpPr>
            <p:spPr>
              <a:xfrm>
                <a:off x="2737744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0" name="Textfeld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44" y="5183570"/>
                <a:ext cx="688650" cy="215444"/>
              </a:xfrm>
              <a:prstGeom prst="rect">
                <a:avLst/>
              </a:prstGeom>
              <a:blipFill>
                <a:blip r:embed="rId15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feld 110"/>
          <p:cNvSpPr txBox="1"/>
          <p:nvPr/>
        </p:nvSpPr>
        <p:spPr>
          <a:xfrm>
            <a:off x="2773744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Gerade Verbindung mit Pfeil 111"/>
          <p:cNvCxnSpPr/>
          <p:nvPr/>
        </p:nvCxnSpPr>
        <p:spPr>
          <a:xfrm flipH="1">
            <a:off x="2557744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/>
          <p:cNvSpPr txBox="1"/>
          <p:nvPr/>
        </p:nvSpPr>
        <p:spPr>
          <a:xfrm>
            <a:off x="2305968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Gerader Verbinder 113"/>
          <p:cNvCxnSpPr/>
          <p:nvPr/>
        </p:nvCxnSpPr>
        <p:spPr>
          <a:xfrm>
            <a:off x="2377744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feld 135"/>
              <p:cNvSpPr txBox="1"/>
              <p:nvPr/>
            </p:nvSpPr>
            <p:spPr>
              <a:xfrm>
                <a:off x="1701651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36" name="Textfeld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651" y="2873427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Gerade Verbindung mit Pfeil 136"/>
          <p:cNvCxnSpPr/>
          <p:nvPr/>
        </p:nvCxnSpPr>
        <p:spPr>
          <a:xfrm>
            <a:off x="2556139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>
            <a:off x="2810024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2305968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3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6600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020000" y="22924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027200" y="2484482"/>
            <a:ext cx="856800" cy="6521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092280" y="26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884000" y="3121049"/>
            <a:ext cx="0" cy="1162673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884000" y="4283722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6994988" y="5184000"/>
            <a:ext cx="882084" cy="406323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092000" y="524023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35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840000" y="4751722"/>
            <a:ext cx="13458" cy="82827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>
            <a:stCxn id="70" idx="1"/>
          </p:cNvCxnSpPr>
          <p:nvPr/>
        </p:nvCxnSpPr>
        <p:spPr>
          <a:xfrm>
            <a:off x="7020000" y="4761889"/>
            <a:ext cx="720000" cy="42211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7092000" y="4824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5594717" y="5589888"/>
            <a:ext cx="1252012" cy="53435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077029" y="574922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>
            <a:endCxn id="70" idx="1"/>
          </p:cNvCxnSpPr>
          <p:nvPr/>
        </p:nvCxnSpPr>
        <p:spPr>
          <a:xfrm flipH="1">
            <a:off x="7020000" y="4272771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7092000" y="4365104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" y="1691999"/>
            <a:ext cx="4479131" cy="4590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37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3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feld 52"/>
          <p:cNvSpPr txBox="1"/>
          <p:nvPr/>
        </p:nvSpPr>
        <p:spPr>
          <a:xfrm>
            <a:off x="6622864" y="157647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blipFill>
                <a:blip r:embed="rId39"/>
                <a:stretch>
                  <a:fillRect t="-92157" r="-32353" b="-15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blipFill>
                <a:blip r:embed="rId40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blipFill>
                <a:blip r:embed="rId4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060976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6456976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blipFill>
                <a:blip r:embed="rId5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060976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6456976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060976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6240976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5989200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6456976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600976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 flipH="1">
            <a:off x="6420976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6600976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0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1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75822"/>
              </p:ext>
            </p:extLst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feld 78"/>
          <p:cNvSpPr txBox="1"/>
          <p:nvPr/>
        </p:nvSpPr>
        <p:spPr>
          <a:xfrm>
            <a:off x="6456976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Gerade Verbindung mit Pfeil 79"/>
          <p:cNvCxnSpPr/>
          <p:nvPr/>
        </p:nvCxnSpPr>
        <p:spPr>
          <a:xfrm flipH="1">
            <a:off x="6240976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5989200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Gerader Verbinder 82"/>
          <p:cNvCxnSpPr/>
          <p:nvPr/>
        </p:nvCxnSpPr>
        <p:spPr>
          <a:xfrm>
            <a:off x="6060976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Gerade Verbindung mit Pfeil 84"/>
          <p:cNvCxnSpPr/>
          <p:nvPr/>
        </p:nvCxnSpPr>
        <p:spPr>
          <a:xfrm>
            <a:off x="6239371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6493256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5989200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3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6600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020000" y="22924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027200" y="2484482"/>
            <a:ext cx="856800" cy="6521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200000" y="2700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884000" y="3121049"/>
            <a:ext cx="0" cy="1162673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884000" y="4283722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6994988" y="5184000"/>
            <a:ext cx="882084" cy="406323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200000" y="5292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35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840000" y="4751722"/>
            <a:ext cx="13458" cy="82827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>
            <a:stCxn id="70" idx="1"/>
          </p:cNvCxnSpPr>
          <p:nvPr/>
        </p:nvCxnSpPr>
        <p:spPr>
          <a:xfrm>
            <a:off x="7020000" y="4761889"/>
            <a:ext cx="720000" cy="42211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7200000" y="4896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Gerade Verbindung mit Pfeil 35"/>
          <p:cNvCxnSpPr>
            <a:endCxn id="45" idx="1"/>
          </p:cNvCxnSpPr>
          <p:nvPr/>
        </p:nvCxnSpPr>
        <p:spPr>
          <a:xfrm flipH="1">
            <a:off x="5594717" y="5579722"/>
            <a:ext cx="1252012" cy="57571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077029" y="5749225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>
            <a:endCxn id="70" idx="1"/>
          </p:cNvCxnSpPr>
          <p:nvPr/>
        </p:nvCxnSpPr>
        <p:spPr>
          <a:xfrm flipH="1">
            <a:off x="7020000" y="4272771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7200000" y="4392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37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3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622864" y="157647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blipFill>
                <a:blip r:embed="rId41"/>
                <a:stretch>
                  <a:fillRect t="-92157" r="-32353" b="-15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blipFill>
                <a:blip r:embed="rId42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7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DESPEC setup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" y="554400"/>
            <a:ext cx="8874443" cy="59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35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1975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Gerader Verbinder 114"/>
          <p:cNvCxnSpPr/>
          <p:nvPr/>
        </p:nvCxnSpPr>
        <p:spPr>
          <a:xfrm>
            <a:off x="2800800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13608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1679121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1115616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2800800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2800800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2800800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28008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2800800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3168000" y="540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3168000" y="50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3168000" y="45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3168000" y="41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3168000" y="349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2800800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3168000" y="295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3168000" y="225712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4176000" y="18122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3815824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255577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3707824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3450278" y="2124000"/>
            <a:ext cx="468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948000" y="6288267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Phys.Pol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B40, 875 (2009)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blipFill>
                <a:blip r:embed="rId8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blipFill>
                <a:blip r:embed="rId10"/>
                <a:stretch>
                  <a:fillRect l="-18557" t="-152778" r="-43299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blipFill>
                <a:blip r:embed="rId1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blipFill>
                <a:blip r:embed="rId15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1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19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3780000" y="5040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=7.9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040000"/>
                <a:ext cx="705962" cy="184666"/>
              </a:xfrm>
              <a:prstGeom prst="rect">
                <a:avLst/>
              </a:prstGeom>
              <a:blipFill>
                <a:blip r:embed="rId27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/>
              <p:cNvSpPr txBox="1"/>
              <p:nvPr/>
            </p:nvSpPr>
            <p:spPr>
              <a:xfrm>
                <a:off x="3780000" y="461295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=3.4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4612950"/>
                <a:ext cx="705962" cy="184666"/>
              </a:xfrm>
              <a:prstGeom prst="rect">
                <a:avLst/>
              </a:prstGeom>
              <a:blipFill>
                <a:blip r:embed="rId28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3780000" y="4180438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4180438"/>
                <a:ext cx="705962" cy="184666"/>
              </a:xfrm>
              <a:prstGeom prst="rect">
                <a:avLst/>
              </a:prstGeom>
              <a:blipFill>
                <a:blip r:embed="rId29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3780000" y="3573016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573016"/>
                <a:ext cx="705962" cy="184666"/>
              </a:xfrm>
              <a:prstGeom prst="rect">
                <a:avLst/>
              </a:prstGeom>
              <a:blipFill>
                <a:blip r:embed="rId30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3780000" y="2996952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996952"/>
                <a:ext cx="705962" cy="184666"/>
              </a:xfrm>
              <a:prstGeom prst="rect">
                <a:avLst/>
              </a:prstGeom>
              <a:blipFill>
                <a:blip r:embed="rId30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780000" y="2304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304000"/>
                <a:ext cx="705962" cy="184666"/>
              </a:xfrm>
              <a:prstGeom prst="rect">
                <a:avLst/>
              </a:prstGeom>
              <a:blipFill>
                <a:blip r:embed="rId31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3295875" y="136040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lifetimes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3779912" y="5445224"/>
                <a:ext cx="6508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40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445224"/>
                <a:ext cx="650883" cy="184666"/>
              </a:xfrm>
              <a:prstGeom prst="rect">
                <a:avLst/>
              </a:prstGeom>
              <a:blipFill>
                <a:blip r:embed="rId32"/>
                <a:stretch>
                  <a:fillRect l="-2804" r="-3738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/>
              <p:cNvSpPr txBox="1"/>
              <p:nvPr/>
            </p:nvSpPr>
            <p:spPr>
              <a:xfrm>
                <a:off x="4716016" y="1844824"/>
                <a:ext cx="100251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=10.5(13) 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feld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44824"/>
                <a:ext cx="1002518" cy="184666"/>
              </a:xfrm>
              <a:prstGeom prst="rect">
                <a:avLst/>
              </a:prstGeom>
              <a:blipFill>
                <a:blip r:embed="rId33"/>
                <a:stretch>
                  <a:fillRect l="-1829" t="-6667" r="-1829" b="-3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3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6600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020000" y="22924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027200" y="2484482"/>
            <a:ext cx="856800" cy="6521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092280" y="26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884000" y="3121049"/>
            <a:ext cx="0" cy="1162673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884000" y="4283722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6994988" y="5184000"/>
            <a:ext cx="882084" cy="406323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092000" y="524023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35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840000" y="4751722"/>
            <a:ext cx="13458" cy="82827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>
            <a:stCxn id="70" idx="1"/>
          </p:cNvCxnSpPr>
          <p:nvPr/>
        </p:nvCxnSpPr>
        <p:spPr>
          <a:xfrm>
            <a:off x="7020000" y="4761889"/>
            <a:ext cx="720000" cy="42211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7092000" y="4824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Gerade Verbindung mit Pfeil 35"/>
          <p:cNvCxnSpPr>
            <a:endCxn id="45" idx="1"/>
          </p:cNvCxnSpPr>
          <p:nvPr/>
        </p:nvCxnSpPr>
        <p:spPr>
          <a:xfrm flipH="1">
            <a:off x="5594717" y="5579722"/>
            <a:ext cx="1252012" cy="57571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077029" y="574922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>
            <a:endCxn id="70" idx="1"/>
          </p:cNvCxnSpPr>
          <p:nvPr/>
        </p:nvCxnSpPr>
        <p:spPr>
          <a:xfrm flipH="1">
            <a:off x="7020000" y="4272771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7092000" y="4365104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/>
      <p:bldP spid="82" grpId="0"/>
      <p:bldP spid="83" grpId="0"/>
      <p:bldP spid="84" grpId="0"/>
      <p:bldP spid="85" grpId="0"/>
      <p:bldP spid="86" grpId="0"/>
      <p:bldP spid="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20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11725" y="2946400"/>
            <a:ext cx="39084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(x, y, z) axes of lab frame (</a:t>
            </a:r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red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(x´,y´,z´) axes of intrinsic frame (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blue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Rotation by angle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z´axis,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x´axis and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new z´axis brings the intrinsic frame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onto the lab frame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324961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6948000" y="6288267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Phys.Pol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B40, 875 (2009)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1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19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0.237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22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6588000" y="558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0.083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7632000" y="558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 preferRelativeResize="0">
            <a:picLocks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" y="1417075"/>
            <a:ext cx="4356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2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Gerader Verbinder 40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7092280" y="256490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35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1975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blipFill>
                <a:blip r:embed="rId7"/>
                <a:stretch>
                  <a:fillRect l="-2488" r="-2488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Gerader Verbinder 114"/>
          <p:cNvCxnSpPr/>
          <p:nvPr/>
        </p:nvCxnSpPr>
        <p:spPr>
          <a:xfrm>
            <a:off x="2800800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13608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1679121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1115616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2800800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2800800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2800800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28008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2800800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3168000" y="540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3168000" y="50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3168000" y="45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3168000" y="41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3168000" y="349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2800800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3168000" y="295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3168000" y="225712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4176000" y="18122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3815824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255577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3707824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3450278" y="2124000"/>
            <a:ext cx="468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541143" y="6288267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Phys.Pol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B40, 875 (2009)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blipFill>
                <a:blip r:embed="rId8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blipFill>
                <a:blip r:embed="rId10"/>
                <a:stretch>
                  <a:fillRect l="-18557" t="-152778" r="-43299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blipFill>
                <a:blip r:embed="rId1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blipFill>
                <a:blip r:embed="rId15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22836"/>
              </p:ext>
            </p:extLst>
          </p:nvPr>
        </p:nvGraphicFramePr>
        <p:xfrm>
          <a:off x="6120000" y="1800000"/>
          <a:ext cx="2972568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319">
                  <a:extLst>
                    <a:ext uri="{9D8B030D-6E8A-4147-A177-3AD203B41FA5}">
                      <a16:colId xmlns:a16="http://schemas.microsoft.com/office/drawing/2014/main" val="44798578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23530158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950409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4571824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23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299.4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94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484.9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4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458.3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41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398.3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0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(350)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7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79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4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7" grpId="0"/>
      <p:bldP spid="124" grpId="0"/>
      <p:bldP spid="125" grpId="0"/>
      <p:bldP spid="126" grpId="0"/>
      <p:bldP spid="127" grpId="0"/>
      <p:bldP spid="128" grpId="0"/>
      <p:bldP spid="130" grpId="0"/>
      <p:bldP spid="131" grpId="0"/>
      <p:bldP spid="1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blipFill>
                <a:blip r:embed="rId2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1733" y="1658847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221317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de-DE" sz="1400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  <m:d>
                                          <m:dPr>
                                            <m:ctrlP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158.6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1.293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4.255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206.6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1.605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5.068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1.817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5.721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233.2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1.971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6.279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299.4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6.772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221317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96271" t="-1639" r="-11627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158.6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1.293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4.255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206.6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1.605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5.068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1.817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5.721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233.2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1.971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6.279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299.4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6.772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34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Prolate</a:t>
            </a:r>
            <a:r>
              <a:rPr lang="en-US" dirty="0" smtClean="0"/>
              <a:t>-oblate shape transition </a:t>
            </a:r>
            <a:r>
              <a:rPr lang="en-US" sz="1800" dirty="0" smtClean="0">
                <a:solidFill>
                  <a:schemeClr val="tx1"/>
                </a:solidFill>
              </a:rPr>
              <a:t>critical point N=116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06" y="576310"/>
            <a:ext cx="4406404" cy="2321090"/>
          </a:xfrm>
          <a:prstGeom prst="rect">
            <a:avLst/>
          </a:prstGeom>
        </p:spPr>
      </p:pic>
      <p:pic>
        <p:nvPicPr>
          <p:cNvPr id="19" name="Picture 47" descr="QS1-EXP-TH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" y="576310"/>
            <a:ext cx="3836988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8244408" y="2636912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8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74756"/>
              </p:ext>
            </p:extLst>
          </p:nvPr>
        </p:nvGraphicFramePr>
        <p:xfrm>
          <a:off x="7290712" y="2492896"/>
          <a:ext cx="1818556" cy="4037970"/>
        </p:xfrm>
        <a:graphic>
          <a:graphicData uri="http://schemas.openxmlformats.org/drawingml/2006/table">
            <a:tbl>
              <a:tblPr/>
              <a:tblGrid>
                <a:gridCol w="66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isotope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11.4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13.8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16.5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19.2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22.3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36.3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39.1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33.4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  <a:r>
                        <a:rPr kumimoji="0" lang="de-DE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6552000" y="2708920"/>
            <a:ext cx="288032" cy="1884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7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Prolate</a:t>
            </a:r>
            <a:r>
              <a:rPr lang="en-US" dirty="0" smtClean="0"/>
              <a:t>-oblate shape transition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4765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248602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60000" y="6043713"/>
            <a:ext cx="349681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ts val="4088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de-DE" sz="1000" dirty="0" smtClean="0"/>
              <a:t>Robledo et al., </a:t>
            </a:r>
            <a:r>
              <a:rPr lang="en-GB" altLang="de-DE" sz="1000" i="1" dirty="0" smtClean="0"/>
              <a:t>J. Phys. G: </a:t>
            </a:r>
            <a:r>
              <a:rPr lang="en-GB" altLang="de-DE" sz="1000" i="1" dirty="0" err="1" smtClean="0"/>
              <a:t>Nucl</a:t>
            </a:r>
            <a:r>
              <a:rPr lang="en-GB" altLang="de-DE" sz="1000" i="1" dirty="0" smtClean="0"/>
              <a:t>. Part. Phys.</a:t>
            </a:r>
            <a:r>
              <a:rPr lang="en-GB" altLang="de-DE" sz="1000" dirty="0" smtClean="0"/>
              <a:t> </a:t>
            </a:r>
            <a:r>
              <a:rPr lang="en-GB" altLang="de-DE" sz="1000" b="1" dirty="0" smtClean="0"/>
              <a:t>36</a:t>
            </a:r>
            <a:r>
              <a:rPr lang="en-GB" altLang="de-DE" sz="1000" dirty="0" smtClean="0"/>
              <a:t>, 115104 (2009).</a:t>
            </a: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8594725" y="4227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627313" y="908720"/>
            <a:ext cx="4019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 smtClean="0">
                <a:solidFill>
                  <a:srgbClr val="000000"/>
                </a:solidFill>
              </a:rPr>
              <a:t>n-rich hafnium ground states</a:t>
            </a:r>
          </a:p>
        </p:txBody>
      </p: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92375"/>
            <a:ext cx="237648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146925" y="2093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924800" y="2438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en-GB" altLang="de-DE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8137525" y="30083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3975100" y="2058988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= 116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708400" y="1773238"/>
            <a:ext cx="157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critical point</a:t>
            </a:r>
          </a:p>
        </p:txBody>
      </p:sp>
    </p:spTree>
    <p:extLst>
      <p:ext uri="{BB962C8B-B14F-4D97-AF65-F5344CB8AC3E}">
        <p14:creationId xmlns:p14="http://schemas.microsoft.com/office/powerpoint/2010/main" val="3568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crossing prediction in </a:t>
            </a:r>
            <a:r>
              <a:rPr lang="en-US" baseline="30000" dirty="0" smtClean="0"/>
              <a:t>180</a:t>
            </a:r>
            <a:r>
              <a:rPr lang="en-US" dirty="0" smtClean="0"/>
              <a:t>Hf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802000" y="630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2051680" y="4976919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2" y="1016706"/>
            <a:ext cx="6935168" cy="147619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48768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80" y="3425255"/>
            <a:ext cx="590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0" y="5025455"/>
            <a:ext cx="838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838200" y="2070000"/>
            <a:ext cx="1476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047405" y="453333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181005" y="407613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4772496" y="2071461"/>
            <a:ext cx="576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674959" y="5434119"/>
            <a:ext cx="179408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800" dirty="0"/>
              <a:t>HFB calculations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07862" y="6300000"/>
            <a:ext cx="18309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Phys. Rev. Lett. 43 </a:t>
            </a:r>
            <a:r>
              <a:rPr lang="en-GB" altLang="de-DE" sz="1000" dirty="0"/>
              <a:t>(1979) </a:t>
            </a:r>
            <a:r>
              <a:rPr lang="en-GB" altLang="de-DE" sz="1000" dirty="0" smtClean="0"/>
              <a:t>1979</a:t>
            </a:r>
            <a:endParaRPr lang="en-GB" altLang="de-DE" sz="1000" dirty="0"/>
          </a:p>
        </p:txBody>
      </p:sp>
      <p:sp>
        <p:nvSpPr>
          <p:cNvPr id="42" name="Rechteck 41"/>
          <p:cNvSpPr/>
          <p:nvPr/>
        </p:nvSpPr>
        <p:spPr>
          <a:xfrm>
            <a:off x="6840000" y="1116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4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180</a:t>
            </a:r>
            <a:r>
              <a:rPr lang="en-US" dirty="0" smtClean="0"/>
              <a:t>Hf oblate band?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802000" y="630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42" name="Rechteck 41"/>
          <p:cNvSpPr/>
          <p:nvPr/>
        </p:nvSpPr>
        <p:spPr>
          <a:xfrm>
            <a:off x="6840000" y="1116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7"/>
          <a:stretch>
            <a:fillRect/>
          </a:stretch>
        </p:blipFill>
        <p:spPr bwMode="auto">
          <a:xfrm>
            <a:off x="250826" y="1404890"/>
            <a:ext cx="2031795" cy="510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555875" y="2197050"/>
            <a:ext cx="20233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800" dirty="0" err="1"/>
              <a:t>Tandel</a:t>
            </a:r>
            <a:r>
              <a:rPr lang="en-GB" altLang="de-DE" sz="1800" dirty="0"/>
              <a:t> et al.,</a:t>
            </a:r>
          </a:p>
          <a:p>
            <a:pPr eaLnBrk="1" hangingPunct="1"/>
            <a:r>
              <a:rPr lang="en-GB" altLang="de-DE" sz="1000" dirty="0"/>
              <a:t>Phys. Rev. Lett. </a:t>
            </a:r>
            <a:r>
              <a:rPr lang="en-GB" altLang="de-DE" sz="1000" dirty="0" smtClean="0"/>
              <a:t>101 (2008</a:t>
            </a:r>
            <a:r>
              <a:rPr lang="en-GB" altLang="de-DE" sz="1000" dirty="0"/>
              <a:t>) 182503</a:t>
            </a:r>
          </a:p>
          <a:p>
            <a:pPr eaLnBrk="1" hangingPunct="1"/>
            <a:r>
              <a:rPr lang="en-GB" altLang="de-DE" sz="1800" dirty="0"/>
              <a:t>with </a:t>
            </a:r>
            <a:r>
              <a:rPr lang="en-GB" altLang="de-DE" sz="1800" dirty="0" err="1"/>
              <a:t>Gammasphere</a:t>
            </a:r>
            <a:endParaRPr lang="en-GB" altLang="de-DE" sz="1800" dirty="0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179388" y="1656000"/>
            <a:ext cx="21960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19857" y="1691516"/>
            <a:ext cx="1592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800" dirty="0">
                <a:solidFill>
                  <a:srgbClr val="FF0000"/>
                </a:solidFill>
              </a:rPr>
              <a:t>three 20</a:t>
            </a:r>
            <a:r>
              <a:rPr lang="en-GB" altLang="de-DE" sz="1800" baseline="30000" dirty="0">
                <a:solidFill>
                  <a:srgbClr val="FF0000"/>
                </a:solidFill>
              </a:rPr>
              <a:t>+</a:t>
            </a:r>
            <a:r>
              <a:rPr lang="en-GB" altLang="de-DE" sz="1800" dirty="0">
                <a:solidFill>
                  <a:srgbClr val="FF0000"/>
                </a:solidFill>
              </a:rPr>
              <a:t> states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25" y="2520000"/>
            <a:ext cx="3098202" cy="397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012160" y="1692677"/>
            <a:ext cx="26581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de-DE" sz="1800" dirty="0" smtClean="0"/>
              <a:t>pre-</a:t>
            </a:r>
            <a:r>
              <a:rPr lang="en-GB" altLang="de-DE" sz="1800" dirty="0" err="1" smtClean="0"/>
              <a:t>Gammasphere</a:t>
            </a:r>
            <a:endParaRPr lang="en-GB" altLang="de-DE" sz="1800" dirty="0" smtClean="0"/>
          </a:p>
          <a:p>
            <a:pPr algn="ctr" eaLnBrk="1" hangingPunct="1"/>
            <a:r>
              <a:rPr lang="en-GB" altLang="de-DE" sz="1800" dirty="0" smtClean="0"/>
              <a:t>high-K </a:t>
            </a:r>
            <a:r>
              <a:rPr lang="en-GB" altLang="de-DE" sz="1800" dirty="0" err="1" smtClean="0"/>
              <a:t>yrast</a:t>
            </a:r>
            <a:r>
              <a:rPr lang="en-GB" altLang="de-DE" sz="1800" dirty="0" smtClean="0"/>
              <a:t> isomers:</a:t>
            </a:r>
          </a:p>
          <a:p>
            <a:pPr eaLnBrk="1" hangingPunct="1"/>
            <a:r>
              <a:rPr lang="en-GB" altLang="de-DE" sz="1000" dirty="0" err="1" smtClean="0"/>
              <a:t>d'Alarcao</a:t>
            </a:r>
            <a:r>
              <a:rPr lang="en-GB" altLang="de-DE" sz="1000" dirty="0" smtClean="0"/>
              <a:t> </a:t>
            </a:r>
            <a:r>
              <a:rPr lang="en-GB" altLang="de-DE" sz="1000" dirty="0"/>
              <a:t>et al</a:t>
            </a:r>
            <a:r>
              <a:rPr lang="en-GB" altLang="de-DE" sz="1000" dirty="0" smtClean="0"/>
              <a:t>., Phys</a:t>
            </a:r>
            <a:r>
              <a:rPr lang="en-GB" altLang="de-DE" sz="1000" dirty="0"/>
              <a:t>. Rev. </a:t>
            </a:r>
            <a:r>
              <a:rPr lang="en-GB" altLang="de-DE" sz="1000" dirty="0" smtClean="0"/>
              <a:t>C59 (1999</a:t>
            </a:r>
            <a:r>
              <a:rPr lang="en-GB" altLang="de-DE" sz="1000" dirty="0"/>
              <a:t>) 1227(R)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804025" y="3132087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i="1"/>
              <a:t>3600</a:t>
            </a:r>
          </a:p>
        </p:txBody>
      </p:sp>
    </p:spTree>
    <p:extLst>
      <p:ext uri="{BB962C8B-B14F-4D97-AF65-F5344CB8AC3E}">
        <p14:creationId xmlns:p14="http://schemas.microsoft.com/office/powerpoint/2010/main" val="15562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Hf TRS oblate rotor </a:t>
            </a:r>
            <a:r>
              <a:rPr lang="en-US" sz="1800" dirty="0" smtClean="0">
                <a:solidFill>
                  <a:schemeClr val="tx1"/>
                </a:solidFill>
              </a:rPr>
              <a:t>beyond the critical point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999"/>
            <a:ext cx="4362667" cy="584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080000" y="792000"/>
            <a:ext cx="121539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dirty="0" err="1"/>
              <a:t>ħω</a:t>
            </a:r>
            <a:r>
              <a:rPr lang="en-GB" altLang="de-DE" sz="1600" dirty="0"/>
              <a:t> = 0 MeV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664653" y="792000"/>
            <a:ext cx="147187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ħω = 0.15 MeV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080000" y="3401389"/>
            <a:ext cx="136928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dirty="0" err="1"/>
              <a:t>ħω</a:t>
            </a:r>
            <a:r>
              <a:rPr lang="en-GB" altLang="de-DE" sz="1600" dirty="0"/>
              <a:t> = 0.3 MeV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664000" y="3402000"/>
            <a:ext cx="147187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dirty="0" err="1"/>
              <a:t>ħω</a:t>
            </a:r>
            <a:r>
              <a:rPr lang="en-GB" altLang="de-DE" sz="1600" dirty="0"/>
              <a:t> = 0.45 MeV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>
            <a:off x="4355976" y="849288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736976" y="773088"/>
            <a:ext cx="10731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76" y="620688"/>
            <a:ext cx="838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Line 9"/>
          <p:cNvSpPr>
            <a:spLocks noChangeShapeType="1"/>
          </p:cNvSpPr>
          <p:nvPr/>
        </p:nvSpPr>
        <p:spPr bwMode="auto">
          <a:xfrm flipH="1" flipV="1">
            <a:off x="4355976" y="2996952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4660776" y="2996952"/>
            <a:ext cx="9540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996952"/>
            <a:ext cx="590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Line 15"/>
          <p:cNvSpPr>
            <a:spLocks noChangeShapeType="1"/>
          </p:cNvSpPr>
          <p:nvPr/>
        </p:nvSpPr>
        <p:spPr bwMode="auto">
          <a:xfrm flipH="1">
            <a:off x="3203848" y="4780384"/>
            <a:ext cx="1905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5185048" y="4551784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I=32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380000" y="6264000"/>
            <a:ext cx="15424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200" dirty="0"/>
              <a:t>Xu et al., unpublished</a:t>
            </a:r>
          </a:p>
        </p:txBody>
      </p:sp>
    </p:spTree>
    <p:extLst>
      <p:ext uri="{BB962C8B-B14F-4D97-AF65-F5344CB8AC3E}">
        <p14:creationId xmlns:p14="http://schemas.microsoft.com/office/powerpoint/2010/main" val="8620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Hf</a:t>
            </a:r>
            <a:r>
              <a:rPr lang="en-US" dirty="0" smtClean="0"/>
              <a:t> </a:t>
            </a:r>
            <a:r>
              <a:rPr lang="en-US" dirty="0" err="1" smtClean="0"/>
              <a:t>prolate</a:t>
            </a:r>
            <a:r>
              <a:rPr lang="en-US" dirty="0" smtClean="0"/>
              <a:t> vs oblate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4704"/>
            <a:ext cx="74676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800000" y="10800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aseline="30000" dirty="0">
                <a:solidFill>
                  <a:srgbClr val="FF0000"/>
                </a:solidFill>
              </a:rPr>
              <a:t>182</a:t>
            </a:r>
            <a:r>
              <a:rPr lang="en-GB" altLang="de-DE" dirty="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5400" y="10800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aseline="30000" dirty="0">
                <a:solidFill>
                  <a:srgbClr val="FF0000"/>
                </a:solidFill>
              </a:rPr>
              <a:t>186</a:t>
            </a:r>
            <a:r>
              <a:rPr lang="en-GB" altLang="de-DE" dirty="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05000" y="2060104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505200" y="1526704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352800" y="3050704"/>
            <a:ext cx="1028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mqp</a:t>
            </a:r>
          </a:p>
          <a:p>
            <a:pPr eaLnBrk="1" hangingPunct="1"/>
            <a:r>
              <a:rPr lang="en-GB" altLang="de-DE"/>
              <a:t>prolate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0000" y="6300000"/>
            <a:ext cx="23631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Xu </a:t>
            </a:r>
            <a:r>
              <a:rPr lang="en-GB" altLang="de-DE" sz="1000" dirty="0"/>
              <a:t>et al., Phys. Rev. C62 (2000) </a:t>
            </a:r>
            <a:r>
              <a:rPr lang="en-GB" altLang="de-DE" sz="1000" dirty="0" smtClean="0"/>
              <a:t>014301</a:t>
            </a:r>
            <a:endParaRPr lang="en-GB" altLang="de-DE" sz="1000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784725" y="2939579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537325" y="2710979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</p:spTree>
    <p:extLst>
      <p:ext uri="{BB962C8B-B14F-4D97-AF65-F5344CB8AC3E}">
        <p14:creationId xmlns:p14="http://schemas.microsoft.com/office/powerpoint/2010/main" val="9614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Nilsson single-particle diagram</a:t>
            </a:r>
            <a:r>
              <a:rPr lang="en-US" dirty="0" smtClean="0"/>
              <a:t> </a:t>
            </a:r>
            <a:r>
              <a:rPr lang="en-GB" altLang="de-DE" sz="3200" dirty="0">
                <a:solidFill>
                  <a:srgbClr val="FF0000"/>
                </a:solidFill>
              </a:rPr>
              <a:t> </a:t>
            </a:r>
            <a:r>
              <a:rPr lang="en-GB" altLang="de-DE" sz="3200" dirty="0" smtClean="0">
                <a:solidFill>
                  <a:srgbClr val="FF0000"/>
                </a:solidFill>
              </a:rPr>
              <a:t>     </a:t>
            </a:r>
            <a:r>
              <a:rPr lang="en-GB" altLang="de-DE" sz="2000" dirty="0" smtClean="0">
                <a:solidFill>
                  <a:schemeClr val="tx1"/>
                </a:solidFill>
              </a:rPr>
              <a:t>N </a:t>
            </a:r>
            <a:r>
              <a:rPr lang="en-GB" altLang="de-DE" sz="2000" dirty="0">
                <a:solidFill>
                  <a:schemeClr val="tx1"/>
                </a:solidFill>
              </a:rPr>
              <a:t>= 116 (</a:t>
            </a:r>
            <a:r>
              <a:rPr lang="en-GB" altLang="de-DE" sz="2000" baseline="30000" dirty="0">
                <a:solidFill>
                  <a:schemeClr val="tx1"/>
                </a:solidFill>
              </a:rPr>
              <a:t>188</a:t>
            </a:r>
            <a:r>
              <a:rPr lang="en-GB" altLang="de-DE" sz="2000" dirty="0">
                <a:solidFill>
                  <a:schemeClr val="tx1"/>
                </a:solidFill>
              </a:rPr>
              <a:t>Hf, </a:t>
            </a:r>
            <a:r>
              <a:rPr lang="en-GB" altLang="de-DE" sz="2000" baseline="30000" dirty="0">
                <a:solidFill>
                  <a:schemeClr val="tx1"/>
                </a:solidFill>
              </a:rPr>
              <a:t>190</a:t>
            </a:r>
            <a:r>
              <a:rPr lang="en-GB" altLang="de-DE" sz="2000" dirty="0">
                <a:solidFill>
                  <a:schemeClr val="tx1"/>
                </a:solidFill>
              </a:rPr>
              <a:t>W, </a:t>
            </a:r>
            <a:r>
              <a:rPr lang="en-GB" altLang="de-DE" sz="2000" baseline="30000" dirty="0">
                <a:solidFill>
                  <a:schemeClr val="tx1"/>
                </a:solidFill>
              </a:rPr>
              <a:t>192</a:t>
            </a:r>
            <a:r>
              <a:rPr lang="en-GB" altLang="de-DE" sz="2000" dirty="0">
                <a:solidFill>
                  <a:schemeClr val="tx1"/>
                </a:solidFill>
              </a:rPr>
              <a:t>Os)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220072" y="188640"/>
            <a:ext cx="228600" cy="2286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91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246312" y="5445100"/>
            <a:ext cx="784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5284912" y="55975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389312" y="55975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837112" y="56737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oblate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894512" y="559750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prolate</a:t>
            </a: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7647112" y="1787500"/>
            <a:ext cx="228600" cy="2286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3532312" y="2397100"/>
            <a:ext cx="228600" cy="2286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12" y="5749900"/>
            <a:ext cx="838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12" y="5673700"/>
            <a:ext cx="6492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 flipV="1">
            <a:off x="7037512" y="1558900"/>
            <a:ext cx="609600" cy="53340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8256712" y="1177900"/>
            <a:ext cx="457200" cy="68580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nuclei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72" y="720000"/>
            <a:ext cx="3183255" cy="25888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74495"/>
            <a:ext cx="2660333" cy="27203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5" y="3600000"/>
            <a:ext cx="1962947" cy="2700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940152" y="2195572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99910" y="611396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209455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339752" y="3356992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Decay spectroscopy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57944"/>
            <a:ext cx="7315200" cy="5867400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91200" y="3172544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3600" baseline="30000">
                <a:solidFill>
                  <a:srgbClr val="FF0000"/>
                </a:solidFill>
              </a:rPr>
              <a:t>190</a:t>
            </a:r>
            <a:r>
              <a:rPr lang="en-GB" altLang="de-DE" sz="3600">
                <a:solidFill>
                  <a:srgbClr val="FF0000"/>
                </a:solidFill>
              </a:rPr>
              <a:t>W</a:t>
            </a:r>
            <a:endParaRPr lang="en-GB" altLang="de-DE" sz="360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667000" y="1038944"/>
            <a:ext cx="5767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delayed gamma rays from </a:t>
            </a:r>
            <a:r>
              <a:rPr lang="en-GB" altLang="de-DE" sz="1600" baseline="30000"/>
              <a:t>208</a:t>
            </a:r>
            <a:r>
              <a:rPr lang="en-GB" altLang="de-DE" sz="1600"/>
              <a:t>Pb fragmentation at 1 GeV per nucleon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3744"/>
            <a:ext cx="21574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295400" y="1572344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~1 ms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940425" y="3642444"/>
            <a:ext cx="264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2000" b="1">
                <a:solidFill>
                  <a:srgbClr val="FF0000"/>
                </a:solidFill>
              </a:rPr>
              <a:t>a critical point nucleus</a:t>
            </a:r>
          </a:p>
        </p:txBody>
      </p:sp>
      <p:pic>
        <p:nvPicPr>
          <p:cNvPr id="23" name="Picture 3" descr="rising-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857250" cy="5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Isomer energies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/>
              <a:t> &amp; potential energy surfaces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657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133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733800" y="1352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85800" y="26483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133600" y="20387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6077346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 </a:t>
            </a:r>
            <a:r>
              <a:rPr lang="en-GB" altLang="de-DE" baseline="30000"/>
              <a:t>190</a:t>
            </a:r>
            <a:r>
              <a:rPr lang="en-GB" altLang="de-DE"/>
              <a:t>Os</a:t>
            </a:r>
            <a:r>
              <a:rPr lang="en-GB" altLang="de-DE" baseline="-25000"/>
              <a:t>114</a:t>
            </a:r>
            <a:r>
              <a:rPr lang="en-GB" altLang="de-DE"/>
              <a:t>     </a:t>
            </a:r>
            <a:r>
              <a:rPr lang="en-GB" altLang="de-DE" baseline="30000"/>
              <a:t>192</a:t>
            </a:r>
            <a:r>
              <a:rPr lang="en-GB" altLang="de-DE"/>
              <a:t>Os</a:t>
            </a:r>
            <a:r>
              <a:rPr lang="en-GB" altLang="de-DE" baseline="-25000"/>
              <a:t>116</a:t>
            </a:r>
            <a:r>
              <a:rPr lang="en-GB" altLang="de-DE"/>
              <a:t>        </a:t>
            </a:r>
            <a:r>
              <a:rPr lang="en-GB" altLang="de-DE" baseline="30000"/>
              <a:t>190</a:t>
            </a:r>
            <a:r>
              <a:rPr lang="en-GB" altLang="de-DE"/>
              <a:t>W</a:t>
            </a:r>
            <a:r>
              <a:rPr lang="en-GB" altLang="de-DE" baseline="-25000"/>
              <a:t>116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85800" y="27245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2133600" y="21911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3733800" y="28007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724400" y="2419746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(calc)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724400" y="1124346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(exp)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8600" y="5696346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0</a:t>
            </a:r>
            <a:r>
              <a:rPr lang="en-GB" altLang="de-DE" baseline="30000"/>
              <a:t>+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24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8862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1633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57600" y="895746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2360±25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133600" y="1581546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2015 6s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286000" y="21149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1920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57200" y="2191146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1705 10m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858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1700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810000" y="1352946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~1ms</a:t>
            </a:r>
          </a:p>
        </p:txBody>
      </p:sp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r="53210"/>
          <a:stretch>
            <a:fillRect/>
          </a:stretch>
        </p:blipFill>
        <p:spPr bwMode="auto">
          <a:xfrm>
            <a:off x="5513388" y="886544"/>
            <a:ext cx="363061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787284" y="591071"/>
            <a:ext cx="181716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 baseline="30000" dirty="0"/>
              <a:t>190</a:t>
            </a:r>
            <a:r>
              <a:rPr lang="en-GB" altLang="de-DE" b="1" i="1" dirty="0"/>
              <a:t>W: </a:t>
            </a:r>
            <a:r>
              <a:rPr lang="en-GB" altLang="de-DE" b="1" i="1" dirty="0" err="1"/>
              <a:t>prolate</a:t>
            </a:r>
            <a:endParaRPr lang="en-GB" altLang="de-DE" b="1" i="1" dirty="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629400" y="3553544"/>
            <a:ext cx="20732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  <a:r>
              <a:rPr lang="en-GB" altLang="de-DE"/>
              <a:t> isomer PES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553200" y="1191344"/>
            <a:ext cx="22923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ground state PES</a:t>
            </a: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5562600" y="46965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562600" y="11151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2221"/>
            <a:ext cx="10668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2766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10</a:t>
            </a:r>
            <a:r>
              <a:rPr lang="en-GB" altLang="de-DE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-5127" y="602615"/>
            <a:ext cx="21387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Walker </a:t>
            </a:r>
            <a:r>
              <a:rPr lang="en-GB" altLang="de-DE" sz="1000" dirty="0"/>
              <a:t>and Xu, PLB636 (2006) </a:t>
            </a:r>
            <a:r>
              <a:rPr lang="en-GB" altLang="de-DE" sz="1000" dirty="0" smtClean="0"/>
              <a:t>286</a:t>
            </a:r>
            <a:endParaRPr lang="en-GB" altLang="de-DE" sz="1000" dirty="0"/>
          </a:p>
        </p:txBody>
      </p:sp>
    </p:spTree>
    <p:extLst>
      <p:ext uri="{BB962C8B-B14F-4D97-AF65-F5344CB8AC3E}">
        <p14:creationId xmlns:p14="http://schemas.microsoft.com/office/powerpoint/2010/main" val="957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</p:spTree>
    <p:extLst>
      <p:ext uri="{BB962C8B-B14F-4D97-AF65-F5344CB8AC3E}">
        <p14:creationId xmlns:p14="http://schemas.microsoft.com/office/powerpoint/2010/main" val="2251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276600" y="2564904"/>
            <a:ext cx="2879725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87988" y="3953967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10</a:t>
            </a:r>
            <a:r>
              <a:rPr lang="en-GB" altLang="de-DE" baseline="30000">
                <a:solidFill>
                  <a:srgbClr val="FF0000"/>
                </a:solidFill>
              </a:rPr>
              <a:t>-</a:t>
            </a:r>
            <a:r>
              <a:rPr lang="en-GB" altLang="de-DE">
                <a:solidFill>
                  <a:srgbClr val="FF0000"/>
                </a:solidFill>
              </a:rPr>
              <a:t> isomer at 1839 keV</a:t>
            </a:r>
          </a:p>
        </p:txBody>
      </p:sp>
    </p:spTree>
    <p:extLst>
      <p:ext uri="{BB962C8B-B14F-4D97-AF65-F5344CB8AC3E}">
        <p14:creationId xmlns:p14="http://schemas.microsoft.com/office/powerpoint/2010/main" val="40205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Isomer energies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/>
              <a:t> &amp; potential energy surfaces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657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133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733800" y="1352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85800" y="26483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133600" y="20387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6077346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 </a:t>
            </a:r>
            <a:r>
              <a:rPr lang="en-GB" altLang="de-DE" baseline="30000"/>
              <a:t>190</a:t>
            </a:r>
            <a:r>
              <a:rPr lang="en-GB" altLang="de-DE"/>
              <a:t>Os</a:t>
            </a:r>
            <a:r>
              <a:rPr lang="en-GB" altLang="de-DE" baseline="-25000"/>
              <a:t>114</a:t>
            </a:r>
            <a:r>
              <a:rPr lang="en-GB" altLang="de-DE"/>
              <a:t>     </a:t>
            </a:r>
            <a:r>
              <a:rPr lang="en-GB" altLang="de-DE" baseline="30000"/>
              <a:t>192</a:t>
            </a:r>
            <a:r>
              <a:rPr lang="en-GB" altLang="de-DE"/>
              <a:t>Os</a:t>
            </a:r>
            <a:r>
              <a:rPr lang="en-GB" altLang="de-DE" baseline="-25000"/>
              <a:t>116</a:t>
            </a:r>
            <a:r>
              <a:rPr lang="en-GB" altLang="de-DE"/>
              <a:t>        </a:t>
            </a:r>
            <a:r>
              <a:rPr lang="en-GB" altLang="de-DE" baseline="30000"/>
              <a:t>190</a:t>
            </a:r>
            <a:r>
              <a:rPr lang="en-GB" altLang="de-DE"/>
              <a:t>W</a:t>
            </a:r>
            <a:r>
              <a:rPr lang="en-GB" altLang="de-DE" baseline="-25000"/>
              <a:t>116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85800" y="27245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2133600" y="21911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3733800" y="28007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724400" y="2419746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(calc)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724400" y="1124346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(exp)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8600" y="5696346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0</a:t>
            </a:r>
            <a:r>
              <a:rPr lang="en-GB" altLang="de-DE" baseline="30000"/>
              <a:t>+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24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8862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1633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57600" y="895746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2360±25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133600" y="1581546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2015 6s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286000" y="21149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1920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57200" y="2191146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1705 10m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858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1700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810000" y="1352946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~1ms</a:t>
            </a:r>
          </a:p>
        </p:txBody>
      </p:sp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r="53210"/>
          <a:stretch>
            <a:fillRect/>
          </a:stretch>
        </p:blipFill>
        <p:spPr bwMode="auto">
          <a:xfrm>
            <a:off x="5513388" y="886544"/>
            <a:ext cx="363061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787284" y="591071"/>
            <a:ext cx="181716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 baseline="30000" dirty="0"/>
              <a:t>190</a:t>
            </a:r>
            <a:r>
              <a:rPr lang="en-GB" altLang="de-DE" b="1" i="1" dirty="0"/>
              <a:t>W: </a:t>
            </a:r>
            <a:r>
              <a:rPr lang="en-GB" altLang="de-DE" b="1" i="1" dirty="0" err="1"/>
              <a:t>prolate</a:t>
            </a:r>
            <a:endParaRPr lang="en-GB" altLang="de-DE" b="1" i="1" dirty="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629400" y="3553544"/>
            <a:ext cx="20732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  <a:r>
              <a:rPr lang="en-GB" altLang="de-DE"/>
              <a:t> isomer PES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553200" y="1191344"/>
            <a:ext cx="22923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ground state PES</a:t>
            </a: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5562600" y="46965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562600" y="11151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2221"/>
            <a:ext cx="10668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2766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10</a:t>
            </a:r>
            <a:r>
              <a:rPr lang="en-GB" altLang="de-DE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-5127" y="602615"/>
            <a:ext cx="21387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Walker </a:t>
            </a:r>
            <a:r>
              <a:rPr lang="en-GB" altLang="de-DE" sz="1000" dirty="0"/>
              <a:t>and Xu, PLB636 (2006) </a:t>
            </a:r>
            <a:r>
              <a:rPr lang="en-GB" altLang="de-DE" sz="1000" dirty="0" smtClean="0"/>
              <a:t>286</a:t>
            </a:r>
            <a:endParaRPr lang="en-GB" altLang="de-DE" sz="1000" dirty="0"/>
          </a:p>
        </p:txBody>
      </p:sp>
      <p:sp>
        <p:nvSpPr>
          <p:cNvPr id="58" name="Line 37"/>
          <p:cNvSpPr>
            <a:spLocks noChangeShapeType="1"/>
          </p:cNvSpPr>
          <p:nvPr/>
        </p:nvSpPr>
        <p:spPr bwMode="auto">
          <a:xfrm>
            <a:off x="3708400" y="909786"/>
            <a:ext cx="1439863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35375" y="909786"/>
            <a:ext cx="1512888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3635375" y="2010222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1839  240</a:t>
            </a:r>
            <a:r>
              <a:rPr lang="en-US" altLang="de-DE" dirty="0"/>
              <a:t>µs</a:t>
            </a:r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>
            <a:off x="3708400" y="2442022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9421" y="3212976"/>
            <a:ext cx="3121367" cy="2308324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was the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high-K isomer.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oblate rotation?</a:t>
            </a:r>
          </a:p>
        </p:txBody>
      </p:sp>
    </p:spTree>
    <p:extLst>
      <p:ext uri="{BB962C8B-B14F-4D97-AF65-F5344CB8AC3E}">
        <p14:creationId xmlns:p14="http://schemas.microsoft.com/office/powerpoint/2010/main" val="41270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9421" y="3212976"/>
            <a:ext cx="3121367" cy="2308324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was the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high-K isomer.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oblate rotation?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484438" y="836588"/>
            <a:ext cx="19431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27538" y="620688"/>
            <a:ext cx="316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(12</a:t>
            </a:r>
            <a:r>
              <a:rPr kumimoji="0" lang="en-GB" altLang="de-DE" sz="2400" b="1" i="0" u="none" strike="noStrike" kern="0" cap="none" spc="0" normalizeH="0" baseline="30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GB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yrast at 2653 keV</a:t>
            </a:r>
          </a:p>
        </p:txBody>
      </p:sp>
    </p:spTree>
    <p:extLst>
      <p:ext uri="{BB962C8B-B14F-4D97-AF65-F5344CB8AC3E}">
        <p14:creationId xmlns:p14="http://schemas.microsoft.com/office/powerpoint/2010/main" val="37450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TRS: </a:t>
            </a:r>
            <a:r>
              <a:rPr lang="en-US" dirty="0" err="1" smtClean="0"/>
              <a:t>prolate</a:t>
            </a:r>
            <a:r>
              <a:rPr lang="en-US" dirty="0" smtClean="0"/>
              <a:t> to oblate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01" y="0"/>
            <a:ext cx="900000" cy="11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816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2112"/>
            <a:ext cx="28956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2112"/>
            <a:ext cx="2800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53000" y="1598712"/>
            <a:ext cx="224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ħω = 0.216 MeV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47800" y="1598712"/>
            <a:ext cx="224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ħω = 0.200 MeV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57600" y="2513112"/>
            <a:ext cx="1063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I = 4</a:t>
            </a:r>
          </a:p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239000" y="4113312"/>
            <a:ext cx="944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I = 14</a:t>
            </a:r>
          </a:p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19200" y="836712"/>
            <a:ext cx="683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rotation alignment of 2 </a:t>
            </a:r>
            <a:r>
              <a:rPr lang="en-GB" altLang="de-DE" i="1" dirty="0"/>
              <a:t>i</a:t>
            </a:r>
            <a:r>
              <a:rPr lang="en-GB" altLang="de-DE" baseline="-25000" dirty="0"/>
              <a:t>13/2</a:t>
            </a:r>
            <a:r>
              <a:rPr lang="en-GB" altLang="de-DE" dirty="0"/>
              <a:t> neutrons with oblate shape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14600" y="28941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096000" y="44181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3112"/>
            <a:ext cx="476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38248" r="21213"/>
          <a:stretch>
            <a:fillRect/>
          </a:stretch>
        </p:blipFill>
        <p:spPr bwMode="auto">
          <a:xfrm>
            <a:off x="3048000" y="5256312"/>
            <a:ext cx="2590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641725" y="1944787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γ=0</a:t>
            </a:r>
            <a:r>
              <a:rPr lang="en-GB" altLang="de-DE" baseline="30000"/>
              <a:t>o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641725" y="4687987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γ=-60</a:t>
            </a:r>
            <a:r>
              <a:rPr lang="en-GB" altLang="de-DE" baseline="30000"/>
              <a:t>o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2743200" y="2970312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6324600" y="4494312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60000" y="6300000"/>
            <a:ext cx="21050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Walker </a:t>
            </a:r>
            <a:r>
              <a:rPr lang="en-GB" altLang="de-DE" sz="1000" dirty="0"/>
              <a:t>and Xu, PLB636 (2006) </a:t>
            </a:r>
            <a:r>
              <a:rPr lang="en-GB" altLang="de-DE" sz="1000" dirty="0" smtClean="0"/>
              <a:t>286</a:t>
            </a:r>
            <a:endParaRPr lang="en-GB" altLang="de-DE" sz="1000" dirty="0"/>
          </a:p>
        </p:txBody>
      </p:sp>
    </p:spTree>
    <p:extLst>
      <p:ext uri="{BB962C8B-B14F-4D97-AF65-F5344CB8AC3E}">
        <p14:creationId xmlns:p14="http://schemas.microsoft.com/office/powerpoint/2010/main" val="18580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Projected shell model </a:t>
            </a:r>
            <a:r>
              <a:rPr lang="en-US" sz="1800" dirty="0" smtClean="0">
                <a:solidFill>
                  <a:schemeClr val="tx1"/>
                </a:solidFill>
              </a:rPr>
              <a:t>angular momentum basis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0158"/>
            <a:ext cx="42751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720"/>
            <a:ext cx="639763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627313" y="4940970"/>
            <a:ext cx="3603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60000" y="6300000"/>
            <a:ext cx="175560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/>
              <a:t>Sun et al., PLB659 (2008) 165</a:t>
            </a:r>
          </a:p>
        </p:txBody>
      </p:sp>
    </p:spTree>
    <p:extLst>
      <p:ext uri="{BB962C8B-B14F-4D97-AF65-F5344CB8AC3E}">
        <p14:creationId xmlns:p14="http://schemas.microsoft.com/office/powerpoint/2010/main" val="33985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70288" y="527050"/>
          <a:ext cx="46688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02" name="Equation" r:id="rId5" imgW="3098520" imgH="419040" progId="Equation.3">
                  <p:embed/>
                </p:oleObj>
              </mc:Choice>
              <mc:Fallback>
                <p:oleObj name="Equation" r:id="rId5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7050"/>
                        <a:ext cx="46688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0" y="671513"/>
            <a:ext cx="224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477000" y="1895475"/>
          <a:ext cx="11668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03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95475"/>
                        <a:ext cx="11668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051050" y="1247775"/>
          <a:ext cx="6045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04" name="Equation" r:id="rId9" imgW="4012920" imgH="291960" progId="Equation.3">
                  <p:embed/>
                </p:oleObj>
              </mc:Choice>
              <mc:Fallback>
                <p:oleObj name="Equation" r:id="rId9" imgW="401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47775"/>
                        <a:ext cx="6045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9500" y="18954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half-life: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40425" y="47688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Weisskopf estimate: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6045200" y="5208588"/>
          <a:ext cx="3027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05" name="Equation" r:id="rId11" imgW="2438280" imgH="253800" progId="Equation.3">
                  <p:embed/>
                </p:oleObj>
              </mc:Choice>
              <mc:Fallback>
                <p:oleObj name="Equation" r:id="rId11" imgW="243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208588"/>
                        <a:ext cx="3027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8" descr="4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05000"/>
            <a:ext cx="547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4400"/>
            <a:ext cx="1238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nuclei: Coriolis coupling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" y="764704"/>
            <a:ext cx="7669530" cy="38976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100392" y="33477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139952" y="3356992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44126" y="692696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183686" y="6912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20042" y="486000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coupling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76475" y="4860000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coupling</a:t>
            </a:r>
          </a:p>
          <a:p>
            <a:pPr algn="ctr"/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alignment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628161"/>
                  </p:ext>
                </p:extLst>
              </p:nvPr>
            </p:nvGraphicFramePr>
            <p:xfrm>
              <a:off x="2286000" y="2996952"/>
              <a:ext cx="4572000" cy="26128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3754071955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65519391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1454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de-DE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(b)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052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2.32±0.02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7.36±0.03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052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7.29±0.12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670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2.38±0.01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7.54±0.04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30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7.67±0.03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40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167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2.24±0.01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7.60±0.10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08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2.40±0.02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7.61±0.06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45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628161"/>
                  </p:ext>
                </p:extLst>
              </p:nvPr>
            </p:nvGraphicFramePr>
            <p:xfrm>
              <a:off x="2286000" y="2996952"/>
              <a:ext cx="4572000" cy="26128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3754071955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65519391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145461"/>
                        </a:ext>
                      </a:extLst>
                    </a:gridCol>
                  </a:tblGrid>
                  <a:tr h="387795">
                    <a:tc>
                      <a:txBody>
                        <a:bodyPr/>
                        <a:lstStyle/>
                        <a:p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2275" t="-7813" r="-66138" b="-5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de-DE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(b)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052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2.32±0.02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7.36±0.03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052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7.29±0.12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670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2.38±0.01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7.54±0.04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30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7.67±0.03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40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167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2.24±0.01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7.60±0.10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08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2.40±0.02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7.61±0.06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450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98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509452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09452"/>
                <a:ext cx="6645152" cy="847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684895" y="3861048"/>
                <a:ext cx="436600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=2.76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±0.14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2.86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95" y="3861048"/>
                <a:ext cx="4366003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684895" y="4859432"/>
                <a:ext cx="4494244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=3.81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±0.15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3.89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95" y="4859432"/>
                <a:ext cx="4494244" cy="576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403648" y="396476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03648" y="49631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Er: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80000" y="1980000"/>
            <a:ext cx="3914558" cy="2899733"/>
            <a:chOff x="187692" y="198884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blipFill>
                  <a:blip r:embed="rId3"/>
                  <a:stretch>
                    <a:fillRect l="-47959" t="-183019" r="-110204" b="-2867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blipFill>
                  <a:blip r:embed="rId4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64407" r="-117241" b="-2474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163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0.073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0.282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0.167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blipFill>
                <a:blip r:embed="rId11"/>
                <a:stretch>
                  <a:fillRect l="-50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240000" y="4419569"/>
                <a:ext cx="5733044" cy="629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2ℓ+1</m:t>
                                              </m:r>
                                            </m:e>
                                          </m:d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419569"/>
                <a:ext cx="5733044" cy="6292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1.225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blipFill>
                <a:blip r:embed="rId13"/>
                <a:stretch>
                  <a:fillRect l="-210" t="-78000" b="-9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1.758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blipFill>
                <a:blip r:embed="rId14"/>
                <a:stretch>
                  <a:fillRect l="-207" t="-78431" b="-843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358738" y="6133631"/>
            <a:ext cx="269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coefficient.: bricc.anu.edu.au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80000" y="1980000"/>
            <a:ext cx="3914558" cy="2899733"/>
            <a:chOff x="180000" y="198000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12308" y="42106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12308" y="36814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12308" y="21838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12308" y="30046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85122" y="1980000"/>
                  <a:ext cx="593240" cy="326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22" y="1980000"/>
                  <a:ext cx="593240" cy="326455"/>
                </a:xfrm>
                <a:prstGeom prst="rect">
                  <a:avLst/>
                </a:prstGeom>
                <a:blipFill>
                  <a:blip r:embed="rId3"/>
                  <a:stretch>
                    <a:fillRect l="-47959" t="-183019" r="-110204" b="-2867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0001" y="2798570"/>
                  <a:ext cx="530915" cy="36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01" y="2798570"/>
                  <a:ext cx="530915" cy="364523"/>
                </a:xfrm>
                <a:prstGeom prst="rect">
                  <a:avLst/>
                </a:prstGeom>
                <a:blipFill>
                  <a:blip r:embed="rId4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0001" y="3522093"/>
                  <a:ext cx="530915" cy="3617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01" y="3522093"/>
                  <a:ext cx="530915" cy="361702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64407" r="-117241" b="-2474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0000" y="4057712"/>
                  <a:ext cx="530915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00" y="4057712"/>
                  <a:ext cx="530915" cy="370166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75442" y="447962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163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0011" y="349683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0.073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0012" y="199923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0.282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0011" y="280931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0.167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0012" y="402603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0308" y="289697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308" y="2896977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0308" y="358968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308" y="3589683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80000" y="1980000"/>
            <a:ext cx="3914558" cy="2899733"/>
            <a:chOff x="187692" y="198884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4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167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0.079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0.178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elle 26"/>
          <p:cNvGraphicFramePr>
            <a:graphicFrameLocks noGrp="1"/>
          </p:cNvGraphicFramePr>
          <p:nvPr>
            <p:extLst/>
          </p:nvPr>
        </p:nvGraphicFramePr>
        <p:xfrm>
          <a:off x="2783454" y="4628865"/>
          <a:ext cx="6360546" cy="1886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914">
                  <a:extLst>
                    <a:ext uri="{9D8B030D-6E8A-4147-A177-3AD203B41FA5}">
                      <a16:colId xmlns:a16="http://schemas.microsoft.com/office/drawing/2014/main" val="15817015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726313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92014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21842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904150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86688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9418454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3259855"/>
                    </a:ext>
                  </a:extLst>
                </a:gridCol>
              </a:tblGrid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 I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(2I+1)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&lt;I-1//M()//I&gt;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de-DE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91033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0.0734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-3.886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-7019.1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26176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0.108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3183.7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97378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0.0939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-4.002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-11968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4.87·10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31107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0.153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5837.1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8578"/>
                  </a:ext>
                </a:extLst>
              </a:tr>
              <a:tr h="36205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2.299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29133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9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Appendix:</a:t>
            </a:r>
            <a:r>
              <a:rPr lang="en-US" dirty="0" smtClean="0">
                <a:latin typeface="Times New Roman"/>
                <a:cs typeface="Times New Roman"/>
              </a:rPr>
              <a:t> Spherical harmonics</a:t>
            </a:r>
            <a:endParaRPr lang="en-US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838200" y="1066800"/>
            <a:ext cx="4133850" cy="4421188"/>
            <a:chOff x="1862" y="767"/>
            <a:chExt cx="2604" cy="278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335588" y="1168400"/>
          <a:ext cx="12525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0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168400"/>
                        <a:ext cx="12525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5335588" y="2701925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1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701925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5335588" y="3206750"/>
          <a:ext cx="2703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2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206750"/>
                        <a:ext cx="27035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5335588" y="3727450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3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727450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5335588" y="1641475"/>
          <a:ext cx="18430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4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641475"/>
                        <a:ext cx="18430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5335588" y="2144713"/>
          <a:ext cx="24479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5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144713"/>
                        <a:ext cx="24479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5335588" y="4232275"/>
          <a:ext cx="3227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6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232275"/>
                        <a:ext cx="3227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5335588" y="4718050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7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718050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5335588" y="5240338"/>
          <a:ext cx="2846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8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240338"/>
                        <a:ext cx="2846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5335588" y="5743575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9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743575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7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9750" y="539452"/>
            <a:ext cx="61198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Show that the experimental excitation spectrum of the deformed nucleus 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Hf follows the rotational band. 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Level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rotational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baseline="30000" dirty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Hf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an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even-even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nucleus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J=0, 2, 4,…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The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2(2+1) : 4(4+1) : 6(6+1) : 8(8+1) = 6 : 20 : 42 : 72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 : 307 : 637 : 1079 = 6 : 19.8 : 41.1 : 69.6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follows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rotational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band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3441"/>
            <a:ext cx="1822450" cy="22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77050" y="2996902"/>
            <a:ext cx="1693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00"/>
                </a:solidFill>
                <a:latin typeface="Times New Roman" pitchFamily="18" charset="0"/>
              </a:rPr>
              <a:t>E (keV)             J</a:t>
            </a:r>
            <a:r>
              <a:rPr lang="el-GR" altLang="de-DE" sz="16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12793"/>
              </p:ext>
            </p:extLst>
          </p:nvPr>
        </p:nvGraphicFramePr>
        <p:xfrm>
          <a:off x="3522663" y="1176040"/>
          <a:ext cx="2994025" cy="51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2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176040"/>
                        <a:ext cx="2994025" cy="51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1125240"/>
            <a:ext cx="6804025" cy="5400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4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4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4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650654"/>
            <a:ext cx="361632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16016" y="2966814"/>
            <a:ext cx="3908425" cy="2838450"/>
            <a:chOff x="4911725" y="2564929"/>
            <a:chExt cx="3908425" cy="283845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11725" y="2564929"/>
              <a:ext cx="3908425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(x, y, z) axes of lab frame</a:t>
              </a:r>
            </a:p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(1,2,3) axes of intrinsic frame</a:t>
              </a:r>
            </a:p>
            <a:p>
              <a:endPara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>
                <a:buFontTx/>
                <a:buBlip>
                  <a:blip r:embed="rId4"/>
                </a:buBlip>
              </a:pP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The rotation from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x,y,z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) to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x´,y´,z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´)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can be decomposed into three parts: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a rotation by     about the z axis to </a:t>
              </a:r>
            </a:p>
            <a:p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  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 rotation of </a:t>
              </a:r>
              <a:r>
                <a:rPr lang="el-GR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new y axis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to                   , and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finally a rotation of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l-GR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new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z axis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. </a:t>
              </a:r>
              <a:endParaRPr lang="el-GR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443663" y="3984154"/>
            <a:ext cx="19843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2" name="Equation" r:id="rId6" imgW="126720" imgH="203040" progId="Equation.3">
                    <p:embed/>
                  </p:oleObj>
                </mc:Choice>
                <mc:Fallback>
                  <p:oleObj name="Equation" r:id="rId6" imgW="126720" imgH="203040" progId="Equation.3">
                    <p:embed/>
                    <p:pic>
                      <p:nvPicPr>
                        <p:cNvPr id="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3984154"/>
                          <a:ext cx="19843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184775" y="4236567"/>
            <a:ext cx="9715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3" name="Equation" r:id="rId8" imgW="647640" imgH="215640" progId="Equation.3">
                    <p:embed/>
                  </p:oleObj>
                </mc:Choice>
                <mc:Fallback>
                  <p:oleObj name="Equation" r:id="rId8" imgW="647640" imgH="215640" progId="Equation.3">
                    <p:embed/>
                    <p:pic>
                      <p:nvPicPr>
                        <p:cNvPr id="1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775" y="4236567"/>
                          <a:ext cx="9715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227763" y="4522317"/>
            <a:ext cx="420687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4" name="Equation" r:id="rId10" imgW="279360" imgH="215640" progId="Equation.3">
                    <p:embed/>
                  </p:oleObj>
                </mc:Choice>
                <mc:Fallback>
                  <p:oleObj name="Equation" r:id="rId10" imgW="279360" imgH="215640" progId="Equation.3">
                    <p:embed/>
                    <p:pic>
                      <p:nvPicPr>
                        <p:cNvPr id="1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763" y="4522317"/>
                          <a:ext cx="420687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6948488" y="4487392"/>
            <a:ext cx="1047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5" name="Equation" r:id="rId12" imgW="698400" imgH="215640" progId="Equation.3">
                    <p:embed/>
                  </p:oleObj>
                </mc:Choice>
                <mc:Fallback>
                  <p:oleObj name="Equation" r:id="rId12" imgW="698400" imgH="215640" progId="Equation.3">
                    <p:embed/>
                    <p:pic>
                      <p:nvPicPr>
                        <p:cNvPr id="1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488" y="4487392"/>
                          <a:ext cx="1047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5795963" y="5063654"/>
            <a:ext cx="4206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6" name="Equation" r:id="rId14" imgW="279360" imgH="215640" progId="Equation.3">
                    <p:embed/>
                  </p:oleObj>
                </mc:Choice>
                <mc:Fallback>
                  <p:oleObj name="Equation" r:id="rId14" imgW="279360" imgH="215640" progId="Equation.3">
                    <p:embed/>
                    <p:pic>
                      <p:nvPicPr>
                        <p:cNvPr id="1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963" y="5063654"/>
                          <a:ext cx="420687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01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22748"/>
              </p:ext>
            </p:extLst>
          </p:nvPr>
        </p:nvGraphicFramePr>
        <p:xfrm>
          <a:off x="609600" y="1772816"/>
          <a:ext cx="7208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0" name="Equation" r:id="rId4" imgW="3606800" imgH="254000" progId="Equation.3">
                  <p:embed/>
                </p:oleObj>
              </mc:Choice>
              <mc:Fallback>
                <p:oleObj name="Equation" r:id="rId4" imgW="36068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2816"/>
                        <a:ext cx="7208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09600" y="4267200"/>
          <a:ext cx="7386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1" name="Equation" r:id="rId6" imgW="3695700" imgH="241300" progId="Equation.3">
                  <p:embed/>
                </p:oleObj>
              </mc:Choice>
              <mc:Fallback>
                <p:oleObj name="Equation" r:id="rId6" imgW="3695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73866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231885"/>
              </p:ext>
            </p:extLst>
          </p:nvPr>
        </p:nvGraphicFramePr>
        <p:xfrm>
          <a:off x="2709671" y="2455962"/>
          <a:ext cx="314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2" name="Equation" r:id="rId8" imgW="1574800" imgH="241300" progId="Equation.3">
                  <p:embed/>
                </p:oleObj>
              </mc:Choice>
              <mc:Fallback>
                <p:oleObj name="Equation" r:id="rId8" imgW="1574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71" y="2455962"/>
                        <a:ext cx="314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15"/>
              </p:ext>
            </p:extLst>
          </p:nvPr>
        </p:nvGraphicFramePr>
        <p:xfrm>
          <a:off x="2771800" y="5003800"/>
          <a:ext cx="4694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3" name="Equation" r:id="rId10" imgW="2349500" imgH="241300" progId="Equation.3">
                  <p:embed/>
                </p:oleObj>
              </mc:Choice>
              <mc:Fallback>
                <p:oleObj name="Equation" r:id="rId10" imgW="2349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003800"/>
                        <a:ext cx="4694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84547"/>
              </p:ext>
            </p:extLst>
          </p:nvPr>
        </p:nvGraphicFramePr>
        <p:xfrm>
          <a:off x="469900" y="3068216"/>
          <a:ext cx="6444000" cy="48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4" name="Equation" r:id="rId12" imgW="3009900" imgH="228600" progId="Equation.3">
                  <p:embed/>
                </p:oleObj>
              </mc:Choice>
              <mc:Fallback>
                <p:oleObj name="Equation" r:id="rId12" imgW="3009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068216"/>
                        <a:ext cx="6444000" cy="4898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029293"/>
              </p:ext>
            </p:extLst>
          </p:nvPr>
        </p:nvGraphicFramePr>
        <p:xfrm>
          <a:off x="469900" y="5702293"/>
          <a:ext cx="6480000" cy="52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5" name="Equation" r:id="rId14" imgW="2971800" imgH="241300" progId="Equation.3">
                  <p:embed/>
                </p:oleObj>
              </mc:Choice>
              <mc:Fallback>
                <p:oleObj name="Equation" r:id="rId14" imgW="29718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702293"/>
                        <a:ext cx="6480000" cy="5265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20247"/>
              </p:ext>
            </p:extLst>
          </p:nvPr>
        </p:nvGraphicFramePr>
        <p:xfrm>
          <a:off x="1835150" y="900000"/>
          <a:ext cx="233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6" name="Equation" r:id="rId16" imgW="1167893" imgH="203112" progId="Equation.3">
                  <p:embed/>
                </p:oleObj>
              </mc:Choice>
              <mc:Fallback>
                <p:oleObj name="Equation" r:id="rId16" imgW="116789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00000"/>
                        <a:ext cx="2335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blipFill>
                <a:blip r:embed="rId1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blipFill>
                <a:blip r:embed="rId19"/>
                <a:stretch>
                  <a:fillRect l="-6140" r="-3509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blipFill>
                <a:blip r:embed="rId20"/>
                <a:stretch>
                  <a:fillRect l="-3421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blipFill>
                <a:blip r:embed="rId21"/>
                <a:stretch>
                  <a:fillRect l="-6306" r="-3604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blipFill>
                <a:blip r:embed="rId22"/>
                <a:stretch>
                  <a:fillRect l="-3412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blipFill>
                <a:blip r:embed="rId23"/>
                <a:stretch>
                  <a:fillRect r="-1180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9321</Words>
  <Application>Microsoft Office PowerPoint</Application>
  <PresentationFormat>Bildschirmpräsentation (4:3)</PresentationFormat>
  <Paragraphs>1836</Paragraphs>
  <Slides>76</Slides>
  <Notes>28</Notes>
  <HiddenSlides>30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76</vt:i4>
      </vt:variant>
    </vt:vector>
  </HeadingPairs>
  <TitlesOfParts>
    <vt:vector size="84" baseType="lpstr">
      <vt:lpstr>Arial</vt:lpstr>
      <vt:lpstr>Calibri</vt:lpstr>
      <vt:lpstr>Cambria Math</vt:lpstr>
      <vt:lpstr>Comic Sans MS</vt:lpstr>
      <vt:lpstr>Times New Roman</vt:lpstr>
      <vt:lpstr>Wingdings</vt:lpstr>
      <vt:lpstr>1_Larissa</vt:lpstr>
      <vt:lpstr>Equation</vt:lpstr>
      <vt:lpstr>Outline: Nuclear rotation of odd-even nuclei</vt:lpstr>
      <vt:lpstr>PowerPoint-Präsentation</vt:lpstr>
      <vt:lpstr>Collective rotation</vt:lpstr>
      <vt:lpstr>Reduced transition probability</vt:lpstr>
      <vt:lpstr>The Euler angles</vt:lpstr>
      <vt:lpstr>Odd-Even nuclei</vt:lpstr>
      <vt:lpstr>Odd-Even nuclei: Coriolis coupling</vt:lpstr>
      <vt:lpstr>The Euler angles</vt:lpstr>
      <vt:lpstr>Quantization</vt:lpstr>
      <vt:lpstr>Quantization</vt:lpstr>
      <vt:lpstr>Rotational motion of a deformed nucleus</vt:lpstr>
      <vt:lpstr>Particle-rotor model</vt:lpstr>
      <vt:lpstr>Symmetries of rotating nuclei: Signature Quantum Number</vt:lpstr>
      <vt:lpstr>Signature Quantum Numbers</vt:lpstr>
      <vt:lpstr>Signature Partners</vt:lpstr>
      <vt:lpstr>γ-rays from a deformed band in 181Ta</vt:lpstr>
      <vt:lpstr>Nuclear level scheme of 181Ta</vt:lpstr>
      <vt:lpstr>Nilsson diagram of 181Ta</vt:lpstr>
      <vt:lpstr>Nilsson diagram of 178Hf</vt:lpstr>
      <vt:lpstr>Coriolis band mixing calculation for the 7/2+[404] band in 181Ta</vt:lpstr>
      <vt:lpstr>Level scheme of 178Hf</vt:lpstr>
      <vt:lpstr>Reduced transition probability</vt:lpstr>
      <vt:lpstr>Reduced transition probability</vt:lpstr>
      <vt:lpstr>Odd-even nucleus: 181Ta</vt:lpstr>
      <vt:lpstr>Matrix elements</vt:lpstr>
      <vt:lpstr>Odd-even nucleus: 181Ta</vt:lpstr>
      <vt:lpstr>Matrix elements</vt:lpstr>
      <vt:lpstr>Odd-even nucleus: 181Ta</vt:lpstr>
      <vt:lpstr>Odd-even nucleus: 181Ta</vt:lpstr>
      <vt:lpstr>Oddproton-evenneutron nuclei</vt:lpstr>
      <vt:lpstr>Oddneutron-evenproton nuclei</vt:lpstr>
      <vt:lpstr>Ta-nuclei: level schemes</vt:lpstr>
      <vt:lpstr>187Ta level scheme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Ta-nuclei: level schemes (1. solution)</vt:lpstr>
      <vt:lpstr>Ta-nuclei: level schemes (2. solution)</vt:lpstr>
      <vt:lpstr>189Ta level scheme</vt:lpstr>
      <vt:lpstr>Ta-nuclei: level schemes</vt:lpstr>
      <vt:lpstr>Experimental information on 189Ta</vt:lpstr>
      <vt:lpstr>Experimental information on 189Ta</vt:lpstr>
      <vt:lpstr>DESPEC setup</vt:lpstr>
      <vt:lpstr>Ta-nuclei: level schemes</vt:lpstr>
      <vt:lpstr>Ta-nuclei: level schemes</vt:lpstr>
      <vt:lpstr>Ta-nuclei: level schemes</vt:lpstr>
      <vt:lpstr>Matrix elements</vt:lpstr>
      <vt:lpstr>Prolate-oblate shape transition critical point N=116</vt:lpstr>
      <vt:lpstr>Prolate-oblate shape transition</vt:lpstr>
      <vt:lpstr>Band crossing prediction in 180Hf</vt:lpstr>
      <vt:lpstr>180Hf oblate band?</vt:lpstr>
      <vt:lpstr>190Hf TRS oblate rotor beyond the critical point</vt:lpstr>
      <vt:lpstr>Hf prolate vs oblate</vt:lpstr>
      <vt:lpstr>Nilsson single-particle diagram       N = 116 (188Hf, 190W, 192Os)</vt:lpstr>
      <vt:lpstr>Decay spectroscopy</vt:lpstr>
      <vt:lpstr>Isomer energies in keV &amp; potential energy surfaces</vt:lpstr>
      <vt:lpstr>190W with Gammasphere</vt:lpstr>
      <vt:lpstr>190W with Gammasphere</vt:lpstr>
      <vt:lpstr>Isomer energies in keV &amp; potential energy surfaces</vt:lpstr>
      <vt:lpstr>190W with Gammasphere</vt:lpstr>
      <vt:lpstr>190W with Gammasphere</vt:lpstr>
      <vt:lpstr>190W TRS: prolate to oblate</vt:lpstr>
      <vt:lpstr> Projected shell model angular momentum basis</vt:lpstr>
      <vt:lpstr>Reduced transition probability</vt:lpstr>
      <vt:lpstr>Appendix: Odd-even nuclei</vt:lpstr>
      <vt:lpstr>Appendix: Odd-even nuclei</vt:lpstr>
      <vt:lpstr>Appendix: Odd-even nuclei</vt:lpstr>
      <vt:lpstr>Appendix: Odd-even nuclei</vt:lpstr>
      <vt:lpstr>Appendix: Odd-even nuclei</vt:lpstr>
      <vt:lpstr>Appendix: Spherical harmonics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872</cp:revision>
  <dcterms:created xsi:type="dcterms:W3CDTF">2016-04-06T12:04:03Z</dcterms:created>
  <dcterms:modified xsi:type="dcterms:W3CDTF">2024-07-18T05:55:25Z</dcterms:modified>
</cp:coreProperties>
</file>