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9" r:id="rId2"/>
    <p:sldId id="290" r:id="rId3"/>
    <p:sldId id="305" r:id="rId4"/>
    <p:sldId id="307" r:id="rId5"/>
    <p:sldId id="304" r:id="rId6"/>
    <p:sldId id="291" r:id="rId7"/>
    <p:sldId id="310" r:id="rId8"/>
    <p:sldId id="306" r:id="rId9"/>
    <p:sldId id="299" r:id="rId10"/>
    <p:sldId id="293" r:id="rId11"/>
    <p:sldId id="294" r:id="rId12"/>
    <p:sldId id="295" r:id="rId13"/>
    <p:sldId id="296" r:id="rId14"/>
    <p:sldId id="297" r:id="rId15"/>
    <p:sldId id="300" r:id="rId16"/>
    <p:sldId id="303" r:id="rId17"/>
    <p:sldId id="301" r:id="rId18"/>
    <p:sldId id="302" r:id="rId19"/>
    <p:sldId id="298" r:id="rId20"/>
    <p:sldId id="308" r:id="rId21"/>
    <p:sldId id="309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9999"/>
    <a:srgbClr val="000000"/>
    <a:srgbClr val="028882"/>
    <a:srgbClr val="006600"/>
    <a:srgbClr val="9900FF"/>
    <a:srgbClr val="009900"/>
    <a:srgbClr val="FF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5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359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342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888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46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062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623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286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06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52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92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9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121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644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410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61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543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69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78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895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70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63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04.07.2024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10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04.07.2024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99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04.07.2024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28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030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04.07.2024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09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04.07.2024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20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04.07.2024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48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21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04.07.2024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99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04.07.2024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32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04.07.2024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85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2024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5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8.emf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png"/><Relationship Id="rId5" Type="http://schemas.openxmlformats.org/officeDocument/2006/relationships/image" Target="../media/image120.png"/><Relationship Id="rId10" Type="http://schemas.openxmlformats.org/officeDocument/2006/relationships/image" Target="../media/image17.png"/><Relationship Id="rId4" Type="http://schemas.openxmlformats.org/officeDocument/2006/relationships/image" Target="../media/image19.emf"/><Relationship Id="rId9" Type="http://schemas.openxmlformats.org/officeDocument/2006/relationships/image" Target="../media/image1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2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8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Rotational Spectroscopy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228566" y="5301208"/>
            <a:ext cx="2396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rotational bands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 crossings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backbending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rotational alignment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bands: </a:t>
            </a:r>
            <a:r>
              <a:rPr lang="en-US" sz="1800" dirty="0" smtClean="0">
                <a:solidFill>
                  <a:schemeClr val="tx1"/>
                </a:solidFill>
              </a:rPr>
              <a:t>band crossing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5264944" y="554400"/>
            <a:ext cx="3879056" cy="5922169"/>
            <a:chOff x="5264944" y="554400"/>
            <a:chExt cx="3879056" cy="5922169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944" y="554400"/>
              <a:ext cx="3879056" cy="5922169"/>
            </a:xfrm>
            <a:prstGeom prst="rect">
              <a:avLst/>
            </a:prstGeom>
          </p:spPr>
        </p:pic>
        <p:sp>
          <p:nvSpPr>
            <p:cNvPr id="4" name="Rechteck 3"/>
            <p:cNvSpPr/>
            <p:nvPr/>
          </p:nvSpPr>
          <p:spPr>
            <a:xfrm>
              <a:off x="5508104" y="230400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/>
            <p:cNvSpPr/>
            <p:nvPr/>
          </p:nvSpPr>
          <p:spPr>
            <a:xfrm>
              <a:off x="7236296" y="55800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8532440" y="151200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Rechteck 7"/>
          <p:cNvSpPr/>
          <p:nvPr/>
        </p:nvSpPr>
        <p:spPr>
          <a:xfrm>
            <a:off x="5274000" y="554400"/>
            <a:ext cx="2979464" cy="592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141146" y="87796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</a:t>
            </a:r>
            <a:r>
              <a:rPr lang="de-DE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endParaRPr lang="de-DE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0000" y="720000"/>
            <a:ext cx="47525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bands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exist on top of 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excitations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such, a nucleus can have several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rotational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bands and the moment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inertia ℑ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different for different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bands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different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spacings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different bands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0" y="3528000"/>
            <a:ext cx="3056708" cy="28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bands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360000" y="720000"/>
            <a:ext cx="4572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bands: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Backbending</a:t>
            </a:r>
            <a:endParaRPr lang="en-US" sz="2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ℑ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rotational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bands creates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so-called “backbend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when we follow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lowest-energy state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given spin-parity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yrast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state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belonging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given rotational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 the moment of inertia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square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rotational frequency 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" y="3456000"/>
            <a:ext cx="3624943" cy="306773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00" y="1412776"/>
            <a:ext cx="4256859" cy="194138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2234424" y="3913311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excited state band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907704" y="5641503"/>
            <a:ext cx="1462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state band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1440000" y="3744000"/>
                <a:ext cx="723403" cy="232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ℑ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𝑟𝑖𝑔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3744000"/>
                <a:ext cx="723403" cy="232949"/>
              </a:xfrm>
              <a:prstGeom prst="rect">
                <a:avLst/>
              </a:prstGeom>
              <a:blipFill>
                <a:blip r:embed="rId5"/>
                <a:stretch>
                  <a:fillRect l="-5882" r="-2521" b="-26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hteckiger Pfeil 19"/>
          <p:cNvSpPr/>
          <p:nvPr/>
        </p:nvSpPr>
        <p:spPr>
          <a:xfrm rot="10800000">
            <a:off x="1511680" y="3933056"/>
            <a:ext cx="180000" cy="180000"/>
          </a:xfrm>
          <a:prstGeom prst="ben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136623" y="3933056"/>
            <a:ext cx="358099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high spin → break up of J=0 pair, reduction of the moment of inertia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6996553" y="6084000"/>
                <a:ext cx="2147447" cy="441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ℑ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553" y="6084000"/>
                <a:ext cx="2147447" cy="441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131906" y="6228000"/>
                <a:ext cx="1675715" cy="232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06" y="6228000"/>
                <a:ext cx="1675715" cy="232628"/>
              </a:xfrm>
              <a:prstGeom prst="rect">
                <a:avLst/>
              </a:prstGeom>
              <a:blipFill>
                <a:blip r:embed="rId7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131906" y="4680000"/>
                <a:ext cx="1262460" cy="603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num>
                        <m:den>
                          <m:sSup>
                            <m:sSupPr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06" y="4680000"/>
                <a:ext cx="1262460" cy="6035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9288044" y="5141830"/>
                <a:ext cx="3103991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044" y="5141830"/>
                <a:ext cx="3103991" cy="6163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131906" y="5311980"/>
                <a:ext cx="907620" cy="524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de-DE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06" y="5311980"/>
                <a:ext cx="907620" cy="524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8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alignment: </a:t>
            </a:r>
            <a:r>
              <a:rPr lang="en-US" sz="1800" dirty="0" smtClean="0">
                <a:solidFill>
                  <a:schemeClr val="tx1"/>
                </a:solidFill>
              </a:rPr>
              <a:t>Coriolis coupling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1080000"/>
            <a:ext cx="2880360" cy="157299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076086" y="2780928"/>
            <a:ext cx="3600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“rotational alignment”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where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pair of high-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quasi-particles in time-reversed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orbits at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critical rotational frequency are broken 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align themselves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collective rotation,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 the nucleus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leading to the “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backbending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effect 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20000" y="1080000"/>
            <a:ext cx="358099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high spin → break up of J=0 pair, reduction of the moment of inertia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2160000"/>
                <a:ext cx="2888227" cy="568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160000"/>
                <a:ext cx="2888227" cy="568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0" y="3356992"/>
                <a:ext cx="3281796" cy="387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356992"/>
                <a:ext cx="3281796" cy="3875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62958" y="3896992"/>
                <a:ext cx="3218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58" y="3896992"/>
                <a:ext cx="3218445" cy="276999"/>
              </a:xfrm>
              <a:prstGeom prst="rect">
                <a:avLst/>
              </a:prstGeom>
              <a:blipFill>
                <a:blip r:embed="rId6"/>
                <a:stretch>
                  <a:fillRect l="-189" t="-4348" b="-326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4320000"/>
                <a:ext cx="8244488" cy="11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endPara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quantity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projection of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along the rotational axis.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coupling term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corresponds to the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Coriolis force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couples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320000"/>
                <a:ext cx="8244488" cy="1127681"/>
              </a:xfrm>
              <a:prstGeom prst="rect">
                <a:avLst/>
              </a:prstGeom>
              <a:blipFill>
                <a:blip r:embed="rId7"/>
                <a:stretch>
                  <a:fillRect l="-591" t="-3243" b="-54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2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alignment: Coriolis coupling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54400"/>
            <a:ext cx="6858000" cy="419644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8383" y="4778822"/>
            <a:ext cx="86272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 (a) shows the deformation aligned coupling scheme (DAL), where 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~I has the maximum projection K along the symmetry axis. Panel (b)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the rotation aligned coupling scheme (RAL), where the angular momentum ~j has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projection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along the rotation axis. ~R is the collective angular momentum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~j is a single particle angular momentum.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4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alignment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04598"/>
            <a:ext cx="6003608" cy="4138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95536" y="5407568"/>
                <a:ext cx="2552302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de-DE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d>
                            <m:dPr>
                              <m:ctrlP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rad>
                      <m:r>
                        <a:rPr lang="de-DE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de-DE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de-DE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de-DE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de-DE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de-DE" sz="1600" b="1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07568"/>
                <a:ext cx="2552302" cy="298159"/>
              </a:xfrm>
              <a:prstGeom prst="rect">
                <a:avLst/>
              </a:prstGeom>
              <a:blipFill>
                <a:blip r:embed="rId4"/>
                <a:stretch>
                  <a:fillRect l="-1432" r="-1432" b="-102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95536" y="5855926"/>
                <a:ext cx="4782014" cy="519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de-DE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d>
                        <m:dPr>
                          <m:ctrlP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de-DE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ctrlP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de-DE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de-DE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de-DE" sz="1600" b="1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55926"/>
                <a:ext cx="4782014" cy="5193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760000" y="5400322"/>
                <a:ext cx="1944216" cy="2779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5400322"/>
                <a:ext cx="1944216" cy="277961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668344" y="5407568"/>
                <a:ext cx="10118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ℑ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5407568"/>
                <a:ext cx="1011815" cy="246221"/>
              </a:xfrm>
              <a:prstGeom prst="rect">
                <a:avLst/>
              </a:prstGeom>
              <a:blipFill>
                <a:blip r:embed="rId7"/>
                <a:stretch>
                  <a:fillRect l="-1205" r="-3012"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836712"/>
            <a:ext cx="2781300" cy="287274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820000" y="2700000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452000" y="792000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alignment: </a:t>
            </a:r>
            <a:r>
              <a:rPr lang="en-US" sz="1800" dirty="0" smtClean="0">
                <a:solidFill>
                  <a:schemeClr val="tx1"/>
                </a:solidFill>
              </a:rPr>
              <a:t>g-factor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8" y="553583"/>
            <a:ext cx="7131844" cy="4405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006078" y="5512479"/>
                <a:ext cx="3800015" cy="708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d>
                            <m:dPr>
                              <m:ctrlPr>
                                <a:rPr lang="de-DE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de-DE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  <m:r>
                                <a:rPr lang="de-DE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de-DE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de-DE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78" y="5512479"/>
                <a:ext cx="3800015" cy="7085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179367" y="5512479"/>
                <a:ext cx="675120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367" y="5512479"/>
                <a:ext cx="675120" cy="459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012160" y="5609171"/>
                <a:ext cx="1074974" cy="266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−0.15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609171"/>
                <a:ext cx="1074974" cy="266035"/>
              </a:xfrm>
              <a:prstGeom prst="rect">
                <a:avLst/>
              </a:prstGeom>
              <a:blipFill>
                <a:blip r:embed="rId6"/>
                <a:stretch>
                  <a:fillRect l="-3955" r="-3390" b="-20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44807" y="5599353"/>
                <a:ext cx="961161" cy="266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+1.2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807" y="5599353"/>
                <a:ext cx="961161" cy="266035"/>
              </a:xfrm>
              <a:prstGeom prst="rect">
                <a:avLst/>
              </a:prstGeom>
              <a:blipFill>
                <a:blip r:embed="rId7"/>
                <a:stretch>
                  <a:fillRect l="-5063" r="-4430" b="-232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8363641" y="5599352"/>
                <a:ext cx="708463" cy="266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641" y="5599352"/>
                <a:ext cx="708463" cy="266035"/>
              </a:xfrm>
              <a:prstGeom prst="rect">
                <a:avLst/>
              </a:prstGeom>
              <a:blipFill>
                <a:blip r:embed="rId8"/>
                <a:stretch>
                  <a:fillRect l="-6897" r="-5172" b="-232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alignment: </a:t>
            </a:r>
            <a:r>
              <a:rPr lang="en-US" sz="1800" dirty="0" smtClean="0">
                <a:solidFill>
                  <a:schemeClr val="tx1"/>
                </a:solidFill>
              </a:rPr>
              <a:t>g-factor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" y="692696"/>
            <a:ext cx="9118092" cy="416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alignment: </a:t>
            </a:r>
            <a:r>
              <a:rPr lang="en-US" sz="1800" dirty="0" smtClean="0">
                <a:solidFill>
                  <a:schemeClr val="tx1"/>
                </a:solidFill>
              </a:rPr>
              <a:t>B(E2)-values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22" y="575558"/>
            <a:ext cx="6584156" cy="4405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39552" y="5002029"/>
                <a:ext cx="3480248" cy="512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de-DE" sz="1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d>
                            <m:dPr>
                              <m:ctrlP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de-DE" sz="16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lang="de-DE" sz="16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sSubSup>
                        <m:sSubSupPr>
                          <m:ctrlP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de-DE" sz="16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02029"/>
                <a:ext cx="3480248" cy="512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562537" y="5003433"/>
                <a:ext cx="1737655" cy="465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537" y="5003433"/>
                <a:ext cx="1737655" cy="4651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58403" y="5434535"/>
                <a:ext cx="2223942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3" y="5434535"/>
                <a:ext cx="2223942" cy="508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531380" y="5555044"/>
                <a:ext cx="26224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380" y="5555044"/>
                <a:ext cx="2622449" cy="276999"/>
              </a:xfrm>
              <a:prstGeom prst="rect">
                <a:avLst/>
              </a:prstGeom>
              <a:blipFill>
                <a:blip r:embed="rId7"/>
                <a:stretch>
                  <a:fillRect l="-2552" t="-4348" b="-282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58403" y="5943200"/>
                <a:ext cx="1732397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𝑍𝑒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3" y="5943200"/>
                <a:ext cx="1732397" cy="57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3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alignment: B(E2)-values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alignment: </a:t>
            </a:r>
            <a:r>
              <a:rPr lang="en-US" sz="1800" dirty="0" smtClean="0">
                <a:solidFill>
                  <a:schemeClr val="tx1"/>
                </a:solidFill>
              </a:rPr>
              <a:t>Coriolis coupling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520000"/>
            <a:ext cx="3600450" cy="36099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35" y="665237"/>
            <a:ext cx="3834765" cy="19716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900000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Dy: </a:t>
            </a:r>
            <a:r>
              <a:rPr lang="de-D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[642]   (i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13/2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0000" y="144000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Dy: </a:t>
            </a:r>
            <a:r>
              <a:rPr lang="de-D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[523]   (f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7/2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20000" y="270000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coupling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380312" y="2700000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coupling</a:t>
            </a:r>
          </a:p>
          <a:p>
            <a:pPr algn="ctr"/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rotational alignment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892000" y="1913874"/>
            <a:ext cx="2744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948000" y="1913874"/>
            <a:ext cx="2744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046000" y="648000"/>
            <a:ext cx="89768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648000"/>
            <a:ext cx="89768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nucleus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480042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Nilsson diagram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36" y="554400"/>
            <a:ext cx="6277928" cy="59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92" y="277202"/>
            <a:ext cx="5019675" cy="62775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Nilsson diagram</a:t>
            </a:r>
            <a:endParaRPr lang="en-US" dirty="0"/>
          </a:p>
        </p:txBody>
      </p:sp>
      <p:sp>
        <p:nvSpPr>
          <p:cNvPr id="13" name="Freihandform 12"/>
          <p:cNvSpPr/>
          <p:nvPr/>
        </p:nvSpPr>
        <p:spPr>
          <a:xfrm>
            <a:off x="3895200" y="3150824"/>
            <a:ext cx="999042" cy="1790344"/>
          </a:xfrm>
          <a:custGeom>
            <a:avLst/>
            <a:gdLst>
              <a:gd name="connsiteX0" fmla="*/ 0 w 730786"/>
              <a:gd name="connsiteY0" fmla="*/ 0 h 1176366"/>
              <a:gd name="connsiteX1" fmla="*/ 128530 w 730786"/>
              <a:gd name="connsiteY1" fmla="*/ 157909 h 1176366"/>
              <a:gd name="connsiteX2" fmla="*/ 279094 w 730786"/>
              <a:gd name="connsiteY2" fmla="*/ 378246 h 1176366"/>
              <a:gd name="connsiteX3" fmla="*/ 418641 w 730786"/>
              <a:gd name="connsiteY3" fmla="*/ 598583 h 1176366"/>
              <a:gd name="connsiteX4" fmla="*/ 554516 w 730786"/>
              <a:gd name="connsiteY4" fmla="*/ 848299 h 1176366"/>
              <a:gd name="connsiteX5" fmla="*/ 716097 w 730786"/>
              <a:gd name="connsiteY5" fmla="*/ 1153099 h 1176366"/>
              <a:gd name="connsiteX6" fmla="*/ 723441 w 730786"/>
              <a:gd name="connsiteY6" fmla="*/ 1156771 h 1176366"/>
              <a:gd name="connsiteX7" fmla="*/ 730786 w 730786"/>
              <a:gd name="connsiteY7" fmla="*/ 1167788 h 117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786" h="1176366">
                <a:moveTo>
                  <a:pt x="0" y="0"/>
                </a:moveTo>
                <a:cubicBezTo>
                  <a:pt x="41007" y="47434"/>
                  <a:pt x="82014" y="94868"/>
                  <a:pt x="128530" y="157909"/>
                </a:cubicBezTo>
                <a:cubicBezTo>
                  <a:pt x="175046" y="220950"/>
                  <a:pt x="230742" y="304800"/>
                  <a:pt x="279094" y="378246"/>
                </a:cubicBezTo>
                <a:cubicBezTo>
                  <a:pt x="327446" y="451692"/>
                  <a:pt x="372737" y="520241"/>
                  <a:pt x="418641" y="598583"/>
                </a:cubicBezTo>
                <a:cubicBezTo>
                  <a:pt x="464545" y="676925"/>
                  <a:pt x="504940" y="755880"/>
                  <a:pt x="554516" y="848299"/>
                </a:cubicBezTo>
                <a:cubicBezTo>
                  <a:pt x="604092" y="940718"/>
                  <a:pt x="687943" y="1101687"/>
                  <a:pt x="716097" y="1153099"/>
                </a:cubicBezTo>
                <a:cubicBezTo>
                  <a:pt x="744251" y="1204511"/>
                  <a:pt x="720993" y="1154323"/>
                  <a:pt x="723441" y="1156771"/>
                </a:cubicBezTo>
                <a:cubicBezTo>
                  <a:pt x="725889" y="1159219"/>
                  <a:pt x="728337" y="1163503"/>
                  <a:pt x="730786" y="1167788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3705340" y="2515845"/>
            <a:ext cx="1615491" cy="414642"/>
          </a:xfrm>
          <a:custGeom>
            <a:avLst/>
            <a:gdLst>
              <a:gd name="connsiteX0" fmla="*/ 0 w 1615491"/>
              <a:gd name="connsiteY0" fmla="*/ 414642 h 414642"/>
              <a:gd name="connsiteX1" fmla="*/ 1472588 w 1615491"/>
              <a:gd name="connsiteY1" fmla="*/ 36396 h 414642"/>
              <a:gd name="connsiteX2" fmla="*/ 1476260 w 1615491"/>
              <a:gd name="connsiteY2" fmla="*/ 36396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5491" h="414642">
                <a:moveTo>
                  <a:pt x="0" y="414642"/>
                </a:moveTo>
                <a:lnTo>
                  <a:pt x="1472588" y="36396"/>
                </a:lnTo>
                <a:cubicBezTo>
                  <a:pt x="1718631" y="-26645"/>
                  <a:pt x="1597445" y="4875"/>
                  <a:pt x="1476260" y="3639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 18"/>
          <p:cNvSpPr/>
          <p:nvPr/>
        </p:nvSpPr>
        <p:spPr>
          <a:xfrm>
            <a:off x="3701667" y="1748010"/>
            <a:ext cx="1255923" cy="1175132"/>
          </a:xfrm>
          <a:custGeom>
            <a:avLst/>
            <a:gdLst>
              <a:gd name="connsiteX0" fmla="*/ 0 w 1255923"/>
              <a:gd name="connsiteY0" fmla="*/ 1175132 h 1175132"/>
              <a:gd name="connsiteX1" fmla="*/ 1255923 w 1255923"/>
              <a:gd name="connsiteY1" fmla="*/ 0 h 117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5923" h="1175132">
                <a:moveTo>
                  <a:pt x="0" y="1175132"/>
                </a:moveTo>
                <a:lnTo>
                  <a:pt x="1255923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 19"/>
          <p:cNvSpPr/>
          <p:nvPr/>
        </p:nvSpPr>
        <p:spPr>
          <a:xfrm>
            <a:off x="3690651" y="1200839"/>
            <a:ext cx="1042930" cy="1714959"/>
          </a:xfrm>
          <a:custGeom>
            <a:avLst/>
            <a:gdLst>
              <a:gd name="connsiteX0" fmla="*/ 0 w 1042930"/>
              <a:gd name="connsiteY0" fmla="*/ 1714959 h 1714959"/>
              <a:gd name="connsiteX1" fmla="*/ 1042930 w 1042930"/>
              <a:gd name="connsiteY1" fmla="*/ 0 h 171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2930" h="1714959">
                <a:moveTo>
                  <a:pt x="0" y="1714959"/>
                </a:moveTo>
                <a:lnTo>
                  <a:pt x="1042930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/>
          <p:cNvSpPr/>
          <p:nvPr/>
        </p:nvSpPr>
        <p:spPr>
          <a:xfrm>
            <a:off x="3697624" y="2937164"/>
            <a:ext cx="1714356" cy="715250"/>
          </a:xfrm>
          <a:custGeom>
            <a:avLst/>
            <a:gdLst>
              <a:gd name="connsiteX0" fmla="*/ 0 w 1714356"/>
              <a:gd name="connsiteY0" fmla="*/ 0 h 715250"/>
              <a:gd name="connsiteX1" fmla="*/ 440267 w 1714356"/>
              <a:gd name="connsiteY1" fmla="*/ 147781 h 715250"/>
              <a:gd name="connsiteX2" fmla="*/ 818958 w 1714356"/>
              <a:gd name="connsiteY2" fmla="*/ 304800 h 715250"/>
              <a:gd name="connsiteX3" fmla="*/ 1634837 w 1714356"/>
              <a:gd name="connsiteY3" fmla="*/ 677333 h 715250"/>
              <a:gd name="connsiteX4" fmla="*/ 1637915 w 1714356"/>
              <a:gd name="connsiteY4" fmla="*/ 683491 h 71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356" h="715250">
                <a:moveTo>
                  <a:pt x="0" y="0"/>
                </a:moveTo>
                <a:cubicBezTo>
                  <a:pt x="151887" y="48490"/>
                  <a:pt x="303774" y="96981"/>
                  <a:pt x="440267" y="147781"/>
                </a:cubicBezTo>
                <a:cubicBezTo>
                  <a:pt x="576760" y="198581"/>
                  <a:pt x="619863" y="216541"/>
                  <a:pt x="818958" y="304800"/>
                </a:cubicBezTo>
                <a:cubicBezTo>
                  <a:pt x="1018053" y="393059"/>
                  <a:pt x="1498344" y="614218"/>
                  <a:pt x="1634837" y="677333"/>
                </a:cubicBezTo>
                <a:cubicBezTo>
                  <a:pt x="1771330" y="740448"/>
                  <a:pt x="1704622" y="711969"/>
                  <a:pt x="1637915" y="683491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 21"/>
          <p:cNvSpPr/>
          <p:nvPr/>
        </p:nvSpPr>
        <p:spPr>
          <a:xfrm>
            <a:off x="3919297" y="3103418"/>
            <a:ext cx="1354667" cy="1450109"/>
          </a:xfrm>
          <a:custGeom>
            <a:avLst/>
            <a:gdLst>
              <a:gd name="connsiteX0" fmla="*/ 0 w 1354667"/>
              <a:gd name="connsiteY0" fmla="*/ 0 h 1450109"/>
              <a:gd name="connsiteX1" fmla="*/ 424873 w 1354667"/>
              <a:gd name="connsiteY1" fmla="*/ 375612 h 1450109"/>
              <a:gd name="connsiteX2" fmla="*/ 797406 w 1354667"/>
              <a:gd name="connsiteY2" fmla="*/ 778934 h 1450109"/>
              <a:gd name="connsiteX3" fmla="*/ 1354667 w 1354667"/>
              <a:gd name="connsiteY3" fmla="*/ 1450109 h 1450109"/>
              <a:gd name="connsiteX4" fmla="*/ 1354667 w 1354667"/>
              <a:gd name="connsiteY4" fmla="*/ 1450109 h 145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4667" h="1450109">
                <a:moveTo>
                  <a:pt x="0" y="0"/>
                </a:moveTo>
                <a:cubicBezTo>
                  <a:pt x="145986" y="122895"/>
                  <a:pt x="291972" y="245790"/>
                  <a:pt x="424873" y="375612"/>
                </a:cubicBezTo>
                <a:cubicBezTo>
                  <a:pt x="557774" y="505434"/>
                  <a:pt x="642440" y="599851"/>
                  <a:pt x="797406" y="778934"/>
                </a:cubicBezTo>
                <a:cubicBezTo>
                  <a:pt x="952372" y="958017"/>
                  <a:pt x="1354667" y="1450109"/>
                  <a:pt x="1354667" y="1450109"/>
                </a:cubicBezTo>
                <a:lnTo>
                  <a:pt x="1354667" y="1450109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ihandform 24"/>
          <p:cNvSpPr/>
          <p:nvPr/>
        </p:nvSpPr>
        <p:spPr>
          <a:xfrm>
            <a:off x="3906981" y="3146520"/>
            <a:ext cx="1116000" cy="1728000"/>
          </a:xfrm>
          <a:custGeom>
            <a:avLst/>
            <a:gdLst>
              <a:gd name="connsiteX0" fmla="*/ 0 w 905163"/>
              <a:gd name="connsiteY0" fmla="*/ 0 h 1323879"/>
              <a:gd name="connsiteX1" fmla="*/ 384848 w 905163"/>
              <a:gd name="connsiteY1" fmla="*/ 486449 h 1323879"/>
              <a:gd name="connsiteX2" fmla="*/ 578812 w 905163"/>
              <a:gd name="connsiteY2" fmla="*/ 788170 h 1323879"/>
              <a:gd name="connsiteX3" fmla="*/ 905163 w 905163"/>
              <a:gd name="connsiteY3" fmla="*/ 1323879 h 1323879"/>
              <a:gd name="connsiteX4" fmla="*/ 905163 w 905163"/>
              <a:gd name="connsiteY4" fmla="*/ 1323879 h 1323879"/>
              <a:gd name="connsiteX5" fmla="*/ 905163 w 905163"/>
              <a:gd name="connsiteY5" fmla="*/ 1323879 h 132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163" h="1323879">
                <a:moveTo>
                  <a:pt x="0" y="0"/>
                </a:moveTo>
                <a:cubicBezTo>
                  <a:pt x="144189" y="177543"/>
                  <a:pt x="288379" y="355087"/>
                  <a:pt x="384848" y="486449"/>
                </a:cubicBezTo>
                <a:cubicBezTo>
                  <a:pt x="481317" y="617811"/>
                  <a:pt x="492093" y="648598"/>
                  <a:pt x="578812" y="788170"/>
                </a:cubicBezTo>
                <a:cubicBezTo>
                  <a:pt x="665531" y="927742"/>
                  <a:pt x="905163" y="1323879"/>
                  <a:pt x="905163" y="1323879"/>
                </a:cubicBezTo>
                <a:lnTo>
                  <a:pt x="905163" y="1323879"/>
                </a:lnTo>
                <a:lnTo>
                  <a:pt x="905163" y="1323879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3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nuclear structure?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794636" y="565860"/>
            <a:ext cx="5554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Studying exotic nuclei extends the range over which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theories can be tested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1556792"/>
            <a:ext cx="31019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Establish the physical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exotic nuclei and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(reactions) to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 theory and improve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predictive power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feil nach links und rechts 5"/>
          <p:cNvSpPr/>
          <p:nvPr/>
        </p:nvSpPr>
        <p:spPr>
          <a:xfrm>
            <a:off x="3779912" y="2060848"/>
            <a:ext cx="936104" cy="234608"/>
          </a:xfrm>
          <a:prstGeom prst="left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5621170" y="1784601"/>
            <a:ext cx="1728192" cy="787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35147" y="3300679"/>
            <a:ext cx="58256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decay lifetime, production cross-section, electric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magnetic moments, excited state properties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(moments, energies, lifetimes),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514110" y="5353094"/>
            <a:ext cx="6115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→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observables in an experiment may or may not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interpretation to relate to physical properties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diagrams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296275" cy="319087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60000" y="921797"/>
            <a:ext cx="2682000" cy="646331"/>
          </a:xfrm>
          <a:prstGeom prst="rect">
            <a:avLst/>
          </a:prstGeom>
          <a:solidFill>
            <a:srgbClr val="0288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electromagnetic repulsion of protons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131840" y="918000"/>
            <a:ext cx="2682000" cy="646331"/>
          </a:xfrm>
          <a:prstGeom prst="rect">
            <a:avLst/>
          </a:prstGeom>
          <a:solidFill>
            <a:srgbClr val="0288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interaction of a proton and a neutron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904000" y="918000"/>
            <a:ext cx="2682000" cy="646331"/>
          </a:xfrm>
          <a:prstGeom prst="rect">
            <a:avLst/>
          </a:prstGeom>
          <a:solidFill>
            <a:srgbClr val="0288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interaction of a proton and a neutron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 rot="21330224">
            <a:off x="899670" y="4167534"/>
            <a:ext cx="17640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propagator for massless bosons</a:t>
            </a:r>
            <a:endParaRPr lang="en-US" sz="14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21330224">
            <a:off x="3801936" y="4104000"/>
            <a:ext cx="17640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propagator for massive boson</a:t>
            </a:r>
            <a:endParaRPr lang="en-US" sz="14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 rot="21330224">
            <a:off x="6538240" y="4167535"/>
            <a:ext cx="17640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propagator for massive bosons</a:t>
            </a:r>
            <a:endParaRPr lang="en-US" sz="14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schemes </a:t>
            </a:r>
            <a:r>
              <a:rPr lang="en-US" sz="1800" dirty="0" smtClean="0">
                <a:solidFill>
                  <a:schemeClr val="tx1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collective </a:t>
            </a:r>
            <a:r>
              <a:rPr lang="en-US" sz="1800" dirty="0" smtClean="0">
                <a:solidFill>
                  <a:schemeClr val="tx1"/>
                </a:solidFill>
              </a:rPr>
              <a:t>versus </a:t>
            </a:r>
            <a:r>
              <a:rPr lang="en-US" sz="1800" dirty="0" smtClean="0">
                <a:solidFill>
                  <a:schemeClr val="tx1"/>
                </a:solidFill>
              </a:rPr>
              <a:t>single particle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306" y="580369"/>
            <a:ext cx="5551387" cy="591469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24744"/>
            <a:ext cx="1665514" cy="140425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598" y="1124744"/>
            <a:ext cx="1632857" cy="13716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42480" y="5798839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Rotation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15966" y="5798838"/>
            <a:ext cx="3359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Particle Alignment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bands: </a:t>
            </a:r>
            <a:r>
              <a:rPr lang="en-US" sz="1800" dirty="0" smtClean="0">
                <a:solidFill>
                  <a:schemeClr val="tx1"/>
                </a:solidFill>
              </a:rPr>
              <a:t>sequences of excited states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9" y="554400"/>
            <a:ext cx="8930422" cy="59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bands in </a:t>
            </a:r>
            <a:r>
              <a:rPr lang="en-US" baseline="30000" dirty="0" smtClean="0"/>
              <a:t>160</a:t>
            </a:r>
            <a:r>
              <a:rPr lang="en-US" dirty="0" smtClean="0"/>
              <a:t>Dy: </a:t>
            </a:r>
            <a:r>
              <a:rPr lang="en-US" sz="1800" dirty="0" smtClean="0">
                <a:solidFill>
                  <a:schemeClr val="tx1"/>
                </a:solidFill>
              </a:rPr>
              <a:t>sequences of excited states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554398"/>
            <a:ext cx="3436239" cy="595541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304000"/>
            <a:ext cx="4011930" cy="413823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112000" y="2178000"/>
            <a:ext cx="532197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1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0.0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076000" y="2556000"/>
                <a:ext cx="626325" cy="2240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65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  <m:e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𝑇𝑏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95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00" y="2556000"/>
                <a:ext cx="626325" cy="224036"/>
              </a:xfrm>
              <a:prstGeom prst="rect">
                <a:avLst/>
              </a:prstGeom>
              <a:blipFill>
                <a:blip r:embed="rId5"/>
                <a:stretch>
                  <a:fillRect l="-1961" r="-2941" b="-189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2160000" y="1260000"/>
            <a:ext cx="261642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 excitation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00000" y="1260000"/>
            <a:ext cx="120417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decay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832000" y="6196662"/>
            <a:ext cx="134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832000" y="5980638"/>
            <a:ext cx="134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832000" y="5551200"/>
            <a:ext cx="134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832000" y="4932000"/>
            <a:ext cx="134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32000" y="4140000"/>
            <a:ext cx="134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832000" y="3924000"/>
            <a:ext cx="134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832000" y="3708000"/>
            <a:ext cx="134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260000" y="6192000"/>
            <a:ext cx="134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260000" y="5976000"/>
            <a:ext cx="134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260000" y="5562000"/>
            <a:ext cx="134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260000" y="4914000"/>
            <a:ext cx="134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260000" y="4104000"/>
            <a:ext cx="134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242000" y="3114000"/>
            <a:ext cx="21159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242000" y="1998000"/>
            <a:ext cx="21159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242000" y="792000"/>
            <a:ext cx="21159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088000" y="4104000"/>
            <a:ext cx="134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088000" y="3690000"/>
            <a:ext cx="134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088000" y="3078000"/>
            <a:ext cx="134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880000" y="3420000"/>
            <a:ext cx="11060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880000" y="3168000"/>
            <a:ext cx="11060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708000" y="3420000"/>
            <a:ext cx="11060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708000" y="3150000"/>
            <a:ext cx="11060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de-DE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of deformed nuclei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0000" y="720000"/>
                <a:ext cx="3113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rotational axis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symmetry axis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720000"/>
                <a:ext cx="3113353" cy="369332"/>
              </a:xfrm>
              <a:prstGeom prst="rect">
                <a:avLst/>
              </a:prstGeom>
              <a:blipFill>
                <a:blip r:embed="rId3"/>
                <a:stretch>
                  <a:fillRect l="-1566" t="-8197" r="-1370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4084637" y="921316"/>
            <a:ext cx="974725" cy="4491037"/>
            <a:chOff x="2561" y="1117"/>
            <a:chExt cx="663" cy="3011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auto">
            <a:xfrm>
              <a:off x="2561" y="4019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auto">
            <a:xfrm>
              <a:off x="2561" y="3893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31"/>
            <p:cNvSpPr>
              <a:spLocks noChangeShapeType="1"/>
            </p:cNvSpPr>
            <p:nvPr/>
          </p:nvSpPr>
          <p:spPr bwMode="auto">
            <a:xfrm>
              <a:off x="2561" y="3683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32"/>
            <p:cNvSpPr>
              <a:spLocks noChangeShapeType="1"/>
            </p:cNvSpPr>
            <p:nvPr/>
          </p:nvSpPr>
          <p:spPr bwMode="auto">
            <a:xfrm>
              <a:off x="2561" y="3347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33"/>
            <p:cNvSpPr>
              <a:spLocks noChangeShapeType="1"/>
            </p:cNvSpPr>
            <p:nvPr/>
          </p:nvSpPr>
          <p:spPr bwMode="auto">
            <a:xfrm>
              <a:off x="2561" y="2927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auto">
            <a:xfrm>
              <a:off x="2561" y="2424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2561" y="1836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2561" y="1207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2744" y="1207"/>
              <a:ext cx="0" cy="6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auto">
            <a:xfrm>
              <a:off x="2744" y="1836"/>
              <a:ext cx="0" cy="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auto">
            <a:xfrm>
              <a:off x="2744" y="2424"/>
              <a:ext cx="0" cy="5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40"/>
            <p:cNvSpPr>
              <a:spLocks noChangeShapeType="1"/>
            </p:cNvSpPr>
            <p:nvPr/>
          </p:nvSpPr>
          <p:spPr bwMode="auto">
            <a:xfrm>
              <a:off x="2744" y="2928"/>
              <a:ext cx="0" cy="4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>
              <a:off x="2744" y="3348"/>
              <a:ext cx="0" cy="3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>
              <a:off x="2744" y="3683"/>
              <a:ext cx="1" cy="2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>
              <a:off x="2744" y="3893"/>
              <a:ext cx="1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 Box 53"/>
            <p:cNvSpPr txBox="1">
              <a:spLocks noChangeArrowheads="1"/>
            </p:cNvSpPr>
            <p:nvPr/>
          </p:nvSpPr>
          <p:spPr bwMode="auto">
            <a:xfrm>
              <a:off x="2925" y="3944"/>
              <a:ext cx="16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Times New Roman" panose="02020603050405020304" pitchFamily="18" charset="0"/>
                </a:rPr>
                <a:t>I</a:t>
              </a:r>
              <a:endParaRPr lang="fr-FR" altLang="de-DE" sz="1200">
                <a:latin typeface="Times New Roman" panose="02020603050405020304" pitchFamily="18" charset="0"/>
              </a:endParaRPr>
            </a:p>
          </p:txBody>
        </p:sp>
        <p:sp>
          <p:nvSpPr>
            <p:cNvPr id="22" name="Text Box 54"/>
            <p:cNvSpPr txBox="1">
              <a:spLocks noChangeArrowheads="1"/>
            </p:cNvSpPr>
            <p:nvPr/>
          </p:nvSpPr>
          <p:spPr bwMode="auto">
            <a:xfrm>
              <a:off x="2925" y="3795"/>
              <a:ext cx="27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Times New Roman" panose="02020603050405020304" pitchFamily="18" charset="0"/>
                </a:rPr>
                <a:t>I+2</a:t>
              </a:r>
              <a:endParaRPr lang="fr-FR" altLang="de-DE" sz="1200">
                <a:latin typeface="Times New Roman" panose="02020603050405020304" pitchFamily="18" charset="0"/>
              </a:endParaRPr>
            </a:p>
          </p:txBody>
        </p:sp>
        <p:sp>
          <p:nvSpPr>
            <p:cNvPr id="23" name="Text Box 55"/>
            <p:cNvSpPr txBox="1">
              <a:spLocks noChangeArrowheads="1"/>
            </p:cNvSpPr>
            <p:nvPr/>
          </p:nvSpPr>
          <p:spPr bwMode="auto">
            <a:xfrm>
              <a:off x="2925" y="3249"/>
              <a:ext cx="27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Times New Roman" panose="02020603050405020304" pitchFamily="18" charset="0"/>
                </a:rPr>
                <a:t>I+6</a:t>
              </a:r>
              <a:endParaRPr lang="fr-FR" altLang="de-DE" sz="1200">
                <a:latin typeface="Times New Roman" panose="02020603050405020304" pitchFamily="18" charset="0"/>
              </a:endParaRPr>
            </a:p>
          </p:txBody>
        </p:sp>
        <p:sp>
          <p:nvSpPr>
            <p:cNvPr id="24" name="Text Box 56"/>
            <p:cNvSpPr txBox="1">
              <a:spLocks noChangeArrowheads="1"/>
            </p:cNvSpPr>
            <p:nvPr/>
          </p:nvSpPr>
          <p:spPr bwMode="auto">
            <a:xfrm>
              <a:off x="2925" y="3575"/>
              <a:ext cx="27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Times New Roman" panose="02020603050405020304" pitchFamily="18" charset="0"/>
                </a:rPr>
                <a:t>I+4</a:t>
              </a:r>
              <a:endParaRPr lang="fr-FR" altLang="de-DE" sz="1200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57"/>
            <p:cNvSpPr txBox="1">
              <a:spLocks noChangeArrowheads="1"/>
            </p:cNvSpPr>
            <p:nvPr/>
          </p:nvSpPr>
          <p:spPr bwMode="auto">
            <a:xfrm>
              <a:off x="2925" y="2850"/>
              <a:ext cx="27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Times New Roman" panose="02020603050405020304" pitchFamily="18" charset="0"/>
                </a:rPr>
                <a:t>I+8</a:t>
              </a:r>
              <a:endParaRPr lang="fr-FR" altLang="de-DE" sz="1200"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58"/>
            <p:cNvSpPr txBox="1">
              <a:spLocks noChangeArrowheads="1"/>
            </p:cNvSpPr>
            <p:nvPr/>
          </p:nvSpPr>
          <p:spPr bwMode="auto">
            <a:xfrm>
              <a:off x="2902" y="2341"/>
              <a:ext cx="32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Times New Roman" panose="02020603050405020304" pitchFamily="18" charset="0"/>
                </a:rPr>
                <a:t>I+10</a:t>
              </a:r>
              <a:endParaRPr lang="fr-FR" altLang="de-DE" sz="1200"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59"/>
            <p:cNvSpPr txBox="1">
              <a:spLocks noChangeArrowheads="1"/>
            </p:cNvSpPr>
            <p:nvPr/>
          </p:nvSpPr>
          <p:spPr bwMode="auto">
            <a:xfrm>
              <a:off x="2900" y="1117"/>
              <a:ext cx="32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Times New Roman" panose="02020603050405020304" pitchFamily="18" charset="0"/>
                </a:rPr>
                <a:t>I+14</a:t>
              </a:r>
              <a:endParaRPr lang="fr-FR" altLang="de-DE" sz="1200">
                <a:latin typeface="Times New Roman" panose="02020603050405020304" pitchFamily="18" charset="0"/>
              </a:endParaRPr>
            </a:p>
          </p:txBody>
        </p:sp>
        <p:sp>
          <p:nvSpPr>
            <p:cNvPr id="28" name="Text Box 60"/>
            <p:cNvSpPr txBox="1">
              <a:spLocks noChangeArrowheads="1"/>
            </p:cNvSpPr>
            <p:nvPr/>
          </p:nvSpPr>
          <p:spPr bwMode="auto">
            <a:xfrm>
              <a:off x="2900" y="1752"/>
              <a:ext cx="32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Times New Roman" panose="02020603050405020304" pitchFamily="18" charset="0"/>
                </a:rPr>
                <a:t>I+12</a:t>
              </a:r>
              <a:endParaRPr lang="fr-FR" altLang="de-DE" sz="1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7"/>
          <p:cNvGrpSpPr>
            <a:grpSpLocks noChangeAspect="1"/>
          </p:cNvGrpSpPr>
          <p:nvPr/>
        </p:nvGrpSpPr>
        <p:grpSpPr bwMode="auto">
          <a:xfrm>
            <a:off x="6066380" y="596594"/>
            <a:ext cx="2928395" cy="2762723"/>
            <a:chOff x="1565" y="897"/>
            <a:chExt cx="2581" cy="2526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" y="897"/>
              <a:ext cx="2532" cy="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1565" y="1162"/>
              <a:ext cx="1179" cy="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de-DE"/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565" y="2024"/>
              <a:ext cx="816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de-DE"/>
            </a:p>
          </p:txBody>
        </p:sp>
      </p:grpSp>
      <p:grpSp>
        <p:nvGrpSpPr>
          <p:cNvPr id="33" name="Group 65"/>
          <p:cNvGrpSpPr>
            <a:grpSpLocks/>
          </p:cNvGrpSpPr>
          <p:nvPr/>
        </p:nvGrpSpPr>
        <p:grpSpPr bwMode="auto">
          <a:xfrm>
            <a:off x="5465762" y="3618851"/>
            <a:ext cx="3529013" cy="1139825"/>
            <a:chOff x="3424" y="2341"/>
            <a:chExt cx="2223" cy="718"/>
          </a:xfrm>
        </p:grpSpPr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3424" y="2341"/>
              <a:ext cx="1929" cy="585"/>
              <a:chOff x="2517" y="2523"/>
              <a:chExt cx="1929" cy="585"/>
            </a:xfrm>
          </p:grpSpPr>
          <p:pic>
            <p:nvPicPr>
              <p:cNvPr id="37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877" t="64575" r="2824" b="19687"/>
              <a:stretch>
                <a:fillRect/>
              </a:stretch>
            </p:blipFill>
            <p:spPr bwMode="auto">
              <a:xfrm>
                <a:off x="2517" y="2523"/>
                <a:ext cx="1929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ectangle 27"/>
              <p:cNvSpPr>
                <a:spLocks noChangeArrowheads="1"/>
              </p:cNvSpPr>
              <p:nvPr/>
            </p:nvSpPr>
            <p:spPr bwMode="auto">
              <a:xfrm>
                <a:off x="3833" y="2523"/>
                <a:ext cx="589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de-DE"/>
              </a:p>
            </p:txBody>
          </p:sp>
        </p:grpSp>
        <p:sp>
          <p:nvSpPr>
            <p:cNvPr id="35" name="Line 63"/>
            <p:cNvSpPr>
              <a:spLocks noChangeShapeType="1"/>
            </p:cNvSpPr>
            <p:nvPr/>
          </p:nvSpPr>
          <p:spPr bwMode="auto">
            <a:xfrm>
              <a:off x="4921" y="2931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Text Box 64"/>
            <p:cNvSpPr txBox="1">
              <a:spLocks noChangeArrowheads="1"/>
            </p:cNvSpPr>
            <p:nvPr/>
          </p:nvSpPr>
          <p:spPr bwMode="auto">
            <a:xfrm>
              <a:off x="5428" y="2886"/>
              <a:ext cx="2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/>
                <a:t>E</a:t>
              </a:r>
              <a:r>
                <a:rPr lang="en-US" altLang="de-DE" sz="1200">
                  <a:sym typeface="Symbol" panose="05050102010706020507" pitchFamily="18" charset="2"/>
                </a:rPr>
                <a:t></a:t>
              </a:r>
            </a:p>
          </p:txBody>
        </p:sp>
      </p:grpSp>
      <p:grpSp>
        <p:nvGrpSpPr>
          <p:cNvPr id="39" name="Group 74"/>
          <p:cNvGrpSpPr>
            <a:grpSpLocks/>
          </p:cNvGrpSpPr>
          <p:nvPr/>
        </p:nvGrpSpPr>
        <p:grpSpPr bwMode="auto">
          <a:xfrm>
            <a:off x="5360988" y="4711700"/>
            <a:ext cx="3100387" cy="1841500"/>
            <a:chOff x="3377" y="2968"/>
            <a:chExt cx="1953" cy="1160"/>
          </a:xfrm>
        </p:grpSpPr>
        <p:grpSp>
          <p:nvGrpSpPr>
            <p:cNvPr id="40" name="Group 72"/>
            <p:cNvGrpSpPr>
              <a:grpSpLocks/>
            </p:cNvGrpSpPr>
            <p:nvPr/>
          </p:nvGrpSpPr>
          <p:grpSpPr bwMode="auto">
            <a:xfrm>
              <a:off x="3377" y="2968"/>
              <a:ext cx="1953" cy="1160"/>
              <a:chOff x="3377" y="2968"/>
              <a:chExt cx="1953" cy="1160"/>
            </a:xfrm>
          </p:grpSpPr>
          <p:pic>
            <p:nvPicPr>
              <p:cNvPr id="42" name="Picture 6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53" t="29123" r="47972" b="34669"/>
              <a:stretch>
                <a:fillRect/>
              </a:stretch>
            </p:blipFill>
            <p:spPr bwMode="auto">
              <a:xfrm>
                <a:off x="3470" y="2968"/>
                <a:ext cx="1860" cy="1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70"/>
              <p:cNvSpPr txBox="1">
                <a:spLocks noChangeArrowheads="1"/>
              </p:cNvSpPr>
              <p:nvPr/>
            </p:nvSpPr>
            <p:spPr bwMode="auto">
              <a:xfrm>
                <a:off x="4241" y="3974"/>
                <a:ext cx="41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pitchFamily="34" charset="0"/>
                  </a:rPr>
                  <a:t>ħ</a:t>
                </a:r>
                <a:r>
                  <a:rPr lang="en-US" sz="1000" dirty="0">
                    <a:solidFill>
                      <a:schemeClr val="accent4"/>
                    </a:solidFill>
                    <a:latin typeface="Arial" charset="0"/>
                    <a:cs typeface="Arial" pitchFamily="34" charset="0"/>
                    <a:sym typeface="Symbol" pitchFamily="18" charset="2"/>
                  </a:rPr>
                  <a:t> [</a:t>
                </a:r>
                <a:r>
                  <a:rPr lang="en-US" sz="1000" dirty="0" err="1">
                    <a:solidFill>
                      <a:schemeClr val="accent4"/>
                    </a:solidFill>
                    <a:latin typeface="Arial" charset="0"/>
                    <a:cs typeface="Arial" pitchFamily="34" charset="0"/>
                    <a:sym typeface="Symbol" pitchFamily="18" charset="2"/>
                  </a:rPr>
                  <a:t>keV</a:t>
                </a:r>
                <a:r>
                  <a:rPr lang="en-US" sz="1000" dirty="0">
                    <a:solidFill>
                      <a:schemeClr val="accent4"/>
                    </a:solidFill>
                    <a:latin typeface="Arial" charset="0"/>
                    <a:cs typeface="Arial" pitchFamily="34" charset="0"/>
                    <a:sym typeface="Symbol" pitchFamily="18" charset="2"/>
                  </a:rPr>
                  <a:t>]</a:t>
                </a:r>
              </a:p>
            </p:txBody>
          </p:sp>
          <p:sp>
            <p:nvSpPr>
              <p:cNvPr id="44" name="Text Box 71"/>
              <p:cNvSpPr txBox="1">
                <a:spLocks noChangeArrowheads="1"/>
              </p:cNvSpPr>
              <p:nvPr/>
            </p:nvSpPr>
            <p:spPr bwMode="auto">
              <a:xfrm rot="16200000">
                <a:off x="3134" y="3393"/>
                <a:ext cx="638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dirty="0">
                    <a:solidFill>
                      <a:schemeClr val="accent4"/>
                    </a:solidFill>
                    <a:latin typeface="CommercialScript BT" pitchFamily="66" charset="0"/>
                  </a:rPr>
                  <a:t>J </a:t>
                </a:r>
                <a:r>
                  <a:rPr lang="en-US" sz="1000" baseline="30000" dirty="0">
                    <a:solidFill>
                      <a:schemeClr val="accent4"/>
                    </a:solidFill>
                    <a:latin typeface="Arial" charset="0"/>
                  </a:rPr>
                  <a:t>(2)</a:t>
                </a:r>
                <a:r>
                  <a:rPr lang="en-US" sz="1000" dirty="0">
                    <a:solidFill>
                      <a:schemeClr val="accent4"/>
                    </a:solidFill>
                    <a:latin typeface="Arial" charset="0"/>
                  </a:rPr>
                  <a:t>  [</a:t>
                </a:r>
                <a:r>
                  <a:rPr lang="en-US" sz="1000" dirty="0">
                    <a:solidFill>
                      <a:schemeClr val="accent4"/>
                    </a:solidFill>
                    <a:latin typeface="Arial" charset="0"/>
                    <a:cs typeface="Arial" pitchFamily="34" charset="0"/>
                  </a:rPr>
                  <a:t>ħ</a:t>
                </a:r>
                <a:r>
                  <a:rPr lang="en-US" sz="1000" baseline="30000" dirty="0">
                    <a:solidFill>
                      <a:schemeClr val="accent4"/>
                    </a:solidFill>
                    <a:latin typeface="Arial" charset="0"/>
                    <a:cs typeface="Arial" pitchFamily="34" charset="0"/>
                  </a:rPr>
                  <a:t>2</a:t>
                </a:r>
                <a:r>
                  <a:rPr lang="en-US" sz="1000" dirty="0">
                    <a:solidFill>
                      <a:schemeClr val="accent4"/>
                    </a:solidFill>
                    <a:latin typeface="Arial" charset="0"/>
                    <a:cs typeface="Arial" pitchFamily="34" charset="0"/>
                  </a:rPr>
                  <a:t>MeV</a:t>
                </a:r>
                <a:r>
                  <a:rPr lang="en-US" sz="1000" baseline="30000" dirty="0">
                    <a:solidFill>
                      <a:schemeClr val="accent4"/>
                    </a:solidFill>
                    <a:latin typeface="Arial" charset="0"/>
                    <a:cs typeface="Arial" pitchFamily="34" charset="0"/>
                  </a:rPr>
                  <a:t>-1</a:t>
                </a:r>
                <a:r>
                  <a:rPr lang="en-US" sz="1000" dirty="0">
                    <a:solidFill>
                      <a:schemeClr val="accent4"/>
                    </a:solidFill>
                    <a:latin typeface="Arial" charset="0"/>
                    <a:cs typeface="Arial" pitchFamily="34" charset="0"/>
                  </a:rPr>
                  <a:t>]</a:t>
                </a:r>
              </a:p>
            </p:txBody>
          </p:sp>
        </p:grpSp>
        <p:sp>
          <p:nvSpPr>
            <p:cNvPr id="41" name="Text Box 73"/>
            <p:cNvSpPr txBox="1">
              <a:spLocks noChangeArrowheads="1"/>
            </p:cNvSpPr>
            <p:nvPr/>
          </p:nvSpPr>
          <p:spPr bwMode="auto">
            <a:xfrm>
              <a:off x="3742" y="3595"/>
              <a:ext cx="8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accent4"/>
                  </a:solidFill>
                  <a:latin typeface="Arial" charset="0"/>
                </a:rPr>
                <a:t>superdeformed </a:t>
              </a:r>
              <a:r>
                <a:rPr lang="en-US" sz="1000" baseline="30000" dirty="0">
                  <a:solidFill>
                    <a:schemeClr val="accent4"/>
                  </a:solidFill>
                  <a:latin typeface="Arial" charset="0"/>
                </a:rPr>
                <a:t>152</a:t>
              </a:r>
              <a:r>
                <a:rPr lang="en-US" sz="1000" dirty="0">
                  <a:solidFill>
                    <a:schemeClr val="accent4"/>
                  </a:solidFill>
                  <a:latin typeface="Arial" charset="0"/>
                </a:rPr>
                <a:t>Dy</a:t>
              </a:r>
              <a:endParaRPr lang="fr-FR" sz="1000" dirty="0">
                <a:solidFill>
                  <a:schemeClr val="accent4"/>
                </a:solidFill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468000" y="1080000"/>
                <a:ext cx="2618730" cy="568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1080000"/>
                <a:ext cx="2618730" cy="5681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45"/>
          <p:cNvSpPr txBox="1"/>
          <p:nvPr/>
        </p:nvSpPr>
        <p:spPr>
          <a:xfrm>
            <a:off x="360000" y="1800000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kinematic moment of inertia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468000" y="2160000"/>
                <a:ext cx="3337196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e>
                        <m:sup>
                          <m:d>
                            <m:d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2160000"/>
                <a:ext cx="3337196" cy="676467"/>
              </a:xfrm>
              <a:prstGeom prst="rect">
                <a:avLst/>
              </a:prstGeom>
              <a:blipFill>
                <a:blip r:embed="rId8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feld 47"/>
          <p:cNvSpPr txBox="1"/>
          <p:nvPr/>
        </p:nvSpPr>
        <p:spPr>
          <a:xfrm>
            <a:off x="360000" y="2880000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moment of inertia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468000" y="3240000"/>
                <a:ext cx="3333669" cy="712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e>
                        <m:sup>
                          <m:d>
                            <m:d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𝜕𝜔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3240000"/>
                <a:ext cx="3333669" cy="7124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360000" y="3960000"/>
                <a:ext cx="2407197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rigid rotor: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p>
                        <m:d>
                          <m:d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960000"/>
                <a:ext cx="2407197" cy="392993"/>
              </a:xfrm>
              <a:prstGeom prst="rect">
                <a:avLst/>
              </a:prstGeom>
              <a:blipFill>
                <a:blip r:embed="rId10"/>
                <a:stretch>
                  <a:fillRect l="-2025" t="-4688" b="-234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feld 50"/>
          <p:cNvSpPr txBox="1"/>
          <p:nvPr/>
        </p:nvSpPr>
        <p:spPr>
          <a:xfrm>
            <a:off x="360000" y="5040000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frequency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468000" y="5400000"/>
                <a:ext cx="1475340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5400000"/>
                <a:ext cx="1475340" cy="526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9"/>
          <p:cNvGrpSpPr>
            <a:grpSpLocks/>
          </p:cNvGrpSpPr>
          <p:nvPr/>
        </p:nvGrpSpPr>
        <p:grpSpPr bwMode="auto">
          <a:xfrm>
            <a:off x="6448425" y="782638"/>
            <a:ext cx="2435225" cy="1817687"/>
            <a:chOff x="4062" y="493"/>
            <a:chExt cx="1534" cy="1145"/>
          </a:xfrm>
        </p:grpSpPr>
        <p:sp>
          <p:nvSpPr>
            <p:cNvPr id="54" name="Line 10"/>
            <p:cNvSpPr>
              <a:spLocks noChangeShapeType="1"/>
            </p:cNvSpPr>
            <p:nvPr/>
          </p:nvSpPr>
          <p:spPr bwMode="auto">
            <a:xfrm flipV="1">
              <a:off x="4328" y="619"/>
              <a:ext cx="0" cy="9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4336" y="1152"/>
              <a:ext cx="1152" cy="36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 flipV="1">
              <a:off x="4341" y="1081"/>
              <a:ext cx="418" cy="4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>
              <a:off x="4759" y="822"/>
              <a:ext cx="145" cy="5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4753" y="1089"/>
              <a:ext cx="82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15"/>
            <p:cNvSpPr>
              <a:spLocks noChangeShapeType="1"/>
            </p:cNvSpPr>
            <p:nvPr/>
          </p:nvSpPr>
          <p:spPr bwMode="auto">
            <a:xfrm flipH="1">
              <a:off x="4328" y="828"/>
              <a:ext cx="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 flipV="1">
              <a:off x="4335" y="834"/>
              <a:ext cx="417" cy="6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flipV="1">
              <a:off x="4752" y="822"/>
              <a:ext cx="0" cy="25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4111" y="707"/>
              <a:ext cx="2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3" name="Text Box 19"/>
            <p:cNvSpPr txBox="1">
              <a:spLocks noChangeArrowheads="1"/>
            </p:cNvSpPr>
            <p:nvPr/>
          </p:nvSpPr>
          <p:spPr bwMode="auto">
            <a:xfrm>
              <a:off x="4713" y="1326"/>
              <a:ext cx="2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>
                  <a:latin typeface="Times New Roman" panose="02020603050405020304" pitchFamily="18" charset="0"/>
                  <a:sym typeface="Symbol" panose="05050102010706020507" pitchFamily="18" charset="2"/>
                </a:rPr>
                <a:t></a:t>
              </a:r>
              <a:endParaRPr lang="de-DE" altLang="de-DE" sz="1600">
                <a:latin typeface="Times New Roman" panose="02020603050405020304" pitchFamily="18" charset="0"/>
              </a:endParaRPr>
            </a:p>
          </p:txBody>
        </p:sp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>
              <a:off x="4874" y="1305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65" name="Oval 21"/>
            <p:cNvSpPr>
              <a:spLocks noChangeArrowheads="1"/>
            </p:cNvSpPr>
            <p:nvPr/>
          </p:nvSpPr>
          <p:spPr bwMode="auto">
            <a:xfrm rot="-737628">
              <a:off x="4062" y="1373"/>
              <a:ext cx="583" cy="26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" name="Text Box 22"/>
            <p:cNvSpPr txBox="1">
              <a:spLocks noChangeArrowheads="1"/>
            </p:cNvSpPr>
            <p:nvPr/>
          </p:nvSpPr>
          <p:spPr bwMode="auto">
            <a:xfrm>
              <a:off x="4448" y="854"/>
              <a:ext cx="1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 u="sng"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7" name="Text Box 23"/>
            <p:cNvSpPr txBox="1">
              <a:spLocks noChangeArrowheads="1"/>
            </p:cNvSpPr>
            <p:nvPr/>
          </p:nvSpPr>
          <p:spPr bwMode="auto">
            <a:xfrm>
              <a:off x="4607" y="1153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 u="sng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j</a:t>
              </a:r>
              <a:endParaRPr lang="de-DE" altLang="de-DE" sz="1600" b="1" u="sng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Text Box 24"/>
            <p:cNvSpPr txBox="1">
              <a:spLocks noChangeArrowheads="1"/>
            </p:cNvSpPr>
            <p:nvPr/>
          </p:nvSpPr>
          <p:spPr bwMode="auto">
            <a:xfrm>
              <a:off x="4779" y="762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 u="sng">
                  <a:solidFill>
                    <a:srgbClr val="008000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4327" y="493"/>
              <a:ext cx="1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5419" y="1157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>
                  <a:latin typeface="Times New Roman" panose="02020603050405020304" pitchFamily="18" charset="0"/>
                  <a:sym typeface="Symbol" panose="05050102010706020507" pitchFamily="18" charset="2"/>
                </a:rPr>
                <a:t></a:t>
              </a:r>
              <a:endParaRPr lang="de-DE" altLang="de-DE" sz="1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8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bands: </a:t>
            </a:r>
            <a:r>
              <a:rPr lang="en-US" sz="1800" dirty="0" smtClean="0">
                <a:solidFill>
                  <a:schemeClr val="tx1"/>
                </a:solidFill>
              </a:rPr>
              <a:t>sequences of excited states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22" y="980728"/>
            <a:ext cx="5441156" cy="52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Microsoft Office PowerPoint</Application>
  <PresentationFormat>Bildschirmpräsentation (4:3)</PresentationFormat>
  <Paragraphs>191</Paragraphs>
  <Slides>21</Slides>
  <Notes>21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CommercialScript BT</vt:lpstr>
      <vt:lpstr>Symbol</vt:lpstr>
      <vt:lpstr>Times New Roman</vt:lpstr>
      <vt:lpstr>Wingdings</vt:lpstr>
      <vt:lpstr>1_Larissa</vt:lpstr>
      <vt:lpstr>Outline: Rotational Spectroscopy</vt:lpstr>
      <vt:lpstr>The nucleus</vt:lpstr>
      <vt:lpstr>Why study nuclear structure?</vt:lpstr>
      <vt:lpstr>Feynman diagrams</vt:lpstr>
      <vt:lpstr>Level schemes – collective versus single particle</vt:lpstr>
      <vt:lpstr>Rotational bands: sequences of excited states</vt:lpstr>
      <vt:lpstr>Rotational bands in 160Dy: sequences of excited states</vt:lpstr>
      <vt:lpstr>Rotation of deformed nuclei</vt:lpstr>
      <vt:lpstr>Rotational bands: sequences of excited states</vt:lpstr>
      <vt:lpstr>Rotational bands: band crossing</vt:lpstr>
      <vt:lpstr>Rotational bands</vt:lpstr>
      <vt:lpstr>Rotational alignment: Coriolis coupling</vt:lpstr>
      <vt:lpstr>Rotational alignment: Coriolis coupling</vt:lpstr>
      <vt:lpstr>Rotational alignment</vt:lpstr>
      <vt:lpstr>Rotational alignment: g-factor</vt:lpstr>
      <vt:lpstr>Rotational alignment: g-factor</vt:lpstr>
      <vt:lpstr>Rotational alignment: B(E2)-values</vt:lpstr>
      <vt:lpstr>Rotational alignment: B(E2)-values</vt:lpstr>
      <vt:lpstr>Rotational alignment: Coriolis coupling</vt:lpstr>
      <vt:lpstr>Nilsson diagram</vt:lpstr>
      <vt:lpstr>Nilsson diagram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516</cp:revision>
  <dcterms:created xsi:type="dcterms:W3CDTF">2016-04-06T12:04:03Z</dcterms:created>
  <dcterms:modified xsi:type="dcterms:W3CDTF">2024-07-04T06:27:15Z</dcterms:modified>
</cp:coreProperties>
</file>