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8" r:id="rId2"/>
    <p:sldId id="289" r:id="rId3"/>
    <p:sldId id="285" r:id="rId4"/>
    <p:sldId id="264" r:id="rId5"/>
    <p:sldId id="265" r:id="rId6"/>
    <p:sldId id="28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3" r:id="rId16"/>
    <p:sldId id="274" r:id="rId17"/>
    <p:sldId id="275" r:id="rId18"/>
    <p:sldId id="276" r:id="rId19"/>
    <p:sldId id="277" r:id="rId20"/>
    <p:sldId id="286" r:id="rId21"/>
    <p:sldId id="278" r:id="rId22"/>
    <p:sldId id="279" r:id="rId23"/>
    <p:sldId id="280" r:id="rId24"/>
    <p:sldId id="294" r:id="rId25"/>
    <p:sldId id="287" r:id="rId26"/>
    <p:sldId id="290" r:id="rId27"/>
    <p:sldId id="291" r:id="rId28"/>
    <p:sldId id="292" r:id="rId29"/>
    <p:sldId id="293" r:id="rId30"/>
    <p:sldId id="281" r:id="rId31"/>
    <p:sldId id="282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7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emf"/><Relationship Id="rId7" Type="http://schemas.openxmlformats.org/officeDocument/2006/relationships/image" Target="../media/image74.w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6" Type="http://schemas.openxmlformats.org/officeDocument/2006/relationships/image" Target="../media/image73.w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e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4" Type="http://schemas.openxmlformats.org/officeDocument/2006/relationships/image" Target="../media/image98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image" Target="../media/image123.emf"/><Relationship Id="rId7" Type="http://schemas.openxmlformats.org/officeDocument/2006/relationships/image" Target="../media/image127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10" Type="http://schemas.openxmlformats.org/officeDocument/2006/relationships/image" Target="../media/image130.emf"/><Relationship Id="rId4" Type="http://schemas.openxmlformats.org/officeDocument/2006/relationships/image" Target="../media/image124.emf"/><Relationship Id="rId9" Type="http://schemas.openxmlformats.org/officeDocument/2006/relationships/image" Target="../media/image1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05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5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8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01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6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89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1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5.wmf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4.wmf"/><Relationship Id="rId19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58.wmf"/><Relationship Id="rId18" Type="http://schemas.openxmlformats.org/officeDocument/2006/relationships/image" Target="../media/image6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4.wmf"/><Relationship Id="rId12" Type="http://schemas.openxmlformats.org/officeDocument/2006/relationships/image" Target="../media/image56.wmf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53.wmf"/><Relationship Id="rId15" Type="http://schemas.openxmlformats.org/officeDocument/2006/relationships/image" Target="../media/image59.jpeg"/><Relationship Id="rId10" Type="http://schemas.openxmlformats.org/officeDocument/2006/relationships/image" Target="../media/image55.wmf"/><Relationship Id="rId19" Type="http://schemas.openxmlformats.org/officeDocument/2006/relationships/image" Target="../media/image67.png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33.bin"/><Relationship Id="rId21" Type="http://schemas.openxmlformats.org/officeDocument/2006/relationships/image" Target="../media/image72.pn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6.wmf"/><Relationship Id="rId20" Type="http://schemas.openxmlformats.org/officeDocument/2006/relationships/image" Target="../media/image77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81.png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80.png"/><Relationship Id="rId10" Type="http://schemas.openxmlformats.org/officeDocument/2006/relationships/image" Target="../media/image63.wmf"/><Relationship Id="rId19" Type="http://schemas.openxmlformats.org/officeDocument/2006/relationships/image" Target="../media/image71.png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5.wmf"/><Relationship Id="rId22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47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6.bin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70.emf"/><Relationship Id="rId5" Type="http://schemas.openxmlformats.org/officeDocument/2006/relationships/image" Target="../media/image68.emf"/><Relationship Id="rId15" Type="http://schemas.openxmlformats.org/officeDocument/2006/relationships/image" Target="../media/image72.e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76.jpeg"/><Relationship Id="rId14" Type="http://schemas.openxmlformats.org/officeDocument/2006/relationships/oleObject" Target="../embeddings/oleObject45.bin"/><Relationship Id="rId22" Type="http://schemas.openxmlformats.org/officeDocument/2006/relationships/image" Target="../media/image7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8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85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1.emf"/><Relationship Id="rId14" Type="http://schemas.openxmlformats.org/officeDocument/2006/relationships/oleObject" Target="../embeddings/oleObject5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7.emf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89.png"/><Relationship Id="rId5" Type="http://schemas.openxmlformats.org/officeDocument/2006/relationships/image" Target="../media/image86.emf"/><Relationship Id="rId10" Type="http://schemas.openxmlformats.org/officeDocument/2006/relationships/image" Target="../media/image88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3.wmf"/><Relationship Id="rId18" Type="http://schemas.openxmlformats.org/officeDocument/2006/relationships/image" Target="../media/image98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01.pn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20" Type="http://schemas.openxmlformats.org/officeDocument/2006/relationships/image" Target="../media/image100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2.wmf"/><Relationship Id="rId24" Type="http://schemas.openxmlformats.org/officeDocument/2006/relationships/image" Target="../media/image6.png"/><Relationship Id="rId5" Type="http://schemas.openxmlformats.org/officeDocument/2006/relationships/image" Target="../media/image89.wmf"/><Relationship Id="rId15" Type="http://schemas.openxmlformats.org/officeDocument/2006/relationships/image" Target="../media/image94.emf"/><Relationship Id="rId23" Type="http://schemas.openxmlformats.org/officeDocument/2006/relationships/image" Target="../media/image110.png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99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63.bin"/><Relationship Id="rId22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0.jpe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9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97.emf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108.emf"/><Relationship Id="rId18" Type="http://schemas.openxmlformats.org/officeDocument/2006/relationships/image" Target="../media/image110.emf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11.wmf"/><Relationship Id="rId7" Type="http://schemas.openxmlformats.org/officeDocument/2006/relationships/image" Target="../media/image105.emf"/><Relationship Id="rId12" Type="http://schemas.openxmlformats.org/officeDocument/2006/relationships/oleObject" Target="../embeddings/oleObject72.bin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2.jpeg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107.emf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114.png"/><Relationship Id="rId4" Type="http://schemas.openxmlformats.org/officeDocument/2006/relationships/oleObject" Target="../embeddings/oleObject68.bin"/><Relationship Id="rId9" Type="http://schemas.openxmlformats.org/officeDocument/2006/relationships/image" Target="../media/image106.emf"/><Relationship Id="rId14" Type="http://schemas.openxmlformats.org/officeDocument/2006/relationships/oleObject" Target="../embeddings/oleObject7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13.emf"/><Relationship Id="rId10" Type="http://schemas.openxmlformats.org/officeDocument/2006/relationships/image" Target="../media/image119.png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124.e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28.emf"/><Relationship Id="rId7" Type="http://schemas.openxmlformats.org/officeDocument/2006/relationships/image" Target="../media/image121.e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23.emf"/><Relationship Id="rId24" Type="http://schemas.openxmlformats.org/officeDocument/2006/relationships/oleObject" Target="../embeddings/oleObject87.bin"/><Relationship Id="rId5" Type="http://schemas.openxmlformats.org/officeDocument/2006/relationships/image" Target="../media/image138.png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127.emf"/><Relationship Id="rId4" Type="http://schemas.openxmlformats.org/officeDocument/2006/relationships/image" Target="../media/image137.png"/><Relationship Id="rId9" Type="http://schemas.openxmlformats.org/officeDocument/2006/relationships/image" Target="../media/image122.e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9.e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5" Type="http://schemas.openxmlformats.org/officeDocument/2006/relationships/image" Target="../media/image15.png"/><Relationship Id="rId10" Type="http://schemas.openxmlformats.org/officeDocument/2006/relationships/image" Target="../media/image11.e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jpeg"/><Relationship Id="rId5" Type="http://schemas.openxmlformats.org/officeDocument/2006/relationships/image" Target="../media/image10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6.wmf"/><Relationship Id="rId5" Type="http://schemas.openxmlformats.org/officeDocument/2006/relationships/image" Target="../media/image29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2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4.wmf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70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390.png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8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Outline: Nuclear </a:t>
            </a:r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446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rotation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oblate and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prolate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quadrupole deformation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 angles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transition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4180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30665"/>
              </p:ext>
            </p:extLst>
          </p:nvPr>
        </p:nvGraphicFramePr>
        <p:xfrm>
          <a:off x="288000" y="647700"/>
          <a:ext cx="3098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2" name="Equation" r:id="rId4" imgW="1536480" imgH="203040" progId="Equation.3">
                  <p:embed/>
                </p:oleObj>
              </mc:Choice>
              <mc:Fallback>
                <p:oleObj name="Equation" r:id="rId4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647700"/>
                        <a:ext cx="3098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47106"/>
              </p:ext>
            </p:extLst>
          </p:nvPr>
        </p:nvGraphicFramePr>
        <p:xfrm>
          <a:off x="288000" y="3095625"/>
          <a:ext cx="2790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3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3095625"/>
                        <a:ext cx="2790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57600" y="3094038"/>
          <a:ext cx="3789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4" name="Equation" r:id="rId8" imgW="1879560" imgH="228600" progId="Equation.3">
                  <p:embed/>
                </p:oleObj>
              </mc:Choice>
              <mc:Fallback>
                <p:oleObj name="Equation" r:id="rId8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94038"/>
                        <a:ext cx="37893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914042"/>
              </p:ext>
            </p:extLst>
          </p:nvPr>
        </p:nvGraphicFramePr>
        <p:xfrm>
          <a:off x="288000" y="1360488"/>
          <a:ext cx="8729662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5" name="Equation" r:id="rId10" imgW="4330440" imgH="685800" progId="Equation.3">
                  <p:embed/>
                </p:oleObj>
              </mc:Choice>
              <mc:Fallback>
                <p:oleObj name="Equation" r:id="rId10" imgW="4330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1360488"/>
                        <a:ext cx="8729662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79838" y="4224338"/>
            <a:ext cx="2746375" cy="2084387"/>
            <a:chOff x="2562" y="2661"/>
            <a:chExt cx="1730" cy="1313"/>
          </a:xfrm>
        </p:grpSpPr>
        <p:pic>
          <p:nvPicPr>
            <p:cNvPr id="8" name="Picture 8" descr="U235-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61"/>
              <a:ext cx="1730" cy="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131" y="3503"/>
              <a:ext cx="64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223" y="2686"/>
              <a:ext cx="57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 of a deformed nucleus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4500" y="2781508"/>
            <a:ext cx="41275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States with projection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and 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–K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are degenerated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24726"/>
              </p:ext>
            </p:extLst>
          </p:nvPr>
        </p:nvGraphicFramePr>
        <p:xfrm>
          <a:off x="3168000" y="3140968"/>
          <a:ext cx="39560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2" name="Equation" r:id="rId5" imgW="3174840" imgH="469800" progId="Equation.3">
                  <p:embed/>
                </p:oleObj>
              </mc:Choice>
              <mc:Fallback>
                <p:oleObj name="Equation" r:id="rId5" imgW="317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00" y="3140968"/>
                        <a:ext cx="39560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79242"/>
              </p:ext>
            </p:extLst>
          </p:nvPr>
        </p:nvGraphicFramePr>
        <p:xfrm>
          <a:off x="3204000" y="3995341"/>
          <a:ext cx="21669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3" name="Equation" r:id="rId7" imgW="1739880" imgH="469800" progId="Equation.3">
                  <p:embed/>
                </p:oleObj>
              </mc:Choice>
              <mc:Fallback>
                <p:oleObj name="Equation" r:id="rId7" imgW="1739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000" y="3995341"/>
                        <a:ext cx="21669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54636"/>
              </p:ext>
            </p:extLst>
          </p:nvPr>
        </p:nvGraphicFramePr>
        <p:xfrm>
          <a:off x="3167063" y="1511881"/>
          <a:ext cx="2873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4" name="Equation" r:id="rId9" imgW="2286000" imgH="469800" progId="Equation.3">
                  <p:embed/>
                </p:oleObj>
              </mc:Choice>
              <mc:Fallback>
                <p:oleObj name="Equation" r:id="rId9" imgW="2286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511881"/>
                        <a:ext cx="2873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4500" y="4653136"/>
            <a:ext cx="8448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If the total angular momentum results only from the rotation (J = R), one obtains for the rotational energy of an axially symmetric nucleus by</a:t>
            </a: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484563" y="5124450"/>
          <a:ext cx="17065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5" name="Equation" r:id="rId11" imgW="1358640" imgH="419040" progId="Equation.3">
                  <p:embed/>
                </p:oleObj>
              </mc:Choice>
              <mc:Fallback>
                <p:oleObj name="Equation" r:id="rId11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5124450"/>
                        <a:ext cx="17065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6854825" y="3284984"/>
            <a:ext cx="1965325" cy="1195387"/>
            <a:chOff x="309" y="788"/>
            <a:chExt cx="1238" cy="753"/>
          </a:xfrm>
        </p:grpSpPr>
        <p:grpSp>
          <p:nvGrpSpPr>
            <p:cNvPr id="19" name="Group 14"/>
            <p:cNvGrpSpPr>
              <a:grpSpLocks noChangeAspect="1"/>
            </p:cNvGrpSpPr>
            <p:nvPr/>
          </p:nvGrpSpPr>
          <p:grpSpPr bwMode="auto">
            <a:xfrm>
              <a:off x="309" y="1144"/>
              <a:ext cx="1238" cy="397"/>
              <a:chOff x="3016" y="2659"/>
              <a:chExt cx="1769" cy="567"/>
            </a:xfrm>
          </p:grpSpPr>
          <p:sp>
            <p:nvSpPr>
              <p:cNvPr id="24" name="Oval 15"/>
              <p:cNvSpPr>
                <a:spLocks noChangeAspect="1" noChangeArrowheads="1"/>
              </p:cNvSpPr>
              <p:nvPr/>
            </p:nvSpPr>
            <p:spPr bwMode="auto">
              <a:xfrm>
                <a:off x="3220" y="2659"/>
                <a:ext cx="1225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 sz="160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25" name="Oval 16"/>
              <p:cNvSpPr>
                <a:spLocks noChangeAspect="1" noChangeArrowheads="1"/>
              </p:cNvSpPr>
              <p:nvPr/>
            </p:nvSpPr>
            <p:spPr bwMode="auto">
              <a:xfrm>
                <a:off x="3765" y="2659"/>
                <a:ext cx="204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3016" y="2931"/>
                <a:ext cx="176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rot="1980000" flipH="1" flipV="1">
              <a:off x="769" y="903"/>
              <a:ext cx="272" cy="3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97" y="78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J</a:t>
              </a: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 rot="10800000" flipH="1" flipV="1">
              <a:off x="837" y="959"/>
              <a:ext cx="128" cy="89"/>
            </a:xfrm>
            <a:custGeom>
              <a:avLst/>
              <a:gdLst>
                <a:gd name="T0" fmla="*/ 0 w 147"/>
                <a:gd name="T1" fmla="*/ 68 h 91"/>
                <a:gd name="T2" fmla="*/ 68 w 147"/>
                <a:gd name="T3" fmla="*/ 91 h 91"/>
                <a:gd name="T4" fmla="*/ 136 w 147"/>
                <a:gd name="T5" fmla="*/ 68 h 91"/>
                <a:gd name="T6" fmla="*/ 136 w 14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91">
                  <a:moveTo>
                    <a:pt x="0" y="68"/>
                  </a:moveTo>
                  <a:cubicBezTo>
                    <a:pt x="22" y="79"/>
                    <a:pt x="45" y="91"/>
                    <a:pt x="68" y="91"/>
                  </a:cubicBezTo>
                  <a:cubicBezTo>
                    <a:pt x="91" y="91"/>
                    <a:pt x="125" y="83"/>
                    <a:pt x="136" y="68"/>
                  </a:cubicBezTo>
                  <a:cubicBezTo>
                    <a:pt x="147" y="53"/>
                    <a:pt x="141" y="26"/>
                    <a:pt x="13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374" y="1191"/>
              <a:ext cx="48" cy="11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i="1">
                  <a:solidFill>
                    <a:srgbClr val="333399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</p:grpSp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48715"/>
              </p:ext>
            </p:extLst>
          </p:nvPr>
        </p:nvGraphicFramePr>
        <p:xfrm>
          <a:off x="4355976" y="2145293"/>
          <a:ext cx="5207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6" name="Equation" r:id="rId13" imgW="507960" imgH="215640" progId="Equation.3">
                  <p:embed/>
                </p:oleObj>
              </mc:Choice>
              <mc:Fallback>
                <p:oleObj name="Equation" r:id="rId13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145293"/>
                        <a:ext cx="520700" cy="220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91675"/>
              </p:ext>
            </p:extLst>
          </p:nvPr>
        </p:nvGraphicFramePr>
        <p:xfrm>
          <a:off x="3419475" y="5796000"/>
          <a:ext cx="21209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67" name="Equation" r:id="rId15" imgW="1231560" imgH="457200" progId="Equation.3">
                  <p:embed/>
                </p:oleObj>
              </mc:Choice>
              <mc:Fallback>
                <p:oleObj name="Equation" r:id="rId15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796000"/>
                        <a:ext cx="2120900" cy="687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5220000"/>
            <a:ext cx="2931655" cy="87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505574" y="1484784"/>
            <a:ext cx="2663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The nucleus does not have an orientation degree of freedom with respect to the symmetry axis</a:t>
            </a:r>
            <a:endParaRPr lang="en-US" altLang="de-DE" sz="12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5508625" y="1611894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468313" y="1052513"/>
            <a:ext cx="1922462" cy="1458912"/>
            <a:chOff x="295" y="663"/>
            <a:chExt cx="1211" cy="919"/>
          </a:xfrm>
        </p:grpSpPr>
        <p:pic>
          <p:nvPicPr>
            <p:cNvPr id="33" name="Picture 28" descr="U235-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 rot="5400000" flipV="1">
            <a:off x="5508000" y="1639781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154516" y="5124450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16" y="5124450"/>
                <a:ext cx="296491" cy="276999"/>
              </a:xfrm>
              <a:prstGeom prst="rect">
                <a:avLst/>
              </a:prstGeom>
              <a:blipFill>
                <a:blip r:embed="rId19"/>
                <a:stretch>
                  <a:fillRect l="-20833" t="-4444" r="-6250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4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31" grpId="0" animBg="1"/>
      <p:bldP spid="3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2485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40000" y="6228000"/>
            <a:ext cx="31149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Note the characteristic, repeated patterns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4556055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Broad perspective on structural evolution:</a:t>
            </a:r>
            <a:endParaRPr lang="en-US" altLang="de-DE" sz="2000" baseline="-250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832225" y="5805488"/>
            <a:ext cx="179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 number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 rot="10800000">
            <a:off x="441325" y="2565400"/>
            <a:ext cx="4587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proton number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6588125" y="115888"/>
          <a:ext cx="14208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Equation" r:id="rId5" imgW="825480" imgH="457200" progId="Equation.3">
                  <p:embed/>
                </p:oleObj>
              </mc:Choice>
              <mc:Fallback>
                <p:oleObj name="Equation" r:id="rId5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15888"/>
                        <a:ext cx="1420813" cy="687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 from a </a:t>
            </a:r>
            <a:r>
              <a:rPr lang="en-US" dirty="0" err="1" smtClean="0">
                <a:latin typeface="Times New Roman"/>
                <a:cs typeface="Times New Roman"/>
              </a:rPr>
              <a:t>superdeformed</a:t>
            </a:r>
            <a:r>
              <a:rPr lang="en-US" dirty="0" smtClean="0">
                <a:latin typeface="Times New Roman"/>
                <a:cs typeface="Times New Roman"/>
              </a:rPr>
              <a:t> band in </a:t>
            </a:r>
            <a:r>
              <a:rPr lang="de-DE" baseline="30000" dirty="0" smtClean="0">
                <a:latin typeface="Times New Roman"/>
                <a:cs typeface="Times New Roman"/>
              </a:rPr>
              <a:t>152</a:t>
            </a:r>
            <a:r>
              <a:rPr lang="de-DE" dirty="0" smtClean="0">
                <a:latin typeface="Times New Roman"/>
                <a:cs typeface="Times New Roman"/>
              </a:rPr>
              <a:t>Dy</a:t>
            </a:r>
            <a:endParaRPr lang="en-US" dirty="0"/>
          </a:p>
        </p:txBody>
      </p:sp>
      <p:pic>
        <p:nvPicPr>
          <p:cNvPr id="10" name="Picture 3" descr="dy152s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66738"/>
            <a:ext cx="801687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Rotational motion of a deformed nucleus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2320751"/>
            <a:ext cx="2903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kinematic moment of inertia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13981"/>
              </p:ext>
            </p:extLst>
          </p:nvPr>
        </p:nvGraphicFramePr>
        <p:xfrm>
          <a:off x="3598863" y="2204864"/>
          <a:ext cx="25606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4" name="Equation" r:id="rId4" imgW="1714320" imgH="469800" progId="Equation.3">
                  <p:embed/>
                </p:oleObj>
              </mc:Choice>
              <mc:Fallback>
                <p:oleObj name="Equation" r:id="rId4" imgW="1714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2204864"/>
                        <a:ext cx="25606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10132"/>
              </p:ext>
            </p:extLst>
          </p:nvPr>
        </p:nvGraphicFramePr>
        <p:xfrm>
          <a:off x="3060000" y="1152000"/>
          <a:ext cx="2508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5" name="Equation" r:id="rId6" imgW="1676160" imgH="419040" progId="Equation.3">
                  <p:embed/>
                </p:oleObj>
              </mc:Choice>
              <mc:Fallback>
                <p:oleObj name="Equation" r:id="rId6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0" y="1152000"/>
                        <a:ext cx="25082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00" y="1674000"/>
            <a:ext cx="2032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750" y="3141415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dynamic moment of inertia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33924"/>
              </p:ext>
            </p:extLst>
          </p:nvPr>
        </p:nvGraphicFramePr>
        <p:xfrm>
          <a:off x="3598863" y="2996952"/>
          <a:ext cx="24463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6" name="Equation" r:id="rId9" imgW="1638000" imgH="469800" progId="Equation.3">
                  <p:embed/>
                </p:oleObj>
              </mc:Choice>
              <mc:Fallback>
                <p:oleObj name="Equation" r:id="rId9" imgW="1638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2996952"/>
                        <a:ext cx="2446337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1188" y="4015606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rotational frequency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03271"/>
              </p:ext>
            </p:extLst>
          </p:nvPr>
        </p:nvGraphicFramePr>
        <p:xfrm>
          <a:off x="3598863" y="3933056"/>
          <a:ext cx="24828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" name="Equation" r:id="rId11" imgW="1663560" imgH="393480" progId="Equation.3">
                  <p:embed/>
                </p:oleObj>
              </mc:Choice>
              <mc:Fallback>
                <p:oleObj name="Equation" r:id="rId1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3933056"/>
                        <a:ext cx="24828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081088"/>
            <a:ext cx="1192212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0000" y="720000"/>
            <a:ext cx="1922462" cy="1458912"/>
            <a:chOff x="295" y="663"/>
            <a:chExt cx="1211" cy="919"/>
          </a:xfrm>
        </p:grpSpPr>
        <p:pic>
          <p:nvPicPr>
            <p:cNvPr id="15" name="Picture 14" descr="U235-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  <p:pic>
        <p:nvPicPr>
          <p:cNvPr id="18" name="Picture 6" descr="moment-of-inertia-152-d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80000"/>
            <a:ext cx="325278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851920" y="1188000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188000"/>
                <a:ext cx="296491" cy="276999"/>
              </a:xfrm>
              <a:prstGeom prst="rect">
                <a:avLst/>
              </a:prstGeom>
              <a:blipFill>
                <a:blip r:embed="rId16"/>
                <a:stretch>
                  <a:fillRect l="-20408" t="-4444" r="-408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779912" y="2575937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575937"/>
                <a:ext cx="296491" cy="276999"/>
              </a:xfrm>
              <a:prstGeom prst="rect">
                <a:avLst/>
              </a:prstGeom>
              <a:blipFill>
                <a:blip r:embed="rId17"/>
                <a:stretch>
                  <a:fillRect l="-20408" t="-4444" r="-612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779912" y="3368025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368025"/>
                <a:ext cx="296491" cy="276999"/>
              </a:xfrm>
              <a:prstGeom prst="rect">
                <a:avLst/>
              </a:prstGeom>
              <a:blipFill>
                <a:blip r:embed="rId18"/>
                <a:stretch>
                  <a:fillRect l="-20408" t="-4348" r="-612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563888" y="4088105"/>
                <a:ext cx="3609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088105"/>
                <a:ext cx="360933" cy="276999"/>
              </a:xfrm>
              <a:prstGeom prst="rect">
                <a:avLst/>
              </a:prstGeom>
              <a:blipFill>
                <a:blip r:embed="rId19"/>
                <a:stretch>
                  <a:fillRect l="-15254" r="-16949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20" grpId="0" animBg="1"/>
      <p:bldP spid="2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frequency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40137"/>
              </p:ext>
            </p:extLst>
          </p:nvPr>
        </p:nvGraphicFramePr>
        <p:xfrm>
          <a:off x="390525" y="1898426"/>
          <a:ext cx="15954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3" name="Formel" r:id="rId3" imgW="888840" imgH="419040" progId="Equation.3">
                  <p:embed/>
                </p:oleObj>
              </mc:Choice>
              <mc:Fallback>
                <p:oleObj name="Formel" r:id="rId3" imgW="888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898426"/>
                        <a:ext cx="1595438" cy="754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14208"/>
              </p:ext>
            </p:extLst>
          </p:nvPr>
        </p:nvGraphicFramePr>
        <p:xfrm>
          <a:off x="201166" y="2708920"/>
          <a:ext cx="16716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4" name="Formel" r:id="rId5" imgW="927000" imgH="838080" progId="Equation.3">
                  <p:embed/>
                </p:oleObj>
              </mc:Choice>
              <mc:Fallback>
                <p:oleObj name="Formel" r:id="rId5" imgW="927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6" y="2708920"/>
                        <a:ext cx="1671638" cy="1508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697807"/>
              </p:ext>
            </p:extLst>
          </p:nvPr>
        </p:nvGraphicFramePr>
        <p:xfrm>
          <a:off x="379413" y="909414"/>
          <a:ext cx="17843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5" name="Equation" r:id="rId7" imgW="990360" imgH="419040" progId="Equation.3">
                  <p:embed/>
                </p:oleObj>
              </mc:Choice>
              <mc:Fallback>
                <p:oleObj name="Equation" r:id="rId7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909414"/>
                        <a:ext cx="1784350" cy="75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75437"/>
              </p:ext>
            </p:extLst>
          </p:nvPr>
        </p:nvGraphicFramePr>
        <p:xfrm>
          <a:off x="319088" y="4763864"/>
          <a:ext cx="23320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6" name="Equation" r:id="rId9" imgW="1295280" imgH="393480" progId="Equation.3">
                  <p:embed/>
                </p:oleObj>
              </mc:Choice>
              <mc:Fallback>
                <p:oleObj name="Equation" r:id="rId9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763864"/>
                        <a:ext cx="2332037" cy="708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86634"/>
              </p:ext>
            </p:extLst>
          </p:nvPr>
        </p:nvGraphicFramePr>
        <p:xfrm>
          <a:off x="2828925" y="971327"/>
          <a:ext cx="296386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7" name="Graph" r:id="rId11" imgW="3625920" imgH="2903040" progId="Origin50.Graph">
                  <p:embed/>
                </p:oleObj>
              </mc:Choice>
              <mc:Fallback>
                <p:oleObj name="Graph" r:id="rId11" imgW="3625920" imgH="2903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971327"/>
                        <a:ext cx="2963863" cy="2373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57433"/>
              </p:ext>
            </p:extLst>
          </p:nvPr>
        </p:nvGraphicFramePr>
        <p:xfrm>
          <a:off x="2844800" y="3420000"/>
          <a:ext cx="2865438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8" name="Graph" r:id="rId13" imgW="3581280" imgH="2988000" progId="Origin50.Graph">
                  <p:embed/>
                </p:oleObj>
              </mc:Choice>
              <mc:Fallback>
                <p:oleObj name="Graph" r:id="rId13" imgW="3581280" imgH="2988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420000"/>
                        <a:ext cx="2865438" cy="2390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00525" y="5444902"/>
            <a:ext cx="376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E</a:t>
            </a:r>
            <a:r>
              <a:rPr lang="de-DE" altLang="de-DE" sz="1600" baseline="-25000">
                <a:latin typeface="Symbol" pitchFamily="18" charset="2"/>
              </a:rPr>
              <a:t>g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72973"/>
              </p:ext>
            </p:extLst>
          </p:nvPr>
        </p:nvGraphicFramePr>
        <p:xfrm>
          <a:off x="5580000" y="972000"/>
          <a:ext cx="29591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9" name="Graph" r:id="rId15" imgW="3577133" imgH="2902915" progId="Origin50.Graph">
                  <p:embed/>
                </p:oleObj>
              </mc:Choice>
              <mc:Fallback>
                <p:oleObj name="Graph" r:id="rId15" imgW="3577133" imgH="2902915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00" y="972000"/>
                        <a:ext cx="2959100" cy="2400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07016"/>
              </p:ext>
            </p:extLst>
          </p:nvPr>
        </p:nvGraphicFramePr>
        <p:xfrm>
          <a:off x="5580000" y="3420000"/>
          <a:ext cx="2973387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0" name="Graph" r:id="rId17" imgW="3696480" imgH="2917440" progId="Origin50.Graph">
                  <p:embed/>
                </p:oleObj>
              </mc:Choice>
              <mc:Fallback>
                <p:oleObj name="Graph" r:id="rId17" imgW="3696480" imgH="2917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00" y="3420000"/>
                        <a:ext cx="2973387" cy="2347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632000" y="450000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50982" y="3916222"/>
                <a:ext cx="189154" cy="313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82" y="3916222"/>
                <a:ext cx="189154" cy="313350"/>
              </a:xfrm>
              <a:prstGeom prst="rect">
                <a:avLst/>
              </a:prstGeom>
              <a:blipFill>
                <a:blip r:embed="rId19"/>
                <a:stretch>
                  <a:fillRect l="-32258" r="-29032" b="-5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515600" y="1944000"/>
                <a:ext cx="296491" cy="313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00" y="1944000"/>
                <a:ext cx="296491" cy="313350"/>
              </a:xfrm>
              <a:prstGeom prst="rect">
                <a:avLst/>
              </a:prstGeom>
              <a:blipFill>
                <a:blip r:embed="rId20"/>
                <a:stretch>
                  <a:fillRect l="-20833" r="-6250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88008" y="2780444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08" y="2780444"/>
                <a:ext cx="296491" cy="276999"/>
              </a:xfrm>
              <a:prstGeom prst="rect">
                <a:avLst/>
              </a:prstGeom>
              <a:blipFill>
                <a:blip r:embed="rId21"/>
                <a:stretch>
                  <a:fillRect l="-20833" t="-4348" r="-6250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1123342" y="5179971"/>
                <a:ext cx="296491" cy="313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42" y="5179971"/>
                <a:ext cx="296491" cy="313350"/>
              </a:xfrm>
              <a:prstGeom prst="rect">
                <a:avLst/>
              </a:prstGeom>
              <a:blipFill>
                <a:blip r:embed="rId22"/>
                <a:stretch>
                  <a:fillRect l="-20408" r="-6122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957143" y="5169255"/>
                <a:ext cx="296491" cy="313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143" y="5169255"/>
                <a:ext cx="296491" cy="313350"/>
              </a:xfrm>
              <a:prstGeom prst="rect">
                <a:avLst/>
              </a:prstGeom>
              <a:blipFill>
                <a:blip r:embed="rId23"/>
                <a:stretch>
                  <a:fillRect l="-20408" r="-6122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971600" y="972000"/>
                <a:ext cx="296491" cy="313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72000"/>
                <a:ext cx="296491" cy="313350"/>
              </a:xfrm>
              <a:prstGeom prst="rect">
                <a:avLst/>
              </a:prstGeom>
              <a:blipFill>
                <a:blip r:embed="rId24"/>
                <a:stretch>
                  <a:fillRect l="-20408" r="-6122" b="-5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07504" y="2708920"/>
            <a:ext cx="1934546" cy="80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5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Moment of inertia</a:t>
            </a:r>
            <a:endParaRPr lang="en-US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900113" y="609600"/>
            <a:ext cx="1482725" cy="2627313"/>
            <a:chOff x="612" y="595"/>
            <a:chExt cx="730" cy="1339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612" y="913"/>
              <a:ext cx="522" cy="1021"/>
              <a:chOff x="748" y="572"/>
              <a:chExt cx="522" cy="1021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748" y="572"/>
                <a:ext cx="522" cy="10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748" y="1025"/>
                <a:ext cx="522" cy="1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7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930" y="595"/>
              <a:ext cx="14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z</a:t>
              </a: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V="1">
              <a:off x="862" y="1162"/>
              <a:ext cx="226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1088" y="1026"/>
              <a:ext cx="25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R(</a:t>
              </a:r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)</a:t>
              </a: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870" y="1251"/>
              <a:ext cx="102" cy="72"/>
            </a:xfrm>
            <a:custGeom>
              <a:avLst/>
              <a:gdLst>
                <a:gd name="T0" fmla="*/ 0 w 102"/>
                <a:gd name="T1" fmla="*/ 3 h 72"/>
                <a:gd name="T2" fmla="*/ 54 w 102"/>
                <a:gd name="T3" fmla="*/ 9 h 72"/>
                <a:gd name="T4" fmla="*/ 102 w 102"/>
                <a:gd name="T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2">
                  <a:moveTo>
                    <a:pt x="0" y="3"/>
                  </a:moveTo>
                  <a:cubicBezTo>
                    <a:pt x="18" y="5"/>
                    <a:pt x="38" y="0"/>
                    <a:pt x="54" y="9"/>
                  </a:cubicBezTo>
                  <a:cubicBezTo>
                    <a:pt x="80" y="23"/>
                    <a:pt x="71" y="72"/>
                    <a:pt x="102" y="5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862" y="1094"/>
              <a:ext cx="1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FF000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</a:t>
              </a:r>
            </a:p>
          </p:txBody>
        </p:sp>
      </p:grp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3276600" y="1549400"/>
          <a:ext cx="23749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0" name="Equation" r:id="rId4" imgW="2361960" imgH="469800" progId="Equation.3">
                  <p:embed/>
                </p:oleObj>
              </mc:Choice>
              <mc:Fallback>
                <p:oleObj name="Equation" r:id="rId4" imgW="2361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49400"/>
                        <a:ext cx="23749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6372225" y="973138"/>
          <a:ext cx="1235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1" name="Equation" r:id="rId6" imgW="825480" imgH="241200" progId="Equation.3">
                  <p:embed/>
                </p:oleObj>
              </mc:Choice>
              <mc:Fallback>
                <p:oleObj name="Equation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973138"/>
                        <a:ext cx="12350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5" descr="minimu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28675"/>
            <a:ext cx="1992313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minimu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00" y="828675"/>
            <a:ext cx="1901825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3276600" y="973138"/>
            <a:ext cx="2232025" cy="341312"/>
            <a:chOff x="2064" y="1002"/>
            <a:chExt cx="1406" cy="215"/>
          </a:xfrm>
        </p:grpSpPr>
        <p:graphicFrame>
          <p:nvGraphicFramePr>
            <p:cNvPr id="33" name="Object 18"/>
            <p:cNvGraphicFramePr>
              <a:graphicFrameLocks noChangeAspect="1"/>
            </p:cNvGraphicFramePr>
            <p:nvPr/>
          </p:nvGraphicFramePr>
          <p:xfrm>
            <a:off x="2064" y="1002"/>
            <a:ext cx="58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732" name="Equation" r:id="rId10" imgW="622080" imgH="228600" progId="Equation.3">
                    <p:embed/>
                  </p:oleObj>
                </mc:Choice>
                <mc:Fallback>
                  <p:oleObj name="Equation" r:id="rId10" imgW="622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002"/>
                          <a:ext cx="58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9"/>
            <p:cNvGraphicFramePr>
              <a:graphicFrameLocks noChangeAspect="1"/>
            </p:cNvGraphicFramePr>
            <p:nvPr/>
          </p:nvGraphicFramePr>
          <p:xfrm>
            <a:off x="2632" y="1002"/>
            <a:ext cx="83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733" name="Equation" r:id="rId12" imgW="888840" imgH="228600" progId="Equation.3">
                    <p:embed/>
                  </p:oleObj>
                </mc:Choice>
                <mc:Fallback>
                  <p:oleObj name="Equation" r:id="rId12" imgW="888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1002"/>
                          <a:ext cx="838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20"/>
          <p:cNvGraphicFramePr>
            <a:graphicFrameLocks noChangeAspect="1"/>
          </p:cNvGraphicFramePr>
          <p:nvPr/>
        </p:nvGraphicFramePr>
        <p:xfrm>
          <a:off x="3276600" y="973138"/>
          <a:ext cx="22415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4" name="Equation" r:id="rId14" imgW="1498320" imgH="228600" progId="Equation.3">
                  <p:embed/>
                </p:oleObj>
              </mc:Choice>
              <mc:Fallback>
                <p:oleObj name="Equation" r:id="rId14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73138"/>
                        <a:ext cx="22415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19138" y="3425825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Rigid body moment of inertia:</a:t>
            </a:r>
            <a:endParaRPr lang="en-US" altLang="de-DE" i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7" name="Object 22"/>
          <p:cNvGraphicFramePr>
            <a:graphicFrameLocks noChangeAspect="1"/>
          </p:cNvGraphicFramePr>
          <p:nvPr/>
        </p:nvGraphicFramePr>
        <p:xfrm>
          <a:off x="719138" y="3781425"/>
          <a:ext cx="39639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5" name="Equation" r:id="rId16" imgW="2095200" imgH="279360" progId="Equation.3">
                  <p:embed/>
                </p:oleObj>
              </mc:Choice>
              <mc:Fallback>
                <p:oleObj name="Equation" r:id="rId16" imgW="2095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781425"/>
                        <a:ext cx="39639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19138" y="5141913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Irrotational flow moment of inertia:</a:t>
            </a:r>
            <a:endParaRPr lang="en-US" altLang="de-DE" i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9" name="Object 24"/>
          <p:cNvGraphicFramePr>
            <a:graphicFrameLocks noChangeAspect="1"/>
          </p:cNvGraphicFramePr>
          <p:nvPr/>
        </p:nvGraphicFramePr>
        <p:xfrm>
          <a:off x="719138" y="5543550"/>
          <a:ext cx="2489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6" name="Equation" r:id="rId18" imgW="1295280" imgH="393480" progId="Equation.3">
                  <p:embed/>
                </p:oleObj>
              </mc:Choice>
              <mc:Fallback>
                <p:oleObj name="Equation" r:id="rId18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543550"/>
                        <a:ext cx="2489200" cy="757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92500"/>
            <a:ext cx="3532188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" name="Object 26"/>
          <p:cNvGraphicFramePr>
            <a:graphicFrameLocks noChangeAspect="1"/>
          </p:cNvGraphicFramePr>
          <p:nvPr/>
        </p:nvGraphicFramePr>
        <p:xfrm>
          <a:off x="719138" y="4356100"/>
          <a:ext cx="31480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7" name="Equation" r:id="rId21" imgW="1663560" imgH="393480" progId="Equation.3">
                  <p:embed/>
                </p:oleObj>
              </mc:Choice>
              <mc:Fallback>
                <p:oleObj name="Equation" r:id="rId2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356100"/>
                        <a:ext cx="3148012" cy="746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Moment of inertia</a:t>
            </a:r>
            <a:endParaRPr lang="en-US" dirty="0"/>
          </a:p>
        </p:txBody>
      </p:sp>
      <p:pic>
        <p:nvPicPr>
          <p:cNvPr id="42" name="Picture 3" descr="momie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91400" cy="53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2667000" y="1066800"/>
            <a:ext cx="4648200" cy="1295400"/>
            <a:chOff x="1680" y="672"/>
            <a:chExt cx="2928" cy="816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1680" y="672"/>
              <a:ext cx="2928" cy="816"/>
            </a:xfrm>
            <a:custGeom>
              <a:avLst/>
              <a:gdLst>
                <a:gd name="T0" fmla="*/ 0 w 2928"/>
                <a:gd name="T1" fmla="*/ 816 h 816"/>
                <a:gd name="T2" fmla="*/ 624 w 2928"/>
                <a:gd name="T3" fmla="*/ 624 h 816"/>
                <a:gd name="T4" fmla="*/ 1440 w 2928"/>
                <a:gd name="T5" fmla="*/ 384 h 816"/>
                <a:gd name="T6" fmla="*/ 2112 w 2928"/>
                <a:gd name="T7" fmla="*/ 192 h 816"/>
                <a:gd name="T8" fmla="*/ 2928 w 2928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8" h="816">
                  <a:moveTo>
                    <a:pt x="0" y="816"/>
                  </a:moveTo>
                  <a:cubicBezTo>
                    <a:pt x="192" y="756"/>
                    <a:pt x="384" y="696"/>
                    <a:pt x="624" y="624"/>
                  </a:cubicBezTo>
                  <a:cubicBezTo>
                    <a:pt x="864" y="552"/>
                    <a:pt x="1192" y="456"/>
                    <a:pt x="1440" y="384"/>
                  </a:cubicBezTo>
                  <a:cubicBezTo>
                    <a:pt x="1688" y="312"/>
                    <a:pt x="1864" y="256"/>
                    <a:pt x="2112" y="192"/>
                  </a:cubicBezTo>
                  <a:cubicBezTo>
                    <a:pt x="2360" y="128"/>
                    <a:pt x="2792" y="32"/>
                    <a:pt x="2928" y="0"/>
                  </a:cubicBezTo>
                </a:path>
              </a:pathLst>
            </a:cu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2486" y="988"/>
              <a:ext cx="3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rigid</a:t>
              </a:r>
            </a:p>
          </p:txBody>
        </p:sp>
      </p:grpSp>
      <p:grpSp>
        <p:nvGrpSpPr>
          <p:cNvPr id="46" name="Group 7"/>
          <p:cNvGrpSpPr>
            <a:grpSpLocks/>
          </p:cNvGrpSpPr>
          <p:nvPr/>
        </p:nvGrpSpPr>
        <p:grpSpPr bwMode="auto">
          <a:xfrm>
            <a:off x="2339975" y="4662488"/>
            <a:ext cx="5100638" cy="823912"/>
            <a:chOff x="1474" y="2937"/>
            <a:chExt cx="3213" cy="519"/>
          </a:xfrm>
        </p:grpSpPr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474" y="3162"/>
              <a:ext cx="3213" cy="294"/>
            </a:xfrm>
            <a:custGeom>
              <a:avLst/>
              <a:gdLst>
                <a:gd name="T0" fmla="*/ 0 w 3213"/>
                <a:gd name="T1" fmla="*/ 266 h 294"/>
                <a:gd name="T2" fmla="*/ 226 w 3213"/>
                <a:gd name="T3" fmla="*/ 226 h 294"/>
                <a:gd name="T4" fmla="*/ 406 w 3213"/>
                <a:gd name="T5" fmla="*/ 187 h 294"/>
                <a:gd name="T6" fmla="*/ 576 w 3213"/>
                <a:gd name="T7" fmla="*/ 181 h 294"/>
                <a:gd name="T8" fmla="*/ 672 w 3213"/>
                <a:gd name="T9" fmla="*/ 147 h 294"/>
                <a:gd name="T10" fmla="*/ 949 w 3213"/>
                <a:gd name="T11" fmla="*/ 125 h 294"/>
                <a:gd name="T12" fmla="*/ 1350 w 3213"/>
                <a:gd name="T13" fmla="*/ 74 h 294"/>
                <a:gd name="T14" fmla="*/ 1982 w 3213"/>
                <a:gd name="T15" fmla="*/ 68 h 294"/>
                <a:gd name="T16" fmla="*/ 2372 w 3213"/>
                <a:gd name="T17" fmla="*/ 119 h 294"/>
                <a:gd name="T18" fmla="*/ 2552 w 3213"/>
                <a:gd name="T19" fmla="*/ 175 h 294"/>
                <a:gd name="T20" fmla="*/ 2750 w 3213"/>
                <a:gd name="T21" fmla="*/ 204 h 294"/>
                <a:gd name="T22" fmla="*/ 3055 w 3213"/>
                <a:gd name="T23" fmla="*/ 254 h 294"/>
                <a:gd name="T24" fmla="*/ 3145 w 3213"/>
                <a:gd name="T25" fmla="*/ 271 h 294"/>
                <a:gd name="T26" fmla="*/ 3196 w 3213"/>
                <a:gd name="T27" fmla="*/ 288 h 294"/>
                <a:gd name="T28" fmla="*/ 3213 w 3213"/>
                <a:gd name="T2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3" h="294">
                  <a:moveTo>
                    <a:pt x="0" y="266"/>
                  </a:moveTo>
                  <a:cubicBezTo>
                    <a:pt x="64" y="231"/>
                    <a:pt x="157" y="230"/>
                    <a:pt x="226" y="226"/>
                  </a:cubicBezTo>
                  <a:cubicBezTo>
                    <a:pt x="287" y="219"/>
                    <a:pt x="349" y="190"/>
                    <a:pt x="406" y="187"/>
                  </a:cubicBezTo>
                  <a:cubicBezTo>
                    <a:pt x="463" y="184"/>
                    <a:pt x="519" y="183"/>
                    <a:pt x="576" y="181"/>
                  </a:cubicBezTo>
                  <a:cubicBezTo>
                    <a:pt x="610" y="171"/>
                    <a:pt x="637" y="154"/>
                    <a:pt x="672" y="147"/>
                  </a:cubicBezTo>
                  <a:cubicBezTo>
                    <a:pt x="762" y="128"/>
                    <a:pt x="858" y="129"/>
                    <a:pt x="949" y="125"/>
                  </a:cubicBezTo>
                  <a:cubicBezTo>
                    <a:pt x="1083" y="111"/>
                    <a:pt x="1215" y="85"/>
                    <a:pt x="1350" y="74"/>
                  </a:cubicBezTo>
                  <a:cubicBezTo>
                    <a:pt x="1547" y="0"/>
                    <a:pt x="1771" y="66"/>
                    <a:pt x="1982" y="68"/>
                  </a:cubicBezTo>
                  <a:cubicBezTo>
                    <a:pt x="2113" y="81"/>
                    <a:pt x="2242" y="102"/>
                    <a:pt x="2372" y="119"/>
                  </a:cubicBezTo>
                  <a:cubicBezTo>
                    <a:pt x="2433" y="136"/>
                    <a:pt x="2491" y="160"/>
                    <a:pt x="2552" y="175"/>
                  </a:cubicBezTo>
                  <a:cubicBezTo>
                    <a:pt x="2617" y="191"/>
                    <a:pt x="2683" y="195"/>
                    <a:pt x="2750" y="204"/>
                  </a:cubicBezTo>
                  <a:cubicBezTo>
                    <a:pt x="2849" y="233"/>
                    <a:pt x="2953" y="241"/>
                    <a:pt x="3055" y="254"/>
                  </a:cubicBezTo>
                  <a:cubicBezTo>
                    <a:pt x="3085" y="262"/>
                    <a:pt x="3116" y="262"/>
                    <a:pt x="3145" y="271"/>
                  </a:cubicBezTo>
                  <a:cubicBezTo>
                    <a:pt x="3162" y="276"/>
                    <a:pt x="3179" y="282"/>
                    <a:pt x="3196" y="288"/>
                  </a:cubicBezTo>
                  <a:cubicBezTo>
                    <a:pt x="3202" y="290"/>
                    <a:pt x="3213" y="294"/>
                    <a:pt x="3213" y="294"/>
                  </a:cubicBez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966" y="2937"/>
              <a:ext cx="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000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irrotational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0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238500" y="981075"/>
          <a:ext cx="23352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7" name="Equation" r:id="rId4" imgW="1549080" imgH="279360" progId="Equation.3">
                  <p:embed/>
                </p:oleObj>
              </mc:Choice>
              <mc:Fallback>
                <p:oleObj name="Equation" r:id="rId4" imgW="1549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981075"/>
                        <a:ext cx="23352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9500" y="981075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expectation value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257550" y="1628775"/>
          <a:ext cx="191293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8" name="Equation" r:id="rId6" imgW="1269720" imgH="355320" progId="Equation.3">
                  <p:embed/>
                </p:oleObj>
              </mc:Choice>
              <mc:Fallback>
                <p:oleObj name="Equation" r:id="rId6" imgW="1269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1628775"/>
                        <a:ext cx="191293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4160"/>
              </p:ext>
            </p:extLst>
          </p:nvPr>
        </p:nvGraphicFramePr>
        <p:xfrm>
          <a:off x="6120000" y="1620000"/>
          <a:ext cx="2222280" cy="44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9" name="Equation" r:id="rId8" imgW="2222280" imgH="444240" progId="Equation.3">
                  <p:embed/>
                </p:oleObj>
              </mc:Choice>
              <mc:Fallback>
                <p:oleObj name="Equation" r:id="rId8" imgW="2222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000" y="1620000"/>
                        <a:ext cx="2222280" cy="444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9500" y="256535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84296"/>
              </p:ext>
            </p:extLst>
          </p:nvPr>
        </p:nvGraphicFramePr>
        <p:xfrm>
          <a:off x="3238500" y="2420888"/>
          <a:ext cx="23161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0" name="Equation" r:id="rId10" imgW="1536480" imgH="444240" progId="Equation.3">
                  <p:embed/>
                </p:oleObj>
              </mc:Choice>
              <mc:Fallback>
                <p:oleObj name="Equation" r:id="rId10" imgW="153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420888"/>
                        <a:ext cx="231616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80440"/>
              </p:ext>
            </p:extLst>
          </p:nvPr>
        </p:nvGraphicFramePr>
        <p:xfrm>
          <a:off x="1069975" y="3462188"/>
          <a:ext cx="71008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1" name="Equation" r:id="rId12" imgW="4711680" imgH="482400" progId="Equation.3">
                  <p:embed/>
                </p:oleObj>
              </mc:Choice>
              <mc:Fallback>
                <p:oleObj name="Equation" r:id="rId12" imgW="4711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462188"/>
                        <a:ext cx="71008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35109"/>
              </p:ext>
            </p:extLst>
          </p:nvPr>
        </p:nvGraphicFramePr>
        <p:xfrm>
          <a:off x="1079500" y="4325788"/>
          <a:ext cx="66992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2" name="Equation" r:id="rId14" imgW="4444920" imgH="457200" progId="Equation.3">
                  <p:embed/>
                </p:oleObj>
              </mc:Choice>
              <mc:Fallback>
                <p:oleObj name="Equation" r:id="rId14" imgW="4444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25788"/>
                        <a:ext cx="66992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1079500" y="5373688"/>
          <a:ext cx="79041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3" name="Equation" r:id="rId16" imgW="5244840" imgH="495000" progId="Equation.3">
                  <p:embed/>
                </p:oleObj>
              </mc:Choice>
              <mc:Fallback>
                <p:oleObj name="Equation" r:id="rId16" imgW="5244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373688"/>
                        <a:ext cx="790416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3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79627"/>
              </p:ext>
            </p:extLst>
          </p:nvPr>
        </p:nvGraphicFramePr>
        <p:xfrm>
          <a:off x="900000" y="762000"/>
          <a:ext cx="79041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5" name="Equation" r:id="rId4" imgW="5244840" imgH="495000" progId="Equation.3">
                  <p:embed/>
                </p:oleObj>
              </mc:Choice>
              <mc:Fallback>
                <p:oleObj name="Equation" r:id="rId4" imgW="5244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762000"/>
                        <a:ext cx="790416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00000" y="1547813"/>
            <a:ext cx="470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Wigner-Eckart-Theorem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(reduction of an expectation value)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08025"/>
              </p:ext>
            </p:extLst>
          </p:nvPr>
        </p:nvGraphicFramePr>
        <p:xfrm>
          <a:off x="900000" y="1962150"/>
          <a:ext cx="60277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6" name="Equation" r:id="rId6" imgW="4000320" imgH="495000" progId="Equation.3">
                  <p:embed/>
                </p:oleObj>
              </mc:Choice>
              <mc:Fallback>
                <p:oleObj name="Equation" r:id="rId6" imgW="40003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1962150"/>
                        <a:ext cx="60277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00000" y="3354388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special case: E2 transition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→I-2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00000" y="44275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2" descr="BE2-ROT-VI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3732213"/>
            <a:ext cx="36068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900000" y="2780165"/>
                <a:ext cx="5809859" cy="4328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ℓ00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𝑖𝑛𝑡𝑟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780165"/>
                <a:ext cx="5809859" cy="432811"/>
              </a:xfrm>
              <a:prstGeom prst="rect">
                <a:avLst/>
              </a:prstGeom>
              <a:blipFill rotWithShape="1">
                <a:blip r:embed="rId9"/>
                <a:stretch>
                  <a:fillRect b="-54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900000" y="3698684"/>
                <a:ext cx="4313040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−2,0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2,0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𝑖𝑛𝑡𝑟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698684"/>
                <a:ext cx="4313040" cy="7288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900000" y="4860917"/>
                <a:ext cx="3562322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ℓ;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0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4860917"/>
                <a:ext cx="3562322" cy="5334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0000" y="5410281"/>
                <a:ext cx="4707635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2;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∙2∙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𝑀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2,0</m:t>
                                          </m:r>
                                        </m:sub>
                                        <m:sup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𝑖𝑛𝑡𝑟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5410281"/>
                <a:ext cx="4707635" cy="54091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4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rotation</a:t>
            </a:r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43200" y="5224463"/>
            <a:ext cx="3657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048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5424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Electric fields of multipoles</a:t>
            </a:r>
            <a:endParaRPr lang="en-US" dirty="0"/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476250" y="981174"/>
            <a:ext cx="2438400" cy="1905000"/>
            <a:chOff x="3488" y="1008"/>
            <a:chExt cx="1936" cy="1416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13" name="Equation" r:id="rId4" imgW="114102" imgH="126780" progId="Equation.DSMT4">
                    <p:embed/>
                  </p:oleObj>
                </mc:Choice>
                <mc:Fallback>
                  <p:oleObj name="Equation" r:id="rId4" imgW="114102" imgH="126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14" name="Equation" r:id="rId6" imgW="152268" imgH="164957" progId="Equation.DSMT4">
                    <p:embed/>
                  </p:oleObj>
                </mc:Choice>
                <mc:Fallback>
                  <p:oleObj name="Equation" r:id="rId6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15" name="Equation" r:id="rId8" imgW="241091" imgH="177646" progId="Equation.DSMT4">
                    <p:embed/>
                  </p:oleObj>
                </mc:Choice>
                <mc:Fallback>
                  <p:oleObj name="Equation" r:id="rId8" imgW="241091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16" name="Equation" r:id="rId10" imgW="164814" imgH="177492" progId="Equation.DSMT4">
                    <p:embed/>
                  </p:oleObj>
                </mc:Choice>
                <mc:Fallback>
                  <p:oleObj name="Equation" r:id="rId10" imgW="164814" imgH="17749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176000" y="612000"/>
            <a:ext cx="3685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electric potential due to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arbitrary charge distribution is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176000" y="20520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70572"/>
              </p:ext>
            </p:extLst>
          </p:nvPr>
        </p:nvGraphicFramePr>
        <p:xfrm>
          <a:off x="4356000" y="2484000"/>
          <a:ext cx="42211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7" name="Equation" r:id="rId12" imgW="2819400" imgH="469900" progId="Equation.3">
                  <p:embed/>
                </p:oleObj>
              </mc:Choice>
              <mc:Fallback>
                <p:oleObj name="Equation" r:id="rId12" imgW="281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000" y="2484000"/>
                        <a:ext cx="42211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60000" y="4428000"/>
            <a:ext cx="359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quadrupole </a:t>
            </a:r>
            <a:r>
              <a:rPr lang="en-US" altLang="de-DE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matrixelement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54403"/>
              </p:ext>
            </p:extLst>
          </p:nvPr>
        </p:nvGraphicFramePr>
        <p:xfrm>
          <a:off x="4356000" y="3852000"/>
          <a:ext cx="34972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8" name="Equation" r:id="rId14" imgW="2293655" imgH="236283" progId="Equation.3">
                  <p:embed/>
                </p:oleObj>
              </mc:Choice>
              <mc:Fallback>
                <p:oleObj name="Equation" r:id="rId14" imgW="2293655" imgH="2362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000" y="3852000"/>
                        <a:ext cx="34972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356000" y="3420000"/>
            <a:ext cx="1973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 moments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020000" y="1368000"/>
                <a:ext cx="1588575" cy="55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de-DE" sz="1400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1368000"/>
                <a:ext cx="1588575" cy="55168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83968" y="4284000"/>
                <a:ext cx="4067588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𝑑𝑟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84000"/>
                <a:ext cx="4067588" cy="65742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4284000" y="4824000"/>
                <a:ext cx="407919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4824000"/>
                <a:ext cx="4079194" cy="65742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4284000" y="5364000"/>
                <a:ext cx="4150175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bSup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1+5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20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5364000"/>
                <a:ext cx="4150175" cy="65742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4284000" y="5886000"/>
                <a:ext cx="3382849" cy="6525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5886000"/>
                <a:ext cx="3382849" cy="65255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4283968" y="1386539"/>
                <a:ext cx="196111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de-DE" sz="1400" b="0" i="1" smtClean="0">
                          <a:latin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386539"/>
                <a:ext cx="1961114" cy="65742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fik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6" grpId="0"/>
      <p:bldP spid="46" grpId="0"/>
      <p:bldP spid="49" grpId="0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70288" y="527050"/>
          <a:ext cx="46688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8" name="Equation" r:id="rId5" imgW="3098520" imgH="419040" progId="Equation.3">
                  <p:embed/>
                </p:oleObj>
              </mc:Choice>
              <mc:Fallback>
                <p:oleObj name="Equation" r:id="rId5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7050"/>
                        <a:ext cx="46688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500" y="671513"/>
            <a:ext cx="224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477000" y="1895475"/>
          <a:ext cx="11668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9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95475"/>
                        <a:ext cx="11668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051050" y="1247775"/>
          <a:ext cx="6045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0" name="Equation" r:id="rId9" imgW="4012920" imgH="291960" progId="Equation.3">
                  <p:embed/>
                </p:oleObj>
              </mc:Choice>
              <mc:Fallback>
                <p:oleObj name="Equation" r:id="rId9" imgW="401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47775"/>
                        <a:ext cx="6045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9500" y="18954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half-life: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940425" y="47688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Weisskopf estimate: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6045200" y="5208588"/>
          <a:ext cx="30273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1" name="Equation" r:id="rId11" imgW="2438280" imgH="253800" progId="Equation.3">
                  <p:embed/>
                </p:oleObj>
              </mc:Choice>
              <mc:Fallback>
                <p:oleObj name="Equation" r:id="rId11" imgW="243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208588"/>
                        <a:ext cx="30273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8" descr="4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05000"/>
            <a:ext cx="547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84400"/>
            <a:ext cx="1238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19138" y="7350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133850" y="609600"/>
          <a:ext cx="25257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3" name="Equation" r:id="rId4" imgW="1676160" imgH="419040" progId="Equation.3">
                  <p:embed/>
                </p:oleObj>
              </mc:Choice>
              <mc:Fallback>
                <p:oleObj name="Equation" r:id="rId4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609600"/>
                        <a:ext cx="25257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637338" y="750888"/>
          <a:ext cx="3825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4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750888"/>
                        <a:ext cx="3825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138" y="13731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Excitation energy: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202238" y="1239838"/>
          <a:ext cx="11874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5" name="Equation" r:id="rId8" imgW="787320" imgH="457200" progId="Equation.3">
                  <p:embed/>
                </p:oleObj>
              </mc:Choice>
              <mc:Fallback>
                <p:oleObj name="Equation" r:id="rId8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239838"/>
                        <a:ext cx="11874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6138863" y="1600200"/>
          <a:ext cx="3048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6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1600200"/>
                        <a:ext cx="3048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19138" y="20208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Moment of inertia: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6" name="Object 10"/>
          <p:cNvGraphicFramePr>
            <a:graphicFrameLocks noChangeAspect="1"/>
          </p:cNvGraphicFramePr>
          <p:nvPr/>
        </p:nvGraphicFramePr>
        <p:xfrm>
          <a:off x="5148263" y="1887538"/>
          <a:ext cx="18827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7" name="Equation" r:id="rId12" imgW="1257120" imgH="393480" progId="Equation.3">
                  <p:embed/>
                </p:oleObj>
              </mc:Choice>
              <mc:Fallback>
                <p:oleObj name="Equation" r:id="rId12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887538"/>
                        <a:ext cx="18827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6804025" y="1995488"/>
          <a:ext cx="3825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8" name="Equation" r:id="rId14" imgW="253800" imgH="228600" progId="Equation.3">
                  <p:embed/>
                </p:oleObj>
              </mc:Choice>
              <mc:Fallback>
                <p:oleObj name="Equation" r:id="rId1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95488"/>
                        <a:ext cx="3825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571750"/>
            <a:ext cx="30194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4140200" y="3903663"/>
            <a:ext cx="3311525" cy="792162"/>
            <a:chOff x="2608" y="2659"/>
            <a:chExt cx="2086" cy="499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377" y="2886"/>
              <a:ext cx="227" cy="2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653" y="2750"/>
              <a:ext cx="907" cy="22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6" name="Object 16"/>
            <p:cNvGraphicFramePr>
              <a:graphicFrameLocks noChangeAspect="1"/>
            </p:cNvGraphicFramePr>
            <p:nvPr/>
          </p:nvGraphicFramePr>
          <p:xfrm>
            <a:off x="2653" y="2659"/>
            <a:ext cx="1965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89" name="Equation" r:id="rId17" imgW="2070000" imgH="469800" progId="Equation.3">
                    <p:embed/>
                  </p:oleObj>
                </mc:Choice>
                <mc:Fallback>
                  <p:oleObj name="Equation" r:id="rId17" imgW="207000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2659"/>
                          <a:ext cx="1965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2608" y="2659"/>
              <a:ext cx="2086" cy="4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079889" y="1297146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89" y="1297146"/>
                <a:ext cx="296491" cy="276999"/>
              </a:xfrm>
              <a:prstGeom prst="rect">
                <a:avLst/>
              </a:prstGeom>
              <a:blipFill>
                <a:blip r:embed="rId19"/>
                <a:stretch>
                  <a:fillRect l="-20408" t="-4444" r="-612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758363"/>
              </p:ext>
            </p:extLst>
          </p:nvPr>
        </p:nvGraphicFramePr>
        <p:xfrm>
          <a:off x="4140200" y="5868000"/>
          <a:ext cx="3682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0" name="Equation" r:id="rId20" imgW="2946240" imgH="228600" progId="Equation.3">
                  <p:embed/>
                </p:oleObj>
              </mc:Choice>
              <mc:Fallback>
                <p:oleObj name="Equation" r:id="rId20" imgW="2946240" imgH="228600" progId="Equation.3">
                  <p:embed/>
                  <p:pic>
                    <p:nvPicPr>
                      <p:cNvPr id="93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868000"/>
                        <a:ext cx="3682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140000" y="6300000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Grodzins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2,88 (1962)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58775" y="10525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3419475" y="927100"/>
          <a:ext cx="52546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8" name="Equation" r:id="rId4" imgW="4178160" imgH="507960" progId="Equation.3">
                  <p:embed/>
                </p:oleObj>
              </mc:Choice>
              <mc:Fallback>
                <p:oleObj name="Equation" r:id="rId4" imgW="4178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27100"/>
                        <a:ext cx="52546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8775" y="16144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Excitation energy: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4303713" y="1557338"/>
          <a:ext cx="2644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9" name="Equation" r:id="rId6" imgW="2108160" imgH="457200" progId="Equation.3">
                  <p:embed/>
                </p:oleObj>
              </mc:Choice>
              <mc:Fallback>
                <p:oleObj name="Equation" r:id="rId6" imgW="2108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557338"/>
                        <a:ext cx="26447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7" descr="BE2BE2n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97150"/>
            <a:ext cx="3613150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624388" y="2565400"/>
            <a:ext cx="3959225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first indication of a hexadecapole deformation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1042988" y="2781300"/>
            <a:ext cx="3024187" cy="2160588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3862387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5292725" y="3355975"/>
            <a:ext cx="142875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5435600" y="3498850"/>
            <a:ext cx="144463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580063" y="3498850"/>
            <a:ext cx="287337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rot="21420000">
            <a:off x="5846763" y="3716338"/>
            <a:ext cx="288925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rot="21240000">
            <a:off x="6170613" y="3967163"/>
            <a:ext cx="360362" cy="514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21480000">
            <a:off x="6567488" y="4364038"/>
            <a:ext cx="504825" cy="719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20000">
            <a:off x="6937375" y="4724400"/>
            <a:ext cx="287338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7380288" y="5094288"/>
            <a:ext cx="1444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rot="21240000">
            <a:off x="7524750" y="5143500"/>
            <a:ext cx="107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7596188" y="5083175"/>
            <a:ext cx="1444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740650" y="5011738"/>
            <a:ext cx="144463" cy="71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940152" y="1602000"/>
                <a:ext cx="246862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5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5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602000"/>
                <a:ext cx="246862" cy="230832"/>
              </a:xfrm>
              <a:prstGeom prst="rect">
                <a:avLst/>
              </a:prstGeom>
              <a:blipFill>
                <a:blip r:embed="rId10"/>
                <a:stretch>
                  <a:fillRect l="-17073" r="-4878" b="-78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 – </a:t>
            </a:r>
            <a:r>
              <a:rPr lang="en-US" dirty="0" smtClean="0">
                <a:latin typeface="Times New Roman"/>
                <a:cs typeface="Times New Roman"/>
              </a:rPr>
              <a:t>Barium </a:t>
            </a:r>
            <a:r>
              <a:rPr lang="en-US" sz="1200" dirty="0" smtClean="0">
                <a:latin typeface="Times New Roman"/>
                <a:cs typeface="Times New Roman"/>
              </a:rPr>
              <a:t>(Z=56) </a:t>
            </a:r>
            <a:r>
              <a:rPr lang="en-US" dirty="0" smtClean="0">
                <a:latin typeface="Times New Roman"/>
                <a:cs typeface="Times New Roman"/>
              </a:rPr>
              <a:t>isotopes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00" y="540000"/>
            <a:ext cx="13526262" cy="3281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09" y="1440000"/>
            <a:ext cx="5304663" cy="42165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00" y="1440000"/>
            <a:ext cx="5304663" cy="424761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948264" y="547200"/>
            <a:ext cx="2195736" cy="313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012160" y="170080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N=66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59832" y="407707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N=82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08218" y="305966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N=90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</a:t>
            </a:r>
            <a:r>
              <a:rPr lang="en-US" dirty="0" err="1" smtClean="0"/>
              <a:t>Matrixelements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blipFill>
                <a:blip r:embed="rId4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628161"/>
                  </p:ext>
                </p:extLst>
              </p:nvPr>
            </p:nvGraphicFramePr>
            <p:xfrm>
              <a:off x="2286000" y="2996952"/>
              <a:ext cx="4572000" cy="26128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3754071955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365519391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11454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de-DE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(b)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052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2.32±0.02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7.36±0.03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1052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2.31±0.02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7.29±0.12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5670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2.38±0.01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7.54±0.04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0308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2.42±0.01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7.67±0.03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40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167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2.24±0.01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7.60±0.10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608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2.40±0.02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7.61±0.06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45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628161"/>
                  </p:ext>
                </p:extLst>
              </p:nvPr>
            </p:nvGraphicFramePr>
            <p:xfrm>
              <a:off x="2286000" y="2996952"/>
              <a:ext cx="4572000" cy="26128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3754071955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365519391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1145461"/>
                        </a:ext>
                      </a:extLst>
                    </a:gridCol>
                  </a:tblGrid>
                  <a:tr h="387795">
                    <a:tc>
                      <a:txBody>
                        <a:bodyPr/>
                        <a:lstStyle/>
                        <a:p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2275" t="-7813" r="-66138" b="-5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de-DE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(b)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052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2.32±0.02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7.36±0.03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1052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2.31±0.02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7.29±0.12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5670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2.38±0.01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7.54±0.04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0308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2.42±0.01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7.67±0.03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40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167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2.24±0.01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7.60±0.10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608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2.40±0.02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7.61±0.06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450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986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509452"/>
                <a:ext cx="6645152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509452"/>
                <a:ext cx="6645152" cy="847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684895" y="3861048"/>
                <a:ext cx="436600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=2.76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±0.14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2.86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95" y="3861048"/>
                <a:ext cx="4366003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684895" y="4859432"/>
                <a:ext cx="4494244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=3.81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±0.15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3.89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95" y="4859432"/>
                <a:ext cx="4494244" cy="576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1403648" y="396476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03648" y="49631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Er: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4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180000" y="1980000"/>
            <a:ext cx="3914558" cy="2899733"/>
            <a:chOff x="187692" y="1988840"/>
            <a:chExt cx="391455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593240" cy="326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593240" cy="326455"/>
                </a:xfrm>
                <a:prstGeom prst="rect">
                  <a:avLst/>
                </a:prstGeom>
                <a:blipFill>
                  <a:blip r:embed="rId3"/>
                  <a:stretch>
                    <a:fillRect l="-47959" t="-183019" r="-110204" b="-2867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530915" cy="3645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530915" cy="364523"/>
                </a:xfrm>
                <a:prstGeom prst="rect">
                  <a:avLst/>
                </a:prstGeom>
                <a:blipFill>
                  <a:blip r:embed="rId4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3617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361702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64407" r="-117241" b="-2474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370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370166"/>
                </a:xfrm>
                <a:prstGeom prst="rect">
                  <a:avLst/>
                </a:prstGeom>
                <a:blipFill>
                  <a:blip r:embed="rId6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163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0.073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0.282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0.167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53" r="-82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=0.49±0.09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653" r="-826" b="-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653" r="-826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blipFill>
                <a:blip r:embed="rId11"/>
                <a:stretch>
                  <a:fillRect l="-503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240000" y="4419569"/>
                <a:ext cx="5733044" cy="629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2ℓ+1</m:t>
                                              </m:r>
                                            </m:e>
                                          </m:d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4419569"/>
                <a:ext cx="5733044" cy="6292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1.225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blipFill>
                <a:blip r:embed="rId13"/>
                <a:stretch>
                  <a:fillRect l="-210" t="-78000" b="-9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1.758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blipFill>
                <a:blip r:embed="rId14"/>
                <a:stretch>
                  <a:fillRect l="-207" t="-78431" b="-843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358738" y="6133631"/>
            <a:ext cx="269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coefficient.: bricc.anu.edu.au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180000" y="1980000"/>
            <a:ext cx="3914558" cy="2899733"/>
            <a:chOff x="187692" y="1988840"/>
            <a:chExt cx="391455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593240" cy="326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593240" cy="326455"/>
                </a:xfrm>
                <a:prstGeom prst="rect">
                  <a:avLst/>
                </a:prstGeom>
                <a:blipFill>
                  <a:blip r:embed="rId3"/>
                  <a:stretch>
                    <a:fillRect l="-47959" t="-183019" r="-110204" b="-2867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530915" cy="3645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530915" cy="364523"/>
                </a:xfrm>
                <a:prstGeom prst="rect">
                  <a:avLst/>
                </a:prstGeom>
                <a:blipFill>
                  <a:blip r:embed="rId4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3617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361702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64407" r="-117241" b="-2474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370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370166"/>
                </a:xfrm>
                <a:prstGeom prst="rect">
                  <a:avLst/>
                </a:prstGeom>
                <a:blipFill>
                  <a:blip r:embed="rId6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163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0.073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0.282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0.167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53" r="-82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=0.49±0.09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653" r="-826" b="-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653" r="-826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30245"/>
              </p:ext>
            </p:extLst>
          </p:nvPr>
        </p:nvGraphicFramePr>
        <p:xfrm>
          <a:off x="2783454" y="4628865"/>
          <a:ext cx="6360546" cy="1886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914">
                  <a:extLst>
                    <a:ext uri="{9D8B030D-6E8A-4147-A177-3AD203B41FA5}">
                      <a16:colId xmlns:a16="http://schemas.microsoft.com/office/drawing/2014/main" val="158170154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726313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920144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21842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9041507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86688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9418454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3259855"/>
                    </a:ext>
                  </a:extLst>
                </a:gridCol>
              </a:tblGrid>
              <a:tr h="27507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 I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(2I+1)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&lt;I-1//M()//I&gt;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de-DE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de-DE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91033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0.0734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0.3536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-3.886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-7019.1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26176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0.108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3183.7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97378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0.0939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-4.002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-11968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4.87·10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31107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0.153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5837.1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8578"/>
                  </a:ext>
                </a:extLst>
              </a:tr>
              <a:tr h="36205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2.299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29133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9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8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rotation</a:t>
            </a: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594000"/>
            <a:ext cx="4964286" cy="59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0000" y="6300000"/>
            <a:ext cx="3201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Raman et al., Atomic Data &amp; Nuclear Data Tables 78, 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Appendix:</a:t>
            </a:r>
            <a:r>
              <a:rPr lang="en-US" dirty="0" smtClean="0">
                <a:latin typeface="Times New Roman"/>
                <a:cs typeface="Times New Roman"/>
              </a:rPr>
              <a:t> Spherical harmonics</a:t>
            </a:r>
            <a:endParaRPr lang="en-US" dirty="0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838200" y="1066800"/>
            <a:ext cx="4133850" cy="4421188"/>
            <a:chOff x="1862" y="767"/>
            <a:chExt cx="2604" cy="278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767"/>
              <a:ext cx="2036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3"/>
              <a:ext cx="54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5335588" y="1168400"/>
          <a:ext cx="12525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4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168400"/>
                        <a:ext cx="12525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5335588" y="2701925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5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701925"/>
                        <a:ext cx="2400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5335588" y="3206750"/>
          <a:ext cx="2703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6" name="Equation" r:id="rId10" imgW="2158920" imgH="444240" progId="Equation.3">
                  <p:embed/>
                </p:oleObj>
              </mc:Choice>
              <mc:Fallback>
                <p:oleObj name="Equation" r:id="rId10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206750"/>
                        <a:ext cx="27035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5335588" y="3727450"/>
          <a:ext cx="2368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7" name="Equation" r:id="rId12" imgW="1892160" imgH="444240" progId="Equation.3">
                  <p:embed/>
                </p:oleObj>
              </mc:Choice>
              <mc:Fallback>
                <p:oleObj name="Equation" r:id="rId12" imgW="1892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727450"/>
                        <a:ext cx="2368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5335588" y="1641475"/>
          <a:ext cx="18430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8" name="Equation" r:id="rId14" imgW="1473120" imgH="444240" progId="Equation.3">
                  <p:embed/>
                </p:oleObj>
              </mc:Choice>
              <mc:Fallback>
                <p:oleObj name="Equation" r:id="rId14" imgW="147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641475"/>
                        <a:ext cx="18430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5335588" y="2144713"/>
          <a:ext cx="24479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9" name="Equation" r:id="rId16" imgW="1955520" imgH="444240" progId="Equation.3">
                  <p:embed/>
                </p:oleObj>
              </mc:Choice>
              <mc:Fallback>
                <p:oleObj name="Equation" r:id="rId16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144713"/>
                        <a:ext cx="24479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5335588" y="4232275"/>
          <a:ext cx="3227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0" name="Equation" r:id="rId18" imgW="2577960" imgH="444240" progId="Equation.3">
                  <p:embed/>
                </p:oleObj>
              </mc:Choice>
              <mc:Fallback>
                <p:oleObj name="Equation" r:id="rId1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232275"/>
                        <a:ext cx="3227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5335588" y="4718050"/>
          <a:ext cx="362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1" name="Equation" r:id="rId20" imgW="2895480" imgH="444240" progId="Equation.3">
                  <p:embed/>
                </p:oleObj>
              </mc:Choice>
              <mc:Fallback>
                <p:oleObj name="Equation" r:id="rId20" imgW="289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718050"/>
                        <a:ext cx="3625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5335588" y="5240338"/>
          <a:ext cx="2846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2" name="Equation" r:id="rId22" imgW="2273040" imgH="444240" progId="Equation.3">
                  <p:embed/>
                </p:oleObj>
              </mc:Choice>
              <mc:Fallback>
                <p:oleObj name="Equation" r:id="rId22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240338"/>
                        <a:ext cx="2846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5335588" y="5743575"/>
          <a:ext cx="2543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3" name="Equation" r:id="rId24" imgW="2031840" imgH="444240" progId="Equation.3">
                  <p:embed/>
                </p:oleObj>
              </mc:Choice>
              <mc:Fallback>
                <p:oleObj name="Equation" r:id="rId24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743575"/>
                        <a:ext cx="2543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7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9750" y="539452"/>
            <a:ext cx="61198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Show that the experimental excitation spectrum of the deformed nucleus 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Hf follows the rotational band. 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Level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de-DE" altLang="de-DE" sz="1600" b="1" dirty="0" err="1">
                <a:solidFill>
                  <a:srgbClr val="0000CC"/>
                </a:solidFill>
                <a:latin typeface="Times New Roman" pitchFamily="18" charset="0"/>
              </a:rPr>
              <a:t>rotational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de-DE" sz="1600" b="1" dirty="0" err="1">
                <a:solidFill>
                  <a:srgbClr val="0000CC"/>
                </a:solidFill>
                <a:latin typeface="Times New Roman" pitchFamily="18" charset="0"/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baseline="30000" dirty="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Hf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is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an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even-even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nucleus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J=0, 2, 4,…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The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2(2+1) : 4(4+1) : 6(6+1) : 8(8+1) = 6 : 20 : 42 : 72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de-DE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 : 307 : 637 : 1079 = 6 : 19.8 : 41.1 : 69.6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follows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rotational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band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3441"/>
            <a:ext cx="1822450" cy="22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877050" y="2996902"/>
            <a:ext cx="1693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000000"/>
                </a:solidFill>
                <a:latin typeface="Times New Roman" pitchFamily="18" charset="0"/>
              </a:rPr>
              <a:t>E (keV)             J</a:t>
            </a:r>
            <a:r>
              <a:rPr lang="el-GR" altLang="de-DE" sz="16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12793"/>
              </p:ext>
            </p:extLst>
          </p:nvPr>
        </p:nvGraphicFramePr>
        <p:xfrm>
          <a:off x="3522663" y="1176040"/>
          <a:ext cx="2994025" cy="51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1176040"/>
                        <a:ext cx="2994025" cy="518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1125240"/>
            <a:ext cx="6804025" cy="5400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4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nuclei rotate</a:t>
            </a:r>
            <a:r>
              <a:rPr lang="de-DE" dirty="0" smtClean="0"/>
              <a:t>?</a:t>
            </a:r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336925" y="1412875"/>
            <a:ext cx="3611564" cy="1566863"/>
            <a:chOff x="2102" y="890"/>
            <a:chExt cx="2275" cy="987"/>
          </a:xfrm>
        </p:grpSpPr>
        <p:pic>
          <p:nvPicPr>
            <p:cNvPr id="15" name="Picture 4" descr="np-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935"/>
              <a:ext cx="177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653" y="890"/>
              <a:ext cx="156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472" y="1752"/>
              <a:ext cx="98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>
              <a:spAutoFit/>
            </a:bodyPr>
            <a:lstStyle/>
            <a:p>
              <a:r>
                <a:rPr lang="de-DE" altLang="de-DE" sz="10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560" y="1389"/>
              <a:ext cx="817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10800">
              <a:spAutoFit/>
            </a:bodyPr>
            <a:lstStyle/>
            <a:p>
              <a:r>
                <a:rPr lang="de-DE" altLang="de-DE" sz="1000" b="1" dirty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   3</a:t>
              </a:r>
            </a:p>
            <a:p>
              <a:r>
                <a:rPr lang="en-US" altLang="de-DE" sz="1400" b="1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symmetry axis</a:t>
              </a:r>
              <a:endParaRPr lang="en-US" altLang="de-DE" sz="14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527" y="1434"/>
              <a:ext cx="91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11188" y="3417888"/>
            <a:ext cx="309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nucleus rotates as a whole.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(collective degrees of freedom)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11188" y="4138613"/>
            <a:ext cx="530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nucleons move independently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inside deformed potential (intrinsic degrees of freedom)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11188" y="4857750"/>
            <a:ext cx="410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nucleonic motion is much faster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than the rotation (adiabatic approximation)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6435725" y="3040063"/>
          <a:ext cx="101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Equation" r:id="rId5" imgW="812520" imgH="457200" progId="Equation.3">
                  <p:embed/>
                </p:oleObj>
              </mc:Choice>
              <mc:Fallback>
                <p:oleObj name="Equation" r:id="rId5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3040063"/>
                        <a:ext cx="101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46663" y="3140075"/>
            <a:ext cx="1325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energy spheroid</a:t>
            </a:r>
            <a:endParaRPr lang="en-US" altLang="de-DE" sz="14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" name="Picture 15" descr="minimum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4026332"/>
            <a:ext cx="1992313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utoUpdateAnimBg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Oblate and </a:t>
            </a:r>
            <a:r>
              <a:rPr lang="en-US" dirty="0" err="1" smtClean="0"/>
              <a:t>prolate</a:t>
            </a:r>
            <a:r>
              <a:rPr lang="en-US" dirty="0" smtClean="0"/>
              <a:t> quadrupole deformation</a:t>
            </a:r>
            <a:endParaRPr lang="en-US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-17463"/>
            <a:ext cx="11366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645024"/>
            <a:ext cx="3621088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79500" y="908720"/>
            <a:ext cx="7453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Choosing the vertical axis as the 3-axis one obtains the oblate by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&gt; 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and the </a:t>
            </a:r>
            <a:r>
              <a:rPr lang="en-US" altLang="de-DE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prolate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by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de-DE" altLang="de-DE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 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&lt; 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axially-symmetric quadrupole deformations</a:t>
            </a:r>
            <a:endParaRPr lang="en-US" altLang="de-DE" baseline="-250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21238" y="5415087"/>
            <a:ext cx="2562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prolate deformation (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1079500" y="1778000"/>
          <a:ext cx="3557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1" name="Equation" r:id="rId7" imgW="2361960" imgH="482400" progId="Equation.3">
                  <p:embed/>
                </p:oleObj>
              </mc:Choice>
              <mc:Fallback>
                <p:oleObj name="Equation" r:id="rId7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78000"/>
                        <a:ext cx="3557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1079500" y="2595563"/>
          <a:ext cx="6675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2" name="Equation" r:id="rId9" imgW="4431960" imgH="457200" progId="Equation.3">
                  <p:embed/>
                </p:oleObj>
              </mc:Choice>
              <mc:Fallback>
                <p:oleObj name="Equation" r:id="rId9" imgW="443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595563"/>
                        <a:ext cx="6675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1050" y="5415087"/>
            <a:ext cx="248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oblate deformation (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860000" y="2023120"/>
                <a:ext cx="1488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2023120"/>
                <a:ext cx="1488933" cy="338554"/>
              </a:xfrm>
              <a:prstGeom prst="rect">
                <a:avLst/>
              </a:prstGeom>
              <a:blipFill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480000" y="1891898"/>
                <a:ext cx="2541144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2−2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1891898"/>
                <a:ext cx="2541144" cy="600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539552" y="6237312"/>
            <a:ext cx="368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 – Wheeler introduced the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3420000"/>
            <a:ext cx="1979613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3420000"/>
            <a:ext cx="1976437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12" grpId="0"/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deformation</a:t>
            </a:r>
            <a:endParaRPr lang="en-US" dirty="0"/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31598"/>
              </p:ext>
            </p:extLst>
          </p:nvPr>
        </p:nvGraphicFramePr>
        <p:xfrm>
          <a:off x="720000" y="720000"/>
          <a:ext cx="3557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8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720000"/>
                        <a:ext cx="3557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7812088" y="2724150"/>
          <a:ext cx="10509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9" name="Equation" r:id="rId6" imgW="698400" imgH="228600" progId="Equation.3">
                  <p:embed/>
                </p:oleObj>
              </mc:Choice>
              <mc:Fallback>
                <p:oleObj name="Equation" r:id="rId6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724150"/>
                        <a:ext cx="10509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860000" y="895926"/>
                <a:ext cx="1488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895926"/>
                <a:ext cx="1488933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480000" y="764704"/>
                <a:ext cx="2541144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2−2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764704"/>
                <a:ext cx="2541144" cy="600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800000"/>
            <a:ext cx="44132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0" name="Picture 16" descr="H:\wolle-F\web-docs\EB_at_GSI\TALKS\2008\Giessen\StabileKerne\IMAGES\deformed-spherica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9999"/>
            <a:ext cx="3495675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20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11725" y="2946400"/>
            <a:ext cx="39084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(x, y, z) axes of lab frame (</a:t>
            </a:r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red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(x´,y´,z´) axes of intrinsic frame (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blue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endParaRPr lang="de-DE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Rotation by angle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z´axis,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x´axis and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new z´axis brings the intrinsic frame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onto the lab frame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324961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4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</a:t>
            </a: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intrinsic reference frame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</a:t>
            </a: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lab reference frame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4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Euler angles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650654"/>
            <a:ext cx="361632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716016" y="2966814"/>
            <a:ext cx="3908425" cy="2838450"/>
            <a:chOff x="4911725" y="2564929"/>
            <a:chExt cx="3908425" cy="283845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11725" y="2564929"/>
              <a:ext cx="3908425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(x, y, z) axes of lab frame</a:t>
              </a:r>
            </a:p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(1,2,3) axes of intrinsic frame</a:t>
              </a:r>
            </a:p>
            <a:p>
              <a:endPara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>
                <a:buFontTx/>
                <a:buBlip>
                  <a:blip r:embed="rId4"/>
                </a:buBlip>
              </a:pP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The rotation from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x,y,z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) to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x´,y´,z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´)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can be decomposed into three parts: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a rotation by     about the </a:t>
              </a:r>
              <a:r>
                <a:rPr lang="en-US" altLang="de-DE" dirty="0" smtClean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z axis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to </a:t>
              </a:r>
            </a:p>
            <a:p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  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,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 rotation of </a:t>
              </a:r>
              <a:r>
                <a:rPr lang="el-GR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altLang="de-DE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new y axis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to                   , and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finally a rotation of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l-GR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</a:t>
              </a:r>
              <a:r>
                <a:rPr lang="en-US" altLang="de-DE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new </a:t>
              </a:r>
            </a:p>
            <a:p>
              <a:r>
                <a:rPr lang="en-US" altLang="de-DE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z axis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. </a:t>
              </a:r>
              <a:endParaRPr lang="el-GR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043813"/>
                </p:ext>
              </p:extLst>
            </p:nvPr>
          </p:nvGraphicFramePr>
          <p:xfrm>
            <a:off x="6443663" y="3984154"/>
            <a:ext cx="19843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16" name="Equation" r:id="rId6" imgW="126720" imgH="203040" progId="Equation.3">
                    <p:embed/>
                  </p:oleObj>
                </mc:Choice>
                <mc:Fallback>
                  <p:oleObj name="Equation" r:id="rId6" imgW="126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3984154"/>
                          <a:ext cx="19843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63598"/>
                </p:ext>
              </p:extLst>
            </p:nvPr>
          </p:nvGraphicFramePr>
          <p:xfrm>
            <a:off x="5184775" y="4236567"/>
            <a:ext cx="9715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17" name="Equation" r:id="rId8" imgW="647640" imgH="215640" progId="Equation.3">
                    <p:embed/>
                  </p:oleObj>
                </mc:Choice>
                <mc:Fallback>
                  <p:oleObj name="Equation" r:id="rId8" imgW="647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775" y="4236567"/>
                          <a:ext cx="9715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449858"/>
                </p:ext>
              </p:extLst>
            </p:nvPr>
          </p:nvGraphicFramePr>
          <p:xfrm>
            <a:off x="6227763" y="4522317"/>
            <a:ext cx="420687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18" name="Equation" r:id="rId10" imgW="279360" imgH="215640" progId="Equation.3">
                    <p:embed/>
                  </p:oleObj>
                </mc:Choice>
                <mc:Fallback>
                  <p:oleObj name="Equation" r:id="rId10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7763" y="4522317"/>
                          <a:ext cx="420687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431374"/>
                </p:ext>
              </p:extLst>
            </p:nvPr>
          </p:nvGraphicFramePr>
          <p:xfrm>
            <a:off x="6948488" y="4487392"/>
            <a:ext cx="1047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19" name="Equation" r:id="rId12" imgW="698400" imgH="215640" progId="Equation.3">
                    <p:embed/>
                  </p:oleObj>
                </mc:Choice>
                <mc:Fallback>
                  <p:oleObj name="Equation" r:id="rId12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488" y="4487392"/>
                          <a:ext cx="1047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5594203"/>
                </p:ext>
              </p:extLst>
            </p:nvPr>
          </p:nvGraphicFramePr>
          <p:xfrm>
            <a:off x="5795963" y="5063654"/>
            <a:ext cx="42068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420" name="Equation" r:id="rId14" imgW="279360" imgH="215640" progId="Equation.3">
                    <p:embed/>
                  </p:oleObj>
                </mc:Choice>
                <mc:Fallback>
                  <p:oleObj name="Equation" r:id="rId14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963" y="5063654"/>
                          <a:ext cx="420687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969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22748"/>
              </p:ext>
            </p:extLst>
          </p:nvPr>
        </p:nvGraphicFramePr>
        <p:xfrm>
          <a:off x="609600" y="1772816"/>
          <a:ext cx="7208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6" name="Equation" r:id="rId4" imgW="3606800" imgH="254000" progId="Equation.3">
                  <p:embed/>
                </p:oleObj>
              </mc:Choice>
              <mc:Fallback>
                <p:oleObj name="Equation" r:id="rId4" imgW="36068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72816"/>
                        <a:ext cx="72088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09600" y="4267200"/>
          <a:ext cx="7386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7" name="Equation" r:id="rId6" imgW="3695700" imgH="241300" progId="Equation.3">
                  <p:embed/>
                </p:oleObj>
              </mc:Choice>
              <mc:Fallback>
                <p:oleObj name="Equation" r:id="rId6" imgW="3695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73866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231885"/>
              </p:ext>
            </p:extLst>
          </p:nvPr>
        </p:nvGraphicFramePr>
        <p:xfrm>
          <a:off x="2709671" y="2455962"/>
          <a:ext cx="314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8" name="Equation" r:id="rId8" imgW="1574800" imgH="241300" progId="Equation.3">
                  <p:embed/>
                </p:oleObj>
              </mc:Choice>
              <mc:Fallback>
                <p:oleObj name="Equation" r:id="rId8" imgW="1574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71" y="2455962"/>
                        <a:ext cx="314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15"/>
              </p:ext>
            </p:extLst>
          </p:nvPr>
        </p:nvGraphicFramePr>
        <p:xfrm>
          <a:off x="2771800" y="5003800"/>
          <a:ext cx="4694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9" name="Equation" r:id="rId10" imgW="2349500" imgH="241300" progId="Equation.3">
                  <p:embed/>
                </p:oleObj>
              </mc:Choice>
              <mc:Fallback>
                <p:oleObj name="Equation" r:id="rId10" imgW="2349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003800"/>
                        <a:ext cx="46942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184547"/>
              </p:ext>
            </p:extLst>
          </p:nvPr>
        </p:nvGraphicFramePr>
        <p:xfrm>
          <a:off x="469900" y="3068216"/>
          <a:ext cx="6444000" cy="48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0" name="Equation" r:id="rId12" imgW="3009900" imgH="228600" progId="Equation.3">
                  <p:embed/>
                </p:oleObj>
              </mc:Choice>
              <mc:Fallback>
                <p:oleObj name="Equation" r:id="rId12" imgW="3009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068216"/>
                        <a:ext cx="6444000" cy="4898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029293"/>
              </p:ext>
            </p:extLst>
          </p:nvPr>
        </p:nvGraphicFramePr>
        <p:xfrm>
          <a:off x="469900" y="5702293"/>
          <a:ext cx="6480000" cy="52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1" name="Equation" r:id="rId14" imgW="2971800" imgH="241300" progId="Equation.3">
                  <p:embed/>
                </p:oleObj>
              </mc:Choice>
              <mc:Fallback>
                <p:oleObj name="Equation" r:id="rId14" imgW="29718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702293"/>
                        <a:ext cx="6480000" cy="5265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20247"/>
              </p:ext>
            </p:extLst>
          </p:nvPr>
        </p:nvGraphicFramePr>
        <p:xfrm>
          <a:off x="1835150" y="900000"/>
          <a:ext cx="2335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2" name="Equation" r:id="rId16" imgW="1167893" imgH="203112" progId="Equation.3">
                  <p:embed/>
                </p:oleObj>
              </mc:Choice>
              <mc:Fallback>
                <p:oleObj name="Equation" r:id="rId16" imgW="1167893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00000"/>
                        <a:ext cx="2335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771800" y="1804471"/>
                <a:ext cx="2096471" cy="389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∙ℏ∙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04471"/>
                <a:ext cx="2096471" cy="389530"/>
              </a:xfrm>
              <a:prstGeom prst="rect">
                <a:avLst/>
              </a:prstGeom>
              <a:blipFill>
                <a:blip r:embed="rId1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002756" y="3099416"/>
                <a:ext cx="1389996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⟶ℏ∙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56" y="3099416"/>
                <a:ext cx="1389996" cy="411257"/>
              </a:xfrm>
              <a:prstGeom prst="rect">
                <a:avLst/>
              </a:prstGeom>
              <a:blipFill>
                <a:blip r:embed="rId19"/>
                <a:stretch>
                  <a:fillRect l="-6140" r="-3509" b="-13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593393" y="3099416"/>
                <a:ext cx="232050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93" y="3099416"/>
                <a:ext cx="2320507" cy="411257"/>
              </a:xfrm>
              <a:prstGeom prst="rect">
                <a:avLst/>
              </a:prstGeom>
              <a:blipFill>
                <a:blip r:embed="rId20"/>
                <a:stretch>
                  <a:fillRect l="-3421" b="-13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074537" y="5760000"/>
                <a:ext cx="135344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⟶ℏ∙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37" y="5760000"/>
                <a:ext cx="1353447" cy="411257"/>
              </a:xfrm>
              <a:prstGeom prst="rect">
                <a:avLst/>
              </a:prstGeom>
              <a:blipFill>
                <a:blip r:embed="rId21"/>
                <a:stretch>
                  <a:fillRect l="-6306" r="-3604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555749" y="5760000"/>
                <a:ext cx="232050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49" y="5760000"/>
                <a:ext cx="2320507" cy="411257"/>
              </a:xfrm>
              <a:prstGeom prst="rect">
                <a:avLst/>
              </a:prstGeom>
              <a:blipFill>
                <a:blip r:embed="rId22"/>
                <a:stretch>
                  <a:fillRect l="-3412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4314544"/>
                <a:ext cx="2066720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∙ℏ∙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314544"/>
                <a:ext cx="2066720" cy="411257"/>
              </a:xfrm>
              <a:prstGeom prst="rect">
                <a:avLst/>
              </a:prstGeom>
              <a:blipFill>
                <a:blip r:embed="rId23"/>
                <a:stretch>
                  <a:fillRect r="-1180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2822</Words>
  <Application>Microsoft Office PowerPoint</Application>
  <PresentationFormat>Bildschirmpräsentation (4:3)</PresentationFormat>
  <Paragraphs>306</Paragraphs>
  <Slides>31</Slides>
  <Notes>24</Notes>
  <HiddenSlides>6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1_Larissa</vt:lpstr>
      <vt:lpstr>Equation</vt:lpstr>
      <vt:lpstr>Formel</vt:lpstr>
      <vt:lpstr>Graph</vt:lpstr>
      <vt:lpstr>Outline: Nuclear rotation</vt:lpstr>
      <vt:lpstr>Nuclear rotation</vt:lpstr>
      <vt:lpstr>Collective rotation</vt:lpstr>
      <vt:lpstr>How do nuclei rotate?</vt:lpstr>
      <vt:lpstr>Oblate and prolate quadrupole deformation</vt:lpstr>
      <vt:lpstr>Nuclear deformation</vt:lpstr>
      <vt:lpstr>The Euler angles</vt:lpstr>
      <vt:lpstr>The Euler angles</vt:lpstr>
      <vt:lpstr>Quantization</vt:lpstr>
      <vt:lpstr>Quantization</vt:lpstr>
      <vt:lpstr>Rotational motion of a deformed nucleus</vt:lpstr>
      <vt:lpstr>PowerPoint-Präsentation</vt:lpstr>
      <vt:lpstr>γ-rays from a superdeformed band in 152Dy</vt:lpstr>
      <vt:lpstr>Rotational motion of a deformed nucleus</vt:lpstr>
      <vt:lpstr>Rotational frequency</vt:lpstr>
      <vt:lpstr>Moment of inertia</vt:lpstr>
      <vt:lpstr>Moment of inertia</vt:lpstr>
      <vt:lpstr>Reduced transition probability</vt:lpstr>
      <vt:lpstr>Reduced transition probability</vt:lpstr>
      <vt:lpstr>Electric fields of multipoles</vt:lpstr>
      <vt:lpstr>Reduced transition probability</vt:lpstr>
      <vt:lpstr>Hydrodynamical model</vt:lpstr>
      <vt:lpstr>Hydrodynamical model</vt:lpstr>
      <vt:lpstr>Hydrodynamical model – Barium (Z=56) isotopes</vt:lpstr>
      <vt:lpstr>Appendix: Matrixelements</vt:lpstr>
      <vt:lpstr>Appendix: Odd-even nuclei</vt:lpstr>
      <vt:lpstr>Appendix: Odd-even nuclei</vt:lpstr>
      <vt:lpstr>Appendix: Odd-even nuclei</vt:lpstr>
      <vt:lpstr>Appendix: Odd-even nuclei</vt:lpstr>
      <vt:lpstr>Appendix: Spherical harmonics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596</cp:revision>
  <dcterms:created xsi:type="dcterms:W3CDTF">2016-04-06T12:04:03Z</dcterms:created>
  <dcterms:modified xsi:type="dcterms:W3CDTF">2024-06-26T11:49:34Z</dcterms:modified>
</cp:coreProperties>
</file>