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90" r:id="rId2"/>
    <p:sldId id="29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92" r:id="rId13"/>
    <p:sldId id="273" r:id="rId14"/>
    <p:sldId id="274" r:id="rId15"/>
    <p:sldId id="299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94" r:id="rId27"/>
    <p:sldId id="293" r:id="rId28"/>
    <p:sldId id="295" r:id="rId29"/>
    <p:sldId id="296" r:id="rId30"/>
    <p:sldId id="297" r:id="rId31"/>
    <p:sldId id="298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2F1E9"/>
    <a:srgbClr val="828A84"/>
    <a:srgbClr val="0000CC"/>
    <a:srgbClr val="CCCCFF"/>
    <a:srgbClr val="C1A7F1"/>
    <a:srgbClr val="CC99FF"/>
    <a:srgbClr val="339933"/>
    <a:srgbClr val="D1ED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7" d="100"/>
          <a:sy n="67" d="100"/>
        </p:scale>
        <p:origin x="2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emf"/><Relationship Id="rId1" Type="http://schemas.openxmlformats.org/officeDocument/2006/relationships/image" Target="../media/image87.wmf"/><Relationship Id="rId4" Type="http://schemas.openxmlformats.org/officeDocument/2006/relationships/image" Target="../media/image9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9.emf"/><Relationship Id="rId1" Type="http://schemas.openxmlformats.org/officeDocument/2006/relationships/image" Target="../media/image128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3" Type="http://schemas.openxmlformats.org/officeDocument/2006/relationships/image" Target="../media/image134.emf"/><Relationship Id="rId7" Type="http://schemas.openxmlformats.org/officeDocument/2006/relationships/image" Target="../media/image138.emf"/><Relationship Id="rId2" Type="http://schemas.openxmlformats.org/officeDocument/2006/relationships/image" Target="../media/image133.emf"/><Relationship Id="rId1" Type="http://schemas.openxmlformats.org/officeDocument/2006/relationships/image" Target="../media/image132.emf"/><Relationship Id="rId6" Type="http://schemas.openxmlformats.org/officeDocument/2006/relationships/image" Target="../media/image137.emf"/><Relationship Id="rId5" Type="http://schemas.openxmlformats.org/officeDocument/2006/relationships/image" Target="../media/image136.emf"/><Relationship Id="rId10" Type="http://schemas.openxmlformats.org/officeDocument/2006/relationships/image" Target="../media/image141.emf"/><Relationship Id="rId4" Type="http://schemas.openxmlformats.org/officeDocument/2006/relationships/image" Target="../media/image135.emf"/><Relationship Id="rId9" Type="http://schemas.openxmlformats.org/officeDocument/2006/relationships/image" Target="../media/image14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emf"/><Relationship Id="rId7" Type="http://schemas.openxmlformats.org/officeDocument/2006/relationships/image" Target="../media/image47.w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w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11" Type="http://schemas.openxmlformats.org/officeDocument/2006/relationships/image" Target="../media/image62.png"/><Relationship Id="rId5" Type="http://schemas.openxmlformats.org/officeDocument/2006/relationships/image" Target="../media/image56.emf"/><Relationship Id="rId10" Type="http://schemas.openxmlformats.org/officeDocument/2006/relationships/image" Target="../media/image61.png"/><Relationship Id="rId4" Type="http://schemas.openxmlformats.org/officeDocument/2006/relationships/image" Target="../media/image55.emf"/><Relationship Id="rId9" Type="http://schemas.openxmlformats.org/officeDocument/2006/relationships/image" Target="../media/image60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695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67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64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32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36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99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19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5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10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023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55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3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76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58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59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29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47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50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90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96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6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44.e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9.bin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3.emf"/><Relationship Id="rId5" Type="http://schemas.openxmlformats.org/officeDocument/2006/relationships/image" Target="../media/image41.emf"/><Relationship Id="rId15" Type="http://schemas.openxmlformats.org/officeDocument/2006/relationships/image" Target="../media/image45.e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0.jpeg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56.emf"/><Relationship Id="rId18" Type="http://schemas.openxmlformats.org/officeDocument/2006/relationships/oleObject" Target="../embeddings/oleObject29.bin"/><Relationship Id="rId26" Type="http://schemas.openxmlformats.org/officeDocument/2006/relationships/image" Target="../media/image63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60.png"/><Relationship Id="rId7" Type="http://schemas.openxmlformats.org/officeDocument/2006/relationships/image" Target="../media/image53.e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58.emf"/><Relationship Id="rId25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5.emf"/><Relationship Id="rId24" Type="http://schemas.openxmlformats.org/officeDocument/2006/relationships/oleObject" Target="../embeddings/oleObject32.bin"/><Relationship Id="rId5" Type="http://schemas.openxmlformats.org/officeDocument/2006/relationships/image" Target="../media/image52.emf"/><Relationship Id="rId15" Type="http://schemas.openxmlformats.org/officeDocument/2006/relationships/image" Target="../media/image57.emf"/><Relationship Id="rId23" Type="http://schemas.openxmlformats.org/officeDocument/2006/relationships/image" Target="../media/image61.png"/><Relationship Id="rId28" Type="http://schemas.openxmlformats.org/officeDocument/2006/relationships/image" Target="../media/image65.png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59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4.e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oleObject" Target="../embeddings/oleObject3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4.jpeg"/><Relationship Id="rId12" Type="http://schemas.openxmlformats.org/officeDocument/2006/relationships/image" Target="../media/image70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2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3.jpeg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68.wmf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69.wmf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7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77.emf"/><Relationship Id="rId4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13" Type="http://schemas.openxmlformats.org/officeDocument/2006/relationships/image" Target="../media/image92.png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9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89.wmf"/><Relationship Id="rId4" Type="http://schemas.openxmlformats.org/officeDocument/2006/relationships/image" Target="../media/image91.jpeg"/><Relationship Id="rId9" Type="http://schemas.openxmlformats.org/officeDocument/2006/relationships/oleObject" Target="../embeddings/oleObject4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4.jpeg"/><Relationship Id="rId5" Type="http://schemas.openxmlformats.org/officeDocument/2006/relationships/image" Target="../media/image93.wmf"/><Relationship Id="rId4" Type="http://schemas.openxmlformats.org/officeDocument/2006/relationships/oleObject" Target="../embeddings/oleObject4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9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98.jpeg"/><Relationship Id="rId4" Type="http://schemas.openxmlformats.org/officeDocument/2006/relationships/image" Target="../media/image97.jpeg"/><Relationship Id="rId9" Type="http://schemas.openxmlformats.org/officeDocument/2006/relationships/image" Target="../media/image9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53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10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101.wmf"/><Relationship Id="rId4" Type="http://schemas.openxmlformats.org/officeDocument/2006/relationships/image" Target="../media/image104.jpeg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10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10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1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0.jpeg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1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1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8.jpeg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2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1.jpeg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Relationship Id="rId9" Type="http://schemas.openxmlformats.org/officeDocument/2006/relationships/image" Target="../media/image12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128.emf"/><Relationship Id="rId10" Type="http://schemas.openxmlformats.org/officeDocument/2006/relationships/image" Target="../media/image131.png"/><Relationship Id="rId4" Type="http://schemas.openxmlformats.org/officeDocument/2006/relationships/oleObject" Target="../embeddings/oleObject60.bin"/><Relationship Id="rId9" Type="http://schemas.openxmlformats.org/officeDocument/2006/relationships/image" Target="../media/image130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135.emf"/><Relationship Id="rId18" Type="http://schemas.openxmlformats.org/officeDocument/2006/relationships/oleObject" Target="../embeddings/oleObject69.bin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139.emf"/><Relationship Id="rId7" Type="http://schemas.openxmlformats.org/officeDocument/2006/relationships/image" Target="../media/image132.e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137.emf"/><Relationship Id="rId25" Type="http://schemas.openxmlformats.org/officeDocument/2006/relationships/image" Target="../media/image141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70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134.emf"/><Relationship Id="rId24" Type="http://schemas.openxmlformats.org/officeDocument/2006/relationships/oleObject" Target="../embeddings/oleObject72.bin"/><Relationship Id="rId5" Type="http://schemas.openxmlformats.org/officeDocument/2006/relationships/image" Target="../media/image143.png"/><Relationship Id="rId15" Type="http://schemas.openxmlformats.org/officeDocument/2006/relationships/image" Target="../media/image136.emf"/><Relationship Id="rId23" Type="http://schemas.openxmlformats.org/officeDocument/2006/relationships/image" Target="../media/image140.e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138.emf"/><Relationship Id="rId4" Type="http://schemas.openxmlformats.org/officeDocument/2006/relationships/image" Target="../media/image142.png"/><Relationship Id="rId9" Type="http://schemas.openxmlformats.org/officeDocument/2006/relationships/image" Target="../media/image133.emf"/><Relationship Id="rId14" Type="http://schemas.openxmlformats.org/officeDocument/2006/relationships/oleObject" Target="../embeddings/oleObject67.bin"/><Relationship Id="rId22" Type="http://schemas.openxmlformats.org/officeDocument/2006/relationships/oleObject" Target="../embeddings/oleObject7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5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10" Type="http://schemas.openxmlformats.org/officeDocument/2006/relationships/image" Target="../media/image17.e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wmf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6.wmf"/><Relationship Id="rId5" Type="http://schemas.openxmlformats.org/officeDocument/2006/relationships/image" Target="../media/image32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Outline: Nuclear </a:t>
            </a:r>
            <a:r>
              <a:rPr lang="en-US" dirty="0" err="1"/>
              <a:t>T</a:t>
            </a:r>
            <a:r>
              <a:rPr lang="en-US" dirty="0" err="1" smtClean="0"/>
              <a:t>riaxial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hape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57283" y="5301208"/>
            <a:ext cx="4889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coordinate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 of inertia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triaxial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rotor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reduced transition probabilities (W,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Pt, Hg)</a:t>
            </a:r>
          </a:p>
        </p:txBody>
      </p:sp>
    </p:spTree>
    <p:extLst>
      <p:ext uri="{BB962C8B-B14F-4D97-AF65-F5344CB8AC3E}">
        <p14:creationId xmlns:p14="http://schemas.microsoft.com/office/powerpoint/2010/main" val="40537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Moment of inertia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900113" y="762000"/>
            <a:ext cx="1482725" cy="2627313"/>
            <a:chOff x="612" y="595"/>
            <a:chExt cx="730" cy="1339"/>
          </a:xfrm>
        </p:grpSpPr>
        <p:grpSp>
          <p:nvGrpSpPr>
            <p:cNvPr id="32" name="Group 5"/>
            <p:cNvGrpSpPr>
              <a:grpSpLocks/>
            </p:cNvGrpSpPr>
            <p:nvPr/>
          </p:nvGrpSpPr>
          <p:grpSpPr bwMode="auto">
            <a:xfrm>
              <a:off x="612" y="913"/>
              <a:ext cx="522" cy="1021"/>
              <a:chOff x="748" y="572"/>
              <a:chExt cx="522" cy="1021"/>
            </a:xfrm>
          </p:grpSpPr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748" y="572"/>
                <a:ext cx="522" cy="102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7"/>
              <p:cNvSpPr>
                <a:spLocks noChangeArrowheads="1"/>
              </p:cNvSpPr>
              <p:nvPr/>
            </p:nvSpPr>
            <p:spPr bwMode="auto">
              <a:xfrm>
                <a:off x="748" y="1025"/>
                <a:ext cx="522" cy="11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Line 8"/>
            <p:cNvSpPr>
              <a:spLocks noChangeShapeType="1"/>
            </p:cNvSpPr>
            <p:nvPr/>
          </p:nvSpPr>
          <p:spPr bwMode="auto">
            <a:xfrm flipV="1">
              <a:off x="862" y="663"/>
              <a:ext cx="0" cy="7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930" y="595"/>
              <a:ext cx="14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z</a:t>
              </a: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 flipV="1">
              <a:off x="862" y="1162"/>
              <a:ext cx="226" cy="2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1088" y="1026"/>
              <a:ext cx="25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>
                  <a:solidFill>
                    <a:srgbClr val="0000FF"/>
                  </a:solidFill>
                  <a:latin typeface="Comic Sans MS" pitchFamily="66" charset="0"/>
                  <a:cs typeface="Arial" charset="0"/>
                </a:rPr>
                <a:t>R(</a:t>
              </a:r>
              <a:r>
                <a:rPr lang="en-US" altLang="de-DE" sz="1400">
                  <a:solidFill>
                    <a:srgbClr val="0000FF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)</a:t>
              </a:r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870" y="1251"/>
              <a:ext cx="102" cy="72"/>
            </a:xfrm>
            <a:custGeom>
              <a:avLst/>
              <a:gdLst>
                <a:gd name="T0" fmla="*/ 0 w 102"/>
                <a:gd name="T1" fmla="*/ 3 h 72"/>
                <a:gd name="T2" fmla="*/ 54 w 102"/>
                <a:gd name="T3" fmla="*/ 9 h 72"/>
                <a:gd name="T4" fmla="*/ 102 w 102"/>
                <a:gd name="T5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72">
                  <a:moveTo>
                    <a:pt x="0" y="3"/>
                  </a:moveTo>
                  <a:cubicBezTo>
                    <a:pt x="18" y="5"/>
                    <a:pt x="38" y="0"/>
                    <a:pt x="54" y="9"/>
                  </a:cubicBezTo>
                  <a:cubicBezTo>
                    <a:pt x="80" y="23"/>
                    <a:pt x="71" y="72"/>
                    <a:pt x="102" y="57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862" y="1094"/>
              <a:ext cx="1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>
                  <a:solidFill>
                    <a:srgbClr val="FF0000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</a:t>
              </a:r>
            </a:p>
          </p:txBody>
        </p:sp>
      </p:grpSp>
      <p:graphicFrame>
        <p:nvGraphicFramePr>
          <p:cNvPr id="41" name="Object 14"/>
          <p:cNvGraphicFramePr>
            <a:graphicFrameLocks noChangeAspect="1"/>
          </p:cNvGraphicFramePr>
          <p:nvPr/>
        </p:nvGraphicFramePr>
        <p:xfrm>
          <a:off x="3276600" y="1701800"/>
          <a:ext cx="23749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" name="Equation" r:id="rId4" imgW="2361960" imgH="469800" progId="Equation.3">
                  <p:embed/>
                </p:oleObj>
              </mc:Choice>
              <mc:Fallback>
                <p:oleObj name="Equation" r:id="rId4" imgW="2361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01800"/>
                        <a:ext cx="23749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5"/>
          <p:cNvGraphicFramePr>
            <a:graphicFrameLocks noChangeAspect="1"/>
          </p:cNvGraphicFramePr>
          <p:nvPr/>
        </p:nvGraphicFramePr>
        <p:xfrm>
          <a:off x="6372225" y="1125538"/>
          <a:ext cx="12350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9" name="Equation" r:id="rId6" imgW="825480" imgH="241200" progId="Equation.3">
                  <p:embed/>
                </p:oleObj>
              </mc:Choice>
              <mc:Fallback>
                <p:oleObj name="Equation" r:id="rId6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125538"/>
                        <a:ext cx="12350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16" descr="minimum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81075"/>
            <a:ext cx="1992313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7" descr="minimum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81075"/>
            <a:ext cx="1901825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3276600" y="1125538"/>
            <a:ext cx="2232025" cy="341312"/>
            <a:chOff x="2064" y="1002"/>
            <a:chExt cx="1406" cy="215"/>
          </a:xfrm>
        </p:grpSpPr>
        <p:graphicFrame>
          <p:nvGraphicFramePr>
            <p:cNvPr id="46" name="Object 19"/>
            <p:cNvGraphicFramePr>
              <a:graphicFrameLocks noChangeAspect="1"/>
            </p:cNvGraphicFramePr>
            <p:nvPr/>
          </p:nvGraphicFramePr>
          <p:xfrm>
            <a:off x="2064" y="1002"/>
            <a:ext cx="58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0" name="Equation" r:id="rId10" imgW="622080" imgH="228600" progId="Equation.3">
                    <p:embed/>
                  </p:oleObj>
                </mc:Choice>
                <mc:Fallback>
                  <p:oleObj name="Equation" r:id="rId10" imgW="622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002"/>
                          <a:ext cx="58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20"/>
            <p:cNvGraphicFramePr>
              <a:graphicFrameLocks noChangeAspect="1"/>
            </p:cNvGraphicFramePr>
            <p:nvPr/>
          </p:nvGraphicFramePr>
          <p:xfrm>
            <a:off x="2632" y="1002"/>
            <a:ext cx="838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1" name="Equation" r:id="rId12" imgW="888840" imgH="228600" progId="Equation.3">
                    <p:embed/>
                  </p:oleObj>
                </mc:Choice>
                <mc:Fallback>
                  <p:oleObj name="Equation" r:id="rId12" imgW="888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2" y="1002"/>
                          <a:ext cx="838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ct 21"/>
          <p:cNvGraphicFramePr>
            <a:graphicFrameLocks noChangeAspect="1"/>
          </p:cNvGraphicFramePr>
          <p:nvPr/>
        </p:nvGraphicFramePr>
        <p:xfrm>
          <a:off x="3276600" y="1125538"/>
          <a:ext cx="22415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2" name="Equation" r:id="rId14" imgW="1498320" imgH="228600" progId="Equation.3">
                  <p:embed/>
                </p:oleObj>
              </mc:Choice>
              <mc:Fallback>
                <p:oleObj name="Equation" r:id="rId14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25538"/>
                        <a:ext cx="224155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719138" y="3578225"/>
            <a:ext cx="296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Rigid body moment of inertia:</a:t>
            </a:r>
            <a:endParaRPr lang="en-US" altLang="de-DE" i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50" name="Object 23"/>
          <p:cNvGraphicFramePr>
            <a:graphicFrameLocks noChangeAspect="1"/>
          </p:cNvGraphicFramePr>
          <p:nvPr/>
        </p:nvGraphicFramePr>
        <p:xfrm>
          <a:off x="719138" y="3933825"/>
          <a:ext cx="39639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3" name="Equation" r:id="rId16" imgW="2095200" imgH="279360" progId="Equation.3">
                  <p:embed/>
                </p:oleObj>
              </mc:Choice>
              <mc:Fallback>
                <p:oleObj name="Equation" r:id="rId16" imgW="2095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933825"/>
                        <a:ext cx="39639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719138" y="5294313"/>
            <a:ext cx="344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Irrotational flow moment of inertia:</a:t>
            </a:r>
            <a:endParaRPr lang="en-US" altLang="de-DE" i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52" name="Object 25"/>
          <p:cNvGraphicFramePr>
            <a:graphicFrameLocks noChangeAspect="1"/>
          </p:cNvGraphicFramePr>
          <p:nvPr/>
        </p:nvGraphicFramePr>
        <p:xfrm>
          <a:off x="719138" y="5695950"/>
          <a:ext cx="24892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4" name="Equation" r:id="rId18" imgW="1295280" imgH="393480" progId="Equation.3">
                  <p:embed/>
                </p:oleObj>
              </mc:Choice>
              <mc:Fallback>
                <p:oleObj name="Equation" r:id="rId18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5695950"/>
                        <a:ext cx="2489200" cy="7572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2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1" y="3644905"/>
            <a:ext cx="3177166" cy="27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4" name="Object 27"/>
          <p:cNvGraphicFramePr>
            <a:graphicFrameLocks noChangeAspect="1"/>
          </p:cNvGraphicFramePr>
          <p:nvPr/>
        </p:nvGraphicFramePr>
        <p:xfrm>
          <a:off x="719138" y="4508500"/>
          <a:ext cx="31480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5" name="Equation" r:id="rId21" imgW="1663560" imgH="393480" progId="Equation.3">
                  <p:embed/>
                </p:oleObj>
              </mc:Choice>
              <mc:Fallback>
                <p:oleObj name="Equation" r:id="rId21" imgW="1663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508500"/>
                        <a:ext cx="3148012" cy="746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28"/>
          <p:cNvSpPr>
            <a:spLocks noChangeArrowheads="1"/>
          </p:cNvSpPr>
          <p:nvPr/>
        </p:nvSpPr>
        <p:spPr bwMode="auto">
          <a:xfrm>
            <a:off x="5364163" y="3471866"/>
            <a:ext cx="3600450" cy="14916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Irrotational</a:t>
            </a:r>
            <a:r>
              <a:rPr lang="en-US" dirty="0" smtClean="0"/>
              <a:t> flow moment of inertia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503238" y="3000375"/>
          <a:ext cx="31448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2" name="Microsoft Equation 3.0" r:id="rId4" imgW="1552500" imgH="228600" progId="Equation.3">
                  <p:embed/>
                </p:oleObj>
              </mc:Choice>
              <mc:Fallback>
                <p:oleObj name="Microsoft Equation 3.0" r:id="rId4" imgW="15525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000375"/>
                        <a:ext cx="314483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503238" y="3657600"/>
          <a:ext cx="31448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3" name="Microsoft Equation 3.0" r:id="rId6" imgW="1552500" imgH="228600" progId="Equation.3">
                  <p:embed/>
                </p:oleObj>
              </mc:Choice>
              <mc:Fallback>
                <p:oleObj name="Microsoft Equation 3.0" r:id="rId6" imgW="15525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657600"/>
                        <a:ext cx="314483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503238" y="4314825"/>
          <a:ext cx="23002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" name="Equation" r:id="rId8" imgW="1133460" imgH="228600" progId="Equation.3">
                  <p:embed/>
                </p:oleObj>
              </mc:Choice>
              <mc:Fallback>
                <p:oleObj name="Equation" r:id="rId8" imgW="113346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4314825"/>
                        <a:ext cx="230028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3779838" y="1606550"/>
          <a:ext cx="527526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" name="Graph" r:id="rId10" imgW="5105430" imgH="3867060" progId="Origin50.Graph">
                  <p:embed/>
                </p:oleObj>
              </mc:Choice>
              <mc:Fallback>
                <p:oleObj name="Graph" r:id="rId10" imgW="5105430" imgH="3867060" progId="Origin50.Grap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606550"/>
                        <a:ext cx="5275262" cy="3886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647700" y="1052513"/>
          <a:ext cx="25511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" name="Microsoft Equation 3.0" r:id="rId12" imgW="1257390" imgH="419190" progId="Equation.3">
                  <p:embed/>
                </p:oleObj>
              </mc:Choice>
              <mc:Fallback>
                <p:oleObj name="Microsoft Equation 3.0" r:id="rId12" imgW="1257390" imgH="41919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052513"/>
                        <a:ext cx="255111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1460500" y="1549400"/>
          <a:ext cx="352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" name="Equation" r:id="rId14" imgW="171450" imgH="219165" progId="Equation.3">
                  <p:embed/>
                </p:oleObj>
              </mc:Choice>
              <mc:Fallback>
                <p:oleObj name="Equation" r:id="rId14" imgW="171450" imgH="21916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1549400"/>
                        <a:ext cx="3524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179638" y="1549400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8" name="Microsoft Equation 3.0" r:id="rId16" imgW="152280" imgH="219165" progId="Equation.3">
                  <p:embed/>
                </p:oleObj>
              </mc:Choice>
              <mc:Fallback>
                <p:oleObj name="Microsoft Equation 3.0" r:id="rId16" imgW="152280" imgH="219165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1549400"/>
                        <a:ext cx="3270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2900363" y="1549400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9" name="Equation" r:id="rId18" imgW="152280" imgH="219165" progId="Equation.3">
                  <p:embed/>
                </p:oleObj>
              </mc:Choice>
              <mc:Fallback>
                <p:oleObj name="Equation" r:id="rId18" imgW="152280" imgH="21916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1549400"/>
                        <a:ext cx="3270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4545013" y="1196975"/>
          <a:ext cx="9064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0" name="Bitmap Image" r:id="rId20" imgW="2285714" imgH="1895238" progId="PBrush">
                  <p:embed/>
                </p:oleObj>
              </mc:Choice>
              <mc:Fallback>
                <p:oleObj name="Bitmap Image" r:id="rId20" imgW="2285714" imgH="1895238" progId="PBrush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3" y="1196975"/>
                        <a:ext cx="906462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6102350" y="1198563"/>
          <a:ext cx="104933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1" name="Bitmap Image" r:id="rId22" imgW="2457143" imgH="1828571" progId="PBrush">
                  <p:embed/>
                </p:oleObj>
              </mc:Choice>
              <mc:Fallback>
                <p:oleObj name="Bitmap Image" r:id="rId22" imgW="2457143" imgH="1828571" progId="PBrush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1198563"/>
                        <a:ext cx="1049338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7869238" y="1198563"/>
          <a:ext cx="8540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2" name="Bitmap Image" r:id="rId24" imgW="2161905" imgH="2038095" progId="PBrush">
                  <p:embed/>
                </p:oleObj>
              </mc:Choice>
              <mc:Fallback>
                <p:oleObj name="Bitmap Image" r:id="rId24" imgW="2161905" imgH="2038095" progId="PBrush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238" y="1198563"/>
                        <a:ext cx="854075" cy="790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504000" y="5760000"/>
                <a:ext cx="7263270" cy="39356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𝐵𝑜h𝑟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/3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=1,2,3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" y="5760000"/>
                <a:ext cx="7263270" cy="39356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 rot="16200000">
                <a:off x="2815055" y="3168866"/>
                <a:ext cx="2824555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𝑀𝑜𝑚𝑒𝑛𝑡𝑠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𝑖𝑛𝑒𝑟𝑡𝑖𝑎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𝑀𝑒𝑉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815055" y="3168866"/>
                <a:ext cx="2824555" cy="288000"/>
              </a:xfrm>
              <a:prstGeom prst="rect">
                <a:avLst/>
              </a:prstGeom>
              <a:blipFill>
                <a:blip r:embed="rId28"/>
                <a:stretch>
                  <a:fillRect l="-138298" t="-3672" r="-195745" b="-12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Nuclear </a:t>
            </a:r>
            <a:r>
              <a:rPr lang="en-US" dirty="0" err="1" smtClean="0"/>
              <a:t>Triaxiality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Bohr Collective Hamiltonian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980728"/>
            <a:ext cx="7581900" cy="3048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55056"/>
            <a:ext cx="2407920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energy and estimate of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-deformation parameter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9750" y="1079500"/>
            <a:ext cx="264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b="1">
                <a:latin typeface="Times New Roman" pitchFamily="18" charset="0"/>
                <a:ea typeface="ＭＳ Ｐゴシック" pitchFamily="50" charset="-128"/>
              </a:rPr>
              <a:t>rigid triaxial rotor model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27088" y="2565400"/>
            <a:ext cx="3190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>
                <a:latin typeface="Times New Roman" pitchFamily="18" charset="0"/>
                <a:ea typeface="ＭＳ Ｐゴシック" pitchFamily="50" charset="-128"/>
              </a:rPr>
              <a:t>Davydov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and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Filippov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. Phys. 8, 237 (1958)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11188" y="1485900"/>
            <a:ext cx="3744912" cy="1366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890588" y="1557338"/>
          <a:ext cx="262413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Equation" r:id="rId4" imgW="1752480" imgH="533160" progId="Equation.3">
                  <p:embed/>
                </p:oleObj>
              </mc:Choice>
              <mc:Fallback>
                <p:oleObj name="Equation" r:id="rId4" imgW="17524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557338"/>
                        <a:ext cx="2624137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3708400" y="1844675"/>
          <a:ext cx="4206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Equation" r:id="rId6" imgW="279360" imgH="203040" progId="Equation.3">
                  <p:embed/>
                </p:oleObj>
              </mc:Choice>
              <mc:Fallback>
                <p:oleObj name="Equation" r:id="rId6" imgW="279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844675"/>
                        <a:ext cx="420688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7" descr="triaxial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720000"/>
            <a:ext cx="3455988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Group 5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71505"/>
              </p:ext>
            </p:extLst>
          </p:nvPr>
        </p:nvGraphicFramePr>
        <p:xfrm>
          <a:off x="180000" y="4716000"/>
          <a:ext cx="5473700" cy="170688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17.5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22.5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27.5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E(4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2.84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2.67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E(6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6.94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6.69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6.42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5.69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5.36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5.09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E(8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11.97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11.83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11.56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11.11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10.48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9.78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9.13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8.55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8.15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E(10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18.31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17.91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16.42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14.30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13.31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12.47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11.67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65.16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15.94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3.73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E(4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  <a:endParaRPr kumimoji="0" lang="de-DE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67.50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18.28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12.41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9.27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7.44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6.36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5.76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5.51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5.54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5.67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E(6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  <a:endParaRPr kumimoji="0" lang="de-DE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71.17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16.20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13.19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11.57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10.75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10.39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10.26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10.12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6001200" y="3978000"/>
            <a:ext cx="252000" cy="252000"/>
          </a:xfrm>
          <a:prstGeom prst="ellipse">
            <a:avLst/>
          </a:prstGeom>
          <a:solidFill>
            <a:srgbClr val="FFCC00">
              <a:alpha val="3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7452000" y="3546000"/>
            <a:ext cx="252000" cy="252000"/>
          </a:xfrm>
          <a:prstGeom prst="ellipse">
            <a:avLst/>
          </a:prstGeom>
          <a:solidFill>
            <a:srgbClr val="FFCC00">
              <a:alpha val="3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5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Prolate</a:t>
            </a:r>
            <a:r>
              <a:rPr lang="en-US" dirty="0" smtClean="0"/>
              <a:t> – oblate shape transition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9750" y="719683"/>
            <a:ext cx="264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b="1">
                <a:latin typeface="Times New Roman" pitchFamily="18" charset="0"/>
                <a:ea typeface="ＭＳ Ｐゴシック" pitchFamily="50" charset="-128"/>
              </a:rPr>
              <a:t>rigid triaxial rotor model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27088" y="2205583"/>
            <a:ext cx="3190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>
                <a:latin typeface="Times New Roman" pitchFamily="18" charset="0"/>
                <a:ea typeface="ＭＳ Ｐゴシック" pitchFamily="50" charset="-128"/>
              </a:rPr>
              <a:t>Davydov and Filippov, Nucl. Phys. 8, 237 (1958)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1188" y="1126083"/>
            <a:ext cx="3744912" cy="1366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134155"/>
              </p:ext>
            </p:extLst>
          </p:nvPr>
        </p:nvGraphicFramePr>
        <p:xfrm>
          <a:off x="823913" y="1245146"/>
          <a:ext cx="27574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6" name="Equation" r:id="rId4" imgW="1841400" imgH="469800" progId="Equation.3">
                  <p:embed/>
                </p:oleObj>
              </mc:Choice>
              <mc:Fallback>
                <p:oleObj name="Equation" r:id="rId4" imgW="1841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245146"/>
                        <a:ext cx="27574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962389"/>
              </p:ext>
            </p:extLst>
          </p:nvPr>
        </p:nvGraphicFramePr>
        <p:xfrm>
          <a:off x="611188" y="4940846"/>
          <a:ext cx="5473700" cy="622300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22.5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27.5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)/Q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-0.28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-0.27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-0.25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-0.22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-0.18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Picture 47" descr="QS1-EXP-THE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692696"/>
            <a:ext cx="3836988" cy="42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92"/>
          <p:cNvSpPr txBox="1">
            <a:spLocks noChangeArrowheads="1"/>
          </p:cNvSpPr>
          <p:nvPr/>
        </p:nvSpPr>
        <p:spPr bwMode="auto">
          <a:xfrm>
            <a:off x="7556500" y="3356521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rigid</a:t>
            </a:r>
          </a:p>
        </p:txBody>
      </p:sp>
      <p:sp>
        <p:nvSpPr>
          <p:cNvPr id="24" name="Text Box 93"/>
          <p:cNvSpPr txBox="1">
            <a:spLocks noChangeArrowheads="1"/>
          </p:cNvSpPr>
          <p:nvPr/>
        </p:nvSpPr>
        <p:spPr bwMode="auto">
          <a:xfrm>
            <a:off x="7556500" y="3932783"/>
            <a:ext cx="862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FF0000"/>
                </a:solidFill>
                <a:latin typeface="Times New Roman" pitchFamily="18" charset="0"/>
              </a:rPr>
              <a:t>soft </a:t>
            </a:r>
            <a:r>
              <a:rPr lang="el-GR" altLang="de-DE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=0.5</a:t>
            </a:r>
            <a:endParaRPr lang="el-GR" altLang="de-DE" sz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9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837158"/>
            <a:ext cx="568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40721"/>
            <a:ext cx="6080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594292"/>
              </p:ext>
            </p:extLst>
          </p:nvPr>
        </p:nvGraphicFramePr>
        <p:xfrm>
          <a:off x="865188" y="2561183"/>
          <a:ext cx="30591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" name="Equation" r:id="rId9" imgW="3060360" imgH="507960" progId="Equation.3">
                  <p:embed/>
                </p:oleObj>
              </mc:Choice>
              <mc:Fallback>
                <p:oleObj name="Equation" r:id="rId9" imgW="3060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561183"/>
                        <a:ext cx="30591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2"/>
          <p:cNvSpPr txBox="1">
            <a:spLocks noChangeArrowheads="1"/>
          </p:cNvSpPr>
          <p:nvPr/>
        </p:nvSpPr>
        <p:spPr bwMode="auto">
          <a:xfrm>
            <a:off x="539750" y="5866358"/>
            <a:ext cx="2252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FF0000"/>
                </a:solidFill>
                <a:latin typeface="Times New Roman" pitchFamily="18" charset="0"/>
              </a:rPr>
              <a:t>soft asymmetric rotor model:</a:t>
            </a:r>
          </a:p>
        </p:txBody>
      </p:sp>
      <p:graphicFrame>
        <p:nvGraphicFramePr>
          <p:cNvPr id="29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058038"/>
              </p:ext>
            </p:extLst>
          </p:nvPr>
        </p:nvGraphicFramePr>
        <p:xfrm>
          <a:off x="2771775" y="5806033"/>
          <a:ext cx="15795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8" name="Equation" r:id="rId11" imgW="1257120" imgH="291960" progId="Equation.3">
                  <p:embed/>
                </p:oleObj>
              </mc:Choice>
              <mc:Fallback>
                <p:oleObj name="Equation" r:id="rId11" imgW="12571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806033"/>
                        <a:ext cx="157956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04"/>
          <p:cNvSpPr txBox="1">
            <a:spLocks noChangeArrowheads="1"/>
          </p:cNvSpPr>
          <p:nvPr/>
        </p:nvSpPr>
        <p:spPr bwMode="auto">
          <a:xfrm>
            <a:off x="4427538" y="5866358"/>
            <a:ext cx="500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with</a:t>
            </a:r>
          </a:p>
        </p:txBody>
      </p:sp>
      <p:graphicFrame>
        <p:nvGraphicFramePr>
          <p:cNvPr id="31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40683"/>
              </p:ext>
            </p:extLst>
          </p:nvPr>
        </p:nvGraphicFramePr>
        <p:xfrm>
          <a:off x="5003800" y="5806033"/>
          <a:ext cx="16589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9" name="Equation" r:id="rId13" imgW="1320480" imgH="355320" progId="Equation.3">
                  <p:embed/>
                </p:oleObj>
              </mc:Choice>
              <mc:Fallback>
                <p:oleObj name="Equation" r:id="rId13" imgW="13204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806033"/>
                        <a:ext cx="165893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483656"/>
              </p:ext>
            </p:extLst>
          </p:nvPr>
        </p:nvGraphicFramePr>
        <p:xfrm>
          <a:off x="6804025" y="5590133"/>
          <a:ext cx="18510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0" name="Equation" r:id="rId15" imgW="1473120" imgH="698400" progId="Equation.3">
                  <p:embed/>
                </p:oleObj>
              </mc:Choice>
              <mc:Fallback>
                <p:oleObj name="Equation" r:id="rId15" imgW="147312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590133"/>
                        <a:ext cx="18510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848000" y="1294479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Z=74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848000" y="1620000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Z=76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848000" y="1980000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Z=78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848000" y="2376000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Z=80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Prolate</a:t>
            </a:r>
            <a:r>
              <a:rPr lang="en-US" dirty="0" smtClean="0"/>
              <a:t> – oblate shape transition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980728"/>
            <a:ext cx="8172450" cy="3943350"/>
          </a:xfrm>
          <a:prstGeom prst="rect">
            <a:avLst/>
          </a:prstGeom>
        </p:spPr>
      </p:pic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540000" y="6300000"/>
            <a:ext cx="26729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 smtClean="0">
                <a:latin typeface="Times New Roman" pitchFamily="18" charset="0"/>
                <a:ea typeface="ＭＳ Ｐゴシック" pitchFamily="50" charset="-128"/>
              </a:rPr>
              <a:t>J.M. </a:t>
            </a:r>
            <a:r>
              <a:rPr kumimoji="1" lang="en-US" altLang="ja-JP" sz="1200" i="1" dirty="0" err="1" smtClean="0">
                <a:latin typeface="Times New Roman" pitchFamily="18" charset="0"/>
                <a:ea typeface="ＭＳ Ｐゴシック" pitchFamily="50" charset="-128"/>
              </a:rPr>
              <a:t>Allmond</a:t>
            </a:r>
            <a:r>
              <a:rPr kumimoji="1" lang="en-US" altLang="ja-JP" sz="1200" i="1" smtClean="0">
                <a:latin typeface="Times New Roman" pitchFamily="18" charset="0"/>
                <a:ea typeface="ＭＳ Ｐゴシック" pitchFamily="50" charset="-128"/>
              </a:rPr>
              <a:t>; PRC 88, 041370R (2013)</a:t>
            </a:r>
            <a:endParaRPr kumimoji="1" lang="en-US" altLang="ja-JP" sz="1200" i="1" dirty="0"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78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B(E2)-values and estimate of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-deformation parameter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755650" y="1484313"/>
          <a:ext cx="3354388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Equation" r:id="rId4" imgW="2234880" imgH="939600" progId="Equation.3">
                  <p:embed/>
                </p:oleObj>
              </mc:Choice>
              <mc:Fallback>
                <p:oleObj name="Equation" r:id="rId4" imgW="22348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84313"/>
                        <a:ext cx="3354388" cy="141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755650" y="3213100"/>
          <a:ext cx="341947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Equation" r:id="rId6" imgW="2286000" imgH="901440" progId="Equation.3">
                  <p:embed/>
                </p:oleObj>
              </mc:Choice>
              <mc:Fallback>
                <p:oleObj name="Equation" r:id="rId6" imgW="22860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13100"/>
                        <a:ext cx="3419475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39750" y="1079500"/>
            <a:ext cx="264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b="1" dirty="0">
                <a:latin typeface="Times New Roman" pitchFamily="18" charset="0"/>
                <a:ea typeface="ＭＳ Ｐゴシック" pitchFamily="50" charset="-128"/>
              </a:rPr>
              <a:t>rigid </a:t>
            </a:r>
            <a:r>
              <a:rPr kumimoji="1" lang="en-US" altLang="ja-JP" b="1" dirty="0" err="1">
                <a:latin typeface="Times New Roman" pitchFamily="18" charset="0"/>
                <a:ea typeface="ＭＳ Ｐゴシック" pitchFamily="50" charset="-128"/>
              </a:rPr>
              <a:t>triaxial</a:t>
            </a:r>
            <a:r>
              <a:rPr kumimoji="1" lang="en-US" altLang="ja-JP" b="1" dirty="0">
                <a:latin typeface="Times New Roman" pitchFamily="18" charset="0"/>
                <a:ea typeface="ＭＳ Ｐゴシック" pitchFamily="50" charset="-128"/>
              </a:rPr>
              <a:t> rotor model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11188" y="1485900"/>
            <a:ext cx="3744912" cy="1366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611188" y="3213100"/>
            <a:ext cx="3744912" cy="1366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16042"/>
              </p:ext>
            </p:extLst>
          </p:nvPr>
        </p:nvGraphicFramePr>
        <p:xfrm>
          <a:off x="611188" y="5085184"/>
          <a:ext cx="7345362" cy="1219200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1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de-DE" altLang="de-DE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.0075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.0288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.0560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.0718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.0445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.0111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.0525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.1510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.3826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.9058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→2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5.35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20.6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64092"/>
            <a:ext cx="3072241" cy="1881450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>
            <a:off x="5940152" y="2988000"/>
            <a:ext cx="0" cy="61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6408000" y="2490231"/>
            <a:ext cx="457200" cy="4977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6408204" y="2492896"/>
            <a:ext cx="450000" cy="1107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300192" y="3789040"/>
            <a:ext cx="93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6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Triaxiality</a:t>
            </a:r>
            <a:r>
              <a:rPr lang="en-US" dirty="0" smtClean="0"/>
              <a:t> and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-softness in </a:t>
            </a:r>
            <a:r>
              <a:rPr lang="de-DE" baseline="30000" dirty="0" smtClean="0">
                <a:latin typeface="Times New Roman"/>
                <a:cs typeface="Times New Roman"/>
              </a:rPr>
              <a:t>196</a:t>
            </a:r>
            <a:r>
              <a:rPr lang="de-DE" dirty="0" smtClean="0">
                <a:latin typeface="Times New Roman"/>
                <a:cs typeface="Times New Roman"/>
              </a:rPr>
              <a:t>Pt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39624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16113"/>
            <a:ext cx="4462462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40000" y="6300000"/>
            <a:ext cx="2986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A.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Mauthofer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al.,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Z.Phys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. A336, 263 (1990)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03438" y="2851150"/>
            <a:ext cx="16859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position-sensitive</a:t>
            </a:r>
          </a:p>
          <a:p>
            <a:r>
              <a:rPr lang="de-DE" altLang="de-DE" sz="1400">
                <a:latin typeface="Times New Roman" pitchFamily="18" charset="0"/>
              </a:rPr>
              <a:t>parallel plate counter</a:t>
            </a:r>
          </a:p>
          <a:p>
            <a:r>
              <a:rPr lang="de-DE" altLang="de-DE" sz="1400">
                <a:latin typeface="Times New Roman" pitchFamily="18" charset="0"/>
              </a:rPr>
              <a:t>(Doppler correction)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380288" y="3213100"/>
            <a:ext cx="95567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87</a:t>
            </a:r>
            <a:r>
              <a:rPr lang="de-DE" altLang="de-DE" sz="1200" baseline="30000">
                <a:solidFill>
                  <a:srgbClr val="0000CC"/>
                </a:solidFill>
                <a:latin typeface="Times New Roman" pitchFamily="18" charset="0"/>
              </a:rPr>
              <a:t>0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l-GR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sz="1200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≤93</a:t>
            </a:r>
            <a:r>
              <a:rPr lang="de-DE" altLang="de-DE" sz="120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19700" y="5386388"/>
            <a:ext cx="10318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75</a:t>
            </a:r>
            <a:r>
              <a:rPr lang="de-DE" altLang="de-DE" sz="1200" baseline="30000">
                <a:solidFill>
                  <a:srgbClr val="0000CC"/>
                </a:solidFill>
                <a:latin typeface="Times New Roman" pitchFamily="18" charset="0"/>
              </a:rPr>
              <a:t>0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l-GR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sz="1200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≤150</a:t>
            </a:r>
            <a:r>
              <a:rPr lang="de-DE" altLang="de-DE" sz="120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867400" y="299720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5940425" y="393223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948488" y="2205038"/>
            <a:ext cx="1336675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baseline="30000">
                <a:solidFill>
                  <a:srgbClr val="0000CC"/>
                </a:solidFill>
                <a:latin typeface="Times New Roman" pitchFamily="18" charset="0"/>
              </a:rPr>
              <a:t>208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Pb 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altLang="de-DE" sz="1600" b="1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Pt</a:t>
            </a:r>
          </a:p>
          <a:p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4.8 AMeV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47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46"/>
          <p:cNvGrpSpPr>
            <a:grpSpLocks/>
          </p:cNvGrpSpPr>
          <p:nvPr/>
        </p:nvGrpSpPr>
        <p:grpSpPr bwMode="auto">
          <a:xfrm>
            <a:off x="1042988" y="-13246"/>
            <a:ext cx="6702425" cy="6178550"/>
            <a:chOff x="372" y="170"/>
            <a:chExt cx="4222" cy="3892"/>
          </a:xfrm>
        </p:grpSpPr>
        <p:pic>
          <p:nvPicPr>
            <p:cNvPr id="19" name="Picture 44" descr="PT196LEV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70"/>
              <a:ext cx="4162" cy="3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5" descr="PT196LEV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543"/>
              <a:ext cx="1238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 scheme of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de-DE" baseline="30000" dirty="0" smtClean="0">
                <a:latin typeface="Times New Roman"/>
                <a:cs typeface="Times New Roman"/>
              </a:rPr>
              <a:t>196</a:t>
            </a:r>
            <a:r>
              <a:rPr lang="de-DE" dirty="0" smtClean="0">
                <a:latin typeface="Times New Roman"/>
                <a:cs typeface="Times New Roman"/>
              </a:rPr>
              <a:t>Pt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427984" y="1340768"/>
            <a:ext cx="2592288" cy="482453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40000" y="6300000"/>
            <a:ext cx="2986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A.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Mauthofer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al.,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Z.Phys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. A336, 263 (1990)</a:t>
            </a:r>
          </a:p>
        </p:txBody>
      </p:sp>
    </p:spTree>
    <p:extLst>
      <p:ext uri="{BB962C8B-B14F-4D97-AF65-F5344CB8AC3E}">
        <p14:creationId xmlns:p14="http://schemas.microsoft.com/office/powerpoint/2010/main" val="36841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Level scheme of </a:t>
            </a:r>
            <a:r>
              <a:rPr lang="en-US" baseline="30000" dirty="0" smtClean="0">
                <a:solidFill>
                  <a:srgbClr val="FFCC00"/>
                </a:solidFill>
              </a:rPr>
              <a:t>196</a:t>
            </a:r>
            <a:r>
              <a:rPr lang="en-US" dirty="0" smtClean="0">
                <a:solidFill>
                  <a:srgbClr val="FFCC00"/>
                </a:solidFill>
              </a:rPr>
              <a:t>Pt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2425" y="931863"/>
            <a:ext cx="3211513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>
                <a:latin typeface="Times New Roman" pitchFamily="18" charset="0"/>
              </a:rPr>
              <a:t>Comparison with </a:t>
            </a:r>
          </a:p>
          <a:p>
            <a:pPr algn="ctr"/>
            <a:r>
              <a:rPr lang="de-DE" altLang="de-DE" sz="2000" b="1">
                <a:solidFill>
                  <a:srgbClr val="0000CC"/>
                </a:solidFill>
                <a:latin typeface="Times New Roman" pitchFamily="18" charset="0"/>
              </a:rPr>
              <a:t>rigid</a:t>
            </a:r>
            <a:r>
              <a:rPr lang="de-DE" altLang="de-DE" sz="2000">
                <a:latin typeface="Times New Roman" pitchFamily="18" charset="0"/>
              </a:rPr>
              <a:t> asymmetric rotor model</a:t>
            </a:r>
            <a:endParaRPr lang="el-GR" altLang="de-DE" sz="20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TRIAX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868488"/>
            <a:ext cx="3062287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TRIAX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68488"/>
            <a:ext cx="3062288" cy="35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72038" y="931863"/>
            <a:ext cx="3084512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>
                <a:latin typeface="Times New Roman" pitchFamily="18" charset="0"/>
              </a:rPr>
              <a:t>Comparison with </a:t>
            </a:r>
          </a:p>
          <a:p>
            <a:pPr algn="ctr"/>
            <a:r>
              <a:rPr lang="de-DE" altLang="de-DE" sz="2000" b="1">
                <a:solidFill>
                  <a:srgbClr val="0000CC"/>
                </a:solidFill>
                <a:latin typeface="Times New Roman" pitchFamily="18" charset="0"/>
              </a:rPr>
              <a:t>soft</a:t>
            </a:r>
            <a:r>
              <a:rPr lang="de-DE" altLang="de-DE" sz="2000">
                <a:latin typeface="Times New Roman" pitchFamily="18" charset="0"/>
              </a:rPr>
              <a:t> asymmetric rotor model</a:t>
            </a:r>
            <a:endParaRPr lang="el-GR" altLang="de-DE" sz="20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TRIAX196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138363"/>
            <a:ext cx="8747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TRIAX196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2155825"/>
            <a:ext cx="8747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587875" y="648000"/>
            <a:ext cx="0" cy="5796000"/>
          </a:xfrm>
          <a:prstGeom prst="line">
            <a:avLst/>
          </a:prstGeom>
          <a:noFill/>
          <a:ln w="3175">
            <a:solidFill>
              <a:srgbClr val="0000CC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parameterization</a:t>
            </a:r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743200" y="5224463"/>
            <a:ext cx="36576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900113" y="1196975"/>
          <a:ext cx="35083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4" imgW="2361960" imgH="482400" progId="Equation.3">
                  <p:embed/>
                </p:oleObj>
              </mc:Choice>
              <mc:Fallback>
                <p:oleObj name="Equation" r:id="rId4" imgW="2361960" imgH="48240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96975"/>
                        <a:ext cx="35083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2876550"/>
            <a:ext cx="307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axially symmetric </a:t>
            </a:r>
            <a:r>
              <a:rPr kumimoji="1" lang="en-US" altLang="ja-JP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quadrupole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05175"/>
            <a:ext cx="2654300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7450" y="5343525"/>
            <a:ext cx="3097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ja-JP" sz="2400" b="1">
                <a:latin typeface="Symbol" pitchFamily="18" charset="2"/>
                <a:ea typeface="ＭＳ Ｐゴシック" pitchFamily="50" charset="-128"/>
              </a:rPr>
              <a:t>l</a:t>
            </a:r>
            <a:r>
              <a:rPr kumimoji="1" lang="en-US" altLang="ja-JP" sz="2400" b="1">
                <a:latin typeface="Times New Roman" pitchFamily="18" charset="0"/>
                <a:ea typeface="ＭＳ Ｐゴシック" pitchFamily="50" charset="-128"/>
              </a:rPr>
              <a:t>=2</a:t>
            </a:r>
          </a:p>
          <a:p>
            <a:r>
              <a:rPr kumimoji="1" lang="en-US" altLang="ja-JP" sz="2400"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</a:rPr>
              <a:t>20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≠0,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2±1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=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2±2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= 0</a:t>
            </a:r>
            <a:endParaRPr kumimoji="1" lang="en-US" altLang="ja-JP" sz="2400" baseline="-25000"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4787900" y="765175"/>
            <a:ext cx="4359275" cy="5688013"/>
            <a:chOff x="3485" y="754"/>
            <a:chExt cx="2746" cy="3583"/>
          </a:xfrm>
        </p:grpSpPr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" y="754"/>
              <a:ext cx="2744" cy="3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4817" y="1024"/>
              <a:ext cx="240" cy="2961"/>
              <a:chOff x="4858" y="1160"/>
              <a:chExt cx="240" cy="2961"/>
            </a:xfrm>
          </p:grpSpPr>
          <p:grpSp>
            <p:nvGrpSpPr>
              <p:cNvPr id="16" name="Group 19"/>
              <p:cNvGrpSpPr>
                <a:grpSpLocks/>
              </p:cNvGrpSpPr>
              <p:nvPr/>
            </p:nvGrpSpPr>
            <p:grpSpPr bwMode="auto">
              <a:xfrm>
                <a:off x="4889" y="3196"/>
                <a:ext cx="181" cy="192"/>
                <a:chOff x="4889" y="3196"/>
                <a:chExt cx="181" cy="192"/>
              </a:xfrm>
            </p:grpSpPr>
            <p:sp>
              <p:nvSpPr>
                <p:cNvPr id="29" name="Oval 20"/>
                <p:cNvSpPr>
                  <a:spLocks noChangeArrowheads="1"/>
                </p:cNvSpPr>
                <p:nvPr/>
              </p:nvSpPr>
              <p:spPr bwMode="auto">
                <a:xfrm>
                  <a:off x="4889" y="3204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892" y="3196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 sz="1400" b="1"/>
                    <a:t>8</a:t>
                  </a:r>
                </a:p>
              </p:txBody>
            </p:sp>
          </p:grpSp>
          <p:grpSp>
            <p:nvGrpSpPr>
              <p:cNvPr id="17" name="Group 22"/>
              <p:cNvGrpSpPr>
                <a:grpSpLocks/>
              </p:cNvGrpSpPr>
              <p:nvPr/>
            </p:nvGrpSpPr>
            <p:grpSpPr bwMode="auto">
              <a:xfrm>
                <a:off x="4858" y="2289"/>
                <a:ext cx="240" cy="192"/>
                <a:chOff x="4858" y="2289"/>
                <a:chExt cx="240" cy="192"/>
              </a:xfrm>
            </p:grpSpPr>
            <p:sp>
              <p:nvSpPr>
                <p:cNvPr id="27" name="Oval 23"/>
                <p:cNvSpPr>
                  <a:spLocks noChangeArrowheads="1"/>
                </p:cNvSpPr>
                <p:nvPr/>
              </p:nvSpPr>
              <p:spPr bwMode="auto">
                <a:xfrm>
                  <a:off x="4889" y="2296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858" y="2289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 sz="1400" b="1"/>
                    <a:t>20</a:t>
                  </a:r>
                </a:p>
              </p:txBody>
            </p:sp>
          </p:grpSp>
          <p:grpSp>
            <p:nvGrpSpPr>
              <p:cNvPr id="18" name="Group 25"/>
              <p:cNvGrpSpPr>
                <a:grpSpLocks/>
              </p:cNvGrpSpPr>
              <p:nvPr/>
            </p:nvGrpSpPr>
            <p:grpSpPr bwMode="auto">
              <a:xfrm>
                <a:off x="4858" y="1976"/>
                <a:ext cx="240" cy="192"/>
                <a:chOff x="4858" y="1976"/>
                <a:chExt cx="240" cy="192"/>
              </a:xfrm>
            </p:grpSpPr>
            <p:sp>
              <p:nvSpPr>
                <p:cNvPr id="25" name="Oval 26"/>
                <p:cNvSpPr>
                  <a:spLocks noChangeArrowheads="1"/>
                </p:cNvSpPr>
                <p:nvPr/>
              </p:nvSpPr>
              <p:spPr bwMode="auto">
                <a:xfrm>
                  <a:off x="4889" y="1979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58" y="1976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 sz="1400" b="1"/>
                    <a:t>28</a:t>
                  </a:r>
                </a:p>
              </p:txBody>
            </p:sp>
          </p:grpSp>
          <p:grpSp>
            <p:nvGrpSpPr>
              <p:cNvPr id="19" name="Group 28"/>
              <p:cNvGrpSpPr>
                <a:grpSpLocks/>
              </p:cNvGrpSpPr>
              <p:nvPr/>
            </p:nvGrpSpPr>
            <p:grpSpPr bwMode="auto">
              <a:xfrm>
                <a:off x="4858" y="1160"/>
                <a:ext cx="240" cy="192"/>
                <a:chOff x="4858" y="1160"/>
                <a:chExt cx="240" cy="192"/>
              </a:xfrm>
            </p:grpSpPr>
            <p:sp>
              <p:nvSpPr>
                <p:cNvPr id="23" name="Oval 29"/>
                <p:cNvSpPr>
                  <a:spLocks noChangeArrowheads="1"/>
                </p:cNvSpPr>
                <p:nvPr/>
              </p:nvSpPr>
              <p:spPr bwMode="auto">
                <a:xfrm>
                  <a:off x="4889" y="1162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858" y="1160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 sz="1400" b="1"/>
                    <a:t>50</a:t>
                  </a:r>
                </a:p>
              </p:txBody>
            </p:sp>
          </p:grpSp>
          <p:grpSp>
            <p:nvGrpSpPr>
              <p:cNvPr id="20" name="Group 31"/>
              <p:cNvGrpSpPr>
                <a:grpSpLocks/>
              </p:cNvGrpSpPr>
              <p:nvPr/>
            </p:nvGrpSpPr>
            <p:grpSpPr bwMode="auto">
              <a:xfrm>
                <a:off x="4889" y="3929"/>
                <a:ext cx="181" cy="192"/>
                <a:chOff x="4889" y="3196"/>
                <a:chExt cx="181" cy="192"/>
              </a:xfrm>
            </p:grpSpPr>
            <p:sp>
              <p:nvSpPr>
                <p:cNvPr id="21" name="Oval 32"/>
                <p:cNvSpPr>
                  <a:spLocks noChangeArrowheads="1"/>
                </p:cNvSpPr>
                <p:nvPr/>
              </p:nvSpPr>
              <p:spPr bwMode="auto">
                <a:xfrm>
                  <a:off x="4889" y="3204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892" y="3196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 sz="1400" b="1"/>
                    <a:t>2</a:t>
                  </a:r>
                </a:p>
              </p:txBody>
            </p:sp>
          </p:grpSp>
        </p:grp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 rot="16200000">
              <a:off x="2743" y="2082"/>
              <a:ext cx="17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/>
                <a:t>single particle energies</a:t>
              </a:r>
              <a:endParaRPr lang="de-DE" altLang="de-DE"/>
            </a:p>
          </p:txBody>
        </p:sp>
        <p:sp>
          <p:nvSpPr>
            <p:cNvPr id="13" name="Text Box 35"/>
            <p:cNvSpPr txBox="1">
              <a:spLocks noChangeArrowheads="1"/>
            </p:cNvSpPr>
            <p:nvPr/>
          </p:nvSpPr>
          <p:spPr bwMode="auto">
            <a:xfrm>
              <a:off x="4531" y="4106"/>
              <a:ext cx="8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/>
                <a:t>elongation</a:t>
              </a:r>
              <a:endParaRPr lang="de-DE" altLang="de-DE"/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4425" y="817"/>
              <a:ext cx="97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 smtClean="0"/>
                <a:t>Nilsson diagram</a:t>
              </a:r>
              <a:endParaRPr lang="en-US" altLang="de-DE" sz="1600" dirty="0"/>
            </a:p>
          </p:txBody>
        </p:sp>
      </p:grpSp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5364163" y="4437063"/>
            <a:ext cx="3465512" cy="1366837"/>
            <a:chOff x="3891" y="3113"/>
            <a:chExt cx="2183" cy="861"/>
          </a:xfrm>
        </p:grpSpPr>
        <p:pic>
          <p:nvPicPr>
            <p:cNvPr id="32" name="Picture 38" descr="beta-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" y="3417"/>
              <a:ext cx="537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9" descr="beta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3500"/>
              <a:ext cx="607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3891" y="3114"/>
              <a:ext cx="7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800" dirty="0">
                  <a:solidFill>
                    <a:srgbClr val="00FF99"/>
                  </a:solidFill>
                  <a:latin typeface="Comic Sans MS" pitchFamily="66" charset="0"/>
                </a:rPr>
                <a:t>oblate</a:t>
              </a:r>
              <a:endParaRPr lang="en-GB" altLang="de-DE" dirty="0"/>
            </a:p>
          </p:txBody>
        </p: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5207" y="3113"/>
              <a:ext cx="8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800">
                  <a:solidFill>
                    <a:srgbClr val="0000FF"/>
                  </a:solidFill>
                  <a:latin typeface="Comic Sans MS" pitchFamily="66" charset="0"/>
                </a:rPr>
                <a:t>prolate</a:t>
              </a:r>
              <a:endParaRPr lang="en-GB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36686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Spin dependence of the spectroscopic quadrupole moment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4" descr="triax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204864"/>
            <a:ext cx="6384925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091220"/>
              </p:ext>
            </p:extLst>
          </p:nvPr>
        </p:nvGraphicFramePr>
        <p:xfrm>
          <a:off x="2559050" y="720000"/>
          <a:ext cx="446563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0" name="Equation" r:id="rId5" imgW="2971800" imgH="507960" progId="Equation.3">
                  <p:embed/>
                </p:oleObj>
              </mc:Choice>
              <mc:Fallback>
                <p:oleObj name="Equation" r:id="rId5" imgW="2971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720000"/>
                        <a:ext cx="4465638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251805"/>
              </p:ext>
            </p:extLst>
          </p:nvPr>
        </p:nvGraphicFramePr>
        <p:xfrm>
          <a:off x="2397125" y="1781200"/>
          <a:ext cx="12668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1" name="Equation" r:id="rId7" imgW="1015920" imgH="228600" progId="Equation.3">
                  <p:embed/>
                </p:oleObj>
              </mc:Choice>
              <mc:Fallback>
                <p:oleObj name="Equation" r:id="rId7" imgW="1015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1781200"/>
                        <a:ext cx="1266825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683920"/>
              </p:ext>
            </p:extLst>
          </p:nvPr>
        </p:nvGraphicFramePr>
        <p:xfrm>
          <a:off x="4333875" y="1628800"/>
          <a:ext cx="13176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2" name="Equation" r:id="rId9" imgW="1054080" imgH="444240" progId="Equation.3">
                  <p:embed/>
                </p:oleObj>
              </mc:Choice>
              <mc:Fallback>
                <p:oleObj name="Equation" r:id="rId9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1628800"/>
                        <a:ext cx="13176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34615"/>
              </p:ext>
            </p:extLst>
          </p:nvPr>
        </p:nvGraphicFramePr>
        <p:xfrm>
          <a:off x="6289675" y="1781200"/>
          <a:ext cx="101917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3" name="Equation" r:id="rId11" imgW="812520" imgH="215640" progId="Equation.3">
                  <p:embed/>
                </p:oleObj>
              </mc:Choice>
              <mc:Fallback>
                <p:oleObj name="Equation" r:id="rId11" imgW="812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675" y="1781200"/>
                        <a:ext cx="101917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3852540" y="2276872"/>
            <a:ext cx="2808288" cy="3887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0000" y="6300000"/>
            <a:ext cx="2986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A.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Mauthofer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al.,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Z.Phys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. A336, 263 (1990)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2340000"/>
            <a:ext cx="2324087" cy="3593330"/>
          </a:xfrm>
          <a:prstGeom prst="rect">
            <a:avLst/>
          </a:prstGeom>
        </p:spPr>
      </p:pic>
      <p:sp>
        <p:nvSpPr>
          <p:cNvPr id="4" name="Nach unten gekrümmter Pfeil 3"/>
          <p:cNvSpPr/>
          <p:nvPr/>
        </p:nvSpPr>
        <p:spPr>
          <a:xfrm>
            <a:off x="7308850" y="2852936"/>
            <a:ext cx="215478" cy="14401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Nach unten gekrümmter Pfeil 11"/>
          <p:cNvSpPr/>
          <p:nvPr/>
        </p:nvSpPr>
        <p:spPr>
          <a:xfrm>
            <a:off x="7313102" y="3764667"/>
            <a:ext cx="215478" cy="14401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Nach unten gekrümmter Pfeil 12"/>
          <p:cNvSpPr/>
          <p:nvPr/>
        </p:nvSpPr>
        <p:spPr>
          <a:xfrm>
            <a:off x="7308850" y="4572000"/>
            <a:ext cx="215478" cy="14401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Nach unten gekrümmter Pfeil 13"/>
          <p:cNvSpPr/>
          <p:nvPr/>
        </p:nvSpPr>
        <p:spPr>
          <a:xfrm>
            <a:off x="7308850" y="5200125"/>
            <a:ext cx="215478" cy="14401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Nach unten gekrümmter Pfeil 14"/>
          <p:cNvSpPr/>
          <p:nvPr/>
        </p:nvSpPr>
        <p:spPr>
          <a:xfrm>
            <a:off x="8532986" y="3168000"/>
            <a:ext cx="215478" cy="14401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Nach unten gekrümmter Pfeil 15"/>
          <p:cNvSpPr/>
          <p:nvPr/>
        </p:nvSpPr>
        <p:spPr>
          <a:xfrm>
            <a:off x="8532986" y="4050000"/>
            <a:ext cx="215478" cy="14401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Nach unten gekrümmter Pfeil 16"/>
          <p:cNvSpPr/>
          <p:nvPr/>
        </p:nvSpPr>
        <p:spPr>
          <a:xfrm>
            <a:off x="8532986" y="4797152"/>
            <a:ext cx="215478" cy="14401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 quadrupole moment in the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-band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1681163" y="936625"/>
          <a:ext cx="622141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4" imgW="4140000" imgH="469800" progId="Equation.3">
                  <p:embed/>
                </p:oleObj>
              </mc:Choice>
              <mc:Fallback>
                <p:oleObj name="Equation" r:id="rId4" imgW="4140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936625"/>
                        <a:ext cx="6221412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 descr="PT196QT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93" y="2060848"/>
            <a:ext cx="3228975" cy="38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45931" y="2895873"/>
            <a:ext cx="1036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soft</a:t>
            </a:r>
            <a:r>
              <a:rPr lang="de-DE" altLang="de-DE" sz="1600" b="1">
                <a:latin typeface="Times New Roman" pitchFamily="18" charset="0"/>
              </a:rPr>
              <a:t> ARM</a:t>
            </a:r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45931" y="3300685"/>
            <a:ext cx="1138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rigid</a:t>
            </a:r>
            <a:r>
              <a:rPr lang="de-DE" altLang="de-DE" sz="1600" b="1">
                <a:latin typeface="Times New Roman" pitchFamily="18" charset="0"/>
              </a:rPr>
              <a:t> ARM</a:t>
            </a:r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40000" y="6300000"/>
            <a:ext cx="2986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A.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Mauthofer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al.,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Z.Phys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. A336, 263 (1990)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2340000"/>
            <a:ext cx="2324087" cy="3593330"/>
          </a:xfrm>
          <a:prstGeom prst="rect">
            <a:avLst/>
          </a:prstGeom>
        </p:spPr>
      </p:pic>
      <p:sp>
        <p:nvSpPr>
          <p:cNvPr id="15" name="Pfeil nach unten 14"/>
          <p:cNvSpPr/>
          <p:nvPr/>
        </p:nvSpPr>
        <p:spPr>
          <a:xfrm>
            <a:off x="8640000" y="2420888"/>
            <a:ext cx="72000" cy="879797"/>
          </a:xfrm>
          <a:prstGeom prst="downArrow">
            <a:avLst/>
          </a:prstGeom>
          <a:solidFill>
            <a:schemeClr val="bg1"/>
          </a:solidFill>
          <a:ln w="15875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unten 15"/>
          <p:cNvSpPr/>
          <p:nvPr/>
        </p:nvSpPr>
        <p:spPr>
          <a:xfrm>
            <a:off x="8639999" y="3300685"/>
            <a:ext cx="72000" cy="920403"/>
          </a:xfrm>
          <a:prstGeom prst="downArrow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unten 16"/>
          <p:cNvSpPr/>
          <p:nvPr/>
        </p:nvSpPr>
        <p:spPr>
          <a:xfrm>
            <a:off x="8639999" y="4221088"/>
            <a:ext cx="72000" cy="720080"/>
          </a:xfrm>
          <a:prstGeom prst="downArrow">
            <a:avLst/>
          </a:prstGeom>
          <a:solidFill>
            <a:schemeClr val="bg1"/>
          </a:solidFill>
          <a:ln w="15875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3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B(E2)-values connecting the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 and </a:t>
            </a:r>
            <a:r>
              <a:rPr lang="en-US" dirty="0" err="1" smtClean="0">
                <a:latin typeface="Times New Roman"/>
                <a:cs typeface="Times New Roman"/>
              </a:rPr>
              <a:t>gs</a:t>
            </a:r>
            <a:r>
              <a:rPr lang="en-US" dirty="0" smtClean="0">
                <a:latin typeface="Times New Roman"/>
                <a:cs typeface="Times New Roman"/>
              </a:rPr>
              <a:t>-band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8" descr="TRIAX9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4704"/>
            <a:ext cx="395922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TRIAX12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4704"/>
            <a:ext cx="3976687" cy="43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987675" y="1880717"/>
            <a:ext cx="987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latin typeface="Times New Roman" pitchFamily="18" charset="0"/>
              </a:rPr>
              <a:t>I</a:t>
            </a:r>
            <a:r>
              <a:rPr lang="el-GR" altLang="de-DE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altLang="de-DE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de-DE" altLang="de-DE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altLang="de-DE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de-DE" altLang="de-DE" b="1">
                <a:latin typeface="Times New Roman" pitchFamily="18" charset="0"/>
                <a:cs typeface="Times New Roman" pitchFamily="18" charset="0"/>
              </a:rPr>
              <a:t>-2</a:t>
            </a:r>
            <a:endParaRPr lang="el-GR" altLang="de-DE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451725" y="1880717"/>
            <a:ext cx="796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latin typeface="Times New Roman" pitchFamily="18" charset="0"/>
              </a:rPr>
              <a:t>I</a:t>
            </a:r>
            <a:r>
              <a:rPr lang="el-GR" altLang="de-DE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altLang="de-DE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de-DE" altLang="de-DE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altLang="de-DE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gs</a:t>
            </a:r>
            <a:endParaRPr lang="el-GR" altLang="de-DE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94898"/>
              </p:ext>
            </p:extLst>
          </p:nvPr>
        </p:nvGraphicFramePr>
        <p:xfrm>
          <a:off x="1295400" y="5301208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Equation" r:id="rId6" imgW="2234880" imgH="939600" progId="Equation.3">
                  <p:embed/>
                </p:oleObj>
              </mc:Choice>
              <mc:Fallback>
                <p:oleObj name="Equation" r:id="rId6" imgW="22348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01208"/>
                        <a:ext cx="2235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430679"/>
              </p:ext>
            </p:extLst>
          </p:nvPr>
        </p:nvGraphicFramePr>
        <p:xfrm>
          <a:off x="5505450" y="5301208"/>
          <a:ext cx="228123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Equation" r:id="rId8" imgW="2286000" imgH="901440" progId="Equation.3">
                  <p:embed/>
                </p:oleObj>
              </mc:Choice>
              <mc:Fallback>
                <p:oleObj name="Equation" r:id="rId8" imgW="22860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5301208"/>
                        <a:ext cx="2281238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0000" y="6300000"/>
            <a:ext cx="2986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A.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Mauthofer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al.,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Z.Phys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. A336, 263 (1990)</a:t>
            </a:r>
          </a:p>
        </p:txBody>
      </p:sp>
    </p:spTree>
    <p:extLst>
      <p:ext uri="{BB962C8B-B14F-4D97-AF65-F5344CB8AC3E}">
        <p14:creationId xmlns:p14="http://schemas.microsoft.com/office/powerpoint/2010/main" val="12224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Interpretation of the collective properties in </a:t>
            </a:r>
            <a:r>
              <a:rPr lang="en-US" baseline="30000" dirty="0" smtClean="0"/>
              <a:t>196</a:t>
            </a:r>
            <a:r>
              <a:rPr lang="en-US" dirty="0" smtClean="0"/>
              <a:t>Pt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2627313" y="2466504"/>
            <a:ext cx="3651250" cy="4002088"/>
            <a:chOff x="1655" y="1799"/>
            <a:chExt cx="2300" cy="2521"/>
          </a:xfrm>
        </p:grpSpPr>
        <p:pic>
          <p:nvPicPr>
            <p:cNvPr id="10" name="Picture 4" descr="img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799"/>
              <a:ext cx="2300" cy="2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1945" y="1933"/>
              <a:ext cx="1543" cy="2132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927" y="4065"/>
              <a:ext cx="1951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922" y="1901"/>
              <a:ext cx="4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de-DE" altLang="de-DE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=60</a:t>
              </a:r>
              <a:r>
                <a:rPr lang="de-DE" altLang="de-DE" b="1" baseline="30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altLang="de-DE" b="1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3448" y="3806"/>
              <a:ext cx="430" cy="2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l-GR" altLang="de-DE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de-DE" altLang="de-DE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=0</a:t>
              </a:r>
              <a:r>
                <a:rPr lang="de-DE" altLang="de-DE" b="1" baseline="30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altLang="de-DE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262236"/>
              </p:ext>
            </p:extLst>
          </p:nvPr>
        </p:nvGraphicFramePr>
        <p:xfrm>
          <a:off x="6584950" y="2753842"/>
          <a:ext cx="205263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6" name="Equation" r:id="rId5" imgW="1041120" imgH="660240" progId="Equation.3">
                  <p:embed/>
                </p:oleObj>
              </mc:Choice>
              <mc:Fallback>
                <p:oleObj name="Equation" r:id="rId5" imgW="10411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2753842"/>
                        <a:ext cx="2052638" cy="13017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0000"/>
                        </a:srgb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39750" y="764704"/>
            <a:ext cx="8156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14</a:t>
            </a:r>
            <a:r>
              <a:rPr lang="de-DE" altLang="de-DE" sz="1600">
                <a:latin typeface="Times New Roman" pitchFamily="18" charset="0"/>
              </a:rPr>
              <a:t> energy levels and 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22</a:t>
            </a:r>
            <a:r>
              <a:rPr lang="de-DE" altLang="de-DE" sz="1600">
                <a:latin typeface="Times New Roman" pitchFamily="18" charset="0"/>
              </a:rPr>
              <a:t> E2 matrix elements can be described by the soft asymmetric rotor model assuming the following parameters:</a:t>
            </a:r>
          </a:p>
        </p:txBody>
      </p:sp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59261"/>
              </p:ext>
            </p:extLst>
          </p:nvPr>
        </p:nvGraphicFramePr>
        <p:xfrm>
          <a:off x="827088" y="1591792"/>
          <a:ext cx="170973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7" name="Equation" r:id="rId7" imgW="1143000" imgH="317160" progId="Equation.3">
                  <p:embed/>
                </p:oleObj>
              </mc:Choice>
              <mc:Fallback>
                <p:oleObj name="Equation" r:id="rId7" imgW="11430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91792"/>
                        <a:ext cx="1709737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57839"/>
              </p:ext>
            </p:extLst>
          </p:nvPr>
        </p:nvGraphicFramePr>
        <p:xfrm>
          <a:off x="2881313" y="1674342"/>
          <a:ext cx="96996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8" name="Equation" r:id="rId9" imgW="647640" imgH="203040" progId="Equation.3">
                  <p:embed/>
                </p:oleObj>
              </mc:Choice>
              <mc:Fallback>
                <p:oleObj name="Equation" r:id="rId9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1674342"/>
                        <a:ext cx="969962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233282"/>
              </p:ext>
            </p:extLst>
          </p:nvPr>
        </p:nvGraphicFramePr>
        <p:xfrm>
          <a:off x="4356100" y="1642592"/>
          <a:ext cx="8937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9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642592"/>
                        <a:ext cx="89376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301041"/>
              </p:ext>
            </p:extLst>
          </p:nvPr>
        </p:nvGraphicFramePr>
        <p:xfrm>
          <a:off x="5464175" y="1674342"/>
          <a:ext cx="83661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0" name="Equation" r:id="rId13" imgW="558720" imgH="203040" progId="Equation.3">
                  <p:embed/>
                </p:oleObj>
              </mc:Choice>
              <mc:Fallback>
                <p:oleObj name="Equation" r:id="rId13" imgW="558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1674342"/>
                        <a:ext cx="836613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372225" y="6300000"/>
            <a:ext cx="2593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P.O. Hess et al.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J.Phys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. G7 (1981), 737</a:t>
            </a:r>
          </a:p>
        </p:txBody>
      </p:sp>
    </p:spTree>
    <p:extLst>
      <p:ext uri="{BB962C8B-B14F-4D97-AF65-F5344CB8AC3E}">
        <p14:creationId xmlns:p14="http://schemas.microsoft.com/office/powerpoint/2010/main" val="28313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energy surfaces of the </a:t>
            </a:r>
            <a:r>
              <a:rPr lang="en-US" dirty="0" smtClean="0">
                <a:solidFill>
                  <a:srgbClr val="FF0000"/>
                </a:solidFill>
              </a:rPr>
              <a:t>W-Os-Pt-Hg</a:t>
            </a:r>
            <a:r>
              <a:rPr lang="en-US" dirty="0" smtClean="0"/>
              <a:t> chain of isotopes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485775" y="1917229"/>
            <a:ext cx="7378700" cy="4573588"/>
            <a:chOff x="306" y="1298"/>
            <a:chExt cx="4648" cy="2881"/>
          </a:xfrm>
        </p:grpSpPr>
        <p:pic>
          <p:nvPicPr>
            <p:cNvPr id="26" name="Picture 16" descr="img00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98"/>
              <a:ext cx="4387" cy="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306" y="3294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 baseline="-25000" dirty="0" smtClean="0">
                  <a:solidFill>
                    <a:srgbClr val="FF0000"/>
                  </a:solidFill>
                  <a:latin typeface="Times New Roman" pitchFamily="18" charset="0"/>
                </a:rPr>
                <a:t>74</a:t>
              </a:r>
              <a:r>
                <a:rPr lang="de-DE" altLang="de-DE" b="1" dirty="0" smtClean="0">
                  <a:solidFill>
                    <a:srgbClr val="FF0000"/>
                  </a:solidFill>
                  <a:latin typeface="Times New Roman" pitchFamily="18" charset="0"/>
                </a:rPr>
                <a:t>W</a:t>
              </a:r>
              <a:endParaRPr lang="de-DE" altLang="de-DE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2857" y="1372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194</a:t>
              </a: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4649" y="1383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200</a:t>
              </a: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2857" y="1911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192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3492" y="1927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194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4082" y="1927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196</a:t>
              </a:r>
            </a:p>
          </p:txBody>
        </p:sp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>
              <a:off x="1701" y="2596"/>
              <a:ext cx="215" cy="1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3600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186</a:t>
              </a: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2290" y="2598"/>
              <a:ext cx="215" cy="1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5400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188</a:t>
              </a:r>
            </a:p>
          </p:txBody>
        </p:sp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2857" y="2603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190</a:t>
              </a:r>
            </a:p>
          </p:txBody>
        </p:sp>
        <p:sp>
          <p:nvSpPr>
            <p:cNvPr id="39" name="Text Box 29"/>
            <p:cNvSpPr txBox="1">
              <a:spLocks noChangeArrowheads="1"/>
            </p:cNvSpPr>
            <p:nvPr/>
          </p:nvSpPr>
          <p:spPr bwMode="auto">
            <a:xfrm>
              <a:off x="3436" y="2603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192</a:t>
              </a:r>
            </a:p>
          </p:txBody>
        </p:sp>
        <p:sp>
          <p:nvSpPr>
            <p:cNvPr id="40" name="Text Box 30"/>
            <p:cNvSpPr txBox="1">
              <a:spLocks noChangeArrowheads="1"/>
            </p:cNvSpPr>
            <p:nvPr/>
          </p:nvSpPr>
          <p:spPr bwMode="auto">
            <a:xfrm>
              <a:off x="1008" y="3265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182</a:t>
              </a: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1701" y="3265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184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2290" y="3242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186</a:t>
              </a: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839" y="3929"/>
              <a:ext cx="2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sz="20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2000" baseline="-2500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altLang="de-DE" sz="20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385" y="3475"/>
              <a:ext cx="2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sz="20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20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altLang="de-DE" sz="2000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170197"/>
              </p:ext>
            </p:extLst>
          </p:nvPr>
        </p:nvGraphicFramePr>
        <p:xfrm>
          <a:off x="468313" y="576000"/>
          <a:ext cx="2052637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5" imgW="1041120" imgH="660240" progId="Equation.3">
                  <p:embed/>
                </p:oleObj>
              </mc:Choice>
              <mc:Fallback>
                <p:oleObj name="Equation" r:id="rId5" imgW="10411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76000"/>
                        <a:ext cx="2052637" cy="13017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0000"/>
                        </a:srgb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142654"/>
            <a:ext cx="1543265" cy="7525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880000"/>
            <a:ext cx="1543265" cy="7525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8000" y="2520000"/>
            <a:ext cx="1543265" cy="7525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6000" y="2383200"/>
            <a:ext cx="1543265" cy="752580"/>
          </a:xfrm>
          <a:prstGeom prst="rect">
            <a:avLst/>
          </a:prstGeom>
        </p:spPr>
      </p:pic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3456000" y="2060848"/>
            <a:ext cx="63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80</a:t>
            </a:r>
            <a:r>
              <a:rPr lang="de-DE" altLang="de-DE" b="1" dirty="0" smtClean="0">
                <a:solidFill>
                  <a:srgbClr val="FF0000"/>
                </a:solidFill>
                <a:latin typeface="Times New Roman" pitchFamily="18" charset="0"/>
              </a:rPr>
              <a:t>Hg</a:t>
            </a:r>
            <a:endParaRPr lang="de-DE" altLang="de-DE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3456000" y="2916000"/>
            <a:ext cx="556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78</a:t>
            </a:r>
            <a:r>
              <a:rPr lang="de-DE" altLang="de-DE" b="1" dirty="0" smtClean="0">
                <a:solidFill>
                  <a:srgbClr val="FF0000"/>
                </a:solidFill>
                <a:latin typeface="Times New Roman" pitchFamily="18" charset="0"/>
              </a:rPr>
              <a:t>Pt</a:t>
            </a:r>
            <a:endParaRPr lang="de-DE" altLang="de-DE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6000" y="3651633"/>
            <a:ext cx="1543265" cy="752580"/>
          </a:xfrm>
          <a:prstGeom prst="rect">
            <a:avLst/>
          </a:prstGeom>
        </p:spPr>
      </p:pic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1602000" y="4005064"/>
            <a:ext cx="607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76</a:t>
            </a:r>
            <a:r>
              <a:rPr lang="de-DE" altLang="de-DE" b="1" dirty="0" smtClean="0">
                <a:solidFill>
                  <a:srgbClr val="FF0000"/>
                </a:solidFill>
                <a:latin typeface="Times New Roman" pitchFamily="18" charset="0"/>
              </a:rPr>
              <a:t>Os</a:t>
            </a:r>
            <a:endParaRPr lang="de-DE" altLang="de-DE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10" y="5076302"/>
            <a:ext cx="1543265" cy="7525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85879"/>
            <a:ext cx="1543265" cy="75258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85" y="5318672"/>
            <a:ext cx="1543265" cy="75258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00" y="5544000"/>
            <a:ext cx="1543265" cy="75258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13" y="5532334"/>
            <a:ext cx="1543265" cy="752580"/>
          </a:xfrm>
          <a:prstGeom prst="rect">
            <a:avLst/>
          </a:prstGeom>
        </p:spPr>
      </p:pic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6372000" y="5940000"/>
            <a:ext cx="2001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b="1" dirty="0" smtClean="0">
                <a:latin typeface="Times New Roman" pitchFamily="18" charset="0"/>
              </a:rPr>
              <a:t>general collective model</a:t>
            </a:r>
            <a:endParaRPr lang="en-US" altLang="de-DE" sz="1400" b="1" dirty="0">
              <a:latin typeface="Times New Roman" pitchFamily="18" charset="0"/>
            </a:endParaRP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6372000" y="6300000"/>
            <a:ext cx="26366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P.O. Hess et al. J</a:t>
            </a:r>
            <a:r>
              <a:rPr kumimoji="1" lang="en-US" altLang="ja-JP" sz="1200" i="1" dirty="0" smtClean="0">
                <a:latin typeface="Times New Roman" pitchFamily="18" charset="0"/>
                <a:ea typeface="ＭＳ Ｐゴシック" pitchFamily="50" charset="-128"/>
              </a:rPr>
              <a:t>. Phys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. G7 (1981), 737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97" y="4033685"/>
            <a:ext cx="1543265" cy="75258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567" y="5123991"/>
            <a:ext cx="352381" cy="19047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45" y="5173997"/>
            <a:ext cx="352381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Triaxial</a:t>
            </a:r>
            <a:r>
              <a:rPr lang="en-US" dirty="0" smtClean="0"/>
              <a:t> Rotor Model </a:t>
            </a:r>
            <a:r>
              <a:rPr lang="en-US" sz="1800" baseline="30000" dirty="0" smtClean="0">
                <a:solidFill>
                  <a:schemeClr val="tx1"/>
                </a:solidFill>
              </a:rPr>
              <a:t>186</a:t>
            </a:r>
            <a:r>
              <a:rPr lang="en-US" sz="1800" dirty="0" smtClean="0">
                <a:solidFill>
                  <a:schemeClr val="tx1"/>
                </a:solidFill>
              </a:rPr>
              <a:t>Os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540000" y="6300000"/>
            <a:ext cx="41449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>
                <a:latin typeface="Times New Roman" pitchFamily="18" charset="0"/>
                <a:ea typeface="ＭＳ Ｐゴシック" pitchFamily="50" charset="-128"/>
              </a:rPr>
              <a:t>C.Y. Wu, D. Cline et al.; Ann. Rev. Nucl. Part Sci 36 (1986), 683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080000"/>
            <a:ext cx="2667000" cy="3619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040000" y="5040000"/>
                <a:ext cx="4015779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de-DE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appears (sub) vibrational</a:t>
                </a: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0" y="5040000"/>
                <a:ext cx="4015779" cy="369332"/>
              </a:xfrm>
              <a:prstGeom prst="rect">
                <a:avLst/>
              </a:prstGeom>
              <a:blipFill>
                <a:blip r:embed="rId4"/>
                <a:stretch>
                  <a:fillRect l="-1210" t="-8065" r="-454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5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Triaxial</a:t>
            </a:r>
            <a:r>
              <a:rPr lang="en-US" dirty="0" smtClean="0"/>
              <a:t> Rotor Model </a:t>
            </a:r>
            <a:r>
              <a:rPr lang="en-US" sz="1800" dirty="0" err="1" smtClean="0">
                <a:solidFill>
                  <a:schemeClr val="tx1"/>
                </a:solidFill>
              </a:rPr>
              <a:t>Os</a:t>
            </a:r>
            <a:r>
              <a:rPr lang="en-US" sz="1800" dirty="0" smtClean="0">
                <a:solidFill>
                  <a:schemeClr val="tx1"/>
                </a:solidFill>
              </a:rPr>
              <a:t>-isotopes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" y="804093"/>
            <a:ext cx="8683943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Spectroscopic quadrupole moments in the ground state band of </a:t>
            </a:r>
            <a:r>
              <a:rPr lang="en-US" sz="2200" dirty="0" err="1" smtClean="0">
                <a:solidFill>
                  <a:srgbClr val="FF0000"/>
                </a:solidFill>
              </a:rPr>
              <a:t>Os</a:t>
            </a:r>
            <a:r>
              <a:rPr lang="en-US" sz="2200" dirty="0" smtClean="0"/>
              <a:t>-isotopes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48" name="Object 6"/>
          <p:cNvGraphicFramePr>
            <a:graphicFrameLocks noChangeAspect="1"/>
          </p:cNvGraphicFramePr>
          <p:nvPr/>
        </p:nvGraphicFramePr>
        <p:xfrm>
          <a:off x="2220913" y="939800"/>
          <a:ext cx="458311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4" imgW="3060360" imgH="507960" progId="Equation.3">
                  <p:embed/>
                </p:oleObj>
              </mc:Choice>
              <mc:Fallback>
                <p:oleObj name="Equation" r:id="rId4" imgW="3060360" imgH="507960" progId="Equation.3">
                  <p:embed/>
                  <p:pic>
                    <p:nvPicPr>
                      <p:cNvPr id="4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939800"/>
                        <a:ext cx="4583112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10" descr="TRIOS19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2276475"/>
            <a:ext cx="2490788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 descr="TRIOS19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2276475"/>
            <a:ext cx="2490787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TRIOS18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93938"/>
            <a:ext cx="2501900" cy="2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TRIOS18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276475"/>
            <a:ext cx="2516188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540000" y="6300000"/>
            <a:ext cx="41449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>
                <a:latin typeface="Times New Roman" pitchFamily="18" charset="0"/>
                <a:ea typeface="ＭＳ Ｐゴシック" pitchFamily="50" charset="-128"/>
              </a:rPr>
              <a:t>C.Y. Wu, D. Cline et al.; Ann. Rev. Nucl. Part Sci 36 (1986), 683</a:t>
            </a:r>
          </a:p>
        </p:txBody>
      </p:sp>
    </p:spTree>
    <p:extLst>
      <p:ext uri="{BB962C8B-B14F-4D97-AF65-F5344CB8AC3E}">
        <p14:creationId xmlns:p14="http://schemas.microsoft.com/office/powerpoint/2010/main" val="19599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Spectroscopy of </a:t>
            </a:r>
            <a:r>
              <a:rPr lang="en-US" sz="2200" dirty="0" err="1" smtClean="0">
                <a:solidFill>
                  <a:srgbClr val="FF0000"/>
                </a:solidFill>
              </a:rPr>
              <a:t>Os</a:t>
            </a:r>
            <a:r>
              <a:rPr lang="en-US" sz="2200" dirty="0" smtClean="0"/>
              <a:t>-isotopes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795337"/>
            <a:ext cx="72866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Spectroscopy of </a:t>
            </a:r>
            <a:r>
              <a:rPr lang="en-US" sz="2200" dirty="0" err="1" smtClean="0">
                <a:solidFill>
                  <a:srgbClr val="FF0000"/>
                </a:solidFill>
              </a:rPr>
              <a:t>Os</a:t>
            </a:r>
            <a:r>
              <a:rPr lang="en-US" sz="2200" dirty="0" smtClean="0"/>
              <a:t>-isotopes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862012"/>
            <a:ext cx="70770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deformation (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de-DE" dirty="0" smtClean="0">
                <a:latin typeface="Times New Roman"/>
                <a:cs typeface="Times New Roman"/>
              </a:rPr>
              <a:t>=2)</a:t>
            </a:r>
            <a:endParaRPr lang="en-US" dirty="0"/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431800" y="2924175"/>
            <a:ext cx="84613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dirty="0" smtClean="0">
                <a:latin typeface="Times New Roman" pitchFamily="18" charset="0"/>
              </a:rPr>
              <a:t>There are </a:t>
            </a:r>
            <a:r>
              <a:rPr lang="en-US" altLang="de-DE" dirty="0" smtClean="0">
                <a:solidFill>
                  <a:srgbClr val="0000CC"/>
                </a:solidFill>
                <a:latin typeface="Times New Roman" pitchFamily="18" charset="0"/>
              </a:rPr>
              <a:t>five independent real parameters</a:t>
            </a:r>
            <a:r>
              <a:rPr lang="en-US" altLang="de-DE" dirty="0" smtClean="0">
                <a:latin typeface="Times New Roman" pitchFamily="18" charset="0"/>
              </a:rPr>
              <a:t>, </a:t>
            </a:r>
          </a:p>
          <a:p>
            <a:pPr>
              <a:buFontTx/>
              <a:buBlip>
                <a:blip r:embed="rId4"/>
              </a:buBlip>
            </a:pPr>
            <a:r>
              <a:rPr lang="de-DE" altLang="de-D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indicates the stretching of the 3-axis with respect to the 1- and 2-axes</a:t>
            </a:r>
          </a:p>
          <a:p>
            <a:pPr>
              <a:buFontTx/>
              <a:buBlip>
                <a:blip r:embed="rId4"/>
              </a:buBlip>
            </a:pPr>
            <a:r>
              <a:rPr lang="de-DE" altLang="de-D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altLang="de-DE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determines the difference in length between the 1- and 2-axes</a:t>
            </a:r>
          </a:p>
          <a:p>
            <a:pPr>
              <a:buFontTx/>
              <a:buBlip>
                <a:blip r:embed="rId4"/>
              </a:buBlip>
            </a:pPr>
            <a:r>
              <a:rPr lang="de-DE" alt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three Euler angles</a:t>
            </a: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, which determine the orientation of the principle axis system (1,2,3)</a:t>
            </a:r>
          </a:p>
          <a:p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    with respect to the laboratory frame (</a:t>
            </a:r>
            <a:r>
              <a:rPr lang="en-US" altLang="de-DE" dirty="0" err="1" smtClean="0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31800" y="4652963"/>
            <a:ext cx="8461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dirty="0">
                <a:latin typeface="Times New Roman" pitchFamily="18" charset="0"/>
              </a:rPr>
              <a:t>Hill - Wheeler </a:t>
            </a:r>
            <a:r>
              <a:rPr lang="de-DE" altLang="de-DE" dirty="0" err="1">
                <a:latin typeface="Times New Roman" pitchFamily="18" charset="0"/>
              </a:rPr>
              <a:t>introduced</a:t>
            </a:r>
            <a:r>
              <a:rPr lang="de-DE" altLang="de-DE" dirty="0">
                <a:latin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</a:rPr>
              <a:t>the</a:t>
            </a:r>
            <a:r>
              <a:rPr lang="de-DE" altLang="de-DE" dirty="0">
                <a:latin typeface="Times New Roman" pitchFamily="18" charset="0"/>
              </a:rPr>
              <a:t> </a:t>
            </a:r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l-GR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de-DE" altLang="de-D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parameters</a:t>
            </a:r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altLang="de-D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Object 28"/>
          <p:cNvGraphicFramePr>
            <a:graphicFrameLocks noChangeAspect="1"/>
          </p:cNvGraphicFramePr>
          <p:nvPr/>
        </p:nvGraphicFramePr>
        <p:xfrm>
          <a:off x="3748088" y="5157788"/>
          <a:ext cx="16160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数式" r:id="rId5" imgW="1079280" imgH="660240" progId="Equation.3">
                  <p:embed/>
                </p:oleObj>
              </mc:Choice>
              <mc:Fallback>
                <p:oleObj name="数式" r:id="rId5" imgW="1079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5157788"/>
                        <a:ext cx="1616075" cy="989012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9"/>
          <p:cNvGraphicFramePr>
            <a:graphicFrameLocks noChangeAspect="1"/>
          </p:cNvGraphicFramePr>
          <p:nvPr/>
        </p:nvGraphicFramePr>
        <p:xfrm>
          <a:off x="900113" y="1196975"/>
          <a:ext cx="35083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7" imgW="2361960" imgH="482400" progId="Equation.3">
                  <p:embed/>
                </p:oleObj>
              </mc:Choice>
              <mc:Fallback>
                <p:oleObj name="Equation" r:id="rId7" imgW="2361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96975"/>
                        <a:ext cx="35083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27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Spectroscopy of </a:t>
            </a:r>
            <a:r>
              <a:rPr lang="en-US" sz="2200" dirty="0" err="1" smtClean="0">
                <a:solidFill>
                  <a:srgbClr val="FF0000"/>
                </a:solidFill>
              </a:rPr>
              <a:t>Os</a:t>
            </a:r>
            <a:r>
              <a:rPr lang="en-US" sz="2200" dirty="0" smtClean="0"/>
              <a:t>-isotopes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881062"/>
            <a:ext cx="6867525" cy="50958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" y="1033462"/>
            <a:ext cx="68675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Spectroscopy of </a:t>
            </a:r>
            <a:r>
              <a:rPr lang="en-US" sz="2200" dirty="0" err="1" smtClean="0">
                <a:solidFill>
                  <a:srgbClr val="FF0000"/>
                </a:solidFill>
              </a:rPr>
              <a:t>Os</a:t>
            </a:r>
            <a:r>
              <a:rPr lang="en-US" sz="2200" dirty="0" smtClean="0"/>
              <a:t>-isotopes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833437"/>
            <a:ext cx="60864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Spectroscopic quadrupole moments in the ground state band of </a:t>
            </a:r>
            <a:r>
              <a:rPr lang="en-US" sz="2200" dirty="0">
                <a:solidFill>
                  <a:srgbClr val="FF0000"/>
                </a:solidFill>
              </a:rPr>
              <a:t>W</a:t>
            </a:r>
            <a:r>
              <a:rPr lang="en-US" sz="2200" dirty="0" smtClean="0"/>
              <a:t>-isotopes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2220913" y="939800"/>
          <a:ext cx="458311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4" imgW="3060360" imgH="507960" progId="Equation.3">
                  <p:embed/>
                </p:oleObj>
              </mc:Choice>
              <mc:Fallback>
                <p:oleObj name="Equation" r:id="rId4" imgW="3060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939800"/>
                        <a:ext cx="4583112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0000" y="6300000"/>
            <a:ext cx="299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R.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Kulessa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al.; Phys. Lett B218 (1989), 421</a:t>
            </a:r>
          </a:p>
        </p:txBody>
      </p:sp>
      <p:pic>
        <p:nvPicPr>
          <p:cNvPr id="11" name="Picture 11" descr="TRIW1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2159000"/>
            <a:ext cx="26924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TRIW1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2159000"/>
            <a:ext cx="2692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TRIW18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59000"/>
            <a:ext cx="2681288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011863" y="5516563"/>
            <a:ext cx="1498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5.87 (29)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0.223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779838" y="5516563"/>
            <a:ext cx="1498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6.72 (35)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0.258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547813" y="5516563"/>
            <a:ext cx="1722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7.10 (38)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0.274 – 0.193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Spectroscopic quadrupole moments in the gamma band of </a:t>
            </a:r>
            <a:r>
              <a:rPr lang="en-US" sz="2200" dirty="0">
                <a:solidFill>
                  <a:srgbClr val="FF0000"/>
                </a:solidFill>
              </a:rPr>
              <a:t>W</a:t>
            </a:r>
            <a:r>
              <a:rPr lang="en-US" sz="2200" dirty="0" smtClean="0"/>
              <a:t>-isotopes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2220913" y="939800"/>
          <a:ext cx="458311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Equation" r:id="rId4" imgW="3060360" imgH="507960" progId="Equation.3">
                  <p:embed/>
                </p:oleObj>
              </mc:Choice>
              <mc:Fallback>
                <p:oleObj name="Equation" r:id="rId4" imgW="3060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939800"/>
                        <a:ext cx="4583112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0000" y="6300000"/>
            <a:ext cx="299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R.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Kulessa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al.; Phys. Lett B218 (1989), 421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011863" y="5516563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6.3 (4)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0.239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779838" y="5516563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5.6 (3)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0.219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547813" y="5516563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5.8 (5)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0.227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2" descr="W186Q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2122488"/>
            <a:ext cx="27495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W184Q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187575"/>
            <a:ext cx="2741613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W182Q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59000"/>
            <a:ext cx="2713038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Collective properties in </a:t>
            </a:r>
            <a:r>
              <a:rPr lang="en-US" baseline="30000" dirty="0" smtClean="0">
                <a:solidFill>
                  <a:srgbClr val="FF0000"/>
                </a:solidFill>
              </a:rPr>
              <a:t>198,200,202,204</a:t>
            </a:r>
            <a:r>
              <a:rPr lang="en-US" dirty="0" smtClean="0">
                <a:solidFill>
                  <a:srgbClr val="FF0000"/>
                </a:solidFill>
              </a:rPr>
              <a:t>Hg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11863" y="6093296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C.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Günther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al.; Z. Phys. A301 (1981), 119</a:t>
            </a:r>
          </a:p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Y.K. Agarwal et al.; Z. Phys. A320 (1985), 295</a:t>
            </a:r>
          </a:p>
        </p:txBody>
      </p:sp>
      <p:pic>
        <p:nvPicPr>
          <p:cNvPr id="12" name="Picture 12" descr="TRIAXH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688"/>
            <a:ext cx="22669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TRIAXHG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8976"/>
            <a:ext cx="2357437" cy="31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325926"/>
              </p:ext>
            </p:extLst>
          </p:nvPr>
        </p:nvGraphicFramePr>
        <p:xfrm>
          <a:off x="3851275" y="981051"/>
          <a:ext cx="2232025" cy="1701483"/>
        </p:xfrm>
        <a:graphic>
          <a:graphicData uri="http://schemas.openxmlformats.org/drawingml/2006/table">
            <a:tbl>
              <a:tblPr/>
              <a:tblGrid>
                <a:gridCol w="71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B(E2;2</a:t>
                      </a:r>
                      <a:r>
                        <a:rPr kumimoji="0" lang="de-DE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 spu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spu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spu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spu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621352"/>
              </p:ext>
            </p:extLst>
          </p:nvPr>
        </p:nvGraphicFramePr>
        <p:xfrm>
          <a:off x="3886200" y="4352901"/>
          <a:ext cx="2197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Equation" r:id="rId6" imgW="2197080" imgH="431640" progId="Equation.3">
                  <p:embed/>
                </p:oleObj>
              </mc:Choice>
              <mc:Fallback>
                <p:oleObj name="Equation" r:id="rId6" imgW="2197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52901"/>
                        <a:ext cx="2197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09531"/>
              </p:ext>
            </p:extLst>
          </p:nvPr>
        </p:nvGraphicFramePr>
        <p:xfrm>
          <a:off x="3886200" y="4892651"/>
          <a:ext cx="2235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9" name="Equation" r:id="rId8" imgW="2234880" imgH="431640" progId="Equation.3">
                  <p:embed/>
                </p:oleObj>
              </mc:Choice>
              <mc:Fallback>
                <p:oleObj name="Equation" r:id="rId8" imgW="2234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92651"/>
                        <a:ext cx="2235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03"/>
          <p:cNvSpPr txBox="1">
            <a:spLocks noChangeArrowheads="1"/>
          </p:cNvSpPr>
          <p:nvPr/>
        </p:nvSpPr>
        <p:spPr bwMode="auto">
          <a:xfrm>
            <a:off x="3778250" y="3454376"/>
            <a:ext cx="337978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soft (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=0.3) 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asymmetric rotor model:</a:t>
            </a:r>
          </a:p>
          <a:p>
            <a:endParaRPr lang="de-DE" altLang="de-DE" sz="1600" b="1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IBM – O(6) limit:</a:t>
            </a:r>
          </a:p>
          <a:p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de-DE" altLang="de-DE" sz="1600">
                <a:latin typeface="Times New Roman" pitchFamily="18" charset="0"/>
              </a:rPr>
              <a:t>boson number </a:t>
            </a:r>
            <a:r>
              <a:rPr lang="de-DE" altLang="de-DE" sz="1600" b="1">
                <a:latin typeface="Times New Roman" pitchFamily="18" charset="0"/>
              </a:rPr>
              <a:t>N = 5</a:t>
            </a:r>
            <a:r>
              <a:rPr lang="de-DE" altLang="de-DE" sz="1600">
                <a:latin typeface="Times New Roman" pitchFamily="18" charset="0"/>
              </a:rPr>
              <a:t> to </a:t>
            </a:r>
            <a:r>
              <a:rPr lang="de-DE" altLang="de-DE" sz="1600" b="1">
                <a:latin typeface="Times New Roman" pitchFamily="18" charset="0"/>
              </a:rPr>
              <a:t>2</a:t>
            </a:r>
          </a:p>
          <a:p>
            <a:r>
              <a:rPr lang="de-DE" altLang="de-DE" sz="1600">
                <a:latin typeface="Times New Roman" pitchFamily="18" charset="0"/>
              </a:rPr>
              <a:t>for </a:t>
            </a:r>
            <a:r>
              <a:rPr lang="de-DE" altLang="de-DE" sz="1600" b="1" i="1">
                <a:latin typeface="Times New Roman" pitchFamily="18" charset="0"/>
              </a:rPr>
              <a:t>Hg-isotopes</a:t>
            </a:r>
            <a:r>
              <a:rPr lang="de-DE" altLang="de-DE" sz="1600">
                <a:latin typeface="Times New Roman" pitchFamily="18" charset="0"/>
              </a:rPr>
              <a:t> with </a:t>
            </a:r>
            <a:r>
              <a:rPr lang="de-DE" altLang="de-DE" sz="1600" b="1">
                <a:latin typeface="Times New Roman" pitchFamily="18" charset="0"/>
              </a:rPr>
              <a:t>A=198</a:t>
            </a:r>
            <a:r>
              <a:rPr lang="de-DE" altLang="de-DE" sz="1600">
                <a:latin typeface="Times New Roman" pitchFamily="18" charset="0"/>
              </a:rPr>
              <a:t> to </a:t>
            </a:r>
            <a:r>
              <a:rPr lang="de-DE" altLang="de-DE" sz="1600" b="1">
                <a:latin typeface="Times New Roman" pitchFamily="18" charset="0"/>
              </a:rPr>
              <a:t>204</a:t>
            </a:r>
          </a:p>
        </p:txBody>
      </p:sp>
    </p:spTree>
    <p:extLst>
      <p:ext uri="{BB962C8B-B14F-4D97-AF65-F5344CB8AC3E}">
        <p14:creationId xmlns:p14="http://schemas.microsoft.com/office/powerpoint/2010/main" val="7600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 of the asymmetric rotor model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147"/>
          <p:cNvGraphicFramePr>
            <a:graphicFrameLocks noGrp="1"/>
          </p:cNvGraphicFramePr>
          <p:nvPr/>
        </p:nvGraphicFramePr>
        <p:xfrm>
          <a:off x="827088" y="1038225"/>
          <a:ext cx="3408362" cy="5059680"/>
        </p:xfrm>
        <a:graphic>
          <a:graphicData uri="http://schemas.openxmlformats.org/drawingml/2006/table">
            <a:tbl>
              <a:tblPr/>
              <a:tblGrid>
                <a:gridCol w="887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isotope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182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0.274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11.4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11.2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184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0.258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13.8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13.7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186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15.9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15.8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186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16.5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16.1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188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19.2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18.8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190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22.3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22.0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192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25.2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25.2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192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de-DE" alt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32.5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194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de-DE" alt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32.5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196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de-DE" alt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32.5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36.3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38.0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39.1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41.0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33.4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34.4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204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31.5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31.5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7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959930"/>
              </p:ext>
            </p:extLst>
          </p:nvPr>
        </p:nvGraphicFramePr>
        <p:xfrm>
          <a:off x="4680000" y="3555925"/>
          <a:ext cx="21875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8" name="Equation" r:id="rId4" imgW="1752480" imgH="533160" progId="Equation.3">
                  <p:embed/>
                </p:oleObj>
              </mc:Choice>
              <mc:Fallback>
                <p:oleObj name="Equation" r:id="rId4" imgW="17524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000" y="3555925"/>
                        <a:ext cx="21875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12287"/>
              </p:ext>
            </p:extLst>
          </p:nvPr>
        </p:nvGraphicFramePr>
        <p:xfrm>
          <a:off x="4680000" y="4770908"/>
          <a:ext cx="40782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9" name="Equation" r:id="rId6" imgW="3263760" imgH="558720" progId="Equation.3">
                  <p:embed/>
                </p:oleObj>
              </mc:Choice>
              <mc:Fallback>
                <p:oleObj name="Equation" r:id="rId6" imgW="32637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000" y="4770908"/>
                        <a:ext cx="40782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73130"/>
              </p:ext>
            </p:extLst>
          </p:nvPr>
        </p:nvGraphicFramePr>
        <p:xfrm>
          <a:off x="4680000" y="5537671"/>
          <a:ext cx="13160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" name="Equation" r:id="rId8" imgW="1054080" imgH="444240" progId="Equation.3">
                  <p:embed/>
                </p:oleObj>
              </mc:Choice>
              <mc:Fallback>
                <p:oleObj name="Equation" r:id="rId8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000" y="5537671"/>
                        <a:ext cx="131603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612000"/>
            <a:ext cx="4005822" cy="211008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244408" y="2348880"/>
            <a:ext cx="89959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8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Spherical harmonics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00113" y="929729"/>
            <a:ext cx="4133850" cy="4421187"/>
            <a:chOff x="1862" y="767"/>
            <a:chExt cx="2604" cy="278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767"/>
              <a:ext cx="2036" cy="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753"/>
              <a:ext cx="543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760805"/>
              </p:ext>
            </p:extLst>
          </p:nvPr>
        </p:nvGraphicFramePr>
        <p:xfrm>
          <a:off x="5397500" y="1031329"/>
          <a:ext cx="1252538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4" name="Equation" r:id="rId6" imgW="1002960" imgH="419040" progId="Equation.3">
                  <p:embed/>
                </p:oleObj>
              </mc:Choice>
              <mc:Fallback>
                <p:oleObj name="Equation" r:id="rId6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1031329"/>
                        <a:ext cx="1252538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968407"/>
              </p:ext>
            </p:extLst>
          </p:nvPr>
        </p:nvGraphicFramePr>
        <p:xfrm>
          <a:off x="5397500" y="2564854"/>
          <a:ext cx="2400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5" name="Equation" r:id="rId8" imgW="1917360" imgH="444240" progId="Equation.3">
                  <p:embed/>
                </p:oleObj>
              </mc:Choice>
              <mc:Fallback>
                <p:oleObj name="Equation" r:id="rId8" imgW="1917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564854"/>
                        <a:ext cx="2400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676431"/>
              </p:ext>
            </p:extLst>
          </p:nvPr>
        </p:nvGraphicFramePr>
        <p:xfrm>
          <a:off x="5397500" y="3069679"/>
          <a:ext cx="27035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6" name="Equation" r:id="rId10" imgW="2158920" imgH="444240" progId="Equation.3">
                  <p:embed/>
                </p:oleObj>
              </mc:Choice>
              <mc:Fallback>
                <p:oleObj name="Equation" r:id="rId10" imgW="2158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069679"/>
                        <a:ext cx="27035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845784"/>
              </p:ext>
            </p:extLst>
          </p:nvPr>
        </p:nvGraphicFramePr>
        <p:xfrm>
          <a:off x="5397500" y="3590379"/>
          <a:ext cx="23685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7" name="Equation" r:id="rId12" imgW="1892160" imgH="444240" progId="Equation.3">
                  <p:embed/>
                </p:oleObj>
              </mc:Choice>
              <mc:Fallback>
                <p:oleObj name="Equation" r:id="rId12" imgW="1892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590379"/>
                        <a:ext cx="23685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143720"/>
              </p:ext>
            </p:extLst>
          </p:nvPr>
        </p:nvGraphicFramePr>
        <p:xfrm>
          <a:off x="5397500" y="1504404"/>
          <a:ext cx="18430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8" name="Equation" r:id="rId14" imgW="1473120" imgH="444240" progId="Equation.3">
                  <p:embed/>
                </p:oleObj>
              </mc:Choice>
              <mc:Fallback>
                <p:oleObj name="Equation" r:id="rId14" imgW="1473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1504404"/>
                        <a:ext cx="184308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129504"/>
              </p:ext>
            </p:extLst>
          </p:nvPr>
        </p:nvGraphicFramePr>
        <p:xfrm>
          <a:off x="5397500" y="2007641"/>
          <a:ext cx="24479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9" name="Equation" r:id="rId16" imgW="1955520" imgH="444240" progId="Equation.3">
                  <p:embed/>
                </p:oleObj>
              </mc:Choice>
              <mc:Fallback>
                <p:oleObj name="Equation" r:id="rId16" imgW="1955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007641"/>
                        <a:ext cx="244792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845899"/>
              </p:ext>
            </p:extLst>
          </p:nvPr>
        </p:nvGraphicFramePr>
        <p:xfrm>
          <a:off x="5397500" y="4095204"/>
          <a:ext cx="32273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0" name="Equation" r:id="rId18" imgW="2577960" imgH="444240" progId="Equation.3">
                  <p:embed/>
                </p:oleObj>
              </mc:Choice>
              <mc:Fallback>
                <p:oleObj name="Equation" r:id="rId18" imgW="2577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4095204"/>
                        <a:ext cx="32273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822818"/>
              </p:ext>
            </p:extLst>
          </p:nvPr>
        </p:nvGraphicFramePr>
        <p:xfrm>
          <a:off x="5397500" y="4580979"/>
          <a:ext cx="36258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1" name="Equation" r:id="rId20" imgW="2895480" imgH="444240" progId="Equation.3">
                  <p:embed/>
                </p:oleObj>
              </mc:Choice>
              <mc:Fallback>
                <p:oleObj name="Equation" r:id="rId20" imgW="289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4580979"/>
                        <a:ext cx="36258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320533"/>
              </p:ext>
            </p:extLst>
          </p:nvPr>
        </p:nvGraphicFramePr>
        <p:xfrm>
          <a:off x="5397500" y="5103266"/>
          <a:ext cx="28463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2" name="Equation" r:id="rId22" imgW="2273040" imgH="444240" progId="Equation.3">
                  <p:embed/>
                </p:oleObj>
              </mc:Choice>
              <mc:Fallback>
                <p:oleObj name="Equation" r:id="rId22" imgW="2273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5103266"/>
                        <a:ext cx="28463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653014"/>
              </p:ext>
            </p:extLst>
          </p:nvPr>
        </p:nvGraphicFramePr>
        <p:xfrm>
          <a:off x="5397500" y="5606504"/>
          <a:ext cx="2543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3" name="Equation" r:id="rId24" imgW="2031840" imgH="444240" progId="Equation.3">
                  <p:embed/>
                </p:oleObj>
              </mc:Choice>
              <mc:Fallback>
                <p:oleObj name="Equation" r:id="rId24" imgW="2031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5606504"/>
                        <a:ext cx="2543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9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deformation (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de-DE" dirty="0" smtClean="0">
                <a:latin typeface="Times New Roman"/>
                <a:cs typeface="Times New Roman"/>
              </a:rPr>
              <a:t>=2)</a:t>
            </a: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079500" y="900113"/>
          <a:ext cx="66754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" name="Equation" r:id="rId4" imgW="4431960" imgH="457200" progId="Equation.3">
                  <p:embed/>
                </p:oleObj>
              </mc:Choice>
              <mc:Fallback>
                <p:oleObj name="Equation" r:id="rId4" imgW="4431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900113"/>
                        <a:ext cx="66754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079500" y="1557338"/>
          <a:ext cx="68849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" name="Equation" r:id="rId6" imgW="4572000" imgH="507960" progId="Equation.3">
                  <p:embed/>
                </p:oleObj>
              </mc:Choice>
              <mc:Fallback>
                <p:oleObj name="Equation" r:id="rId6" imgW="4572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557338"/>
                        <a:ext cx="688498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023938" y="2420938"/>
            <a:ext cx="7265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Times New Roman" pitchFamily="18" charset="0"/>
              </a:rPr>
              <a:t>Consider the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nuclear shapes</a:t>
            </a:r>
            <a:r>
              <a:rPr lang="de-DE" altLang="de-DE">
                <a:latin typeface="Times New Roman" pitchFamily="18" charset="0"/>
              </a:rPr>
              <a:t> in the principal axis system (1, 2, 3) 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≡ (x´, y´, z´)</a:t>
            </a:r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1619250" y="2878138"/>
          <a:ext cx="5486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" name="Equation" r:id="rId8" imgW="3644640" imgH="507960" progId="Equation.3">
                  <p:embed/>
                </p:oleObj>
              </mc:Choice>
              <mc:Fallback>
                <p:oleObj name="Equation" r:id="rId8" imgW="3644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878138"/>
                        <a:ext cx="5486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1619250" y="3778250"/>
          <a:ext cx="56213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" name="Equation" r:id="rId10" imgW="3733560" imgH="507960" progId="Equation.3">
                  <p:embed/>
                </p:oleObj>
              </mc:Choice>
              <mc:Fallback>
                <p:oleObj name="Equation" r:id="rId10" imgW="3733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78250"/>
                        <a:ext cx="56213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/>
        </p:nvGraphicFramePr>
        <p:xfrm>
          <a:off x="1619250" y="4678363"/>
          <a:ext cx="43021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" name="Equation" r:id="rId12" imgW="2857320" imgH="507960" progId="Equation.3">
                  <p:embed/>
                </p:oleObj>
              </mc:Choice>
              <mc:Fallback>
                <p:oleObj name="Equation" r:id="rId12" imgW="2857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678363"/>
                        <a:ext cx="43021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1619250" y="5757863"/>
          <a:ext cx="55657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" name="Equation" r:id="rId14" imgW="3695400" imgH="507960" progId="Equation.3">
                  <p:embed/>
                </p:oleObj>
              </mc:Choice>
              <mc:Fallback>
                <p:oleObj name="Equation" r:id="rId14" imgW="3695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757863"/>
                        <a:ext cx="5565775" cy="765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476375" y="2781300"/>
            <a:ext cx="5832475" cy="2735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5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de-DE" dirty="0" smtClean="0">
                <a:latin typeface="Times New Roman"/>
                <a:cs typeface="Times New Roman"/>
              </a:rPr>
              <a:t>,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) </a:t>
            </a:r>
            <a:r>
              <a:rPr lang="en-US" dirty="0" smtClean="0">
                <a:latin typeface="Times New Roman"/>
                <a:cs typeface="Times New Roman"/>
              </a:rPr>
              <a:t>coordinates</a:t>
            </a:r>
            <a:endParaRPr lang="en-US" dirty="0"/>
          </a:p>
        </p:txBody>
      </p: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163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-17463"/>
            <a:ext cx="113665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3873500" y="2205038"/>
            <a:ext cx="4946650" cy="3552825"/>
            <a:chOff x="1292" y="1041"/>
            <a:chExt cx="3116" cy="2238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" y="1041"/>
              <a:ext cx="3057" cy="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Line 12"/>
            <p:cNvSpPr>
              <a:spLocks noChangeShapeType="1"/>
            </p:cNvSpPr>
            <p:nvPr/>
          </p:nvSpPr>
          <p:spPr bwMode="auto">
            <a:xfrm rot="10800000" flipH="1">
              <a:off x="1360" y="2330"/>
              <a:ext cx="726" cy="77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1338" y="2074"/>
              <a:ext cx="499" cy="182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292" y="1888"/>
              <a:ext cx="409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292" y="1298"/>
              <a:ext cx="273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1738" y="1344"/>
              <a:ext cx="0" cy="18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842"/>
              <a:ext cx="26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87338" y="2219325"/>
            <a:ext cx="34925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8"/>
              </a:buBlip>
            </a:pPr>
            <a:r>
              <a:rPr lang="de-DE" altLang="de-DE" sz="1600" dirty="0">
                <a:latin typeface="Times New Roman" pitchFamily="18" charset="0"/>
              </a:rPr>
              <a:t> At </a:t>
            </a:r>
            <a:r>
              <a:rPr lang="el-GR" altLang="de-DE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de-DE" altLang="de-DE" sz="16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the nucleus is elongated along 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z´axis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, but 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x´and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y´axes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are equal 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de-DE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prolate</a:t>
            </a:r>
            <a:r>
              <a:rPr lang="en-US" altLang="de-DE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shape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´= y´)</a:t>
            </a:r>
          </a:p>
          <a:p>
            <a:pPr>
              <a:buFontTx/>
              <a:buBlip>
                <a:blip r:embed="rId8"/>
              </a:buBlip>
            </a:pP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As we increase </a:t>
            </a:r>
            <a:r>
              <a:rPr lang="el-GR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x´axis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grows at the expense of 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y´and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z´axes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through a region of </a:t>
            </a:r>
            <a:r>
              <a:rPr lang="en-US" altLang="de-DE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triaxial</a:t>
            </a:r>
            <a:r>
              <a:rPr lang="en-US" altLang="de-DE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shapes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with three unequal axis, until axial symmetry is again reached at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60</a:t>
            </a:r>
            <a:r>
              <a:rPr lang="de-DE" altLang="de-DE" sz="16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but now with 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z´and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x´axis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equal in length. These two axes are longer than 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y´axis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de-DE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oblate shape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´= z´)</a:t>
            </a:r>
          </a:p>
          <a:p>
            <a:pPr>
              <a:buFontTx/>
              <a:buBlip>
                <a:blip r:embed="rId8"/>
              </a:buBlip>
            </a:pP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This pattern is </a:t>
            </a:r>
            <a:r>
              <a:rPr lang="en-US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repeated: every 60</a:t>
            </a:r>
            <a:r>
              <a:rPr lang="en-US" altLang="de-DE" sz="16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axial symmetry repeated and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prolate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and oblate shapes alternate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3"/>
          <p:cNvGraphicFramePr>
            <a:graphicFrameLocks noChangeAspect="1"/>
          </p:cNvGraphicFramePr>
          <p:nvPr/>
        </p:nvGraphicFramePr>
        <p:xfrm>
          <a:off x="1738313" y="1052513"/>
          <a:ext cx="55657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9" imgW="3695400" imgH="507960" progId="Equation.3">
                  <p:embed/>
                </p:oleObj>
              </mc:Choice>
              <mc:Fallback>
                <p:oleObj name="Equation" r:id="rId9" imgW="3695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1052513"/>
                        <a:ext cx="5565775" cy="765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4608000" y="2636912"/>
            <a:ext cx="622800" cy="295232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4471200" y="4093200"/>
            <a:ext cx="216000" cy="216024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4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de-DE" dirty="0" smtClean="0">
                <a:latin typeface="Times New Roman"/>
                <a:cs typeface="Times New Roman"/>
              </a:rPr>
              <a:t>,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) </a:t>
            </a:r>
            <a:r>
              <a:rPr lang="en-US" dirty="0" smtClean="0">
                <a:latin typeface="Times New Roman"/>
                <a:cs typeface="Times New Roman"/>
              </a:rPr>
              <a:t>coordinates</a:t>
            </a:r>
            <a:endParaRPr lang="en-US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4641850" cy="364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397500" y="1079500"/>
            <a:ext cx="3621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 dirty="0" smtClean="0">
                <a:latin typeface="Times New Roman" pitchFamily="18" charset="0"/>
              </a:rPr>
              <a:t>The </a:t>
            </a:r>
            <a:r>
              <a:rPr lang="de-DE" altLang="de-DE" sz="1600" dirty="0">
                <a:latin typeface="Times New Roman" pitchFamily="18" charset="0"/>
              </a:rPr>
              <a:t>(</a:t>
            </a:r>
            <a:r>
              <a:rPr lang="el-GR" altLang="de-DE" sz="16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altLang="de-DE" sz="16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plane is divided into six equivalent parts by the symmetries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altLang="de-DE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397500" y="1839913"/>
            <a:ext cx="3189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>
                <a:latin typeface="Times New Roman" pitchFamily="18" charset="0"/>
              </a:rPr>
              <a:t>T</a:t>
            </a:r>
            <a:r>
              <a:rPr lang="en-US" altLang="de-DE" sz="1600" dirty="0" smtClean="0">
                <a:latin typeface="Times New Roman" pitchFamily="18" charset="0"/>
              </a:rPr>
              <a:t>he sector 0</a:t>
            </a:r>
            <a:r>
              <a:rPr lang="en-US" altLang="de-DE" sz="1600" baseline="30000" dirty="0" smtClean="0">
                <a:latin typeface="Times New Roman" pitchFamily="18" charset="0"/>
              </a:rPr>
              <a:t>0</a:t>
            </a:r>
            <a:r>
              <a:rPr lang="en-US" altLang="de-DE" sz="1600" dirty="0" smtClean="0">
                <a:latin typeface="Times New Roman" pitchFamily="18" charset="0"/>
              </a:rPr>
              <a:t> and 60</a:t>
            </a:r>
            <a:r>
              <a:rPr lang="en-US" altLang="de-DE" sz="1600" baseline="30000" dirty="0" smtClean="0">
                <a:latin typeface="Times New Roman" pitchFamily="18" charset="0"/>
              </a:rPr>
              <a:t>0</a:t>
            </a:r>
            <a:r>
              <a:rPr lang="en-US" altLang="de-DE" sz="1600" dirty="0" smtClean="0">
                <a:latin typeface="Times New Roman" pitchFamily="18" charset="0"/>
              </a:rPr>
              <a:t> contains all shapes uniquely, i.e. </a:t>
            </a:r>
            <a:r>
              <a:rPr lang="en-US" altLang="de-DE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triaxial</a:t>
            </a:r>
            <a:r>
              <a:rPr lang="en-US" altLang="de-DE" sz="1600" b="1" dirty="0" smtClean="0">
                <a:solidFill>
                  <a:srgbClr val="FF0000"/>
                </a:solidFill>
                <a:latin typeface="Times New Roman" pitchFamily="18" charset="0"/>
              </a:rPr>
              <a:t> shapes</a:t>
            </a:r>
            <a:endParaRPr lang="en-US" altLang="de-DE" sz="1600" dirty="0">
              <a:latin typeface="Times New Roman" pitchFamily="18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397500" y="2492375"/>
            <a:ext cx="36210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>
                <a:latin typeface="Times New Roman" pitchFamily="18" charset="0"/>
              </a:rPr>
              <a:t>T</a:t>
            </a:r>
            <a:r>
              <a:rPr lang="en-US" altLang="de-DE" sz="1600" dirty="0" smtClean="0">
                <a:latin typeface="Times New Roman" pitchFamily="18" charset="0"/>
              </a:rPr>
              <a:t>he types of shapes encountered along the axis: e.g. </a:t>
            </a:r>
            <a:r>
              <a:rPr lang="en-US" altLang="de-DE" sz="1600" b="1" dirty="0" err="1" smtClean="0">
                <a:solidFill>
                  <a:srgbClr val="0000CC"/>
                </a:solidFill>
                <a:latin typeface="Times New Roman" pitchFamily="18" charset="0"/>
              </a:rPr>
              <a:t>prolate</a:t>
            </a:r>
            <a:r>
              <a:rPr lang="en-US" altLang="de-DE" sz="1600" b="1" dirty="0" smtClean="0">
                <a:solidFill>
                  <a:srgbClr val="0000CC"/>
                </a:solidFill>
                <a:latin typeface="Times New Roman" pitchFamily="18" charset="0"/>
              </a:rPr>
              <a:t> x´= </a:t>
            </a:r>
            <a:r>
              <a:rPr lang="en-US" altLang="de-DE" sz="1600" b="1" dirty="0" err="1" smtClean="0">
                <a:solidFill>
                  <a:srgbClr val="0000CC"/>
                </a:solidFill>
                <a:latin typeface="Times New Roman" pitchFamily="18" charset="0"/>
              </a:rPr>
              <a:t>y´</a:t>
            </a:r>
            <a:r>
              <a:rPr lang="en-US" altLang="de-DE" sz="1600" dirty="0" err="1" smtClean="0">
                <a:latin typeface="Times New Roman" pitchFamily="18" charset="0"/>
              </a:rPr>
              <a:t>implies</a:t>
            </a:r>
            <a:r>
              <a:rPr lang="en-US" altLang="de-DE" sz="1600" dirty="0" smtClean="0">
                <a:latin typeface="Times New Roman" pitchFamily="18" charset="0"/>
              </a:rPr>
              <a:t> </a:t>
            </a:r>
            <a:r>
              <a:rPr lang="en-US" altLang="de-DE" sz="1600" dirty="0" err="1" smtClean="0">
                <a:latin typeface="Times New Roman" pitchFamily="18" charset="0"/>
              </a:rPr>
              <a:t>prolate</a:t>
            </a:r>
            <a:r>
              <a:rPr lang="en-US" altLang="de-DE" sz="1600" dirty="0" smtClean="0">
                <a:latin typeface="Times New Roman" pitchFamily="18" charset="0"/>
              </a:rPr>
              <a:t> shapes with the </a:t>
            </a:r>
            <a:r>
              <a:rPr lang="en-US" altLang="de-DE" sz="1600" dirty="0" err="1" smtClean="0">
                <a:latin typeface="Times New Roman" pitchFamily="18" charset="0"/>
              </a:rPr>
              <a:t>z´axis</a:t>
            </a:r>
            <a:r>
              <a:rPr lang="en-US" altLang="de-DE" sz="1600" dirty="0" smtClean="0">
                <a:latin typeface="Times New Roman" pitchFamily="18" charset="0"/>
              </a:rPr>
              <a:t> as the long axis and the two other axis </a:t>
            </a:r>
            <a:r>
              <a:rPr lang="en-US" altLang="de-DE" sz="1600" dirty="0" err="1" smtClean="0">
                <a:latin typeface="Times New Roman" pitchFamily="18" charset="0"/>
              </a:rPr>
              <a:t>x´and</a:t>
            </a:r>
            <a:r>
              <a:rPr lang="en-US" altLang="de-DE" sz="1600" dirty="0" smtClean="0">
                <a:latin typeface="Times New Roman" pitchFamily="18" charset="0"/>
              </a:rPr>
              <a:t> </a:t>
            </a:r>
            <a:r>
              <a:rPr lang="en-US" altLang="de-DE" sz="1600" dirty="0" err="1" smtClean="0">
                <a:latin typeface="Times New Roman" pitchFamily="18" charset="0"/>
              </a:rPr>
              <a:t>y´equal</a:t>
            </a:r>
            <a:r>
              <a:rPr lang="en-US" altLang="de-DE" sz="1600" dirty="0" smtClean="0">
                <a:latin typeface="Times New Roman" pitchFamily="18" charset="0"/>
              </a:rPr>
              <a:t>.</a:t>
            </a:r>
            <a:endParaRPr lang="en-US" altLang="de-DE" sz="1600" dirty="0">
              <a:latin typeface="Times New Roman" pitchFamily="18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044575" y="4648200"/>
            <a:ext cx="7775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     various nuclear shapes – 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prolate or oblate 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– in the (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) plane 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are repeated every 60</a:t>
            </a:r>
            <a:r>
              <a:rPr lang="de-DE" altLang="de-DE" sz="1600" b="1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. Because the axis orientations are different, the associated Euler angles also differ.</a:t>
            </a:r>
            <a:endParaRPr lang="el-GR" altLang="de-DE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1116013" y="4752975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042988" y="5486400"/>
            <a:ext cx="7308850" cy="606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 b="1">
                <a:latin typeface="Times New Roman" pitchFamily="18" charset="0"/>
                <a:cs typeface="Times New Roman" pitchFamily="18" charset="0"/>
              </a:rPr>
              <a:t>In conclusion, 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same physical shape (including ist orientation in space) can be represented by different sets of deformation parameters (</a:t>
            </a:r>
            <a:r>
              <a:rPr lang="el-GR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and Euler angles!</a:t>
            </a:r>
            <a:endParaRPr lang="el-GR" altLang="de-DE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4428000" y="2026800"/>
            <a:ext cx="1008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H="1">
            <a:off x="5076825" y="2708275"/>
            <a:ext cx="323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4467600" y="2026800"/>
            <a:ext cx="792162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5076000" y="2707200"/>
            <a:ext cx="32385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de-DE" dirty="0" smtClean="0">
                <a:latin typeface="Times New Roman"/>
                <a:cs typeface="Times New Roman"/>
              </a:rPr>
              <a:t>,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) </a:t>
            </a:r>
            <a:r>
              <a:rPr lang="en-US" dirty="0" smtClean="0">
                <a:latin typeface="Times New Roman"/>
                <a:cs typeface="Times New Roman"/>
              </a:rPr>
              <a:t>coordinates</a:t>
            </a:r>
            <a:endParaRPr lang="en-US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798174" y="5322694"/>
            <a:ext cx="16639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c</a:t>
            </a:r>
            <a:r>
              <a:rPr kumimoji="1" lang="en-US" altLang="ja-JP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ollective </a:t>
            </a:r>
            <a:r>
              <a:rPr kumimoji="1" lang="en-US" altLang="ja-JP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prolate</a:t>
            </a:r>
            <a:endParaRPr kumimoji="1" lang="en-US" altLang="ja-JP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059595" y="5651956"/>
            <a:ext cx="11128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(</a:t>
            </a:r>
            <a:r>
              <a:rPr kumimoji="1" lang="en-US" altLang="ja-JP" dirty="0">
                <a:latin typeface="Symbol" pitchFamily="18" charset="2"/>
                <a:ea typeface="ＭＳ Ｐゴシック" pitchFamily="50" charset="-128"/>
              </a:rPr>
              <a:t>b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kumimoji="1" lang="en-US" altLang="ja-JP" dirty="0">
                <a:latin typeface="Symbol" pitchFamily="18" charset="2"/>
                <a:ea typeface="ＭＳ Ｐゴシック" pitchFamily="50" charset="-128"/>
              </a:rPr>
              <a:t>g 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= 0</a:t>
            </a:r>
            <a:r>
              <a:rPr kumimoji="1" lang="en-US" altLang="ja-JP" baseline="30000" dirty="0"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)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2771775" y="5011738"/>
            <a:ext cx="1512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203575" y="4362450"/>
            <a:ext cx="379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ＭＳ Ｐゴシック" pitchFamily="50" charset="-128"/>
              </a:rPr>
              <a:t>b</a:t>
            </a:r>
            <a:endParaRPr kumimoji="1" lang="en-US" altLang="ja-JP" sz="2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195513" y="5227638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>
                <a:latin typeface="Times New Roman" pitchFamily="18" charset="0"/>
                <a:ea typeface="ＭＳ Ｐゴシック" pitchFamily="50" charset="-128"/>
              </a:rPr>
              <a:t>(0,0)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259632" y="4026550"/>
            <a:ext cx="9845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spherical</a:t>
            </a:r>
          </a:p>
        </p:txBody>
      </p:sp>
      <p:sp>
        <p:nvSpPr>
          <p:cNvPr id="22" name="Freeform 16"/>
          <p:cNvSpPr>
            <a:spLocks noChangeAspect="1"/>
          </p:cNvSpPr>
          <p:nvPr/>
        </p:nvSpPr>
        <p:spPr bwMode="auto">
          <a:xfrm>
            <a:off x="3995738" y="3284538"/>
            <a:ext cx="1079500" cy="1295400"/>
          </a:xfrm>
          <a:custGeom>
            <a:avLst/>
            <a:gdLst>
              <a:gd name="T0" fmla="*/ 0 w 907"/>
              <a:gd name="T1" fmla="*/ 0 h 1089"/>
              <a:gd name="T2" fmla="*/ 589 w 907"/>
              <a:gd name="T3" fmla="*/ 408 h 1089"/>
              <a:gd name="T4" fmla="*/ 907 w 907"/>
              <a:gd name="T5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7" h="1089">
                <a:moveTo>
                  <a:pt x="0" y="0"/>
                </a:moveTo>
                <a:cubicBezTo>
                  <a:pt x="219" y="113"/>
                  <a:pt x="438" y="226"/>
                  <a:pt x="589" y="408"/>
                </a:cubicBezTo>
                <a:cubicBezTo>
                  <a:pt x="740" y="590"/>
                  <a:pt x="823" y="839"/>
                  <a:pt x="907" y="108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2263659" y="2195572"/>
            <a:ext cx="1228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(</a:t>
            </a:r>
            <a:r>
              <a:rPr kumimoji="1" lang="en-US" altLang="ja-JP" dirty="0">
                <a:latin typeface="Symbol" pitchFamily="18" charset="2"/>
                <a:ea typeface="ＭＳ Ｐゴシック" pitchFamily="50" charset="-128"/>
              </a:rPr>
              <a:t>b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kumimoji="1" lang="en-US" altLang="ja-JP" dirty="0">
                <a:latin typeface="Symbol" pitchFamily="18" charset="2"/>
                <a:ea typeface="ＭＳ Ｐゴシック" pitchFamily="50" charset="-128"/>
              </a:rPr>
              <a:t>g 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= 60</a:t>
            </a:r>
            <a:r>
              <a:rPr kumimoji="1" lang="en-US" altLang="ja-JP" baseline="30000" dirty="0"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)</a:t>
            </a: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4284663" y="3627438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ja-JP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ＭＳ Ｐゴシック" pitchFamily="50" charset="-128"/>
              </a:rPr>
              <a:t>g</a:t>
            </a:r>
            <a:endParaRPr kumimoji="1" lang="en-US" altLang="ja-JP" sz="2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37" name="Group 6"/>
          <p:cNvGrpSpPr>
            <a:grpSpLocks noChangeAspect="1"/>
          </p:cNvGrpSpPr>
          <p:nvPr/>
        </p:nvGrpSpPr>
        <p:grpSpPr bwMode="auto">
          <a:xfrm>
            <a:off x="2432050" y="2600325"/>
            <a:ext cx="2644775" cy="2698750"/>
            <a:chOff x="1293" y="935"/>
            <a:chExt cx="2449" cy="2540"/>
          </a:xfrm>
        </p:grpSpPr>
        <p:sp>
          <p:nvSpPr>
            <p:cNvPr id="38" name="Line 7"/>
            <p:cNvSpPr>
              <a:spLocks noChangeAspect="1" noChangeShapeType="1"/>
            </p:cNvSpPr>
            <p:nvPr/>
          </p:nvSpPr>
          <p:spPr bwMode="auto">
            <a:xfrm>
              <a:off x="1293" y="3294"/>
              <a:ext cx="24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8"/>
            <p:cNvSpPr>
              <a:spLocks noChangeAspect="1" noChangeShapeType="1"/>
            </p:cNvSpPr>
            <p:nvPr/>
          </p:nvSpPr>
          <p:spPr bwMode="auto">
            <a:xfrm rot="7200000">
              <a:off x="657" y="2205"/>
              <a:ext cx="25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688"/>
            <a:ext cx="1976437" cy="1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5"/>
          <p:cNvGrpSpPr>
            <a:grpSpLocks/>
          </p:cNvGrpSpPr>
          <p:nvPr/>
        </p:nvGrpSpPr>
        <p:grpSpPr bwMode="auto">
          <a:xfrm>
            <a:off x="6561138" y="642441"/>
            <a:ext cx="2582862" cy="1922463"/>
            <a:chOff x="4133" y="28"/>
            <a:chExt cx="1627" cy="1211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" y="559"/>
              <a:ext cx="20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" y="970"/>
              <a:ext cx="28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任意多边形 70"/>
            <p:cNvSpPr>
              <a:spLocks noChangeAspect="1" noChangeArrowheads="1"/>
            </p:cNvSpPr>
            <p:nvPr/>
          </p:nvSpPr>
          <p:spPr bwMode="auto">
            <a:xfrm>
              <a:off x="4406" y="630"/>
              <a:ext cx="990" cy="536"/>
            </a:xfrm>
            <a:custGeom>
              <a:avLst/>
              <a:gdLst>
                <a:gd name="T0" fmla="*/ 0 w 3614057"/>
                <a:gd name="T1" fmla="*/ 1451031 h 2380344"/>
                <a:gd name="T2" fmla="*/ 855702 w 3614057"/>
                <a:gd name="T3" fmla="*/ 1509072 h 2380344"/>
                <a:gd name="T4" fmla="*/ 1624386 w 3614057"/>
                <a:gd name="T5" fmla="*/ 2074973 h 2380344"/>
                <a:gd name="T6" fmla="*/ 2030482 w 3614057"/>
                <a:gd name="T7" fmla="*/ 2350669 h 2380344"/>
                <a:gd name="T8" fmla="*/ 2451082 w 3614057"/>
                <a:gd name="T9" fmla="*/ 2249097 h 2380344"/>
                <a:gd name="T10" fmla="*/ 2973205 w 3614057"/>
                <a:gd name="T11" fmla="*/ 1581623 h 2380344"/>
                <a:gd name="T12" fmla="*/ 3611356 w 3614057"/>
                <a:gd name="T13" fmla="*/ 0 h 2380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14057"/>
                <a:gd name="T22" fmla="*/ 0 h 2380344"/>
                <a:gd name="T23" fmla="*/ 3614057 w 3614057"/>
                <a:gd name="T24" fmla="*/ 2380344 h 2380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14057" h="2380344">
                  <a:moveTo>
                    <a:pt x="0" y="1451429"/>
                  </a:moveTo>
                  <a:cubicBezTo>
                    <a:pt x="292704" y="1428448"/>
                    <a:pt x="585409" y="1405467"/>
                    <a:pt x="856342" y="1509486"/>
                  </a:cubicBezTo>
                  <a:cubicBezTo>
                    <a:pt x="1127275" y="1613505"/>
                    <a:pt x="1429657" y="1935238"/>
                    <a:pt x="1625600" y="2075543"/>
                  </a:cubicBezTo>
                  <a:cubicBezTo>
                    <a:pt x="1821543" y="2215848"/>
                    <a:pt x="1894114" y="2322286"/>
                    <a:pt x="2032000" y="2351315"/>
                  </a:cubicBezTo>
                  <a:cubicBezTo>
                    <a:pt x="2169886" y="2380344"/>
                    <a:pt x="2295676" y="2377925"/>
                    <a:pt x="2452914" y="2249715"/>
                  </a:cubicBezTo>
                  <a:cubicBezTo>
                    <a:pt x="2610152" y="2121505"/>
                    <a:pt x="2781904" y="1957009"/>
                    <a:pt x="2975428" y="1582057"/>
                  </a:cubicBezTo>
                  <a:cubicBezTo>
                    <a:pt x="3168952" y="1207105"/>
                    <a:pt x="3391504" y="603552"/>
                    <a:pt x="3614057" y="0"/>
                  </a:cubicBezTo>
                </a:path>
              </a:pathLst>
            </a:custGeom>
            <a:noFill/>
            <a:ln w="38100" algn="ctr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  <a:latin typeface="Constantia" pitchFamily="18" charset="0"/>
                <a:ea typeface="SimSun" pitchFamily="2" charset="-122"/>
              </a:endParaRPr>
            </a:p>
          </p:txBody>
        </p:sp>
        <p:cxnSp>
          <p:nvCxnSpPr>
            <p:cNvPr id="47" name="直接箭头连接符 71"/>
            <p:cNvCxnSpPr>
              <a:cxnSpLocks noChangeAspect="1" noChangeShapeType="1"/>
            </p:cNvCxnSpPr>
            <p:nvPr/>
          </p:nvCxnSpPr>
          <p:spPr bwMode="auto">
            <a:xfrm>
              <a:off x="4410" y="961"/>
              <a:ext cx="1214" cy="0"/>
            </a:xfrm>
            <a:prstGeom prst="straightConnector1">
              <a:avLst/>
            </a:prstGeom>
            <a:noFill/>
            <a:ln w="28575" algn="ctr">
              <a:solidFill>
                <a:srgbClr val="06509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直接箭头连接符 72"/>
            <p:cNvCxnSpPr>
              <a:cxnSpLocks noChangeAspect="1" noChangeShapeType="1"/>
            </p:cNvCxnSpPr>
            <p:nvPr/>
          </p:nvCxnSpPr>
          <p:spPr bwMode="auto">
            <a:xfrm rot="5400000" flipH="1" flipV="1">
              <a:off x="3856" y="672"/>
              <a:ext cx="1094" cy="0"/>
            </a:xfrm>
            <a:prstGeom prst="straightConnector1">
              <a:avLst/>
            </a:prstGeom>
            <a:noFill/>
            <a:ln w="28575" algn="ctr">
              <a:solidFill>
                <a:srgbClr val="06509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任意多边形 73"/>
            <p:cNvSpPr>
              <a:spLocks noChangeAspect="1" noChangeArrowheads="1"/>
            </p:cNvSpPr>
            <p:nvPr/>
          </p:nvSpPr>
          <p:spPr bwMode="auto">
            <a:xfrm>
              <a:off x="4404" y="168"/>
              <a:ext cx="466" cy="785"/>
            </a:xfrm>
            <a:custGeom>
              <a:avLst/>
              <a:gdLst>
                <a:gd name="T0" fmla="*/ 0 w 1698172"/>
                <a:gd name="T1" fmla="*/ 3484667 h 3483428"/>
                <a:gd name="T2" fmla="*/ 595369 w 1698172"/>
                <a:gd name="T3" fmla="*/ 3150720 h 3483428"/>
                <a:gd name="T4" fmla="*/ 1103611 w 1698172"/>
                <a:gd name="T5" fmla="*/ 2569942 h 3483428"/>
                <a:gd name="T6" fmla="*/ 1466641 w 1698172"/>
                <a:gd name="T7" fmla="*/ 1364827 h 3483428"/>
                <a:gd name="T8" fmla="*/ 1698980 w 1698172"/>
                <a:gd name="T9" fmla="*/ 0 h 3483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8172"/>
                <a:gd name="T16" fmla="*/ 0 h 3483428"/>
                <a:gd name="T17" fmla="*/ 1698172 w 1698172"/>
                <a:gd name="T18" fmla="*/ 3483428 h 3483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8172" h="3483428">
                  <a:moveTo>
                    <a:pt x="0" y="3483428"/>
                  </a:moveTo>
                  <a:cubicBezTo>
                    <a:pt x="205619" y="3392714"/>
                    <a:pt x="411238" y="3302000"/>
                    <a:pt x="595086" y="3149600"/>
                  </a:cubicBezTo>
                  <a:cubicBezTo>
                    <a:pt x="778934" y="2997200"/>
                    <a:pt x="957943" y="2866571"/>
                    <a:pt x="1103086" y="2569028"/>
                  </a:cubicBezTo>
                  <a:cubicBezTo>
                    <a:pt x="1248229" y="2271485"/>
                    <a:pt x="1366762" y="1792513"/>
                    <a:pt x="1465943" y="1364342"/>
                  </a:cubicBezTo>
                  <a:cubicBezTo>
                    <a:pt x="1565124" y="936171"/>
                    <a:pt x="1631648" y="468085"/>
                    <a:pt x="1698172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  <a:latin typeface="Constantia" pitchFamily="18" charset="0"/>
                <a:ea typeface="SimSun" pitchFamily="2" charset="-122"/>
              </a:endParaRPr>
            </a:p>
          </p:txBody>
        </p:sp>
        <p:sp>
          <p:nvSpPr>
            <p:cNvPr id="50" name="TextBox 74"/>
            <p:cNvSpPr txBox="1"/>
            <p:nvPr/>
          </p:nvSpPr>
          <p:spPr>
            <a:xfrm>
              <a:off x="4365" y="282"/>
              <a:ext cx="474" cy="1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1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Spherical</a:t>
              </a:r>
              <a:endParaRPr lang="zh-CN" alt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  <p:sp>
          <p:nvSpPr>
            <p:cNvPr id="51" name="TextBox 75"/>
            <p:cNvSpPr txBox="1"/>
            <p:nvPr/>
          </p:nvSpPr>
          <p:spPr>
            <a:xfrm>
              <a:off x="5086" y="1085"/>
              <a:ext cx="489" cy="1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1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Deformed</a:t>
              </a:r>
              <a:endParaRPr lang="zh-CN" altLang="en-US" sz="1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  <p:sp>
          <p:nvSpPr>
            <p:cNvPr id="52" name="Text Box 42"/>
            <p:cNvSpPr txBox="1">
              <a:spLocks noChangeArrowheads="1"/>
            </p:cNvSpPr>
            <p:nvPr/>
          </p:nvSpPr>
          <p:spPr bwMode="auto">
            <a:xfrm>
              <a:off x="5546" y="935"/>
              <a:ext cx="2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sz="2400" b="1" i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</a:p>
          </p:txBody>
        </p:sp>
        <p:sp>
          <p:nvSpPr>
            <p:cNvPr id="53" name="Text Box 43"/>
            <p:cNvSpPr txBox="1">
              <a:spLocks noChangeArrowheads="1"/>
            </p:cNvSpPr>
            <p:nvPr/>
          </p:nvSpPr>
          <p:spPr bwMode="auto">
            <a:xfrm>
              <a:off x="4133" y="28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400" b="1" i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l-GR" altLang="de-DE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37" y="4314419"/>
            <a:ext cx="14700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1" y="1440686"/>
            <a:ext cx="15240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56" y="2369552"/>
            <a:ext cx="16764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618341" y="2132856"/>
            <a:ext cx="825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triaxial</a:t>
            </a:r>
            <a:endParaRPr kumimoji="1" lang="en-US" altLang="ja-JP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2195736" y="1476073"/>
            <a:ext cx="1463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Non collective </a:t>
            </a:r>
          </a:p>
          <a:p>
            <a:pPr algn="ctr"/>
            <a:r>
              <a:rPr kumimoji="1"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oblate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48757"/>
            <a:ext cx="1049337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4" y="4509120"/>
            <a:ext cx="1979612" cy="1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79762"/>
            <a:ext cx="1979613" cy="1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Collective excitation</a:t>
            </a:r>
            <a:r>
              <a:rPr lang="en-US" dirty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E(4</a:t>
            </a:r>
            <a:r>
              <a:rPr lang="en-US" sz="1800" baseline="30000" dirty="0" smtClean="0">
                <a:solidFill>
                  <a:schemeClr val="tx1"/>
                </a:solidFill>
              </a:rPr>
              <a:t>+</a:t>
            </a:r>
            <a:r>
              <a:rPr lang="en-US" sz="1800" dirty="0" smtClean="0">
                <a:solidFill>
                  <a:schemeClr val="tx1"/>
                </a:solidFill>
              </a:rPr>
              <a:t>) / E(2</a:t>
            </a:r>
            <a:r>
              <a:rPr lang="en-US" sz="1800" baseline="30000" dirty="0" smtClean="0">
                <a:solidFill>
                  <a:schemeClr val="tx1"/>
                </a:solidFill>
              </a:rPr>
              <a:t>+</a:t>
            </a:r>
            <a:r>
              <a:rPr lang="en-US" sz="1800" dirty="0" smtClean="0">
                <a:solidFill>
                  <a:schemeClr val="tx1"/>
                </a:solidFill>
              </a:rPr>
              <a:t>): rotational vs vibrational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68313" y="981050"/>
            <a:ext cx="4038600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1800" b="1">
                <a:latin typeface="Times New Roman" pitchFamily="18" charset="0"/>
                <a:ea typeface="ＭＳ Ｐゴシック" pitchFamily="50" charset="-128"/>
              </a:rPr>
              <a:t>Rotational (deformed)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/>
            <a:endParaRPr lang="en-US" altLang="ja-JP" sz="1800">
              <a:latin typeface="Times New Roman" pitchFamily="18" charset="0"/>
              <a:ea typeface="ＭＳ Ｐゴシック" pitchFamily="50" charset="-128"/>
            </a:endParaRPr>
          </a:p>
          <a:p>
            <a:pPr lvl="1"/>
            <a:endParaRPr lang="en-US" altLang="ja-JP" sz="1800">
              <a:latin typeface="Times New Roman" pitchFamily="18" charset="0"/>
              <a:ea typeface="ＭＳ Ｐゴシック" pitchFamily="50" charset="-128"/>
            </a:endParaRPr>
          </a:p>
          <a:p>
            <a:pPr lvl="1"/>
            <a:endParaRPr lang="en-US" altLang="ja-JP" sz="800">
              <a:latin typeface="Times New Roman" pitchFamily="18" charset="0"/>
              <a:ea typeface="ＭＳ Ｐゴシック" pitchFamily="50" charset="-128"/>
            </a:endParaRPr>
          </a:p>
          <a:p>
            <a:pPr lvl="1"/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E(4</a:t>
            </a:r>
            <a:r>
              <a:rPr lang="en-US" altLang="ja-JP" sz="1800" baseline="30000">
                <a:latin typeface="Times New Roman" pitchFamily="18" charset="0"/>
                <a:ea typeface="ＭＳ Ｐゴシック" pitchFamily="50" charset="-128"/>
              </a:rPr>
              <a:t>+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) / E(2</a:t>
            </a:r>
            <a:r>
              <a:rPr lang="en-US" altLang="ja-JP" sz="1800" baseline="30000">
                <a:latin typeface="Times New Roman" pitchFamily="18" charset="0"/>
                <a:ea typeface="ＭＳ Ｐゴシック" pitchFamily="50" charset="-128"/>
              </a:rPr>
              <a:t>+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) = 10/3</a:t>
            </a:r>
          </a:p>
          <a:p>
            <a:r>
              <a:rPr lang="en-US" altLang="ja-JP" sz="1800" b="1">
                <a:latin typeface="Times New Roman" pitchFamily="18" charset="0"/>
                <a:ea typeface="ＭＳ Ｐゴシック" pitchFamily="50" charset="-128"/>
              </a:rPr>
              <a:t>Vibrational (spherical)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/>
            <a:endParaRPr lang="en-US" altLang="ja-JP" sz="1800">
              <a:latin typeface="Times New Roman" pitchFamily="18" charset="0"/>
              <a:ea typeface="ＭＳ Ｐゴシック" pitchFamily="50" charset="-128"/>
            </a:endParaRPr>
          </a:p>
          <a:p>
            <a:pPr lvl="1"/>
            <a:endParaRPr lang="en-US" altLang="ja-JP" sz="1800">
              <a:latin typeface="Times New Roman" pitchFamily="18" charset="0"/>
              <a:ea typeface="ＭＳ Ｐゴシック" pitchFamily="50" charset="-128"/>
            </a:endParaRPr>
          </a:p>
          <a:p>
            <a:pPr lvl="1"/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E(4</a:t>
            </a:r>
            <a:r>
              <a:rPr lang="en-US" altLang="ja-JP" sz="1800" baseline="30000">
                <a:latin typeface="Times New Roman" pitchFamily="18" charset="0"/>
                <a:ea typeface="ＭＳ Ｐゴシック" pitchFamily="50" charset="-128"/>
              </a:rPr>
              <a:t>+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) / E(2</a:t>
            </a:r>
            <a:r>
              <a:rPr lang="en-US" altLang="ja-JP" sz="1800" baseline="30000">
                <a:latin typeface="Times New Roman" pitchFamily="18" charset="0"/>
                <a:ea typeface="ＭＳ Ｐゴシック" pitchFamily="50" charset="-128"/>
              </a:rPr>
              <a:t>+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) = 2</a:t>
            </a:r>
          </a:p>
        </p:txBody>
      </p:sp>
      <p:graphicFrame>
        <p:nvGraphicFramePr>
          <p:cNvPr id="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613093"/>
              </p:ext>
            </p:extLst>
          </p:nvPr>
        </p:nvGraphicFramePr>
        <p:xfrm>
          <a:off x="1258888" y="1341413"/>
          <a:ext cx="17160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Equation" r:id="rId4" imgW="1143000" imgH="419040" progId="Equation.3">
                  <p:embed/>
                </p:oleObj>
              </mc:Choice>
              <mc:Fallback>
                <p:oleObj name="Equation" r:id="rId4" imgW="1143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341413"/>
                        <a:ext cx="17160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154941"/>
              </p:ext>
            </p:extLst>
          </p:nvPr>
        </p:nvGraphicFramePr>
        <p:xfrm>
          <a:off x="1289050" y="2997175"/>
          <a:ext cx="11223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Equation" r:id="rId6" imgW="749160" imgH="228600" progId="Equation.3">
                  <p:embed/>
                </p:oleObj>
              </mc:Choice>
              <mc:Fallback>
                <p:oleObj name="Equation" r:id="rId6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2997175"/>
                        <a:ext cx="112236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791522"/>
              </p:ext>
            </p:extLst>
          </p:nvPr>
        </p:nvGraphicFramePr>
        <p:xfrm>
          <a:off x="4211638" y="5589563"/>
          <a:ext cx="11652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数式" r:id="rId8" imgW="558720" imgH="444240" progId="Equation.3">
                  <p:embed/>
                </p:oleObj>
              </mc:Choice>
              <mc:Fallback>
                <p:oleObj name="数式" r:id="rId8" imgW="558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589563"/>
                        <a:ext cx="11652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5724525" y="5805463"/>
            <a:ext cx="62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800" b="1">
                <a:solidFill>
                  <a:srgbClr val="0000CC"/>
                </a:solidFill>
                <a:latin typeface="Times New Roman" pitchFamily="18" charset="0"/>
                <a:ea typeface="ＭＳ Ｐゴシック" pitchFamily="50" charset="-128"/>
              </a:rPr>
              <a:t>2.1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7740650" y="5789588"/>
            <a:ext cx="62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800" b="1">
                <a:solidFill>
                  <a:srgbClr val="0000CC"/>
                </a:solidFill>
                <a:latin typeface="Times New Roman" pitchFamily="18" charset="0"/>
                <a:ea typeface="ＭＳ Ｐゴシック" pitchFamily="50" charset="-128"/>
              </a:rPr>
              <a:t>3.1</a:t>
            </a:r>
          </a:p>
        </p:txBody>
      </p:sp>
      <p:grpSp>
        <p:nvGrpSpPr>
          <p:cNvPr id="59" name="Group 16"/>
          <p:cNvGrpSpPr>
            <a:grpSpLocks/>
          </p:cNvGrpSpPr>
          <p:nvPr/>
        </p:nvGrpSpPr>
        <p:grpSpPr bwMode="auto">
          <a:xfrm>
            <a:off x="5292725" y="2205013"/>
            <a:ext cx="3527425" cy="3414712"/>
            <a:chOff x="3334" y="1642"/>
            <a:chExt cx="2222" cy="2151"/>
          </a:xfrm>
        </p:grpSpPr>
        <p:pic>
          <p:nvPicPr>
            <p:cNvPr id="60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642"/>
              <a:ext cx="2218" cy="2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3379" y="3294"/>
              <a:ext cx="2177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13"/>
            <p:cNvSpPr txBox="1">
              <a:spLocks noChangeArrowheads="1"/>
            </p:cNvSpPr>
            <p:nvPr/>
          </p:nvSpPr>
          <p:spPr bwMode="auto">
            <a:xfrm>
              <a:off x="3424" y="3343"/>
              <a:ext cx="6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3200" b="1" baseline="30000" dirty="0">
                  <a:latin typeface="Times New Roman" pitchFamily="18" charset="0"/>
                </a:rPr>
                <a:t>108</a:t>
              </a:r>
              <a:r>
                <a:rPr lang="de-DE" altLang="de-DE" sz="3200" b="1" dirty="0">
                  <a:latin typeface="Times New Roman" pitchFamily="18" charset="0"/>
                </a:rPr>
                <a:t>Te</a:t>
              </a:r>
            </a:p>
          </p:txBody>
        </p:sp>
        <p:sp>
          <p:nvSpPr>
            <p:cNvPr id="63" name="Text Box 14"/>
            <p:cNvSpPr txBox="1">
              <a:spLocks noChangeArrowheads="1"/>
            </p:cNvSpPr>
            <p:nvPr/>
          </p:nvSpPr>
          <p:spPr bwMode="auto">
            <a:xfrm>
              <a:off x="4647" y="3343"/>
              <a:ext cx="6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3200" b="1" baseline="30000">
                  <a:latin typeface="Times New Roman" pitchFamily="18" charset="0"/>
                </a:rPr>
                <a:t>160</a:t>
              </a:r>
              <a:r>
                <a:rPr lang="de-DE" altLang="de-DE" sz="3200" b="1">
                  <a:latin typeface="Times New Roman" pitchFamily="18" charset="0"/>
                </a:rPr>
                <a:t>Er</a:t>
              </a:r>
            </a:p>
          </p:txBody>
        </p:sp>
      </p:grpSp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0688"/>
            <a:ext cx="2438400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684710" y="1397769"/>
                <a:ext cx="296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710" y="1397769"/>
                <a:ext cx="296491" cy="276999"/>
              </a:xfrm>
              <a:prstGeom prst="rect">
                <a:avLst/>
              </a:prstGeom>
              <a:blipFill>
                <a:blip r:embed="rId12"/>
                <a:stretch>
                  <a:fillRect l="-20408" t="-4348" r="-6122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016000" y="3029331"/>
                <a:ext cx="4632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00" y="3029331"/>
                <a:ext cx="463204" cy="276999"/>
              </a:xfrm>
              <a:prstGeom prst="rect">
                <a:avLst/>
              </a:prstGeom>
              <a:blipFill>
                <a:blip r:embed="rId13"/>
                <a:stretch>
                  <a:fillRect l="-11842" r="-5263" b="-1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1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Classical collective Hamiltonian of Bohr-Mottelson for quadrupole deformation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39750" y="3357563"/>
            <a:ext cx="3894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>
                <a:latin typeface="Times New Roman" pitchFamily="18" charset="0"/>
              </a:rPr>
              <a:t>where (</a:t>
            </a:r>
            <a:r>
              <a:rPr lang="el-GR" altLang="de-DE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de-DE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>
                <a:latin typeface="Times New Roman" pitchFamily="18" charset="0"/>
                <a:cs typeface="Arial" charset="0"/>
              </a:rPr>
              <a:t>) parameters have been used.</a:t>
            </a:r>
            <a:endParaRPr lang="el-GR" altLang="de-DE">
              <a:latin typeface="Times New Roman" pitchFamily="18" charset="0"/>
              <a:cs typeface="Arial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539750" y="2054225"/>
            <a:ext cx="2532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Times New Roman" pitchFamily="18" charset="0"/>
              </a:rPr>
              <a:t>Quadrupole (</a:t>
            </a:r>
            <a:r>
              <a:rPr lang="el-GR" altLang="de-DE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=2) motion</a:t>
            </a:r>
            <a:endParaRPr lang="el-GR" altLang="de-DE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40"/>
          <p:cNvGrpSpPr>
            <a:grpSpLocks/>
          </p:cNvGrpSpPr>
          <p:nvPr/>
        </p:nvGrpSpPr>
        <p:grpSpPr bwMode="auto">
          <a:xfrm>
            <a:off x="4921250" y="3860800"/>
            <a:ext cx="3971925" cy="2447925"/>
            <a:chOff x="3100" y="2432"/>
            <a:chExt cx="2502" cy="1542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" y="3080"/>
              <a:ext cx="23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3632"/>
              <a:ext cx="34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任意多边形 70"/>
            <p:cNvSpPr>
              <a:spLocks noChangeArrowheads="1"/>
            </p:cNvSpPr>
            <p:nvPr/>
          </p:nvSpPr>
          <p:spPr bwMode="auto">
            <a:xfrm>
              <a:off x="3394" y="3175"/>
              <a:ext cx="1320" cy="715"/>
            </a:xfrm>
            <a:custGeom>
              <a:avLst/>
              <a:gdLst>
                <a:gd name="T0" fmla="*/ 0 w 3614057"/>
                <a:gd name="T1" fmla="*/ 1451031 h 2380344"/>
                <a:gd name="T2" fmla="*/ 855702 w 3614057"/>
                <a:gd name="T3" fmla="*/ 1509072 h 2380344"/>
                <a:gd name="T4" fmla="*/ 1624386 w 3614057"/>
                <a:gd name="T5" fmla="*/ 2074973 h 2380344"/>
                <a:gd name="T6" fmla="*/ 2030482 w 3614057"/>
                <a:gd name="T7" fmla="*/ 2350669 h 2380344"/>
                <a:gd name="T8" fmla="*/ 2451082 w 3614057"/>
                <a:gd name="T9" fmla="*/ 2249097 h 2380344"/>
                <a:gd name="T10" fmla="*/ 2973205 w 3614057"/>
                <a:gd name="T11" fmla="*/ 1581623 h 2380344"/>
                <a:gd name="T12" fmla="*/ 3611356 w 3614057"/>
                <a:gd name="T13" fmla="*/ 0 h 2380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14057"/>
                <a:gd name="T22" fmla="*/ 0 h 2380344"/>
                <a:gd name="T23" fmla="*/ 3614057 w 3614057"/>
                <a:gd name="T24" fmla="*/ 2380344 h 2380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14057" h="2380344">
                  <a:moveTo>
                    <a:pt x="0" y="1451429"/>
                  </a:moveTo>
                  <a:cubicBezTo>
                    <a:pt x="292704" y="1428448"/>
                    <a:pt x="585409" y="1405467"/>
                    <a:pt x="856342" y="1509486"/>
                  </a:cubicBezTo>
                  <a:cubicBezTo>
                    <a:pt x="1127275" y="1613505"/>
                    <a:pt x="1429657" y="1935238"/>
                    <a:pt x="1625600" y="2075543"/>
                  </a:cubicBezTo>
                  <a:cubicBezTo>
                    <a:pt x="1821543" y="2215848"/>
                    <a:pt x="1894114" y="2322286"/>
                    <a:pt x="2032000" y="2351315"/>
                  </a:cubicBezTo>
                  <a:cubicBezTo>
                    <a:pt x="2169886" y="2380344"/>
                    <a:pt x="2295676" y="2377925"/>
                    <a:pt x="2452914" y="2249715"/>
                  </a:cubicBezTo>
                  <a:cubicBezTo>
                    <a:pt x="2610152" y="2121505"/>
                    <a:pt x="2781904" y="1957009"/>
                    <a:pt x="2975428" y="1582057"/>
                  </a:cubicBezTo>
                  <a:cubicBezTo>
                    <a:pt x="3168952" y="1207105"/>
                    <a:pt x="3391504" y="603552"/>
                    <a:pt x="3614057" y="0"/>
                  </a:cubicBezTo>
                </a:path>
              </a:pathLst>
            </a:custGeom>
            <a:noFill/>
            <a:ln w="38100" algn="ctr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  <a:latin typeface="Constantia" pitchFamily="18" charset="0"/>
                <a:ea typeface="SimSun" pitchFamily="2" charset="-122"/>
              </a:endParaRPr>
            </a:p>
          </p:txBody>
        </p:sp>
        <p:cxnSp>
          <p:nvCxnSpPr>
            <p:cNvPr id="23" name="直接箭头连接符 71"/>
            <p:cNvCxnSpPr>
              <a:cxnSpLocks noChangeShapeType="1"/>
            </p:cNvCxnSpPr>
            <p:nvPr/>
          </p:nvCxnSpPr>
          <p:spPr bwMode="auto">
            <a:xfrm>
              <a:off x="3399" y="3617"/>
              <a:ext cx="1619" cy="0"/>
            </a:xfrm>
            <a:prstGeom prst="straightConnector1">
              <a:avLst/>
            </a:prstGeom>
            <a:noFill/>
            <a:ln w="28575" algn="ctr">
              <a:solidFill>
                <a:srgbClr val="06509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直接箭头连接符 72"/>
            <p:cNvCxnSpPr>
              <a:cxnSpLocks noChangeShapeType="1"/>
            </p:cNvCxnSpPr>
            <p:nvPr/>
          </p:nvCxnSpPr>
          <p:spPr bwMode="auto">
            <a:xfrm rot="5400000" flipH="1" flipV="1">
              <a:off x="2660" y="3230"/>
              <a:ext cx="1459" cy="1"/>
            </a:xfrm>
            <a:prstGeom prst="straightConnector1">
              <a:avLst/>
            </a:prstGeom>
            <a:noFill/>
            <a:ln w="28575" algn="ctr">
              <a:solidFill>
                <a:srgbClr val="06509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任意多边形 73"/>
            <p:cNvSpPr>
              <a:spLocks noChangeArrowheads="1"/>
            </p:cNvSpPr>
            <p:nvPr/>
          </p:nvSpPr>
          <p:spPr bwMode="auto">
            <a:xfrm>
              <a:off x="3391" y="2559"/>
              <a:ext cx="621" cy="1047"/>
            </a:xfrm>
            <a:custGeom>
              <a:avLst/>
              <a:gdLst>
                <a:gd name="T0" fmla="*/ 0 w 1698172"/>
                <a:gd name="T1" fmla="*/ 3484667 h 3483428"/>
                <a:gd name="T2" fmla="*/ 595369 w 1698172"/>
                <a:gd name="T3" fmla="*/ 3150720 h 3483428"/>
                <a:gd name="T4" fmla="*/ 1103611 w 1698172"/>
                <a:gd name="T5" fmla="*/ 2569942 h 3483428"/>
                <a:gd name="T6" fmla="*/ 1466641 w 1698172"/>
                <a:gd name="T7" fmla="*/ 1364827 h 3483428"/>
                <a:gd name="T8" fmla="*/ 1698980 w 1698172"/>
                <a:gd name="T9" fmla="*/ 0 h 3483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8172"/>
                <a:gd name="T16" fmla="*/ 0 h 3483428"/>
                <a:gd name="T17" fmla="*/ 1698172 w 1698172"/>
                <a:gd name="T18" fmla="*/ 3483428 h 3483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8172" h="3483428">
                  <a:moveTo>
                    <a:pt x="0" y="3483428"/>
                  </a:moveTo>
                  <a:cubicBezTo>
                    <a:pt x="205619" y="3392714"/>
                    <a:pt x="411238" y="3302000"/>
                    <a:pt x="595086" y="3149600"/>
                  </a:cubicBezTo>
                  <a:cubicBezTo>
                    <a:pt x="778934" y="2997200"/>
                    <a:pt x="957943" y="2866571"/>
                    <a:pt x="1103086" y="2569028"/>
                  </a:cubicBezTo>
                  <a:cubicBezTo>
                    <a:pt x="1248229" y="2271485"/>
                    <a:pt x="1366762" y="1792513"/>
                    <a:pt x="1465943" y="1364342"/>
                  </a:cubicBezTo>
                  <a:cubicBezTo>
                    <a:pt x="1565124" y="936171"/>
                    <a:pt x="1631648" y="468085"/>
                    <a:pt x="1698172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  <a:latin typeface="Constantia" pitchFamily="18" charset="0"/>
                <a:ea typeface="SimSun" pitchFamily="2" charset="-122"/>
              </a:endParaRPr>
            </a:p>
          </p:txBody>
        </p:sp>
        <p:sp>
          <p:nvSpPr>
            <p:cNvPr id="26" name="TextBox 74"/>
            <p:cNvSpPr txBox="1"/>
            <p:nvPr/>
          </p:nvSpPr>
          <p:spPr>
            <a:xfrm>
              <a:off x="3370" y="2561"/>
              <a:ext cx="619" cy="1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Spherical</a:t>
              </a:r>
              <a:endParaRPr lang="zh-CN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  <p:sp>
          <p:nvSpPr>
            <p:cNvPr id="27" name="TextBox 75"/>
            <p:cNvSpPr txBox="1"/>
            <p:nvPr/>
          </p:nvSpPr>
          <p:spPr>
            <a:xfrm>
              <a:off x="4301" y="3782"/>
              <a:ext cx="638" cy="1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Deformed</a:t>
              </a:r>
              <a:endParaRPr lang="zh-CN" alt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  <p:sp>
          <p:nvSpPr>
            <p:cNvPr id="28" name="TextBox 77"/>
            <p:cNvSpPr txBox="1"/>
            <p:nvPr/>
          </p:nvSpPr>
          <p:spPr>
            <a:xfrm>
              <a:off x="3100" y="2432"/>
              <a:ext cx="194" cy="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2400" b="1" i="1">
                  <a:solidFill>
                    <a:srgbClr val="002060"/>
                  </a:solidFill>
                  <a:ea typeface="SimSun" pitchFamily="2" charset="-122"/>
                </a:rPr>
                <a:t>V</a:t>
              </a:r>
            </a:p>
          </p:txBody>
        </p:sp>
        <p:sp>
          <p:nvSpPr>
            <p:cNvPr id="29" name="TextBox 81"/>
            <p:cNvSpPr txBox="1"/>
            <p:nvPr/>
          </p:nvSpPr>
          <p:spPr>
            <a:xfrm>
              <a:off x="4920" y="3604"/>
              <a:ext cx="194" cy="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zh-CN" sz="2400" b="1" i="1">
                  <a:solidFill>
                    <a:srgbClr val="002060"/>
                  </a:solidFill>
                  <a:ea typeface="SimSun" pitchFamily="2" charset="-122"/>
                  <a:cs typeface="Arial" charset="0"/>
                </a:rPr>
                <a:t>β</a:t>
              </a:r>
              <a:endParaRPr lang="zh-CN" altLang="en-US" sz="2400" b="1" i="1">
                <a:solidFill>
                  <a:srgbClr val="002060"/>
                </a:solidFill>
                <a:ea typeface="SimSun" pitchFamily="2" charset="-122"/>
                <a:cs typeface="Arial" charset="0"/>
              </a:endParaRPr>
            </a:p>
          </p:txBody>
        </p:sp>
        <p:sp>
          <p:nvSpPr>
            <p:cNvPr id="30" name="右箭头 83"/>
            <p:cNvSpPr/>
            <p:nvPr/>
          </p:nvSpPr>
          <p:spPr>
            <a:xfrm flipH="1">
              <a:off x="4778" y="2563"/>
              <a:ext cx="824" cy="828"/>
            </a:xfrm>
            <a:prstGeom prst="rightArrow">
              <a:avLst>
                <a:gd name="adj1" fmla="val 56808"/>
                <a:gd name="adj2" fmla="val 28656"/>
              </a:avLst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rPr>
                <a:t> Potential</a:t>
              </a:r>
              <a:endParaRPr lang="zh-CN" altLang="en-US" sz="1600" b="1"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068513" y="1159200"/>
                <a:ext cx="5609228" cy="63004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𝑐𝑜𝑙𝑙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𝑣𝑖𝑏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𝑐𝑜𝑙𝑙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de-DE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ℑ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513" y="1159200"/>
                <a:ext cx="5609228" cy="630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068513" y="2682055"/>
                <a:ext cx="3842398" cy="52283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ℑ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513" y="2682055"/>
                <a:ext cx="3842398" cy="522835"/>
              </a:xfrm>
              <a:prstGeom prst="rect">
                <a:avLst/>
              </a:prstGeom>
              <a:blipFill>
                <a:blip r:embed="rId6"/>
                <a:stretch>
                  <a:fillRect l="-634" t="-145349" b="-2034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9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 animBg="1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1776</Words>
  <Application>Microsoft Office PowerPoint</Application>
  <PresentationFormat>Bildschirmpräsentation (4:3)</PresentationFormat>
  <Paragraphs>470</Paragraphs>
  <Slides>36</Slides>
  <Notes>36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36</vt:i4>
      </vt:variant>
    </vt:vector>
  </HeadingPairs>
  <TitlesOfParts>
    <vt:vector size="51" baseType="lpstr">
      <vt:lpstr>ＭＳ Ｐゴシック</vt:lpstr>
      <vt:lpstr>SimSun</vt:lpstr>
      <vt:lpstr>Arial</vt:lpstr>
      <vt:lpstr>Calibri</vt:lpstr>
      <vt:lpstr>Cambria Math</vt:lpstr>
      <vt:lpstr>Comic Sans MS</vt:lpstr>
      <vt:lpstr>Constantia</vt:lpstr>
      <vt:lpstr>Symbol</vt:lpstr>
      <vt:lpstr>Times New Roman</vt:lpstr>
      <vt:lpstr>1_Larissa</vt:lpstr>
      <vt:lpstr>Equation</vt:lpstr>
      <vt:lpstr>数式</vt:lpstr>
      <vt:lpstr>Microsoft Equation 3.0</vt:lpstr>
      <vt:lpstr>Graph</vt:lpstr>
      <vt:lpstr>Bitmap Image</vt:lpstr>
      <vt:lpstr>Outline: Nuclear Triaxial Shape</vt:lpstr>
      <vt:lpstr>Shape parameterization</vt:lpstr>
      <vt:lpstr>Quadrupole deformation (λ=2)</vt:lpstr>
      <vt:lpstr>Quadrupole deformation (λ=2)</vt:lpstr>
      <vt:lpstr>(β,γ) coordinates</vt:lpstr>
      <vt:lpstr>(β,γ) coordinates</vt:lpstr>
      <vt:lpstr>(β,γ) coordinates</vt:lpstr>
      <vt:lpstr>Collective excitation E(4+) / E(2+): rotational vs vibrational</vt:lpstr>
      <vt:lpstr>Classical collective Hamiltonian of Bohr-Mottelson for quadrupole deformation</vt:lpstr>
      <vt:lpstr>Moment of inertia</vt:lpstr>
      <vt:lpstr>Irrotational flow moment of inertia</vt:lpstr>
      <vt:lpstr>Nuclear Triaxiality Bohr Collective Hamiltonian</vt:lpstr>
      <vt:lpstr>22+ energy and estimate of γ-deformation parameter</vt:lpstr>
      <vt:lpstr>Prolate – oblate shape transition</vt:lpstr>
      <vt:lpstr>Prolate – oblate shape transition</vt:lpstr>
      <vt:lpstr>22+ B(E2)-values and estimate of γ-deformation parameter</vt:lpstr>
      <vt:lpstr>Triaxiality and γ-softness in 196Pt</vt:lpstr>
      <vt:lpstr>Level scheme of 196Pt</vt:lpstr>
      <vt:lpstr>Level scheme of 196Pt</vt:lpstr>
      <vt:lpstr>Spin dependence of the spectroscopic quadrupole moment</vt:lpstr>
      <vt:lpstr>Transition quadrupole moment in the γ-band</vt:lpstr>
      <vt:lpstr>B(E2)-values connecting the γ- and gs-band</vt:lpstr>
      <vt:lpstr>Interpretation of the collective properties in 196Pt</vt:lpstr>
      <vt:lpstr>Potential energy surfaces of the W-Os-Pt-Hg chain of isotopes</vt:lpstr>
      <vt:lpstr>Triaxial Rotor Model 186Os</vt:lpstr>
      <vt:lpstr>Triaxial Rotor Model Os-isotopes</vt:lpstr>
      <vt:lpstr>Spectroscopic quadrupole moments in the ground state band of Os-isotopes</vt:lpstr>
      <vt:lpstr>Spectroscopy of Os-isotopes</vt:lpstr>
      <vt:lpstr>Spectroscopy of Os-isotopes</vt:lpstr>
      <vt:lpstr>Spectroscopy of Os-isotopes</vt:lpstr>
      <vt:lpstr>Spectroscopy of Os-isotopes</vt:lpstr>
      <vt:lpstr>Spectroscopic quadrupole moments in the ground state band of W-isotopes</vt:lpstr>
      <vt:lpstr>Spectroscopic quadrupole moments in the gamma band of W-isotopes</vt:lpstr>
      <vt:lpstr>Collective properties in 198,200,202,204Hg</vt:lpstr>
      <vt:lpstr>Parameter of the asymmetric rotor model</vt:lpstr>
      <vt:lpstr>Appendix: Spherical harmonics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573</cp:revision>
  <dcterms:created xsi:type="dcterms:W3CDTF">2016-04-06T12:04:03Z</dcterms:created>
  <dcterms:modified xsi:type="dcterms:W3CDTF">2024-07-09T06:53:54Z</dcterms:modified>
</cp:coreProperties>
</file>