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2" r:id="rId2"/>
    <p:sldId id="29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5" r:id="rId21"/>
    <p:sldId id="291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  <a:srgbClr val="CCCCFF"/>
    <a:srgbClr val="C1A7F1"/>
    <a:srgbClr val="CC99FF"/>
    <a:srgbClr val="339933"/>
    <a:srgbClr val="D1EDFF"/>
    <a:srgbClr val="CCECFF"/>
    <a:srgbClr val="CC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e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47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71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2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61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2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7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5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87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02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0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966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14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75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64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00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16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62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3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1.jpeg"/><Relationship Id="rId4" Type="http://schemas.openxmlformats.org/officeDocument/2006/relationships/image" Target="../media/image32.jpeg"/><Relationship Id="rId9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jpeg"/><Relationship Id="rId5" Type="http://schemas.openxmlformats.org/officeDocument/2006/relationships/image" Target="../media/image44.wmf"/><Relationship Id="rId10" Type="http://schemas.openxmlformats.org/officeDocument/2006/relationships/image" Target="../media/image46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jpe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54.emf"/><Relationship Id="rId18" Type="http://schemas.openxmlformats.org/officeDocument/2006/relationships/oleObject" Target="../embeddings/oleObject26.bin"/><Relationship Id="rId26" Type="http://schemas.openxmlformats.org/officeDocument/2006/relationships/image" Target="../media/image68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58.wmf"/><Relationship Id="rId7" Type="http://schemas.openxmlformats.org/officeDocument/2006/relationships/image" Target="../media/image62.jpeg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56.emf"/><Relationship Id="rId25" Type="http://schemas.openxmlformats.org/officeDocument/2006/relationships/image" Target="../media/image60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emf"/><Relationship Id="rId11" Type="http://schemas.openxmlformats.org/officeDocument/2006/relationships/image" Target="../media/image53.emf"/><Relationship Id="rId24" Type="http://schemas.openxmlformats.org/officeDocument/2006/relationships/oleObject" Target="../embeddings/oleObject29.bin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55.emf"/><Relationship Id="rId23" Type="http://schemas.openxmlformats.org/officeDocument/2006/relationships/image" Target="../media/image59.wmf"/><Relationship Id="rId28" Type="http://schemas.openxmlformats.org/officeDocument/2006/relationships/image" Target="../media/image70.png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57.emf"/><Relationship Id="rId31" Type="http://schemas.openxmlformats.org/officeDocument/2006/relationships/image" Target="../media/image73.png"/><Relationship Id="rId4" Type="http://schemas.openxmlformats.org/officeDocument/2006/relationships/image" Target="../media/image61.jpeg"/><Relationship Id="rId9" Type="http://schemas.openxmlformats.org/officeDocument/2006/relationships/image" Target="../media/image52.e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69.png"/><Relationship Id="rId30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11" Type="http://schemas.openxmlformats.org/officeDocument/2006/relationships/image" Target="../media/image67.jpe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65.wmf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69.jpeg"/><Relationship Id="rId4" Type="http://schemas.openxmlformats.org/officeDocument/2006/relationships/image" Target="../media/image66.jpeg"/><Relationship Id="rId9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84.png"/><Relationship Id="rId4" Type="http://schemas.openxmlformats.org/officeDocument/2006/relationships/image" Target="../media/image32.jpeg"/><Relationship Id="rId9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44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82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81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42.bin"/><Relationship Id="rId22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89.wmf"/><Relationship Id="rId3" Type="http://schemas.openxmlformats.org/officeDocument/2006/relationships/notesSlide" Target="../notesSlides/notesSlide23.xml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8.emf"/><Relationship Id="rId20" Type="http://schemas.openxmlformats.org/officeDocument/2006/relationships/image" Target="../media/image90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87.wmf"/><Relationship Id="rId22" Type="http://schemas.openxmlformats.org/officeDocument/2006/relationships/image" Target="../media/image9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110.png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image" Target="../media/image112.png"/><Relationship Id="rId10" Type="http://schemas.openxmlformats.org/officeDocument/2006/relationships/image" Target="../media/image94.wmf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98.wmf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jpeg"/><Relationship Id="rId10" Type="http://schemas.openxmlformats.org/officeDocument/2006/relationships/image" Target="../media/image7.e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jpeg"/><Relationship Id="rId10" Type="http://schemas.openxmlformats.org/officeDocument/2006/relationships/image" Target="../media/image28.wmf"/><Relationship Id="rId4" Type="http://schemas.openxmlformats.org/officeDocument/2006/relationships/image" Target="../media/image26.jpeg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1.jpeg"/><Relationship Id="rId9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1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Outline: </a:t>
            </a:r>
            <a:r>
              <a:rPr lang="en-US" dirty="0" err="1" smtClean="0"/>
              <a:t>Octupole</a:t>
            </a:r>
            <a:r>
              <a:rPr lang="en-US" dirty="0" smtClean="0"/>
              <a:t> collectivity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57283" y="5301208"/>
            <a:ext cx="4472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double oscillator</a:t>
            </a:r>
            <a:endParaRPr kumimoji="0" lang="en-US" sz="1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 excitation of 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 of an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octupole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deformed nucleus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moments of 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grpSp>
        <p:nvGrpSpPr>
          <p:cNvPr id="46" name="Group 43"/>
          <p:cNvGrpSpPr>
            <a:grpSpLocks/>
          </p:cNvGrpSpPr>
          <p:nvPr/>
        </p:nvGrpSpPr>
        <p:grpSpPr bwMode="auto">
          <a:xfrm>
            <a:off x="452438" y="593725"/>
            <a:ext cx="8429625" cy="5334000"/>
            <a:chOff x="285" y="374"/>
            <a:chExt cx="5310" cy="3360"/>
          </a:xfrm>
        </p:grpSpPr>
        <p:pic>
          <p:nvPicPr>
            <p:cNvPr id="47" name="Picture 3" descr="J:\Vorlesung\WS0607\CLX\EckertFig3_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" y="374"/>
              <a:ext cx="5310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2222" y="3287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baseline="30000" dirty="0">
                  <a:latin typeface="Times New Roman" pitchFamily="18" charset="0"/>
                </a:rPr>
                <a:t>226</a:t>
              </a:r>
              <a:r>
                <a:rPr lang="de-DE" altLang="de-DE" dirty="0">
                  <a:latin typeface="Times New Roman" pitchFamily="18" charset="0"/>
                </a:rPr>
                <a:t>Ra</a:t>
              </a:r>
            </a:p>
          </p:txBody>
        </p:sp>
        <p:sp>
          <p:nvSpPr>
            <p:cNvPr id="85" name="Line 6"/>
            <p:cNvSpPr>
              <a:spLocks noChangeShapeType="1"/>
            </p:cNvSpPr>
            <p:nvPr/>
          </p:nvSpPr>
          <p:spPr bwMode="auto">
            <a:xfrm flipV="1">
              <a:off x="2392" y="1864"/>
              <a:ext cx="208" cy="5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 flipV="1">
              <a:off x="2392" y="2208"/>
              <a:ext cx="1488" cy="2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3651" y="2478"/>
              <a:ext cx="1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de-DE" altLang="de-DE" dirty="0">
                  <a:solidFill>
                    <a:srgbClr val="FF0000"/>
                  </a:solidFill>
                  <a:latin typeface="Times New Roman" pitchFamily="18" charset="0"/>
                </a:rPr>
                <a:t>PPAC </a:t>
              </a:r>
              <a:r>
                <a:rPr lang="en-US" altLang="de-DE" dirty="0" smtClean="0">
                  <a:solidFill>
                    <a:srgbClr val="FF0000"/>
                  </a:solidFill>
                  <a:latin typeface="Times New Roman" pitchFamily="18" charset="0"/>
                </a:rPr>
                <a:t>ring counter</a:t>
              </a:r>
            </a:p>
            <a:p>
              <a:r>
                <a:rPr lang="de-DE" altLang="de-DE" sz="1200" dirty="0" smtClean="0">
                  <a:solidFill>
                    <a:srgbClr val="FF0000"/>
                  </a:solidFill>
                  <a:latin typeface="Times New Roman" pitchFamily="18" charset="0"/>
                </a:rPr>
                <a:t>15</a:t>
              </a:r>
              <a:r>
                <a:rPr lang="de-DE" altLang="de-DE" sz="1200" baseline="300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de-DE" altLang="de-DE" sz="12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de-DE" altLang="de-DE" sz="12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0</a:t>
              </a:r>
              <a:r>
                <a:rPr lang="de-DE" altLang="de-DE" sz="12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de-DE" altLang="de-DE" sz="12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360</a:t>
              </a:r>
              <a:r>
                <a:rPr lang="de-DE" altLang="de-DE" sz="12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sz="12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24"/>
            <p:cNvSpPr txBox="1">
              <a:spLocks noChangeArrowheads="1"/>
            </p:cNvSpPr>
            <p:nvPr/>
          </p:nvSpPr>
          <p:spPr bwMode="auto">
            <a:xfrm>
              <a:off x="3288" y="3084"/>
              <a:ext cx="99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bIns="0">
              <a:spAutoFit/>
            </a:bodyPr>
            <a:lstStyle/>
            <a:p>
              <a:r>
                <a:rPr lang="de-DE" altLang="de-DE" dirty="0">
                  <a:solidFill>
                    <a:srgbClr val="FF0000"/>
                  </a:solidFill>
                  <a:latin typeface="Times New Roman" pitchFamily="18" charset="0"/>
                </a:rPr>
                <a:t>4 </a:t>
              </a:r>
              <a:r>
                <a:rPr lang="en-US" altLang="de-DE" dirty="0" smtClean="0">
                  <a:solidFill>
                    <a:srgbClr val="FF0000"/>
                  </a:solidFill>
                  <a:latin typeface="Times New Roman" pitchFamily="18" charset="0"/>
                </a:rPr>
                <a:t>PPAC counter</a:t>
              </a:r>
            </a:p>
            <a:p>
              <a:r>
                <a:rPr lang="de-DE" altLang="de-DE" sz="1200" dirty="0" smtClean="0">
                  <a:solidFill>
                    <a:srgbClr val="FF0000"/>
                  </a:solidFill>
                  <a:latin typeface="Times New Roman" pitchFamily="18" charset="0"/>
                </a:rPr>
                <a:t>53</a:t>
              </a:r>
              <a:r>
                <a:rPr lang="de-DE" altLang="de-DE" sz="1200" baseline="300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de-DE" altLang="de-DE" sz="12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90</a:t>
              </a:r>
              <a:r>
                <a:rPr lang="de-DE" altLang="de-DE" sz="12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0</a:t>
              </a:r>
              <a:r>
                <a:rPr lang="de-DE" altLang="de-DE" sz="12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de-DE" altLang="de-DE" sz="12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84</a:t>
              </a:r>
              <a:r>
                <a:rPr lang="de-DE" altLang="de-DE" sz="12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de-DE" altLang="de-DE" sz="12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9" name="Text Box 25"/>
            <p:cNvSpPr txBox="1">
              <a:spLocks noChangeArrowheads="1"/>
            </p:cNvSpPr>
            <p:nvPr/>
          </p:nvSpPr>
          <p:spPr bwMode="auto">
            <a:xfrm rot="19860000">
              <a:off x="469" y="3135"/>
              <a:ext cx="64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baseline="30000" dirty="0">
                  <a:latin typeface="Times New Roman" pitchFamily="18" charset="0"/>
                </a:rPr>
                <a:t>208</a:t>
              </a:r>
              <a:r>
                <a:rPr lang="de-DE" altLang="de-DE" dirty="0">
                  <a:latin typeface="Times New Roman" pitchFamily="18" charset="0"/>
                </a:rPr>
                <a:t>Pb beam</a:t>
              </a:r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 rot="1680000">
              <a:off x="4142" y="1167"/>
              <a:ext cx="340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7"/>
            <p:cNvSpPr>
              <a:spLocks noChangeArrowheads="1"/>
            </p:cNvSpPr>
            <p:nvPr/>
          </p:nvSpPr>
          <p:spPr bwMode="auto">
            <a:xfrm rot="1680000">
              <a:off x="4300" y="850"/>
              <a:ext cx="340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28"/>
            <p:cNvSpPr>
              <a:spLocks noChangeArrowheads="1"/>
            </p:cNvSpPr>
            <p:nvPr/>
          </p:nvSpPr>
          <p:spPr bwMode="auto">
            <a:xfrm rot="4320000">
              <a:off x="4627" y="1156"/>
              <a:ext cx="340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9"/>
            <p:cNvSpPr>
              <a:spLocks noChangeArrowheads="1"/>
            </p:cNvSpPr>
            <p:nvPr/>
          </p:nvSpPr>
          <p:spPr bwMode="auto">
            <a:xfrm rot="6420000">
              <a:off x="4391" y="1469"/>
              <a:ext cx="340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30"/>
            <p:cNvSpPr>
              <a:spLocks noChangeArrowheads="1"/>
            </p:cNvSpPr>
            <p:nvPr/>
          </p:nvSpPr>
          <p:spPr bwMode="auto">
            <a:xfrm rot="9960000">
              <a:off x="2019" y="1304"/>
              <a:ext cx="376" cy="20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31"/>
            <p:cNvSpPr>
              <a:spLocks noChangeArrowheads="1"/>
            </p:cNvSpPr>
            <p:nvPr/>
          </p:nvSpPr>
          <p:spPr bwMode="auto">
            <a:xfrm rot="7800000">
              <a:off x="1586" y="1729"/>
              <a:ext cx="376" cy="20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6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3389740"/>
                </p:ext>
              </p:extLst>
            </p:nvPr>
          </p:nvGraphicFramePr>
          <p:xfrm>
            <a:off x="4422" y="1979"/>
            <a:ext cx="177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2" name="Equation" r:id="rId5" imgW="139680" imgH="177480" progId="Equation.3">
                    <p:embed/>
                  </p:oleObj>
                </mc:Choice>
                <mc:Fallback>
                  <p:oleObj name="Equation" r:id="rId5" imgW="139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1979"/>
                          <a:ext cx="177" cy="2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4521111"/>
                </p:ext>
              </p:extLst>
            </p:nvPr>
          </p:nvGraphicFramePr>
          <p:xfrm>
            <a:off x="3833" y="709"/>
            <a:ext cx="177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3" name="Equation" r:id="rId7" imgW="139680" imgH="164880" progId="Equation.3">
                    <p:embed/>
                  </p:oleObj>
                </mc:Choice>
                <mc:Fallback>
                  <p:oleObj name="Equation" r:id="rId7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709"/>
                          <a:ext cx="177" cy="20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Text Box 35"/>
            <p:cNvSpPr txBox="1">
              <a:spLocks noChangeArrowheads="1"/>
            </p:cNvSpPr>
            <p:nvPr/>
          </p:nvSpPr>
          <p:spPr bwMode="auto">
            <a:xfrm rot="600000">
              <a:off x="1540" y="2398"/>
              <a:ext cx="253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 1</a:t>
              </a:r>
            </a:p>
          </p:txBody>
        </p:sp>
        <p:sp>
          <p:nvSpPr>
            <p:cNvPr id="99" name="Text Box 36"/>
            <p:cNvSpPr txBox="1">
              <a:spLocks noChangeArrowheads="1"/>
            </p:cNvSpPr>
            <p:nvPr/>
          </p:nvSpPr>
          <p:spPr bwMode="auto">
            <a:xfrm rot="18720000">
              <a:off x="1738" y="2779"/>
              <a:ext cx="285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 2 </a:t>
              </a:r>
            </a:p>
          </p:txBody>
        </p:sp>
        <p:sp>
          <p:nvSpPr>
            <p:cNvPr id="100" name="Text Box 37"/>
            <p:cNvSpPr txBox="1">
              <a:spLocks noChangeArrowheads="1"/>
            </p:cNvSpPr>
            <p:nvPr/>
          </p:nvSpPr>
          <p:spPr bwMode="auto">
            <a:xfrm rot="18240000">
              <a:off x="1629" y="3237"/>
              <a:ext cx="253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 3</a:t>
              </a:r>
            </a:p>
          </p:txBody>
        </p:sp>
        <p:sp>
          <p:nvSpPr>
            <p:cNvPr id="101" name="Text Box 38"/>
            <p:cNvSpPr txBox="1">
              <a:spLocks noChangeArrowheads="1"/>
            </p:cNvSpPr>
            <p:nvPr/>
          </p:nvSpPr>
          <p:spPr bwMode="auto">
            <a:xfrm rot="20040000">
              <a:off x="1405" y="2670"/>
              <a:ext cx="28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b="1" dirty="0">
                  <a:solidFill>
                    <a:srgbClr val="0000CC"/>
                  </a:solidFill>
                  <a:latin typeface="Times New Roman" pitchFamily="18" charset="0"/>
                </a:rPr>
                <a:t> 4</a:t>
              </a:r>
            </a:p>
          </p:txBody>
        </p:sp>
        <p:sp>
          <p:nvSpPr>
            <p:cNvPr id="102" name="Text Box 39"/>
            <p:cNvSpPr txBox="1">
              <a:spLocks noChangeArrowheads="1"/>
            </p:cNvSpPr>
            <p:nvPr/>
          </p:nvSpPr>
          <p:spPr bwMode="auto">
            <a:xfrm rot="900000">
              <a:off x="4649" y="1525"/>
              <a:ext cx="253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 7</a:t>
              </a:r>
            </a:p>
          </p:txBody>
        </p:sp>
        <p:sp>
          <p:nvSpPr>
            <p:cNvPr id="103" name="Text Box 40"/>
            <p:cNvSpPr txBox="1">
              <a:spLocks noChangeArrowheads="1"/>
            </p:cNvSpPr>
            <p:nvPr/>
          </p:nvSpPr>
          <p:spPr bwMode="auto">
            <a:xfrm rot="20640000">
              <a:off x="4895" y="1067"/>
              <a:ext cx="285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 6 </a:t>
              </a:r>
            </a:p>
          </p:txBody>
        </p:sp>
        <p:sp>
          <p:nvSpPr>
            <p:cNvPr id="104" name="Text Box 41"/>
            <p:cNvSpPr txBox="1">
              <a:spLocks noChangeArrowheads="1"/>
            </p:cNvSpPr>
            <p:nvPr/>
          </p:nvSpPr>
          <p:spPr bwMode="auto">
            <a:xfrm rot="17820000">
              <a:off x="4445" y="663"/>
              <a:ext cx="253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 5</a:t>
              </a:r>
            </a:p>
          </p:txBody>
        </p:sp>
        <p:sp>
          <p:nvSpPr>
            <p:cNvPr id="105" name="Text Box 42"/>
            <p:cNvSpPr txBox="1">
              <a:spLocks noChangeArrowheads="1"/>
            </p:cNvSpPr>
            <p:nvPr/>
          </p:nvSpPr>
          <p:spPr bwMode="auto">
            <a:xfrm rot="17820000">
              <a:off x="4314" y="995"/>
              <a:ext cx="221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Ge8</a:t>
              </a:r>
            </a:p>
          </p:txBody>
        </p:sp>
      </p:grpSp>
      <p:sp>
        <p:nvSpPr>
          <p:cNvPr id="106" name="Text Box 44"/>
          <p:cNvSpPr txBox="1">
            <a:spLocks noChangeArrowheads="1"/>
          </p:cNvSpPr>
          <p:nvPr/>
        </p:nvSpPr>
        <p:spPr bwMode="auto">
          <a:xfrm>
            <a:off x="971550" y="6261100"/>
            <a:ext cx="5135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aseline="30000" dirty="0">
                <a:latin typeface="Times New Roman" pitchFamily="18" charset="0"/>
              </a:rPr>
              <a:t>226</a:t>
            </a:r>
            <a:r>
              <a:rPr lang="de-DE" altLang="de-DE" sz="1200" dirty="0">
                <a:latin typeface="Times New Roman" pitchFamily="18" charset="0"/>
              </a:rPr>
              <a:t>RaBr</a:t>
            </a:r>
            <a:r>
              <a:rPr lang="de-DE" altLang="de-DE" sz="1200" baseline="-25000" dirty="0">
                <a:latin typeface="Times New Roman" pitchFamily="18" charset="0"/>
              </a:rPr>
              <a:t>2</a:t>
            </a:r>
            <a:r>
              <a:rPr lang="de-DE" altLang="de-DE" sz="1200" dirty="0">
                <a:latin typeface="Times New Roman" pitchFamily="18" charset="0"/>
              </a:rPr>
              <a:t> (400 </a:t>
            </a:r>
            <a:r>
              <a:rPr lang="el-GR" altLang="de-DE" sz="12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g/cm</a:t>
            </a:r>
            <a:r>
              <a:rPr lang="de-DE" altLang="de-DE" sz="1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) on </a:t>
            </a:r>
            <a:r>
              <a:rPr lang="de-DE" altLang="de-DE" sz="1200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altLang="de-DE" sz="1200" dirty="0" smtClean="0">
                <a:latin typeface="Times New Roman" pitchFamily="18" charset="0"/>
                <a:cs typeface="Times New Roman" pitchFamily="18" charset="0"/>
              </a:rPr>
              <a:t>backing</a:t>
            </a:r>
            <a:r>
              <a:rPr lang="de-DE" alt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(50 </a:t>
            </a:r>
            <a:r>
              <a:rPr lang="el-GR" altLang="de-DE" sz="12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g/cm</a:t>
            </a:r>
            <a:r>
              <a:rPr lang="de-DE" altLang="de-DE" sz="1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de-DE" sz="1200" dirty="0" smtClean="0">
                <a:latin typeface="Times New Roman" pitchFamily="18" charset="0"/>
                <a:cs typeface="Times New Roman" pitchFamily="18" charset="0"/>
              </a:rPr>
              <a:t>and covered by Be </a:t>
            </a:r>
            <a:r>
              <a:rPr lang="de-DE" altLang="de-DE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l-GR" altLang="de-DE" sz="12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g/cm</a:t>
            </a:r>
            <a:r>
              <a:rPr lang="de-DE" altLang="de-DE" sz="1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de-D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</a:t>
            </a:r>
            <a:r>
              <a:rPr lang="en-US" baseline="30000" dirty="0" smtClean="0"/>
              <a:t>226</a:t>
            </a:r>
            <a:r>
              <a:rPr lang="en-US" dirty="0" smtClean="0"/>
              <a:t>Ra</a:t>
            </a:r>
            <a:endParaRPr lang="en-US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042988"/>
            <a:ext cx="70199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1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γ-ray spectrum</a:t>
            </a:r>
            <a:r>
              <a:rPr lang="en-US" dirty="0" smtClean="0"/>
              <a:t> of </a:t>
            </a:r>
            <a:r>
              <a:rPr lang="en-US" baseline="30000" dirty="0" smtClean="0"/>
              <a:t>226</a:t>
            </a:r>
            <a:r>
              <a:rPr lang="en-US" dirty="0" smtClean="0"/>
              <a:t>Ra</a:t>
            </a:r>
            <a:endParaRPr lang="en-US" dirty="0"/>
          </a:p>
        </p:txBody>
      </p:sp>
      <p:pic>
        <p:nvPicPr>
          <p:cNvPr id="4" name="Picture 27" descr="ra226spe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51498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3119438" y="4581525"/>
            <a:ext cx="130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dirty="0" err="1">
                <a:latin typeface="Times New Roman" pitchFamily="18" charset="0"/>
              </a:rPr>
              <a:t>energy</a:t>
            </a:r>
            <a:r>
              <a:rPr lang="de-DE" altLang="de-DE" sz="1600" b="1" dirty="0">
                <a:latin typeface="Times New Roman" pitchFamily="18" charset="0"/>
              </a:rPr>
              <a:t> [</a:t>
            </a:r>
            <a:r>
              <a:rPr lang="de-DE" altLang="de-DE" sz="1600" b="1" dirty="0" err="1">
                <a:latin typeface="Times New Roman" pitchFamily="18" charset="0"/>
              </a:rPr>
              <a:t>keV</a:t>
            </a:r>
            <a:r>
              <a:rPr lang="de-DE" altLang="de-DE" sz="1600" b="1" dirty="0">
                <a:latin typeface="Times New Roman" pitchFamily="18" charset="0"/>
              </a:rPr>
              <a:t>]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 rot="16200000">
            <a:off x="693738" y="2555875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dirty="0" err="1">
                <a:latin typeface="Times New Roman" pitchFamily="18" charset="0"/>
              </a:rPr>
              <a:t>counts</a:t>
            </a:r>
            <a:endParaRPr lang="de-DE" altLang="de-DE" sz="1600" b="1" dirty="0">
              <a:latin typeface="Times New Roman" pitchFamily="18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586538" y="1052513"/>
            <a:ext cx="1989137" cy="1565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 baseline="30000" dirty="0">
                <a:latin typeface="Times New Roman" pitchFamily="18" charset="0"/>
              </a:rPr>
              <a:t>208</a:t>
            </a:r>
            <a:r>
              <a:rPr lang="de-DE" altLang="de-DE" sz="2400" b="1" dirty="0">
                <a:latin typeface="Times New Roman" pitchFamily="18" charset="0"/>
              </a:rPr>
              <a:t>Pb </a:t>
            </a:r>
            <a:r>
              <a:rPr lang="de-DE" altLang="de-DE" sz="24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2400" b="1" baseline="30000" dirty="0"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de-DE" altLang="de-DE" sz="2400" b="1" dirty="0">
                <a:latin typeface="Times New Roman" pitchFamily="18" charset="0"/>
                <a:cs typeface="Times New Roman" pitchFamily="18" charset="0"/>
              </a:rPr>
              <a:t>Ra</a:t>
            </a:r>
          </a:p>
          <a:p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baseline="-25000" dirty="0" err="1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= 4.7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AMeV</a:t>
            </a:r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 15</a:t>
            </a:r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l-GR" altLang="de-DE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baseline="-25000" dirty="0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≤ 45</a:t>
            </a:r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 0</a:t>
            </a:r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l-GR" altLang="de-DE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de-DE" altLang="de-DE" baseline="-25000" dirty="0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≤ 360</a:t>
            </a:r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402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Signature of an </a:t>
            </a:r>
            <a:r>
              <a:rPr lang="en-US" dirty="0" err="1" smtClean="0">
                <a:latin typeface="Times New Roman"/>
                <a:cs typeface="Times New Roman"/>
              </a:rPr>
              <a:t>octupole</a:t>
            </a:r>
            <a:r>
              <a:rPr lang="en-US" dirty="0" smtClean="0">
                <a:latin typeface="Times New Roman"/>
                <a:cs typeface="Times New Roman"/>
              </a:rPr>
              <a:t> deformed nucleus</a:t>
            </a:r>
            <a:endParaRPr lang="en-US" dirty="0"/>
          </a:p>
        </p:txBody>
      </p:sp>
      <p:pic>
        <p:nvPicPr>
          <p:cNvPr id="9" name="Picture 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0"/>
            <a:ext cx="1223962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25"/>
          <p:cNvGraphicFramePr>
            <a:graphicFrameLocks noChangeAspect="1"/>
          </p:cNvGraphicFramePr>
          <p:nvPr/>
        </p:nvGraphicFramePr>
        <p:xfrm>
          <a:off x="719138" y="971550"/>
          <a:ext cx="44227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Equation" r:id="rId5" imgW="2971800" imgH="228600" progId="Equation.3">
                  <p:embed/>
                </p:oleObj>
              </mc:Choice>
              <mc:Fallback>
                <p:oleObj name="Equation" r:id="rId5" imgW="2971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971550"/>
                        <a:ext cx="44227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827088" y="1700213"/>
            <a:ext cx="2238375" cy="1831975"/>
            <a:chOff x="521" y="1071"/>
            <a:chExt cx="1410" cy="1154"/>
          </a:xfrm>
        </p:grpSpPr>
        <p:pic>
          <p:nvPicPr>
            <p:cNvPr id="12" name="Picture 26" descr="SHAPE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071"/>
              <a:ext cx="1410" cy="1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3" name="Object 27"/>
            <p:cNvGraphicFramePr>
              <a:graphicFrameLocks noChangeAspect="1"/>
            </p:cNvGraphicFramePr>
            <p:nvPr/>
          </p:nvGraphicFramePr>
          <p:xfrm>
            <a:off x="612" y="1488"/>
            <a:ext cx="463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3" name="Equation" r:id="rId8" imgW="368280" imgH="241200" progId="Equation.3">
                    <p:embed/>
                  </p:oleObj>
                </mc:Choice>
                <mc:Fallback>
                  <p:oleObj name="Equation" r:id="rId8" imgW="368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488"/>
                          <a:ext cx="463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CC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1111" y="1356"/>
              <a:ext cx="61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l-GR" altLang="de-DE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de-DE" altLang="de-DE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 0.16</a:t>
              </a:r>
            </a:p>
            <a:p>
              <a:r>
                <a:rPr lang="el-GR" altLang="de-DE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l-GR" altLang="de-DE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de-DE" altLang="de-DE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=-0.11</a:t>
              </a:r>
            </a:p>
            <a:p>
              <a:r>
                <a:rPr lang="el-GR" altLang="de-DE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l-GR" altLang="de-DE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de-DE" altLang="de-DE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 0.10</a:t>
              </a:r>
              <a:endPara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33"/>
          <p:cNvGrpSpPr>
            <a:grpSpLocks/>
          </p:cNvGrpSpPr>
          <p:nvPr/>
        </p:nvGrpSpPr>
        <p:grpSpPr bwMode="auto">
          <a:xfrm>
            <a:off x="5221288" y="1341586"/>
            <a:ext cx="3527425" cy="5111750"/>
            <a:chOff x="3243" y="800"/>
            <a:chExt cx="2222" cy="3220"/>
          </a:xfrm>
        </p:grpSpPr>
        <p:pic>
          <p:nvPicPr>
            <p:cNvPr id="16" name="Picture 30" descr="ra226-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800"/>
              <a:ext cx="2222" cy="3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3288" y="845"/>
              <a:ext cx="227" cy="294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4399" y="1027"/>
              <a:ext cx="227" cy="249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508625" y="3033861"/>
            <a:ext cx="331788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sz="2000" b="1" dirty="0">
                <a:solidFill>
                  <a:srgbClr val="FF0000"/>
                </a:solidFill>
                <a:latin typeface="Times New Roman" pitchFamily="18" charset="0"/>
              </a:rPr>
              <a:t>E2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6588125" y="3033861"/>
            <a:ext cx="331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sz="2000" b="1" dirty="0">
                <a:solidFill>
                  <a:srgbClr val="FF0000"/>
                </a:solidFill>
                <a:latin typeface="Times New Roman" pitchFamily="18" charset="0"/>
              </a:rPr>
              <a:t>E1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719138" y="4497388"/>
            <a:ext cx="3692525" cy="1812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Single rotational band with spin sequence:</a:t>
            </a:r>
          </a:p>
          <a:p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I = 0</a:t>
            </a:r>
            <a:r>
              <a:rPr lang="de-DE" altLang="de-DE" sz="1600" b="1" baseline="3000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, 1</a:t>
            </a:r>
            <a:r>
              <a:rPr lang="de-DE" altLang="de-DE" sz="1600" b="1" baseline="3000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, 2</a:t>
            </a:r>
            <a:r>
              <a:rPr lang="de-DE" altLang="de-DE" sz="1600" b="1" baseline="3000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, 3</a:t>
            </a:r>
            <a:r>
              <a:rPr lang="de-DE" altLang="de-DE" sz="1600" b="1" baseline="3000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, …</a:t>
            </a:r>
          </a:p>
          <a:p>
            <a:r>
              <a:rPr lang="de-DE" altLang="de-DE" sz="1600">
                <a:latin typeface="Times New Roman" pitchFamily="18" charset="0"/>
              </a:rPr>
              <a:t>excitation energy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E ~ I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·(I+1)</a:t>
            </a:r>
          </a:p>
          <a:p>
            <a:endParaRPr lang="de-DE" altLang="de-DE" sz="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competition between intraband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E2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and interband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E1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transitions</a:t>
            </a:r>
          </a:p>
          <a:p>
            <a:endParaRPr lang="de-DE" altLang="de-DE" sz="800"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E1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transition strength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de-DE" altLang="de-DE" sz="16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W.u.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5884863" y="908199"/>
            <a:ext cx="5588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altLang="de-DE" b="1">
                <a:latin typeface="Times New Roman" pitchFamily="18" charset="0"/>
                <a:cs typeface="Times New Roman" pitchFamily="18" charset="0"/>
              </a:rPr>
              <a:t>+</a:t>
            </a:r>
            <a:endParaRPr lang="el-GR" altLang="de-DE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7737475" y="1324124"/>
            <a:ext cx="506413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: -</a:t>
            </a:r>
            <a:endParaRPr lang="el-GR" altLang="de-DE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Signature of an </a:t>
            </a:r>
            <a:r>
              <a:rPr lang="en-US" dirty="0" err="1" smtClean="0">
                <a:latin typeface="Times New Roman"/>
                <a:cs typeface="Times New Roman"/>
              </a:rPr>
              <a:t>octupole</a:t>
            </a:r>
            <a:r>
              <a:rPr lang="en-US" dirty="0" smtClean="0">
                <a:latin typeface="Times New Roman"/>
                <a:cs typeface="Times New Roman"/>
              </a:rPr>
              <a:t> deformed nucleus</a:t>
            </a:r>
            <a:endParaRPr lang="en-US" dirty="0"/>
          </a:p>
        </p:txBody>
      </p:sp>
      <p:pic>
        <p:nvPicPr>
          <p:cNvPr id="9" name="Picture 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0"/>
            <a:ext cx="1223962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OCTUPOL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5087937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5867400" y="3246438"/>
          <a:ext cx="27955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quation" r:id="rId6" imgW="2234880" imgH="431640" progId="Equation.3">
                  <p:embed/>
                </p:oleObj>
              </mc:Choice>
              <mc:Fallback>
                <p:oleObj name="Equation" r:id="rId6" imgW="2234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46438"/>
                        <a:ext cx="27955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795963" y="2133600"/>
            <a:ext cx="33480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Energy displacement </a:t>
            </a:r>
            <a:r>
              <a:rPr lang="el-GR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between the positive- and negative-parity states 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if they form a single rotational band</a:t>
            </a:r>
            <a:r>
              <a:rPr lang="de-DE" altLang="de-DE" sz="1600">
                <a:latin typeface="Times New Roman" pitchFamily="18" charset="0"/>
              </a:rPr>
              <a:t> 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20000" y="6300000"/>
            <a:ext cx="28087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W.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Nazarewicz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A441 (1985) 420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444000" y="3780000"/>
                <a:ext cx="2345001" cy="505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𝑟𝑖𝑔𝑖𝑑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𝑟𝑜𝑡𝑜𝑟</m:t>
                      </m:r>
                    </m:oMath>
                  </m:oMathPara>
                </a14:m>
                <a:endParaRPr lang="de-D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000" y="3780000"/>
                <a:ext cx="2345001" cy="5050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4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Electric transition quadrupole moments in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30350"/>
              </p:ext>
            </p:extLst>
          </p:nvPr>
        </p:nvGraphicFramePr>
        <p:xfrm>
          <a:off x="4572000" y="2050579"/>
          <a:ext cx="34512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6" name="Equation" r:id="rId4" imgW="2730240" imgH="444240" progId="Equation.3">
                  <p:embed/>
                </p:oleObj>
              </mc:Choice>
              <mc:Fallback>
                <p:oleObj name="Equation" r:id="rId4" imgW="2730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0579"/>
                        <a:ext cx="34512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RA226ME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4704"/>
            <a:ext cx="3459162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4284663" y="836142"/>
            <a:ext cx="1531937" cy="457200"/>
            <a:chOff x="3105" y="1359"/>
            <a:chExt cx="965" cy="288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140" y="1359"/>
              <a:ext cx="9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>
                  <a:latin typeface="Times New Roman" pitchFamily="18" charset="0"/>
                </a:rPr>
                <a:t>negative parity states</a:t>
              </a:r>
            </a:p>
            <a:p>
              <a:r>
                <a:rPr lang="de-DE" altLang="de-DE" sz="1200">
                  <a:latin typeface="Times New Roman" pitchFamily="18" charset="0"/>
                </a:rPr>
                <a:t>positive parity states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105" y="1530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105" y="1412"/>
              <a:ext cx="68" cy="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220000" y="6300000"/>
            <a:ext cx="28087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W.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Nazarewicz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A467 (1987) 437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497388" y="1653704"/>
            <a:ext cx="155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rigid rotor model: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497388" y="2841154"/>
            <a:ext cx="1095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liquid drop:</a:t>
            </a:r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503792"/>
              </p:ext>
            </p:extLst>
          </p:nvPr>
        </p:nvGraphicFramePr>
        <p:xfrm>
          <a:off x="4586288" y="3238029"/>
          <a:ext cx="43735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Equation" r:id="rId7" imgW="4305240" imgH="444240" progId="Equation.3">
                  <p:embed/>
                </p:oleObj>
              </mc:Choice>
              <mc:Fallback>
                <p:oleObj name="Equation" r:id="rId7" imgW="4305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3238029"/>
                        <a:ext cx="43735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570413" y="4385792"/>
            <a:ext cx="1765300" cy="758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de-DE" altLang="de-DE" sz="1600" baseline="-25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de-DE" altLang="de-DE" sz="1600">
                <a:latin typeface="Times New Roman" pitchFamily="18" charset="0"/>
              </a:rPr>
              <a:t>(exp)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= 750 fm</a:t>
            </a:r>
            <a:r>
              <a:rPr lang="de-DE" altLang="de-DE" sz="1600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  <a:p>
            <a:endParaRPr lang="de-DE" altLang="de-DE" sz="1600" baseline="3000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de-DE" altLang="de-DE" sz="1600" baseline="-25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de-DE" altLang="de-DE" sz="1600">
                <a:latin typeface="Times New Roman" pitchFamily="18" charset="0"/>
              </a:rPr>
              <a:t>(theo)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= 680 fm</a:t>
            </a:r>
            <a:r>
              <a:rPr lang="de-DE" altLang="de-DE" sz="1600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451600" y="4365154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altLang="de-DE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0.21</a:t>
            </a:r>
            <a:endParaRPr lang="el-GR" altLang="de-DE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080000" y="6300000"/>
            <a:ext cx="29354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H.J.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Wollersheim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A556 (1993) 261</a:t>
            </a:r>
          </a:p>
        </p:txBody>
      </p:sp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845310"/>
              </p:ext>
            </p:extLst>
          </p:nvPr>
        </p:nvGraphicFramePr>
        <p:xfrm>
          <a:off x="5724525" y="3357092"/>
          <a:ext cx="27987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Equation" r:id="rId9" imgW="2755800" imgH="241200" progId="Equation.3">
                  <p:embed/>
                </p:oleObj>
              </mc:Choice>
              <mc:Fallback>
                <p:oleObj name="Equation" r:id="rId9" imgW="2755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357092"/>
                        <a:ext cx="2798763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5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Static quadrupole moments in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491960"/>
              </p:ext>
            </p:extLst>
          </p:nvPr>
        </p:nvGraphicFramePr>
        <p:xfrm>
          <a:off x="4857750" y="2279179"/>
          <a:ext cx="38227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Equation" r:id="rId4" imgW="3047760" imgH="507960" progId="Equation.3">
                  <p:embed/>
                </p:oleObj>
              </mc:Choice>
              <mc:Fallback>
                <p:oleObj name="Equation" r:id="rId4" imgW="3047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2279179"/>
                        <a:ext cx="38227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080000" y="6300000"/>
            <a:ext cx="29354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H.J.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Wollersheim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A556 (1993) 261</a:t>
            </a:r>
          </a:p>
        </p:txBody>
      </p:sp>
      <p:pic>
        <p:nvPicPr>
          <p:cNvPr id="26" name="Picture 5" descr="TRIAQ2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64704"/>
            <a:ext cx="3825875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4552950" y="810742"/>
            <a:ext cx="1531938" cy="457200"/>
            <a:chOff x="3105" y="1359"/>
            <a:chExt cx="965" cy="288"/>
          </a:xfrm>
        </p:grpSpPr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3140" y="1359"/>
              <a:ext cx="9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>
                  <a:latin typeface="Times New Roman" pitchFamily="18" charset="0"/>
                </a:rPr>
                <a:t>negative parity states</a:t>
              </a:r>
            </a:p>
            <a:p>
              <a:r>
                <a:rPr lang="de-DE" altLang="de-DE" sz="1200">
                  <a:latin typeface="Times New Roman" pitchFamily="18" charset="0"/>
                </a:rPr>
                <a:t>positive parity states</a:t>
              </a:r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3105" y="1530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3105" y="1412"/>
              <a:ext cx="68" cy="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857750" y="1736254"/>
            <a:ext cx="155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rigid rotor model: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218113" y="4700117"/>
            <a:ext cx="1878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b="1">
                <a:latin typeface="Times New Roman" pitchFamily="18" charset="0"/>
                <a:ea typeface="ＭＳ Ｐゴシック" pitchFamily="50" charset="-128"/>
              </a:rPr>
              <a:t>rigid triaxial rotor model: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5218113" y="6300000"/>
            <a:ext cx="27142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Davydov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and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Filippov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8, 237 (1958)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4714875" y="3980979"/>
            <a:ext cx="3744913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251348"/>
              </p:ext>
            </p:extLst>
          </p:nvPr>
        </p:nvGraphicFramePr>
        <p:xfrm>
          <a:off x="5292725" y="5108104"/>
          <a:ext cx="18383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Equation" r:id="rId7" imgW="1841400" imgH="469800" progId="Equation.3">
                  <p:embed/>
                </p:oleObj>
              </mc:Choice>
              <mc:Fallback>
                <p:oleObj name="Equation" r:id="rId7" imgW="1841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108104"/>
                        <a:ext cx="18383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4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Electric transition </a:t>
            </a:r>
            <a:r>
              <a:rPr lang="en-US" dirty="0" err="1" smtClean="0">
                <a:latin typeface="Times New Roman"/>
                <a:cs typeface="Times New Roman"/>
              </a:rPr>
              <a:t>octupole</a:t>
            </a:r>
            <a:r>
              <a:rPr lang="en-US" dirty="0" smtClean="0">
                <a:latin typeface="Times New Roman"/>
                <a:cs typeface="Times New Roman"/>
              </a:rPr>
              <a:t> moments in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pic>
        <p:nvPicPr>
          <p:cNvPr id="15" name="Picture 4" descr="RA226A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688"/>
            <a:ext cx="3587750" cy="35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9617"/>
              </p:ext>
            </p:extLst>
          </p:nvPr>
        </p:nvGraphicFramePr>
        <p:xfrm>
          <a:off x="5199063" y="1150913"/>
          <a:ext cx="387826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2" name="Equation" r:id="rId5" imgW="3111480" imgH="444240" progId="Equation.3">
                  <p:embed/>
                </p:oleObj>
              </mc:Choice>
              <mc:Fallback>
                <p:oleObj name="Equation" r:id="rId5" imgW="3111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1150913"/>
                        <a:ext cx="3878262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500563" y="1557313"/>
            <a:ext cx="49530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altLang="de-DE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de-DE" altLang="de-DE" baseline="-25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de-DE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0.18</a:t>
            </a:r>
          </a:p>
          <a:p>
            <a:pPr algn="ctr"/>
            <a:endParaRPr lang="de-DE" altLang="de-DE" sz="17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0.12</a:t>
            </a:r>
          </a:p>
          <a:p>
            <a:pPr algn="ctr"/>
            <a:endParaRPr lang="de-DE" altLang="de-DE" sz="17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0.06</a:t>
            </a:r>
            <a:endParaRPr lang="el-GR" altLang="de-DE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218113" y="6300000"/>
            <a:ext cx="28087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W.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Nazarewicz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A467 (1987) 437</a:t>
            </a:r>
          </a:p>
        </p:txBody>
      </p: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5127625" y="3068613"/>
            <a:ext cx="3836988" cy="3135312"/>
            <a:chOff x="3334" y="2317"/>
            <a:chExt cx="2417" cy="1975"/>
          </a:xfrm>
        </p:grpSpPr>
        <p:pic>
          <p:nvPicPr>
            <p:cNvPr id="20" name="Picture 10" descr="img0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478"/>
              <a:ext cx="1183" cy="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>
              <a:off x="4783" y="2636"/>
              <a:ext cx="318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4749" y="3361"/>
              <a:ext cx="318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H="1">
              <a:off x="4749" y="3740"/>
              <a:ext cx="318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 flipH="1">
              <a:off x="4726" y="3536"/>
              <a:ext cx="318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7" name="Object 16"/>
            <p:cNvGraphicFramePr>
              <a:graphicFrameLocks noChangeAspect="1"/>
            </p:cNvGraphicFramePr>
            <p:nvPr/>
          </p:nvGraphicFramePr>
          <p:xfrm>
            <a:off x="5146" y="2543"/>
            <a:ext cx="331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3" name="Equation" r:id="rId8" imgW="419040" imgH="203040" progId="Equation.3">
                    <p:embed/>
                  </p:oleObj>
                </mc:Choice>
                <mc:Fallback>
                  <p:oleObj name="Equation" r:id="rId8" imgW="4190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6" y="2543"/>
                          <a:ext cx="331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7"/>
            <p:cNvGraphicFramePr>
              <a:graphicFrameLocks noChangeAspect="1"/>
            </p:cNvGraphicFramePr>
            <p:nvPr/>
          </p:nvGraphicFramePr>
          <p:xfrm>
            <a:off x="5146" y="3269"/>
            <a:ext cx="372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4" name="Equation" r:id="rId10" imgW="469800" imgH="203040" progId="Equation.3">
                    <p:embed/>
                  </p:oleObj>
                </mc:Choice>
                <mc:Fallback>
                  <p:oleObj name="Equation" r:id="rId10" imgW="469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6" y="3269"/>
                          <a:ext cx="372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8"/>
            <p:cNvGraphicFramePr>
              <a:graphicFrameLocks noChangeAspect="1"/>
            </p:cNvGraphicFramePr>
            <p:nvPr/>
          </p:nvGraphicFramePr>
          <p:xfrm>
            <a:off x="5146" y="3657"/>
            <a:ext cx="372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5" name="Equation" r:id="rId12" imgW="469800" imgH="203040" progId="Equation.3">
                    <p:embed/>
                  </p:oleObj>
                </mc:Choice>
                <mc:Fallback>
                  <p:oleObj name="Equation" r:id="rId12" imgW="469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6" y="3657"/>
                          <a:ext cx="372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9"/>
            <p:cNvGraphicFramePr>
              <a:graphicFrameLocks noChangeAspect="1"/>
            </p:cNvGraphicFramePr>
            <p:nvPr/>
          </p:nvGraphicFramePr>
          <p:xfrm>
            <a:off x="5146" y="3451"/>
            <a:ext cx="383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6" name="Equation" r:id="rId14" imgW="482400" imgH="203040" progId="Equation.3">
                    <p:embed/>
                  </p:oleObj>
                </mc:Choice>
                <mc:Fallback>
                  <p:oleObj name="Equation" r:id="rId14" imgW="482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6" y="3451"/>
                          <a:ext cx="383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0"/>
            <p:cNvGraphicFramePr>
              <a:graphicFrameLocks noChangeAspect="1"/>
            </p:cNvGraphicFramePr>
            <p:nvPr/>
          </p:nvGraphicFramePr>
          <p:xfrm>
            <a:off x="4987" y="2317"/>
            <a:ext cx="764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7" name="Equation" r:id="rId16" imgW="965160" imgH="203040" progId="Equation.3">
                    <p:embed/>
                  </p:oleObj>
                </mc:Choice>
                <mc:Fallback>
                  <p:oleObj name="Equation" r:id="rId16" imgW="965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" y="2317"/>
                          <a:ext cx="764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21"/>
            <p:cNvGraphicFramePr>
              <a:graphicFrameLocks noChangeAspect="1"/>
            </p:cNvGraphicFramePr>
            <p:nvPr/>
          </p:nvGraphicFramePr>
          <p:xfrm>
            <a:off x="4987" y="3022"/>
            <a:ext cx="764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8" name="Equation" r:id="rId18" imgW="965160" imgH="203040" progId="Equation.3">
                    <p:embed/>
                  </p:oleObj>
                </mc:Choice>
                <mc:Fallback>
                  <p:oleObj name="Equation" r:id="rId18" imgW="965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" y="3022"/>
                          <a:ext cx="764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 Box 22"/>
            <p:cNvSpPr txBox="1">
              <a:spLocks noChangeArrowheads="1"/>
            </p:cNvSpPr>
            <p:nvPr/>
          </p:nvSpPr>
          <p:spPr bwMode="auto">
            <a:xfrm>
              <a:off x="3436" y="2946"/>
              <a:ext cx="3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- 0.1</a:t>
              </a: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3511" y="2492"/>
              <a:ext cx="2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0.1</a:t>
              </a:r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3511" y="3203"/>
              <a:ext cx="2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0.1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>
              <a:off x="3436" y="3657"/>
              <a:ext cx="3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- 0.1</a:t>
              </a:r>
            </a:p>
          </p:txBody>
        </p: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3559" y="343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3560" y="2719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4422" y="3898"/>
              <a:ext cx="3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0.16</a:t>
              </a:r>
            </a:p>
          </p:txBody>
        </p:sp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>
              <a:off x="3334" y="27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de-DE" altLang="de-DE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l-GR" altLang="de-DE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30"/>
            <p:cNvSpPr txBox="1">
              <a:spLocks noChangeArrowheads="1"/>
            </p:cNvSpPr>
            <p:nvPr/>
          </p:nvSpPr>
          <p:spPr bwMode="auto">
            <a:xfrm>
              <a:off x="4228" y="4061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de-DE" altLang="de-DE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altLang="de-DE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3334" y="342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de-DE" altLang="de-DE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l-GR" altLang="de-DE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1080000" y="6300000"/>
            <a:ext cx="29354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H.J.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Wollersheim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A556 (1993) 261</a:t>
            </a:r>
          </a:p>
        </p:txBody>
      </p:sp>
      <p:graphicFrame>
        <p:nvGraphicFramePr>
          <p:cNvPr id="5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197222"/>
              </p:ext>
            </p:extLst>
          </p:nvPr>
        </p:nvGraphicFramePr>
        <p:xfrm>
          <a:off x="1258888" y="4725963"/>
          <a:ext cx="318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9" name="Equation" r:id="rId20" imgW="3187440" imgH="469800" progId="Equation.3">
                  <p:embed/>
                </p:oleObj>
              </mc:Choice>
              <mc:Fallback>
                <p:oleObj name="Equation" r:id="rId20" imgW="3187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725963"/>
                        <a:ext cx="3187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15231"/>
              </p:ext>
            </p:extLst>
          </p:nvPr>
        </p:nvGraphicFramePr>
        <p:xfrm>
          <a:off x="1258888" y="5300638"/>
          <a:ext cx="307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0" name="Equation" r:id="rId22" imgW="3073320" imgH="469800" progId="Equation.3">
                  <p:embed/>
                </p:oleObj>
              </mc:Choice>
              <mc:Fallback>
                <p:oleObj name="Equation" r:id="rId22" imgW="3073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300638"/>
                        <a:ext cx="3073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5148263" y="755625"/>
            <a:ext cx="1095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liquid drop:</a:t>
            </a:r>
          </a:p>
        </p:txBody>
      </p:sp>
      <p:graphicFrame>
        <p:nvGraphicFramePr>
          <p:cNvPr id="5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134146"/>
              </p:ext>
            </p:extLst>
          </p:nvPr>
        </p:nvGraphicFramePr>
        <p:xfrm>
          <a:off x="6602413" y="1273150"/>
          <a:ext cx="19304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1" name="Equation" r:id="rId24" imgW="1549080" imgH="228600" progId="Equation.3">
                  <p:embed/>
                </p:oleObj>
              </mc:Choice>
              <mc:Fallback>
                <p:oleObj name="Equation" r:id="rId24" imgW="1549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1273150"/>
                        <a:ext cx="19304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740000" y="3060000"/>
                <a:ext cx="16671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000" y="3060000"/>
                <a:ext cx="166712" cy="246221"/>
              </a:xfrm>
              <a:prstGeom prst="rect">
                <a:avLst/>
              </a:prstGeom>
              <a:blipFill>
                <a:blip r:embed="rId26"/>
                <a:stretch>
                  <a:fillRect l="-29630" r="-29630" b="-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7740352" y="4176000"/>
                <a:ext cx="16671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4176000"/>
                <a:ext cx="166712" cy="246221"/>
              </a:xfrm>
              <a:prstGeom prst="rect">
                <a:avLst/>
              </a:prstGeom>
              <a:blipFill>
                <a:blip r:embed="rId27"/>
                <a:stretch>
                  <a:fillRect l="-29630" r="-29630" b="-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8388424" y="3420000"/>
                <a:ext cx="16671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3420000"/>
                <a:ext cx="166712" cy="246221"/>
              </a:xfrm>
              <a:prstGeom prst="rect">
                <a:avLst/>
              </a:prstGeom>
              <a:blipFill>
                <a:blip r:embed="rId28"/>
                <a:stretch>
                  <a:fillRect l="-29630" r="-29630" b="-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8460000" y="4572000"/>
                <a:ext cx="16671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000" y="4572000"/>
                <a:ext cx="166712" cy="246221"/>
              </a:xfrm>
              <a:prstGeom prst="rect">
                <a:avLst/>
              </a:prstGeom>
              <a:blipFill>
                <a:blip r:embed="rId29"/>
                <a:stretch>
                  <a:fillRect l="-29630" r="-29630" b="-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8460000" y="4860000"/>
                <a:ext cx="16671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000" y="4860000"/>
                <a:ext cx="166712" cy="246221"/>
              </a:xfrm>
              <a:prstGeom prst="rect">
                <a:avLst/>
              </a:prstGeom>
              <a:blipFill>
                <a:blip r:embed="rId30"/>
                <a:stretch>
                  <a:fillRect l="-29630" r="-29630" b="-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8460000" y="5184000"/>
                <a:ext cx="16671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000" y="5184000"/>
                <a:ext cx="166712" cy="246221"/>
              </a:xfrm>
              <a:prstGeom prst="rect">
                <a:avLst/>
              </a:prstGeom>
              <a:blipFill>
                <a:blip r:embed="rId31"/>
                <a:stretch>
                  <a:fillRect l="-29630" r="-29630" b="-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1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35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Intrinsic electric dipole moments in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pic>
        <p:nvPicPr>
          <p:cNvPr id="34" name="Picture 4" descr="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0"/>
            <a:ext cx="17129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4570413" y="2338859"/>
            <a:ext cx="2100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liquid-drop contribution:</a:t>
            </a: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4570413" y="3700934"/>
            <a:ext cx="155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rigid rotor model:</a:t>
            </a:r>
          </a:p>
        </p:txBody>
      </p:sp>
      <p:graphicFrame>
        <p:nvGraphicFramePr>
          <p:cNvPr id="6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955609"/>
              </p:ext>
            </p:extLst>
          </p:nvPr>
        </p:nvGraphicFramePr>
        <p:xfrm>
          <a:off x="5099050" y="2719859"/>
          <a:ext cx="292893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Equation" r:id="rId5" imgW="2336760" imgH="241200" progId="Equation.3">
                  <p:embed/>
                </p:oleObj>
              </mc:Choice>
              <mc:Fallback>
                <p:oleObj name="Equation" r:id="rId5" imgW="2336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2719859"/>
                        <a:ext cx="292893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887815"/>
              </p:ext>
            </p:extLst>
          </p:nvPr>
        </p:nvGraphicFramePr>
        <p:xfrm>
          <a:off x="4860925" y="3140546"/>
          <a:ext cx="1608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Equation" r:id="rId7" imgW="1625400" imgH="228600" progId="Equation.3">
                  <p:embed/>
                </p:oleObj>
              </mc:Choice>
              <mc:Fallback>
                <p:oleObj name="Equation" r:id="rId7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3140546"/>
                        <a:ext cx="1608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700671"/>
              </p:ext>
            </p:extLst>
          </p:nvPr>
        </p:nvGraphicFramePr>
        <p:xfrm>
          <a:off x="5099050" y="3950171"/>
          <a:ext cx="270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Equation" r:id="rId9" imgW="2158920" imgH="444240" progId="Equation.3">
                  <p:embed/>
                </p:oleObj>
              </mc:Choice>
              <mc:Fallback>
                <p:oleObj name="Equation" r:id="rId9" imgW="2158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3950171"/>
                        <a:ext cx="2705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5218113" y="6300000"/>
            <a:ext cx="25603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G. Leander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A453 (1986) 58</a:t>
            </a:r>
          </a:p>
        </p:txBody>
      </p:sp>
      <p:pic>
        <p:nvPicPr>
          <p:cNvPr id="64" name="Picture 14" descr="RA226Q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484784"/>
            <a:ext cx="351313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1080000" y="6300000"/>
            <a:ext cx="29354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H.J.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Wollersheim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A556 (1993) 261</a:t>
            </a:r>
          </a:p>
        </p:txBody>
      </p:sp>
    </p:spTree>
    <p:extLst>
      <p:ext uri="{BB962C8B-B14F-4D97-AF65-F5344CB8AC3E}">
        <p14:creationId xmlns:p14="http://schemas.microsoft.com/office/powerpoint/2010/main" val="9500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Intrinsic electric dipole moments in Ra / </a:t>
            </a:r>
            <a:r>
              <a:rPr lang="en-US" dirty="0" err="1" smtClean="0">
                <a:latin typeface="Times New Roman"/>
                <a:cs typeface="Times New Roman"/>
              </a:rPr>
              <a:t>Th</a:t>
            </a:r>
            <a:endParaRPr lang="en-US" dirty="0"/>
          </a:p>
        </p:txBody>
      </p:sp>
      <p:pic>
        <p:nvPicPr>
          <p:cNvPr id="34" name="Picture 4" descr="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0"/>
            <a:ext cx="17129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786313" y="1823567"/>
            <a:ext cx="2100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liquid-drop contribution: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03329"/>
              </p:ext>
            </p:extLst>
          </p:nvPr>
        </p:nvGraphicFramePr>
        <p:xfrm>
          <a:off x="5314950" y="2204567"/>
          <a:ext cx="292893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quation" r:id="rId5" imgW="2336760" imgH="241200" progId="Equation.3">
                  <p:embed/>
                </p:oleObj>
              </mc:Choice>
              <mc:Fallback>
                <p:oleObj name="Equation" r:id="rId5" imgW="2336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204567"/>
                        <a:ext cx="292893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82502"/>
              </p:ext>
            </p:extLst>
          </p:nvPr>
        </p:nvGraphicFramePr>
        <p:xfrm>
          <a:off x="5076825" y="2625254"/>
          <a:ext cx="1608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7" imgW="1625400" imgH="228600" progId="Equation.3">
                  <p:embed/>
                </p:oleObj>
              </mc:Choice>
              <mc:Fallback>
                <p:oleObj name="Equation" r:id="rId7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625254"/>
                        <a:ext cx="1608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218113" y="6300000"/>
            <a:ext cx="25603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G. Leander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A453 (1986) 58</a:t>
            </a:r>
          </a:p>
        </p:txBody>
      </p:sp>
      <p:pic>
        <p:nvPicPr>
          <p:cNvPr id="16" name="Picture 12" descr="OCTUPO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385667"/>
            <a:ext cx="347345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OCTUPOL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764704"/>
            <a:ext cx="35702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5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parameterization</a:t>
            </a:r>
            <a:endParaRPr lang="en-US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>
            <p:extLst/>
          </p:nvPr>
        </p:nvGraphicFramePr>
        <p:xfrm>
          <a:off x="2411413" y="908720"/>
          <a:ext cx="47037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4" imgW="2361960" imgH="482400" progId="Equation.3">
                  <p:embed/>
                </p:oleObj>
              </mc:Choice>
              <mc:Fallback>
                <p:oleObj name="Equation" r:id="rId4" imgW="2361960" imgH="482400" progId="Equation.3">
                  <p:embed/>
                  <p:pic>
                    <p:nvPicPr>
                      <p:cNvPr id="3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908720"/>
                        <a:ext cx="47037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900113" y="2564483"/>
            <a:ext cx="326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dirty="0">
                <a:latin typeface="Times New Roman" pitchFamily="18" charset="0"/>
                <a:ea typeface="ＭＳ Ｐゴシック" pitchFamily="50" charset="-128"/>
              </a:rPr>
              <a:t>axially symmetric </a:t>
            </a:r>
            <a:r>
              <a:rPr kumimoji="1" lang="en-US" altLang="ja-JP" sz="2000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quadrupole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 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219700" y="2564483"/>
            <a:ext cx="300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axially symmetric </a:t>
            </a:r>
            <a:r>
              <a:rPr kumimoji="1" lang="en-US" altLang="ja-JP" sz="200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octupole</a:t>
            </a:r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 </a:t>
            </a:r>
          </a:p>
        </p:txBody>
      </p:sp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016920"/>
            <a:ext cx="2654300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96283"/>
            <a:ext cx="258127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1187450" y="5055270"/>
            <a:ext cx="3097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400" b="1" dirty="0">
                <a:latin typeface="Symbol" pitchFamily="18" charset="2"/>
                <a:ea typeface="ＭＳ Ｐゴシック" pitchFamily="50" charset="-128"/>
              </a:rPr>
              <a:t>l</a:t>
            </a:r>
            <a:r>
              <a:rPr kumimoji="1" lang="en-US" altLang="ja-JP" sz="2400" b="1" dirty="0">
                <a:latin typeface="Times New Roman" pitchFamily="18" charset="0"/>
                <a:ea typeface="ＭＳ Ｐゴシック" pitchFamily="50" charset="-128"/>
              </a:rPr>
              <a:t>=2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20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≠0</a:t>
            </a:r>
            <a:r>
              <a:rPr kumimoji="1" lang="en-US" altLang="ja-JP" sz="24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, </a:t>
            </a:r>
            <a:r>
              <a:rPr kumimoji="1" lang="en-US" altLang="ja-JP" sz="2400" dirty="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2±1</a:t>
            </a:r>
            <a:r>
              <a:rPr kumimoji="1" lang="en-US" altLang="ja-JP" sz="24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= </a:t>
            </a:r>
            <a:r>
              <a:rPr kumimoji="1" lang="en-US" altLang="ja-JP" sz="2400" dirty="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2±2</a:t>
            </a:r>
            <a:r>
              <a:rPr kumimoji="1" lang="en-US" altLang="ja-JP" sz="24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= 0</a:t>
            </a:r>
            <a:endParaRPr kumimoji="1" lang="en-US" altLang="ja-JP" sz="2400" baseline="-25000" dirty="0"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343525" y="5093370"/>
            <a:ext cx="31686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400" b="1" dirty="0">
                <a:latin typeface="Symbol" pitchFamily="18" charset="2"/>
                <a:ea typeface="ＭＳ Ｐゴシック" pitchFamily="50" charset="-128"/>
              </a:rPr>
              <a:t>l</a:t>
            </a:r>
            <a:r>
              <a:rPr kumimoji="1" lang="en-US" altLang="ja-JP" sz="2400" b="1" dirty="0">
                <a:latin typeface="Times New Roman" pitchFamily="18" charset="0"/>
                <a:ea typeface="ＭＳ Ｐゴシック" pitchFamily="50" charset="-128"/>
              </a:rPr>
              <a:t>=3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30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≠0</a:t>
            </a:r>
            <a:r>
              <a:rPr kumimoji="1" lang="en-US" altLang="ja-JP" sz="24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, </a:t>
            </a:r>
            <a:r>
              <a:rPr kumimoji="1" lang="en-US" altLang="ja-JP" sz="2400" dirty="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3±1,2,3</a:t>
            </a:r>
            <a:r>
              <a:rPr kumimoji="1" lang="en-US" altLang="ja-JP" sz="24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= 0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20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≠0</a:t>
            </a:r>
            <a:r>
              <a:rPr kumimoji="1" lang="en-US" altLang="ja-JP" sz="2400" dirty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1" lang="en-US" altLang="ja-JP" sz="2400" dirty="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 dirty="0">
                <a:latin typeface="Times New Roman" pitchFamily="18" charset="0"/>
                <a:ea typeface="ＭＳ Ｐゴシック" pitchFamily="50" charset="-128"/>
              </a:rPr>
              <a:t>2±1,2</a:t>
            </a:r>
            <a:r>
              <a:rPr kumimoji="1" lang="en-US" altLang="ja-JP" sz="2400" dirty="0">
                <a:latin typeface="Times New Roman" pitchFamily="18" charset="0"/>
                <a:ea typeface="ＭＳ Ｐゴシック" pitchFamily="50" charset="-128"/>
              </a:rPr>
              <a:t> = 0</a:t>
            </a:r>
          </a:p>
          <a:p>
            <a:endParaRPr kumimoji="1" lang="en-US" altLang="ja-JP" sz="2400" baseline="-25000" dirty="0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3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Summary</a:t>
            </a:r>
            <a:endParaRPr lang="en-US" dirty="0"/>
          </a:p>
        </p:txBody>
      </p:sp>
      <p:pic>
        <p:nvPicPr>
          <p:cNvPr id="13" name="Picture 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0"/>
            <a:ext cx="1223962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19138" y="1412875"/>
            <a:ext cx="6373812" cy="39465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</a:rPr>
              <a:t>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single rotational band</a:t>
            </a:r>
            <a:r>
              <a:rPr lang="de-DE" altLang="de-DE">
                <a:latin typeface="Times New Roman" pitchFamily="18" charset="0"/>
              </a:rPr>
              <a:t> for 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</a:rPr>
              <a:t>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no backbending</a:t>
            </a:r>
            <a:r>
              <a:rPr lang="de-DE" altLang="de-DE">
                <a:latin typeface="Times New Roman" pitchFamily="18" charset="0"/>
              </a:rPr>
              <a:t> observed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</a:rPr>
              <a:t> 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deformation parameters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 are in excellent agreement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   with calculated values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octupole deformation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 is three times larger than in octupole-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   vibrational nuclei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equal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transition quadrupole moments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 for positive- and negative-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   parity states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static quadrupole moments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 are in excellent agreement with an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   axially symmetric shape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electric dipole moments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 are close to liquid-drop value (            )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endParaRPr lang="de-DE" altLang="de-DE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octupole deformation seems to be stabilized with increasing 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rotational frequency</a:t>
            </a:r>
            <a:endParaRPr lang="el-GR" altLang="de-DE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3419475" y="1466850"/>
          <a:ext cx="7270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5" imgW="482400" imgH="203040" progId="Equation.3">
                  <p:embed/>
                </p:oleObj>
              </mc:Choice>
              <mc:Fallback>
                <p:oleObj name="Equation" r:id="rId5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466850"/>
                        <a:ext cx="72707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6084888" y="4221163"/>
          <a:ext cx="7270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7" imgW="482400" imgH="203040" progId="Equation.3">
                  <p:embed/>
                </p:oleObj>
              </mc:Choice>
              <mc:Fallback>
                <p:oleObj name="Equation" r:id="rId7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221163"/>
                        <a:ext cx="7270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995936" y="1484784"/>
                <a:ext cx="18915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484784"/>
                <a:ext cx="189154" cy="276999"/>
              </a:xfrm>
              <a:prstGeom prst="rect">
                <a:avLst/>
              </a:prstGeom>
              <a:blipFill>
                <a:blip r:embed="rId9"/>
                <a:stretch>
                  <a:fillRect l="-32258" r="-2903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615094" y="4212000"/>
                <a:ext cx="18915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094" y="4212000"/>
                <a:ext cx="189154" cy="276999"/>
              </a:xfrm>
              <a:prstGeom prst="rect">
                <a:avLst/>
              </a:prstGeom>
              <a:blipFill>
                <a:blip r:embed="rId10"/>
                <a:stretch>
                  <a:fillRect l="-32258" r="-2903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Coulomb excitation of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pic>
        <p:nvPicPr>
          <p:cNvPr id="7" name="Picture 24" descr="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187450"/>
            <a:ext cx="414655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187450"/>
            <a:ext cx="3502025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827088" y="5805488"/>
            <a:ext cx="3752850" cy="3968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 baseline="30000">
                <a:solidFill>
                  <a:srgbClr val="FF0000"/>
                </a:solidFill>
                <a:latin typeface="Times New Roman" pitchFamily="18" charset="0"/>
              </a:rPr>
              <a:t>226</a:t>
            </a:r>
            <a:r>
              <a:rPr lang="de-DE" altLang="de-DE" sz="2000" b="1">
                <a:solidFill>
                  <a:srgbClr val="FF0000"/>
                </a:solidFill>
                <a:latin typeface="Times New Roman" pitchFamily="18" charset="0"/>
              </a:rPr>
              <a:t>Ra target broken after 8 hours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5888038" y="5861050"/>
            <a:ext cx="1997075" cy="30480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0000CC"/>
                </a:solidFill>
              </a:rPr>
              <a:t>Christoph Fleischmann</a:t>
            </a:r>
          </a:p>
        </p:txBody>
      </p:sp>
    </p:spTree>
    <p:extLst>
      <p:ext uri="{BB962C8B-B14F-4D97-AF65-F5344CB8AC3E}">
        <p14:creationId xmlns:p14="http://schemas.microsoft.com/office/powerpoint/2010/main" val="24323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Appendix: Center of mass conservation</a:t>
            </a:r>
            <a:endParaRPr lang="en-US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719138" y="898525"/>
          <a:ext cx="2332037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Equation" r:id="rId4" imgW="1866600" imgH="812520" progId="Equation.3">
                  <p:embed/>
                </p:oleObj>
              </mc:Choice>
              <mc:Fallback>
                <p:oleObj name="Equation" r:id="rId4" imgW="1866600" imgH="812520" progId="Equation.3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898525"/>
                        <a:ext cx="2332037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635375" y="1125538"/>
            <a:ext cx="2089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The coordinates (x, y, z) can be expressed by</a:t>
            </a:r>
            <a:endParaRPr lang="de-DE" altLang="de-DE" sz="1400" baseline="-25000">
              <a:latin typeface="Times New Roman" pitchFamily="18" charset="0"/>
            </a:endParaRPr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5957888" y="898525"/>
          <a:ext cx="307816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Equation" r:id="rId6" imgW="2463480" imgH="863280" progId="Equation.3">
                  <p:embed/>
                </p:oleObj>
              </mc:Choice>
              <mc:Fallback>
                <p:oleObj name="Equation" r:id="rId6" imgW="2463480" imgH="863280" progId="Equation.3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898525"/>
                        <a:ext cx="3078162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719138" y="2159000"/>
          <a:ext cx="37449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Equation" r:id="rId8" imgW="2997000" imgH="444240" progId="Equation.3">
                  <p:embed/>
                </p:oleObj>
              </mc:Choice>
              <mc:Fallback>
                <p:oleObj name="Equation" r:id="rId8" imgW="2997000" imgH="444240" progId="Equation.3">
                  <p:embed/>
                  <p:pic>
                    <p:nvPicPr>
                      <p:cNvPr id="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159000"/>
                        <a:ext cx="3744912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/>
        </p:nvGraphicFramePr>
        <p:xfrm>
          <a:off x="719138" y="2878138"/>
          <a:ext cx="51419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Equation" r:id="rId10" imgW="4114800" imgH="507960" progId="Equation.3">
                  <p:embed/>
                </p:oleObj>
              </mc:Choice>
              <mc:Fallback>
                <p:oleObj name="Equation" r:id="rId10" imgW="4114800" imgH="507960" progId="Equation.3">
                  <p:embed/>
                  <p:pic>
                    <p:nvPicPr>
                      <p:cNvPr id="2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878138"/>
                        <a:ext cx="51419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/>
        </p:nvGraphicFramePr>
        <p:xfrm>
          <a:off x="719138" y="3598863"/>
          <a:ext cx="62547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Equation" r:id="rId12" imgW="5003640" imgH="495000" progId="Equation.3">
                  <p:embed/>
                </p:oleObj>
              </mc:Choice>
              <mc:Fallback>
                <p:oleObj name="Equation" r:id="rId12" imgW="5003640" imgH="495000" progId="Equation.3">
                  <p:embed/>
                  <p:pic>
                    <p:nvPicPr>
                      <p:cNvPr id="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598863"/>
                        <a:ext cx="62547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719138" y="4318000"/>
          <a:ext cx="59848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Equation" r:id="rId14" imgW="4787640" imgH="495000" progId="Equation.3">
                  <p:embed/>
                </p:oleObj>
              </mc:Choice>
              <mc:Fallback>
                <p:oleObj name="Equation" r:id="rId14" imgW="4787640" imgH="495000" progId="Equation.3">
                  <p:embed/>
                  <p:pic>
                    <p:nvPicPr>
                      <p:cNvPr id="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318000"/>
                        <a:ext cx="59848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719138" y="4999038"/>
            <a:ext cx="79565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The dipole coordinate is not an independent quantity. It is non-zero for nuclear shapes with both quadrupole and octupole degrees of freedom.</a:t>
            </a:r>
            <a:endParaRPr lang="de-DE" altLang="de-DE" sz="1400" baseline="-2500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4273550" y="5757863"/>
          <a:ext cx="2530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Equation" r:id="rId16" imgW="3136680" imgH="495000" progId="Equation.3">
                  <p:embed/>
                </p:oleObj>
              </mc:Choice>
              <mc:Fallback>
                <p:oleObj name="Equation" r:id="rId16" imgW="3136680" imgH="495000" progId="Equation.3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5757863"/>
                        <a:ext cx="25304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6"/>
          <p:cNvGraphicFramePr>
            <a:graphicFrameLocks noChangeAspect="1"/>
          </p:cNvGraphicFramePr>
          <p:nvPr/>
        </p:nvGraphicFramePr>
        <p:xfrm>
          <a:off x="835025" y="5734050"/>
          <a:ext cx="1936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Equation" r:id="rId18" imgW="1549080" imgH="457200" progId="Equation.3">
                  <p:embed/>
                </p:oleObj>
              </mc:Choice>
              <mc:Fallback>
                <p:oleObj name="Equation" r:id="rId18" imgW="1549080" imgH="457200" progId="Equation.3">
                  <p:embed/>
                  <p:pic>
                    <p:nvPicPr>
                      <p:cNvPr id="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5734050"/>
                        <a:ext cx="1936750" cy="57150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7"/>
          <p:cNvGraphicFramePr>
            <a:graphicFrameLocks noChangeAspect="1"/>
          </p:cNvGraphicFramePr>
          <p:nvPr/>
        </p:nvGraphicFramePr>
        <p:xfrm>
          <a:off x="7327900" y="5757863"/>
          <a:ext cx="9890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Equation" r:id="rId20" imgW="1231560" imgH="469800" progId="Equation.3">
                  <p:embed/>
                </p:oleObj>
              </mc:Choice>
              <mc:Fallback>
                <p:oleObj name="Equation" r:id="rId20" imgW="1231560" imgH="469800" progId="Equation.3">
                  <p:embed/>
                  <p:pic>
                    <p:nvPicPr>
                      <p:cNvPr id="2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5757863"/>
                        <a:ext cx="9890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896000" y="3096000"/>
                <a:ext cx="19396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3096000"/>
                <a:ext cx="193964" cy="215444"/>
              </a:xfrm>
              <a:prstGeom prst="rect">
                <a:avLst/>
              </a:prstGeom>
              <a:blipFill>
                <a:blip r:embed="rId22"/>
                <a:stretch>
                  <a:fillRect l="-6250" r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0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Appendix: Intrinsic electric dipole moment</a:t>
            </a:r>
            <a:endParaRPr lang="en-US" dirty="0"/>
          </a:p>
        </p:txBody>
      </p:sp>
      <p:pic>
        <p:nvPicPr>
          <p:cNvPr id="14" name="Picture 4" descr="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0"/>
            <a:ext cx="17129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19138" y="898525"/>
          <a:ext cx="46005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Equation" r:id="rId5" imgW="3682800" imgH="444240" progId="Equation.3">
                  <p:embed/>
                </p:oleObj>
              </mc:Choice>
              <mc:Fallback>
                <p:oleObj name="Equation" r:id="rId5" imgW="3682800" imgH="4442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898525"/>
                        <a:ext cx="46005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63575" y="1555750"/>
            <a:ext cx="7221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The local volume polarization of electric charge can be derived from the requirement of a minimum in the energy functional. (Myers Ann. of Phys. (1971))</a:t>
            </a:r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719138" y="2133600"/>
          <a:ext cx="26177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Equation" r:id="rId7" imgW="2095200" imgH="469800" progId="Equation.3">
                  <p:embed/>
                </p:oleObj>
              </mc:Choice>
              <mc:Fallback>
                <p:oleObj name="Equation" r:id="rId7" imgW="2095200" imgH="469800" progId="Equation.3">
                  <p:embed/>
                  <p:pic>
                    <p:nvPicPr>
                      <p:cNvPr id="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133600"/>
                        <a:ext cx="26177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719138" y="2852738"/>
            <a:ext cx="74533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where </a:t>
            </a:r>
            <a:r>
              <a:rPr lang="el-GR" altLang="de-DE" sz="1400" b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de-DE" altLang="de-DE" sz="1400" b="1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altLang="de-DE" sz="1400" b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de-DE" altLang="de-DE" sz="1400" b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 are the proton and neutron densities, </a:t>
            </a:r>
            <a:r>
              <a:rPr lang="de-DE" altLang="de-DE" sz="14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altLang="de-DE" sz="1400" b="1" baseline="-25000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 is the volume symmetry energy coefficient of the liquid drop model and </a:t>
            </a:r>
            <a:r>
              <a:rPr lang="de-DE" altLang="de-DE" sz="14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altLang="de-DE" sz="1400" b="1" baseline="-25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 is the Coulomb potential generated by </a:t>
            </a:r>
            <a:r>
              <a:rPr lang="el-GR" altLang="de-DE" sz="1400" b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de-DE" altLang="de-DE" sz="1400" b="1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 inside the nucleus (r &lt; R</a:t>
            </a:r>
            <a:r>
              <a:rPr lang="de-DE" altLang="de-DE" sz="14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de-DE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19"/>
          <p:cNvGraphicFramePr>
            <a:graphicFrameLocks noChangeAspect="1"/>
          </p:cNvGraphicFramePr>
          <p:nvPr/>
        </p:nvGraphicFramePr>
        <p:xfrm>
          <a:off x="4008438" y="2060575"/>
          <a:ext cx="40925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Equation" r:id="rId9" imgW="3276360" imgH="558720" progId="Equation.3">
                  <p:embed/>
                </p:oleObj>
              </mc:Choice>
              <mc:Fallback>
                <p:oleObj name="Equation" r:id="rId9" imgW="3276360" imgH="558720" progId="Equation.3">
                  <p:embed/>
                  <p:pic>
                    <p:nvPicPr>
                      <p:cNvPr id="2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2060575"/>
                        <a:ext cx="40925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0"/>
          <p:cNvGraphicFramePr>
            <a:graphicFrameLocks noChangeAspect="1"/>
          </p:cNvGraphicFramePr>
          <p:nvPr/>
        </p:nvGraphicFramePr>
        <p:xfrm>
          <a:off x="719138" y="3524250"/>
          <a:ext cx="2127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name="Equation" r:id="rId11" imgW="1701720" imgH="431640" progId="Equation.3">
                  <p:embed/>
                </p:oleObj>
              </mc:Choice>
              <mc:Fallback>
                <p:oleObj name="Equation" r:id="rId11" imgW="1701720" imgH="431640" progId="Equation.3">
                  <p:embed/>
                  <p:pic>
                    <p:nvPicPr>
                      <p:cNvPr id="3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524250"/>
                        <a:ext cx="21272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1"/>
          <p:cNvGraphicFramePr>
            <a:graphicFrameLocks noChangeAspect="1"/>
          </p:cNvGraphicFramePr>
          <p:nvPr/>
        </p:nvGraphicFramePr>
        <p:xfrm>
          <a:off x="3492500" y="3643313"/>
          <a:ext cx="10160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name="Equation" r:id="rId13" imgW="812520" imgH="241200" progId="Equation.3">
                  <p:embed/>
                </p:oleObj>
              </mc:Choice>
              <mc:Fallback>
                <p:oleObj name="Equation" r:id="rId13" imgW="812520" imgH="241200" progId="Equation.3">
                  <p:embed/>
                  <p:pic>
                    <p:nvPicPr>
                      <p:cNvPr id="3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643313"/>
                        <a:ext cx="10160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2"/>
          <p:cNvGraphicFramePr>
            <a:graphicFrameLocks noChangeAspect="1"/>
          </p:cNvGraphicFramePr>
          <p:nvPr/>
        </p:nvGraphicFramePr>
        <p:xfrm>
          <a:off x="5175250" y="3500438"/>
          <a:ext cx="2349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8" name="Equation" r:id="rId15" imgW="1879560" imgH="482400" progId="Equation.3">
                  <p:embed/>
                </p:oleObj>
              </mc:Choice>
              <mc:Fallback>
                <p:oleObj name="Equation" r:id="rId15" imgW="1879560" imgH="482400" progId="Equation.3">
                  <p:embed/>
                  <p:pic>
                    <p:nvPicPr>
                      <p:cNvPr id="3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3500438"/>
                        <a:ext cx="23495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719138" y="5313363"/>
            <a:ext cx="7453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Keeping the center of gravity fixed, the integral</a:t>
            </a:r>
            <a:endParaRPr lang="el-GR" altLang="de-DE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Object 25"/>
          <p:cNvGraphicFramePr>
            <a:graphicFrameLocks noChangeAspect="1"/>
          </p:cNvGraphicFramePr>
          <p:nvPr/>
        </p:nvGraphicFramePr>
        <p:xfrm>
          <a:off x="4565650" y="5334000"/>
          <a:ext cx="15192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9" name="Equation" r:id="rId17" imgW="1511280" imgH="279360" progId="Equation.3">
                  <p:embed/>
                </p:oleObj>
              </mc:Choice>
              <mc:Fallback>
                <p:oleObj name="Equation" r:id="rId17" imgW="1511280" imgH="279360" progId="Equation.3">
                  <p:embed/>
                  <p:pic>
                    <p:nvPicPr>
                      <p:cNvPr id="3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5334000"/>
                        <a:ext cx="1519238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6"/>
          <p:cNvGraphicFramePr>
            <a:graphicFrameLocks noChangeAspect="1"/>
          </p:cNvGraphicFramePr>
          <p:nvPr/>
        </p:nvGraphicFramePr>
        <p:xfrm>
          <a:off x="6553200" y="5229225"/>
          <a:ext cx="1547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0" name="Equation" r:id="rId19" imgW="1549080" imgH="457200" progId="Equation.3">
                  <p:embed/>
                </p:oleObj>
              </mc:Choice>
              <mc:Fallback>
                <p:oleObj name="Equation" r:id="rId19" imgW="1549080" imgH="457200" progId="Equation.3">
                  <p:embed/>
                  <p:pic>
                    <p:nvPicPr>
                      <p:cNvPr id="3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229225"/>
                        <a:ext cx="1547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7"/>
          <p:cNvGraphicFramePr>
            <a:graphicFrameLocks noChangeAspect="1"/>
          </p:cNvGraphicFramePr>
          <p:nvPr/>
        </p:nvGraphicFramePr>
        <p:xfrm>
          <a:off x="719138" y="4221163"/>
          <a:ext cx="62182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Equation" r:id="rId21" imgW="4978080" imgH="558720" progId="Equation.3">
                  <p:embed/>
                </p:oleObj>
              </mc:Choice>
              <mc:Fallback>
                <p:oleObj name="Equation" r:id="rId21" imgW="4978080" imgH="558720" progId="Equation.3">
                  <p:embed/>
                  <p:pic>
                    <p:nvPicPr>
                      <p:cNvPr id="3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221163"/>
                        <a:ext cx="6218237" cy="69850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6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Appendix: Intrinsic electric dipole moment</a:t>
            </a:r>
            <a:endParaRPr lang="en-US" dirty="0"/>
          </a:p>
        </p:txBody>
      </p:sp>
      <p:pic>
        <p:nvPicPr>
          <p:cNvPr id="14" name="Picture 4" descr="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0"/>
            <a:ext cx="17129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719138" y="1090191"/>
          <a:ext cx="47593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Equation" r:id="rId5" imgW="3810000" imgH="482600" progId="Equation.3">
                  <p:embed/>
                </p:oleObj>
              </mc:Choice>
              <mc:Fallback>
                <p:oleObj name="Equation" r:id="rId5" imgW="3810000" imgH="48260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090191"/>
                        <a:ext cx="47593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719138" y="1796628"/>
          <a:ext cx="75390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Equation" r:id="rId7" imgW="7556500" imgH="558800" progId="Equation.3">
                  <p:embed/>
                </p:oleObj>
              </mc:Choice>
              <mc:Fallback>
                <p:oleObj name="Equation" r:id="rId7" imgW="7556500" imgH="55880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796628"/>
                        <a:ext cx="753903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719138" y="2415753"/>
          <a:ext cx="7156450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Equation" r:id="rId9" imgW="7175500" imgH="1955800" progId="Equation.3">
                  <p:embed/>
                </p:oleObj>
              </mc:Choice>
              <mc:Fallback>
                <p:oleObj name="Equation" r:id="rId9" imgW="7175500" imgH="19558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415753"/>
                        <a:ext cx="7156450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719138" y="4431878"/>
          <a:ext cx="5738812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Equation" r:id="rId11" imgW="5753100" imgH="1955800" progId="Equation.3">
                  <p:embed/>
                </p:oleObj>
              </mc:Choice>
              <mc:Fallback>
                <p:oleObj name="Equation" r:id="rId11" imgW="5753100" imgH="1955800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431878"/>
                        <a:ext cx="5738812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984000" y="2556000"/>
                <a:ext cx="181140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000" y="2556000"/>
                <a:ext cx="181140" cy="200055"/>
              </a:xfrm>
              <a:prstGeom prst="rect">
                <a:avLst/>
              </a:prstGeom>
              <a:blipFill>
                <a:blip r:embed="rId13"/>
                <a:stretch>
                  <a:fillRect l="-6897" r="-6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056000" y="2916000"/>
                <a:ext cx="181140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00" y="2916000"/>
                <a:ext cx="181140" cy="200055"/>
              </a:xfrm>
              <a:prstGeom prst="rect">
                <a:avLst/>
              </a:prstGeom>
              <a:blipFill>
                <a:blip r:embed="rId14"/>
                <a:stretch>
                  <a:fillRect l="-6667" r="-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462000" y="3312000"/>
                <a:ext cx="181140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000" y="3312000"/>
                <a:ext cx="181140" cy="200055"/>
              </a:xfrm>
              <a:prstGeom prst="rect">
                <a:avLst/>
              </a:prstGeom>
              <a:blipFill>
                <a:blip r:embed="rId15"/>
                <a:stretch>
                  <a:fillRect l="-6667" r="-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541200" y="3664800"/>
                <a:ext cx="181140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00" y="3664800"/>
                <a:ext cx="181140" cy="200055"/>
              </a:xfrm>
              <a:prstGeom prst="rect">
                <a:avLst/>
              </a:prstGeom>
              <a:blipFill>
                <a:blip r:embed="rId15"/>
                <a:stretch>
                  <a:fillRect l="-6667" r="-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6552000" y="4068000"/>
                <a:ext cx="181140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000" y="4068000"/>
                <a:ext cx="181140" cy="200055"/>
              </a:xfrm>
              <a:prstGeom prst="rect">
                <a:avLst/>
              </a:prstGeom>
              <a:blipFill>
                <a:blip r:embed="rId15"/>
                <a:stretch>
                  <a:fillRect l="-6667" r="-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Appendix: Intrinsic electric dipole moment</a:t>
            </a:r>
            <a:endParaRPr lang="en-US" dirty="0"/>
          </a:p>
        </p:txBody>
      </p:sp>
      <p:pic>
        <p:nvPicPr>
          <p:cNvPr id="14" name="Picture 4" descr="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0"/>
            <a:ext cx="17129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19138" y="1560513"/>
          <a:ext cx="3573462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Equation" r:id="rId5" imgW="3581280" imgH="2082600" progId="Equation.3">
                  <p:embed/>
                </p:oleObj>
              </mc:Choice>
              <mc:Fallback>
                <p:oleObj name="Equation" r:id="rId5" imgW="3581280" imgH="2082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560513"/>
                        <a:ext cx="3573462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19138" y="868363"/>
          <a:ext cx="30400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Equation" r:id="rId7" imgW="3047760" imgH="495000" progId="Equation.3">
                  <p:embed/>
                </p:oleObj>
              </mc:Choice>
              <mc:Fallback>
                <p:oleObj name="Equation" r:id="rId7" imgW="3047760" imgH="4950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868363"/>
                        <a:ext cx="3040062" cy="493712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19138" y="3860800"/>
          <a:ext cx="23193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Equation" r:id="rId9" imgW="2323800" imgH="431640" progId="Equation.3">
                  <p:embed/>
                </p:oleObj>
              </mc:Choice>
              <mc:Fallback>
                <p:oleObj name="Equation" r:id="rId9" imgW="2323800" imgH="4316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860800"/>
                        <a:ext cx="23193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19138" y="4508500"/>
          <a:ext cx="34544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Equation" r:id="rId11" imgW="2311200" imgH="431640" progId="Equation.3">
                  <p:embed/>
                </p:oleObj>
              </mc:Choice>
              <mc:Fallback>
                <p:oleObj name="Equation" r:id="rId11" imgW="2311200" imgH="4316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508500"/>
                        <a:ext cx="3454400" cy="644525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24388" y="4625975"/>
            <a:ext cx="1390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C</a:t>
            </a:r>
            <a:r>
              <a:rPr lang="de-DE" altLang="de-DE" sz="1600" baseline="-25000">
                <a:latin typeface="Times New Roman" pitchFamily="18" charset="0"/>
              </a:rPr>
              <a:t>LD</a:t>
            </a:r>
            <a:r>
              <a:rPr lang="de-DE" altLang="de-DE" sz="1600">
                <a:latin typeface="Times New Roman" pitchFamily="18" charset="0"/>
              </a:rPr>
              <a:t> 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≈ 20 MeV</a:t>
            </a:r>
          </a:p>
        </p:txBody>
      </p:sp>
    </p:spTree>
    <p:extLst>
      <p:ext uri="{BB962C8B-B14F-4D97-AF65-F5344CB8AC3E}">
        <p14:creationId xmlns:p14="http://schemas.microsoft.com/office/powerpoint/2010/main" val="16126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collectivity</a:t>
            </a:r>
            <a:endParaRPr lang="en-US" dirty="0"/>
          </a:p>
        </p:txBody>
      </p:sp>
      <p:pic>
        <p:nvPicPr>
          <p:cNvPr id="10" name="Picture 11" descr="OCTUPOL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6" y="620688"/>
            <a:ext cx="4005262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OCTUPOL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3538"/>
            <a:ext cx="41068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20000" y="6300000"/>
            <a:ext cx="31390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R.H. Spear At. Data and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Data Tables 42 (1989), 55</a:t>
            </a: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101350"/>
              </p:ext>
            </p:extLst>
          </p:nvPr>
        </p:nvGraphicFramePr>
        <p:xfrm>
          <a:off x="2818059" y="3255936"/>
          <a:ext cx="1544256" cy="335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6" imgW="1930320" imgH="419040" progId="Equation.3">
                  <p:embed/>
                </p:oleObj>
              </mc:Choice>
              <mc:Fallback>
                <p:oleObj name="Equation" r:id="rId6" imgW="1930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059" y="3255936"/>
                        <a:ext cx="1544256" cy="335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5351711" y="630213"/>
            <a:ext cx="3697287" cy="4729162"/>
            <a:chOff x="3439" y="678"/>
            <a:chExt cx="2329" cy="2979"/>
          </a:xfrm>
        </p:grpSpPr>
        <p:pic>
          <p:nvPicPr>
            <p:cNvPr id="15" name="Picture 13" descr="shell-stru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" y="835"/>
              <a:ext cx="2054" cy="2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5040" y="678"/>
              <a:ext cx="7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de-DE" sz="1600" b="1">
                  <a:solidFill>
                    <a:srgbClr val="0000CC"/>
                  </a:solidFill>
                  <a:latin typeface="Times New Roman" pitchFamily="18" charset="0"/>
                </a:rPr>
                <a:t>Y</a:t>
              </a:r>
              <a:r>
                <a:rPr lang="en-US" altLang="de-DE" sz="1600" b="1" baseline="-25000">
                  <a:solidFill>
                    <a:srgbClr val="0000CC"/>
                  </a:solidFill>
                  <a:latin typeface="Times New Roman" pitchFamily="18" charset="0"/>
                </a:rPr>
                <a:t>30 </a:t>
              </a:r>
              <a:r>
                <a:rPr lang="en-US" altLang="de-DE" sz="1400" b="1">
                  <a:solidFill>
                    <a:srgbClr val="0000CC"/>
                  </a:solidFill>
                  <a:latin typeface="Times New Roman" pitchFamily="18" charset="0"/>
                </a:rPr>
                <a:t>coupling</a:t>
              </a:r>
            </a:p>
            <a:p>
              <a:pPr algn="ctr"/>
              <a:endParaRPr lang="en-US" altLang="de-DE" sz="400" b="1">
                <a:solidFill>
                  <a:srgbClr val="0000CC"/>
                </a:solidFill>
                <a:latin typeface="Times New Roman" pitchFamily="18" charset="0"/>
              </a:endParaRPr>
            </a:p>
            <a:p>
              <a:pPr algn="ctr"/>
              <a:r>
                <a:rPr lang="el-GR" altLang="de-DE" sz="1200" b="1">
                  <a:solidFill>
                    <a:srgbClr val="0000CC"/>
                  </a:solidFill>
                  <a:latin typeface="Times New Roman" pitchFamily="18" charset="0"/>
                </a:rPr>
                <a:t>Δℓ</a:t>
              </a:r>
              <a:r>
                <a:rPr lang="de-DE" altLang="de-DE" sz="1200" b="1">
                  <a:solidFill>
                    <a:srgbClr val="0000CC"/>
                  </a:solidFill>
                  <a:latin typeface="Times New Roman" pitchFamily="18" charset="0"/>
                </a:rPr>
                <a:t>=3 </a:t>
              </a:r>
              <a:r>
                <a:rPr lang="el-GR" altLang="de-DE" sz="1200" b="1">
                  <a:solidFill>
                    <a:srgbClr val="0000CC"/>
                  </a:solidFill>
                  <a:latin typeface="Times New Roman" pitchFamily="18" charset="0"/>
                </a:rPr>
                <a:t>Δ</a:t>
              </a:r>
              <a:r>
                <a:rPr lang="de-DE" altLang="de-DE" sz="1200" b="1">
                  <a:solidFill>
                    <a:srgbClr val="0000CC"/>
                  </a:solidFill>
                  <a:latin typeface="Times New Roman" pitchFamily="18" charset="0"/>
                </a:rPr>
                <a:t>j=3</a:t>
              </a:r>
              <a:endParaRPr lang="en-US" altLang="de-DE" sz="1200" b="1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186611" y="5527650"/>
            <a:ext cx="3751262" cy="922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latin typeface="Times New Roman" pitchFamily="18" charset="0"/>
              </a:rPr>
              <a:t>some subshells interact via the 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de-DE" altLang="de-DE" sz="1400" baseline="3000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Y</a:t>
            </a:r>
            <a:r>
              <a:rPr lang="de-DE" altLang="de-DE" sz="1400" baseline="-25000">
                <a:solidFill>
                  <a:srgbClr val="0000CC"/>
                </a:solidFill>
                <a:latin typeface="Times New Roman" pitchFamily="18" charset="0"/>
              </a:rPr>
              <a:t>30</a:t>
            </a:r>
            <a:r>
              <a:rPr lang="de-DE" altLang="de-DE" sz="1200">
                <a:latin typeface="Times New Roman" pitchFamily="18" charset="0"/>
              </a:rPr>
              <a:t> operator </a:t>
            </a:r>
          </a:p>
          <a:p>
            <a:endParaRPr lang="de-DE" altLang="de-DE" sz="400">
              <a:latin typeface="Times New Roman" pitchFamily="18" charset="0"/>
            </a:endParaRPr>
          </a:p>
          <a:p>
            <a:r>
              <a:rPr lang="de-DE" altLang="de-DE" sz="1200">
                <a:latin typeface="Times New Roman" pitchFamily="18" charset="0"/>
              </a:rPr>
              <a:t>e.g. in light actinide nuclei one has an interaction between</a:t>
            </a:r>
          </a:p>
          <a:p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                             j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</a:rPr>
              <a:t>15/2</a:t>
            </a:r>
            <a:r>
              <a:rPr lang="de-DE" altLang="de-DE" sz="1200">
                <a:latin typeface="Times New Roman" pitchFamily="18" charset="0"/>
              </a:rPr>
              <a:t> and 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g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</a:rPr>
              <a:t>9/2</a:t>
            </a:r>
            <a:r>
              <a:rPr lang="de-DE" altLang="de-DE" sz="1200">
                <a:latin typeface="Times New Roman" pitchFamily="18" charset="0"/>
              </a:rPr>
              <a:t> </a:t>
            </a:r>
            <a:r>
              <a:rPr lang="de-DE" altLang="de-DE" sz="1200">
                <a:solidFill>
                  <a:srgbClr val="FF0000"/>
                </a:solidFill>
                <a:latin typeface="Times New Roman" pitchFamily="18" charset="0"/>
              </a:rPr>
              <a:t>neutron</a:t>
            </a:r>
            <a:r>
              <a:rPr lang="de-DE" altLang="de-DE" sz="1200">
                <a:latin typeface="Times New Roman" pitchFamily="18" charset="0"/>
              </a:rPr>
              <a:t> orbitals</a:t>
            </a:r>
          </a:p>
          <a:p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                             i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</a:rPr>
              <a:t>13/2</a:t>
            </a:r>
            <a:r>
              <a:rPr lang="de-DE" altLang="de-DE" sz="1200" baseline="-25000">
                <a:latin typeface="Times New Roman" pitchFamily="18" charset="0"/>
              </a:rPr>
              <a:t> </a:t>
            </a:r>
            <a:r>
              <a:rPr lang="de-DE" altLang="de-DE" sz="1200">
                <a:latin typeface="Times New Roman" pitchFamily="18" charset="0"/>
              </a:rPr>
              <a:t>and 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f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</a:rPr>
              <a:t>7/2</a:t>
            </a:r>
            <a:r>
              <a:rPr lang="de-DE" altLang="de-DE" sz="1200">
                <a:latin typeface="Times New Roman" pitchFamily="18" charset="0"/>
              </a:rPr>
              <a:t>   </a:t>
            </a:r>
            <a:r>
              <a:rPr lang="de-DE" altLang="de-DE" sz="1200">
                <a:solidFill>
                  <a:srgbClr val="FF0000"/>
                </a:solidFill>
                <a:latin typeface="Times New Roman" pitchFamily="18" charset="0"/>
              </a:rPr>
              <a:t>proton</a:t>
            </a:r>
            <a:r>
              <a:rPr lang="de-DE" altLang="de-DE" sz="1200">
                <a:latin typeface="Times New Roman" pitchFamily="18" charset="0"/>
              </a:rPr>
              <a:t>  orbitals</a:t>
            </a:r>
          </a:p>
        </p:txBody>
      </p:sp>
      <p:graphicFrame>
        <p:nvGraphicFramePr>
          <p:cNvPr id="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773913"/>
              </p:ext>
            </p:extLst>
          </p:nvPr>
        </p:nvGraphicFramePr>
        <p:xfrm>
          <a:off x="8121898" y="1976413"/>
          <a:ext cx="8858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9" imgW="507960" imgH="253800" progId="Equation.3">
                  <p:embed/>
                </p:oleObj>
              </mc:Choice>
              <mc:Fallback>
                <p:oleObj name="Equation" r:id="rId9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898" y="1976413"/>
                        <a:ext cx="885825" cy="4429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CC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7"/>
          <p:cNvSpPr txBox="1">
            <a:spLocks noChangeArrowheads="1"/>
          </p:cNvSpPr>
          <p:nvPr/>
        </p:nvSpPr>
        <p:spPr bwMode="auto">
          <a:xfrm rot="16200000">
            <a:off x="488405" y="1448569"/>
            <a:ext cx="354012" cy="1524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r>
              <a:rPr lang="de-DE" altLang="de-DE" sz="1000" b="1" dirty="0"/>
              <a:t>(W.u.)</a:t>
            </a:r>
          </a:p>
        </p:txBody>
      </p:sp>
    </p:spTree>
    <p:extLst>
      <p:ext uri="{BB962C8B-B14F-4D97-AF65-F5344CB8AC3E}">
        <p14:creationId xmlns:p14="http://schemas.microsoft.com/office/powerpoint/2010/main" val="19664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collectivity</a:t>
            </a:r>
            <a:endParaRPr lang="en-US" dirty="0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19138" y="790104"/>
            <a:ext cx="3765550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dirty="0" err="1" smtClean="0">
                <a:latin typeface="Times New Roman" pitchFamily="18" charset="0"/>
              </a:rPr>
              <a:t>Octupole</a:t>
            </a:r>
            <a:r>
              <a:rPr lang="en-US" altLang="de-DE" dirty="0" smtClean="0">
                <a:latin typeface="Times New Roman" pitchFamily="18" charset="0"/>
              </a:rPr>
              <a:t> correlations enhanced at the magic numbers: </a:t>
            </a:r>
            <a:r>
              <a:rPr lang="de-DE" altLang="de-DE" b="1" dirty="0" smtClean="0">
                <a:solidFill>
                  <a:srgbClr val="FF0000"/>
                </a:solidFill>
                <a:latin typeface="Times New Roman" pitchFamily="18" charset="0"/>
              </a:rPr>
              <a:t>34</a:t>
            </a:r>
            <a:r>
              <a:rPr lang="de-DE" altLang="de-DE" b="1" dirty="0">
                <a:solidFill>
                  <a:srgbClr val="FF0000"/>
                </a:solidFill>
                <a:latin typeface="Times New Roman" pitchFamily="18" charset="0"/>
              </a:rPr>
              <a:t>, 56, 88, 134</a:t>
            </a:r>
          </a:p>
          <a:p>
            <a:endParaRPr lang="de-DE" altLang="de-DE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altLang="de-DE" b="1" dirty="0" smtClean="0">
                <a:latin typeface="Times New Roman" pitchFamily="18" charset="0"/>
              </a:rPr>
              <a:t>Microscopically …</a:t>
            </a:r>
          </a:p>
          <a:p>
            <a:endParaRPr lang="en-US" altLang="de-DE" dirty="0" smtClean="0">
              <a:latin typeface="Times New Roman" pitchFamily="18" charset="0"/>
            </a:endParaRPr>
          </a:p>
          <a:p>
            <a:r>
              <a:rPr lang="en-US" altLang="de-DE" dirty="0" smtClean="0">
                <a:latin typeface="Times New Roman" pitchFamily="18" charset="0"/>
              </a:rPr>
              <a:t>Intruder orbitals of opposite parity and</a:t>
            </a:r>
            <a:r>
              <a:rPr lang="de-DE" altLang="de-DE" dirty="0" smtClean="0">
                <a:latin typeface="Times New Roman" pitchFamily="18" charset="0"/>
              </a:rPr>
              <a:t> </a:t>
            </a:r>
            <a:r>
              <a:rPr lang="el-GR" altLang="de-DE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J, </a:t>
            </a:r>
            <a:r>
              <a:rPr lang="el-GR" altLang="de-DE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= 3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close to Fermi level</a:t>
            </a:r>
          </a:p>
          <a:p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2000" b="1" baseline="30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lang="de-DE" altLang="de-DE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close to 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Z=88 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N=134</a:t>
            </a:r>
            <a:endParaRPr lang="el-GR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764704"/>
            <a:ext cx="45307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88879"/>
            <a:ext cx="251936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668242"/>
            <a:ext cx="2530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669829"/>
            <a:ext cx="25844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92555"/>
              </p:ext>
            </p:extLst>
          </p:nvPr>
        </p:nvGraphicFramePr>
        <p:xfrm>
          <a:off x="788988" y="5824067"/>
          <a:ext cx="28463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8" imgW="1904760" imgH="228600" progId="Equation.3">
                  <p:embed/>
                </p:oleObj>
              </mc:Choice>
              <mc:Fallback>
                <p:oleObj name="Equation" r:id="rId8" imgW="1904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824067"/>
                        <a:ext cx="2846387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collectivity</a:t>
            </a:r>
            <a:endParaRPr lang="en-US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47875" y="620688"/>
            <a:ext cx="5048250" cy="3689350"/>
            <a:chOff x="1290" y="998"/>
            <a:chExt cx="3180" cy="2324"/>
          </a:xfrm>
        </p:grpSpPr>
        <p:pic>
          <p:nvPicPr>
            <p:cNvPr id="10" name="Picture 4" descr="OCTUPOL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" y="998"/>
              <a:ext cx="3180" cy="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442" y="238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 baseline="30000">
                  <a:solidFill>
                    <a:srgbClr val="0000CC"/>
                  </a:solidFill>
                  <a:latin typeface="Times New Roman" pitchFamily="18" charset="0"/>
                </a:rPr>
                <a:t>226</a:t>
              </a:r>
              <a:r>
                <a:rPr lang="de-DE" altLang="de-DE" b="1">
                  <a:solidFill>
                    <a:srgbClr val="0000CC"/>
                  </a:solidFill>
                  <a:latin typeface="Times New Roman" pitchFamily="18" charset="0"/>
                </a:rPr>
                <a:t>Ra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rot="10800000" flipV="1">
              <a:off x="3061" y="2568"/>
              <a:ext cx="409" cy="22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3107" y="2432"/>
              <a:ext cx="363" cy="91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0" descr="ra-226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4005064"/>
            <a:ext cx="325526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6111875" y="4194150"/>
            <a:ext cx="2205038" cy="1539875"/>
            <a:chOff x="3242" y="3006"/>
            <a:chExt cx="1389" cy="970"/>
          </a:xfrm>
        </p:grpSpPr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3242" y="3006"/>
              <a:ext cx="1389" cy="970"/>
              <a:chOff x="849" y="840"/>
              <a:chExt cx="1389" cy="970"/>
            </a:xfrm>
          </p:grpSpPr>
          <p:pic>
            <p:nvPicPr>
              <p:cNvPr id="18" name="Picture 14" descr="oc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8" t="33859" r="7101"/>
              <a:stretch>
                <a:fillRect/>
              </a:stretch>
            </p:blipFill>
            <p:spPr bwMode="auto">
              <a:xfrm rot="-5400000">
                <a:off x="1074" y="797"/>
                <a:ext cx="97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936" y="89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de-DE" sz="2400"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26" name="Text Box 16"/>
              <p:cNvSpPr txBox="1">
                <a:spLocks noChangeArrowheads="1"/>
              </p:cNvSpPr>
              <p:nvPr/>
            </p:nvSpPr>
            <p:spPr bwMode="auto">
              <a:xfrm>
                <a:off x="885" y="103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de-DE" sz="2400"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849" y="1170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de-DE" sz="2400"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879" y="131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de-DE" sz="2400"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945" y="1468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de-DE" sz="2400"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1866" y="84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de-DE" sz="2400">
                    <a:ea typeface="ＭＳ Ｐゴシック" pitchFamily="50" charset="-128"/>
                  </a:rPr>
                  <a:t>-</a:t>
                </a:r>
              </a:p>
            </p:txBody>
          </p:sp>
          <p:sp>
            <p:nvSpPr>
              <p:cNvPr id="31" name="Text Box 21"/>
              <p:cNvSpPr txBox="1">
                <a:spLocks noChangeArrowheads="1"/>
              </p:cNvSpPr>
              <p:nvPr/>
            </p:nvSpPr>
            <p:spPr bwMode="auto">
              <a:xfrm>
                <a:off x="1986" y="985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de-DE" sz="2400">
                    <a:ea typeface="ＭＳ Ｐゴシック" pitchFamily="50" charset="-128"/>
                  </a:rPr>
                  <a:t>-</a:t>
                </a:r>
              </a:p>
            </p:txBody>
          </p:sp>
          <p:sp>
            <p:nvSpPr>
              <p:cNvPr id="32" name="Text Box 22"/>
              <p:cNvSpPr txBox="1">
                <a:spLocks noChangeArrowheads="1"/>
              </p:cNvSpPr>
              <p:nvPr/>
            </p:nvSpPr>
            <p:spPr bwMode="auto">
              <a:xfrm>
                <a:off x="2046" y="115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de-DE" sz="2400">
                    <a:ea typeface="ＭＳ Ｐゴシック" pitchFamily="50" charset="-128"/>
                  </a:rPr>
                  <a:t>-</a:t>
                </a:r>
              </a:p>
            </p:txBody>
          </p:sp>
          <p:sp>
            <p:nvSpPr>
              <p:cNvPr id="33" name="Text Box 23"/>
              <p:cNvSpPr txBox="1">
                <a:spLocks noChangeArrowheads="1"/>
              </p:cNvSpPr>
              <p:nvPr/>
            </p:nvSpPr>
            <p:spPr bwMode="auto">
              <a:xfrm>
                <a:off x="1867" y="1493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de-DE" sz="2400">
                    <a:ea typeface="ＭＳ Ｐゴシック" pitchFamily="50" charset="-128"/>
                  </a:rPr>
                  <a:t>-</a:t>
                </a:r>
              </a:p>
            </p:txBody>
          </p:sp>
          <p:sp>
            <p:nvSpPr>
              <p:cNvPr id="34" name="Text Box 24"/>
              <p:cNvSpPr txBox="1">
                <a:spLocks noChangeArrowheads="1"/>
              </p:cNvSpPr>
              <p:nvPr/>
            </p:nvSpPr>
            <p:spPr bwMode="auto">
              <a:xfrm>
                <a:off x="1963" y="134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de-DE" sz="2400">
                    <a:ea typeface="ＭＳ Ｐゴシック" pitchFamily="50" charset="-128"/>
                  </a:rPr>
                  <a:t>-</a:t>
                </a:r>
              </a:p>
            </p:txBody>
          </p:sp>
        </p:grp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3557" y="3316"/>
              <a:ext cx="7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de-DE" sz="3200" b="1" baseline="30000">
                  <a:solidFill>
                    <a:schemeClr val="bg1"/>
                  </a:solidFill>
                  <a:latin typeface="Comic Sans MS" pitchFamily="66" charset="0"/>
                  <a:ea typeface="ＭＳ Ｐゴシック" pitchFamily="50" charset="-128"/>
                </a:rPr>
                <a:t>226</a:t>
              </a:r>
              <a:r>
                <a:rPr lang="en-US" altLang="de-DE" sz="3200" b="1">
                  <a:solidFill>
                    <a:schemeClr val="bg1"/>
                  </a:solidFill>
                  <a:latin typeface="Comic Sans MS" pitchFamily="66" charset="0"/>
                  <a:ea typeface="ＭＳ Ｐゴシック" pitchFamily="50" charset="-128"/>
                </a:rPr>
                <a:t>Ra</a:t>
              </a:r>
            </a:p>
          </p:txBody>
        </p:sp>
      </p:grp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5219700" y="5795938"/>
            <a:ext cx="39608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In an </a:t>
            </a:r>
            <a:r>
              <a:rPr lang="de-DE" altLang="de-DE" sz="1400" b="1">
                <a:solidFill>
                  <a:srgbClr val="FF0000"/>
                </a:solidFill>
                <a:latin typeface="Times New Roman" pitchFamily="18" charset="0"/>
              </a:rPr>
              <a:t>octupole</a:t>
            </a:r>
            <a:r>
              <a:rPr lang="de-DE" altLang="de-DE" sz="1400">
                <a:latin typeface="Times New Roman" pitchFamily="18" charset="0"/>
              </a:rPr>
              <a:t> deformed nucleus the center of mass and center of charge tend to separate, </a:t>
            </a:r>
          </a:p>
          <a:p>
            <a:r>
              <a:rPr lang="de-DE" altLang="de-DE" sz="1400">
                <a:latin typeface="Times New Roman" pitchFamily="18" charset="0"/>
              </a:rPr>
              <a:t>creating a non-zero </a:t>
            </a:r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electric dipole moment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9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double oscillator</a:t>
            </a:r>
            <a:endParaRPr lang="en-US" dirty="0"/>
          </a:p>
        </p:txBody>
      </p:sp>
      <p:pic>
        <p:nvPicPr>
          <p:cNvPr id="25" name="Picture 4" descr="ra-226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2709863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016000" y="2300288"/>
            <a:ext cx="9413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-a          a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07950" y="644525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Comic Sans MS" pitchFamily="66" charset="0"/>
              </a:rPr>
              <a:t>V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95288" y="1457325"/>
            <a:ext cx="369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V</a:t>
            </a:r>
            <a:r>
              <a:rPr lang="de-DE" altLang="de-DE" sz="1400" b="1" baseline="-2500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 flipH="1">
            <a:off x="466725" y="1744663"/>
            <a:ext cx="1079500" cy="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20000" y="6300000"/>
            <a:ext cx="19928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Merzbacher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‘Quantum Mechanics’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282950" y="5862638"/>
            <a:ext cx="1717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octupole deformed</a:t>
            </a:r>
          </a:p>
        </p:txBody>
      </p:sp>
      <p:grpSp>
        <p:nvGrpSpPr>
          <p:cNvPr id="44" name="Group 13"/>
          <p:cNvGrpSpPr>
            <a:grpSpLocks/>
          </p:cNvGrpSpPr>
          <p:nvPr/>
        </p:nvGrpSpPr>
        <p:grpSpPr bwMode="auto">
          <a:xfrm>
            <a:off x="2627313" y="3948113"/>
            <a:ext cx="2449512" cy="1930400"/>
            <a:chOff x="1655" y="2350"/>
            <a:chExt cx="1543" cy="1216"/>
          </a:xfrm>
        </p:grpSpPr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2467" y="3374"/>
              <a:ext cx="21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sz="14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de-DE" altLang="de-DE" sz="1400" b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l-GR" altLang="de-DE" sz="1400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6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" y="3015"/>
              <a:ext cx="451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350"/>
              <a:ext cx="968" cy="1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ectangle 17"/>
            <p:cNvSpPr>
              <a:spLocks noChangeArrowheads="1"/>
            </p:cNvSpPr>
            <p:nvPr/>
          </p:nvSpPr>
          <p:spPr bwMode="auto">
            <a:xfrm>
              <a:off x="2426" y="3067"/>
              <a:ext cx="18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18"/>
          <p:cNvGrpSpPr>
            <a:grpSpLocks/>
          </p:cNvGrpSpPr>
          <p:nvPr/>
        </p:nvGrpSpPr>
        <p:grpSpPr bwMode="auto">
          <a:xfrm>
            <a:off x="5724525" y="3933825"/>
            <a:ext cx="3168650" cy="2311400"/>
            <a:chOff x="3606" y="2341"/>
            <a:chExt cx="1996" cy="1456"/>
          </a:xfrm>
        </p:grpSpPr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4422" y="3368"/>
              <a:ext cx="21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sz="14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de-DE" altLang="de-DE" sz="1400" b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l-GR" altLang="de-DE" sz="1400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3969" y="3585"/>
              <a:ext cx="11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>
                  <a:solidFill>
                    <a:srgbClr val="0000CC"/>
                  </a:solidFill>
                  <a:latin typeface="Times New Roman" pitchFamily="18" charset="0"/>
                </a:rPr>
                <a:t>octupole vibrational</a:t>
              </a:r>
            </a:p>
          </p:txBody>
        </p:sp>
        <p:pic>
          <p:nvPicPr>
            <p:cNvPr id="52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341"/>
              <a:ext cx="945" cy="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" y="2985"/>
              <a:ext cx="871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4205" y="3067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5" name="Picture 24" descr="octupole_wavefunc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03563"/>
            <a:ext cx="1249362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960000" y="972000"/>
                <a:ext cx="4365874" cy="554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972000"/>
                <a:ext cx="4365874" cy="554447"/>
              </a:xfrm>
              <a:prstGeom prst="rect">
                <a:avLst/>
              </a:prstGeom>
              <a:blipFill>
                <a:blip r:embed="rId9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960000" y="2052000"/>
                <a:ext cx="3764107" cy="599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sub>
                      </m:sSub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𝑒𝑣𝑒𝑛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=ℏ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2∙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de-D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de-DE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052000"/>
                <a:ext cx="3764107" cy="5991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3960000" y="2844000"/>
                <a:ext cx="3671326" cy="599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𝑜𝑑𝑑</m:t>
                          </m:r>
                        </m:sub>
                      </m:sSub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𝑜𝑑𝑑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=ℏ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2∙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de-D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de-DE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844000"/>
                <a:ext cx="3671326" cy="5991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9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42640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4787900" y="3068638"/>
            <a:ext cx="714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611188" y="2924175"/>
            <a:ext cx="3886200" cy="3467100"/>
            <a:chOff x="567" y="1842"/>
            <a:chExt cx="2448" cy="2184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842"/>
              <a:ext cx="2430" cy="2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2018" y="3612"/>
              <a:ext cx="997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211638" y="2133600"/>
            <a:ext cx="987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latin typeface="Times New Roman" pitchFamily="18" charset="0"/>
              </a:rPr>
              <a:t>scattering angle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1293813" y="1250950"/>
            <a:ext cx="1073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latin typeface="Times New Roman" pitchFamily="18" charset="0"/>
              </a:rPr>
              <a:t>impact parameter</a:t>
            </a:r>
          </a:p>
        </p:txBody>
      </p:sp>
      <p:graphicFrame>
        <p:nvGraphicFramePr>
          <p:cNvPr id="33" name="Object 11"/>
          <p:cNvGraphicFramePr>
            <a:graphicFrameLocks noChangeAspect="1"/>
          </p:cNvGraphicFramePr>
          <p:nvPr/>
        </p:nvGraphicFramePr>
        <p:xfrm>
          <a:off x="5905500" y="2276475"/>
          <a:ext cx="1690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Equation" r:id="rId6" imgW="1346040" imgH="457200" progId="Equation.3">
                  <p:embed/>
                </p:oleObj>
              </mc:Choice>
              <mc:Fallback>
                <p:oleObj name="Equation" r:id="rId6" imgW="1346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2276475"/>
                        <a:ext cx="1690688" cy="574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/>
        </p:nvGraphicFramePr>
        <p:xfrm>
          <a:off x="5076825" y="3213100"/>
          <a:ext cx="40338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Equation" r:id="rId8" imgW="4038480" imgH="507960" progId="Equation.3">
                  <p:embed/>
                </p:oleObj>
              </mc:Choice>
              <mc:Fallback>
                <p:oleObj name="Equation" r:id="rId8" imgW="4038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213100"/>
                        <a:ext cx="40338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81075"/>
            <a:ext cx="2033588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00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-spectrum of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684213" y="1169988"/>
            <a:ext cx="4189412" cy="2979737"/>
            <a:chOff x="789" y="845"/>
            <a:chExt cx="2639" cy="1877"/>
          </a:xfrm>
        </p:grpSpPr>
        <p:pic>
          <p:nvPicPr>
            <p:cNvPr id="14" name="Picture 16" descr="ra226spec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845"/>
              <a:ext cx="2453" cy="1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338" y="845"/>
              <a:ext cx="589" cy="40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3061" y="845"/>
              <a:ext cx="182" cy="2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338" y="1541"/>
              <a:ext cx="220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de-DE" altLang="de-DE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1882" y="1570"/>
              <a:ext cx="243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FF"/>
                  </a:solidFill>
                  <a:latin typeface="Times New Roman" pitchFamily="18" charset="0"/>
                </a:rPr>
                <a:t>4</a:t>
              </a:r>
              <a:r>
                <a:rPr lang="de-DE" altLang="de-DE" b="1" baseline="30000">
                  <a:solidFill>
                    <a:srgbClr val="FF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2682" y="1162"/>
              <a:ext cx="243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de-DE" altLang="de-DE" b="1" baseline="30000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3061" y="852"/>
              <a:ext cx="243" cy="24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0" bIns="0">
              <a:spAutoFit/>
            </a:bodyPr>
            <a:lstStyle/>
            <a:p>
              <a:r>
                <a:rPr lang="de-DE" altLang="de-DE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de-DE" altLang="de-DE" b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151" y="906"/>
              <a:ext cx="2223" cy="15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733" y="2491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latin typeface="Times New Roman" pitchFamily="18" charset="0"/>
                </a:rPr>
                <a:t>channel number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 rot="16200000">
              <a:off x="659" y="1564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latin typeface="Times New Roman" pitchFamily="18" charset="0"/>
                </a:rPr>
                <a:t>counts</a:t>
              </a: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703888" y="1217613"/>
            <a:ext cx="1801812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 baseline="3000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</a:rPr>
              <a:t>He 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24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E</a:t>
            </a:r>
            <a:r>
              <a:rPr lang="el-GR" altLang="de-DE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16 MeV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145</a:t>
            </a:r>
            <a:r>
              <a:rPr lang="de-DE" altLang="de-DE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l-GR" altLang="de-DE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Group 103"/>
          <p:cNvGraphicFramePr>
            <a:graphicFrameLocks noGrp="1"/>
          </p:cNvGraphicFramePr>
          <p:nvPr/>
        </p:nvGraphicFramePr>
        <p:xfrm>
          <a:off x="960438" y="4581525"/>
          <a:ext cx="4187825" cy="1727200"/>
        </p:xfrm>
        <a:graphic>
          <a:graphicData uri="http://schemas.openxmlformats.org/drawingml/2006/table">
            <a:tbl>
              <a:tblPr/>
              <a:tblGrid>
                <a:gridCol w="5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l-GR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(exp)</a:t>
                      </a:r>
                      <a:endParaRPr kumimoji="0" lang="el-GR" altLang="de-DE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l-GR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(theo)</a:t>
                      </a:r>
                      <a:endParaRPr kumimoji="0" lang="el-GR" altLang="de-DE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2.27 (3)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0.165 (2)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1.05 (5)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0.104 (5)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1.04 (7)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0.123 (8)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0.096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Object 100"/>
          <p:cNvGraphicFramePr>
            <a:graphicFrameLocks noChangeAspect="1"/>
          </p:cNvGraphicFramePr>
          <p:nvPr/>
        </p:nvGraphicFramePr>
        <p:xfrm>
          <a:off x="1547813" y="4581525"/>
          <a:ext cx="16192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Equation" r:id="rId5" imgW="1295280" imgH="279360" progId="Equation.3">
                  <p:embed/>
                </p:oleObj>
              </mc:Choice>
              <mc:Fallback>
                <p:oleObj name="Equation" r:id="rId5" imgW="1295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581525"/>
                        <a:ext cx="16192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104"/>
          <p:cNvSpPr>
            <a:spLocks noChangeShapeType="1"/>
          </p:cNvSpPr>
          <p:nvPr/>
        </p:nvSpPr>
        <p:spPr bwMode="auto">
          <a:xfrm flipV="1">
            <a:off x="6807200" y="2554288"/>
            <a:ext cx="1588" cy="658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" name="Line 105"/>
          <p:cNvSpPr>
            <a:spLocks noChangeShapeType="1"/>
          </p:cNvSpPr>
          <p:nvPr/>
        </p:nvSpPr>
        <p:spPr bwMode="auto">
          <a:xfrm flipH="1">
            <a:off x="6051550" y="3117850"/>
            <a:ext cx="769938" cy="598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Line 106"/>
          <p:cNvSpPr>
            <a:spLocks noChangeShapeType="1"/>
          </p:cNvSpPr>
          <p:nvPr/>
        </p:nvSpPr>
        <p:spPr bwMode="auto">
          <a:xfrm flipV="1">
            <a:off x="5691188" y="3141663"/>
            <a:ext cx="2449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" name="Rectangle 107"/>
          <p:cNvSpPr>
            <a:spLocks noChangeArrowheads="1"/>
          </p:cNvSpPr>
          <p:nvPr/>
        </p:nvSpPr>
        <p:spPr bwMode="auto">
          <a:xfrm>
            <a:off x="6770688" y="2847975"/>
            <a:ext cx="88900" cy="541338"/>
          </a:xfrm>
          <a:prstGeom prst="rect">
            <a:avLst/>
          </a:prstGeom>
          <a:solidFill>
            <a:srgbClr val="993366"/>
          </a:solidFill>
          <a:ln w="38100" algn="ctr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" name="Text Box 108"/>
          <p:cNvSpPr txBox="1">
            <a:spLocks noChangeArrowheads="1"/>
          </p:cNvSpPr>
          <p:nvPr/>
        </p:nvSpPr>
        <p:spPr bwMode="auto">
          <a:xfrm>
            <a:off x="7092950" y="2662238"/>
            <a:ext cx="158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>
                <a:latin typeface="Arial Narrow" pitchFamily="34" charset="0"/>
              </a:rPr>
              <a:t>beam direction</a:t>
            </a:r>
            <a:endParaRPr lang="de-DE" altLang="de-DE" sz="1600"/>
          </a:p>
        </p:txBody>
      </p:sp>
      <p:sp>
        <p:nvSpPr>
          <p:cNvPr id="43" name="Text Box 109"/>
          <p:cNvSpPr txBox="1">
            <a:spLocks noChangeArrowheads="1"/>
          </p:cNvSpPr>
          <p:nvPr/>
        </p:nvSpPr>
        <p:spPr bwMode="auto">
          <a:xfrm>
            <a:off x="5651500" y="2662238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 baseline="30000">
                <a:latin typeface="Arial Narrow" pitchFamily="34" charset="0"/>
              </a:rPr>
              <a:t>226</a:t>
            </a:r>
            <a:r>
              <a:rPr lang="en-US" altLang="de-DE" sz="1600" b="1" i="1">
                <a:latin typeface="Arial Narrow" pitchFamily="34" charset="0"/>
              </a:rPr>
              <a:t>Ra-target</a:t>
            </a:r>
            <a:endParaRPr lang="de-DE" altLang="de-DE" sz="1600"/>
          </a:p>
        </p:txBody>
      </p:sp>
      <p:sp>
        <p:nvSpPr>
          <p:cNvPr id="44" name="Freeform 110"/>
          <p:cNvSpPr>
            <a:spLocks/>
          </p:cNvSpPr>
          <p:nvPr/>
        </p:nvSpPr>
        <p:spPr bwMode="auto">
          <a:xfrm>
            <a:off x="6383338" y="3157538"/>
            <a:ext cx="977900" cy="523875"/>
          </a:xfrm>
          <a:custGeom>
            <a:avLst/>
            <a:gdLst>
              <a:gd name="T0" fmla="*/ 0 w 616"/>
              <a:gd name="T1" fmla="*/ 227 h 330"/>
              <a:gd name="T2" fmla="*/ 405 w 616"/>
              <a:gd name="T3" fmla="*/ 292 h 330"/>
              <a:gd name="T4" fmla="*/ 616 w 616"/>
              <a:gd name="T5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330">
                <a:moveTo>
                  <a:pt x="0" y="227"/>
                </a:moveTo>
                <a:cubicBezTo>
                  <a:pt x="151" y="278"/>
                  <a:pt x="302" y="330"/>
                  <a:pt x="405" y="292"/>
                </a:cubicBezTo>
                <a:cubicBezTo>
                  <a:pt x="508" y="254"/>
                  <a:pt x="584" y="47"/>
                  <a:pt x="61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Text Box 111"/>
          <p:cNvSpPr txBox="1">
            <a:spLocks noChangeArrowheads="1"/>
          </p:cNvSpPr>
          <p:nvPr/>
        </p:nvSpPr>
        <p:spPr bwMode="auto">
          <a:xfrm>
            <a:off x="6732588" y="3582988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b="1">
                <a:latin typeface="Symbol" pitchFamily="18" charset="2"/>
              </a:rPr>
              <a:t>q</a:t>
            </a:r>
            <a:endParaRPr lang="de-DE" altLang="de-DE"/>
          </a:p>
        </p:txBody>
      </p:sp>
      <p:sp>
        <p:nvSpPr>
          <p:cNvPr id="46" name="Rectangle 112"/>
          <p:cNvSpPr>
            <a:spLocks noChangeArrowheads="1"/>
          </p:cNvSpPr>
          <p:nvPr/>
        </p:nvSpPr>
        <p:spPr bwMode="auto">
          <a:xfrm rot="3120000">
            <a:off x="5868988" y="3633788"/>
            <a:ext cx="360362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13"/>
          <p:cNvSpPr txBox="1">
            <a:spLocks noChangeArrowheads="1"/>
          </p:cNvSpPr>
          <p:nvPr/>
        </p:nvSpPr>
        <p:spPr bwMode="auto">
          <a:xfrm>
            <a:off x="5403850" y="321310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>
                <a:latin typeface="Arial Narrow" pitchFamily="34" charset="0"/>
              </a:rPr>
              <a:t>Si-detector</a:t>
            </a:r>
            <a:endParaRPr lang="de-DE" altLang="de-DE" sz="1600"/>
          </a:p>
        </p:txBody>
      </p:sp>
      <p:pic>
        <p:nvPicPr>
          <p:cNvPr id="48" name="Picture 1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0"/>
            <a:ext cx="1223962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9" name="Object 115"/>
          <p:cNvGraphicFramePr>
            <a:graphicFrameLocks noChangeAspect="1"/>
          </p:cNvGraphicFramePr>
          <p:nvPr/>
        </p:nvGraphicFramePr>
        <p:xfrm>
          <a:off x="5703888" y="4149725"/>
          <a:ext cx="19446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Equation" r:id="rId8" imgW="1549080" imgH="457200" progId="Equation.3">
                  <p:embed/>
                </p:oleObj>
              </mc:Choice>
              <mc:Fallback>
                <p:oleObj name="Equation" r:id="rId8" imgW="1549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4149725"/>
                        <a:ext cx="1944687" cy="574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-spectrum of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pic>
        <p:nvPicPr>
          <p:cNvPr id="48" name="Picture 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0"/>
            <a:ext cx="1223962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684213" y="1169988"/>
            <a:ext cx="4189412" cy="2979737"/>
            <a:chOff x="789" y="845"/>
            <a:chExt cx="2639" cy="1877"/>
          </a:xfrm>
        </p:grpSpPr>
        <p:pic>
          <p:nvPicPr>
            <p:cNvPr id="30" name="Picture 3" descr="ra226spec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845"/>
              <a:ext cx="2453" cy="1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338" y="845"/>
              <a:ext cx="589" cy="40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3061" y="845"/>
              <a:ext cx="182" cy="2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1338" y="1541"/>
              <a:ext cx="220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de-DE" altLang="de-DE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1882" y="1570"/>
              <a:ext cx="243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FF"/>
                  </a:solidFill>
                  <a:latin typeface="Times New Roman" pitchFamily="18" charset="0"/>
                </a:rPr>
                <a:t>4</a:t>
              </a:r>
              <a:r>
                <a:rPr lang="de-DE" altLang="de-DE" b="1" baseline="30000">
                  <a:solidFill>
                    <a:srgbClr val="FF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2682" y="1162"/>
              <a:ext cx="243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de-DE" altLang="de-DE" b="1" baseline="30000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3061" y="852"/>
              <a:ext cx="243" cy="24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0" bIns="0">
              <a:spAutoFit/>
            </a:bodyPr>
            <a:lstStyle/>
            <a:p>
              <a:r>
                <a:rPr lang="de-DE" altLang="de-DE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de-DE" altLang="de-DE" b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1151" y="906"/>
              <a:ext cx="2223" cy="15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1733" y="2491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latin typeface="Times New Roman" pitchFamily="18" charset="0"/>
                </a:rPr>
                <a:t>channel number</a:t>
              </a:r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 rot="16200000">
              <a:off x="659" y="1564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latin typeface="Times New Roman" pitchFamily="18" charset="0"/>
                </a:rPr>
                <a:t>counts</a:t>
              </a:r>
            </a:p>
          </p:txBody>
        </p:sp>
      </p:grp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5703888" y="1217613"/>
            <a:ext cx="1801812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 baseline="3000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</a:rPr>
              <a:t>He 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24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E</a:t>
            </a:r>
            <a:r>
              <a:rPr lang="el-GR" altLang="de-DE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16 MeV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145</a:t>
            </a:r>
            <a:r>
              <a:rPr lang="de-DE" altLang="de-DE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l-GR" altLang="de-DE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 flipV="1">
            <a:off x="6807200" y="2554288"/>
            <a:ext cx="1588" cy="658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 flipH="1">
            <a:off x="6051550" y="3117850"/>
            <a:ext cx="769938" cy="598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V="1">
            <a:off x="5691188" y="3141663"/>
            <a:ext cx="2449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" name="Rectangle 54"/>
          <p:cNvSpPr>
            <a:spLocks noChangeArrowheads="1"/>
          </p:cNvSpPr>
          <p:nvPr/>
        </p:nvSpPr>
        <p:spPr bwMode="auto">
          <a:xfrm>
            <a:off x="6770688" y="2847975"/>
            <a:ext cx="88900" cy="541338"/>
          </a:xfrm>
          <a:prstGeom prst="rect">
            <a:avLst/>
          </a:prstGeom>
          <a:solidFill>
            <a:srgbClr val="993366"/>
          </a:solidFill>
          <a:ln w="38100" algn="ctr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7092950" y="2662238"/>
            <a:ext cx="158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>
                <a:latin typeface="Arial Narrow" pitchFamily="34" charset="0"/>
              </a:rPr>
              <a:t>beam direction</a:t>
            </a:r>
            <a:endParaRPr lang="de-DE" altLang="de-DE" sz="1600"/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5651500" y="2662238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 baseline="30000">
                <a:latin typeface="Arial Narrow" pitchFamily="34" charset="0"/>
              </a:rPr>
              <a:t>226</a:t>
            </a:r>
            <a:r>
              <a:rPr lang="en-US" altLang="de-DE" sz="1600" b="1" i="1">
                <a:latin typeface="Arial Narrow" pitchFamily="34" charset="0"/>
              </a:rPr>
              <a:t>Ra-target</a:t>
            </a:r>
            <a:endParaRPr lang="de-DE" altLang="de-DE" sz="1600"/>
          </a:p>
        </p:txBody>
      </p:sp>
      <p:sp>
        <p:nvSpPr>
          <p:cNvPr id="61" name="Freeform 57"/>
          <p:cNvSpPr>
            <a:spLocks/>
          </p:cNvSpPr>
          <p:nvPr/>
        </p:nvSpPr>
        <p:spPr bwMode="auto">
          <a:xfrm>
            <a:off x="6383338" y="3157538"/>
            <a:ext cx="977900" cy="523875"/>
          </a:xfrm>
          <a:custGeom>
            <a:avLst/>
            <a:gdLst>
              <a:gd name="T0" fmla="*/ 0 w 616"/>
              <a:gd name="T1" fmla="*/ 227 h 330"/>
              <a:gd name="T2" fmla="*/ 405 w 616"/>
              <a:gd name="T3" fmla="*/ 292 h 330"/>
              <a:gd name="T4" fmla="*/ 616 w 616"/>
              <a:gd name="T5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330">
                <a:moveTo>
                  <a:pt x="0" y="227"/>
                </a:moveTo>
                <a:cubicBezTo>
                  <a:pt x="151" y="278"/>
                  <a:pt x="302" y="330"/>
                  <a:pt x="405" y="292"/>
                </a:cubicBezTo>
                <a:cubicBezTo>
                  <a:pt x="508" y="254"/>
                  <a:pt x="584" y="47"/>
                  <a:pt x="61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6732588" y="3582988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b="1">
                <a:latin typeface="Symbol" pitchFamily="18" charset="2"/>
              </a:rPr>
              <a:t>q</a:t>
            </a:r>
            <a:endParaRPr lang="de-DE" altLang="de-DE"/>
          </a:p>
        </p:txBody>
      </p:sp>
      <p:sp>
        <p:nvSpPr>
          <p:cNvPr id="63" name="Rectangle 59"/>
          <p:cNvSpPr>
            <a:spLocks noChangeArrowheads="1"/>
          </p:cNvSpPr>
          <p:nvPr/>
        </p:nvSpPr>
        <p:spPr bwMode="auto">
          <a:xfrm rot="3120000">
            <a:off x="5868988" y="3633788"/>
            <a:ext cx="360362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60"/>
          <p:cNvSpPr txBox="1">
            <a:spLocks noChangeArrowheads="1"/>
          </p:cNvSpPr>
          <p:nvPr/>
        </p:nvSpPr>
        <p:spPr bwMode="auto">
          <a:xfrm>
            <a:off x="5403850" y="321310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>
                <a:latin typeface="Arial Narrow" pitchFamily="34" charset="0"/>
              </a:rPr>
              <a:t>Si-detector</a:t>
            </a:r>
            <a:endParaRPr lang="de-DE" altLang="de-DE" sz="1600"/>
          </a:p>
        </p:txBody>
      </p:sp>
      <p:grpSp>
        <p:nvGrpSpPr>
          <p:cNvPr id="65" name="Group 61"/>
          <p:cNvGrpSpPr>
            <a:grpSpLocks/>
          </p:cNvGrpSpPr>
          <p:nvPr/>
        </p:nvGrpSpPr>
        <p:grpSpPr bwMode="auto">
          <a:xfrm>
            <a:off x="6126163" y="4659313"/>
            <a:ext cx="2406650" cy="1865312"/>
            <a:chOff x="3405" y="2383"/>
            <a:chExt cx="1516" cy="1467"/>
          </a:xfrm>
        </p:grpSpPr>
        <p:sp>
          <p:nvSpPr>
            <p:cNvPr id="66" name="Line 62"/>
            <p:cNvSpPr>
              <a:spLocks noChangeShapeType="1"/>
            </p:cNvSpPr>
            <p:nvPr/>
          </p:nvSpPr>
          <p:spPr bwMode="auto">
            <a:xfrm>
              <a:off x="3632" y="2976"/>
              <a:ext cx="9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>
              <a:off x="3633" y="3657"/>
              <a:ext cx="9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 Box 64"/>
            <p:cNvSpPr txBox="1">
              <a:spLocks noChangeArrowheads="1"/>
            </p:cNvSpPr>
            <p:nvPr/>
          </p:nvSpPr>
          <p:spPr bwMode="auto">
            <a:xfrm>
              <a:off x="3405" y="2840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b="1">
                  <a:latin typeface="Times New Roman" pitchFamily="18" charset="0"/>
                </a:rPr>
                <a:t>I</a:t>
              </a:r>
              <a:r>
                <a:rPr lang="fr-FR" altLang="de-DE" b="1" baseline="-25000">
                  <a:latin typeface="Times New Roman" pitchFamily="18" charset="0"/>
                </a:rPr>
                <a:t>n</a:t>
              </a:r>
              <a:endParaRPr lang="de-DE" altLang="de-DE"/>
            </a:p>
          </p:txBody>
        </p:sp>
        <p:sp>
          <p:nvSpPr>
            <p:cNvPr id="69" name="Text Box 65"/>
            <p:cNvSpPr txBox="1">
              <a:spLocks noChangeArrowheads="1"/>
            </p:cNvSpPr>
            <p:nvPr/>
          </p:nvSpPr>
          <p:spPr bwMode="auto">
            <a:xfrm>
              <a:off x="3410" y="3495"/>
              <a:ext cx="19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b="1">
                  <a:latin typeface="Times New Roman" pitchFamily="18" charset="0"/>
                </a:rPr>
                <a:t>I</a:t>
              </a:r>
              <a:r>
                <a:rPr lang="fr-FR" altLang="de-DE" b="1" baseline="-25000">
                  <a:latin typeface="Times New Roman" pitchFamily="18" charset="0"/>
                </a:rPr>
                <a:t>i</a:t>
              </a:r>
              <a:endParaRPr lang="de-DE" altLang="de-DE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3646" y="2523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V="1">
              <a:off x="3782" y="2976"/>
              <a:ext cx="5" cy="680"/>
            </a:xfrm>
            <a:prstGeom prst="line">
              <a:avLst/>
            </a:prstGeom>
            <a:noFill/>
            <a:ln w="508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rot="10800000">
              <a:off x="3787" y="2523"/>
              <a:ext cx="0" cy="453"/>
            </a:xfrm>
            <a:prstGeom prst="line">
              <a:avLst/>
            </a:prstGeom>
            <a:noFill/>
            <a:ln w="508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3405" y="2387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b="1">
                  <a:latin typeface="Times New Roman" pitchFamily="18" charset="0"/>
                </a:rPr>
                <a:t>I</a:t>
              </a:r>
              <a:r>
                <a:rPr lang="fr-FR" altLang="de-DE" b="1" baseline="-25000">
                  <a:latin typeface="Times New Roman" pitchFamily="18" charset="0"/>
                </a:rPr>
                <a:t>f</a:t>
              </a:r>
              <a:endParaRPr lang="de-DE" altLang="de-DE"/>
            </a:p>
          </p:txBody>
        </p:sp>
        <p:sp>
          <p:nvSpPr>
            <p:cNvPr id="74" name="Text Box 70"/>
            <p:cNvSpPr txBox="1">
              <a:spLocks noChangeArrowheads="1"/>
            </p:cNvSpPr>
            <p:nvPr/>
          </p:nvSpPr>
          <p:spPr bwMode="auto">
            <a:xfrm>
              <a:off x="4669" y="3562"/>
              <a:ext cx="2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/>
                <a:t>0</a:t>
              </a:r>
              <a:r>
                <a:rPr lang="en-US" altLang="de-DE" baseline="30000"/>
                <a:t>+</a:t>
              </a:r>
              <a:endParaRPr lang="de-DE" altLang="de-DE"/>
            </a:p>
          </p:txBody>
        </p:sp>
        <p:sp>
          <p:nvSpPr>
            <p:cNvPr id="75" name="Text Box 71"/>
            <p:cNvSpPr txBox="1">
              <a:spLocks noChangeArrowheads="1"/>
            </p:cNvSpPr>
            <p:nvPr/>
          </p:nvSpPr>
          <p:spPr bwMode="auto">
            <a:xfrm>
              <a:off x="4669" y="2383"/>
              <a:ext cx="2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/>
                <a:t>4</a:t>
              </a:r>
              <a:r>
                <a:rPr lang="en-US" altLang="de-DE" baseline="30000"/>
                <a:t>+</a:t>
              </a:r>
              <a:endParaRPr lang="de-DE" altLang="de-DE"/>
            </a:p>
          </p:txBody>
        </p:sp>
        <p:sp>
          <p:nvSpPr>
            <p:cNvPr id="76" name="Text Box 72"/>
            <p:cNvSpPr txBox="1">
              <a:spLocks noChangeArrowheads="1"/>
            </p:cNvSpPr>
            <p:nvPr/>
          </p:nvSpPr>
          <p:spPr bwMode="auto">
            <a:xfrm>
              <a:off x="4669" y="2840"/>
              <a:ext cx="25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/>
                <a:t>2</a:t>
              </a:r>
              <a:r>
                <a:rPr lang="en-US" altLang="de-DE" baseline="30000"/>
                <a:t>+</a:t>
              </a:r>
              <a:endParaRPr lang="de-DE" altLang="de-DE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 rot="5400000" flipV="1">
              <a:off x="4094" y="3273"/>
              <a:ext cx="680" cy="68"/>
            </a:xfrm>
            <a:custGeom>
              <a:avLst/>
              <a:gdLst>
                <a:gd name="T0" fmla="*/ 0 w 4962"/>
                <a:gd name="T1" fmla="*/ 265 h 530"/>
                <a:gd name="T2" fmla="*/ 454 w 4962"/>
                <a:gd name="T3" fmla="*/ 38 h 530"/>
                <a:gd name="T4" fmla="*/ 908 w 4962"/>
                <a:gd name="T5" fmla="*/ 492 h 530"/>
                <a:gd name="T6" fmla="*/ 1361 w 4962"/>
                <a:gd name="T7" fmla="*/ 38 h 530"/>
                <a:gd name="T8" fmla="*/ 1815 w 4962"/>
                <a:gd name="T9" fmla="*/ 492 h 530"/>
                <a:gd name="T10" fmla="*/ 2268 w 4962"/>
                <a:gd name="T11" fmla="*/ 38 h 530"/>
                <a:gd name="T12" fmla="*/ 2722 w 4962"/>
                <a:gd name="T13" fmla="*/ 464 h 530"/>
                <a:gd name="T14" fmla="*/ 3176 w 4962"/>
                <a:gd name="T15" fmla="*/ 38 h 530"/>
                <a:gd name="T16" fmla="*/ 3629 w 4962"/>
                <a:gd name="T17" fmla="*/ 492 h 530"/>
                <a:gd name="T18" fmla="*/ 4083 w 4962"/>
                <a:gd name="T19" fmla="*/ 38 h 530"/>
                <a:gd name="T20" fmla="*/ 4536 w 4962"/>
                <a:gd name="T21" fmla="*/ 492 h 530"/>
                <a:gd name="T22" fmla="*/ 4962 w 4962"/>
                <a:gd name="T23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2" h="530">
                  <a:moveTo>
                    <a:pt x="0" y="265"/>
                  </a:moveTo>
                  <a:cubicBezTo>
                    <a:pt x="151" y="132"/>
                    <a:pt x="303" y="0"/>
                    <a:pt x="454" y="38"/>
                  </a:cubicBezTo>
                  <a:cubicBezTo>
                    <a:pt x="605" y="76"/>
                    <a:pt x="757" y="492"/>
                    <a:pt x="908" y="492"/>
                  </a:cubicBezTo>
                  <a:cubicBezTo>
                    <a:pt x="1059" y="492"/>
                    <a:pt x="1210" y="38"/>
                    <a:pt x="1361" y="38"/>
                  </a:cubicBezTo>
                  <a:cubicBezTo>
                    <a:pt x="1512" y="38"/>
                    <a:pt x="1664" y="492"/>
                    <a:pt x="1815" y="492"/>
                  </a:cubicBezTo>
                  <a:cubicBezTo>
                    <a:pt x="1966" y="492"/>
                    <a:pt x="2117" y="43"/>
                    <a:pt x="2268" y="38"/>
                  </a:cubicBezTo>
                  <a:cubicBezTo>
                    <a:pt x="2419" y="33"/>
                    <a:pt x="2571" y="464"/>
                    <a:pt x="2722" y="464"/>
                  </a:cubicBezTo>
                  <a:cubicBezTo>
                    <a:pt x="2873" y="464"/>
                    <a:pt x="3025" y="33"/>
                    <a:pt x="3176" y="38"/>
                  </a:cubicBezTo>
                  <a:cubicBezTo>
                    <a:pt x="3327" y="43"/>
                    <a:pt x="3478" y="492"/>
                    <a:pt x="3629" y="492"/>
                  </a:cubicBezTo>
                  <a:cubicBezTo>
                    <a:pt x="3780" y="492"/>
                    <a:pt x="3932" y="38"/>
                    <a:pt x="4083" y="38"/>
                  </a:cubicBezTo>
                  <a:cubicBezTo>
                    <a:pt x="4234" y="38"/>
                    <a:pt x="4390" y="454"/>
                    <a:pt x="4536" y="492"/>
                  </a:cubicBezTo>
                  <a:cubicBezTo>
                    <a:pt x="4682" y="530"/>
                    <a:pt x="4887" y="303"/>
                    <a:pt x="4962" y="265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74"/>
            <p:cNvSpPr txBox="1">
              <a:spLocks noChangeArrowheads="1"/>
            </p:cNvSpPr>
            <p:nvPr/>
          </p:nvSpPr>
          <p:spPr bwMode="auto">
            <a:xfrm>
              <a:off x="3490" y="3204"/>
              <a:ext cx="2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/>
                <a:t>E2</a:t>
              </a:r>
              <a:endParaRPr lang="de-DE" altLang="de-DE"/>
            </a:p>
          </p:txBody>
        </p:sp>
        <p:sp>
          <p:nvSpPr>
            <p:cNvPr id="79" name="Text Box 75"/>
            <p:cNvSpPr txBox="1">
              <a:spLocks noChangeArrowheads="1"/>
            </p:cNvSpPr>
            <p:nvPr/>
          </p:nvSpPr>
          <p:spPr bwMode="auto">
            <a:xfrm>
              <a:off x="3495" y="2655"/>
              <a:ext cx="29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/>
                <a:t>E2</a:t>
              </a:r>
              <a:endParaRPr lang="de-DE" altLang="de-DE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 flipV="1">
              <a:off x="4059" y="2523"/>
              <a:ext cx="0" cy="1134"/>
            </a:xfrm>
            <a:prstGeom prst="line">
              <a:avLst/>
            </a:prstGeom>
            <a:noFill/>
            <a:ln w="508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Text Box 77"/>
            <p:cNvSpPr txBox="1">
              <a:spLocks noChangeArrowheads="1"/>
            </p:cNvSpPr>
            <p:nvPr/>
          </p:nvSpPr>
          <p:spPr bwMode="auto">
            <a:xfrm>
              <a:off x="4040" y="3204"/>
              <a:ext cx="2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/>
                <a:t>E4</a:t>
              </a:r>
              <a:endParaRPr lang="de-DE" altLang="de-DE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 rot="5400000" flipV="1">
              <a:off x="4297" y="2715"/>
              <a:ext cx="453" cy="68"/>
            </a:xfrm>
            <a:custGeom>
              <a:avLst/>
              <a:gdLst>
                <a:gd name="T0" fmla="*/ 0 w 4962"/>
                <a:gd name="T1" fmla="*/ 265 h 530"/>
                <a:gd name="T2" fmla="*/ 454 w 4962"/>
                <a:gd name="T3" fmla="*/ 38 h 530"/>
                <a:gd name="T4" fmla="*/ 908 w 4962"/>
                <a:gd name="T5" fmla="*/ 492 h 530"/>
                <a:gd name="T6" fmla="*/ 1361 w 4962"/>
                <a:gd name="T7" fmla="*/ 38 h 530"/>
                <a:gd name="T8" fmla="*/ 1815 w 4962"/>
                <a:gd name="T9" fmla="*/ 492 h 530"/>
                <a:gd name="T10" fmla="*/ 2268 w 4962"/>
                <a:gd name="T11" fmla="*/ 38 h 530"/>
                <a:gd name="T12" fmla="*/ 2722 w 4962"/>
                <a:gd name="T13" fmla="*/ 464 h 530"/>
                <a:gd name="T14" fmla="*/ 3176 w 4962"/>
                <a:gd name="T15" fmla="*/ 38 h 530"/>
                <a:gd name="T16" fmla="*/ 3629 w 4962"/>
                <a:gd name="T17" fmla="*/ 492 h 530"/>
                <a:gd name="T18" fmla="*/ 4083 w 4962"/>
                <a:gd name="T19" fmla="*/ 38 h 530"/>
                <a:gd name="T20" fmla="*/ 4536 w 4962"/>
                <a:gd name="T21" fmla="*/ 492 h 530"/>
                <a:gd name="T22" fmla="*/ 4962 w 4962"/>
                <a:gd name="T23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2" h="530">
                  <a:moveTo>
                    <a:pt x="0" y="265"/>
                  </a:moveTo>
                  <a:cubicBezTo>
                    <a:pt x="151" y="132"/>
                    <a:pt x="303" y="0"/>
                    <a:pt x="454" y="38"/>
                  </a:cubicBezTo>
                  <a:cubicBezTo>
                    <a:pt x="605" y="76"/>
                    <a:pt x="757" y="492"/>
                    <a:pt x="908" y="492"/>
                  </a:cubicBezTo>
                  <a:cubicBezTo>
                    <a:pt x="1059" y="492"/>
                    <a:pt x="1210" y="38"/>
                    <a:pt x="1361" y="38"/>
                  </a:cubicBezTo>
                  <a:cubicBezTo>
                    <a:pt x="1512" y="38"/>
                    <a:pt x="1664" y="492"/>
                    <a:pt x="1815" y="492"/>
                  </a:cubicBezTo>
                  <a:cubicBezTo>
                    <a:pt x="1966" y="492"/>
                    <a:pt x="2117" y="43"/>
                    <a:pt x="2268" y="38"/>
                  </a:cubicBezTo>
                  <a:cubicBezTo>
                    <a:pt x="2419" y="33"/>
                    <a:pt x="2571" y="464"/>
                    <a:pt x="2722" y="464"/>
                  </a:cubicBezTo>
                  <a:cubicBezTo>
                    <a:pt x="2873" y="464"/>
                    <a:pt x="3025" y="33"/>
                    <a:pt x="3176" y="38"/>
                  </a:cubicBezTo>
                  <a:cubicBezTo>
                    <a:pt x="3327" y="43"/>
                    <a:pt x="3478" y="492"/>
                    <a:pt x="3629" y="492"/>
                  </a:cubicBezTo>
                  <a:cubicBezTo>
                    <a:pt x="3780" y="492"/>
                    <a:pt x="3932" y="38"/>
                    <a:pt x="4083" y="38"/>
                  </a:cubicBezTo>
                  <a:cubicBezTo>
                    <a:pt x="4234" y="38"/>
                    <a:pt x="4390" y="454"/>
                    <a:pt x="4536" y="492"/>
                  </a:cubicBezTo>
                  <a:cubicBezTo>
                    <a:pt x="4682" y="530"/>
                    <a:pt x="4887" y="303"/>
                    <a:pt x="4962" y="265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3" name="Group 184"/>
          <p:cNvGraphicFramePr>
            <a:graphicFrameLocks noGrp="1"/>
          </p:cNvGraphicFramePr>
          <p:nvPr/>
        </p:nvGraphicFramePr>
        <p:xfrm>
          <a:off x="960438" y="4581525"/>
          <a:ext cx="4187825" cy="1727200"/>
        </p:xfrm>
        <a:graphic>
          <a:graphicData uri="http://schemas.openxmlformats.org/drawingml/2006/table">
            <a:tbl>
              <a:tblPr/>
              <a:tblGrid>
                <a:gridCol w="5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l-GR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(exp)</a:t>
                      </a:r>
                      <a:endParaRPr kumimoji="0" lang="el-GR" altLang="de-DE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l-GR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(theo)</a:t>
                      </a:r>
                      <a:endParaRPr kumimoji="0" lang="el-GR" altLang="de-DE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2.27 (3)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0.165 (2)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1.05 (5)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0.104 (5)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1.04 (7)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0.123 (8)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0.096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4" name="Object 218"/>
          <p:cNvGraphicFramePr>
            <a:graphicFrameLocks noChangeAspect="1"/>
          </p:cNvGraphicFramePr>
          <p:nvPr/>
        </p:nvGraphicFramePr>
        <p:xfrm>
          <a:off x="1547813" y="4581525"/>
          <a:ext cx="16192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6" imgW="1295280" imgH="279360" progId="Equation.3">
                  <p:embed/>
                </p:oleObj>
              </mc:Choice>
              <mc:Fallback>
                <p:oleObj name="Equation" r:id="rId6" imgW="1295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581525"/>
                        <a:ext cx="16192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6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Microsoft Office PowerPoint</Application>
  <PresentationFormat>Bildschirmpräsentation (4:3)</PresentationFormat>
  <Paragraphs>302</Paragraphs>
  <Slides>25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Cambria Math</vt:lpstr>
      <vt:lpstr>Comic Sans MS</vt:lpstr>
      <vt:lpstr>Symbol</vt:lpstr>
      <vt:lpstr>Times New Roman</vt:lpstr>
      <vt:lpstr>Wingdings</vt:lpstr>
      <vt:lpstr>1_Larissa</vt:lpstr>
      <vt:lpstr>Equation</vt:lpstr>
      <vt:lpstr>Outline: Octupole collectivity</vt:lpstr>
      <vt:lpstr>Shape parameterization</vt:lpstr>
      <vt:lpstr>Octupole collectivity</vt:lpstr>
      <vt:lpstr>Octupole collectivity</vt:lpstr>
      <vt:lpstr>Octupole collectivity</vt:lpstr>
      <vt:lpstr>The double oscillator</vt:lpstr>
      <vt:lpstr>Coulomb excitation</vt:lpstr>
      <vt:lpstr>Scattered α-spectrum of 226Ra</vt:lpstr>
      <vt:lpstr>Scattered α-spectrum of 226Ra</vt:lpstr>
      <vt:lpstr>Experimental set-up</vt:lpstr>
      <vt:lpstr>Coulomb excitation of 226Ra</vt:lpstr>
      <vt:lpstr>γ-ray spectrum of 226Ra</vt:lpstr>
      <vt:lpstr>Signature of an octupole deformed nucleus</vt:lpstr>
      <vt:lpstr>Signature of an octupole deformed nucleus</vt:lpstr>
      <vt:lpstr>Electric transition quadrupole moments in 226Ra</vt:lpstr>
      <vt:lpstr>Static quadrupole moments in 226Ra</vt:lpstr>
      <vt:lpstr>Electric transition octupole moments in 226Ra</vt:lpstr>
      <vt:lpstr>Intrinsic electric dipole moments in 226Ra</vt:lpstr>
      <vt:lpstr>Intrinsic electric dipole moments in Ra / Th</vt:lpstr>
      <vt:lpstr>Summary</vt:lpstr>
      <vt:lpstr>Coulomb excitation of 226Ra</vt:lpstr>
      <vt:lpstr>Appendix: Center of mass conservation</vt:lpstr>
      <vt:lpstr>Appendix: Intrinsic electric dipole moment</vt:lpstr>
      <vt:lpstr>Appendix: Intrinsic electric dipole moment</vt:lpstr>
      <vt:lpstr>Appendix: Intrinsic electric dipole moment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537</cp:revision>
  <dcterms:created xsi:type="dcterms:W3CDTF">2016-04-06T12:04:03Z</dcterms:created>
  <dcterms:modified xsi:type="dcterms:W3CDTF">2022-05-14T12:34:42Z</dcterms:modified>
</cp:coreProperties>
</file>