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86" r:id="rId2"/>
    <p:sldId id="287" r:id="rId3"/>
    <p:sldId id="283" r:id="rId4"/>
    <p:sldId id="264" r:id="rId5"/>
    <p:sldId id="265" r:id="rId6"/>
    <p:sldId id="266" r:id="rId7"/>
    <p:sldId id="274" r:id="rId8"/>
    <p:sldId id="275" r:id="rId9"/>
    <p:sldId id="270" r:id="rId10"/>
    <p:sldId id="285" r:id="rId11"/>
    <p:sldId id="284" r:id="rId12"/>
    <p:sldId id="278" r:id="rId13"/>
    <p:sldId id="271" r:id="rId14"/>
    <p:sldId id="272" r:id="rId15"/>
    <p:sldId id="273" r:id="rId16"/>
    <p:sldId id="282" r:id="rId17"/>
    <p:sldId id="268" r:id="rId18"/>
    <p:sldId id="276" r:id="rId19"/>
    <p:sldId id="279" r:id="rId20"/>
    <p:sldId id="280" r:id="rId21"/>
    <p:sldId id="281" r:id="rId22"/>
    <p:sldId id="277" r:id="rId2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3399"/>
    <a:srgbClr val="339933"/>
    <a:srgbClr val="D1EDFF"/>
    <a:srgbClr val="CCECFF"/>
    <a:srgbClr val="CCFFFF"/>
    <a:srgbClr val="FFCC00"/>
    <a:srgbClr val="00CC00"/>
    <a:srgbClr val="00660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676" autoAdjust="0"/>
  </p:normalViewPr>
  <p:slideViewPr>
    <p:cSldViewPr>
      <p:cViewPr varScale="1">
        <p:scale>
          <a:sx n="69" d="100"/>
          <a:sy n="69" d="100"/>
        </p:scale>
        <p:origin x="141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1D409-5795-4758-804C-3EFBF1F2F8DD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1E1E-48A7-4726-9E09-0242272EEA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7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495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9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2690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406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2367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2563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242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7370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4530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1179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3116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7192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3096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2022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62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.j.wollersheim@gsi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hyperlink" Target="https://web-docs.gsi.de/~woll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36.png"/><Relationship Id="rId7" Type="http://schemas.openxmlformats.org/officeDocument/2006/relationships/image" Target="../media/image29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0.png"/><Relationship Id="rId5" Type="http://schemas.openxmlformats.org/officeDocument/2006/relationships/image" Target="../media/image281.png"/><Relationship Id="rId10" Type="http://schemas.openxmlformats.org/officeDocument/2006/relationships/image" Target="../media/image320.png"/><Relationship Id="rId4" Type="http://schemas.openxmlformats.org/officeDocument/2006/relationships/image" Target="../media/image260.png"/><Relationship Id="rId9" Type="http://schemas.openxmlformats.org/officeDocument/2006/relationships/image" Target="../media/image3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330.png"/><Relationship Id="rId7" Type="http://schemas.openxmlformats.org/officeDocument/2006/relationships/image" Target="../media/image35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1.png"/><Relationship Id="rId11" Type="http://schemas.openxmlformats.org/officeDocument/2006/relationships/image" Target="../media/image40.png"/><Relationship Id="rId5" Type="http://schemas.openxmlformats.org/officeDocument/2006/relationships/image" Target="../media/image291.png"/><Relationship Id="rId10" Type="http://schemas.openxmlformats.org/officeDocument/2006/relationships/image" Target="../media/image39.png"/><Relationship Id="rId4" Type="http://schemas.openxmlformats.org/officeDocument/2006/relationships/image" Target="../media/image340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4" Type="http://schemas.openxmlformats.org/officeDocument/2006/relationships/image" Target="../media/image4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4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hyperlink" Target="https://www-ndc.iaea.org/amdc/" TargetMode="Externa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7.png"/><Relationship Id="rId3" Type="http://schemas.openxmlformats.org/officeDocument/2006/relationships/hyperlink" Target="//upload.wikimedia.org/wikipedia/commons/7/79/Alpha_Decay.svg" TargetMode="External"/><Relationship Id="rId12" Type="http://schemas.openxmlformats.org/officeDocument/2006/relationships/image" Target="../media/image13.png"/><Relationship Id="rId17" Type="http://schemas.openxmlformats.org/officeDocument/2006/relationships/hyperlink" Target="https://www-ndc.iaea.org/amdc/" TargetMode="Externa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11" Type="http://schemas.openxmlformats.org/officeDocument/2006/relationships/image" Target="../media/image12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Outline: </a:t>
            </a:r>
            <a:r>
              <a:rPr lang="el-GR" dirty="0" smtClean="0"/>
              <a:t>α</a:t>
            </a:r>
            <a:r>
              <a:rPr lang="en-US" dirty="0" smtClean="0"/>
              <a:t>-decay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5839" y="620688"/>
            <a:ext cx="6162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Hans-Jürgen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Wollersheim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h.j.wollersheim@gsi.de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web-page: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https://web-docs.gsi.de/~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wolle/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and click on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98599"/>
            <a:ext cx="1255222" cy="8686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649037" y="5085184"/>
            <a:ext cx="33634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energetics of </a:t>
            </a:r>
            <a:r>
              <a:rPr lang="el-GR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de-D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Geiger – Nuttall law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tunneling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Gamow factor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angular momentum in </a:t>
            </a:r>
            <a:r>
              <a:rPr lang="el-GR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-decay</a:t>
            </a:r>
            <a:endParaRPr kumimoji="0" lang="en-US" sz="1800" b="0" i="0" u="none" strike="noStrike" kern="1200" cap="none" spc="0" normalizeH="0" baseline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9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Schrödinger’s cat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720000" y="720000"/>
            <a:ext cx="471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classical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cat is in a definite awake/asleep state: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899592" y="1089332"/>
            <a:ext cx="3600400" cy="523220"/>
            <a:chOff x="899592" y="1089332"/>
            <a:chExt cx="3600400" cy="523220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899592" y="1089332"/>
              <a:ext cx="1542410" cy="523220"/>
              <a:chOff x="1331640" y="1772816"/>
              <a:chExt cx="1542410" cy="523220"/>
            </a:xfrm>
          </p:grpSpPr>
          <p:sp>
            <p:nvSpPr>
              <p:cNvPr id="7" name="Textfeld 6"/>
              <p:cNvSpPr txBox="1"/>
              <p:nvPr/>
            </p:nvSpPr>
            <p:spPr>
              <a:xfrm>
                <a:off x="1331640" y="1772816"/>
                <a:ext cx="15424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cat</a:t>
                </a:r>
                <a:r>
                  <a:rPr lang="de-DE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 = </a:t>
                </a:r>
                <a:r>
                  <a:rPr lang="de-DE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     ]</a:t>
                </a:r>
                <a:endParaRPr lang="de-DE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8" name="Grafik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14000" y="1880067"/>
                <a:ext cx="423461" cy="415969"/>
              </a:xfrm>
              <a:prstGeom prst="rect">
                <a:avLst/>
              </a:prstGeom>
            </p:spPr>
          </p:pic>
        </p:grpSp>
        <p:grpSp>
          <p:nvGrpSpPr>
            <p:cNvPr id="14" name="Gruppieren 13"/>
            <p:cNvGrpSpPr/>
            <p:nvPr/>
          </p:nvGrpSpPr>
          <p:grpSpPr>
            <a:xfrm>
              <a:off x="2957582" y="1089332"/>
              <a:ext cx="1542410" cy="523220"/>
              <a:chOff x="3317622" y="1925216"/>
              <a:chExt cx="1542410" cy="523220"/>
            </a:xfrm>
          </p:grpSpPr>
          <p:sp>
            <p:nvSpPr>
              <p:cNvPr id="13" name="Textfeld 12"/>
              <p:cNvSpPr txBox="1"/>
              <p:nvPr/>
            </p:nvSpPr>
            <p:spPr>
              <a:xfrm>
                <a:off x="3317622" y="1925216"/>
                <a:ext cx="15424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cat</a:t>
                </a:r>
                <a:r>
                  <a:rPr lang="de-DE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 = </a:t>
                </a:r>
                <a:r>
                  <a:rPr lang="de-DE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     ]</a:t>
                </a:r>
                <a:endParaRPr lang="de-DE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9" name="Grafik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94000" y="2024311"/>
                <a:ext cx="423461" cy="424125"/>
              </a:xfrm>
              <a:prstGeom prst="rect">
                <a:avLst/>
              </a:prstGeom>
            </p:spPr>
          </p:pic>
        </p:grpSp>
        <p:sp>
          <p:nvSpPr>
            <p:cNvPr id="15" name="Textfeld 14"/>
            <p:cNvSpPr txBox="1"/>
            <p:nvPr/>
          </p:nvSpPr>
          <p:spPr>
            <a:xfrm>
              <a:off x="2526498" y="1215947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or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720000" y="1691516"/>
            <a:ext cx="3948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cat can be in a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superposition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uppieren 20"/>
          <p:cNvGrpSpPr/>
          <p:nvPr/>
        </p:nvGrpSpPr>
        <p:grpSpPr>
          <a:xfrm>
            <a:off x="897067" y="2060848"/>
            <a:ext cx="2193229" cy="523220"/>
            <a:chOff x="3491880" y="2348880"/>
            <a:chExt cx="2193229" cy="523220"/>
          </a:xfrm>
        </p:grpSpPr>
        <p:sp>
          <p:nvSpPr>
            <p:cNvPr id="18" name="Textfeld 17"/>
            <p:cNvSpPr txBox="1"/>
            <p:nvPr/>
          </p:nvSpPr>
          <p:spPr>
            <a:xfrm>
              <a:off x="3491880" y="2348880"/>
              <a:ext cx="21932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cat</a:t>
              </a:r>
              <a:r>
                <a:rPr lang="de-DE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= </a:t>
              </a:r>
              <a:r>
                <a:rPr lang="de-DE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    +     )</a:t>
              </a:r>
              <a:endParaRPr lang="de-DE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6763" y="2432476"/>
              <a:ext cx="423461" cy="415969"/>
            </a:xfrm>
            <a:prstGeom prst="rect">
              <a:avLst/>
            </a:prstGeom>
          </p:spPr>
        </p:pic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8150" y="2441277"/>
              <a:ext cx="423461" cy="424125"/>
            </a:xfrm>
            <a:prstGeom prst="rect">
              <a:avLst/>
            </a:prstGeom>
          </p:spPr>
        </p:pic>
      </p:grpSp>
      <p:sp>
        <p:nvSpPr>
          <p:cNvPr id="22" name="Textfeld 21"/>
          <p:cNvSpPr txBox="1"/>
          <p:nvPr/>
        </p:nvSpPr>
        <p:spPr>
          <a:xfrm>
            <a:off x="720000" y="2627620"/>
            <a:ext cx="343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and observer are both quantum: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uppieren 26"/>
          <p:cNvGrpSpPr/>
          <p:nvPr/>
        </p:nvGrpSpPr>
        <p:grpSpPr>
          <a:xfrm>
            <a:off x="720000" y="2953400"/>
            <a:ext cx="3831498" cy="523220"/>
            <a:chOff x="1115616" y="3356992"/>
            <a:chExt cx="3831498" cy="523220"/>
          </a:xfrm>
        </p:grpSpPr>
        <p:sp>
          <p:nvSpPr>
            <p:cNvPr id="23" name="Textfeld 22"/>
            <p:cNvSpPr txBox="1"/>
            <p:nvPr/>
          </p:nvSpPr>
          <p:spPr>
            <a:xfrm>
              <a:off x="1115616" y="3356992"/>
              <a:ext cx="38314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(cat)(observer) =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    +     )(     )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7582" y="3427592"/>
              <a:ext cx="423461" cy="415969"/>
            </a:xfrm>
            <a:prstGeom prst="rect">
              <a:avLst/>
            </a:prstGeom>
          </p:spPr>
        </p:pic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0000" y="3427592"/>
              <a:ext cx="423461" cy="424125"/>
            </a:xfrm>
            <a:prstGeom prst="rect">
              <a:avLst/>
            </a:prstGeom>
          </p:spPr>
        </p:pic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3426" y="3427592"/>
              <a:ext cx="263722" cy="424800"/>
            </a:xfrm>
            <a:prstGeom prst="rect">
              <a:avLst/>
            </a:prstGeom>
          </p:spPr>
        </p:pic>
      </p:grpSp>
      <p:grpSp>
        <p:nvGrpSpPr>
          <p:cNvPr id="38" name="Gruppieren 37"/>
          <p:cNvGrpSpPr/>
          <p:nvPr/>
        </p:nvGrpSpPr>
        <p:grpSpPr>
          <a:xfrm>
            <a:off x="720000" y="4290349"/>
            <a:ext cx="3828292" cy="523220"/>
            <a:chOff x="897067" y="3789040"/>
            <a:chExt cx="3828292" cy="523220"/>
          </a:xfrm>
        </p:grpSpPr>
        <p:sp>
          <p:nvSpPr>
            <p:cNvPr id="28" name="Textfeld 27"/>
            <p:cNvSpPr txBox="1"/>
            <p:nvPr/>
          </p:nvSpPr>
          <p:spPr>
            <a:xfrm>
              <a:off x="897067" y="3789040"/>
              <a:ext cx="38282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cat,obs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=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    ,      +      ,     )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1605" y="3861708"/>
              <a:ext cx="423461" cy="415969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3518" y="3863304"/>
              <a:ext cx="423461" cy="424125"/>
            </a:xfrm>
            <a:prstGeom prst="rect">
              <a:avLst/>
            </a:prstGeom>
          </p:spPr>
        </p:pic>
        <p:pic>
          <p:nvPicPr>
            <p:cNvPr id="36" name="Grafik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5556" y="3861708"/>
              <a:ext cx="263722" cy="424800"/>
            </a:xfrm>
            <a:prstGeom prst="rect">
              <a:avLst/>
            </a:prstGeom>
          </p:spPr>
        </p:pic>
        <p:pic>
          <p:nvPicPr>
            <p:cNvPr id="37" name="Grafik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553" y="3863304"/>
              <a:ext cx="263722" cy="424800"/>
            </a:xfrm>
            <a:prstGeom prst="rect">
              <a:avLst/>
            </a:prstGeom>
          </p:spPr>
        </p:pic>
      </p:grpSp>
      <p:sp>
        <p:nvSpPr>
          <p:cNvPr id="39" name="Textfeld 38"/>
          <p:cNvSpPr txBox="1"/>
          <p:nvPr/>
        </p:nvSpPr>
        <p:spPr>
          <a:xfrm>
            <a:off x="720000" y="5230941"/>
            <a:ext cx="5038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Never interfere with each other. 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as if they have become part of a separate worlds.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623" y="720000"/>
            <a:ext cx="2743200" cy="1543050"/>
          </a:xfrm>
          <a:prstGeom prst="rect">
            <a:avLst/>
          </a:prstGeom>
        </p:spPr>
      </p:pic>
      <p:grpSp>
        <p:nvGrpSpPr>
          <p:cNvPr id="44" name="Gruppieren 43"/>
          <p:cNvGrpSpPr/>
          <p:nvPr/>
        </p:nvGrpSpPr>
        <p:grpSpPr>
          <a:xfrm>
            <a:off x="2497681" y="3616617"/>
            <a:ext cx="1231106" cy="607291"/>
            <a:chOff x="5431611" y="2461668"/>
            <a:chExt cx="1231106" cy="607291"/>
          </a:xfrm>
        </p:grpSpPr>
        <p:sp>
          <p:nvSpPr>
            <p:cNvPr id="43" name="Pfeil nach unten 42"/>
            <p:cNvSpPr/>
            <p:nvPr/>
          </p:nvSpPr>
          <p:spPr>
            <a:xfrm>
              <a:off x="5903148" y="2461668"/>
              <a:ext cx="288032" cy="607291"/>
            </a:xfrm>
            <a:prstGeom prst="downArrow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5431611" y="2560413"/>
              <a:ext cx="1231106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measurement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Grafik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0183" cy="68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5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α-decay</a:t>
            </a:r>
            <a:endParaRPr lang="en-US" dirty="0"/>
          </a:p>
        </p:txBody>
      </p:sp>
      <p:pic>
        <p:nvPicPr>
          <p:cNvPr id="5" name="Picture 6" descr="alpha-zerf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349500"/>
            <a:ext cx="3162300" cy="329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20000" y="900000"/>
            <a:ext cx="7668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 and neutrons are bound with up to 7 MeV and can not escape out of the nucleus.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emission of a bound system is more probable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because of the additional binding energy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l-GR" sz="1600" baseline="-25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α</a:t>
            </a:r>
            <a:r>
              <a:rPr lang="de-DE" sz="16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= 28.3 </a:t>
            </a:r>
            <a:r>
              <a:rPr lang="en-US" sz="16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MeV</a:t>
            </a:r>
            <a:r>
              <a:rPr lang="en-US" sz="1600" dirty="0" smtClean="0">
                <a:latin typeface="Times New Roman"/>
                <a:cs typeface="Times New Roman"/>
              </a:rPr>
              <a:t>.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20000" y="2340000"/>
            <a:ext cx="4284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Coulomb barrier of the nucleus prevents the </a:t>
            </a:r>
            <a:r>
              <a:rPr lang="el-GR" sz="1600" dirty="0" smtClean="0">
                <a:latin typeface="Times New Roman"/>
                <a:cs typeface="Times New Roman"/>
              </a:rPr>
              <a:t>α</a:t>
            </a:r>
            <a:r>
              <a:rPr lang="en-US" sz="1600" dirty="0" smtClean="0">
                <a:latin typeface="Times New Roman"/>
                <a:cs typeface="Times New Roman"/>
              </a:rPr>
              <a:t>-particles from escaping. The energy needed is generally in the range of about 20-25 MeV.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720000" y="3240000"/>
                <a:ext cx="4388189" cy="562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−2</m:t>
                              </m:r>
                            </m:e>
                          </m:d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∙82∙1.44 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𝑀𝑒𝑉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𝑓𝑚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11.25 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𝑓𝑚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</a:rPr>
                        <m:t>=21 </m:t>
                      </m:r>
                      <m:r>
                        <a:rPr lang="de-DE" sz="1400" b="0" i="1" smtClean="0">
                          <a:latin typeface="Cambria Math"/>
                        </a:rPr>
                        <m:t>𝑀𝑒𝑉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240000"/>
                <a:ext cx="4388189" cy="56233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719999" y="4320000"/>
            <a:ext cx="4572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Classically, the </a:t>
            </a:r>
            <a:r>
              <a:rPr lang="el-GR" sz="1600" dirty="0" smtClean="0">
                <a:latin typeface="Times New Roman"/>
                <a:cs typeface="Times New Roman"/>
              </a:rPr>
              <a:t>α</a:t>
            </a:r>
            <a:r>
              <a:rPr lang="de-DE" sz="1600" dirty="0" smtClean="0">
                <a:latin typeface="Times New Roman"/>
                <a:cs typeface="Times New Roman"/>
              </a:rPr>
              <a:t>-</a:t>
            </a:r>
            <a:r>
              <a:rPr lang="en-US" sz="1600" dirty="0" smtClean="0">
                <a:latin typeface="Times New Roman"/>
                <a:cs typeface="Times New Roman"/>
              </a:rPr>
              <a:t>particle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reflected on the Coulomb barrier when E</a:t>
            </a:r>
            <a:r>
              <a:rPr lang="el-GR" sz="1600" baseline="-25000" dirty="0" smtClean="0">
                <a:latin typeface="Times New Roman"/>
                <a:cs typeface="Times New Roman"/>
              </a:rPr>
              <a:t>α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&lt; V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but quantum mechanics allows the penetration through the Coulomb potential via the mechanism of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tunneling</a:t>
            </a:r>
            <a:r>
              <a:rPr lang="en-US" sz="1600" dirty="0" smtClean="0">
                <a:latin typeface="Times New Roman"/>
                <a:cs typeface="Times New Roman"/>
              </a:rPr>
              <a:t>.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55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bgerundetes Rechteck 12"/>
          <p:cNvSpPr/>
          <p:nvPr/>
        </p:nvSpPr>
        <p:spPr>
          <a:xfrm>
            <a:off x="4806000" y="1368000"/>
            <a:ext cx="3456000" cy="540000"/>
          </a:xfrm>
          <a:prstGeom prst="roundRect">
            <a:avLst>
              <a:gd name="adj" fmla="val 41980"/>
            </a:avLst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quantum treatment</a:t>
            </a:r>
          </a:p>
          <a:p>
            <a:pPr algn="ctr"/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bgerundetes Rechteck 2"/>
          <p:cNvSpPr/>
          <p:nvPr/>
        </p:nvSpPr>
        <p:spPr>
          <a:xfrm>
            <a:off x="666000" y="1368000"/>
            <a:ext cx="3456000" cy="540000"/>
          </a:xfrm>
          <a:prstGeom prst="roundRect">
            <a:avLst>
              <a:gd name="adj" fmla="val 41980"/>
            </a:avLst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classical treatment</a:t>
            </a:r>
          </a:p>
          <a:p>
            <a:pPr algn="ctr"/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66000" y="1728000"/>
            <a:ext cx="3492000" cy="331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Quantum tunneling and α-decay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800000"/>
            <a:ext cx="336232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11"/>
          <p:cNvSpPr/>
          <p:nvPr/>
        </p:nvSpPr>
        <p:spPr>
          <a:xfrm>
            <a:off x="4806000" y="1728000"/>
            <a:ext cx="3492000" cy="331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1800000"/>
            <a:ext cx="337185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00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Quantum tunneling</a:t>
            </a:r>
            <a:endParaRPr lang="en-US" dirty="0"/>
          </a:p>
        </p:txBody>
      </p:sp>
      <p:pic>
        <p:nvPicPr>
          <p:cNvPr id="10" name="Picture 2" descr="http://www.radioactivity.eu.com/site/images/Effet_Tunnel_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4217670" cy="286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ieren 10"/>
          <p:cNvGrpSpPr/>
          <p:nvPr/>
        </p:nvGrpSpPr>
        <p:grpSpPr>
          <a:xfrm>
            <a:off x="5220000" y="720000"/>
            <a:ext cx="3556000" cy="2158199"/>
            <a:chOff x="5435600" y="1052513"/>
            <a:chExt cx="3556000" cy="215819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600" y="1052513"/>
              <a:ext cx="3556000" cy="2074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6672263" y="2844000"/>
              <a:ext cx="3619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dirty="0">
                  <a:solidFill>
                    <a:srgbClr val="FF0000"/>
                  </a:solidFill>
                  <a:latin typeface="Times New Roman" pitchFamily="18" charset="0"/>
                </a:rPr>
                <a:t>-a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7380288" y="2844000"/>
              <a:ext cx="4000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600" dirty="0">
                  <a:solidFill>
                    <a:srgbClr val="FF0000"/>
                  </a:solidFill>
                  <a:latin typeface="Times New Roman" pitchFamily="18" charset="0"/>
                </a:rPr>
                <a:t>+</a:t>
              </a:r>
              <a:r>
                <a:rPr lang="en-US" altLang="de-DE" dirty="0">
                  <a:solidFill>
                    <a:srgbClr val="FF0000"/>
                  </a:solidFill>
                  <a:latin typeface="Times New Roman" pitchFamily="18" charset="0"/>
                </a:rPr>
                <a:t>a</a:t>
              </a:r>
            </a:p>
          </p:txBody>
        </p:sp>
      </p:grp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4680000" y="3842544"/>
            <a:ext cx="622300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rgbClr val="000000"/>
                </a:solidFill>
                <a:latin typeface="Times New Roman" pitchFamily="18" charset="0"/>
              </a:rPr>
              <a:t>A,C:</a:t>
            </a:r>
          </a:p>
          <a:p>
            <a:endParaRPr lang="en-US" altLang="de-DE" sz="1000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altLang="de-DE" dirty="0">
                <a:solidFill>
                  <a:srgbClr val="000000"/>
                </a:solidFill>
                <a:latin typeface="Times New Roman" pitchFamily="18" charset="0"/>
              </a:rPr>
              <a:t>B:</a:t>
            </a:r>
          </a:p>
          <a:p>
            <a:endParaRPr lang="en-US" altLang="de-DE" sz="1200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altLang="de-DE" dirty="0">
                <a:solidFill>
                  <a:srgbClr val="000000"/>
                </a:solidFill>
                <a:latin typeface="Times New Roman" pitchFamily="18" charset="0"/>
              </a:rPr>
              <a:t>A:</a:t>
            </a:r>
          </a:p>
          <a:p>
            <a:endParaRPr lang="en-US" altLang="de-DE" sz="200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altLang="de-DE" dirty="0">
                <a:solidFill>
                  <a:srgbClr val="000000"/>
                </a:solidFill>
                <a:latin typeface="Times New Roman" pitchFamily="18" charset="0"/>
              </a:rPr>
              <a:t>C:</a:t>
            </a:r>
          </a:p>
          <a:p>
            <a:endParaRPr lang="en-US" altLang="de-DE" sz="400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altLang="de-DE" dirty="0">
                <a:solidFill>
                  <a:srgbClr val="000000"/>
                </a:solidFill>
                <a:latin typeface="Times New Roman" pitchFamily="18" charset="0"/>
              </a:rPr>
              <a:t>B: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5220000" y="3924000"/>
                <a:ext cx="31332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120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/>
                            </a:rPr>
                            <m:t>′′</m:t>
                          </m:r>
                        </m:sup>
                      </m:sSup>
                      <m:d>
                        <m:d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sz="1200" b="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=0;     </m:t>
                      </m:r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=2∙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type m:val="lin"/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num>
                        <m:den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00" y="3924000"/>
                <a:ext cx="3133294" cy="276999"/>
              </a:xfrm>
              <a:prstGeom prst="rect">
                <a:avLst/>
              </a:prstGeom>
              <a:blipFill rotWithShape="1">
                <a:blip r:embed="rId4"/>
                <a:stretch>
                  <a:fillRect t="-93333" r="-6615" b="-1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/>
              <p:cNvSpPr txBox="1"/>
              <p:nvPr/>
            </p:nvSpPr>
            <p:spPr>
              <a:xfrm>
                <a:off x="5220000" y="4356000"/>
                <a:ext cx="35694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120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/>
                            </a:rPr>
                            <m:t>′′</m:t>
                          </m:r>
                        </m:sup>
                      </m:sSup>
                      <m:d>
                        <m:d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sz="1200" b="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=0;     </m:t>
                      </m:r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=2∙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type m:val="lin"/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5" name="Textfeld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00" y="4356000"/>
                <a:ext cx="3569439" cy="276999"/>
              </a:xfrm>
              <a:prstGeom prst="rect">
                <a:avLst/>
              </a:prstGeom>
              <a:blipFill>
                <a:blip r:embed="rId5"/>
                <a:stretch>
                  <a:fillRect t="-93333" r="-5290" b="-1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5220000" y="4787900"/>
                <a:ext cx="2229456" cy="2830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2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sz="12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sup>
                      </m:sSup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00" y="4787900"/>
                <a:ext cx="2229456" cy="28302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5220000" y="5112000"/>
                <a:ext cx="2272737" cy="2830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2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sz="12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sup>
                      </m:sSup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00" y="5112000"/>
                <a:ext cx="2272737" cy="28302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/>
              <p:cNvSpPr txBox="1"/>
              <p:nvPr/>
            </p:nvSpPr>
            <p:spPr>
              <a:xfrm>
                <a:off x="5220000" y="5436000"/>
                <a:ext cx="39355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2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sz="12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𝜅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sup>
                      </m:sSup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2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2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𝜅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sup>
                      </m:sSup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;     </m:t>
                      </m:r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𝜅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=2∙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d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/ℏ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7" name="Textfeld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00" y="5436000"/>
                <a:ext cx="3935501" cy="276999"/>
              </a:xfrm>
              <a:prstGeom prst="rect">
                <a:avLst/>
              </a:prstGeom>
              <a:blipFill rotWithShape="1"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feld 29"/>
          <p:cNvSpPr txBox="1"/>
          <p:nvPr/>
        </p:nvSpPr>
        <p:spPr>
          <a:xfrm>
            <a:off x="720000" y="4320000"/>
            <a:ext cx="3062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independent Schrödinger equation: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/>
              <p:cNvSpPr txBox="1"/>
              <p:nvPr/>
            </p:nvSpPr>
            <p:spPr>
              <a:xfrm>
                <a:off x="720000" y="4680000"/>
                <a:ext cx="3356112" cy="524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el-GR" sz="1400" b="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sz="1400" b="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sz="1400" b="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2" name="Textfeld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680000"/>
                <a:ext cx="3356112" cy="52456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/>
              <p:cNvSpPr txBox="1"/>
              <p:nvPr/>
            </p:nvSpPr>
            <p:spPr>
              <a:xfrm>
                <a:off x="720000" y="5580000"/>
                <a:ext cx="1431867" cy="3057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1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2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l-GR" sz="120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Ψ</m:t>
                                </m:r>
                                <m:d>
                                  <m:dPr>
                                    <m:ctrlPr>
                                      <a:rPr lang="el-GR" sz="1200" i="1" smtClean="0">
                                        <a:latin typeface="Cambria Math" panose="02040503050406030204" pitchFamily="18" charset="0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de-DE" sz="12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de-DE" sz="1200" b="0" i="1" smtClean="0">
                        <a:latin typeface="Cambria Math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Textfeld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580000"/>
                <a:ext cx="1431867" cy="305725"/>
              </a:xfrm>
              <a:prstGeom prst="rect">
                <a:avLst/>
              </a:prstGeom>
              <a:blipFill rotWithShape="1">
                <a:blip r:embed="rId10"/>
                <a:stretch>
                  <a:fillRect t="-109804" b="-162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feld 35"/>
          <p:cNvSpPr txBox="1"/>
          <p:nvPr/>
        </p:nvSpPr>
        <p:spPr>
          <a:xfrm>
            <a:off x="5220000" y="3501008"/>
            <a:ext cx="3093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Ansatz for the solutions in area A, B, C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166442" y="3645024"/>
            <a:ext cx="2757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Intrinsic </a:t>
            </a:r>
            <a:r>
              <a:rPr lang="el-GR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α</a:t>
            </a:r>
            <a:r>
              <a:rPr 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 function 'leaks' out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52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25" grpId="0"/>
      <p:bldP spid="4" grpId="0"/>
      <p:bldP spid="26" grpId="0"/>
      <p:bldP spid="27" grpId="0"/>
      <p:bldP spid="30" grpId="0"/>
      <p:bldP spid="32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Quantum tunneling</a:t>
            </a:r>
            <a:endParaRPr lang="en-US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5220000" y="720000"/>
            <a:ext cx="3556000" cy="2158199"/>
            <a:chOff x="5435600" y="1052513"/>
            <a:chExt cx="3556000" cy="215819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600" y="1052513"/>
              <a:ext cx="3556000" cy="2074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6672263" y="2844000"/>
              <a:ext cx="3619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dirty="0">
                  <a:solidFill>
                    <a:srgbClr val="FF0000"/>
                  </a:solidFill>
                  <a:latin typeface="Times New Roman" pitchFamily="18" charset="0"/>
                </a:rPr>
                <a:t>-a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7380288" y="2844000"/>
              <a:ext cx="4000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600" dirty="0">
                  <a:solidFill>
                    <a:srgbClr val="FF0000"/>
                  </a:solidFill>
                  <a:latin typeface="Times New Roman" pitchFamily="18" charset="0"/>
                </a:rPr>
                <a:t>+</a:t>
              </a:r>
              <a:r>
                <a:rPr lang="en-US" altLang="de-DE" dirty="0">
                  <a:solidFill>
                    <a:srgbClr val="FF0000"/>
                  </a:solidFill>
                  <a:latin typeface="Times New Roman" pitchFamily="18" charset="0"/>
                </a:rPr>
                <a:t>a</a:t>
              </a:r>
            </a:p>
          </p:txBody>
        </p:sp>
      </p:grpSp>
      <p:sp>
        <p:nvSpPr>
          <p:cNvPr id="5" name="Textfeld 4"/>
          <p:cNvSpPr txBox="1"/>
          <p:nvPr/>
        </p:nvSpPr>
        <p:spPr>
          <a:xfrm>
            <a:off x="720000" y="720000"/>
            <a:ext cx="4172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l-GR" sz="1400" dirty="0" smtClean="0">
                <a:latin typeface="Times New Roman"/>
                <a:cs typeface="Times New Roman"/>
              </a:rPr>
              <a:t>α</a:t>
            </a:r>
            <a:r>
              <a:rPr lang="en-US" sz="1400" dirty="0" smtClean="0">
                <a:latin typeface="Times New Roman"/>
                <a:cs typeface="Times New Roman"/>
              </a:rPr>
              <a:t>-wave function from left will either be reflected or transmitted through the potential.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In region C the wave is only travelling to the right </a:t>
            </a:r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→ C</a:t>
            </a:r>
            <a:r>
              <a:rPr lang="en-US" sz="1400" baseline="-25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2</a:t>
            </a:r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= 0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20000" y="1728000"/>
            <a:ext cx="4428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4 equations for the 5 unknowns A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C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quantities can be determined with respect to e.g. A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20000" y="2448000"/>
            <a:ext cx="1792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 coefficient: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20000" y="2988000"/>
            <a:ext cx="2005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coefficient: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2880000" y="2390400"/>
                <a:ext cx="862544" cy="4930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</a:rPr>
                        <m:t>𝑅</m:t>
                      </m:r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00" y="2390400"/>
                <a:ext cx="862544" cy="49308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2880000" y="2894400"/>
                <a:ext cx="851452" cy="4930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</a:rPr>
                        <m:t>𝑇</m:t>
                      </m:r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latin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00" y="2894400"/>
                <a:ext cx="851452" cy="49308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720000" y="4572000"/>
                <a:ext cx="4581126" cy="623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𝑇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4</m:t>
                                  </m:r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d>
                                    <m:d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𝐸</m:t>
                                      </m:r>
                                    </m:e>
                                  </m:d>
                                </m:den>
                              </m:f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𝑠𝑖𝑛h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ad>
                                <m:radPr>
                                  <m:degHide m:val="on"/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2∙</m:t>
                                  </m:r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d>
                                    <m:d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𝐸</m:t>
                                      </m:r>
                                    </m:e>
                                  </m:d>
                                </m:e>
                              </m:rad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/ℏ∙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572000"/>
                <a:ext cx="4581126" cy="623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720000" y="5400000"/>
                <a:ext cx="5012206" cy="56342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sz="14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16∙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14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𝑒𝑥𝑝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−2∙</m:t>
                          </m:r>
                          <m:rad>
                            <m:radPr>
                              <m:degHide m:val="on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2∙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rad>
                          <m:f>
                            <m:f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;     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≪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400000"/>
                <a:ext cx="5012206" cy="5634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/>
              <p:cNvSpPr txBox="1"/>
              <p:nvPr/>
            </p:nvSpPr>
            <p:spPr>
              <a:xfrm>
                <a:off x="720000" y="6166380"/>
                <a:ext cx="1981440" cy="3804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000" b="0" i="1" smtClean="0">
                              <a:latin typeface="Cambria Math"/>
                            </a:rPr>
                            <m:t>𝑠𝑖𝑛h</m:t>
                          </m:r>
                        </m:e>
                        <m:sup>
                          <m:r>
                            <a:rPr lang="de-DE" sz="10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000" b="0" i="1" smtClean="0">
                          <a:latin typeface="Cambria Math"/>
                        </a:rPr>
                        <m:t>𝑥</m:t>
                      </m:r>
                      <m:r>
                        <a:rPr lang="de-DE" sz="1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0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p>
                          </m:sSup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−2</m:t>
                              </m:r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p>
                          </m:sSup>
                        </m:e>
                      </m:d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−1/2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24" name="Textfeld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6166380"/>
                <a:ext cx="1981440" cy="3804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4500000" y="3113968"/>
            <a:ext cx="7841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rgbClr val="FF0000"/>
                </a:solidFill>
                <a:latin typeface="Times New Roman" pitchFamily="18" charset="0"/>
              </a:rPr>
              <a:t>x= -a:</a:t>
            </a:r>
          </a:p>
          <a:p>
            <a:endParaRPr lang="en-US" altLang="de-DE" dirty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US" altLang="de-DE" dirty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altLang="de-DE" dirty="0" smtClean="0">
                <a:solidFill>
                  <a:srgbClr val="FF0000"/>
                </a:solidFill>
                <a:latin typeface="Times New Roman" pitchFamily="18" charset="0"/>
              </a:rPr>
              <a:t>x= </a:t>
            </a:r>
            <a:r>
              <a:rPr lang="en-US" altLang="de-DE" dirty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altLang="de-DE" dirty="0" smtClean="0">
                <a:solidFill>
                  <a:srgbClr val="FF0000"/>
                </a:solidFill>
                <a:latin typeface="Times New Roman" pitchFamily="18" charset="0"/>
              </a:rPr>
              <a:t>a:</a:t>
            </a:r>
            <a:endParaRPr lang="en-US" altLang="de-DE" dirty="0">
              <a:solidFill>
                <a:srgbClr val="FF0000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27"/>
              <p:cNvSpPr txBox="1"/>
              <p:nvPr/>
            </p:nvSpPr>
            <p:spPr>
              <a:xfrm>
                <a:off x="5220000" y="2996952"/>
                <a:ext cx="2718821" cy="2511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100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sz="1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p>
                      </m:sSup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p>
                      </m:sSup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𝜅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p>
                      </m:sSup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𝜅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28" name="Textfeld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00" y="2996952"/>
                <a:ext cx="2718821" cy="25115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feld 37"/>
              <p:cNvSpPr txBox="1"/>
              <p:nvPr/>
            </p:nvSpPr>
            <p:spPr>
              <a:xfrm>
                <a:off x="5220000" y="3824952"/>
                <a:ext cx="1980157" cy="2511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100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sz="1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p>
                      </m:sSup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𝜅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p>
                      </m:sSup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𝜅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38" name="Textfeld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00" y="3824952"/>
                <a:ext cx="1980157" cy="25115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/>
              <p:cNvSpPr txBox="1"/>
              <p:nvPr/>
            </p:nvSpPr>
            <p:spPr>
              <a:xfrm>
                <a:off x="5220000" y="3320952"/>
                <a:ext cx="3634456" cy="2511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0" i="1" smtClean="0">
                          <a:latin typeface="Cambria Math"/>
                        </a:rPr>
                        <m:t>𝑖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𝑘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p>
                      </m:sSup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𝑘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p>
                      </m:sSup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𝜅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𝜅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p>
                      </m:sSup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𝜅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𝜅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29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00" y="3320952"/>
                <a:ext cx="3634456" cy="251159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feld 38"/>
              <p:cNvSpPr txBox="1"/>
              <p:nvPr/>
            </p:nvSpPr>
            <p:spPr>
              <a:xfrm>
                <a:off x="5220000" y="4256952"/>
                <a:ext cx="2599365" cy="2511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0" i="1" smtClean="0">
                          <a:latin typeface="Cambria Math"/>
                        </a:rPr>
                        <m:t>𝑖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𝑘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p>
                      </m:sSup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𝜅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𝜅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p>
                      </m:sSup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𝜅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𝜅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39" name="Textfeld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00" y="4256952"/>
                <a:ext cx="2599365" cy="251159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563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/>
      <p:bldP spid="21" grpId="0"/>
      <p:bldP spid="7" grpId="0"/>
      <p:bldP spid="8" grpId="0"/>
      <p:bldP spid="15" grpId="0"/>
      <p:bldP spid="16" grpId="0" animBg="1"/>
      <p:bldP spid="24" grpId="0"/>
      <p:bldP spid="33" grpId="0"/>
      <p:bldP spid="28" grpId="0"/>
      <p:bldP spid="38" grpId="0"/>
      <p:bldP spid="29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Quantum tunneling</a:t>
            </a:r>
            <a:endParaRPr lang="en-US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5220000" y="720000"/>
            <a:ext cx="3556000" cy="2158199"/>
            <a:chOff x="5435600" y="1052513"/>
            <a:chExt cx="3556000" cy="215819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600" y="1052513"/>
              <a:ext cx="3556000" cy="2074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6672263" y="2844000"/>
              <a:ext cx="3619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dirty="0">
                  <a:solidFill>
                    <a:srgbClr val="FF0000"/>
                  </a:solidFill>
                  <a:latin typeface="Times New Roman" pitchFamily="18" charset="0"/>
                </a:rPr>
                <a:t>-a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7380288" y="2844000"/>
              <a:ext cx="4000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600" dirty="0">
                  <a:solidFill>
                    <a:srgbClr val="FF0000"/>
                  </a:solidFill>
                  <a:latin typeface="Times New Roman" pitchFamily="18" charset="0"/>
                </a:rPr>
                <a:t>+</a:t>
              </a:r>
              <a:r>
                <a:rPr lang="en-US" altLang="de-DE" dirty="0">
                  <a:solidFill>
                    <a:srgbClr val="FF0000"/>
                  </a:solidFill>
                  <a:latin typeface="Times New Roman" pitchFamily="18" charset="0"/>
                </a:rPr>
                <a:t>a</a:t>
              </a:r>
            </a:p>
          </p:txBody>
        </p:sp>
      </p:grpSp>
      <p:sp>
        <p:nvSpPr>
          <p:cNvPr id="5" name="Textfeld 4"/>
          <p:cNvSpPr txBox="1"/>
          <p:nvPr/>
        </p:nvSpPr>
        <p:spPr>
          <a:xfrm>
            <a:off x="720001" y="1260000"/>
            <a:ext cx="3924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a simple box potential one obtains the exact solution for transmission coefficient: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429000"/>
            <a:ext cx="3363913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720000" y="1800000"/>
                <a:ext cx="3113288" cy="5032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𝑒𝑥𝑝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</m:e>
                          </m:rad>
                          <m:f>
                            <m:f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800000"/>
                <a:ext cx="3113288" cy="50321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/>
          <p:cNvSpPr txBox="1"/>
          <p:nvPr/>
        </p:nvSpPr>
        <p:spPr>
          <a:xfrm>
            <a:off x="719999" y="3420000"/>
            <a:ext cx="39240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case of a more realistic potential (see below) one has to use step functions (</a:t>
            </a:r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x </a:t>
            </a:r>
            <a:r>
              <a:rPr lang="en-US" sz="1400" dirty="0" smtClean="0">
                <a:latin typeface="Times New Roman"/>
                <a:cs typeface="Times New Roman"/>
              </a:rPr>
              <a:t>width</a:t>
            </a:r>
            <a:r>
              <a:rPr lang="de-DE" sz="1400" dirty="0" smtClean="0">
                <a:latin typeface="Times New Roman"/>
                <a:cs typeface="Times New Roman"/>
              </a:rPr>
              <a:t>)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an approximation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20000" y="4104000"/>
                <a:ext cx="4044120" cy="780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𝑒𝑥𝑝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−2</m:t>
                          </m:r>
                          <m:nary>
                            <m:naryPr>
                              <m:limLoc m:val="undOvr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den>
                                  </m:f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2∙</m:t>
                                      </m:r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𝑚</m:t>
                                      </m:r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de-DE" sz="1400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400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sz="14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14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  <m:r>
                                            <a:rPr lang="de-DE" sz="1400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−</m:t>
                                          </m:r>
                                          <m:r>
                                            <a:rPr lang="de-DE" sz="1400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𝐸</m:t>
                                          </m:r>
                                        </m:e>
                                      </m:d>
                                    </m:e>
                                  </m:rad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104000"/>
                <a:ext cx="4044120" cy="78034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84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Gamow factor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720000" y="720000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probability for tunneling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3636000" y="811435"/>
                <a:ext cx="1363515" cy="2778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000" y="811435"/>
                <a:ext cx="1363515" cy="277897"/>
              </a:xfrm>
              <a:prstGeom prst="rect">
                <a:avLst/>
              </a:prstGeom>
              <a:blipFill>
                <a:blip r:embed="rId2"/>
                <a:stretch>
                  <a:fillRect l="-3571" t="-2174" r="-893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720000" y="1440000"/>
            <a:ext cx="226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Gamow factor G: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3528000" y="1189226"/>
                <a:ext cx="3572838" cy="8708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sup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𝑑𝑟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rad>
                                <m:radPr>
                                  <m:degHide m:val="on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  <m:d>
                                        <m:d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d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d>
                                </m:e>
                              </m:rad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000" y="1189226"/>
                <a:ext cx="3572838" cy="87087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564000" y="2098187"/>
                <a:ext cx="2024144" cy="6011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000" y="2098187"/>
                <a:ext cx="2024144" cy="6011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528000" y="2799448"/>
                <a:ext cx="3319498" cy="9065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𝑮</m:t>
                      </m:r>
                      <m:d>
                        <m:dPr>
                          <m:ctrlPr>
                            <a:rPr lang="de-DE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de-DE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rad>
                      <m:nary>
                        <m:naryPr>
                          <m:limLoc m:val="undOvr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sup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𝑑𝑟</m:t>
                          </m:r>
                          <m:rad>
                            <m:radPr>
                              <m:degHide m:val="on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000" y="2799448"/>
                <a:ext cx="3319498" cy="9065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4207545" y="3744000"/>
                <a:ext cx="4314193" cy="8958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de-DE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de-DE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den>
                          </m:f>
                        </m:e>
                      </m:ra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𝑍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𝑎𝑟𝑐𝑐𝑜𝑠</m:t>
                          </m:r>
                          <m:rad>
                            <m:radPr>
                              <m:degHide m:val="on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ra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7545" y="3744000"/>
                <a:ext cx="4314193" cy="895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720000" y="5400000"/>
                <a:ext cx="1697388" cy="520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notice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400000"/>
                <a:ext cx="1697388" cy="520207"/>
              </a:xfrm>
              <a:prstGeom prst="rect">
                <a:avLst/>
              </a:prstGeom>
              <a:blipFill>
                <a:blip r:embed="rId7"/>
                <a:stretch>
                  <a:fillRect l="-2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2598858" y="5506214"/>
                <a:ext cx="29132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thick barrier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sub>
                    </m:sSub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≪</m:t>
                    </m:r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≫</m:t>
                    </m:r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858" y="5506214"/>
                <a:ext cx="2913298" cy="307777"/>
              </a:xfrm>
              <a:prstGeom prst="rect">
                <a:avLst/>
              </a:prstGeom>
              <a:blipFill>
                <a:blip r:embed="rId8"/>
                <a:stretch>
                  <a:fillRect l="-628"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5658360" y="5315841"/>
                <a:ext cx="2912977" cy="6885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𝑎𝑟𝑐𝑜𝑠</m:t>
                          </m:r>
                          <m:rad>
                            <m:radPr>
                              <m:degHide m:val="o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  <m:sup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rad>
                        </m:e>
                      </m:d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360" y="5315841"/>
                <a:ext cx="2912977" cy="68852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134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α-decay systematics: Geiger-Nuttall law</a:t>
            </a:r>
            <a:endParaRPr lang="en-US" dirty="0"/>
          </a:p>
        </p:txBody>
      </p:sp>
      <p:grpSp>
        <p:nvGrpSpPr>
          <p:cNvPr id="11" name="Gruppieren 10"/>
          <p:cNvGrpSpPr>
            <a:grpSpLocks noChangeAspect="1"/>
          </p:cNvGrpSpPr>
          <p:nvPr/>
        </p:nvGrpSpPr>
        <p:grpSpPr>
          <a:xfrm>
            <a:off x="4500000" y="1620004"/>
            <a:ext cx="4473008" cy="3766799"/>
            <a:chOff x="4139952" y="1620000"/>
            <a:chExt cx="4970009" cy="4185332"/>
          </a:xfrm>
        </p:grpSpPr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000" y="1620000"/>
              <a:ext cx="4725988" cy="4049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7020000" y="1692000"/>
              <a:ext cx="17171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Coulomb barrier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7380000" y="4320000"/>
              <a:ext cx="172996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nuclear potential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5148000" y="4860000"/>
              <a:ext cx="27693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binding energy of </a:t>
              </a:r>
              <a:r>
                <a:rPr lang="el-GR" dirty="0" smtClean="0">
                  <a:latin typeface="Times New Roman"/>
                  <a:cs typeface="Times New Roman"/>
                </a:rPr>
                <a:t>α</a:t>
              </a:r>
              <a:r>
                <a:rPr lang="en-US" dirty="0" smtClean="0">
                  <a:latin typeface="Times New Roman"/>
                  <a:cs typeface="Times New Roman"/>
                </a:rPr>
                <a:t>-particle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139952" y="5436000"/>
              <a:ext cx="371351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binding energy per nucleon in nucleus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540000" y="900000"/>
            <a:ext cx="6986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Geiger-Nuttall law: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Relation between the half-life and the energy of </a:t>
            </a:r>
            <a:r>
              <a:rPr lang="el-GR" sz="1600" dirty="0" smtClean="0">
                <a:latin typeface="Times New Roman"/>
                <a:cs typeface="Times New Roman"/>
              </a:rPr>
              <a:t>α</a:t>
            </a:r>
            <a:r>
              <a:rPr lang="en-US" sz="1600" dirty="0" smtClean="0">
                <a:latin typeface="Times New Roman"/>
                <a:cs typeface="Times New Roman"/>
              </a:rPr>
              <a:t>-particles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40000" y="1440000"/>
            <a:ext cx="2545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Ansatz for </a:t>
            </a:r>
            <a:r>
              <a:rPr lang="el-GR" sz="1200" dirty="0" smtClean="0">
                <a:latin typeface="Times New Roman"/>
                <a:cs typeface="Times New Roman"/>
              </a:rPr>
              <a:t>α</a:t>
            </a:r>
            <a:r>
              <a:rPr lang="en-US" sz="1200" dirty="0" smtClean="0">
                <a:latin typeface="Times New Roman"/>
                <a:cs typeface="Times New Roman"/>
              </a:rPr>
              <a:t>-decay probability </a:t>
            </a:r>
            <a:r>
              <a:rPr lang="el-GR" sz="1600" b="1" dirty="0" smtClean="0">
                <a:latin typeface="Times New Roman"/>
                <a:cs typeface="Times New Roman"/>
              </a:rPr>
              <a:t>λ</a:t>
            </a:r>
            <a:r>
              <a:rPr lang="de-DE" sz="1200" dirty="0" smtClean="0">
                <a:latin typeface="Times New Roman"/>
                <a:cs typeface="Times New Roman"/>
              </a:rPr>
              <a:t> [s</a:t>
            </a:r>
            <a:r>
              <a:rPr lang="de-DE" sz="1200" baseline="30000" dirty="0" smtClean="0">
                <a:latin typeface="Times New Roman"/>
                <a:cs typeface="Times New Roman"/>
              </a:rPr>
              <a:t>-1</a:t>
            </a:r>
            <a:r>
              <a:rPr lang="de-DE" sz="1200" dirty="0" smtClean="0">
                <a:latin typeface="Times New Roman"/>
                <a:cs typeface="Times New Roman"/>
              </a:rPr>
              <a:t>]</a:t>
            </a:r>
            <a:r>
              <a:rPr lang="en-US" sz="1200" dirty="0" smtClean="0">
                <a:latin typeface="Times New Roman"/>
                <a:cs typeface="Times New Roman"/>
              </a:rPr>
              <a:t>: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900000" y="1800000"/>
                <a:ext cx="12915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𝑃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00" y="1800000"/>
                <a:ext cx="1291571" cy="33855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feld 14"/>
          <p:cNvSpPr txBox="1"/>
          <p:nvPr/>
        </p:nvSpPr>
        <p:spPr>
          <a:xfrm>
            <a:off x="539999" y="2232000"/>
            <a:ext cx="354709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the probability that an </a:t>
            </a:r>
            <a:r>
              <a:rPr lang="el-GR" sz="1200" dirty="0" smtClean="0">
                <a:latin typeface="Times New Roman"/>
                <a:cs typeface="Times New Roman"/>
              </a:rPr>
              <a:t>α</a:t>
            </a:r>
            <a:r>
              <a:rPr lang="en-US" sz="1200" dirty="0" smtClean="0">
                <a:latin typeface="Times New Roman"/>
                <a:cs typeface="Times New Roman"/>
              </a:rPr>
              <a:t>-particle has been formed inside of the nucleus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imes New Roman"/>
                <a:cs typeface="Times New Roman"/>
              </a:rPr>
              <a:t>ω</a:t>
            </a:r>
            <a:r>
              <a:rPr lang="en-US" sz="1200" dirty="0" smtClean="0">
                <a:latin typeface="Times New Roman"/>
                <a:cs typeface="Times New Roman"/>
              </a:rPr>
              <a:t> is the frequency of the </a:t>
            </a:r>
            <a:r>
              <a:rPr lang="el-GR" sz="1200" dirty="0" smtClean="0">
                <a:latin typeface="Times New Roman"/>
                <a:cs typeface="Times New Roman"/>
              </a:rPr>
              <a:t>α</a:t>
            </a:r>
            <a:r>
              <a:rPr lang="en-US" sz="1200" dirty="0" smtClean="0">
                <a:latin typeface="Times New Roman"/>
                <a:cs typeface="Times New Roman"/>
              </a:rPr>
              <a:t>-particle hitting the Coulomb barrier V</a:t>
            </a:r>
            <a:r>
              <a:rPr lang="en-US" sz="1200" baseline="-25000" dirty="0" smtClean="0">
                <a:latin typeface="Times New Roman"/>
                <a:cs typeface="Times New Roman"/>
              </a:rPr>
              <a:t>0</a:t>
            </a:r>
            <a:r>
              <a:rPr lang="en-US" sz="1200" dirty="0" smtClean="0">
                <a:latin typeface="Times New Roman"/>
                <a:cs typeface="Times New Roman"/>
              </a:rPr>
              <a:t>, where the velocity v is given by the kinetic energy and R is the nuclear radius</a:t>
            </a:r>
          </a:p>
          <a:p>
            <a:endParaRPr lang="en-US" sz="12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T(E) =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the probability of the tunneling process, where G is the Gamow factor</a:t>
            </a:r>
            <a:endParaRPr lang="en-US" sz="1200" dirty="0" smtClean="0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720000" y="3528000"/>
                <a:ext cx="3329629" cy="576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num>
                        <m:den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den>
                      </m:f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de-DE" sz="1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de-DE" sz="1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den>
                      </m:f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2∙</m:t>
                              </m:r>
                              <m:f>
                                <m:fPr>
                                  <m:ctrlPr>
                                    <a:rPr lang="de-DE" sz="1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50</m:t>
                                  </m:r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𝑀𝑒𝑉</m:t>
                                  </m:r>
                                  <m:sSup>
                                    <m:sSupPr>
                                      <m:ctrlPr>
                                        <a:rPr lang="de-DE" sz="1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3727</m:t>
                                  </m:r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𝑀𝑒𝑉</m:t>
                                  </m:r>
                                </m:den>
                              </m:f>
                            </m:e>
                          </m:rad>
                        </m:num>
                        <m:den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2∙10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𝑓𝑚</m:t>
                          </m:r>
                        </m:den>
                      </m:f>
                      <m:r>
                        <a:rPr lang="de-DE" sz="1000" i="1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2∙</m:t>
                      </m:r>
                      <m:sSup>
                        <m:sSup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21</m:t>
                          </m:r>
                        </m:sup>
                      </m:sSup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 </m:t>
                      </m:r>
                      <m:sSup>
                        <m:sSup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  <m:sup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528000"/>
                <a:ext cx="3329629" cy="57637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720000" y="4680000"/>
                <a:ext cx="26162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/>
                        </a:rPr>
                        <m:t>𝑙𝑛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𝑙𝑛𝑆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𝑙𝑛</m:t>
                      </m:r>
                      <m:r>
                        <m:rPr>
                          <m:sty m:val="p"/>
                        </m:rPr>
                        <a:rPr lang="el-GR" sz="1600" b="0" i="1" smtClean="0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−2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𝐺</m:t>
                      </m:r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680000"/>
                <a:ext cx="2616229" cy="33855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1080000" y="5076000"/>
                <a:ext cx="2588080" cy="65665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/>
                        </a:rPr>
                        <m:t>=</m:t>
                      </m:r>
                      <m:r>
                        <a:rPr lang="de-DE" sz="1600" b="0" i="1" smtClean="0">
                          <a:latin typeface="Cambria Math"/>
                        </a:rPr>
                        <m:t>𝑏</m:t>
                      </m:r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𝑍</m:t>
                          </m:r>
                        </m:e>
                      </m:d>
                      <m:r>
                        <a:rPr lang="de-DE" sz="1600" b="0" i="1" smtClean="0">
                          <a:latin typeface="Cambria Math"/>
                        </a:rPr>
                        <m:t>−</m:t>
                      </m:r>
                      <m:r>
                        <a:rPr lang="de-DE" sz="1600" b="0" i="1" smtClean="0">
                          <a:latin typeface="Cambria Math"/>
                        </a:rPr>
                        <m:t>𝑎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/>
                            </a:rPr>
                            <m:t>𝑍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≈−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𝑎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𝑍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5076000"/>
                <a:ext cx="2588080" cy="65665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432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α-decay systematics: Geiger-Nuttall law</a:t>
            </a:r>
            <a:endParaRPr lang="en-US" dirty="0"/>
          </a:p>
        </p:txBody>
      </p:sp>
      <p:grpSp>
        <p:nvGrpSpPr>
          <p:cNvPr id="18" name="Group 15"/>
          <p:cNvGrpSpPr/>
          <p:nvPr/>
        </p:nvGrpSpPr>
        <p:grpSpPr>
          <a:xfrm>
            <a:off x="238539" y="1244528"/>
            <a:ext cx="5516220" cy="4728891"/>
            <a:chOff x="487014" y="866846"/>
            <a:chExt cx="4747073" cy="3725033"/>
          </a:xfrm>
        </p:grpSpPr>
        <p:grpSp>
          <p:nvGrpSpPr>
            <p:cNvPr id="19" name="Group 8"/>
            <p:cNvGrpSpPr/>
            <p:nvPr/>
          </p:nvGrpSpPr>
          <p:grpSpPr>
            <a:xfrm>
              <a:off x="487014" y="866846"/>
              <a:ext cx="4747073" cy="3725033"/>
              <a:chOff x="487014" y="866846"/>
              <a:chExt cx="4747073" cy="3725033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3">
                <a:lum contrast="30000"/>
              </a:blip>
              <a:srcRect/>
              <a:stretch>
                <a:fillRect/>
              </a:stretch>
            </p:blipFill>
            <p:spPr bwMode="auto">
              <a:xfrm>
                <a:off x="487014" y="866846"/>
                <a:ext cx="4747073" cy="372503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4" name="TextBox 7"/>
              <p:cNvSpPr txBox="1"/>
              <p:nvPr/>
            </p:nvSpPr>
            <p:spPr>
              <a:xfrm rot="16200000">
                <a:off x="280039" y="2632722"/>
                <a:ext cx="728700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050" dirty="0" smtClean="0">
                    <a:solidFill>
                      <a:schemeClr val="bg2">
                        <a:lumMod val="75000"/>
                      </a:schemeClr>
                    </a:solidFill>
                  </a:rPr>
                  <a:t>(years)</a:t>
                </a:r>
                <a:endParaRPr lang="en-US" sz="1050" baseline="-25000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20" name="Group 14"/>
            <p:cNvGrpSpPr/>
            <p:nvPr/>
          </p:nvGrpSpPr>
          <p:grpSpPr>
            <a:xfrm>
              <a:off x="3061252" y="1023731"/>
              <a:ext cx="2007705" cy="864704"/>
              <a:chOff x="3061252" y="1023731"/>
              <a:chExt cx="2007705" cy="864704"/>
            </a:xfrm>
          </p:grpSpPr>
          <p:sp>
            <p:nvSpPr>
              <p:cNvPr id="21" name="Rectangle 13"/>
              <p:cNvSpPr/>
              <p:nvPr/>
            </p:nvSpPr>
            <p:spPr bwMode="auto">
              <a:xfrm>
                <a:off x="3061252" y="1023731"/>
                <a:ext cx="2007705" cy="86470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graphicFrame>
            <p:nvGraphicFramePr>
              <p:cNvPr id="22" name="Object 5"/>
              <p:cNvGraphicFramePr>
                <a:graphicFrameLocks noChangeAspect="1"/>
              </p:cNvGraphicFramePr>
              <p:nvPr/>
            </p:nvGraphicFramePr>
            <p:xfrm>
              <a:off x="3161471" y="1116219"/>
              <a:ext cx="1866900" cy="749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11" name="Equation" r:id="rId4" imgW="1866600" imgH="749160" progId="Equation.DSMT4">
                      <p:embed/>
                    </p:oleObj>
                  </mc:Choice>
                  <mc:Fallback>
                    <p:oleObj name="Equation" r:id="rId4" imgW="1866600" imgH="74916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1471" y="1116219"/>
                            <a:ext cx="1866900" cy="7493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221459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momentum in </a:t>
            </a:r>
            <a:r>
              <a:rPr lang="el-GR" dirty="0" smtClean="0"/>
              <a:t>α</a:t>
            </a:r>
            <a:r>
              <a:rPr lang="en-US" dirty="0" smtClean="0"/>
              <a:t>-decay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720001" y="720000"/>
                <a:ext cx="78124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the </a:t>
                </a:r>
                <a:r>
                  <a:rPr lang="el-G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de-DE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 carries off angular momentum, we must add the repulsive potential associated with the centrifugal barrier to the Coulomb potential,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1" y="720000"/>
                <a:ext cx="7812440" cy="646331"/>
              </a:xfrm>
              <a:prstGeom prst="rect">
                <a:avLst/>
              </a:prstGeom>
              <a:blipFill>
                <a:blip r:embed="rId2"/>
                <a:stretch>
                  <a:fillRect l="-624" t="-4717" r="-1170" b="-141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720001" y="1531931"/>
                <a:ext cx="2705612" cy="6026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ℓ+1</m:t>
                              </m:r>
                            </m:e>
                          </m:d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1" y="1531931"/>
                <a:ext cx="2705612" cy="6026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685975" y="2300132"/>
            <a:ext cx="387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de-DE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Q=4.5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MeV is: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4106436"/>
                  </p:ext>
                </p:extLst>
              </p:nvPr>
            </p:nvGraphicFramePr>
            <p:xfrm>
              <a:off x="720001" y="2813589"/>
              <a:ext cx="609600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62000">
                      <a:extLst>
                        <a:ext uri="{9D8B030D-6E8A-4147-A177-3AD203B41FA5}">
                          <a16:colId xmlns:a16="http://schemas.microsoft.com/office/drawing/2014/main" val="3481940197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1229924862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1479100291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1050182412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3078354314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764951629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3298285991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96034999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ℓ</a:t>
                          </a:r>
                          <a:endParaRPr lang="en-US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5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6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405993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ℓ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0.84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0.60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0.36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0.18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0.078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0.028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8834798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4106436"/>
                  </p:ext>
                </p:extLst>
              </p:nvPr>
            </p:nvGraphicFramePr>
            <p:xfrm>
              <a:off x="720001" y="2813589"/>
              <a:ext cx="609600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62000">
                      <a:extLst>
                        <a:ext uri="{9D8B030D-6E8A-4147-A177-3AD203B41FA5}">
                          <a16:colId xmlns:a16="http://schemas.microsoft.com/office/drawing/2014/main" val="3481940197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1229924862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1479100291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1050182412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3078354314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764951629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3298285991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96034999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ℓ</a:t>
                          </a:r>
                          <a:endParaRPr lang="en-US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5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6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405993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t="-118033" r="-701600" b="-173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0.84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0.60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0.36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0.18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0.078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0.028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88347986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75" y="3537503"/>
            <a:ext cx="2798895" cy="2885347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2934000" y="5958000"/>
            <a:ext cx="216024" cy="2160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e 9"/>
          <p:cNvSpPr/>
          <p:nvPr/>
        </p:nvSpPr>
        <p:spPr>
          <a:xfrm>
            <a:off x="3006000" y="5445224"/>
            <a:ext cx="216024" cy="2160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3114000" y="4158000"/>
            <a:ext cx="216024" cy="2160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4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α-</a:t>
            </a:r>
            <a:r>
              <a:rPr lang="en-US" dirty="0" smtClean="0"/>
              <a:t>decay</a:t>
            </a:r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836712"/>
            <a:ext cx="5715000" cy="280035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2932769" y="3734708"/>
            <a:ext cx="3278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Uranium emitting alpha-particles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437112"/>
            <a:ext cx="2032000" cy="127000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7117044" y="5949280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cloud chamber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96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momentum in </a:t>
            </a:r>
            <a:r>
              <a:rPr lang="el-GR" dirty="0" smtClean="0"/>
              <a:t>α</a:t>
            </a:r>
            <a:r>
              <a:rPr lang="en-US" dirty="0" smtClean="0"/>
              <a:t>-decay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000"/>
            <a:ext cx="4090693" cy="421704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0" y="1281375"/>
            <a:ext cx="4588210" cy="3814295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3312000" y="4608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e 9"/>
          <p:cNvSpPr/>
          <p:nvPr/>
        </p:nvSpPr>
        <p:spPr>
          <a:xfrm>
            <a:off x="3402000" y="3888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3563888" y="198884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e 11"/>
          <p:cNvSpPr/>
          <p:nvPr/>
        </p:nvSpPr>
        <p:spPr>
          <a:xfrm>
            <a:off x="8118000" y="2034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8028384" y="3960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4788024" y="2060848"/>
            <a:ext cx="288032" cy="288032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4536056" y="3960000"/>
            <a:ext cx="540000" cy="288000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/>
          <p:nvPr/>
        </p:nvSpPr>
        <p:spPr>
          <a:xfrm>
            <a:off x="6660232" y="1412776"/>
            <a:ext cx="540000" cy="288000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1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decay probability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900000"/>
            <a:ext cx="8028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decay can occur, surely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 and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decay can occur as well. It is just a matter of relative probability. For these decays, the escape probabilities are given approximately by: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1440000" y="2160000"/>
                <a:ext cx="1058238" cy="3320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sPre>
                            <m:sPre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sup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𝐵𝑒</m:t>
                              </m:r>
                            </m:e>
                          </m:sPre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00" y="2160000"/>
                <a:ext cx="1058238" cy="332014"/>
              </a:xfrm>
              <a:prstGeom prst="rect">
                <a:avLst/>
              </a:prstGeom>
              <a:blipFill>
                <a:blip r:embed="rId2"/>
                <a:stretch>
                  <a:fillRect l="-4598" r="-2299"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1440000" y="2880962"/>
                <a:ext cx="1039708" cy="3328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sPre>
                            <m:sPre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sPre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00" y="2880962"/>
                <a:ext cx="1039708" cy="332848"/>
              </a:xfrm>
              <a:prstGeom prst="rect">
                <a:avLst/>
              </a:prstGeom>
              <a:blipFill>
                <a:blip r:embed="rId3"/>
                <a:stretch>
                  <a:fillRect l="-4678" r="-1754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440000" y="3600000"/>
                <a:ext cx="1213216" cy="4137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sPre>
                            <m:sPre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sPre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f>
                            <m:fPr>
                              <m:type m:val="lin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00" y="3600000"/>
                <a:ext cx="1213216" cy="413703"/>
              </a:xfrm>
              <a:prstGeom prst="rect">
                <a:avLst/>
              </a:prstGeom>
              <a:blipFill>
                <a:blip r:embed="rId4"/>
                <a:stretch>
                  <a:fillRect l="-4020" t="-86567" r="-35176" b="-76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720000" y="4320000"/>
            <a:ext cx="729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last estimate is for a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cluster, with Z protons and an atomic mass of A.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16" y="1958202"/>
            <a:ext cx="1391317" cy="72780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16" y="2677054"/>
            <a:ext cx="1414463" cy="7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0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Chart of Nuclides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2916000"/>
            <a:ext cx="7521429" cy="363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156000" y="6372000"/>
            <a:ext cx="295433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http://people.physics.anu.edu.au/~ecs103/chart/index.php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20000" y="720000"/>
            <a:ext cx="7668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are the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isotopes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an element arranged on the chart?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Nuclides with the same number of neutrons are called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isotones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How are they arranged on the chart?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Nuclides with the same mass number are called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isobars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What would be the orientation of a line connecting an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isobaric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series?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Begin with the following radioactive parent nuclei, 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235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U, 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U, 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244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Pu, trace their decay processes and depict the mode and direction of each decay process on the chart. What are the final stable nuclei?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93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α-</a:t>
            </a:r>
            <a:r>
              <a:rPr lang="en-US" dirty="0" smtClean="0"/>
              <a:t>decay</a:t>
            </a:r>
            <a:endParaRPr lang="en-US" dirty="0"/>
          </a:p>
        </p:txBody>
      </p:sp>
      <p:pic>
        <p:nvPicPr>
          <p:cNvPr id="10" name="Picture 14" descr="3-alpha-zerfall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20725"/>
            <a:ext cx="2743200" cy="2057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20000" y="720000"/>
            <a:ext cx="44629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</a:t>
            </a:r>
            <a:r>
              <a:rPr lang="el-GR" b="1" dirty="0" smtClean="0">
                <a:latin typeface="Times New Roman"/>
                <a:cs typeface="Times New Roman"/>
              </a:rPr>
              <a:t>α</a:t>
            </a:r>
            <a:r>
              <a:rPr lang="en-US" b="1" dirty="0" smtClean="0">
                <a:latin typeface="Times New Roman"/>
                <a:cs typeface="Times New Roman"/>
              </a:rPr>
              <a:t>-decay occurs?</a:t>
            </a:r>
          </a:p>
          <a:p>
            <a:endParaRPr lang="en-US" sz="1600" dirty="0">
              <a:latin typeface="Times New Roman"/>
              <a:cs typeface="Times New Roman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excess = M(A,Z) - A∙M(u)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(in MeV/c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of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and its near neighbors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/>
          </p:nvPr>
        </p:nvGraphicFramePr>
        <p:xfrm>
          <a:off x="720000" y="1888232"/>
          <a:ext cx="4403627" cy="18288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875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↓N,</a:t>
                      </a:r>
                      <a:r>
                        <a:rPr lang="en-US" sz="1400" b="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 →</a:t>
                      </a:r>
                      <a:endParaRPr lang="en-US" sz="14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24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7.289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49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8.071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13.136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14.931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25.320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37.996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7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14.950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2.425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11.679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18.374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96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25.928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11.386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14.086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15.769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192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36.834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17.594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14.908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4.942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720000" y="3960000"/>
            <a:ext cx="7812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to its low-A neighbors in the chart of nuclides, 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is bound very strongly.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090" y="4725144"/>
            <a:ext cx="16573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720000" y="5400000"/>
            <a:ext cx="5868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 classically, occasionally 2 protons and 2 neutrons appear together at the edge of a nucleus, with outward pointing momentum, and bang against the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Coulomb barrier.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61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energetics of</a:t>
            </a:r>
            <a:r>
              <a:rPr lang="de-DE" dirty="0" smtClean="0"/>
              <a:t> </a:t>
            </a:r>
            <a:r>
              <a:rPr lang="en-US" dirty="0" smtClean="0">
                <a:latin typeface="Times New Roman"/>
                <a:cs typeface="Times New Roman"/>
              </a:rPr>
              <a:t>α-</a:t>
            </a:r>
            <a:r>
              <a:rPr lang="en-US" dirty="0" smtClean="0"/>
              <a:t>decay</a:t>
            </a:r>
            <a:endParaRPr lang="en-US" dirty="0"/>
          </a:p>
        </p:txBody>
      </p:sp>
      <p:pic>
        <p:nvPicPr>
          <p:cNvPr id="12" name="Picture 14" descr="3-alpha-zerfall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20725"/>
            <a:ext cx="2743200" cy="2057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20000" y="900000"/>
            <a:ext cx="5292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l-GR" sz="1600" dirty="0" smtClean="0">
                <a:latin typeface="Times New Roman"/>
                <a:cs typeface="Times New Roman"/>
              </a:rPr>
              <a:t>α</a:t>
            </a:r>
            <a:r>
              <a:rPr lang="en-US" sz="1600" dirty="0" smtClean="0">
                <a:latin typeface="Times New Roman"/>
                <a:cs typeface="Times New Roman"/>
              </a:rPr>
              <a:t>-decay process is determined by the rest mass difference of the initial state and final state.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720000" y="1620000"/>
                <a:ext cx="4376775" cy="3718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𝑄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𝑚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𝐴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𝑍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−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𝑚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𝐴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−4,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𝑍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−2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−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𝑚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4</m:t>
                              </m:r>
                            </m:sup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𝐻𝑒</m:t>
                              </m:r>
                            </m:e>
                          </m:sPre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620000"/>
                <a:ext cx="4376775" cy="371897"/>
              </a:xfrm>
              <a:prstGeom prst="rect">
                <a:avLst/>
              </a:prstGeom>
              <a:blipFill rotWithShape="1">
                <a:blip r:embed="rId3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720000" y="2160000"/>
                <a:ext cx="52051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𝑄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𝐵𝐸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𝐴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−4,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𝑍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−2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28.3 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𝑀𝑒𝑉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−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𝐵𝐸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𝐴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2160000"/>
                <a:ext cx="5205143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720001" y="2880000"/>
            <a:ext cx="7956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Q-value of a reaction or of a decay indicates if it happens spontaneously or if additional energy is needed.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012159" y="3420000"/>
            <a:ext cx="29002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1400" b="1" dirty="0" err="1">
                <a:solidFill>
                  <a:srgbClr val="FF0000"/>
                </a:solidFill>
                <a:latin typeface="Times New Roman" pitchFamily="18" charset="0"/>
              </a:rPr>
              <a:t>Mass</a:t>
            </a:r>
            <a:r>
              <a:rPr lang="de-DE" altLang="de-DE" sz="1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sz="1400" b="1" dirty="0" err="1">
                <a:solidFill>
                  <a:srgbClr val="FF0000"/>
                </a:solidFill>
                <a:latin typeface="Times New Roman" pitchFamily="18" charset="0"/>
              </a:rPr>
              <a:t>data</a:t>
            </a:r>
            <a:r>
              <a:rPr lang="de-DE" altLang="de-DE" sz="1400" b="1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r>
              <a:rPr lang="de-DE" altLang="de-DE" sz="1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hlinkClick r:id="rId5"/>
              </a:rPr>
              <a:t>https://www-nds.iaea.org/amdc/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de-DE" altLang="de-DE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19683" y="3933825"/>
            <a:ext cx="3960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altLang="de-DE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1u=931.478MeV/c</a:t>
            </a:r>
            <a:r>
              <a:rPr lang="de-DE" altLang="de-DE" sz="14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altLang="de-DE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altLang="de-DE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de-DE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226.0254u → 222.0176u + 4.0026u</a:t>
            </a:r>
          </a:p>
          <a:p>
            <a:r>
              <a:rPr lang="en-US" altLang="de-DE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energy gain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4.87 </a:t>
            </a:r>
            <a:r>
              <a:rPr lang="en-US" altLang="de-DE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MeV</a:t>
            </a:r>
            <a:endParaRPr lang="en-US" altLang="de-DE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19683" y="4725988"/>
            <a:ext cx="3960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Binding energy </a:t>
            </a:r>
            <a:r>
              <a:rPr lang="de-DE" altLang="de-DE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de-DE" altLang="de-DE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M(A,Z) - Z·M(</a:t>
            </a:r>
            <a:r>
              <a:rPr lang="de-DE" altLang="de-DE" sz="1400" b="1" baseline="30000" dirty="0">
                <a:solidFill>
                  <a:srgbClr val="0000CC"/>
                </a:solidFill>
                <a:latin typeface="Times New Roman" pitchFamily="18" charset="0"/>
                <a:cs typeface="Times New Roman" panose="02020603050405020304" pitchFamily="18" charset="0"/>
              </a:rPr>
              <a:t>1</a:t>
            </a:r>
            <a:r>
              <a:rPr lang="de-DE" altLang="de-DE" sz="1400" b="1" dirty="0">
                <a:solidFill>
                  <a:srgbClr val="0000CC"/>
                </a:solidFill>
                <a:latin typeface="Times New Roman" pitchFamily="18" charset="0"/>
                <a:cs typeface="Times New Roman" panose="02020603050405020304" pitchFamily="18" charset="0"/>
              </a:rPr>
              <a:t>H) - N·M(</a:t>
            </a:r>
            <a:r>
              <a:rPr lang="de-DE" altLang="de-DE" sz="1400" b="1" baseline="30000" dirty="0">
                <a:solidFill>
                  <a:srgbClr val="0000CC"/>
                </a:solidFill>
                <a:latin typeface="Times New Roman" pitchFamily="18" charset="0"/>
                <a:cs typeface="Times New Roman" panose="02020603050405020304" pitchFamily="18" charset="0"/>
              </a:rPr>
              <a:t>1</a:t>
            </a:r>
            <a:r>
              <a:rPr lang="de-DE" altLang="de-DE" sz="1400" b="1" dirty="0">
                <a:solidFill>
                  <a:srgbClr val="0000CC"/>
                </a:solidFill>
                <a:latin typeface="Times New Roman" pitchFamily="18" charset="0"/>
                <a:cs typeface="Times New Roman" panose="02020603050405020304" pitchFamily="18" charset="0"/>
              </a:rPr>
              <a:t>n)] :</a:t>
            </a:r>
          </a:p>
          <a:p>
            <a:r>
              <a:rPr lang="de-DE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1731.610 </a:t>
            </a:r>
            <a:r>
              <a:rPr lang="en-US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de-DE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-</a:t>
            </a:r>
            <a:r>
              <a:rPr lang="de-DE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1708.184 </a:t>
            </a:r>
            <a:r>
              <a:rPr lang="en-US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de-DE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de-DE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28.296 </a:t>
            </a:r>
            <a:r>
              <a:rPr lang="en-US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de-DE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alt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de-DE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gain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4.87 </a:t>
            </a:r>
            <a:r>
              <a:rPr lang="en-US" altLang="de-DE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n-US" altLang="de-DE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19683" y="5578475"/>
            <a:ext cx="3960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excess </a:t>
            </a:r>
            <a:r>
              <a:rPr lang="de-DE" altLang="de-DE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anose="02020603050405020304" pitchFamily="18" charset="0"/>
              </a:rPr>
              <a:t>[</a:t>
            </a:r>
            <a:r>
              <a:rPr lang="de-DE" altLang="de-DE" sz="1400" b="1" dirty="0">
                <a:solidFill>
                  <a:srgbClr val="0000CC"/>
                </a:solidFill>
                <a:latin typeface="Times New Roman" pitchFamily="18" charset="0"/>
                <a:cs typeface="Times New Roman" panose="02020603050405020304" pitchFamily="18" charset="0"/>
              </a:rPr>
              <a:t>M(A,Z) - A] :</a:t>
            </a:r>
          </a:p>
          <a:p>
            <a:r>
              <a:rPr lang="de-DE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23.662 </a:t>
            </a:r>
            <a:r>
              <a:rPr lang="en-US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de-DE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de-DE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16.367 </a:t>
            </a:r>
            <a:r>
              <a:rPr lang="en-US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de-DE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de-DE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2.425 </a:t>
            </a:r>
            <a:r>
              <a:rPr lang="en-US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</a:p>
          <a:p>
            <a:r>
              <a:rPr lang="en-US" altLang="de-DE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energy gain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4.87 </a:t>
            </a:r>
            <a:r>
              <a:rPr lang="en-US" altLang="de-DE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MeV</a:t>
            </a:r>
            <a:endParaRPr lang="en-US" altLang="de-DE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59" y="3420000"/>
            <a:ext cx="114300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7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Q-value and the kinetic energy of</a:t>
            </a:r>
            <a:r>
              <a:rPr lang="de-DE" dirty="0" smtClean="0"/>
              <a:t> </a:t>
            </a:r>
            <a:r>
              <a:rPr lang="en-US" dirty="0" smtClean="0">
                <a:latin typeface="Times New Roman"/>
                <a:cs typeface="Times New Roman"/>
              </a:rPr>
              <a:t>α-</a:t>
            </a:r>
            <a:r>
              <a:rPr lang="en-US" dirty="0" smtClean="0"/>
              <a:t>particles</a:t>
            </a:r>
            <a:endParaRPr lang="en-US" dirty="0"/>
          </a:p>
        </p:txBody>
      </p:sp>
      <p:pic>
        <p:nvPicPr>
          <p:cNvPr id="10" name="Picture 5" descr="Datei:Alpha Decay.sv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928104"/>
            <a:ext cx="23812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20000" y="720000"/>
            <a:ext cx="31858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</a:t>
            </a:r>
            <a:r>
              <a:rPr lang="el-GR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-energy for the system </a:t>
            </a:r>
            <a:endParaRPr lang="en-US" altLang="de-DE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8686671"/>
              </p:ext>
            </p:extLst>
          </p:nvPr>
        </p:nvGraphicFramePr>
        <p:xfrm>
          <a:off x="3851920" y="692696"/>
          <a:ext cx="2212975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Equation" r:id="rId5" imgW="1485720" imgH="241200" progId="Equation.3">
                  <p:embed/>
                </p:oleObj>
              </mc:Choice>
              <mc:Fallback>
                <p:oleObj name="Equation" r:id="rId5" imgW="14857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692696"/>
                        <a:ext cx="2212975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900000" y="2060768"/>
            <a:ext cx="200086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BE(</a:t>
            </a:r>
            <a:r>
              <a:rPr lang="de-DE" altLang="de-DE" sz="14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</a:t>
            </a:r>
            <a:r>
              <a:rPr lang="de-DE" altLang="de-DE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Po) = 1666.0 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</a:p>
          <a:p>
            <a:r>
              <a:rPr lang="de-DE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BE(</a:t>
            </a:r>
            <a:r>
              <a:rPr lang="de-DE" altLang="de-DE" sz="14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de-DE" altLang="de-DE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1645.6 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</a:p>
          <a:p>
            <a:r>
              <a:rPr lang="de-DE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BE(</a:t>
            </a:r>
            <a:r>
              <a:rPr lang="de-DE" altLang="de-DE" sz="14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de-DE" altLang="de-DE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=     28.3 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</a:p>
          <a:p>
            <a:endParaRPr lang="de-DE" altLang="de-DE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altLang="de-DE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Q</a:t>
            </a:r>
            <a:r>
              <a:rPr lang="el-GR" altLang="de-DE" sz="14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de-DE" altLang="de-DE" sz="14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7.83 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n-US" altLang="de-D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720000" y="3240000"/>
            <a:ext cx="201529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momentum conservation:</a:t>
            </a:r>
          </a:p>
          <a:p>
            <a:endParaRPr lang="en-US" altLang="de-DE" sz="14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conservation:</a:t>
            </a:r>
            <a:endParaRPr lang="en-US" alt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utoShape 17"/>
          <p:cNvSpPr>
            <a:spLocks noChangeArrowheads="1"/>
          </p:cNvSpPr>
          <p:nvPr/>
        </p:nvSpPr>
        <p:spPr bwMode="auto">
          <a:xfrm rot="9300000">
            <a:off x="5613400" y="2152067"/>
            <a:ext cx="539750" cy="215900"/>
          </a:xfrm>
          <a:prstGeom prst="rightArrow">
            <a:avLst>
              <a:gd name="adj1" fmla="val 50000"/>
              <a:gd name="adj2" fmla="val 62500"/>
            </a:avLst>
          </a:prstGeom>
          <a:solidFill>
            <a:schemeClr val="tx1"/>
          </a:solidFill>
          <a:ln w="28575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AutoShape 18"/>
          <p:cNvSpPr>
            <a:spLocks noChangeArrowheads="1"/>
          </p:cNvSpPr>
          <p:nvPr/>
        </p:nvSpPr>
        <p:spPr bwMode="auto">
          <a:xfrm rot="20100000">
            <a:off x="8553450" y="847142"/>
            <a:ext cx="539750" cy="215900"/>
          </a:xfrm>
          <a:prstGeom prst="rightArrow">
            <a:avLst>
              <a:gd name="adj1" fmla="val 50000"/>
              <a:gd name="adj2" fmla="val 62500"/>
            </a:avLst>
          </a:prstGeom>
          <a:solidFill>
            <a:schemeClr val="tx1"/>
          </a:solidFill>
          <a:ln w="28575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 rot="20100000">
            <a:off x="8304486" y="608809"/>
            <a:ext cx="7312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altLang="de-DE" sz="1600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</a:t>
            </a:r>
            <a:r>
              <a:rPr lang="de-DE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de-DE" altLang="de-D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 rot="20100000">
            <a:off x="5630149" y="2264571"/>
            <a:ext cx="7713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altLang="de-DE" sz="1600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</a:t>
            </a:r>
            <a:r>
              <a:rPr lang="de-DE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de-DE" altLang="de-DE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2772000" y="3168000"/>
                <a:ext cx="3270959" cy="496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𝑁</m:t>
                          </m:r>
                        </m:sub>
                      </m:sSub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     →    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2000" y="3168000"/>
                <a:ext cx="3270959" cy="49648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2772000" y="3672000"/>
                <a:ext cx="1532214" cy="3200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𝑘𝑖𝑛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𝑁</m:t>
                          </m:r>
                        </m:sup>
                      </m:sSubSup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𝑘𝑖𝑛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2000" y="3672000"/>
                <a:ext cx="1532214" cy="320088"/>
              </a:xfrm>
              <a:prstGeom prst="rect">
                <a:avLst/>
              </a:prstGeom>
              <a:blipFill rotWithShape="1">
                <a:blip r:embed="rId11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2988000" y="3996000"/>
                <a:ext cx="1577227" cy="459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 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bSup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𝑘𝑖𝑛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000" y="3996000"/>
                <a:ext cx="1577227" cy="459869"/>
              </a:xfrm>
              <a:prstGeom prst="rect">
                <a:avLst/>
              </a:prstGeom>
              <a:blipFill rotWithShape="1">
                <a:blip r:embed="rId12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/>
              <p:cNvSpPr txBox="1"/>
              <p:nvPr/>
            </p:nvSpPr>
            <p:spPr>
              <a:xfrm>
                <a:off x="2988000" y="4428000"/>
                <a:ext cx="1907509" cy="5762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i="1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sub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i="1">
                              <a:latin typeface="Cambria Math"/>
                              <a:ea typeface="Cambria Math"/>
                            </a:rPr>
                            <m:t>𝛼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bSup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𝑘𝑖𝑛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7" name="Textfeld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000" y="4428000"/>
                <a:ext cx="1907509" cy="576248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27"/>
              <p:cNvSpPr txBox="1"/>
              <p:nvPr/>
            </p:nvSpPr>
            <p:spPr>
              <a:xfrm>
                <a:off x="2988000" y="5004000"/>
                <a:ext cx="1653465" cy="496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𝑘𝑖𝑛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sup>
                      </m:sSubSup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𝑘𝑖𝑛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8" name="Textfeld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000" y="5004000"/>
                <a:ext cx="1653465" cy="496483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/>
              <p:cNvSpPr txBox="1"/>
              <p:nvPr/>
            </p:nvSpPr>
            <p:spPr>
              <a:xfrm>
                <a:off x="2988000" y="5544000"/>
                <a:ext cx="1579856" cy="5188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𝑘𝑖𝑛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9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000" y="5544000"/>
                <a:ext cx="1579856" cy="518860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feld 29"/>
              <p:cNvSpPr txBox="1"/>
              <p:nvPr/>
            </p:nvSpPr>
            <p:spPr>
              <a:xfrm>
                <a:off x="4500000" y="5544000"/>
                <a:ext cx="4406206" cy="53341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sz="1400" b="0" i="0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sSubSup>
                        <m:sSubSup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𝑘𝑖𝑛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sub>
                          </m:sSub>
                        </m:den>
                      </m:f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=7.83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𝑀𝑒𝑉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210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214</m:t>
                          </m:r>
                        </m:den>
                      </m:f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=7.68 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𝑀𝑒𝑉</m:t>
                      </m:r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0" name="Textfeld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000" y="5544000"/>
                <a:ext cx="4406206" cy="533416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720000" y="6120000"/>
            <a:ext cx="4447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a typical </a:t>
            </a:r>
            <a:r>
              <a:rPr lang="el-GR" sz="1400" dirty="0" smtClean="0">
                <a:latin typeface="Times New Roman"/>
                <a:cs typeface="Times New Roman"/>
              </a:rPr>
              <a:t>α</a:t>
            </a:r>
            <a:r>
              <a:rPr lang="en-US" sz="1400" dirty="0" smtClean="0">
                <a:latin typeface="Times New Roman"/>
                <a:cs typeface="Times New Roman"/>
              </a:rPr>
              <a:t>-emitter, the recoil energy  is ~100 -150 </a:t>
            </a:r>
            <a:r>
              <a:rPr lang="en-US" sz="1400" dirty="0" err="1" smtClean="0">
                <a:latin typeface="Times New Roman"/>
                <a:cs typeface="Times New Roman"/>
              </a:rPr>
              <a:t>keV</a:t>
            </a:r>
            <a:r>
              <a:rPr lang="en-US" sz="1400" dirty="0" smtClean="0">
                <a:latin typeface="Times New Roman"/>
                <a:cs typeface="Times New Roman"/>
              </a:rPr>
              <a:t>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2232000" y="1339200"/>
            <a:ext cx="29002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1400" b="1" dirty="0" err="1">
                <a:solidFill>
                  <a:srgbClr val="FF0000"/>
                </a:solidFill>
                <a:latin typeface="Times New Roman" pitchFamily="18" charset="0"/>
              </a:rPr>
              <a:t>Mass</a:t>
            </a:r>
            <a:r>
              <a:rPr lang="de-DE" altLang="de-DE" sz="1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sz="1400" b="1" dirty="0" err="1">
                <a:solidFill>
                  <a:srgbClr val="FF0000"/>
                </a:solidFill>
                <a:latin typeface="Times New Roman" pitchFamily="18" charset="0"/>
              </a:rPr>
              <a:t>data</a:t>
            </a:r>
            <a:r>
              <a:rPr lang="de-DE" altLang="de-DE" sz="1400" b="1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r>
              <a:rPr lang="de-DE" altLang="de-DE" sz="1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hlinkClick r:id="rId17"/>
              </a:rPr>
              <a:t>https://www-nds.iaea.org/amdc/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de-DE" altLang="de-DE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01" y="1259607"/>
            <a:ext cx="114300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8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  <p:bldP spid="6" grpId="0"/>
      <p:bldP spid="26" grpId="0"/>
      <p:bldP spid="27" grpId="0"/>
      <p:bldP spid="28" grpId="0"/>
      <p:bldP spid="29" grpId="0"/>
      <p:bldP spid="30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α-decay</a:t>
            </a:r>
            <a:endParaRPr lang="en-US" dirty="0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63" y="3240000"/>
            <a:ext cx="3665537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/>
              <p:cNvSpPr txBox="1"/>
              <p:nvPr/>
            </p:nvSpPr>
            <p:spPr>
              <a:xfrm>
                <a:off x="720000" y="1188000"/>
                <a:ext cx="4376775" cy="3718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𝑄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𝑚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𝐴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𝑍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−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𝑚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𝐴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−4,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𝑍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−2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−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𝑚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4</m:t>
                              </m:r>
                            </m:sup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𝐻𝑒</m:t>
                              </m:r>
                            </m:e>
                          </m:sPre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feld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188000"/>
                <a:ext cx="4376775" cy="371897"/>
              </a:xfrm>
              <a:prstGeom prst="rect">
                <a:avLst/>
              </a:prstGeom>
              <a:blipFill rotWithShape="1">
                <a:blip r:embed="rId3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32"/>
              <p:cNvSpPr txBox="1"/>
              <p:nvPr/>
            </p:nvSpPr>
            <p:spPr>
              <a:xfrm>
                <a:off x="720000" y="1620000"/>
                <a:ext cx="52051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𝑄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𝐵𝐸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𝐴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−4,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𝑍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−2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28.3 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𝑀𝑒𝑉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−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𝐵𝐸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𝐴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3" name="Textfeld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620000"/>
                <a:ext cx="5205143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feld 33"/>
          <p:cNvSpPr txBox="1"/>
          <p:nvPr/>
        </p:nvSpPr>
        <p:spPr>
          <a:xfrm>
            <a:off x="720001" y="720000"/>
            <a:ext cx="3419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differences of atomic masses:</a:t>
            </a:r>
            <a:endParaRPr lang="en-US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0001" y="2160000"/>
            <a:ext cx="781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Q-value of the decay is the available energy which is distributed as kinetical energy between the two participating particles. Since the mother and daughter nucleus have fixed masses, the </a:t>
            </a:r>
            <a:r>
              <a:rPr lang="el-GR" sz="1600" dirty="0" smtClean="0">
                <a:latin typeface="Times New Roman"/>
                <a:cs typeface="Times New Roman"/>
              </a:rPr>
              <a:t>α</a:t>
            </a:r>
            <a:r>
              <a:rPr lang="en-US" sz="1600" dirty="0" smtClean="0">
                <a:latin typeface="Times New Roman"/>
                <a:cs typeface="Times New Roman"/>
              </a:rPr>
              <a:t>-particles are mono-energetic</a:t>
            </a:r>
            <a:r>
              <a:rPr lang="de-DE" sz="1600" dirty="0" smtClean="0">
                <a:latin typeface="Times New Roman"/>
                <a:cs typeface="Times New Roman"/>
              </a:rPr>
              <a:t>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20000" y="4860000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Tracks of </a:t>
            </a:r>
            <a:r>
              <a:rPr lang="el-GR" sz="1600" dirty="0" smtClean="0">
                <a:latin typeface="Times New Roman"/>
                <a:cs typeface="Times New Roman"/>
              </a:rPr>
              <a:t>α</a:t>
            </a:r>
            <a:r>
              <a:rPr lang="en-US" sz="1600" dirty="0" smtClean="0">
                <a:latin typeface="Times New Roman"/>
                <a:cs typeface="Times New Roman"/>
              </a:rPr>
              <a:t>-particles (</a:t>
            </a:r>
            <a:r>
              <a:rPr lang="en-US" sz="1600" baseline="30000" dirty="0" smtClean="0">
                <a:latin typeface="Times New Roman"/>
                <a:cs typeface="Times New Roman"/>
              </a:rPr>
              <a:t>214</a:t>
            </a:r>
            <a:r>
              <a:rPr lang="en-US" sz="1600" dirty="0" smtClean="0">
                <a:latin typeface="Times New Roman"/>
                <a:cs typeface="Times New Roman"/>
              </a:rPr>
              <a:t>Po → </a:t>
            </a:r>
            <a:r>
              <a:rPr lang="en-US" sz="1600" baseline="30000" dirty="0" smtClean="0">
                <a:latin typeface="Times New Roman"/>
                <a:cs typeface="Times New Roman"/>
              </a:rPr>
              <a:t>210</a:t>
            </a:r>
            <a:r>
              <a:rPr lang="en-US" sz="1600" dirty="0" smtClean="0">
                <a:latin typeface="Times New Roman"/>
                <a:cs typeface="Times New Roman"/>
              </a:rPr>
              <a:t>Pb + </a:t>
            </a:r>
            <a:r>
              <a:rPr lang="el-GR" sz="1600" dirty="0" smtClean="0">
                <a:latin typeface="Times New Roman"/>
                <a:cs typeface="Times New Roman"/>
              </a:rPr>
              <a:t>α</a:t>
            </a:r>
            <a:r>
              <a:rPr lang="de-DE" sz="1600" dirty="0" smtClean="0">
                <a:latin typeface="Times New Roman"/>
                <a:cs typeface="Times New Roman"/>
              </a:rPr>
              <a:t>)</a:t>
            </a:r>
            <a:r>
              <a:rPr lang="en-US" sz="1600" dirty="0" smtClean="0">
                <a:latin typeface="Times New Roman"/>
                <a:cs typeface="Times New Roman"/>
              </a:rPr>
              <a:t> in a cloud chamber. 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The constant length of the tracks shows that the </a:t>
            </a:r>
            <a:r>
              <a:rPr lang="el-GR" sz="16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α</a:t>
            </a:r>
            <a:r>
              <a:rPr lang="en-US" sz="16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-particles are mono-energetic </a:t>
            </a:r>
            <a:r>
              <a:rPr lang="de-DE" sz="16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(</a:t>
            </a:r>
            <a:r>
              <a:rPr lang="en-US" sz="16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E</a:t>
            </a:r>
            <a:r>
              <a:rPr lang="el-GR" sz="1600" baseline="-25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α</a:t>
            </a:r>
            <a:r>
              <a:rPr lang="de-DE" sz="16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=7.7 </a:t>
            </a:r>
            <a:r>
              <a:rPr lang="en-US" sz="16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MeV</a:t>
            </a:r>
            <a:r>
              <a:rPr lang="de-DE" sz="16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)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74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α-decay systematics: Geiger-Nuttall law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000" y="720000"/>
            <a:ext cx="4483100" cy="34083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5400000" y="1620000"/>
                <a:ext cx="3531031" cy="27699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𝑄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𝐵𝐸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𝐴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−4,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𝑍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−2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sub>
                      </m:sSub>
                      <m:d>
                        <m:d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28.3 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𝑀𝑒𝑉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−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𝐵𝐸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𝐴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0" y="1620000"/>
                <a:ext cx="3531031" cy="27699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5400000" y="2160000"/>
            <a:ext cx="2353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shell effect at N = 126, Z = 82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odd-even staggering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400000" y="1188000"/>
            <a:ext cx="1685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Q-value for </a:t>
            </a:r>
            <a:r>
              <a:rPr lang="el-GR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α</a:t>
            </a:r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-decay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:</a:t>
            </a:r>
            <a:endParaRPr lang="en-US" sz="14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9174" y="3572289"/>
            <a:ext cx="4532313" cy="29321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feld 9"/>
          <p:cNvSpPr txBox="1"/>
          <p:nvPr/>
        </p:nvSpPr>
        <p:spPr>
          <a:xfrm>
            <a:off x="720000" y="5760000"/>
            <a:ext cx="3089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Geiger-Nuttall law: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the Q-value increases, T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decreases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89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α-decay schemes / spectra</a:t>
            </a:r>
            <a:endParaRPr lang="en-US" dirty="0"/>
          </a:p>
        </p:txBody>
      </p:sp>
      <p:pic>
        <p:nvPicPr>
          <p:cNvPr id="11" name="Picture 6" descr="Alpha_Decay-Schem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720000"/>
            <a:ext cx="7485690" cy="3064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760000" y="3492000"/>
            <a:ext cx="3316938" cy="2963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3780000" y="5400000"/>
                <a:ext cx="1775807" cy="3804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i="1" smtClean="0">
                              <a:latin typeface="Cambria Math"/>
                            </a:rPr>
                            <m:t>1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00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</a:rPr>
                            <m:t>251</m:t>
                          </m:r>
                        </m:sup>
                        <m:e>
                          <m:r>
                            <a:rPr lang="de-DE" b="0" i="1" smtClean="0">
                              <a:latin typeface="Cambria Math"/>
                            </a:rPr>
                            <m:t>𝐹𝑚</m:t>
                          </m:r>
                        </m:e>
                      </m:sPre>
                      <m:r>
                        <a:rPr lang="en-US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98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247</m:t>
                          </m:r>
                        </m:sup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𝐶𝑓</m:t>
                          </m:r>
                        </m:e>
                      </m:sPre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000" y="5400000"/>
                <a:ext cx="1775807" cy="380425"/>
              </a:xfrm>
              <a:prstGeom prst="rect">
                <a:avLst/>
              </a:prstGeom>
              <a:blipFill rotWithShape="1">
                <a:blip r:embed="rId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/>
          <p:cNvSpPr txBox="1"/>
          <p:nvPr/>
        </p:nvSpPr>
        <p:spPr>
          <a:xfrm>
            <a:off x="3960000" y="5796000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de-DE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spectrum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44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Brief introduction of quantum mechanics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720000"/>
            <a:ext cx="1714500" cy="17145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340000" y="720000"/>
            <a:ext cx="644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Richard Feynman: „I think I can safely say that nobody understands quantum mechanics.“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00" y="1548000"/>
            <a:ext cx="5347335" cy="23869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el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2308291"/>
                  </p:ext>
                </p:extLst>
              </p:nvPr>
            </p:nvGraphicFramePr>
            <p:xfrm>
              <a:off x="1874650" y="4293096"/>
              <a:ext cx="6494034" cy="193242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247017">
                      <a:extLst>
                        <a:ext uri="{9D8B030D-6E8A-4147-A177-3AD203B41FA5}">
                          <a16:colId xmlns:a16="http://schemas.microsoft.com/office/drawing/2014/main" val="26956568"/>
                        </a:ext>
                      </a:extLst>
                    </a:gridCol>
                    <a:gridCol w="3247017">
                      <a:extLst>
                        <a:ext uri="{9D8B030D-6E8A-4147-A177-3AD203B41FA5}">
                          <a16:colId xmlns:a16="http://schemas.microsoft.com/office/drawing/2014/main" val="2908438767"/>
                        </a:ext>
                      </a:extLst>
                    </a:gridCol>
                  </a:tblGrid>
                  <a:tr h="360040">
                    <a:tc>
                      <a:txBody>
                        <a:bodyPr/>
                        <a:lstStyle/>
                        <a:p>
                          <a:r>
                            <a:rPr lang="en-US" u="sng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When nobody is looking</a:t>
                          </a:r>
                          <a:endParaRPr lang="en-US" u="sng" noProof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u="sng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When somebody looks</a:t>
                          </a:r>
                          <a:endParaRPr lang="en-US" u="sng" noProof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9576374"/>
                      </a:ext>
                    </a:extLst>
                  </a:tr>
                  <a:tr h="652269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de-DE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System are described</a:t>
                          </a:r>
                        </a:p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baseline="0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b</a:t>
                          </a:r>
                          <a:r>
                            <a:rPr lang="en-US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baseline="0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wave functions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Wave function collapses</a:t>
                          </a:r>
                        </a:p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baseline="0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t</a:t>
                          </a:r>
                          <a:r>
                            <a:rPr lang="en-US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 a particular value</a:t>
                          </a:r>
                          <a:endParaRPr lang="en-US" noProof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968868"/>
                      </a:ext>
                    </a:extLst>
                  </a:tr>
                  <a:tr h="499859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Wave functions</a:t>
                          </a:r>
                          <a:r>
                            <a:rPr lang="en-US" baseline="0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obey</a:t>
                          </a:r>
                        </a:p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baseline="0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the Schrödinger equation</a:t>
                          </a:r>
                          <a:endParaRPr lang="en-US" noProof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Probability of any outcome</a:t>
                          </a:r>
                        </a:p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baseline="0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i</a:t>
                          </a:r>
                          <a:r>
                            <a:rPr lang="en-US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 the wave function</a:t>
                          </a:r>
                          <a:r>
                            <a:rPr lang="en-US" baseline="0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squared,</a:t>
                          </a:r>
                        </a:p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de-DE" dirty="0" smtClean="0"/>
                            <a:t>      </a:t>
                          </a:r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Ψ</m:t>
                                      </m:r>
                                      <m:d>
                                        <m:dPr>
                                          <m:ctrlPr>
                                            <a:rPr lang="el-G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06852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el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2308291"/>
                  </p:ext>
                </p:extLst>
              </p:nvPr>
            </p:nvGraphicFramePr>
            <p:xfrm>
              <a:off x="1874650" y="4293096"/>
              <a:ext cx="6494034" cy="193242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247017">
                      <a:extLst>
                        <a:ext uri="{9D8B030D-6E8A-4147-A177-3AD203B41FA5}">
                          <a16:colId xmlns:a16="http://schemas.microsoft.com/office/drawing/2014/main" val="26956568"/>
                        </a:ext>
                      </a:extLst>
                    </a:gridCol>
                    <a:gridCol w="3247017">
                      <a:extLst>
                        <a:ext uri="{9D8B030D-6E8A-4147-A177-3AD203B41FA5}">
                          <a16:colId xmlns:a16="http://schemas.microsoft.com/office/drawing/2014/main" val="290843876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u="sng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When nobody is looking</a:t>
                          </a:r>
                          <a:endParaRPr lang="en-US" u="sng" noProof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u="sng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When somebody looks</a:t>
                          </a:r>
                          <a:endParaRPr lang="en-US" u="sng" noProof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9576374"/>
                      </a:ext>
                    </a:extLst>
                  </a:tr>
                  <a:tr h="652269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de-DE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System are described</a:t>
                          </a:r>
                        </a:p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baseline="0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b</a:t>
                          </a:r>
                          <a:r>
                            <a:rPr lang="en-US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baseline="0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wave functions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Wave function collapses</a:t>
                          </a:r>
                        </a:p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baseline="0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t</a:t>
                          </a:r>
                          <a:r>
                            <a:rPr lang="en-US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 a particular value</a:t>
                          </a:r>
                          <a:endParaRPr lang="en-US" noProof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968868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Wave functions</a:t>
                          </a:r>
                          <a:r>
                            <a:rPr lang="en-US" baseline="0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obey</a:t>
                          </a:r>
                        </a:p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baseline="0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the Schrödinger equation</a:t>
                          </a:r>
                          <a:endParaRPr lang="en-US" noProof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115333" b="-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068522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Textfeld 12"/>
          <p:cNvSpPr txBox="1"/>
          <p:nvPr/>
        </p:nvSpPr>
        <p:spPr>
          <a:xfrm>
            <a:off x="3275856" y="6214324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Copenhagen interpretation (1927)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918143" y="3852000"/>
            <a:ext cx="1221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 in space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652000" y="3852000"/>
            <a:ext cx="1221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 in space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0183" cy="68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2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3117</Words>
  <Application>Microsoft Office PowerPoint</Application>
  <PresentationFormat>Bildschirmpräsentation (4:3)</PresentationFormat>
  <Paragraphs>267</Paragraphs>
  <Slides>22</Slides>
  <Notes>2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0" baseType="lpstr">
      <vt:lpstr>Arial</vt:lpstr>
      <vt:lpstr>Calibri</vt:lpstr>
      <vt:lpstr>Cambria Math</vt:lpstr>
      <vt:lpstr>Times New Roman</vt:lpstr>
      <vt:lpstr>Verdana</vt:lpstr>
      <vt:lpstr>Wingdings</vt:lpstr>
      <vt:lpstr>1_Larissa</vt:lpstr>
      <vt:lpstr>Equation</vt:lpstr>
      <vt:lpstr>Outline: α-decay</vt:lpstr>
      <vt:lpstr>α-decay</vt:lpstr>
      <vt:lpstr>α-decay</vt:lpstr>
      <vt:lpstr>The energetics of α-decay</vt:lpstr>
      <vt:lpstr>The Q-value and the kinetic energy of α-particles</vt:lpstr>
      <vt:lpstr>α-decay</vt:lpstr>
      <vt:lpstr>α-decay systematics: Geiger-Nuttall law</vt:lpstr>
      <vt:lpstr>α-decay schemes / spectra</vt:lpstr>
      <vt:lpstr>Brief introduction of quantum mechanics</vt:lpstr>
      <vt:lpstr>Schrödinger’s cat</vt:lpstr>
      <vt:lpstr>α-decay</vt:lpstr>
      <vt:lpstr>Quantum tunneling and α-decay</vt:lpstr>
      <vt:lpstr>Quantum tunneling</vt:lpstr>
      <vt:lpstr>Quantum tunneling</vt:lpstr>
      <vt:lpstr>Quantum tunneling</vt:lpstr>
      <vt:lpstr>Gamow factor</vt:lpstr>
      <vt:lpstr>α-decay systematics: Geiger-Nuttall law</vt:lpstr>
      <vt:lpstr>α-decay systematics: Geiger-Nuttall law</vt:lpstr>
      <vt:lpstr>Angular momentum in α-decay</vt:lpstr>
      <vt:lpstr>Angular momentum in α-decay</vt:lpstr>
      <vt:lpstr>Cluster decay probability</vt:lpstr>
      <vt:lpstr>Chart of Nuclides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Wollersheim, Hans-Juergen Dr.</cp:lastModifiedBy>
  <cp:revision>456</cp:revision>
  <dcterms:created xsi:type="dcterms:W3CDTF">2016-04-06T12:04:03Z</dcterms:created>
  <dcterms:modified xsi:type="dcterms:W3CDTF">2022-05-14T12:37:20Z</dcterms:modified>
</cp:coreProperties>
</file>