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8" r:id="rId2"/>
    <p:sldId id="269" r:id="rId3"/>
    <p:sldId id="264" r:id="rId4"/>
    <p:sldId id="265" r:id="rId5"/>
    <p:sldId id="266" r:id="rId6"/>
    <p:sldId id="267" r:id="rId7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4445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64393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91339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5117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5336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7574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7805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7819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88719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6690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230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14.05.2022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33209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de-DE" altLang="de-DE" sz="1000" baseline="0" dirty="0" smtClean="0">
                <a:solidFill>
                  <a:srgbClr val="000000"/>
                </a:solidFill>
                <a:cs typeface="Arial" charset="0"/>
              </a:rPr>
              <a:t>- 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7715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0.jpe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Bound </a:t>
            </a:r>
            <a:r>
              <a:rPr lang="el-GR" dirty="0" smtClean="0"/>
              <a:t>β</a:t>
            </a:r>
            <a:r>
              <a:rPr lang="en-US" dirty="0" smtClean="0"/>
              <a:t>-decay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2055926" y="5733256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β-decay </a:t>
            </a: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bound states in the atomic cloud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 observation in the experimental storage ring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4255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</a:t>
            </a:r>
            <a:r>
              <a:rPr lang="de-DE" dirty="0" smtClean="0"/>
              <a:t>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365125" y="981075"/>
            <a:ext cx="648017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dirty="0" smtClean="0">
                <a:solidFill>
                  <a:srgbClr val="000000"/>
                </a:solidFill>
                <a:latin typeface="Times New Roman" pitchFamily="18" charset="0"/>
              </a:rPr>
              <a:t>First observation at ESR 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(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163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Dy, 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187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Re, </a:t>
            </a:r>
            <a:r>
              <a:rPr lang="en-US" altLang="de-DE" baseline="30000" dirty="0">
                <a:solidFill>
                  <a:srgbClr val="000000"/>
                </a:solidFill>
                <a:latin typeface="Times New Roman" pitchFamily="18" charset="0"/>
              </a:rPr>
              <a:t>206,207</a:t>
            </a:r>
            <a:r>
              <a:rPr lang="en-US" altLang="de-DE" dirty="0">
                <a:solidFill>
                  <a:srgbClr val="000000"/>
                </a:solidFill>
                <a:latin typeface="Times New Roman" pitchFamily="18" charset="0"/>
              </a:rPr>
              <a:t>Tl)</a:t>
            </a:r>
            <a:endParaRPr lang="el-GR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 descr="bound-be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1555750"/>
            <a:ext cx="7386637" cy="439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125" y="6180138"/>
            <a:ext cx="855186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2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Time-mirrored process of orbital electron-capture decay</a:t>
            </a:r>
            <a:r>
              <a:rPr lang="en-US" altLang="de-DE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; predicted by Jean, Daudel and Lecoin in 1947 and observed at the ESR in 1992</a:t>
            </a:r>
            <a:endParaRPr lang="el-GR" altLang="de-DE" sz="120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6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 to bound states in the atomic cloud</a:t>
            </a:r>
            <a:endParaRPr lang="en-US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1095375" y="908050"/>
          <a:ext cx="24765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4" name="Equation" r:id="rId3" imgW="1231560" imgH="241200" progId="Equation.3">
                  <p:embed/>
                </p:oleObj>
              </mc:Choice>
              <mc:Fallback>
                <p:oleObj name="Equation" r:id="rId3" imgW="1231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5375" y="908050"/>
                        <a:ext cx="24765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/>
        </p:nvGraphicFramePr>
        <p:xfrm>
          <a:off x="639763" y="2279650"/>
          <a:ext cx="34194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5" name="Equation" r:id="rId5" imgW="2260440" imgH="241200" progId="Equation.3">
                  <p:embed/>
                </p:oleObj>
              </mc:Choice>
              <mc:Fallback>
                <p:oleObj name="Equation" r:id="rId5" imgW="22604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2279650"/>
                        <a:ext cx="3419475" cy="365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901211"/>
              </p:ext>
            </p:extLst>
          </p:nvPr>
        </p:nvGraphicFramePr>
        <p:xfrm>
          <a:off x="4594920" y="2803847"/>
          <a:ext cx="265112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6" name="Equation" r:id="rId7" imgW="241200" imgH="241200" progId="Equation.3">
                  <p:embed/>
                </p:oleObj>
              </mc:Choice>
              <mc:Fallback>
                <p:oleObj name="Equation" r:id="rId7" imgW="2412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94920" y="2803847"/>
                        <a:ext cx="265112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/>
          <p:cNvGraphicFramePr>
            <a:graphicFrameLocks noChangeAspect="1"/>
          </p:cNvGraphicFramePr>
          <p:nvPr/>
        </p:nvGraphicFramePr>
        <p:xfrm>
          <a:off x="639763" y="3614738"/>
          <a:ext cx="4725987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7" name="Equation" r:id="rId9" imgW="3162240" imgH="482400" progId="Equation.3">
                  <p:embed/>
                </p:oleObj>
              </mc:Choice>
              <mc:Fallback>
                <p:oleObj name="Equation" r:id="rId9" imgW="31622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3614738"/>
                        <a:ext cx="4725987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1403350" y="6121400"/>
          <a:ext cx="1655763" cy="230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8" name="Equation" r:id="rId11" imgW="1650960" imgH="228600" progId="Equation.3">
                  <p:embed/>
                </p:oleObj>
              </mc:Choice>
              <mc:Fallback>
                <p:oleObj name="Equation" r:id="rId11" imgW="16509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6121400"/>
                        <a:ext cx="1655763" cy="230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365125" y="6091238"/>
            <a:ext cx="608371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</a:rPr>
              <a:t>F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 </a:t>
            </a:r>
            <a:r>
              <a:rPr lang="en-US" altLang="de-DE" sz="1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187</a:t>
            </a:r>
            <a:r>
              <a:rPr lang="en-US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Re, </a:t>
            </a:r>
            <a:r>
              <a:rPr lang="en-US" altLang="de-DE" sz="10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241</a:t>
            </a:r>
            <a:r>
              <a:rPr lang="en-US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Pu:</a:t>
            </a:r>
            <a:r>
              <a:rPr lang="en-US" altLang="de-DE" sz="1000" dirty="0"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 the </a:t>
            </a:r>
            <a:r>
              <a:rPr lang="el-GR" altLang="de-DE" sz="1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-decay into the continuum energetically not possible.</a:t>
            </a:r>
            <a:endParaRPr lang="en-US" altLang="de-DE" sz="10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2"/>
          <p:cNvGraphicFramePr>
            <a:graphicFrameLocks noChangeAspect="1"/>
          </p:cNvGraphicFramePr>
          <p:nvPr/>
        </p:nvGraphicFramePr>
        <p:xfrm>
          <a:off x="639763" y="5113338"/>
          <a:ext cx="45180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19" name="Equation" r:id="rId13" imgW="3022560" imgH="228600" progId="Equation.3">
                  <p:embed/>
                </p:oleObj>
              </mc:Choice>
              <mc:Fallback>
                <p:oleObj name="Equation" r:id="rId13" imgW="3022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763" y="5113338"/>
                        <a:ext cx="4518025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3" descr="Tl-207b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513" y="3302000"/>
            <a:ext cx="2687637" cy="2257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365125" y="1593850"/>
            <a:ext cx="6799163" cy="421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for electric neutral atoms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altLang="de-DE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de-DE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 the mass difference of the atomic masses (mass of the nucleus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mass of the bound electrons)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binding energy of the outer most valence electrons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(&lt;25 eV),      = m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ass of the antineutrinos 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(&lt;2 eV )</a:t>
            </a:r>
          </a:p>
          <a:p>
            <a:endParaRPr lang="en-US" altLang="de-DE" sz="8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of the completely ionized atoms: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i="1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i="1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200" dirty="0" err="1">
                <a:solidFill>
                  <a:srgbClr val="000000"/>
                </a:solidFill>
                <a:latin typeface="Times New Roman" pitchFamily="18" charset="0"/>
              </a:rPr>
              <a:t>BE</a:t>
            </a:r>
            <a:r>
              <a:rPr lang="en-US" altLang="de-DE" sz="1200" baseline="-25000" dirty="0" err="1">
                <a:solidFill>
                  <a:srgbClr val="000000"/>
                </a:solidFill>
                <a:latin typeface="Times New Roman" pitchFamily="18" charset="0"/>
              </a:rPr>
              <a:t>n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sum of the binding energies of all electrons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8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Q-value for the </a:t>
            </a:r>
            <a:r>
              <a:rPr lang="el-GR" altLang="de-DE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-decay </a:t>
            </a:r>
            <a:r>
              <a:rPr lang="en-US" altLang="de-DE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 bound state of the K-shell</a:t>
            </a:r>
            <a:r>
              <a:rPr lang="en-US" altLang="de-DE" i="1" dirty="0" smtClean="0">
                <a:solidFill>
                  <a:srgbClr val="0000CC"/>
                </a:solidFill>
                <a:latin typeface="Times New Roman" pitchFamily="18" charset="0"/>
              </a:rPr>
              <a:t>:</a:t>
            </a:r>
            <a:endParaRPr lang="en-US" altLang="de-DE" i="1" dirty="0">
              <a:solidFill>
                <a:srgbClr val="0000CC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  <a:p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BE</a:t>
            </a:r>
            <a:r>
              <a:rPr lang="en-US" altLang="de-DE" sz="1200" baseline="-25000" dirty="0">
                <a:solidFill>
                  <a:srgbClr val="000000"/>
                </a:solidFill>
                <a:latin typeface="Times New Roman" pitchFamily="18" charset="0"/>
              </a:rPr>
              <a:t>K</a:t>
            </a:r>
            <a:r>
              <a:rPr lang="en-US" altLang="de-DE" sz="1200" dirty="0">
                <a:solidFill>
                  <a:srgbClr val="000000"/>
                </a:solidFill>
                <a:latin typeface="Times New Roman" pitchFamily="18" charset="0"/>
              </a:rPr>
              <a:t> = </a:t>
            </a:r>
            <a:r>
              <a:rPr lang="en-US" altLang="de-DE" sz="1200" dirty="0" smtClean="0">
                <a:solidFill>
                  <a:srgbClr val="000000"/>
                </a:solidFill>
                <a:latin typeface="Times New Roman" pitchFamily="18" charset="0"/>
              </a:rPr>
              <a:t>binding energy of the K-shell</a:t>
            </a:r>
            <a:endParaRPr lang="en-US" altLang="de-DE" sz="12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9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First direct observation of bound-state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</a:t>
            </a:r>
            <a:endParaRPr lang="en-US" dirty="0"/>
          </a:p>
        </p:txBody>
      </p:sp>
      <p:pic>
        <p:nvPicPr>
          <p:cNvPr id="15" name="Picture 3" descr="Bild1_setu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981075"/>
            <a:ext cx="2592388" cy="4897438"/>
          </a:xfrm>
          <a:prstGeom prst="rect">
            <a:avLst/>
          </a:prstGeom>
        </p:spPr>
      </p:pic>
      <p:pic>
        <p:nvPicPr>
          <p:cNvPr id="16" name="Picture 4" descr="Bild2_Schottkylinien_Vierzeit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850" y="981075"/>
            <a:ext cx="2736850" cy="482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Box 9"/>
          <p:cNvSpPr txBox="1">
            <a:spLocks noChangeArrowheads="1"/>
          </p:cNvSpPr>
          <p:nvPr/>
        </p:nvSpPr>
        <p:spPr bwMode="auto">
          <a:xfrm>
            <a:off x="323850" y="609600"/>
            <a:ext cx="756126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de-DE"/>
          </a:p>
        </p:txBody>
      </p:sp>
      <p:sp>
        <p:nvSpPr>
          <p:cNvPr id="18" name="Text Box 11"/>
          <p:cNvSpPr txBox="1">
            <a:spLocks noChangeArrowheads="1"/>
          </p:cNvSpPr>
          <p:nvPr/>
        </p:nvSpPr>
        <p:spPr bwMode="auto">
          <a:xfrm>
            <a:off x="6011863" y="908050"/>
            <a:ext cx="2305050" cy="581025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Parent and daughter ions are in the </a:t>
            </a:r>
            <a:r>
              <a:rPr lang="de-DE" altLang="de-DE" sz="1600">
                <a:solidFill>
                  <a:srgbClr val="FF0000"/>
                </a:solidFill>
                <a:latin typeface="Times New Roman" pitchFamily="18" charset="0"/>
                <a:cs typeface="Arial" charset="0"/>
              </a:rPr>
              <a:t>same</a:t>
            </a:r>
            <a:r>
              <a:rPr lang="de-DE" altLang="de-DE" sz="1600">
                <a:solidFill>
                  <a:srgbClr val="0000CC"/>
                </a:solidFill>
                <a:latin typeface="Times New Roman" pitchFamily="18" charset="0"/>
                <a:cs typeface="Arial" charset="0"/>
              </a:rPr>
              <a:t> spectrum</a:t>
            </a:r>
            <a:r>
              <a:rPr lang="de-DE" altLang="de-DE" sz="1600">
                <a:solidFill>
                  <a:srgbClr val="0066FF"/>
                </a:solidFill>
                <a:cs typeface="Arial" charset="0"/>
              </a:rPr>
              <a:t>  </a:t>
            </a:r>
            <a:endParaRPr lang="el-GR" altLang="de-DE" sz="1600">
              <a:solidFill>
                <a:srgbClr val="0066FF"/>
              </a:solidFill>
              <a:cs typeface="Arial" charset="0"/>
            </a:endParaRPr>
          </a:p>
        </p:txBody>
      </p:sp>
      <p:sp>
        <p:nvSpPr>
          <p:cNvPr id="19" name="Text Box 13"/>
          <p:cNvSpPr txBox="1">
            <a:spLocks noChangeArrowheads="1"/>
          </p:cNvSpPr>
          <p:nvPr/>
        </p:nvSpPr>
        <p:spPr bwMode="auto">
          <a:xfrm>
            <a:off x="365125" y="6188075"/>
            <a:ext cx="27717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T. Ohtsubo et al., PRL </a:t>
            </a:r>
            <a:r>
              <a:rPr lang="de-DE" altLang="de-DE" sz="1200" b="1">
                <a:solidFill>
                  <a:srgbClr val="000000"/>
                </a:solidFill>
                <a:latin typeface="Times New Roman" pitchFamily="18" charset="0"/>
              </a:rPr>
              <a:t>95</a:t>
            </a:r>
            <a:r>
              <a:rPr lang="de-DE" altLang="de-DE" sz="1200">
                <a:solidFill>
                  <a:srgbClr val="000000"/>
                </a:solidFill>
                <a:latin typeface="Times New Roman" pitchFamily="18" charset="0"/>
              </a:rPr>
              <a:t> (2005) 052501</a:t>
            </a:r>
            <a:r>
              <a:rPr lang="de-DE" altLang="de-DE" sz="1600">
                <a:solidFill>
                  <a:srgbClr val="000000"/>
                </a:solidFill>
              </a:rPr>
              <a:t> </a:t>
            </a:r>
          </a:p>
        </p:txBody>
      </p:sp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2022475"/>
            <a:ext cx="3665538" cy="392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53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Bound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results</a:t>
            </a:r>
            <a:endParaRPr lang="en-US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755650" y="5295900"/>
            <a:ext cx="7777163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bound/continuum</a:t>
            </a:r>
            <a:r>
              <a:rPr lang="en-US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branching ratio             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Q-value determination             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→ Fermi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function 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f(Z)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 the </a:t>
            </a:r>
            <a:r>
              <a:rPr lang="el-GR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en-US" altLang="de-DE" sz="1600" baseline="300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altLang="de-DE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decay</a:t>
            </a:r>
            <a:endParaRPr lang="el-GR" altLang="de-DE" sz="16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004888"/>
            <a:ext cx="3940175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 descr="Tl-207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1828800"/>
            <a:ext cx="451485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Bound </a:t>
            </a:r>
            <a:r>
              <a:rPr lang="el-GR" dirty="0" smtClean="0">
                <a:latin typeface="Times New Roman"/>
                <a:cs typeface="Times New Roman"/>
              </a:rPr>
              <a:t>β</a:t>
            </a:r>
            <a:r>
              <a:rPr lang="en-US" dirty="0" smtClean="0">
                <a:latin typeface="Times New Roman"/>
                <a:cs typeface="Times New Roman"/>
              </a:rPr>
              <a:t>-</a:t>
            </a:r>
            <a:r>
              <a:rPr lang="en-US" dirty="0" smtClean="0"/>
              <a:t>decay: results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5650" y="5324475"/>
            <a:ext cx="77771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de-DE" sz="1600" dirty="0">
                <a:solidFill>
                  <a:srgbClr val="0000CC"/>
                </a:solidFill>
                <a:latin typeface="Times New Roman" pitchFamily="18" charset="0"/>
              </a:rPr>
              <a:t>bound/continuum</a:t>
            </a:r>
            <a:r>
              <a:rPr lang="en-US" altLang="de-DE" sz="1600" dirty="0">
                <a:latin typeface="Times New Roman" pitchFamily="18" charset="0"/>
              </a:rPr>
              <a:t>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</a:rPr>
              <a:t>branching ratio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de-DE" sz="1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10-20%</a:t>
            </a:r>
            <a:r>
              <a:rPr lang="en-US" altLang="de-DE" sz="1600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altLang="de-DE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de-DE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de-DE" sz="160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Q-value determination</a:t>
            </a:r>
            <a:r>
              <a:rPr lang="en-US" altLang="de-DE" sz="160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el-GR" altLang="de-DE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1176338"/>
            <a:ext cx="3089275" cy="372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66850"/>
            <a:ext cx="455295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48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250</Words>
  <Application>Microsoft Office PowerPoint</Application>
  <PresentationFormat>Bildschirmpräsentation (4:3)</PresentationFormat>
  <Paragraphs>41</Paragraphs>
  <Slides>6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1_Larissa</vt:lpstr>
      <vt:lpstr>Equation</vt:lpstr>
      <vt:lpstr>Outline: Bound β-decay</vt:lpstr>
      <vt:lpstr>Bound β-decay</vt:lpstr>
      <vt:lpstr>β-decay to bound states in the atomic cloud</vt:lpstr>
      <vt:lpstr>First direct observation of bound-state β-decay</vt:lpstr>
      <vt:lpstr>Bound β-decay: results</vt:lpstr>
      <vt:lpstr>Bound β-decay: results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495</cp:revision>
  <dcterms:created xsi:type="dcterms:W3CDTF">2016-04-06T12:04:03Z</dcterms:created>
  <dcterms:modified xsi:type="dcterms:W3CDTF">2022-05-14T12:39:19Z</dcterms:modified>
</cp:coreProperties>
</file>