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80" r:id="rId3"/>
    <p:sldId id="278" r:id="rId4"/>
    <p:sldId id="279" r:id="rId5"/>
    <p:sldId id="281" r:id="rId6"/>
    <p:sldId id="258" r:id="rId7"/>
    <p:sldId id="28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3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0000CC"/>
    <a:srgbClr val="009900"/>
    <a:srgbClr val="006600"/>
    <a:srgbClr val="FF0000"/>
    <a:srgbClr val="FFFF00"/>
    <a:srgbClr val="CC00CC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44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4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7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30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29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35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1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48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80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8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8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8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electron spectroscopy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79119" y="5373216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 and fusion reaction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oscillations in deformed nuclei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E0/E2 branching ratio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orange spectrometer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E0/E2 branching </a:t>
            </a:r>
            <a:r>
              <a:rPr lang="en-US" dirty="0"/>
              <a:t>r</a:t>
            </a:r>
            <a:r>
              <a:rPr lang="en-US" dirty="0" smtClean="0"/>
              <a:t>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2.56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2;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720000"/>
                <a:ext cx="5365636" cy="754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schweifte Klammer links 5"/>
          <p:cNvSpPr/>
          <p:nvPr/>
        </p:nvSpPr>
        <p:spPr>
          <a:xfrm rot="16200000">
            <a:off x="6498000" y="918000"/>
            <a:ext cx="180000" cy="1296000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5940000" y="1800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= 14 </a:t>
            </a:r>
            <a:r>
              <a:rPr lang="el-GR" dirty="0" smtClean="0">
                <a:solidFill>
                  <a:srgbClr val="0000CC"/>
                </a:solidFill>
              </a:rPr>
              <a:t>β</a:t>
            </a:r>
            <a:r>
              <a:rPr lang="de-DE" baseline="30000" dirty="0" smtClean="0">
                <a:solidFill>
                  <a:srgbClr val="0000CC"/>
                </a:solidFill>
              </a:rPr>
              <a:t>2</a:t>
            </a:r>
            <a:r>
              <a:rPr lang="de-DE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de-DE" dirty="0" smtClean="0">
                <a:solidFill>
                  <a:srgbClr val="0000CC"/>
                </a:solidFill>
              </a:rPr>
              <a:t> 2</a:t>
            </a:r>
            <a:r>
              <a:rPr lang="el-GR" baseline="-25000" dirty="0" smtClean="0">
                <a:solidFill>
                  <a:srgbClr val="0000CC"/>
                </a:solidFill>
              </a:rPr>
              <a:t>β</a:t>
            </a:r>
            <a:r>
              <a:rPr lang="el-GR" dirty="0" smtClean="0">
                <a:solidFill>
                  <a:srgbClr val="0000CC"/>
                </a:solidFill>
              </a:rPr>
              <a:t>→</a:t>
            </a:r>
            <a:r>
              <a:rPr lang="de-DE" dirty="0" smtClean="0">
                <a:solidFill>
                  <a:srgbClr val="0000CC"/>
                </a:solidFill>
              </a:rPr>
              <a:t>2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980000"/>
            <a:ext cx="3523488" cy="33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80000" y="39600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~Z</a:t>
            </a:r>
            <a:r>
              <a:rPr lang="en-US" b="1" baseline="30000" dirty="0" smtClean="0">
                <a:solidFill>
                  <a:srgbClr val="0000CC"/>
                </a:solidFill>
              </a:rPr>
              <a:t>7.5</a:t>
            </a:r>
            <a:endParaRPr lang="en-US" b="1" baseline="300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40000" y="5580000"/>
            <a:ext cx="3799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de-DE" sz="1600" baseline="-25000" dirty="0" smtClean="0">
                <a:latin typeface="Times New Roman"/>
                <a:cs typeface="Times New Roman"/>
              </a:rPr>
              <a:t>K</a:t>
            </a:r>
            <a:r>
              <a:rPr lang="de-DE" sz="1600" dirty="0" smtClean="0">
                <a:latin typeface="Times New Roman"/>
                <a:cs typeface="Times New Roman"/>
              </a:rPr>
              <a:t>: </a:t>
            </a:r>
            <a:r>
              <a:rPr lang="en-US" sz="1600" dirty="0" smtClean="0">
                <a:latin typeface="Times New Roman"/>
                <a:cs typeface="Times New Roman"/>
              </a:rPr>
              <a:t>conversion probability electronic factor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6300000"/>
            <a:ext cx="3153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D.A. Bell et al.; Can. J. of Phys. 48 (1970),2542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Doppler-corrected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and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pectroscopy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576003"/>
            <a:ext cx="2861401" cy="59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979712" y="2088000"/>
                <a:ext cx="971859" cy="3950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88000"/>
                <a:ext cx="971859" cy="395035"/>
              </a:xfrm>
              <a:prstGeom prst="rect">
                <a:avLst/>
              </a:prstGeom>
              <a:blipFill rotWithShape="1">
                <a:blip r:embed="rId4"/>
                <a:stretch>
                  <a:fillRect l="-188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3960000" y="2520000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-ray spectrum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60000" y="529200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de-DE" sz="2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lang="en-US" sz="2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spectrum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612007"/>
            <a:ext cx="4286707" cy="17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2000" y="24120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system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00000" y="241200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system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60000" y="61200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const.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000" y="900000"/>
            <a:ext cx="12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energy: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80000" y="1260000"/>
                <a:ext cx="3041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30410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580000" y="1656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580000" y="2700000"/>
            <a:ext cx="3530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1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total energy and momentum in the rest system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P    total energy and momentum in the laboratory system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0000" y="396000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formula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zero-mass particle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E=Pc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4392000"/>
                <a:ext cx="3060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92000"/>
                <a:ext cx="306077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360000" y="6300000"/>
            <a:ext cx="342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Byckling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Kajantie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J. Wiley &amp; Sons   London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3" y="3960000"/>
            <a:ext cx="1005840" cy="1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464066" y="5411358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Hendrik Lorentz</a:t>
            </a:r>
            <a:endParaRPr lang="en-US" sz="1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3611270" cy="45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20000" y="720000"/>
            <a:ext cx="449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problem: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 due to finite size of Ge-detector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1%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≅10%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blipFill rotWithShape="1">
                <a:blip r:embed="rId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5359906" y="154740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320000" y="3575081"/>
            <a:ext cx="24673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excitation: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blipFill rotWithShape="1"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320000" y="44750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blipFill rotWithShape="1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blipFill rotWithShape="1">
                <a:blip r:embed="rId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0" y="414000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0" y="5400000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heavy-ion </a:t>
            </a:r>
            <a:r>
              <a:rPr lang="en-US" dirty="0"/>
              <a:t>s</a:t>
            </a:r>
            <a:r>
              <a:rPr lang="en-US" dirty="0" smtClean="0"/>
              <a:t>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900000"/>
            <a:ext cx="27638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8"/>
            <a:ext cx="3177723" cy="58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476000" y="2062800"/>
            <a:ext cx="1569660" cy="316137"/>
          </a:xfrm>
          <a:prstGeom prst="rect">
            <a:avLst/>
          </a:prstGeom>
          <a:solidFill>
            <a:schemeClr val="bg1"/>
          </a:solidFill>
        </p:spPr>
        <p:txBody>
          <a:bodyPr wrap="none" bIns="54000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raw </a:t>
            </a:r>
            <a:r>
              <a:rPr lang="el-GR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 spectrum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00192" y="10800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181</a:t>
            </a:r>
            <a:r>
              <a:rPr lang="en-US" sz="2400" dirty="0" smtClean="0">
                <a:solidFill>
                  <a:srgbClr val="0000CC"/>
                </a:solidFill>
              </a:rPr>
              <a:t>Ta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40000" y="3240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238</a:t>
            </a:r>
            <a:r>
              <a:rPr lang="en-US" sz="2400" dirty="0">
                <a:solidFill>
                  <a:srgbClr val="0000CC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2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24008" y="612009"/>
            <a:ext cx="4962144" cy="3216250"/>
            <a:chOff x="324008" y="612009"/>
            <a:chExt cx="4962144" cy="3216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" y="612009"/>
              <a:ext cx="4962144" cy="32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816000" y="1224000"/>
              <a:ext cx="1440160" cy="7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γ</a:t>
              </a:r>
              <a:r>
                <a:rPr lang="en-US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-ray angular 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683568" y="3960000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the solid angle element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laboratory system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800000" y="4320000"/>
                <a:ext cx="1365567" cy="690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320000"/>
                <a:ext cx="1365567" cy="690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20000" y="504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5580000"/>
                <a:ext cx="247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580000"/>
                <a:ext cx="24774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427984" y="5580000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formula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 with mini-orange </a:t>
            </a:r>
            <a:r>
              <a:rPr lang="en-US" dirty="0"/>
              <a:t>d</a:t>
            </a:r>
            <a:r>
              <a:rPr lang="en-US" dirty="0" smtClean="0"/>
              <a:t>evices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1" y="612005"/>
            <a:ext cx="3064154" cy="303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3420000"/>
            <a:ext cx="3489350" cy="2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572000" y="1556792"/>
            <a:ext cx="3270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filters</a:t>
            </a:r>
          </a:p>
          <a:p>
            <a:endParaRPr lang="en-US" sz="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SmCo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magnets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symmetric configuration 1 – 5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0000" y="6120000"/>
            <a:ext cx="266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v.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Klinken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NIM 151 (1978) 433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Dresel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NIM A275 (1989) 301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5" y="3753892"/>
            <a:ext cx="2061686" cy="22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99992" y="2880000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– Mini-Orange: 19 cm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Mini-Orange – Si detector: 6 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0000" y="4860000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excitation: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blipFill rotWithShape="1">
                <a:blip r:embed="rId4"/>
                <a:stretch>
                  <a:fillRect t="-57692" b="-10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20000" y="576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0"/>
            <a:ext cx="78878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" y="612008"/>
            <a:ext cx="4731471" cy="58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764000" y="972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4000" y="3744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000" y="1152000"/>
            <a:ext cx="1276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shift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0" y="3960000"/>
            <a:ext cx="2287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angle contraction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20000" y="9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20000" y="3780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00000" y="2492896"/>
            <a:ext cx="31891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Doppler shift in kinetic energy of electrons is larger than the Doppler shift of massless photons of similar energy.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00001" y="5052473"/>
            <a:ext cx="30604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Lorentz transformation also leads to a contraction of the solid angle in the laboratory system.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 with mini-orange </a:t>
            </a:r>
            <a:r>
              <a:rPr lang="en-US" dirty="0"/>
              <a:t>d</a:t>
            </a:r>
            <a:r>
              <a:rPr lang="en-US" dirty="0" smtClean="0"/>
              <a:t>evices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8" y="612015"/>
            <a:ext cx="2703820" cy="59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08000" y="288000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window</a:t>
            </a:r>
            <a:endParaRPr lang="en-US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Doppler-corrected 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 </a:t>
            </a: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pectroscopy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900000"/>
            <a:ext cx="820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Motivation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In-beam conversion electron spectroscopy complements the results obtained from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-spectroscopy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for determining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nuclear transitions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method for detecting E0-transitions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Correction after Inelastic Heavy Ion Scattering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+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system at the Coulomb barrier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spectroscopy with mini-orange devices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Correction after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HI,xn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)-Reaction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Mg(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Xe,4n)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 reaction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spectroscopy with high transmission orange-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experiment</a:t>
            </a:r>
            <a:endParaRPr lang="en-US" dirty="0"/>
          </a:p>
        </p:txBody>
      </p:sp>
      <p:pic>
        <p:nvPicPr>
          <p:cNvPr id="3" name="Picture 4" descr="ES1P24EG1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4704"/>
            <a:ext cx="79756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044647" cy="344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48064" y="1700808"/>
            <a:ext cx="26170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energy resolution: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de-DE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±1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nucleus </a:t>
            </a:r>
            <a:r>
              <a:rPr lang="en-US" dirty="0"/>
              <a:t>f</a:t>
            </a:r>
            <a:r>
              <a:rPr lang="en-US" dirty="0" smtClean="0"/>
              <a:t>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12003"/>
            <a:ext cx="4489094" cy="31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39600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Lorentz transformation: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4320002"/>
            <a:ext cx="5346497" cy="21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 with orange spectrometer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4708550" cy="28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420000"/>
            <a:ext cx="4294022" cy="29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84000" y="5184000"/>
            <a:ext cx="5786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solidFill>
                  <a:srgbClr val="0000FF"/>
                </a:solidFill>
              </a:rPr>
              <a:t>β</a:t>
            </a:r>
            <a:r>
              <a:rPr lang="de-DE" sz="1600" dirty="0" smtClean="0">
                <a:solidFill>
                  <a:srgbClr val="0000FF"/>
                </a:solidFill>
              </a:rPr>
              <a:t> = 0.1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44000" y="5706000"/>
            <a:ext cx="5786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l-GR" sz="1600" dirty="0" smtClean="0">
                <a:solidFill>
                  <a:srgbClr val="0000FF"/>
                </a:solidFill>
              </a:rPr>
              <a:t>β</a:t>
            </a:r>
            <a:r>
              <a:rPr lang="de-DE" sz="1600" dirty="0" smtClean="0">
                <a:solidFill>
                  <a:srgbClr val="0000FF"/>
                </a:solidFill>
              </a:rPr>
              <a:t> = 0.0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60000" y="2484000"/>
                <a:ext cx="1300356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ΔΩ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=26%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484000"/>
                <a:ext cx="1300356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012160" y="3054148"/>
                <a:ext cx="2345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focusing: </a:t>
                </a:r>
                <a:r>
                  <a:rPr lang="el-GR" dirty="0" smtClean="0">
                    <a:solidFill>
                      <a:srgbClr val="0000FF"/>
                    </a:solidFill>
                  </a:rPr>
                  <a:t>β</a:t>
                </a:r>
                <a:r>
                  <a:rPr lang="de-DE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054148"/>
                <a:ext cx="2345963" cy="369332"/>
              </a:xfrm>
              <a:prstGeom prst="rect">
                <a:avLst/>
              </a:prstGeom>
              <a:blipFill>
                <a:blip r:embed="rId6"/>
                <a:stretch>
                  <a:fillRect l="-2078"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6300000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L. </a:t>
            </a:r>
            <a:r>
              <a:rPr lang="en-US" sz="1000" dirty="0" err="1" smtClean="0"/>
              <a:t>Handschug</a:t>
            </a:r>
            <a:r>
              <a:rPr lang="en-US" sz="1000" dirty="0" smtClean="0"/>
              <a:t> et al.; NIM 161 (1979) 117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10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electron </a:t>
            </a:r>
            <a:r>
              <a:rPr lang="en-US" dirty="0"/>
              <a:t>s</a:t>
            </a:r>
            <a:r>
              <a:rPr lang="en-US" dirty="0" smtClean="0"/>
              <a:t>pectroscopy after (</a:t>
            </a:r>
            <a:r>
              <a:rPr lang="en-US" dirty="0" err="1" smtClean="0"/>
              <a:t>HI,xn</a:t>
            </a:r>
            <a:r>
              <a:rPr lang="en-US" dirty="0" smtClean="0"/>
              <a:t>)-reactions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6300000"/>
            <a:ext cx="1939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A. </a:t>
            </a:r>
            <a:r>
              <a:rPr lang="en-US" sz="1000" dirty="0" err="1" smtClean="0"/>
              <a:t>Balanda</a:t>
            </a:r>
            <a:r>
              <a:rPr lang="en-US" sz="1000" dirty="0" smtClean="0"/>
              <a:t> et al.; GSI 79-11, p.50</a:t>
            </a:r>
            <a:endParaRPr 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12012"/>
            <a:ext cx="4336603" cy="56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7" y="1440000"/>
            <a:ext cx="5864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207</a:t>
            </a:r>
            <a:r>
              <a:rPr lang="en-US" dirty="0" smtClean="0"/>
              <a:t>Bi source</a:t>
            </a:r>
            <a:endParaRPr lang="en-US" dirty="0"/>
          </a:p>
        </p:txBody>
      </p:sp>
      <p:pic>
        <p:nvPicPr>
          <p:cNvPr id="3" name="Picture 3" descr="bi-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6575425" cy="3467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771775" y="3573463"/>
            <a:ext cx="0" cy="57626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100263" y="2852738"/>
            <a:ext cx="0" cy="7556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6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44053"/>
              </p:ext>
            </p:extLst>
          </p:nvPr>
        </p:nvGraphicFramePr>
        <p:xfrm>
          <a:off x="5508625" y="4221163"/>
          <a:ext cx="2808288" cy="1978343"/>
        </p:xfrm>
        <a:graphic>
          <a:graphicData uri="http://schemas.openxmlformats.org/drawingml/2006/table">
            <a:tbl>
              <a:tblPr/>
              <a:tblGrid>
                <a:gridCol w="1295623">
                  <a:extLst>
                    <a:ext uri="{9D8B030D-6E8A-4147-A177-3AD203B41FA5}">
                      <a16:colId xmlns:a16="http://schemas.microsoft.com/office/drawing/2014/main" val="1995749099"/>
                    </a:ext>
                  </a:extLst>
                </a:gridCol>
                <a:gridCol w="1512665">
                  <a:extLst>
                    <a:ext uri="{9D8B030D-6E8A-4147-A177-3AD203B41FA5}">
                      <a16:colId xmlns:a16="http://schemas.microsoft.com/office/drawing/2014/main" val="3280816757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-energy [</a:t>
                      </a:r>
                      <a:r>
                        <a:rPr kumimoji="0" lang="en-US" alt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el-GR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altLang="de-DE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[</a:t>
                      </a:r>
                      <a:r>
                        <a:rPr kumimoji="0" lang="en-US" alt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US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de-DE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41720"/>
                  </a:ext>
                </a:extLst>
              </a:tr>
              <a:tr h="2174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569.6 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481.7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03322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553.8-556.7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33186"/>
                  </a:ext>
                </a:extLst>
              </a:tr>
              <a:tr h="2460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565.8-567.2 [M]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717988"/>
                  </a:ext>
                </a:extLst>
              </a:tr>
              <a:tr h="188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1063.7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975.7 [K]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921995"/>
                  </a:ext>
                </a:extLst>
              </a:tr>
              <a:tr h="276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1047.8-1050.6 [L]</a:t>
                      </a: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204678"/>
                  </a:ext>
                </a:extLst>
              </a:tr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1059.8-1061.2 [M]</a:t>
                      </a:r>
                      <a:endParaRPr kumimoji="0" lang="de-DE" alt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72576"/>
                  </a:ext>
                </a:extLst>
              </a:tr>
            </a:tbl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547813" y="5805488"/>
            <a:ext cx="3095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207</a:t>
            </a:r>
            <a:r>
              <a:rPr lang="en-US" altLang="de-DE" dirty="0">
                <a:solidFill>
                  <a:srgbClr val="0000FF"/>
                </a:solidFill>
                <a:latin typeface="Times New Roman" panose="02020603050405020304" pitchFamily="18" charset="0"/>
              </a:rPr>
              <a:t>Bi emits </a:t>
            </a:r>
            <a:r>
              <a:rPr lang="en-US" altLang="de-D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altLang="de-DE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rays </a:t>
            </a:r>
            <a:r>
              <a:rPr lang="en-US" altLang="de-DE" dirty="0">
                <a:solidFill>
                  <a:srgbClr val="0000FF"/>
                </a:solidFill>
                <a:latin typeface="Times New Roman" panose="02020603050405020304" pitchFamily="18" charset="0"/>
              </a:rPr>
              <a:t>and electrons</a:t>
            </a:r>
            <a:endParaRPr lang="de-DE" altLang="de-DE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 with </a:t>
            </a:r>
            <a:r>
              <a:rPr lang="en-US" baseline="30000" dirty="0" smtClean="0"/>
              <a:t>207</a:t>
            </a:r>
            <a:r>
              <a:rPr lang="en-US" dirty="0" smtClean="0"/>
              <a:t>Bi source </a:t>
            </a:r>
            <a:r>
              <a:rPr lang="en-US" sz="1800" dirty="0" smtClean="0">
                <a:solidFill>
                  <a:schemeClr val="tx1"/>
                </a:solidFill>
              </a:rPr>
              <a:t>in vacuum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DSSD-2512-17-207Bi-strip-y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712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DSSD-2512-17-207Bi-strip-x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712"/>
            <a:ext cx="3584575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93344"/>
              </p:ext>
            </p:extLst>
          </p:nvPr>
        </p:nvGraphicFramePr>
        <p:xfrm>
          <a:off x="1403350" y="1562200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1801221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62200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48471"/>
              </p:ext>
            </p:extLst>
          </p:nvPr>
        </p:nvGraphicFramePr>
        <p:xfrm>
          <a:off x="7308850" y="1706662"/>
          <a:ext cx="812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1801222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706662"/>
                        <a:ext cx="8128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1913" y="1197075"/>
            <a:ext cx="116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Front Junction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35600" y="1197075"/>
            <a:ext cx="1054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900">
                <a:effectLst>
                  <a:outerShdw blurRad="38100" dist="38100" dir="2700000" algn="tl">
                    <a:srgbClr val="C0C0C0"/>
                  </a:outerShdw>
                </a:effectLst>
              </a:rPr>
              <a:t>Rear Ohmic Side</a:t>
            </a:r>
            <a:endParaRPr lang="de-DE" altLang="de-DE" sz="9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92725" y="4508600"/>
            <a:ext cx="3600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MICRON  #2512-17</a:t>
            </a: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Voltage:     200V</a:t>
            </a:r>
          </a:p>
          <a:p>
            <a:pPr algn="l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       E=482, 976 </a:t>
            </a:r>
            <a:r>
              <a:rPr lang="en-US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            0.94, 2.31 mm (e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interaction)</a:t>
            </a:r>
          </a:p>
          <a:p>
            <a:pPr algn="l"/>
            <a:endParaRPr lang="de-DE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928851"/>
              </p:ext>
            </p:extLst>
          </p:nvPr>
        </p:nvGraphicFramePr>
        <p:xfrm>
          <a:off x="3027363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1801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491344"/>
              </p:ext>
            </p:extLst>
          </p:nvPr>
        </p:nvGraphicFramePr>
        <p:xfrm>
          <a:off x="5476875" y="155585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914400" imgH="203040" progId="Equation.3">
                  <p:embed/>
                </p:oleObj>
              </mc:Choice>
              <mc:Fallback>
                <p:oleObj name="Equation" r:id="rId11" imgW="914400" imgH="203040" progId="Equation.3">
                  <p:embed/>
                  <p:pic>
                    <p:nvPicPr>
                      <p:cNvPr id="1801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555850"/>
                        <a:ext cx="9144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chamber-si-bi207-deta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2337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00338" y="5589687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</a:p>
          <a:p>
            <a:pPr algn="l"/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5467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electron spectroscopy</a:t>
            </a:r>
            <a:endParaRPr lang="en-US" dirty="0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48007"/>
              </p:ext>
            </p:extLst>
          </p:nvPr>
        </p:nvGraphicFramePr>
        <p:xfrm>
          <a:off x="827088" y="1483965"/>
          <a:ext cx="45069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260440" imgH="495000" progId="Equation.3">
                  <p:embed/>
                </p:oleObj>
              </mc:Choice>
              <mc:Fallback>
                <p:oleObj name="Equation" r:id="rId3" imgW="2260440" imgH="495000" progId="Equation.3">
                  <p:embed/>
                  <p:pic>
                    <p:nvPicPr>
                      <p:cNvPr id="18053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83965"/>
                        <a:ext cx="450691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27088" y="980728"/>
            <a:ext cx="25939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of a nuclear state</a:t>
            </a:r>
            <a:r>
              <a:rPr lang="en-US" altLang="de-DE" dirty="0"/>
              <a:t>:</a:t>
            </a:r>
            <a:endParaRPr lang="de-DE" altLang="de-DE" dirty="0"/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920397"/>
              </p:ext>
            </p:extLst>
          </p:nvPr>
        </p:nvGraphicFramePr>
        <p:xfrm>
          <a:off x="827088" y="2780953"/>
          <a:ext cx="53419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2679480" imgH="253800" progId="Equation.3">
                  <p:embed/>
                </p:oleObj>
              </mc:Choice>
              <mc:Fallback>
                <p:oleObj name="Equation" r:id="rId5" imgW="2679480" imgH="253800" progId="Equation.3">
                  <p:embed/>
                  <p:pic>
                    <p:nvPicPr>
                      <p:cNvPr id="18053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0953"/>
                        <a:ext cx="534193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81038" y="357311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conversion coefficient:</a:t>
            </a:r>
            <a:endParaRPr lang="de-DE" altLang="de-DE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51014"/>
              </p:ext>
            </p:extLst>
          </p:nvPr>
        </p:nvGraphicFramePr>
        <p:xfrm>
          <a:off x="1042988" y="4220815"/>
          <a:ext cx="17716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888840" imgH="444240" progId="Equation.3">
                  <p:embed/>
                </p:oleObj>
              </mc:Choice>
              <mc:Fallback>
                <p:oleObj name="Equation" r:id="rId7" imgW="888840" imgH="444240" progId="Equation.3">
                  <p:embed/>
                  <p:pic>
                    <p:nvPicPr>
                      <p:cNvPr id="18053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220815"/>
                        <a:ext cx="17716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000"/>
            <a:ext cx="39751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0" y="900000"/>
            <a:ext cx="49657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experiment</a:t>
            </a:r>
            <a:endParaRPr lang="en-US" dirty="0"/>
          </a:p>
        </p:txBody>
      </p:sp>
      <p:pic>
        <p:nvPicPr>
          <p:cNvPr id="3" name="Picture 3" descr="min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8" y="836712"/>
            <a:ext cx="73771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</a:t>
            </a:r>
            <a:r>
              <a:rPr lang="en-US" dirty="0"/>
              <a:t>e</a:t>
            </a:r>
            <a:r>
              <a:rPr lang="en-US" dirty="0" smtClean="0"/>
              <a:t>ffect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720000"/>
            <a:ext cx="4306214" cy="55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251524" y="908725"/>
            <a:ext cx="4182138" cy="2305812"/>
            <a:chOff x="251524" y="908725"/>
            <a:chExt cx="4182138" cy="230581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4" y="908725"/>
              <a:ext cx="3564941" cy="230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995200" y="1260000"/>
              <a:ext cx="1438462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moving source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580112" y="2772000"/>
            <a:ext cx="2066839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uncorrected spectrum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48" name="Picture 4" descr="D:\IIT-Ropar\NuclearPhysics\HJW\Pb-208\picture\Dopp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265532" cy="17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000" y="5661248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hristian Doppler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oscillations in deformed </a:t>
            </a:r>
            <a:r>
              <a:rPr lang="en-US" dirty="0"/>
              <a:t>n</a:t>
            </a:r>
            <a:r>
              <a:rPr lang="en-US" dirty="0" smtClean="0"/>
              <a:t>uclei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1182"/>
            <a:ext cx="5105400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612000"/>
            <a:ext cx="1880006" cy="15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900000"/>
            <a:ext cx="2346960" cy="12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52000" y="4536000"/>
            <a:ext cx="611065" cy="442035"/>
          </a:xfrm>
          <a:prstGeom prst="rect">
            <a:avLst/>
          </a:prstGeom>
          <a:solidFill>
            <a:schemeClr val="bg1"/>
          </a:solidFill>
        </p:spPr>
        <p:txBody>
          <a:bodyPr wrap="none" tIns="36000" bIns="36000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l-GR" sz="24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20000" flipH="1">
            <a:off x="2700000" y="4351288"/>
            <a:ext cx="1445405" cy="1584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 rot="-2760000">
            <a:off x="2808000" y="5112000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E0 or E2 transition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0000" y="6120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vibration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Bildschirmpräsentation (4:3)</PresentationFormat>
  <Paragraphs>173</Paragraphs>
  <Slides>25</Slides>
  <Notes>20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1_Larissa</vt:lpstr>
      <vt:lpstr>Equation</vt:lpstr>
      <vt:lpstr>Outline: electron spectroscopy</vt:lpstr>
      <vt:lpstr>Doppler-corrected e- and γ-ray spectroscopy</vt:lpstr>
      <vt:lpstr>207Bi source</vt:lpstr>
      <vt:lpstr>Energy resolution with 207Bi source in vacuum</vt:lpstr>
      <vt:lpstr>Conversion electron spectroscopy</vt:lpstr>
      <vt:lpstr>Coulomb excitation</vt:lpstr>
      <vt:lpstr>Coulomb excitation experiment</vt:lpstr>
      <vt:lpstr>Doppler effect</vt:lpstr>
      <vt:lpstr>Surface oscillations in deformed nuclei</vt:lpstr>
      <vt:lpstr>E0/E2 branching ratio</vt:lpstr>
      <vt:lpstr>Doppler-corrected e- and γ-ray spectroscopy</vt:lpstr>
      <vt:lpstr>Lorentz transformation</vt:lpstr>
      <vt:lpstr>Experimental arrangement</vt:lpstr>
      <vt:lpstr>Inelastic heavy-ion scattering</vt:lpstr>
      <vt:lpstr>Lorentz transformation</vt:lpstr>
      <vt:lpstr>Electron spectroscopy with mini-orange devices</vt:lpstr>
      <vt:lpstr>Experimental arrangement</vt:lpstr>
      <vt:lpstr>Lorentz transformation</vt:lpstr>
      <vt:lpstr>Electron spectroscopy with mini-orange devices</vt:lpstr>
      <vt:lpstr>Coulomb excitation experiment</vt:lpstr>
      <vt:lpstr>Experimental arrangement</vt:lpstr>
      <vt:lpstr>Compound nucleus formation</vt:lpstr>
      <vt:lpstr>Experimental arrangement with orange spectrometer</vt:lpstr>
      <vt:lpstr>Conversion electron spectroscopy after (HI,xn)-reactions</vt:lpstr>
      <vt:lpstr>Summary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441</cp:revision>
  <dcterms:created xsi:type="dcterms:W3CDTF">2016-04-06T12:04:03Z</dcterms:created>
  <dcterms:modified xsi:type="dcterms:W3CDTF">2022-05-17T07:22:56Z</dcterms:modified>
</cp:coreProperties>
</file>