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8" r:id="rId2"/>
    <p:sldId id="359" r:id="rId3"/>
    <p:sldId id="340" r:id="rId4"/>
    <p:sldId id="334" r:id="rId5"/>
    <p:sldId id="357" r:id="rId6"/>
    <p:sldId id="360" r:id="rId7"/>
    <p:sldId id="343" r:id="rId8"/>
    <p:sldId id="345" r:id="rId9"/>
    <p:sldId id="346" r:id="rId10"/>
    <p:sldId id="347" r:id="rId11"/>
    <p:sldId id="335" r:id="rId12"/>
    <p:sldId id="336" r:id="rId13"/>
    <p:sldId id="337" r:id="rId14"/>
    <p:sldId id="338" r:id="rId15"/>
    <p:sldId id="339" r:id="rId16"/>
    <p:sldId id="348" r:id="rId17"/>
    <p:sldId id="349" r:id="rId18"/>
    <p:sldId id="351" r:id="rId19"/>
    <p:sldId id="31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8.wmf"/><Relationship Id="rId1" Type="http://schemas.openxmlformats.org/officeDocument/2006/relationships/image" Target="../media/image28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18.wmf"/><Relationship Id="rId4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48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2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18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92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34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78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04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92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3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3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9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emf"/><Relationship Id="rId11" Type="http://schemas.openxmlformats.org/officeDocument/2006/relationships/image" Target="../media/image36.emf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7" Type="http://schemas.openxmlformats.org/officeDocument/2006/relationships/image" Target="../media/image117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1520.png"/><Relationship Id="rId4" Type="http://schemas.openxmlformats.org/officeDocument/2006/relationships/image" Target="../media/image15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control" Target="../activeX/activeX2.xml"/><Relationship Id="rId7" Type="http://schemas.openxmlformats.org/officeDocument/2006/relationships/image" Target="../media/image5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10" Type="http://schemas.openxmlformats.org/officeDocument/2006/relationships/image" Target="../media/image50.wm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1.pn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10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61.png"/><Relationship Id="rId4" Type="http://schemas.openxmlformats.org/officeDocument/2006/relationships/image" Target="../media/image7.png"/><Relationship Id="rId9" Type="http://schemas.openxmlformats.org/officeDocument/2006/relationships/image" Target="../media/image11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0.png"/><Relationship Id="rId5" Type="http://schemas.openxmlformats.org/officeDocument/2006/relationships/image" Target="../media/image131.png"/><Relationship Id="rId4" Type="http://schemas.openxmlformats.org/officeDocument/2006/relationships/image" Target="../media/image10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1.em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3.jpeg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30.e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Doppler effect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49749" y="5301208"/>
            <a:ext cx="3354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relativity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Lorentz transformation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effect and broadening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γ- and electron detection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(velocity variation)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84200" y="2492375"/>
            <a:ext cx="1539875" cy="520700"/>
            <a:chOff x="326" y="2592"/>
            <a:chExt cx="970" cy="328"/>
          </a:xfrm>
        </p:grpSpPr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9" name="Equation" r:id="rId5" imgW="482400" imgH="253800" progId="Equation.3">
                    <p:embed/>
                  </p:oleObj>
                </mc:Choice>
                <mc:Fallback>
                  <p:oleObj name="Equation" r:id="rId5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  <p:pic>
        <p:nvPicPr>
          <p:cNvPr id="8" name="Picture 14" descr="dpbroad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2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476250" y="1222375"/>
          <a:ext cx="4292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8" imgW="2145960" imgH="469800" progId="Equation.3">
                  <p:embed/>
                </p:oleObj>
              </mc:Choice>
              <mc:Fallback>
                <p:oleObj name="Equation" r:id="rId8" imgW="2145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222375"/>
                        <a:ext cx="4292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14363" y="4329113"/>
            <a:ext cx="1962150" cy="484187"/>
            <a:chOff x="336" y="2688"/>
            <a:chExt cx="1236" cy="305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816" y="2736"/>
            <a:ext cx="75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1" name="Equation" r:id="rId10" imgW="596880" imgH="203040" progId="Equation.3">
                    <p:embed/>
                  </p:oleObj>
                </mc:Choice>
                <mc:Fallback>
                  <p:oleObj name="Equation" r:id="rId10" imgW="5968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736"/>
                          <a:ext cx="75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36" y="2688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0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612005"/>
            <a:ext cx="3611270" cy="456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320000" y="720000"/>
            <a:ext cx="449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problem: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 due to finite size of Ge-detector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1%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440000"/>
                <a:ext cx="970650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≅10%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28" y="1535121"/>
                <a:ext cx="2172646" cy="363113"/>
              </a:xfrm>
              <a:prstGeom prst="rect">
                <a:avLst/>
              </a:prstGeom>
              <a:blipFill rotWithShape="1"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359906" y="154740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4320000" y="3575081"/>
            <a:ext cx="246734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excitation: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115081"/>
                <a:ext cx="2736903" cy="375809"/>
              </a:xfrm>
              <a:prstGeom prst="rect">
                <a:avLst/>
              </a:prstGeom>
              <a:blipFill rotWithShape="1"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4320000" y="4475081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835081"/>
                <a:ext cx="4527842" cy="375809"/>
              </a:xfrm>
              <a:prstGeom prst="rect">
                <a:avLst/>
              </a:prstGeom>
              <a:blipFill rotWithShape="1"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375081"/>
                <a:ext cx="2594300" cy="358175"/>
              </a:xfrm>
              <a:prstGeom prst="rect">
                <a:avLst/>
              </a:prstGeom>
              <a:blipFill rotWithShape="1"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0" y="414000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200000" y="5400000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inelastic heavy-ion scattering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900000"/>
            <a:ext cx="27638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8"/>
            <a:ext cx="3177723" cy="583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476000" y="2062800"/>
            <a:ext cx="1569660" cy="316137"/>
          </a:xfrm>
          <a:prstGeom prst="rect">
            <a:avLst/>
          </a:prstGeom>
          <a:solidFill>
            <a:schemeClr val="bg1"/>
          </a:solidFill>
        </p:spPr>
        <p:txBody>
          <a:bodyPr wrap="none" bIns="54000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raw </a:t>
            </a:r>
            <a:r>
              <a:rPr lang="el-GR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 spectrum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1080000"/>
            <a:ext cx="79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181</a:t>
            </a:r>
            <a:r>
              <a:rPr lang="en-US" sz="2400" dirty="0" smtClean="0">
                <a:solidFill>
                  <a:srgbClr val="0000CC"/>
                </a:solidFill>
              </a:rPr>
              <a:t>Ta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40000" y="3240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00CC"/>
                </a:solidFill>
              </a:rPr>
              <a:t>238</a:t>
            </a:r>
            <a:r>
              <a:rPr lang="en-US" sz="2400" dirty="0">
                <a:solidFill>
                  <a:srgbClr val="0000CC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190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24008" y="764704"/>
            <a:ext cx="4962144" cy="3216250"/>
            <a:chOff x="324008" y="612009"/>
            <a:chExt cx="4962144" cy="3216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" y="612009"/>
              <a:ext cx="4962144" cy="32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3816000" y="1224000"/>
              <a:ext cx="1440160" cy="7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08000" bIns="108000" rtlCol="0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γ</a:t>
              </a:r>
              <a:r>
                <a:rPr lang="en-US" dirty="0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-ray angular distribution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683568" y="4112695"/>
            <a:ext cx="5370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 of the solid angle element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laboratory system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800000" y="4472695"/>
                <a:ext cx="1365567" cy="690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num>
                        <m:den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1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4472695"/>
                <a:ext cx="1365567" cy="6901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5192695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0" y="5732695"/>
                <a:ext cx="247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5732695"/>
                <a:ext cx="2477408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4427984" y="5732695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formula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arrangement (electron detection)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99992" y="2880000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– Mini-Orange: 19 cm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Mini-Orange – Si detector: 6 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4860000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excitation: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blipFill rotWithShape="1">
                <a:blip r:embed="rId3"/>
                <a:stretch>
                  <a:fillRect t="-57692" b="-10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76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5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" y="612008"/>
            <a:ext cx="4731471" cy="589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64000" y="972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4000" y="3744000"/>
            <a:ext cx="636960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l-GR" dirty="0" smtClean="0">
                <a:solidFill>
                  <a:srgbClr val="0000FF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-rays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00000" y="1152000"/>
            <a:ext cx="12769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shift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00000" y="3960000"/>
            <a:ext cx="22878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angle contraction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20000" y="9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10%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20000" y="3780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0%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detectors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576535"/>
            <a:ext cx="6842127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"/>
          <p:cNvSpPr>
            <a:spLocks noChangeAspect="1" noChangeShapeType="1"/>
          </p:cNvSpPr>
          <p:nvPr/>
        </p:nvSpPr>
        <p:spPr bwMode="auto">
          <a:xfrm flipH="1">
            <a:off x="6963171" y="4510360"/>
            <a:ext cx="10080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4"/>
          <p:cNvSpPr txBox="1">
            <a:spLocks noChangeAspect="1" noChangeArrowheads="1"/>
          </p:cNvSpPr>
          <p:nvPr/>
        </p:nvSpPr>
        <p:spPr bwMode="auto">
          <a:xfrm rot="780000">
            <a:off x="4680346" y="3789635"/>
            <a:ext cx="555625" cy="3095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70cm</a:t>
            </a:r>
          </a:p>
        </p:txBody>
      </p:sp>
      <p:sp>
        <p:nvSpPr>
          <p:cNvPr id="7" name="Text Box 15"/>
          <p:cNvSpPr txBox="1">
            <a:spLocks noChangeAspect="1" noChangeArrowheads="1"/>
          </p:cNvSpPr>
          <p:nvPr/>
        </p:nvSpPr>
        <p:spPr bwMode="auto">
          <a:xfrm rot="18900000">
            <a:off x="6407546" y="4797698"/>
            <a:ext cx="555625" cy="3095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20cm</a:t>
            </a:r>
          </a:p>
        </p:txBody>
      </p:sp>
      <p:sp>
        <p:nvSpPr>
          <p:cNvPr id="8" name="Line 12"/>
          <p:cNvSpPr>
            <a:spLocks noChangeAspect="1" noChangeShapeType="1"/>
          </p:cNvSpPr>
          <p:nvPr/>
        </p:nvSpPr>
        <p:spPr bwMode="auto">
          <a:xfrm flipV="1">
            <a:off x="6388496" y="4510360"/>
            <a:ext cx="503238" cy="5032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1"/>
          <p:cNvSpPr>
            <a:spLocks noChangeAspect="1" noChangeShapeType="1"/>
          </p:cNvSpPr>
          <p:nvPr/>
        </p:nvSpPr>
        <p:spPr bwMode="auto">
          <a:xfrm>
            <a:off x="3796109" y="3861073"/>
            <a:ext cx="3095625" cy="649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>
            <a:off x="6888559" y="4281760"/>
            <a:ext cx="0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16"/>
          <p:cNvSpPr txBox="1">
            <a:spLocks noChangeAspect="1" noChangeArrowheads="1"/>
          </p:cNvSpPr>
          <p:nvPr/>
        </p:nvSpPr>
        <p:spPr bwMode="auto">
          <a:xfrm>
            <a:off x="7252096" y="4581798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12" name="Text Box 17"/>
          <p:cNvSpPr txBox="1">
            <a:spLocks noChangeAspect="1" noChangeArrowheads="1"/>
          </p:cNvSpPr>
          <p:nvPr/>
        </p:nvSpPr>
        <p:spPr bwMode="auto">
          <a:xfrm>
            <a:off x="6564709" y="3895998"/>
            <a:ext cx="8318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target</a:t>
            </a:r>
          </a:p>
        </p:txBody>
      </p:sp>
      <p:sp>
        <p:nvSpPr>
          <p:cNvPr id="13" name="Line 20"/>
          <p:cNvSpPr>
            <a:spLocks noChangeAspect="1" noChangeShapeType="1"/>
          </p:cNvSpPr>
          <p:nvPr/>
        </p:nvSpPr>
        <p:spPr bwMode="auto">
          <a:xfrm>
            <a:off x="1851420" y="4510360"/>
            <a:ext cx="611981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" name="Picture 21" descr="ebb2_s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2" y="5652000"/>
            <a:ext cx="84010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0" y="5616000"/>
            <a:ext cx="1000000" cy="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 distance method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612000"/>
            <a:ext cx="4743450" cy="407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080000"/>
                <a:ext cx="2361929" cy="47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𝑑𝑒𝑔𝑟𝑎𝑑𝑒𝑑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𝐼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80000"/>
                <a:ext cx="2361929" cy="475323"/>
              </a:xfrm>
              <a:prstGeom prst="rect">
                <a:avLst/>
              </a:prstGeom>
              <a:blipFill rotWithShape="1">
                <a:blip r:embed="rId3"/>
                <a:stretch>
                  <a:fillRect t="-84615" r="-14433" b="-10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1620000"/>
                <a:ext cx="2544094" cy="51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𝑠h𝑖𝑓𝑡𝑒𝑑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620000"/>
                <a:ext cx="2544094" cy="519566"/>
              </a:xfrm>
              <a:prstGeom prst="rect">
                <a:avLst/>
              </a:prstGeom>
              <a:blipFill rotWithShape="1">
                <a:blip r:embed="rId4"/>
                <a:stretch>
                  <a:fillRect t="-76471" r="-9113" b="-88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0" y="2160000"/>
                <a:ext cx="3047373" cy="6974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𝑑𝑒𝑔𝑟𝑎𝑑𝑒𝑑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𝑑𝑒𝑔𝑟𝑎𝑑𝑒𝑑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𝑠h𝑖𝑓𝑡𝑒𝑑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60000"/>
                <a:ext cx="3047373" cy="6974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429000"/>
            <a:ext cx="350520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 Attenuation Method</a:t>
            </a:r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02904" y="1776164"/>
            <a:ext cx="76200" cy="1066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79104" y="1776164"/>
            <a:ext cx="1524000" cy="10668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07504" y="2233364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20688779" flipV="1">
            <a:off x="1936304" y="2004764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 rot="20671025" flipV="1">
            <a:off x="2850704" y="2004764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 rot="3410374">
            <a:off x="3509516" y="1390402"/>
            <a:ext cx="1654175" cy="381000"/>
          </a:xfrm>
          <a:prstGeom prst="ellipse">
            <a:avLst/>
          </a:prstGeom>
          <a:solidFill>
            <a:srgbClr val="CCEC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2698304" y="2157164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179937" y="1227167"/>
            <a:ext cx="706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target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370909" y="1227167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stopper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30252" y="1836767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beam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630167" y="2355602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>
                <a:latin typeface="Times New Roman" panose="02020603050405020304" pitchFamily="18" charset="0"/>
              </a:rPr>
              <a:t>Germanium</a:t>
            </a:r>
          </a:p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detector</a:t>
            </a:r>
            <a:endParaRPr lang="en-US" altLang="de-DE" dirty="0">
              <a:latin typeface="Times New Roman" panose="02020603050405020304" pitchFamily="18" charset="0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1433067" y="2073027"/>
            <a:ext cx="1325562" cy="419100"/>
          </a:xfrm>
          <a:custGeom>
            <a:avLst/>
            <a:gdLst>
              <a:gd name="T0" fmla="*/ 0 w 835"/>
              <a:gd name="T1" fmla="*/ 111 h 264"/>
              <a:gd name="T2" fmla="*/ 144 w 835"/>
              <a:gd name="T3" fmla="*/ 53 h 264"/>
              <a:gd name="T4" fmla="*/ 221 w 835"/>
              <a:gd name="T5" fmla="*/ 15 h 264"/>
              <a:gd name="T6" fmla="*/ 327 w 835"/>
              <a:gd name="T7" fmla="*/ 120 h 264"/>
              <a:gd name="T8" fmla="*/ 279 w 835"/>
              <a:gd name="T9" fmla="*/ 187 h 264"/>
              <a:gd name="T10" fmla="*/ 269 w 835"/>
              <a:gd name="T11" fmla="*/ 245 h 264"/>
              <a:gd name="T12" fmla="*/ 327 w 835"/>
              <a:gd name="T13" fmla="*/ 264 h 264"/>
              <a:gd name="T14" fmla="*/ 432 w 835"/>
              <a:gd name="T15" fmla="*/ 178 h 264"/>
              <a:gd name="T16" fmla="*/ 499 w 835"/>
              <a:gd name="T17" fmla="*/ 235 h 264"/>
              <a:gd name="T18" fmla="*/ 557 w 835"/>
              <a:gd name="T19" fmla="*/ 207 h 264"/>
              <a:gd name="T20" fmla="*/ 576 w 835"/>
              <a:gd name="T21" fmla="*/ 149 h 264"/>
              <a:gd name="T22" fmla="*/ 605 w 835"/>
              <a:gd name="T23" fmla="*/ 139 h 264"/>
              <a:gd name="T24" fmla="*/ 720 w 835"/>
              <a:gd name="T25" fmla="*/ 130 h 264"/>
              <a:gd name="T26" fmla="*/ 835 w 835"/>
              <a:gd name="T27" fmla="*/ 9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5" h="264">
                <a:moveTo>
                  <a:pt x="0" y="111"/>
                </a:moveTo>
                <a:cubicBezTo>
                  <a:pt x="117" y="98"/>
                  <a:pt x="67" y="104"/>
                  <a:pt x="144" y="53"/>
                </a:cubicBezTo>
                <a:cubicBezTo>
                  <a:pt x="174" y="7"/>
                  <a:pt x="165" y="0"/>
                  <a:pt x="221" y="15"/>
                </a:cubicBezTo>
                <a:cubicBezTo>
                  <a:pt x="252" y="60"/>
                  <a:pt x="289" y="84"/>
                  <a:pt x="327" y="120"/>
                </a:cubicBezTo>
                <a:cubicBezTo>
                  <a:pt x="342" y="170"/>
                  <a:pt x="323" y="173"/>
                  <a:pt x="279" y="187"/>
                </a:cubicBezTo>
                <a:cubicBezTo>
                  <a:pt x="264" y="202"/>
                  <a:pt x="237" y="218"/>
                  <a:pt x="269" y="245"/>
                </a:cubicBezTo>
                <a:cubicBezTo>
                  <a:pt x="285" y="258"/>
                  <a:pt x="327" y="264"/>
                  <a:pt x="327" y="264"/>
                </a:cubicBezTo>
                <a:cubicBezTo>
                  <a:pt x="391" y="243"/>
                  <a:pt x="368" y="198"/>
                  <a:pt x="432" y="178"/>
                </a:cubicBezTo>
                <a:cubicBezTo>
                  <a:pt x="477" y="188"/>
                  <a:pt x="485" y="192"/>
                  <a:pt x="499" y="235"/>
                </a:cubicBezTo>
                <a:cubicBezTo>
                  <a:pt x="519" y="229"/>
                  <a:pt x="543" y="224"/>
                  <a:pt x="557" y="207"/>
                </a:cubicBezTo>
                <a:cubicBezTo>
                  <a:pt x="570" y="191"/>
                  <a:pt x="562" y="164"/>
                  <a:pt x="576" y="149"/>
                </a:cubicBezTo>
                <a:cubicBezTo>
                  <a:pt x="583" y="142"/>
                  <a:pt x="595" y="140"/>
                  <a:pt x="605" y="139"/>
                </a:cubicBezTo>
                <a:cubicBezTo>
                  <a:pt x="643" y="134"/>
                  <a:pt x="682" y="133"/>
                  <a:pt x="720" y="130"/>
                </a:cubicBezTo>
                <a:cubicBezTo>
                  <a:pt x="740" y="73"/>
                  <a:pt x="779" y="91"/>
                  <a:pt x="835" y="9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1783904" y="2157164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2520000"/>
            <a:ext cx="376618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79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tracking</a:t>
            </a:r>
            <a:endParaRPr lang="en-US" dirty="0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04825" y="617885"/>
            <a:ext cx="37163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>
                <a:latin typeface="Comic Sans MS" pitchFamily="66" charset="0"/>
                <a:cs typeface="Arial" pitchFamily="34" charset="0"/>
              </a:rPr>
              <a:t>Gamma Arrays based on Compton</a:t>
            </a:r>
            <a:br>
              <a:rPr lang="en-US" altLang="de-DE">
                <a:latin typeface="Comic Sans MS" pitchFamily="66" charset="0"/>
                <a:cs typeface="Arial" pitchFamily="34" charset="0"/>
              </a:rPr>
            </a:br>
            <a:r>
              <a:rPr lang="en-US" altLang="de-DE">
                <a:latin typeface="Comic Sans MS" pitchFamily="66" charset="0"/>
                <a:cs typeface="Arial" pitchFamily="34" charset="0"/>
              </a:rPr>
              <a:t> Suppressed Spectrometers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989513" y="617885"/>
            <a:ext cx="35814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dirty="0">
                <a:solidFill>
                  <a:srgbClr val="0000CC"/>
                </a:solidFill>
                <a:latin typeface="Comic Sans MS" pitchFamily="66" charset="0"/>
                <a:cs typeface="Arial" pitchFamily="34" charset="0"/>
              </a:rPr>
              <a:t>Tracking Arrays</a:t>
            </a:r>
            <a:r>
              <a:rPr lang="en-US" altLang="de-DE" dirty="0">
                <a:latin typeface="Comic Sans MS" pitchFamily="66" charset="0"/>
                <a:cs typeface="Arial" pitchFamily="34" charset="0"/>
              </a:rPr>
              <a:t> based on</a:t>
            </a:r>
          </a:p>
          <a:p>
            <a:pPr algn="ctr"/>
            <a:r>
              <a:rPr lang="en-US" altLang="de-DE" dirty="0">
                <a:latin typeface="Comic Sans MS" pitchFamily="66" charset="0"/>
                <a:cs typeface="Arial" pitchFamily="34" charset="0"/>
              </a:rPr>
              <a:t>Position Sensitive Ge Detectors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rot="16200000">
            <a:off x="4533900" y="4987925"/>
            <a:ext cx="0" cy="160020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688368" y="5486400"/>
            <a:ext cx="2196000" cy="78175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de-DE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50 - 25 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1 -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r>
              <a:rPr lang="en-GB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de-D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403872" y="5486400"/>
            <a:ext cx="2016000" cy="806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altLang="de-DE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de-DE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10 - 7 </a:t>
            </a:r>
            <a:r>
              <a:rPr lang="it-IT" altLang="de-DE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 eaLnBrk="0" hangingPunct="0">
              <a:lnSpc>
                <a:spcPct val="80000"/>
              </a:lnSpc>
            </a:pPr>
            <a:r>
              <a:rPr lang="en-GB" altLang="de-DE" b="1" dirty="0">
                <a:cs typeface="Arial" pitchFamily="34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– </a:t>
            </a:r>
            <a:r>
              <a:rPr lang="en-GB" altLang="de-DE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altLang="de-DE" sz="1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GB" altLang="de-D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de-D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r>
              <a:rPr lang="en-GB" alt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de-DE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" b="3778"/>
          <a:stretch>
            <a:fillRect/>
          </a:stretch>
        </p:blipFill>
        <p:spPr bwMode="auto">
          <a:xfrm>
            <a:off x="381000" y="28956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gammasph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"/>
          <a:stretch>
            <a:fillRect/>
          </a:stretch>
        </p:blipFill>
        <p:spPr bwMode="auto">
          <a:xfrm>
            <a:off x="2427288" y="2903538"/>
            <a:ext cx="1839912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Quickie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b="14325"/>
          <a:stretch>
            <a:fillRect/>
          </a:stretch>
        </p:blipFill>
        <p:spPr bwMode="auto">
          <a:xfrm>
            <a:off x="6883400" y="2898775"/>
            <a:ext cx="1879600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386013" y="4967288"/>
            <a:ext cx="1987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e-DE">
                <a:solidFill>
                  <a:srgbClr val="FF0000"/>
                </a:solidFill>
                <a:cs typeface="Arial" pitchFamily="34" charset="0"/>
              </a:rPr>
              <a:t>GAMMASPHERE</a:t>
            </a:r>
            <a:endParaRPr lang="en-US" altLang="de-DE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20713" y="4967288"/>
            <a:ext cx="1403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de-DE">
                <a:solidFill>
                  <a:srgbClr val="FF0000"/>
                </a:solidFill>
                <a:cs typeface="Arial" pitchFamily="34" charset="0"/>
              </a:rPr>
              <a:t>EUROBALL</a:t>
            </a:r>
            <a:endParaRPr lang="en-US" altLang="de-DE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7334250" y="4967288"/>
            <a:ext cx="971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cs typeface="Arial" pitchFamily="34" charset="0"/>
              </a:rPr>
              <a:t>GRETA</a:t>
            </a:r>
            <a:endParaRPr lang="en-US" altLang="de-DE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257800" y="4967288"/>
            <a:ext cx="958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cs typeface="Arial" pitchFamily="34" charset="0"/>
              </a:rPr>
              <a:t>AGATA</a:t>
            </a:r>
          </a:p>
        </p:txBody>
      </p:sp>
      <p:pic>
        <p:nvPicPr>
          <p:cNvPr id="29" name="Picture 14" descr="design_p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903538"/>
            <a:ext cx="1847850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256" r:id="rId2" imgW="2668680" imgH="1506600"/>
        </mc:Choice>
        <mc:Fallback>
          <p:control r:id="rId2" imgW="2668680" imgH="1506600">
            <p:pic>
              <p:nvPicPr>
                <p:cNvPr id="3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187450" y="1341438"/>
                  <a:ext cx="2668588" cy="1506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57" r:id="rId3" imgW="2190600" imgH="1506600"/>
        </mc:Choice>
        <mc:Fallback>
          <p:control r:id="rId3" imgW="2190600" imgH="1506600">
            <p:pic>
              <p:nvPicPr>
                <p:cNvPr id="4" name="ShockwaveFlash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5508625" y="1341438"/>
                  <a:ext cx="2190750" cy="15065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75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versus resolution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709988" cy="1608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97325" y="860524"/>
            <a:ext cx="4967288" cy="13287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solidFill>
                  <a:schemeClr val="bg1"/>
                </a:solidFill>
                <a:latin typeface="Comic Sans MS" pitchFamily="66" charset="0"/>
              </a:rPr>
              <a:t>With a source at rest, the intrinsic resolution of the detector can be reached; </a:t>
            </a:r>
          </a:p>
          <a:p>
            <a:pPr algn="l">
              <a:spcBef>
                <a:spcPct val="50000"/>
              </a:spcBef>
            </a:pPr>
            <a:r>
              <a:rPr lang="it-IT" altLang="de-DE">
                <a:solidFill>
                  <a:schemeClr val="bg1"/>
                </a:solidFill>
                <a:latin typeface="Comic Sans MS" pitchFamily="66" charset="0"/>
              </a:rPr>
              <a:t>efficiency decreases with the increasing detector-source distance.</a:t>
            </a:r>
            <a:endParaRPr lang="en-US" altLang="de-DE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3021112"/>
            <a:ext cx="4752975" cy="13112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 sz="2000">
                <a:solidFill>
                  <a:schemeClr val="bg1"/>
                </a:solidFill>
                <a:latin typeface="Comic Sans MS" pitchFamily="66" charset="0"/>
              </a:rPr>
              <a:t>With a moving source also the effective energy resolution depends on the detector-source distance (Doppler effect)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808387"/>
            <a:ext cx="3368675" cy="3597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7950" y="4892774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Small </a:t>
            </a:r>
            <a:r>
              <a:rPr lang="it-IT" altLang="de-DE" i="1">
                <a:latin typeface="Comic Sans MS" pitchFamily="66" charset="0"/>
              </a:rPr>
              <a:t>d</a:t>
            </a:r>
            <a:r>
              <a:rPr lang="it-IT" altLang="de-DE">
                <a:latin typeface="Comic Sans MS" pitchFamily="66" charset="0"/>
              </a:rPr>
              <a:t/>
            </a:r>
            <a:br>
              <a:rPr lang="it-IT" altLang="de-DE">
                <a:latin typeface="Comic Sans MS" pitchFamily="66" charset="0"/>
              </a:rPr>
            </a:br>
            <a:r>
              <a:rPr lang="it-IT" altLang="de-DE">
                <a:latin typeface="Comic Sans MS" pitchFamily="66" charset="0"/>
              </a:rPr>
              <a:t>Large </a:t>
            </a:r>
            <a:r>
              <a:rPr lang="it-IT" altLang="de-DE" i="1">
                <a:latin typeface="Comic Sans MS" pitchFamily="66" charset="0"/>
              </a:rPr>
              <a:t>d</a:t>
            </a:r>
            <a:endParaRPr lang="en-US" altLang="de-DE" i="1"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0" y="4892774"/>
            <a:ext cx="1150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Large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W</a:t>
            </a:r>
            <a:br>
              <a:rPr lang="it-IT" altLang="de-DE">
                <a:latin typeface="Symbol" pitchFamily="18" charset="2"/>
              </a:rPr>
            </a:br>
            <a:r>
              <a:rPr lang="it-IT" altLang="de-DE">
                <a:latin typeface="Comic Sans MS" pitchFamily="66" charset="0"/>
              </a:rPr>
              <a:t>Small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W</a:t>
            </a:r>
            <a:endParaRPr lang="en-US" altLang="de-DE">
              <a:latin typeface="Symbol" pitchFamily="18" charset="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82925" y="4892774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High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e</a:t>
            </a:r>
            <a:r>
              <a:rPr lang="it-IT" altLang="de-DE">
                <a:latin typeface="Times New Roman" pitchFamily="18" charset="0"/>
              </a:rPr>
              <a:t/>
            </a:r>
            <a:br>
              <a:rPr lang="it-IT" altLang="de-DE">
                <a:latin typeface="Times New Roman" pitchFamily="18" charset="0"/>
              </a:rPr>
            </a:br>
            <a:r>
              <a:rPr lang="it-IT" altLang="de-DE">
                <a:latin typeface="Comic Sans MS" pitchFamily="66" charset="0"/>
              </a:rPr>
              <a:t>Low</a:t>
            </a:r>
            <a:r>
              <a:rPr lang="it-IT" altLang="de-DE">
                <a:latin typeface="Times New Roman" pitchFamily="18" charset="0"/>
              </a:rPr>
              <a:t> </a:t>
            </a:r>
            <a:r>
              <a:rPr lang="it-IT" altLang="de-DE">
                <a:latin typeface="Symbol" pitchFamily="18" charset="2"/>
              </a:rPr>
              <a:t>e</a:t>
            </a:r>
            <a:endParaRPr lang="en-US" altLang="de-DE">
              <a:latin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56100" y="4892774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de-DE">
                <a:latin typeface="Comic Sans MS" pitchFamily="66" charset="0"/>
              </a:rPr>
              <a:t>Poor FWHM</a:t>
            </a:r>
            <a:br>
              <a:rPr lang="it-IT" altLang="de-DE">
                <a:latin typeface="Comic Sans MS" pitchFamily="66" charset="0"/>
              </a:rPr>
            </a:br>
            <a:r>
              <a:rPr lang="it-IT" altLang="de-DE">
                <a:latin typeface="Comic Sans MS" pitchFamily="66" charset="0"/>
              </a:rPr>
              <a:t>Good FWHM</a:t>
            </a:r>
            <a:endParaRPr lang="en-US" altLang="de-DE">
              <a:latin typeface="Comic Sans MS" pitchFamily="66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1174750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006850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735263" y="5105499"/>
            <a:ext cx="288925" cy="215900"/>
          </a:xfrm>
          <a:prstGeom prst="leftRightArrow">
            <a:avLst>
              <a:gd name="adj1" fmla="val 50000"/>
              <a:gd name="adj2" fmla="val 2676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rot="18900000">
            <a:off x="4679950" y="4605437"/>
            <a:ext cx="900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rot="2700000">
            <a:off x="4769644" y="5919093"/>
            <a:ext cx="9001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resolution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900000"/>
            <a:ext cx="8513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factors affecting the final energy resolution (FWHM) at a particular energy are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20000" y="1260000"/>
                <a:ext cx="4557081" cy="499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𝑓𝑖𝑛𝑎𝑙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𝐼𝑛𝑡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𝑑𝑒𝑡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60000"/>
                <a:ext cx="4557081" cy="4997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1" y="1980000"/>
                <a:ext cx="597621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𝐼𝑛𝑡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intrinsic resolution of the detector system.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It includes contributions from the detector itself and 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the electronic components used to process the signal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1980000"/>
                <a:ext cx="5976215" cy="861774"/>
              </a:xfrm>
              <a:prstGeom prst="rect">
                <a:avLst/>
              </a:prstGeom>
              <a:blipFill>
                <a:blip r:embed="rId3"/>
                <a:stretch>
                  <a:fillRect t="-2128" b="-106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2880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Doppler broadening arising from the opening angle of 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the detectors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5976216" cy="584775"/>
              </a:xfrm>
              <a:prstGeom prst="rect">
                <a:avLst/>
              </a:prstGeom>
              <a:blipFill>
                <a:blip r:embed="rId4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3528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Doppler broadening arising from the angular spread of the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recoils in the target</a:t>
                </a:r>
                <a:endParaRPr lang="de-DE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528000"/>
                <a:ext cx="5976216" cy="584775"/>
              </a:xfrm>
              <a:prstGeom prst="rect">
                <a:avLst/>
              </a:prstGeom>
              <a:blipFill>
                <a:blip r:embed="rId5"/>
                <a:stretch>
                  <a:fillRect t="-3125" r="-816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40001" y="4140000"/>
                <a:ext cx="59762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 −</m:t>
                    </m:r>
                  </m:oMath>
                </a14:m>
                <a:r>
                  <a:rPr lang="de-DE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Doppler broadening arising from the velocity (energy) 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variation of the excited nucleus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4140000"/>
                <a:ext cx="5976216" cy="584775"/>
              </a:xfrm>
              <a:prstGeom prst="rect">
                <a:avLst/>
              </a:prstGeom>
              <a:blipFill>
                <a:blip r:embed="rId6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/>
          <p:cNvGrpSpPr/>
          <p:nvPr/>
        </p:nvGrpSpPr>
        <p:grpSpPr>
          <a:xfrm>
            <a:off x="6624000" y="1412776"/>
            <a:ext cx="2197200" cy="1993238"/>
            <a:chOff x="6624000" y="1729837"/>
            <a:chExt cx="2197200" cy="199323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1980000"/>
              <a:ext cx="1981200" cy="174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6624000" y="2628000"/>
                  <a:ext cx="537583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𝑑𝑒𝑡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000" y="2628000"/>
                  <a:ext cx="537583" cy="24622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955" r="-2273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/>
                <p:cNvSpPr txBox="1"/>
                <p:nvPr/>
              </p:nvSpPr>
              <p:spPr>
                <a:xfrm>
                  <a:off x="8269230" y="2276872"/>
                  <a:ext cx="407226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230" y="2276872"/>
                  <a:ext cx="407226" cy="2462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121" r="-3030" b="-146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8166534" y="1729837"/>
                  <a:ext cx="65466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±∆</m:t>
                        </m:r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oMath>
                    </m:oMathPara>
                  </a14:m>
                  <a:endParaRPr lang="de-DE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6534" y="1729837"/>
                  <a:ext cx="654666" cy="24622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738" r="-2804" b="-17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00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relativity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612000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Lorentz transformation: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72000"/>
            <a:ext cx="4078287" cy="23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720000"/>
            <a:ext cx="3584448" cy="6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805" y="1548000"/>
            <a:ext cx="3825850" cy="55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2196000"/>
            <a:ext cx="2542032" cy="13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62928"/>
            <a:ext cx="2468880" cy="76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320000"/>
            <a:ext cx="5113325" cy="70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00" y="3600000"/>
            <a:ext cx="1280160" cy="18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112000"/>
            <a:ext cx="4498848" cy="127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Lorentz transformation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612007"/>
            <a:ext cx="4286707" cy="174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2000" y="24120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rest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00000" y="2412000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laboratory system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60000" y="612000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const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580000" y="900000"/>
            <a:ext cx="12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energy: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5580000" y="1260000"/>
                <a:ext cx="2867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286796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580000" y="1656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2016000"/>
                <a:ext cx="2420213" cy="427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5580000" y="2700000"/>
            <a:ext cx="35301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, P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 total energy and momentum in the rest system</a:t>
            </a:r>
          </a:p>
          <a:p>
            <a:r>
              <a:rPr lang="en-US" sz="1100" dirty="0" smtClean="0"/>
              <a:t>E, P    total energy and momentum in the laboratory system</a:t>
            </a:r>
            <a:endParaRPr lang="en-US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0000" y="396000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formula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zero-mass particle (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E=Pc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720000" y="4392000"/>
                <a:ext cx="2887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392000"/>
                <a:ext cx="288764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860000"/>
                <a:ext cx="2605521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360000" y="6300000"/>
            <a:ext cx="342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Byckling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Kajantie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J. Wiley &amp; Sons   London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93" y="3960000"/>
            <a:ext cx="1005840" cy="1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464066" y="5411358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Hendrik Lorentz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74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detection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12015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499992" y="2880000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</a:p>
          <a:p>
            <a:endParaRPr lang="en-US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ϑ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– Mini-Orange: 19 cm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Mini-Orange – Si detector: 6 cm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4860000"/>
            <a:ext cx="2222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projectile excitation: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220000"/>
                <a:ext cx="5834802" cy="458652"/>
              </a:xfrm>
              <a:prstGeom prst="rect">
                <a:avLst/>
              </a:prstGeom>
              <a:blipFill rotWithShape="1">
                <a:blip r:embed="rId3"/>
                <a:stretch>
                  <a:fillRect t="-57692" b="-10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76000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+</m:t>
                      </m:r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8962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3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pic>
        <p:nvPicPr>
          <p:cNvPr id="4" name="Picture 4" descr="dpsh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881563" cy="48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539750" y="1222375"/>
          <a:ext cx="259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4" imgW="1295280" imgH="495000" progId="Equation.3">
                  <p:embed/>
                </p:oleObj>
              </mc:Choice>
              <mc:Fallback>
                <p:oleObj name="Equation" r:id="rId4" imgW="12952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22375"/>
                        <a:ext cx="2590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84200" y="2492375"/>
            <a:ext cx="1539875" cy="520700"/>
            <a:chOff x="326" y="2592"/>
            <a:chExt cx="970" cy="328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2" name="Equation" r:id="rId8" imgW="482400" imgH="253800" progId="Equation.3">
                    <p:embed/>
                  </p:oleObj>
                </mc:Choice>
                <mc:Fallback>
                  <p:oleObj name="Equation" r:id="rId8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609600" y="5105400"/>
          <a:ext cx="20383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Equation" r:id="rId10" imgW="1015920" imgH="545760" progId="Equation.3">
                  <p:embed/>
                </p:oleObj>
              </mc:Choice>
              <mc:Fallback>
                <p:oleObj name="Equation" r:id="rId10" imgW="10159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203835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and position resolution</a:t>
            </a:r>
            <a:endParaRPr lang="en-US" dirty="0"/>
          </a:p>
        </p:txBody>
      </p:sp>
      <p:pic>
        <p:nvPicPr>
          <p:cNvPr id="4" name="Picture 3" descr="caps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10829"/>
            <a:ext cx="32019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875" y="3011016"/>
            <a:ext cx="2735263" cy="299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651500" y="4446116"/>
            <a:ext cx="1081088" cy="1152525"/>
            <a:chOff x="1338" y="3006"/>
            <a:chExt cx="681" cy="72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384" y="3052"/>
              <a:ext cx="589" cy="6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38" y="3006"/>
              <a:ext cx="454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338" y="3279"/>
              <a:ext cx="681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de-DE" sz="1800">
                <a:latin typeface="Calibri" pitchFamily="34" charset="0"/>
              </a:endParaRPr>
            </a:p>
          </p:txBody>
        </p:sp>
      </p:grp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63938" y="5166841"/>
            <a:ext cx="21240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59450" y="4446116"/>
            <a:ext cx="504825" cy="1584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3600000">
            <a:off x="5726906" y="5818510"/>
            <a:ext cx="1128713" cy="161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5759450" y="5022379"/>
            <a:ext cx="233363" cy="231775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24638" y="3438054"/>
            <a:ext cx="611187" cy="646112"/>
          </a:xfrm>
          <a:prstGeom prst="ellipse">
            <a:avLst/>
          </a:prstGeom>
          <a:solidFill>
            <a:srgbClr val="99FF99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048375" y="3798416"/>
            <a:ext cx="828675" cy="12239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929313" y="5222404"/>
            <a:ext cx="287337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300000" flipV="1">
            <a:off x="6011863" y="4517554"/>
            <a:ext cx="2447925" cy="720725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6048375" y="3942879"/>
            <a:ext cx="1116013" cy="1079500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6048375" y="3655541"/>
            <a:ext cx="611188" cy="1366838"/>
          </a:xfrm>
          <a:prstGeom prst="line">
            <a:avLst/>
          </a:prstGeom>
          <a:noFill/>
          <a:ln w="381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350000" y="4374679"/>
            <a:ext cx="2159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4981575" y="4158779"/>
            <a:ext cx="1458913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787900" y="4663604"/>
            <a:ext cx="18002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803275" y="3079279"/>
            <a:ext cx="2071688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Position resolution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29424" y="4293724"/>
            <a:ext cx="2045753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Angular resolution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1827198" y="2293460"/>
            <a:ext cx="142875" cy="722313"/>
          </a:xfrm>
          <a:prstGeom prst="upArrow">
            <a:avLst>
              <a:gd name="adj1" fmla="val 57287"/>
              <a:gd name="adj2" fmla="val 8079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856860" y="5579608"/>
            <a:ext cx="198002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Energy resolution</a:t>
            </a:r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 rot="10800000">
            <a:off x="1571625" y="3501554"/>
            <a:ext cx="457200" cy="720725"/>
          </a:xfrm>
          <a:prstGeom prst="upArrow">
            <a:avLst>
              <a:gd name="adj1" fmla="val 55870"/>
              <a:gd name="adj2" fmla="val 381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28" name="AutoShape 30"/>
          <p:cNvSpPr>
            <a:spLocks noChangeArrowheads="1"/>
          </p:cNvSpPr>
          <p:nvPr/>
        </p:nvSpPr>
        <p:spPr bwMode="auto">
          <a:xfrm rot="10800000">
            <a:off x="1571625" y="4787429"/>
            <a:ext cx="457200" cy="720725"/>
          </a:xfrm>
          <a:prstGeom prst="upArrow">
            <a:avLst>
              <a:gd name="adj1" fmla="val 55870"/>
              <a:gd name="adj2" fmla="val 381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de-DE" sz="1800">
              <a:latin typeface="Calibri" pitchFamily="34" charset="0"/>
            </a:endParaRP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3571875" y="4852516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beam</a:t>
            </a: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7929563" y="4728691"/>
            <a:ext cx="1103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1800">
                <a:solidFill>
                  <a:srgbClr val="CC6600"/>
                </a:solidFill>
                <a:latin typeface="Microsoft Sans Serif" pitchFamily="34" charset="0"/>
                <a:cs typeface="Microsoft Sans Serif" pitchFamily="34" charset="0"/>
              </a:rPr>
              <a:t>projectile</a:t>
            </a:r>
          </a:p>
        </p:txBody>
      </p:sp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6588125" y="3474566"/>
            <a:ext cx="70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de-DE" sz="2000" b="1">
                <a:latin typeface="Symbol" pitchFamily="18" charset="2"/>
                <a:cs typeface="Microsoft Sans Serif" pitchFamily="34" charset="0"/>
              </a:rPr>
              <a:t>g</a:t>
            </a:r>
            <a:r>
              <a:rPr lang="en-GB" altLang="de-DE" sz="2000">
                <a:latin typeface="Microsoft Sans Serif" pitchFamily="34" charset="0"/>
                <a:cs typeface="Microsoft Sans Serif" pitchFamily="34" charset="0"/>
              </a:rPr>
              <a:t> ray</a:t>
            </a:r>
          </a:p>
        </p:txBody>
      </p:sp>
      <p:graphicFrame>
        <p:nvGraphicFramePr>
          <p:cNvPr id="3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71172"/>
              </p:ext>
            </p:extLst>
          </p:nvPr>
        </p:nvGraphicFramePr>
        <p:xfrm>
          <a:off x="250825" y="764704"/>
          <a:ext cx="46180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" name="Equation" r:id="rId4" imgW="3695400" imgH="495000" progId="Equation.3">
                  <p:embed/>
                </p:oleObj>
              </mc:Choice>
              <mc:Fallback>
                <p:oleObj name="Equation" r:id="rId4" imgW="36954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64704"/>
                        <a:ext cx="4618038" cy="619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76224"/>
              </p:ext>
            </p:extLst>
          </p:nvPr>
        </p:nvGraphicFramePr>
        <p:xfrm>
          <a:off x="250825" y="1699741"/>
          <a:ext cx="45878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0" name="Equation" r:id="rId6" imgW="3682800" imgH="545760" progId="Equation.3">
                  <p:embed/>
                </p:oleObj>
              </mc:Choice>
              <mc:Fallback>
                <p:oleObj name="Equation" r:id="rId6" imgW="368280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99741"/>
                        <a:ext cx="4587875" cy="682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30487"/>
              </p:ext>
            </p:extLst>
          </p:nvPr>
        </p:nvGraphicFramePr>
        <p:xfrm>
          <a:off x="250825" y="1699741"/>
          <a:ext cx="63881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" name="Equation" r:id="rId8" imgW="5130720" imgH="545760" progId="Equation.3">
                  <p:embed/>
                </p:oleObj>
              </mc:Choice>
              <mc:Fallback>
                <p:oleObj name="Equation" r:id="rId8" imgW="51307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99741"/>
                        <a:ext cx="6388100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449248"/>
              </p:ext>
            </p:extLst>
          </p:nvPr>
        </p:nvGraphicFramePr>
        <p:xfrm>
          <a:off x="4356100" y="3871441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10" imgW="241200" imgH="177480" progId="Equation.3">
                  <p:embed/>
                </p:oleObj>
              </mc:Choice>
              <mc:Fallback>
                <p:oleObj name="Equation" r:id="rId10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871441"/>
                        <a:ext cx="6048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45933"/>
              </p:ext>
            </p:extLst>
          </p:nvPr>
        </p:nvGraphicFramePr>
        <p:xfrm>
          <a:off x="4411663" y="4374679"/>
          <a:ext cx="3492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12" imgW="139680" imgH="177480" progId="Equation.3">
                  <p:embed/>
                </p:oleObj>
              </mc:Choice>
              <mc:Fallback>
                <p:oleObj name="Equation" r:id="rId12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374679"/>
                        <a:ext cx="34925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AutoShape 27"/>
          <p:cNvSpPr>
            <a:spLocks noChangeArrowheads="1"/>
          </p:cNvSpPr>
          <p:nvPr/>
        </p:nvSpPr>
        <p:spPr bwMode="auto">
          <a:xfrm>
            <a:off x="2474898" y="2285522"/>
            <a:ext cx="142875" cy="722314"/>
          </a:xfrm>
          <a:prstGeom prst="upArrow">
            <a:avLst>
              <a:gd name="adj1" fmla="val 57287"/>
              <a:gd name="adj2" fmla="val 80795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broadening (opening angle of detector)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88470"/>
              </p:ext>
            </p:extLst>
          </p:nvPr>
        </p:nvGraphicFramePr>
        <p:xfrm>
          <a:off x="539750" y="1068487"/>
          <a:ext cx="3200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tion" r:id="rId3" imgW="1600200" imgH="469800" progId="Equation.3">
                  <p:embed/>
                </p:oleObj>
              </mc:Choice>
              <mc:Fallback>
                <p:oleObj name="Equation" r:id="rId3" imgW="1600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068487"/>
                        <a:ext cx="3200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77772"/>
              </p:ext>
            </p:extLst>
          </p:nvPr>
        </p:nvGraphicFramePr>
        <p:xfrm>
          <a:off x="4514850" y="316716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716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dpbroa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6712"/>
            <a:ext cx="412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609600" y="4189512"/>
            <a:ext cx="3467100" cy="1924050"/>
            <a:chOff x="384" y="2736"/>
            <a:chExt cx="2184" cy="1212"/>
          </a:xfrm>
        </p:grpSpPr>
        <p:graphicFrame>
          <p:nvGraphicFramePr>
            <p:cNvPr id="8" name="Object 11"/>
            <p:cNvGraphicFramePr>
              <a:graphicFrameLocks noChangeAspect="1"/>
            </p:cNvGraphicFramePr>
            <p:nvPr/>
          </p:nvGraphicFramePr>
          <p:xfrm>
            <a:off x="432" y="3072"/>
            <a:ext cx="2136" cy="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4" name="Equation" r:id="rId8" imgW="2260440" imgH="419040" progId="Equation.3">
                    <p:embed/>
                  </p:oleObj>
                </mc:Choice>
                <mc:Fallback>
                  <p:oleObj name="Equation" r:id="rId8" imgW="22604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3072"/>
                          <a:ext cx="2136" cy="3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576" y="3456"/>
            <a:ext cx="7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5" name="Equation" r:id="rId10" imgW="825480" imgH="215640" progId="Equation.3">
                    <p:embed/>
                  </p:oleObj>
                </mc:Choice>
                <mc:Fallback>
                  <p:oleObj name="Equation" r:id="rId10" imgW="825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456"/>
                          <a:ext cx="7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3"/>
            <p:cNvGraphicFramePr>
              <a:graphicFrameLocks noChangeAspect="1"/>
            </p:cNvGraphicFramePr>
            <p:nvPr/>
          </p:nvGraphicFramePr>
          <p:xfrm>
            <a:off x="576" y="3744"/>
            <a:ext cx="69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6" name="Equation" r:id="rId12" imgW="736560" imgH="215640" progId="Equation.3">
                    <p:embed/>
                  </p:oleObj>
                </mc:Choice>
                <mc:Fallback>
                  <p:oleObj name="Equation" r:id="rId12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3744"/>
                          <a:ext cx="696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84" y="2736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with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584200" y="2338487"/>
            <a:ext cx="1539875" cy="520700"/>
            <a:chOff x="326" y="2592"/>
            <a:chExt cx="970" cy="328"/>
          </a:xfrm>
        </p:grpSpPr>
        <p:graphicFrame>
          <p:nvGraphicFramePr>
            <p:cNvPr id="13" name="Object 17"/>
            <p:cNvGraphicFramePr>
              <a:graphicFrameLocks noChangeAspect="1"/>
            </p:cNvGraphicFramePr>
            <p:nvPr/>
          </p:nvGraphicFramePr>
          <p:xfrm>
            <a:off x="672" y="2592"/>
            <a:ext cx="624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7" name="Equation" r:id="rId14" imgW="482400" imgH="253800" progId="Equation.3">
                    <p:embed/>
                  </p:oleObj>
                </mc:Choice>
                <mc:Fallback>
                  <p:oleObj name="Equation" r:id="rId14" imgW="4824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592"/>
                          <a:ext cx="624" cy="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326" y="2618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2400">
                  <a:latin typeface="Times New Roman" pitchFamily="18" charset="0"/>
                </a:rPr>
                <a:t>for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1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Bildschirmpräsentation (4:3)</PresentationFormat>
  <Paragraphs>145</Paragraphs>
  <Slides>19</Slides>
  <Notes>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Microsoft Sans Serif</vt:lpstr>
      <vt:lpstr>Symbol</vt:lpstr>
      <vt:lpstr>Times New Roman</vt:lpstr>
      <vt:lpstr>1_Larissa</vt:lpstr>
      <vt:lpstr>Equation</vt:lpstr>
      <vt:lpstr>Outline: Doppler effect</vt:lpstr>
      <vt:lpstr>Efficiency versus resolution</vt:lpstr>
      <vt:lpstr>Energy resolution</vt:lpstr>
      <vt:lpstr>Special relativity</vt:lpstr>
      <vt:lpstr>Lorentz transformation</vt:lpstr>
      <vt:lpstr>Electron detection</vt:lpstr>
      <vt:lpstr>Doppler effect</vt:lpstr>
      <vt:lpstr>Doppler broadening and position resolution</vt:lpstr>
      <vt:lpstr>Doppler broadening (opening angle of detector)</vt:lpstr>
      <vt:lpstr>Doppler broadening (velocity variation)</vt:lpstr>
      <vt:lpstr>Experimental arrangement</vt:lpstr>
      <vt:lpstr>Example: inelastic heavy-ion scattering</vt:lpstr>
      <vt:lpstr>Lorentz transformation</vt:lpstr>
      <vt:lpstr>Experimental arrangement (electron detection)</vt:lpstr>
      <vt:lpstr>Lorentz transformation</vt:lpstr>
      <vt:lpstr>Segmented detectors</vt:lpstr>
      <vt:lpstr>Recoil distance method</vt:lpstr>
      <vt:lpstr>Doppler Shift Attenuation Method</vt:lpstr>
      <vt:lpstr>Gamma-ray tracking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610</cp:revision>
  <dcterms:created xsi:type="dcterms:W3CDTF">2016-04-06T12:04:03Z</dcterms:created>
  <dcterms:modified xsi:type="dcterms:W3CDTF">2022-05-14T12:42:08Z</dcterms:modified>
</cp:coreProperties>
</file>