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57" r:id="rId2"/>
    <p:sldId id="358" r:id="rId3"/>
    <p:sldId id="319" r:id="rId4"/>
    <p:sldId id="320" r:id="rId5"/>
    <p:sldId id="321" r:id="rId6"/>
    <p:sldId id="322" r:id="rId7"/>
    <p:sldId id="324" r:id="rId8"/>
    <p:sldId id="350" r:id="rId9"/>
    <p:sldId id="325" r:id="rId10"/>
    <p:sldId id="326" r:id="rId11"/>
    <p:sldId id="327" r:id="rId12"/>
    <p:sldId id="352" r:id="rId13"/>
    <p:sldId id="354" r:id="rId14"/>
    <p:sldId id="328" r:id="rId15"/>
    <p:sldId id="330" r:id="rId16"/>
    <p:sldId id="355" r:id="rId17"/>
    <p:sldId id="333" r:id="rId18"/>
    <p:sldId id="356" r:id="rId1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9933"/>
    <a:srgbClr val="D1EDFF"/>
    <a:srgbClr val="CCECFF"/>
    <a:srgbClr val="CCFFFF"/>
    <a:srgbClr val="FFCC00"/>
    <a:srgbClr val="00CC00"/>
    <a:srgbClr val="006600"/>
    <a:srgbClr val="B2B2B2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5016" autoAdjust="0"/>
  </p:normalViewPr>
  <p:slideViewPr>
    <p:cSldViewPr>
      <p:cViewPr varScale="1">
        <p:scale>
          <a:sx n="69" d="100"/>
          <a:sy n="69" d="100"/>
        </p:scale>
        <p:origin x="141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1D409-5795-4758-804C-3EFBF1F2F8DD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31E1E-48A7-4726-9E09-0242272EEA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9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303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2844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1565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3355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4659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6366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6086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3116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7172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9880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1995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8864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altLang="de-DE" sz="1000" baseline="0" dirty="0" smtClean="0">
                <a:solidFill>
                  <a:srgbClr val="000000"/>
                </a:solidFill>
                <a:cs typeface="Arial" charset="0"/>
              </a:rPr>
              <a:t>- 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2022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312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.j.wollersheim@gsi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hyperlink" Target="https://web-docs.gsi.de/~wolle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2.png"/><Relationship Id="rId7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2.jpe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81.png"/><Relationship Id="rId5" Type="http://schemas.openxmlformats.org/officeDocument/2006/relationships/image" Target="../media/image871.png"/><Relationship Id="rId4" Type="http://schemas.openxmlformats.org/officeDocument/2006/relationships/image" Target="../media/image861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6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50.png"/><Relationship Id="rId7" Type="http://schemas.openxmlformats.org/officeDocument/2006/relationships/image" Target="../media/image89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80.png"/><Relationship Id="rId5" Type="http://schemas.openxmlformats.org/officeDocument/2006/relationships/image" Target="../media/image870.png"/><Relationship Id="rId4" Type="http://schemas.openxmlformats.org/officeDocument/2006/relationships/image" Target="../media/image86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50.png"/><Relationship Id="rId7" Type="http://schemas.openxmlformats.org/officeDocument/2006/relationships/image" Target="../media/image99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80.png"/><Relationship Id="rId5" Type="http://schemas.openxmlformats.org/officeDocument/2006/relationships/image" Target="../media/image970.png"/><Relationship Id="rId4" Type="http://schemas.openxmlformats.org/officeDocument/2006/relationships/image" Target="../media/image960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0.png"/><Relationship Id="rId3" Type="http://schemas.openxmlformats.org/officeDocument/2006/relationships/image" Target="../media/image950.png"/><Relationship Id="rId7" Type="http://schemas.openxmlformats.org/officeDocument/2006/relationships/image" Target="../media/image10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80.png"/><Relationship Id="rId5" Type="http://schemas.openxmlformats.org/officeDocument/2006/relationships/image" Target="../media/image970.png"/><Relationship Id="rId10" Type="http://schemas.openxmlformats.org/officeDocument/2006/relationships/hyperlink" Target="https://griffincollaboration.github.io/AngularCorrelationUtility/" TargetMode="External"/><Relationship Id="rId4" Type="http://schemas.openxmlformats.org/officeDocument/2006/relationships/image" Target="../media/image960.png"/><Relationship Id="rId9" Type="http://schemas.openxmlformats.org/officeDocument/2006/relationships/image" Target="../media/image10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0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Outline: spin and parity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1345839" y="620688"/>
            <a:ext cx="616226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Lecturer: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Hans-Jürgen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Wollersheim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e-mail: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h.j.wollersheim@gsi.de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web-page: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https://web-docs.gsi.de/~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wolle/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and click on 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898599"/>
            <a:ext cx="1255222" cy="86868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674685" y="5661248"/>
            <a:ext cx="37946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basics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angular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correlation and distribution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 polarization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31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Angular correlations with arrays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900000" y="900000"/>
            <a:ext cx="799248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 arrays are designed symmetrically, so the range of possible angles is reduced.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 one measures a Directional Correlation from Oriented Nuclei (DCO ratio)</a:t>
            </a:r>
          </a:p>
          <a:p>
            <a:endParaRPr lang="en-US" sz="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the simplest case, if you have an array with detectors at 35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90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Gate on 90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detector, measure coincident intensities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90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detectors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detectors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Take the ratio and compare with calculations ... can usually separate quadrupoles from dipoles but cannot measure mixing ratios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762" y="3836491"/>
            <a:ext cx="3822857" cy="2665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388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Angular correlations with arrays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900000"/>
            <a:ext cx="6233334" cy="500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10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Angular distribution</a:t>
            </a:r>
            <a:endParaRPr lang="en-US" dirty="0"/>
          </a:p>
        </p:txBody>
      </p:sp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612000"/>
            <a:ext cx="394335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39552" y="720000"/>
            <a:ext cx="46610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heavy-ion fusion-evaporation reactions, the compound nuclei have their spin aligned in a plane perpendicular to the beam axis: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2167724" y="1710602"/>
                <a:ext cx="992130" cy="31739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</m:acc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de-DE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7724" y="1710602"/>
                <a:ext cx="992130" cy="317395"/>
              </a:xfrm>
              <a:prstGeom prst="rect">
                <a:avLst/>
              </a:prstGeom>
              <a:blipFill>
                <a:blip r:embed="rId3"/>
                <a:stretch>
                  <a:fillRect l="-4878" t="-24074" r="-34756" b="-2222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feld 8"/>
          <p:cNvSpPr txBox="1"/>
          <p:nvPr/>
        </p:nvSpPr>
        <p:spPr>
          <a:xfrm>
            <a:off x="540000" y="2124000"/>
            <a:ext cx="4660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Depending on the number and type of particles ‘boiled off’ before a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-ray is emitted, transitions are emitted from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oriented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nuclei and therefore their intensity shows an angular dependence.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539552" y="3312000"/>
                <a:ext cx="6576287" cy="7159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312000"/>
                <a:ext cx="6576287" cy="7159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feld 10"/>
          <p:cNvSpPr txBox="1"/>
          <p:nvPr/>
        </p:nvSpPr>
        <p:spPr>
          <a:xfrm>
            <a:off x="539552" y="4140000"/>
            <a:ext cx="69220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as before and </a:t>
            </a:r>
            <a:r>
              <a:rPr lang="en-US" sz="1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400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contains information about the alignment of the state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3420000" y="5040000"/>
                <a:ext cx="3486659" cy="519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de-DE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rad>
                      <m:nary>
                        <m:naryPr>
                          <m:chr m:val="∑"/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  <m:sup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  <m:e>
                          <m:sSup>
                            <m:sSup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2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de-DE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2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DE" sz="1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d>
                            <m:dPr>
                              <m:begChr m:val="⟨"/>
                              <m:endChr m:val="⟩"/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2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DE" sz="1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b>
                                <m:sSubPr>
                                  <m:ctrlPr>
                                    <a:rPr lang="de-DE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2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DE" sz="1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e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000" y="5040000"/>
                <a:ext cx="3486659" cy="5193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7164000" y="4896000"/>
                <a:ext cx="1917320" cy="7801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𝑒𝑥𝑝</m:t>
                          </m:r>
                          <m:d>
                            <m:d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de-DE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de-DE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12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de-DE" sz="1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de-DE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de-DE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de-DE" sz="1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de-DE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23"/>
                                    </m:rPr>
                                    <a:rPr lang="de-DE" sz="12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de-DE" sz="12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m:rPr>
                                  <m:brk m:alnAt="23"/>
                                </m:r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  <m:sup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p>
                            <m:e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  <m:t>𝑒𝑥𝑝</m:t>
                              </m:r>
                              <m:d>
                                <m:dPr>
                                  <m:ctrlPr>
                                    <a:rPr lang="de-DE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de-DE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de-DE" sz="1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de-DE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de-DE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e>
                                        <m:sup>
                                          <m:r>
                                            <a:rPr lang="de-DE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de-DE" sz="1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sSup>
                                        <m:sSupPr>
                                          <m:ctrlPr>
                                            <a:rPr lang="de-DE" sz="1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de-DE" sz="1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de-DE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000" y="4896000"/>
                <a:ext cx="1917320" cy="7801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fi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411947"/>
            <a:ext cx="2865368" cy="180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26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Angular distribution</a:t>
            </a:r>
            <a:endParaRPr lang="en-US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64704"/>
            <a:ext cx="8087426" cy="340072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2195736" y="4375728"/>
            <a:ext cx="4091185" cy="369332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Measure: the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-ray yield as a function of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73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polarization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720000"/>
            <a:ext cx="1993333" cy="193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00" y="1692000"/>
            <a:ext cx="3214286" cy="77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240000" y="612000"/>
            <a:ext cx="54006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segmented detector can be used to measure the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 polarization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which can be used to distinguish between magnetic (M) and electric (E) character of radiation of the same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multipolarity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Compton scattering cross section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larger in the direction perpendicular to the electrical field vector of the radiation.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3240000" y="3240000"/>
                <a:ext cx="5400600" cy="1751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Define experimental asymmetry as: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/>
                      </a:rPr>
                      <m:t>𝐴</m:t>
                    </m:r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90</m:t>
                            </m:r>
                          </m:sub>
                        </m:sSub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90</m:t>
                            </m:r>
                          </m:sub>
                        </m:sSub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N</a:t>
                </a:r>
                <a:r>
                  <a:rPr lang="en-US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90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N</a:t>
                </a:r>
                <a:r>
                  <a:rPr lang="en-US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the intensities of scattered photons perpendicular and parallel to the reaction plane.</a:t>
                </a:r>
              </a:p>
              <a:p>
                <a:endParaRPr lang="en-US" sz="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experimental linear polarization 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P=A/Q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where </a:t>
                </a:r>
                <a:r>
                  <a:rPr lang="en-US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polarization sensitivity of the detector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000" y="3240000"/>
                <a:ext cx="5400600" cy="1751120"/>
              </a:xfrm>
              <a:prstGeom prst="rect">
                <a:avLst/>
              </a:prstGeom>
              <a:blipFill>
                <a:blip r:embed="rId4"/>
                <a:stretch>
                  <a:fillRect l="-903" r="-1242" b="-45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Grafi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845101"/>
            <a:ext cx="1204722" cy="2183130"/>
          </a:xfrm>
          <a:prstGeom prst="rect">
            <a:avLst/>
          </a:prstGeom>
        </p:spPr>
      </p:pic>
      <p:pic>
        <p:nvPicPr>
          <p:cNvPr id="8" name="Picture 4" descr="clover-polarimet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530" y="4961016"/>
            <a:ext cx="1860660" cy="154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4359788" y="5494927"/>
            <a:ext cx="1944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 ~ 13% at 1 </a:t>
            </a:r>
            <a:r>
              <a:rPr lang="de-DE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MeV</a:t>
            </a:r>
            <a:endParaRPr lang="de-DE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54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polarization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692696"/>
            <a:ext cx="505777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612000" y="4824000"/>
                <a:ext cx="3812326" cy="623376"/>
              </a:xfrm>
              <a:prstGeom prst="rect">
                <a:avLst/>
              </a:prstGeom>
              <a:solidFill>
                <a:srgbClr val="FFFF00">
                  <a:alpha val="50000"/>
                </a:srgbClr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1400" b="0" i="1" smtClean="0">
                              <a:latin typeface="Cambria Math"/>
                              <a:ea typeface="Cambria Math"/>
                            </a:rPr>
                            <m:t>Ω</m:t>
                          </m:r>
                        </m:den>
                      </m:f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𝛾</m:t>
                                      </m:r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′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𝛾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{"/>
                          <m:endChr m:val="}"/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b>
                              </m:sSub>
                            </m:den>
                          </m:f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sub>
                              </m:sSub>
                            </m:den>
                          </m:f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−2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00" y="4824000"/>
                <a:ext cx="3812326" cy="62337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feld 2"/>
          <p:cNvSpPr txBox="1"/>
          <p:nvPr/>
        </p:nvSpPr>
        <p:spPr>
          <a:xfrm>
            <a:off x="612000" y="5544000"/>
            <a:ext cx="24817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Maximum polarization at 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=90</a:t>
            </a:r>
            <a:r>
              <a:rPr lang="de-DE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de-DE" sz="1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12000" y="4428000"/>
            <a:ext cx="2345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Klein-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Nishina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formula: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91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Principle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268" y="648000"/>
            <a:ext cx="5113463" cy="564690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60000" y="6300000"/>
            <a:ext cx="26997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N.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Pietralla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Instr. Meth. A483, 556 (2002)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56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polarization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900000"/>
            <a:ext cx="7657144" cy="4635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Gerade Verbindung 3"/>
          <p:cNvCxnSpPr/>
          <p:nvPr/>
        </p:nvCxnSpPr>
        <p:spPr>
          <a:xfrm>
            <a:off x="3283200" y="980728"/>
            <a:ext cx="0" cy="3672408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90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Appendix: Legendre polynomials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1080000" y="900000"/>
                <a:ext cx="13724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00" y="900000"/>
                <a:ext cx="1372492" cy="276999"/>
              </a:xfrm>
              <a:prstGeom prst="rect">
                <a:avLst/>
              </a:prstGeom>
              <a:blipFill>
                <a:blip r:embed="rId2"/>
                <a:stretch>
                  <a:fillRect l="-3556" r="-4000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1080000" y="1260000"/>
                <a:ext cx="17121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00" y="1260000"/>
                <a:ext cx="1712135" cy="276999"/>
              </a:xfrm>
              <a:prstGeom prst="rect">
                <a:avLst/>
              </a:prstGeom>
              <a:blipFill>
                <a:blip r:embed="rId3"/>
                <a:stretch>
                  <a:fillRect l="-2491" r="-2491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080000" y="1620000"/>
                <a:ext cx="2726259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00" y="1620000"/>
                <a:ext cx="2726259" cy="5186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1080000" y="2160000"/>
                <a:ext cx="3281988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00" y="2160000"/>
                <a:ext cx="3281988" cy="5186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1080000" y="2700000"/>
                <a:ext cx="3968330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−30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00" y="2700000"/>
                <a:ext cx="3968330" cy="5203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1080000" y="3240000"/>
                <a:ext cx="4579652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63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−70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+15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00" y="3240000"/>
                <a:ext cx="4579652" cy="5203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1080000" y="3780000"/>
                <a:ext cx="5614870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231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−315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+105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00" y="3780000"/>
                <a:ext cx="5614870" cy="5203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Grafik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0" y="576000"/>
            <a:ext cx="3901440" cy="260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92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Spins and parities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1295840" y="1440000"/>
            <a:ext cx="65523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distinct types of measurements: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Angular correlation 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 be done with a non-aligned source but need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coincidence information.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Angular distribution: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need an aligned source but can be done with singles data.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...note that these cannot measure parity but you can usually infer something about the transition</a:t>
            </a:r>
            <a:endParaRPr lang="de-D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dirty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44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basics of the situation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4320000" y="1228690"/>
            <a:ext cx="4212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Imagine the situation of an M1 decay between two states, the initial one has J</a:t>
            </a:r>
            <a:r>
              <a:rPr lang="el-GR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 of 1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final one a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l-GR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4320000" y="2340000"/>
                <a:ext cx="421244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initial J</a:t>
                </a:r>
                <a:r>
                  <a:rPr lang="el-GR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state has 3 degenerate magnetic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substates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which differ by the magnetic quantum numbers m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±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0.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000" y="2340000"/>
                <a:ext cx="4212440" cy="923330"/>
              </a:xfrm>
              <a:prstGeom prst="rect">
                <a:avLst/>
              </a:prstGeom>
              <a:blipFill>
                <a:blip r:embed="rId2"/>
                <a:stretch>
                  <a:fillRect l="-1302" t="-3974" r="-434" b="-993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feld 9"/>
          <p:cNvSpPr txBox="1"/>
          <p:nvPr/>
        </p:nvSpPr>
        <p:spPr>
          <a:xfrm>
            <a:off x="4320000" y="3420000"/>
            <a:ext cx="421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final J</a:t>
            </a:r>
            <a:r>
              <a:rPr lang="el-GR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state has a single magnetic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substate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m=0.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320000" y="4140000"/>
            <a:ext cx="4212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substates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l-GR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state decay, the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-rays emitted have different angular patterns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900000"/>
            <a:ext cx="2278698" cy="192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70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basics of the situation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3960000" y="1080000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the M1 case the angular distributions W(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1440000" y="4140000"/>
                <a:ext cx="7367338" cy="15593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 the total distribution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</m:sSub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=−1</m:t>
                        </m:r>
                      </m:sub>
                    </m:sSub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          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                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d>
                        <m:d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de-DE" b="0" dirty="0" smtClean="0">
                  <a:solidFill>
                    <a:srgbClr val="FF0000"/>
                  </a:solidFill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                                             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   </m:t>
                      </m:r>
                    </m:oMath>
                  </m:oMathPara>
                </a14:m>
                <a:endParaRPr lang="de-DE" b="0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r>
                  <a:rPr lang="de-DE" b="0" dirty="0" smtClean="0">
                    <a:solidFill>
                      <a:srgbClr val="FF0000"/>
                    </a:solidFill>
                  </a:rPr>
                  <a:t>                                                      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 angular dependence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000" y="4140000"/>
                <a:ext cx="7367338" cy="1559338"/>
              </a:xfrm>
              <a:prstGeom prst="rect">
                <a:avLst/>
              </a:prstGeom>
              <a:blipFill>
                <a:blip r:embed="rId2"/>
                <a:stretch>
                  <a:fillRect l="-662" b="-50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900000"/>
            <a:ext cx="2278698" cy="19281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3996000" y="1440000"/>
                <a:ext cx="3354765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1, 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</m:sSub>
                      <m:d>
                        <m:dPr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d>
                        <m:d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6000" y="1440000"/>
                <a:ext cx="3354765" cy="5204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3996000" y="1980000"/>
                <a:ext cx="2585772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  <m:d>
                        <m:dPr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sSup>
                        <m:sSup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de-DE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6000" y="1980000"/>
                <a:ext cx="2585772" cy="5204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3996000" y="2520000"/>
                <a:ext cx="3476593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=−1</m:t>
                          </m:r>
                        </m:sub>
                      </m:sSub>
                      <m:d>
                        <m:dPr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d>
                        <m:d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6000" y="2520000"/>
                <a:ext cx="3476593" cy="5204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000" y="1387850"/>
            <a:ext cx="624762" cy="62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000" y="1927850"/>
            <a:ext cx="620952" cy="62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000" y="4608248"/>
            <a:ext cx="620952" cy="62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000" y="2467850"/>
            <a:ext cx="624762" cy="62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51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Angular correlation – non-oriented source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2663680" y="1628800"/>
            <a:ext cx="58541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CC"/>
                </a:solidFill>
              </a:rPr>
              <a:t> </a:t>
            </a:r>
            <a:r>
              <a:rPr lang="de-DE" sz="2000" dirty="0" smtClean="0">
                <a:solidFill>
                  <a:srgbClr val="0000CC"/>
                </a:solidFill>
              </a:rPr>
              <a:t>E1</a:t>
            </a:r>
            <a:r>
              <a:rPr lang="de-DE" dirty="0" smtClean="0">
                <a:solidFill>
                  <a:srgbClr val="0000CC"/>
                </a:solidFill>
              </a:rPr>
              <a:t> </a:t>
            </a:r>
            <a:endParaRPr lang="de-DE" dirty="0">
              <a:solidFill>
                <a:srgbClr val="0000CC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000" y="1330276"/>
            <a:ext cx="1878012" cy="109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000" y="2376000"/>
            <a:ext cx="1878012" cy="109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hteck 11"/>
          <p:cNvSpPr/>
          <p:nvPr/>
        </p:nvSpPr>
        <p:spPr>
          <a:xfrm>
            <a:off x="1691680" y="2028910"/>
            <a:ext cx="360040" cy="347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1692000" y="3060000"/>
            <a:ext cx="360040" cy="347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2987824" y="3060000"/>
            <a:ext cx="360040" cy="347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2988000" y="2030400"/>
            <a:ext cx="360040" cy="347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2663680" y="1620000"/>
                <a:ext cx="45852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680" y="1620000"/>
                <a:ext cx="458522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2664000" y="2628000"/>
                <a:ext cx="46384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000" y="2628000"/>
                <a:ext cx="463845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feld 13"/>
          <p:cNvSpPr txBox="1"/>
          <p:nvPr/>
        </p:nvSpPr>
        <p:spPr>
          <a:xfrm>
            <a:off x="3780000" y="1440000"/>
            <a:ext cx="4968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 imagine we have two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rays which follow immediately after each other in the level scheme.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780000" y="2340000"/>
            <a:ext cx="4968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we measure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de-DE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de-DE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singles, then the distribution will be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isotropic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(same intensity at all angles) ... there is no preferred direction of emission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3780000" y="3600000"/>
            <a:ext cx="4824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 imagine that we measure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de-DE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de-DE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coincidence. We say that measuring </a:t>
            </a:r>
            <a:r>
              <a:rPr lang="el-G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de-DE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de-D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causes the intermediate state to be aligned.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define the z-direction as the direction of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de-DE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3780000" y="5040000"/>
            <a:ext cx="4824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angular distribution of the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emission of </a:t>
            </a:r>
            <a:r>
              <a:rPr lang="el-G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de-DE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depends on the spin/parities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states involved and on the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multipolarity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transition.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81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example: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2663680" y="1628800"/>
            <a:ext cx="58541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CC"/>
                </a:solidFill>
              </a:rPr>
              <a:t> </a:t>
            </a:r>
            <a:r>
              <a:rPr lang="de-DE" sz="2000" dirty="0" smtClean="0">
                <a:solidFill>
                  <a:srgbClr val="0000CC"/>
                </a:solidFill>
              </a:rPr>
              <a:t>E1</a:t>
            </a:r>
            <a:r>
              <a:rPr lang="de-DE" dirty="0" smtClean="0">
                <a:solidFill>
                  <a:srgbClr val="0000CC"/>
                </a:solidFill>
              </a:rPr>
              <a:t> </a:t>
            </a:r>
            <a:endParaRPr lang="de-DE" dirty="0">
              <a:solidFill>
                <a:srgbClr val="0000CC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000" y="1330276"/>
            <a:ext cx="1878012" cy="109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000" y="2376000"/>
            <a:ext cx="1878012" cy="109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hteck 11"/>
          <p:cNvSpPr/>
          <p:nvPr/>
        </p:nvSpPr>
        <p:spPr>
          <a:xfrm>
            <a:off x="1691680" y="2028910"/>
            <a:ext cx="360040" cy="347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1692000" y="3060000"/>
            <a:ext cx="360040" cy="347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2987824" y="3060000"/>
            <a:ext cx="360040" cy="347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2988000" y="2030400"/>
            <a:ext cx="360040" cy="347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2663680" y="1620000"/>
                <a:ext cx="45852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680" y="1620000"/>
                <a:ext cx="458522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2664000" y="2628000"/>
                <a:ext cx="46384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000" y="2628000"/>
                <a:ext cx="463845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feld 2"/>
          <p:cNvSpPr txBox="1"/>
          <p:nvPr/>
        </p:nvSpPr>
        <p:spPr>
          <a:xfrm>
            <a:off x="1296000" y="2196000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CC"/>
                </a:solidFill>
              </a:rPr>
              <a:t>1</a:t>
            </a:r>
            <a:r>
              <a:rPr lang="de-DE" baseline="30000" dirty="0" smtClean="0">
                <a:solidFill>
                  <a:srgbClr val="0000CC"/>
                </a:solidFill>
              </a:rPr>
              <a:t>+</a:t>
            </a:r>
            <a:endParaRPr lang="de-DE" baseline="30000" dirty="0">
              <a:solidFill>
                <a:srgbClr val="0000CC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1296000" y="3240000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CC"/>
                </a:solidFill>
              </a:rPr>
              <a:t>0</a:t>
            </a:r>
            <a:r>
              <a:rPr lang="de-DE" baseline="30000" dirty="0" smtClean="0">
                <a:solidFill>
                  <a:srgbClr val="0000CC"/>
                </a:solidFill>
              </a:rPr>
              <a:t>+</a:t>
            </a:r>
            <a:endParaRPr lang="de-DE" baseline="30000" dirty="0">
              <a:solidFill>
                <a:srgbClr val="0000CC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1296000" y="1152000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CC"/>
                </a:solidFill>
              </a:rPr>
              <a:t>0</a:t>
            </a:r>
            <a:r>
              <a:rPr lang="de-DE" baseline="30000" dirty="0" smtClean="0">
                <a:solidFill>
                  <a:srgbClr val="0000CC"/>
                </a:solidFill>
              </a:rPr>
              <a:t>+</a:t>
            </a:r>
            <a:endParaRPr lang="de-DE" baseline="30000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3348000" y="1152000"/>
                <a:ext cx="17338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𝐽</m:t>
                          </m:r>
                        </m:e>
                        <m:sup>
                          <m: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</m:sSup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0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, 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𝑚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de-DE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000" y="1152000"/>
                <a:ext cx="1733873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/>
              <p:cNvSpPr txBox="1"/>
              <p:nvPr/>
            </p:nvSpPr>
            <p:spPr>
              <a:xfrm>
                <a:off x="3348000" y="3240000"/>
                <a:ext cx="17338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𝐽</m:t>
                          </m:r>
                        </m:e>
                        <m:sup>
                          <m: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</m:sSup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0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, 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𝑚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de-DE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4" name="Textfeld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000" y="3240000"/>
                <a:ext cx="1733873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3348000" y="2196000"/>
                <a:ext cx="26211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𝐽</m:t>
                          </m:r>
                        </m:e>
                        <m:sup>
                          <m: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</m:sSup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1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, 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𝑚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=0, 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𝑚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=±1</m:t>
                      </m:r>
                    </m:oMath>
                  </m:oMathPara>
                </a14:m>
                <a:endParaRPr lang="de-DE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000" y="2196000"/>
                <a:ext cx="2621102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Multiplizieren 6"/>
          <p:cNvSpPr>
            <a:spLocks noChangeAspect="1"/>
          </p:cNvSpPr>
          <p:nvPr/>
        </p:nvSpPr>
        <p:spPr>
          <a:xfrm>
            <a:off x="4312790" y="2010621"/>
            <a:ext cx="769083" cy="76908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720000" y="4140000"/>
                <a:ext cx="7236376" cy="946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Hence, for 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</a:t>
                </a:r>
                <a:r>
                  <a:rPr lang="de-DE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de-D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only see the m = ±1 to m = 0 part of the distribution i.e. we see that the intensity measured as a function of angle (relative to 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</a:t>
                </a:r>
                <a:r>
                  <a:rPr lang="de-DE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de-D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follows a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/>
                      </a:rPr>
                      <m:t>1+</m:t>
                    </m:r>
                    <m:sSup>
                      <m:sSupPr>
                        <m:ctrlP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𝑐𝑜𝑠</m:t>
                        </m:r>
                      </m:e>
                      <m:sup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distribution.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4140000"/>
                <a:ext cx="7236376" cy="946991"/>
              </a:xfrm>
              <a:prstGeom prst="rect">
                <a:avLst/>
              </a:prstGeom>
              <a:blipFill>
                <a:blip r:embed="rId8"/>
                <a:stretch>
                  <a:fillRect l="-674" t="-3226" r="-590" b="-709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966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formula</a:t>
            </a:r>
            <a:endParaRPr lang="en-US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900000" y="755644"/>
            <a:ext cx="2202012" cy="2457332"/>
            <a:chOff x="1296000" y="1152000"/>
            <a:chExt cx="2202012" cy="2457332"/>
          </a:xfrm>
        </p:grpSpPr>
        <p:sp>
          <p:nvSpPr>
            <p:cNvPr id="5" name="Textfeld 4"/>
            <p:cNvSpPr txBox="1"/>
            <p:nvPr/>
          </p:nvSpPr>
          <p:spPr>
            <a:xfrm>
              <a:off x="2663680" y="1628800"/>
              <a:ext cx="58541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rgbClr val="0000CC"/>
                  </a:solidFill>
                </a:rPr>
                <a:t> </a:t>
              </a:r>
              <a:r>
                <a:rPr lang="de-DE" sz="2000" dirty="0" smtClean="0">
                  <a:solidFill>
                    <a:srgbClr val="0000CC"/>
                  </a:solidFill>
                </a:rPr>
                <a:t>E1</a:t>
              </a:r>
              <a:r>
                <a:rPr lang="de-DE" dirty="0" smtClean="0">
                  <a:solidFill>
                    <a:srgbClr val="0000CC"/>
                  </a:solidFill>
                </a:rPr>
                <a:t> </a:t>
              </a:r>
              <a:endParaRPr lang="de-DE" dirty="0">
                <a:solidFill>
                  <a:srgbClr val="0000CC"/>
                </a:solidFill>
              </a:endParaRPr>
            </a:p>
          </p:txBody>
        </p:sp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000" y="1330276"/>
              <a:ext cx="1878012" cy="1090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000" y="2376000"/>
              <a:ext cx="1878012" cy="1090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chteck 11"/>
            <p:cNvSpPr/>
            <p:nvPr/>
          </p:nvSpPr>
          <p:spPr>
            <a:xfrm>
              <a:off x="1691680" y="2028910"/>
              <a:ext cx="360040" cy="3470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/>
            <p:cNvSpPr/>
            <p:nvPr/>
          </p:nvSpPr>
          <p:spPr>
            <a:xfrm>
              <a:off x="1692000" y="3060000"/>
              <a:ext cx="360040" cy="3470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2987824" y="3060000"/>
              <a:ext cx="360040" cy="3470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echteck 17"/>
            <p:cNvSpPr/>
            <p:nvPr/>
          </p:nvSpPr>
          <p:spPr>
            <a:xfrm>
              <a:off x="2988000" y="2030400"/>
              <a:ext cx="360040" cy="3470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feld 12"/>
                <p:cNvSpPr txBox="1"/>
                <p:nvPr/>
              </p:nvSpPr>
              <p:spPr>
                <a:xfrm>
                  <a:off x="2663680" y="1620000"/>
                  <a:ext cx="458522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𝛾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3" name="Textfeld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3680" y="1620000"/>
                  <a:ext cx="458522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feld 19"/>
                <p:cNvSpPr txBox="1"/>
                <p:nvPr/>
              </p:nvSpPr>
              <p:spPr>
                <a:xfrm>
                  <a:off x="2664000" y="2628000"/>
                  <a:ext cx="463845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𝛾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0" name="Textfeld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4000" y="2628000"/>
                  <a:ext cx="463845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Textfeld 2"/>
            <p:cNvSpPr txBox="1"/>
            <p:nvPr/>
          </p:nvSpPr>
          <p:spPr>
            <a:xfrm>
              <a:off x="1296000" y="219600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rgbClr val="0000CC"/>
                  </a:solidFill>
                </a:rPr>
                <a:t>J</a:t>
              </a:r>
              <a:r>
                <a:rPr lang="de-DE" baseline="-25000" dirty="0" smtClean="0">
                  <a:solidFill>
                    <a:srgbClr val="0000CC"/>
                  </a:solidFill>
                </a:rPr>
                <a:t>2</a:t>
              </a:r>
              <a:endParaRPr lang="de-DE" baseline="-25000" dirty="0">
                <a:solidFill>
                  <a:srgbClr val="0000CC"/>
                </a:solidFill>
              </a:endParaRP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1296000" y="324000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rgbClr val="0000CC"/>
                  </a:solidFill>
                </a:rPr>
                <a:t>J</a:t>
              </a:r>
              <a:r>
                <a:rPr lang="de-DE" baseline="-25000" dirty="0" smtClean="0">
                  <a:solidFill>
                    <a:srgbClr val="0000CC"/>
                  </a:solidFill>
                </a:rPr>
                <a:t>3</a:t>
              </a:r>
              <a:endParaRPr lang="de-DE" baseline="-25000" dirty="0">
                <a:solidFill>
                  <a:srgbClr val="0000CC"/>
                </a:solidFill>
              </a:endParaRP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1296000" y="115200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rgbClr val="0000CC"/>
                  </a:solidFill>
                </a:rPr>
                <a:t>J</a:t>
              </a:r>
              <a:r>
                <a:rPr lang="de-DE" baseline="-25000" dirty="0" smtClean="0">
                  <a:solidFill>
                    <a:srgbClr val="0000CC"/>
                  </a:solidFill>
                </a:rPr>
                <a:t>1</a:t>
              </a:r>
              <a:endParaRPr lang="de-DE" baseline="-25000" dirty="0">
                <a:solidFill>
                  <a:srgbClr val="0000CC"/>
                </a:solidFill>
              </a:endParaRPr>
            </a:p>
          </p:txBody>
        </p:sp>
      </p:grpSp>
      <p:sp>
        <p:nvSpPr>
          <p:cNvPr id="8" name="Textfeld 7"/>
          <p:cNvSpPr txBox="1"/>
          <p:nvPr/>
        </p:nvSpPr>
        <p:spPr>
          <a:xfrm>
            <a:off x="3600000" y="2268000"/>
            <a:ext cx="5184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 is the relative angle between the two 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-rays</a:t>
            </a:r>
          </a:p>
          <a:p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de-DE" sz="1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accounts for the fact that we do not have point detectors</a:t>
            </a:r>
          </a:p>
          <a:p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depends on the details of the transition and the spins of the level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00000" y="900000"/>
            <a:ext cx="3820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general, the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-ray intensity varies as: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3636000" y="1332000"/>
                <a:ext cx="5184624" cy="79874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𝑊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𝑒𝑣𝑒𝑛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𝑐𝑜𝑠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6000" y="1332000"/>
                <a:ext cx="5184624" cy="7987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 10"/>
              <p:cNvSpPr/>
              <p:nvPr/>
            </p:nvSpPr>
            <p:spPr>
              <a:xfrm>
                <a:off x="3600000" y="3240000"/>
                <a:ext cx="5572454" cy="4970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de-DE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=1   </m:t>
                      </m:r>
                      <m:sSub>
                        <m:sSubPr>
                          <m:ctrlPr>
                            <a:rPr lang="de-DE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de-DE" sz="14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de-D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3∙</m:t>
                          </m:r>
                          <m:sSup>
                            <m:sSupPr>
                              <m:ctrlP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e>
                      </m:d>
                      <m:r>
                        <a:rPr lang="de-DE" sz="14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  </m:t>
                      </m:r>
                      <m:sSub>
                        <m:sSubPr>
                          <m:ctrlPr>
                            <a:rPr lang="de-DE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sub>
                      </m:sSub>
                      <m:r>
                        <a:rPr lang="de-DE" sz="14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8</m:t>
                          </m:r>
                        </m:den>
                      </m:f>
                      <m:d>
                        <m:dPr>
                          <m:ctrlPr>
                            <a:rPr lang="de-D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35</m:t>
                          </m:r>
                          <m:sSup>
                            <m:sSupPr>
                              <m:ctrlP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sup>
                          </m:sSup>
                          <m:d>
                            <m:dPr>
                              <m:ctrlP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−30</m:t>
                          </m:r>
                          <m:sSup>
                            <m:sSupPr>
                              <m:ctrlP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11" name="Rechtec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0" y="3240000"/>
                <a:ext cx="5572454" cy="497059"/>
              </a:xfrm>
              <a:prstGeom prst="rect">
                <a:avLst/>
              </a:prstGeom>
              <a:blipFill>
                <a:blip r:embed="rId6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3708000" y="3960000"/>
                <a:ext cx="3324756" cy="27699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=1+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p>
                        <m:sSup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de-DE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8000" y="3960000"/>
                <a:ext cx="3324756" cy="276999"/>
              </a:xfrm>
              <a:prstGeom prst="rect">
                <a:avLst/>
              </a:prstGeom>
              <a:blipFill rotWithShape="1">
                <a:blip r:embed="rId7"/>
                <a:stretch>
                  <a:fillRect b="-1489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776675"/>
              </p:ext>
            </p:extLst>
          </p:nvPr>
        </p:nvGraphicFramePr>
        <p:xfrm>
          <a:off x="540000" y="3429000"/>
          <a:ext cx="2880320" cy="3078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9554">
                  <a:extLst>
                    <a:ext uri="{9D8B030D-6E8A-4147-A177-3AD203B41FA5}">
                      <a16:colId xmlns:a16="http://schemas.microsoft.com/office/drawing/2014/main" val="1138623082"/>
                    </a:ext>
                  </a:extLst>
                </a:gridCol>
                <a:gridCol w="729554">
                  <a:extLst>
                    <a:ext uri="{9D8B030D-6E8A-4147-A177-3AD203B41FA5}">
                      <a16:colId xmlns:a16="http://schemas.microsoft.com/office/drawing/2014/main" val="854047055"/>
                    </a:ext>
                  </a:extLst>
                </a:gridCol>
                <a:gridCol w="364777">
                  <a:extLst>
                    <a:ext uri="{9D8B030D-6E8A-4147-A177-3AD203B41FA5}">
                      <a16:colId xmlns:a16="http://schemas.microsoft.com/office/drawing/2014/main" val="841757024"/>
                    </a:ext>
                  </a:extLst>
                </a:gridCol>
                <a:gridCol w="583644">
                  <a:extLst>
                    <a:ext uri="{9D8B030D-6E8A-4147-A177-3AD203B41FA5}">
                      <a16:colId xmlns:a16="http://schemas.microsoft.com/office/drawing/2014/main" val="3836202444"/>
                    </a:ext>
                  </a:extLst>
                </a:gridCol>
                <a:gridCol w="472791">
                  <a:extLst>
                    <a:ext uri="{9D8B030D-6E8A-4147-A177-3AD203B41FA5}">
                      <a16:colId xmlns:a16="http://schemas.microsoft.com/office/drawing/2014/main" val="3133968846"/>
                    </a:ext>
                  </a:extLst>
                </a:gridCol>
              </a:tblGrid>
              <a:tr h="229997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I</a:t>
                      </a:r>
                      <a:r>
                        <a:rPr lang="de-DE" sz="1000" baseline="-25000" dirty="0" smtClean="0"/>
                        <a:t>1 </a:t>
                      </a:r>
                      <a:r>
                        <a:rPr lang="de-DE" sz="1000" dirty="0" smtClean="0"/>
                        <a:t>(</a:t>
                      </a:r>
                      <a:r>
                        <a:rPr lang="de-DE" sz="1000" dirty="0" smtClean="0">
                          <a:solidFill>
                            <a:srgbClr val="0000CC"/>
                          </a:solidFill>
                        </a:rPr>
                        <a:t>ℓ</a:t>
                      </a:r>
                      <a:r>
                        <a:rPr lang="de-DE" sz="1000" baseline="-25000" dirty="0" smtClean="0">
                          <a:solidFill>
                            <a:srgbClr val="0000CC"/>
                          </a:solidFill>
                        </a:rPr>
                        <a:t>1</a:t>
                      </a:r>
                      <a:r>
                        <a:rPr lang="de-DE" sz="1000" dirty="0" smtClean="0"/>
                        <a:t>)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I</a:t>
                      </a:r>
                      <a:r>
                        <a:rPr lang="de-DE" sz="1000" baseline="-25000" dirty="0" smtClean="0"/>
                        <a:t>2 </a:t>
                      </a:r>
                      <a:r>
                        <a:rPr lang="de-DE" sz="1000" dirty="0" smtClean="0"/>
                        <a:t>(</a:t>
                      </a:r>
                      <a:r>
                        <a:rPr lang="de-DE" sz="1000" dirty="0" smtClean="0">
                          <a:solidFill>
                            <a:srgbClr val="0000CC"/>
                          </a:solidFill>
                        </a:rPr>
                        <a:t>ℓ</a:t>
                      </a:r>
                      <a:r>
                        <a:rPr lang="de-DE" sz="1000" baseline="-25000" dirty="0" smtClean="0">
                          <a:solidFill>
                            <a:srgbClr val="0000CC"/>
                          </a:solidFill>
                        </a:rPr>
                        <a:t>2</a:t>
                      </a:r>
                      <a:r>
                        <a:rPr lang="de-DE" sz="1000" dirty="0" smtClean="0"/>
                        <a:t>)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I</a:t>
                      </a:r>
                      <a:r>
                        <a:rPr lang="de-DE" sz="1000" baseline="-25000" dirty="0" smtClean="0"/>
                        <a:t>3</a:t>
                      </a:r>
                      <a:endParaRPr lang="de-DE" sz="10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a</a:t>
                      </a:r>
                      <a:r>
                        <a:rPr lang="de-DE" sz="1000" baseline="-25000" dirty="0" smtClean="0"/>
                        <a:t>2</a:t>
                      </a:r>
                      <a:endParaRPr lang="de-DE" sz="10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a</a:t>
                      </a:r>
                      <a:r>
                        <a:rPr lang="de-DE" sz="1000" baseline="-25000" dirty="0" smtClean="0"/>
                        <a:t>4</a:t>
                      </a:r>
                      <a:endParaRPr lang="de-DE" sz="10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4152493"/>
                  </a:ext>
                </a:extLst>
              </a:tr>
              <a:tr h="229997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0</a:t>
                      </a:r>
                      <a:r>
                        <a:rPr lang="de-DE" sz="1000" baseline="0" dirty="0" smtClean="0"/>
                        <a:t> (</a:t>
                      </a:r>
                      <a:r>
                        <a:rPr lang="de-DE" sz="1000" baseline="0" dirty="0" smtClean="0">
                          <a:solidFill>
                            <a:srgbClr val="0000CC"/>
                          </a:solidFill>
                        </a:rPr>
                        <a:t>1</a:t>
                      </a:r>
                      <a:r>
                        <a:rPr lang="de-DE" sz="1000" baseline="0" dirty="0" smtClean="0"/>
                        <a:t>)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1 (</a:t>
                      </a:r>
                      <a:r>
                        <a:rPr lang="de-DE" sz="1000" dirty="0" smtClean="0">
                          <a:solidFill>
                            <a:srgbClr val="0000CC"/>
                          </a:solidFill>
                        </a:rPr>
                        <a:t>1</a:t>
                      </a:r>
                      <a:r>
                        <a:rPr lang="de-DE" sz="1000" dirty="0" smtClean="0"/>
                        <a:t>)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1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5588443"/>
                  </a:ext>
                </a:extLst>
              </a:tr>
              <a:tr h="229997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1 (</a:t>
                      </a:r>
                      <a:r>
                        <a:rPr lang="de-DE" sz="1000" dirty="0" smtClean="0">
                          <a:solidFill>
                            <a:srgbClr val="0000CC"/>
                          </a:solidFill>
                        </a:rPr>
                        <a:t>1</a:t>
                      </a:r>
                      <a:r>
                        <a:rPr lang="de-DE" sz="1000" dirty="0" smtClean="0"/>
                        <a:t>)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1 (</a:t>
                      </a:r>
                      <a:r>
                        <a:rPr lang="de-DE" sz="1000" dirty="0" smtClean="0">
                          <a:solidFill>
                            <a:srgbClr val="0000CC"/>
                          </a:solidFill>
                        </a:rPr>
                        <a:t>1</a:t>
                      </a:r>
                      <a:r>
                        <a:rPr lang="de-DE" sz="1000" dirty="0" smtClean="0"/>
                        <a:t>)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-1/3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0663264"/>
                  </a:ext>
                </a:extLst>
              </a:tr>
              <a:tr h="229997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1 (</a:t>
                      </a:r>
                      <a:r>
                        <a:rPr lang="de-DE" sz="1000" dirty="0" smtClean="0">
                          <a:solidFill>
                            <a:srgbClr val="0000CC"/>
                          </a:solidFill>
                        </a:rPr>
                        <a:t>2</a:t>
                      </a:r>
                      <a:r>
                        <a:rPr lang="de-DE" sz="1000" dirty="0" smtClean="0"/>
                        <a:t>)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1 (</a:t>
                      </a:r>
                      <a:r>
                        <a:rPr lang="de-DE" sz="1000" dirty="0" smtClean="0">
                          <a:solidFill>
                            <a:srgbClr val="0000CC"/>
                          </a:solidFill>
                        </a:rPr>
                        <a:t>1</a:t>
                      </a:r>
                      <a:r>
                        <a:rPr lang="de-DE" sz="1000" dirty="0" smtClean="0"/>
                        <a:t>)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-1/3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1143805"/>
                  </a:ext>
                </a:extLst>
              </a:tr>
              <a:tr h="229997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2 (</a:t>
                      </a:r>
                      <a:r>
                        <a:rPr lang="de-DE" sz="1000" dirty="0" smtClean="0">
                          <a:solidFill>
                            <a:srgbClr val="0000CC"/>
                          </a:solidFill>
                        </a:rPr>
                        <a:t>1</a:t>
                      </a:r>
                      <a:r>
                        <a:rPr lang="de-DE" sz="1000" dirty="0" smtClean="0"/>
                        <a:t>)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1 (</a:t>
                      </a:r>
                      <a:r>
                        <a:rPr lang="de-DE" sz="1000" dirty="0" smtClean="0">
                          <a:solidFill>
                            <a:srgbClr val="0000CC"/>
                          </a:solidFill>
                        </a:rPr>
                        <a:t>1</a:t>
                      </a:r>
                      <a:r>
                        <a:rPr lang="de-DE" sz="1000" dirty="0" smtClean="0"/>
                        <a:t>)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1/13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4851287"/>
                  </a:ext>
                </a:extLst>
              </a:tr>
              <a:tr h="229997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3 (</a:t>
                      </a:r>
                      <a:r>
                        <a:rPr lang="de-DE" sz="1000" dirty="0" smtClean="0">
                          <a:solidFill>
                            <a:srgbClr val="0000CC"/>
                          </a:solidFill>
                        </a:rPr>
                        <a:t>2</a:t>
                      </a:r>
                      <a:r>
                        <a:rPr lang="de-DE" sz="1000" dirty="0" smtClean="0"/>
                        <a:t>)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1 (</a:t>
                      </a:r>
                      <a:r>
                        <a:rPr lang="de-DE" sz="1000" dirty="0" smtClean="0">
                          <a:solidFill>
                            <a:srgbClr val="0000CC"/>
                          </a:solidFill>
                        </a:rPr>
                        <a:t>1</a:t>
                      </a:r>
                      <a:r>
                        <a:rPr lang="de-DE" sz="1000" dirty="0" smtClean="0"/>
                        <a:t>)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-3/29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7171028"/>
                  </a:ext>
                </a:extLst>
              </a:tr>
              <a:tr h="229997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0 (</a:t>
                      </a:r>
                      <a:r>
                        <a:rPr lang="de-DE" sz="1000" dirty="0" smtClean="0">
                          <a:solidFill>
                            <a:srgbClr val="0000CC"/>
                          </a:solidFill>
                        </a:rPr>
                        <a:t>2</a:t>
                      </a:r>
                      <a:r>
                        <a:rPr lang="de-DE" sz="1000" dirty="0" smtClean="0"/>
                        <a:t>)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2 (</a:t>
                      </a:r>
                      <a:r>
                        <a:rPr lang="de-DE" sz="1000" dirty="0" smtClean="0">
                          <a:solidFill>
                            <a:srgbClr val="0000CC"/>
                          </a:solidFill>
                        </a:rPr>
                        <a:t>2</a:t>
                      </a:r>
                      <a:r>
                        <a:rPr lang="de-DE" sz="1000" dirty="0" smtClean="0"/>
                        <a:t>)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-3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4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5455113"/>
                  </a:ext>
                </a:extLst>
              </a:tr>
              <a:tr h="229997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1 (</a:t>
                      </a:r>
                      <a:r>
                        <a:rPr lang="de-DE" sz="1000" dirty="0" smtClean="0">
                          <a:solidFill>
                            <a:srgbClr val="0000CC"/>
                          </a:solidFill>
                        </a:rPr>
                        <a:t>1</a:t>
                      </a:r>
                      <a:r>
                        <a:rPr lang="de-DE" sz="1000" dirty="0" smtClean="0"/>
                        <a:t>)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2 (</a:t>
                      </a:r>
                      <a:r>
                        <a:rPr lang="de-DE" sz="1000" dirty="0" smtClean="0">
                          <a:solidFill>
                            <a:srgbClr val="0000CC"/>
                          </a:solidFill>
                        </a:rPr>
                        <a:t>2</a:t>
                      </a:r>
                      <a:r>
                        <a:rPr lang="de-DE" sz="1000" dirty="0" smtClean="0"/>
                        <a:t>)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-1/3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6731786"/>
                  </a:ext>
                </a:extLst>
              </a:tr>
              <a:tr h="229997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2 (</a:t>
                      </a:r>
                      <a:r>
                        <a:rPr lang="de-DE" sz="1000" dirty="0" smtClean="0">
                          <a:solidFill>
                            <a:srgbClr val="0000CC"/>
                          </a:solidFill>
                        </a:rPr>
                        <a:t>1</a:t>
                      </a:r>
                      <a:r>
                        <a:rPr lang="de-DE" sz="1000" dirty="0" smtClean="0"/>
                        <a:t>)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2 (</a:t>
                      </a:r>
                      <a:r>
                        <a:rPr lang="de-DE" sz="1000" dirty="0" smtClean="0">
                          <a:solidFill>
                            <a:srgbClr val="0000CC"/>
                          </a:solidFill>
                        </a:rPr>
                        <a:t>2</a:t>
                      </a:r>
                      <a:r>
                        <a:rPr lang="de-DE" sz="1000" dirty="0" smtClean="0"/>
                        <a:t>)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3/7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1649914"/>
                  </a:ext>
                </a:extLst>
              </a:tr>
              <a:tr h="229997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2 (2)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2 (</a:t>
                      </a:r>
                      <a:r>
                        <a:rPr lang="de-DE" sz="1000" dirty="0" smtClean="0">
                          <a:solidFill>
                            <a:srgbClr val="0000CC"/>
                          </a:solidFill>
                        </a:rPr>
                        <a:t>2</a:t>
                      </a:r>
                      <a:r>
                        <a:rPr lang="de-DE" sz="1000" dirty="0" smtClean="0"/>
                        <a:t>)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-15/13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16/13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3331303"/>
                  </a:ext>
                </a:extLst>
              </a:tr>
              <a:tr h="229997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3 (</a:t>
                      </a:r>
                      <a:r>
                        <a:rPr lang="de-DE" sz="1000" dirty="0" smtClean="0">
                          <a:solidFill>
                            <a:srgbClr val="0000CC"/>
                          </a:solidFill>
                        </a:rPr>
                        <a:t>2</a:t>
                      </a:r>
                      <a:r>
                        <a:rPr lang="de-DE" sz="1000" dirty="0" smtClean="0"/>
                        <a:t>)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2 (</a:t>
                      </a:r>
                      <a:r>
                        <a:rPr lang="de-DE" sz="1000" dirty="0" smtClean="0">
                          <a:solidFill>
                            <a:srgbClr val="0000CC"/>
                          </a:solidFill>
                        </a:rPr>
                        <a:t>2</a:t>
                      </a:r>
                      <a:r>
                        <a:rPr lang="de-DE" sz="1000" dirty="0" smtClean="0"/>
                        <a:t>)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-3/29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5123998"/>
                  </a:ext>
                </a:extLst>
              </a:tr>
              <a:tr h="229997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4 (</a:t>
                      </a:r>
                      <a:r>
                        <a:rPr lang="de-DE" sz="1000" dirty="0" smtClean="0">
                          <a:solidFill>
                            <a:srgbClr val="0000CC"/>
                          </a:solidFill>
                        </a:rPr>
                        <a:t>2</a:t>
                      </a:r>
                      <a:r>
                        <a:rPr lang="de-DE" sz="1000" dirty="0" smtClean="0"/>
                        <a:t>)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2 (</a:t>
                      </a:r>
                      <a:r>
                        <a:rPr lang="de-DE" sz="1000" dirty="0" smtClean="0">
                          <a:solidFill>
                            <a:srgbClr val="0000CC"/>
                          </a:solidFill>
                        </a:rPr>
                        <a:t>2</a:t>
                      </a:r>
                      <a:r>
                        <a:rPr lang="de-DE" sz="1000" dirty="0" smtClean="0"/>
                        <a:t>)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1/8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1/24</a:t>
                      </a:r>
                      <a:endParaRPr lang="de-DE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1238685"/>
                  </a:ext>
                </a:extLst>
              </a:tr>
            </a:tbl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00" y="4437112"/>
            <a:ext cx="1752408" cy="1847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005" y="4500000"/>
            <a:ext cx="1547619" cy="124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3708000" y="6309320"/>
            <a:ext cx="155844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 smtClean="0"/>
              <a:t>R.D. Evans, The Atomic Nucleus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24978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formula</a:t>
            </a:r>
            <a:endParaRPr lang="en-US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900000" y="900000"/>
            <a:ext cx="2202012" cy="2457332"/>
            <a:chOff x="1296000" y="1152000"/>
            <a:chExt cx="2202012" cy="2457332"/>
          </a:xfrm>
        </p:grpSpPr>
        <p:sp>
          <p:nvSpPr>
            <p:cNvPr id="5" name="Textfeld 4"/>
            <p:cNvSpPr txBox="1"/>
            <p:nvPr/>
          </p:nvSpPr>
          <p:spPr>
            <a:xfrm>
              <a:off x="2663680" y="1628800"/>
              <a:ext cx="58541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rgbClr val="0000CC"/>
                  </a:solidFill>
                </a:rPr>
                <a:t> </a:t>
              </a:r>
              <a:r>
                <a:rPr lang="de-DE" sz="2000" dirty="0" smtClean="0">
                  <a:solidFill>
                    <a:srgbClr val="0000CC"/>
                  </a:solidFill>
                </a:rPr>
                <a:t>E1</a:t>
              </a:r>
              <a:r>
                <a:rPr lang="de-DE" dirty="0" smtClean="0">
                  <a:solidFill>
                    <a:srgbClr val="0000CC"/>
                  </a:solidFill>
                </a:rPr>
                <a:t> </a:t>
              </a:r>
              <a:endParaRPr lang="de-DE" dirty="0">
                <a:solidFill>
                  <a:srgbClr val="0000CC"/>
                </a:solidFill>
              </a:endParaRPr>
            </a:p>
          </p:txBody>
        </p:sp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000" y="1330276"/>
              <a:ext cx="1878012" cy="1090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000" y="2376000"/>
              <a:ext cx="1878012" cy="1090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chteck 11"/>
            <p:cNvSpPr/>
            <p:nvPr/>
          </p:nvSpPr>
          <p:spPr>
            <a:xfrm>
              <a:off x="1691680" y="2028910"/>
              <a:ext cx="360040" cy="3470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/>
            <p:cNvSpPr/>
            <p:nvPr/>
          </p:nvSpPr>
          <p:spPr>
            <a:xfrm>
              <a:off x="1692000" y="3060000"/>
              <a:ext cx="360040" cy="3470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2987824" y="3060000"/>
              <a:ext cx="360040" cy="3470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echteck 17"/>
            <p:cNvSpPr/>
            <p:nvPr/>
          </p:nvSpPr>
          <p:spPr>
            <a:xfrm>
              <a:off x="2988000" y="2030400"/>
              <a:ext cx="360040" cy="3470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feld 12"/>
                <p:cNvSpPr txBox="1"/>
                <p:nvPr/>
              </p:nvSpPr>
              <p:spPr>
                <a:xfrm>
                  <a:off x="2663680" y="1620000"/>
                  <a:ext cx="458522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𝛾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3" name="Textfeld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3680" y="1620000"/>
                  <a:ext cx="458522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feld 19"/>
                <p:cNvSpPr txBox="1"/>
                <p:nvPr/>
              </p:nvSpPr>
              <p:spPr>
                <a:xfrm>
                  <a:off x="2664000" y="2628000"/>
                  <a:ext cx="463845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𝛾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0" name="Textfeld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4000" y="2628000"/>
                  <a:ext cx="463845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Textfeld 2"/>
            <p:cNvSpPr txBox="1"/>
            <p:nvPr/>
          </p:nvSpPr>
          <p:spPr>
            <a:xfrm>
              <a:off x="1296000" y="219600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rgbClr val="0000CC"/>
                  </a:solidFill>
                </a:rPr>
                <a:t>J</a:t>
              </a:r>
              <a:r>
                <a:rPr lang="de-DE" baseline="-25000" dirty="0" smtClean="0">
                  <a:solidFill>
                    <a:srgbClr val="0000CC"/>
                  </a:solidFill>
                </a:rPr>
                <a:t>2</a:t>
              </a:r>
              <a:endParaRPr lang="de-DE" baseline="-25000" dirty="0">
                <a:solidFill>
                  <a:srgbClr val="0000CC"/>
                </a:solidFill>
              </a:endParaRP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1296000" y="324000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rgbClr val="0000CC"/>
                  </a:solidFill>
                </a:rPr>
                <a:t>J</a:t>
              </a:r>
              <a:r>
                <a:rPr lang="de-DE" baseline="-25000" dirty="0" smtClean="0">
                  <a:solidFill>
                    <a:srgbClr val="0000CC"/>
                  </a:solidFill>
                </a:rPr>
                <a:t>3</a:t>
              </a:r>
              <a:endParaRPr lang="de-DE" baseline="-25000" dirty="0">
                <a:solidFill>
                  <a:srgbClr val="0000CC"/>
                </a:solidFill>
              </a:endParaRP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1296000" y="115200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rgbClr val="0000CC"/>
                  </a:solidFill>
                </a:rPr>
                <a:t>J</a:t>
              </a:r>
              <a:r>
                <a:rPr lang="de-DE" baseline="-25000" dirty="0" smtClean="0">
                  <a:solidFill>
                    <a:srgbClr val="0000CC"/>
                  </a:solidFill>
                </a:rPr>
                <a:t>1</a:t>
              </a:r>
              <a:endParaRPr lang="de-DE" baseline="-25000" dirty="0">
                <a:solidFill>
                  <a:srgbClr val="0000CC"/>
                </a:solidFill>
              </a:endParaRPr>
            </a:p>
          </p:txBody>
        </p:sp>
      </p:grpSp>
      <p:sp>
        <p:nvSpPr>
          <p:cNvPr id="8" name="Textfeld 7"/>
          <p:cNvSpPr txBox="1"/>
          <p:nvPr/>
        </p:nvSpPr>
        <p:spPr>
          <a:xfrm>
            <a:off x="3600000" y="2268000"/>
            <a:ext cx="5184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 is the relative angle between the two 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-rays</a:t>
            </a:r>
          </a:p>
          <a:p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de-DE" sz="1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accounts for the fact that we do not have point detectors</a:t>
            </a:r>
          </a:p>
          <a:p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depends on the details of the transition and the spins of the level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00000" y="900000"/>
            <a:ext cx="3820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general, the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-ray intensity varies as</a:t>
            </a:r>
            <a:r>
              <a:rPr lang="en-US" dirty="0" smtClean="0"/>
              <a:t>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3636000" y="1332000"/>
                <a:ext cx="5184624" cy="79874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𝑊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𝑒𝑣𝑒𝑛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𝑐𝑜𝑠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6000" y="1332000"/>
                <a:ext cx="5184624" cy="7987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 10"/>
              <p:cNvSpPr/>
              <p:nvPr/>
            </p:nvSpPr>
            <p:spPr>
              <a:xfrm>
                <a:off x="3600000" y="3240000"/>
                <a:ext cx="5572454" cy="4970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de-DE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=1   </m:t>
                      </m:r>
                      <m:sSub>
                        <m:sSubPr>
                          <m:ctrlPr>
                            <a:rPr lang="de-DE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de-DE" sz="14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de-D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3∙</m:t>
                          </m:r>
                          <m:sSup>
                            <m:sSupPr>
                              <m:ctrlP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e>
                      </m:d>
                      <m:r>
                        <a:rPr lang="de-DE" sz="14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  </m:t>
                      </m:r>
                      <m:sSub>
                        <m:sSubPr>
                          <m:ctrlPr>
                            <a:rPr lang="de-DE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sub>
                      </m:sSub>
                      <m:r>
                        <a:rPr lang="de-DE" sz="14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8</m:t>
                          </m:r>
                        </m:den>
                      </m:f>
                      <m:d>
                        <m:dPr>
                          <m:ctrlPr>
                            <a:rPr lang="de-D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35</m:t>
                          </m:r>
                          <m:sSup>
                            <m:sSupPr>
                              <m:ctrlP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sup>
                          </m:sSup>
                          <m:d>
                            <m:dPr>
                              <m:ctrlP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−30</m:t>
                          </m:r>
                          <m:sSup>
                            <m:sSupPr>
                              <m:ctrlP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11" name="Rechtec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0" y="3240000"/>
                <a:ext cx="5572454" cy="497059"/>
              </a:xfrm>
              <a:prstGeom prst="rect">
                <a:avLst/>
              </a:prstGeom>
              <a:blipFill>
                <a:blip r:embed="rId6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1080000" y="3960000"/>
                <a:ext cx="5777479" cy="5281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ℓ,ℓ</m:t>
                              </m:r>
                            </m:e>
                          </m:d>
                          <m:r>
                            <a:rPr lang="de-DE" sz="1400" b="0" i="1" smtClean="0">
                              <a:latin typeface="Cambria Math"/>
                            </a:rPr>
                            <m:t>−2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ℓ,ℓ+1</m:t>
                              </m:r>
                            </m:e>
                          </m:d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ℓ+1,ℓ+1</m:t>
                              </m:r>
                            </m:e>
                          </m:d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00" y="3960000"/>
                <a:ext cx="5777479" cy="52815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feld 25"/>
              <p:cNvSpPr txBox="1"/>
              <p:nvPr/>
            </p:nvSpPr>
            <p:spPr>
              <a:xfrm>
                <a:off x="1080000" y="4500000"/>
                <a:ext cx="5835315" cy="5281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de-DE" sz="1400" b="0" i="1" smtClean="0">
                                  <a:latin typeface="Cambria Math"/>
                                </a:rPr>
                                <m:t>𝐿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e>
                          </m:d>
                          <m:r>
                            <a:rPr lang="de-DE" sz="1400" b="0" i="1" smtClean="0">
                              <a:latin typeface="Cambria Math"/>
                            </a:rPr>
                            <m:t>−2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e>
                          </m:d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+1,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6" name="Textfeld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00" y="4500000"/>
                <a:ext cx="5835315" cy="52815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080000" y="5760000"/>
                <a:ext cx="6757427" cy="503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𝐿𝐿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′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4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1400" b="0" i="1" smtClean="0">
                              <a:latin typeface="Cambria Math"/>
                            </a:rPr>
                            <m:t>+1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+1</m:t>
                          </m:r>
                        </m:e>
                      </m:rad>
                      <m:rad>
                        <m:radPr>
                          <m:degHide m:val="on"/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𝐿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+1</m:t>
                          </m:r>
                        </m:e>
                      </m:rad>
                      <m:rad>
                        <m:radPr>
                          <m:degHide m:val="on"/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de-DE" sz="1400" b="0" i="1" smtClean="0">
                              <a:latin typeface="Cambria Math"/>
                            </a:rPr>
                            <m:t>+1</m:t>
                          </m:r>
                        </m:e>
                      </m:rad>
                      <m:rad>
                        <m:radPr>
                          <m:degHide m:val="on"/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1400" b="0" i="1" smtClean="0">
                              <a:latin typeface="Cambria Math"/>
                            </a:rPr>
                            <m:t>+1</m:t>
                          </m:r>
                        </m:e>
                      </m:rad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400" b="0" i="1" smtClean="0">
                                    <a:latin typeface="Cambria Math"/>
                                  </a:rPr>
                                  <m:t>𝐿</m:t>
                                </m:r>
                              </m:e>
                              <m:e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𝐿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′</m:t>
                                </m:r>
                              </m:e>
                              <m:e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e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e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de-DE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de-DE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de-DE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400" b="0" i="1" smtClean="0">
                                        <a:latin typeface="Cambria Math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00" y="5760000"/>
                <a:ext cx="6757427" cy="5032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feld 5"/>
          <p:cNvSpPr txBox="1"/>
          <p:nvPr/>
        </p:nvSpPr>
        <p:spPr>
          <a:xfrm>
            <a:off x="360000" y="6300000"/>
            <a:ext cx="4124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0000CC"/>
                </a:solidFill>
                <a:hlinkClick r:id="rId10"/>
              </a:rPr>
              <a:t>https://griffincollaboration.github.io/AngularCorrelationUtility/</a:t>
            </a:r>
            <a:r>
              <a:rPr lang="de-DE" sz="1200" dirty="0" smtClean="0">
                <a:solidFill>
                  <a:srgbClr val="0000CC"/>
                </a:solidFill>
              </a:rPr>
              <a:t> </a:t>
            </a:r>
            <a:endParaRPr lang="de-DE" sz="1200" dirty="0">
              <a:solidFill>
                <a:srgbClr val="0000CC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1080000" y="5508000"/>
            <a:ext cx="2209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Ferentz-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Rosenzweig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coefficients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21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special case: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720000" y="720000"/>
                <a:ext cx="1861151" cy="380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78</m:t>
                          </m:r>
                        </m:sub>
                        <m:sup>
                          <m:r>
                            <a:rPr lang="de-DE" b="0" i="1" smtClean="0">
                              <a:latin typeface="Cambria Math"/>
                            </a:rPr>
                            <m:t>195</m:t>
                          </m:r>
                        </m:sup>
                        <m:e>
                          <m:r>
                            <a:rPr lang="de-DE" b="0" i="1" smtClean="0">
                              <a:latin typeface="Cambria Math"/>
                            </a:rPr>
                            <m:t>𝑃𝑡</m:t>
                          </m:r>
                        </m:e>
                      </m:sPre>
                      <m:d>
                        <m:d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</m:d>
                      <m:sPre>
                        <m:sPre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78</m:t>
                          </m:r>
                        </m:sub>
                        <m:sup>
                          <m:r>
                            <a:rPr lang="de-DE" b="0" i="1" smtClean="0">
                              <a:latin typeface="Cambria Math"/>
                            </a:rPr>
                            <m:t>196</m:t>
                          </m:r>
                        </m:sup>
                        <m:e>
                          <m:r>
                            <a:rPr lang="de-DE" b="0" i="1" smtClean="0">
                              <a:latin typeface="Cambria Math"/>
                            </a:rPr>
                            <m:t>𝑃𝑡</m:t>
                          </m:r>
                        </m:e>
                      </m:sPre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720000"/>
                <a:ext cx="1861151" cy="380553"/>
              </a:xfrm>
              <a:prstGeom prst="rect">
                <a:avLst/>
              </a:prstGeom>
              <a:blipFill>
                <a:blip r:embed="rId2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1260000"/>
            <a:ext cx="3900000" cy="487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00" y="720000"/>
            <a:ext cx="2090477" cy="266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55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2395</Words>
  <Application>Microsoft Office PowerPoint</Application>
  <PresentationFormat>Bildschirmpräsentation (4:3)</PresentationFormat>
  <Paragraphs>199</Paragraphs>
  <Slides>18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 Math</vt:lpstr>
      <vt:lpstr>Times New Roman</vt:lpstr>
      <vt:lpstr>1_Larissa</vt:lpstr>
      <vt:lpstr>Outline: spin and parity</vt:lpstr>
      <vt:lpstr>Spins and parities</vt:lpstr>
      <vt:lpstr>The basics of the situation</vt:lpstr>
      <vt:lpstr>The basics of the situation</vt:lpstr>
      <vt:lpstr>Angular correlation – non-oriented source</vt:lpstr>
      <vt:lpstr>A simple example:</vt:lpstr>
      <vt:lpstr>General formula</vt:lpstr>
      <vt:lpstr>General formula</vt:lpstr>
      <vt:lpstr>A special case:</vt:lpstr>
      <vt:lpstr>Angular correlations with arrays</vt:lpstr>
      <vt:lpstr>Angular correlations with arrays</vt:lpstr>
      <vt:lpstr>Angular distribution</vt:lpstr>
      <vt:lpstr>Angular distribution</vt:lpstr>
      <vt:lpstr>Linear polarization</vt:lpstr>
      <vt:lpstr>Linear polarization</vt:lpstr>
      <vt:lpstr>Proof of Principle</vt:lpstr>
      <vt:lpstr>Linear polarization</vt:lpstr>
      <vt:lpstr>Appendix: Legendre polynomials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</dc:creator>
  <cp:lastModifiedBy>Wollersheim, Hans-Juergen Dr.</cp:lastModifiedBy>
  <cp:revision>613</cp:revision>
  <dcterms:created xsi:type="dcterms:W3CDTF">2016-04-06T12:04:03Z</dcterms:created>
  <dcterms:modified xsi:type="dcterms:W3CDTF">2022-05-14T12:42:59Z</dcterms:modified>
</cp:coreProperties>
</file>