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0"/>
  </p:notesMasterIdLst>
  <p:sldIdLst>
    <p:sldId id="272" r:id="rId2"/>
    <p:sldId id="273" r:id="rId3"/>
    <p:sldId id="274" r:id="rId4"/>
    <p:sldId id="323" r:id="rId5"/>
    <p:sldId id="334" r:id="rId6"/>
    <p:sldId id="333" r:id="rId7"/>
    <p:sldId id="276" r:id="rId8"/>
    <p:sldId id="277" r:id="rId9"/>
    <p:sldId id="278" r:id="rId10"/>
    <p:sldId id="294" r:id="rId11"/>
    <p:sldId id="292" r:id="rId12"/>
    <p:sldId id="293" r:id="rId13"/>
    <p:sldId id="280" r:id="rId14"/>
    <p:sldId id="281" r:id="rId15"/>
    <p:sldId id="282" r:id="rId16"/>
    <p:sldId id="283" r:id="rId17"/>
    <p:sldId id="304" r:id="rId18"/>
    <p:sldId id="284" r:id="rId19"/>
    <p:sldId id="285" r:id="rId20"/>
    <p:sldId id="324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286" r:id="rId29"/>
    <p:sldId id="290" r:id="rId30"/>
    <p:sldId id="296" r:id="rId31"/>
    <p:sldId id="288" r:id="rId32"/>
    <p:sldId id="289" r:id="rId33"/>
    <p:sldId id="336" r:id="rId34"/>
    <p:sldId id="317" r:id="rId35"/>
    <p:sldId id="291" r:id="rId36"/>
    <p:sldId id="307" r:id="rId37"/>
    <p:sldId id="308" r:id="rId38"/>
    <p:sldId id="319" r:id="rId39"/>
    <p:sldId id="295" r:id="rId40"/>
    <p:sldId id="297" r:id="rId41"/>
    <p:sldId id="298" r:id="rId42"/>
    <p:sldId id="301" r:id="rId43"/>
    <p:sldId id="309" r:id="rId44"/>
    <p:sldId id="320" r:id="rId45"/>
    <p:sldId id="299" r:id="rId46"/>
    <p:sldId id="300" r:id="rId47"/>
    <p:sldId id="303" r:id="rId48"/>
    <p:sldId id="321" r:id="rId49"/>
    <p:sldId id="305" r:id="rId50"/>
    <p:sldId id="311" r:id="rId51"/>
    <p:sldId id="318" r:id="rId52"/>
    <p:sldId id="313" r:id="rId53"/>
    <p:sldId id="314" r:id="rId54"/>
    <p:sldId id="315" r:id="rId55"/>
    <p:sldId id="316" r:id="rId56"/>
    <p:sldId id="322" r:id="rId57"/>
    <p:sldId id="306" r:id="rId58"/>
    <p:sldId id="302" r:id="rId5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00"/>
    <a:srgbClr val="6699FF"/>
    <a:srgbClr val="FFCC00"/>
    <a:srgbClr val="00CC00"/>
    <a:srgbClr val="006600"/>
    <a:srgbClr val="B2B2B2"/>
    <a:srgbClr val="CCCCFF"/>
    <a:srgbClr val="0099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76" autoAdjust="0"/>
  </p:normalViewPr>
  <p:slideViewPr>
    <p:cSldViewPr>
      <p:cViewPr varScale="1">
        <p:scale>
          <a:sx n="69" d="100"/>
          <a:sy n="69" d="100"/>
        </p:scale>
        <p:origin x="141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636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71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22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26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62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3841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64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18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30.05.2022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49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0320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30.05.2022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053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12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01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- 2022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2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76.wmf"/><Relationship Id="rId3" Type="http://schemas.openxmlformats.org/officeDocument/2006/relationships/image" Target="../media/image77.jpeg"/><Relationship Id="rId7" Type="http://schemas.openxmlformats.org/officeDocument/2006/relationships/image" Target="../media/image73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5.wmf"/><Relationship Id="rId5" Type="http://schemas.openxmlformats.org/officeDocument/2006/relationships/image" Target="../media/image72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7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8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7" Type="http://schemas.openxmlformats.org/officeDocument/2006/relationships/image" Target="../media/image86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7" Type="http://schemas.openxmlformats.org/officeDocument/2006/relationships/image" Target="../media/image86.jpe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3.jpe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2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91.jpe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0.wmf"/><Relationship Id="rId5" Type="http://schemas.openxmlformats.org/officeDocument/2006/relationships/image" Target="../media/image108.wmf"/><Relationship Id="rId4" Type="http://schemas.openxmlformats.org/officeDocument/2006/relationships/oleObject" Target="../embeddings/oleObject6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image" Target="../media/image113.jpeg"/><Relationship Id="rId7" Type="http://schemas.openxmlformats.org/officeDocument/2006/relationships/image" Target="../media/image11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11.emf"/><Relationship Id="rId4" Type="http://schemas.openxmlformats.org/officeDocument/2006/relationships/oleObject" Target="../embeddings/oleObject7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17.png"/><Relationship Id="rId4" Type="http://schemas.openxmlformats.org/officeDocument/2006/relationships/image" Target="../media/image116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2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From Ge(Li) to Germanium detector array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39622" y="5085184"/>
            <a:ext cx="70647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1960ties and 70ties: Ge(Li) detectors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1980ties: national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 arrays OSIRIS, HERA, TESSA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1990ties: EUROBALL and GAMMASPHERE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2000ties: position-sensitive Ge-arrays MINIBALL, EXOGAM, SEGA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 development: 4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-ray tracking arrays AGATA, GRETA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38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1970ties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515" y="900000"/>
            <a:ext cx="2188969" cy="162472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835696" y="3501008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-spectroscopy with Ge(Li) detector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– 15 % rel. efficiency (Vol. 50-70 cm</a:t>
            </a:r>
            <a:r>
              <a:rPr lang="en-US" sz="2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 1.9 – 2.3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1.3 MeV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6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“five-in-one“ </a:t>
            </a:r>
            <a:r>
              <a:rPr lang="en-US" dirty="0"/>
              <a:t>C</a:t>
            </a:r>
            <a:r>
              <a:rPr lang="en-US" dirty="0" smtClean="0"/>
              <a:t>ompton </a:t>
            </a:r>
            <a:r>
              <a:rPr lang="en-US" dirty="0" err="1"/>
              <a:t>p</a:t>
            </a:r>
            <a:r>
              <a:rPr lang="en-US" dirty="0" err="1" smtClean="0"/>
              <a:t>olarimeter</a:t>
            </a:r>
            <a:r>
              <a:rPr lang="en-US" dirty="0" smtClean="0"/>
              <a:t> (1974)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74" y="2060848"/>
            <a:ext cx="5353050" cy="36576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9567" y="692696"/>
            <a:ext cx="840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concentric coaxial Ge(Li) detectors, outer detector 4-fold segmented</a:t>
            </a:r>
          </a:p>
          <a:p>
            <a:pPr algn="ctr"/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resolution 3.5 – 5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1.3 MeV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72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Composite Ge-detectors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554402"/>
            <a:ext cx="5149289" cy="596319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494494" y="1700808"/>
            <a:ext cx="330430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3(4) Ge(Li) detectors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a common cryostat</a:t>
            </a:r>
          </a:p>
          <a:p>
            <a:pPr algn="ctr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1976</a:t>
            </a:r>
          </a:p>
          <a:p>
            <a:pPr algn="ctr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2.1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1.3 MeV</a:t>
            </a:r>
          </a:p>
          <a:p>
            <a:pPr algn="ctr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3 but not for 4 detectors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3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escape suppression spectrometer at Liverpool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80640"/>
            <a:ext cx="8015288" cy="554831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64356" y="6128953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John Francis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Sharpey-Schafer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2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scattering problem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1268761"/>
            <a:ext cx="4086076" cy="21661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54400"/>
            <a:ext cx="4642866" cy="339471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20000" y="4680000"/>
            <a:ext cx="82149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background hence suppression shield</a:t>
            </a:r>
          </a:p>
          <a:p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efficiency hence arrays of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scape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uppressed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pectrometer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2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Arrays of Escape Suppressed Spectrometers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766" y="1700808"/>
            <a:ext cx="4879577" cy="402511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60000" y="900000"/>
            <a:ext cx="503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TESSA0 the Escape Suppressed Spectrometer Array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60000" y="1700808"/>
            <a:ext cx="382668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one TESSA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Daresbury study weekend 1979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nuclei far from stability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UK Denmark collaboration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Niels Bohr Institute 1980-1982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FN tandem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Ge(Li), 5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(Tl) suppression shields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 of 8 improvement in ph. ph.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coincidences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channel selection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320000" y="5940000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TESSA1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 element multiplicity filter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47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TESSA0 the Escape Suppressed Spectrometer Array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22" y="554400"/>
            <a:ext cx="7557155" cy="588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Coulomb excitation experiments at UNILAC (1980)</a:t>
            </a:r>
            <a:endParaRPr lang="en-US" dirty="0"/>
          </a:p>
        </p:txBody>
      </p:sp>
      <p:pic>
        <p:nvPicPr>
          <p:cNvPr id="4" name="Picture 2" descr="U23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620688"/>
            <a:ext cx="4243387" cy="43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24388" y="801663"/>
            <a:ext cx="284162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baseline="30000">
                <a:latin typeface="Times New Roman" panose="02020603050405020304" pitchFamily="18" charset="0"/>
              </a:rPr>
              <a:t>208</a:t>
            </a:r>
            <a:r>
              <a:rPr lang="de-DE" altLang="de-DE" sz="2000">
                <a:latin typeface="Times New Roman" panose="02020603050405020304" pitchFamily="18" charset="0"/>
              </a:rPr>
              <a:t>Pb (5.3MeV/u) </a:t>
            </a:r>
            <a:r>
              <a:rPr lang="de-DE" altLang="de-DE" sz="24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de-DE" alt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20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235</a:t>
            </a:r>
            <a:r>
              <a:rPr lang="de-DE" alt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68313" y="4933926"/>
            <a:ext cx="405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Doppler-corrected</a:t>
            </a:r>
            <a:r>
              <a:rPr lang="de-DE" altLang="de-DE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l-GR" alt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 spectrum for </a:t>
            </a:r>
            <a:r>
              <a:rPr lang="en-US" altLang="de-DE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235</a:t>
            </a:r>
            <a:r>
              <a:rPr lang="en-US" alt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U235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803251"/>
            <a:ext cx="13716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X7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412851"/>
            <a:ext cx="4460875" cy="416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68000" y="5940000"/>
            <a:ext cx="5484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13/2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proton and j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15/2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neutron alignment in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and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8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TESSA3, NORDBALL, 8</a:t>
            </a:r>
            <a:r>
              <a:rPr lang="el-GR" dirty="0" smtClean="0"/>
              <a:t>π</a:t>
            </a:r>
            <a:r>
              <a:rPr lang="de-DE" dirty="0" smtClean="0"/>
              <a:t> </a:t>
            </a:r>
            <a:r>
              <a:rPr lang="de-DE" dirty="0" err="1" smtClean="0"/>
              <a:t>Spectrometer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664" y="554400"/>
            <a:ext cx="4260672" cy="422820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441664" y="4782601"/>
            <a:ext cx="30097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BGO replaces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(Tl)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cm ≈ 1 inch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HERA (LBNL)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ESS (25% eff.) + BGO ball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γ-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coincidences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480000" y="2160000"/>
            <a:ext cx="2201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1987</a:t>
            </a:r>
          </a:p>
          <a:p>
            <a:r>
              <a:rPr lang="de-D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HERA at LBNL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019" y="3861048"/>
            <a:ext cx="1693845" cy="253822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292080" y="4005064"/>
            <a:ext cx="2880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478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TESSA3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268" y="1196752"/>
            <a:ext cx="5985463" cy="45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2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508" y="603812"/>
            <a:ext cx="5902399" cy="146812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2844000"/>
            <a:ext cx="2149880" cy="29460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3068960"/>
            <a:ext cx="3830696" cy="223155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3491880" y="3068960"/>
            <a:ext cx="4392488" cy="236103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3307359" y="1952016"/>
            <a:ext cx="2529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74 (1948) 100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688124" y="369536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Morinaga, P.C.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Gugelot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Phys. 46 (1963) 210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724803" y="3196549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xn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335537" y="2492896"/>
            <a:ext cx="4923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Invention of the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(Tl) detector 1948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307359" y="5905067"/>
            <a:ext cx="554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 Hofstadter, after hearing about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Callmann‘s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work, started testing Tl activated alkali halide crystals. Na(Tl) was found to have the largest output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1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of high-purity Ge at LBNL, </a:t>
            </a:r>
            <a:r>
              <a:rPr lang="en-US" dirty="0" err="1" smtClean="0"/>
              <a:t>Ortec</a:t>
            </a:r>
            <a:r>
              <a:rPr lang="en-US" dirty="0" smtClean="0"/>
              <a:t>, </a:t>
            </a:r>
            <a:r>
              <a:rPr lang="en-US" dirty="0" err="1" smtClean="0"/>
              <a:t>Umicore</a:t>
            </a:r>
            <a:r>
              <a:rPr lang="en-US" dirty="0" smtClean="0"/>
              <a:t> …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9642" y="5643883"/>
            <a:ext cx="6444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Ge(li) detectors was abandoned after 1978 when high-purity Ge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detectors became commercially available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206" y="554400"/>
            <a:ext cx="5765588" cy="4877438"/>
          </a:xfrm>
          <a:prstGeom prst="rect">
            <a:avLst/>
          </a:prstGeom>
        </p:spPr>
      </p:pic>
      <p:sp>
        <p:nvSpPr>
          <p:cNvPr id="7" name="Abgerundetes Rechteck 6"/>
          <p:cNvSpPr/>
          <p:nvPr/>
        </p:nvSpPr>
        <p:spPr>
          <a:xfrm rot="20027837">
            <a:off x="197011" y="1875738"/>
            <a:ext cx="2236579" cy="599783"/>
          </a:xfrm>
          <a:prstGeom prst="roundRect">
            <a:avLst/>
          </a:prstGeom>
          <a:noFill/>
          <a:ln w="6985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Milestone</a:t>
            </a:r>
            <a:r>
              <a:rPr lang="de-DE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de-DE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5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H</a:t>
            </a:r>
            <a:r>
              <a:rPr lang="en-US" dirty="0" smtClean="0">
                <a:latin typeface="Times New Roman"/>
                <a:cs typeface="Times New Roman"/>
              </a:rPr>
              <a:t>igh 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dirty="0" smtClean="0">
                <a:latin typeface="Times New Roman"/>
                <a:cs typeface="Times New Roman"/>
              </a:rPr>
              <a:t>urity 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Ge</a:t>
            </a:r>
            <a:r>
              <a:rPr lang="en-US" dirty="0" smtClean="0">
                <a:latin typeface="Times New Roman"/>
                <a:cs typeface="Times New Roman"/>
              </a:rPr>
              <a:t>rmanium detector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00" y="1252800"/>
            <a:ext cx="2504759" cy="238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3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working principle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00" y="1195200"/>
            <a:ext cx="4923495" cy="258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9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working principle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195200"/>
            <a:ext cx="6810919" cy="258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78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working principle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195200"/>
            <a:ext cx="6810919" cy="508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74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working principle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195200"/>
            <a:ext cx="6810919" cy="508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3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position sensitivity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195200"/>
            <a:ext cx="6810919" cy="508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45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position sensitivity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195201"/>
            <a:ext cx="6810919" cy="508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13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first case of a high spin </a:t>
            </a:r>
            <a:r>
              <a:rPr lang="en-US" dirty="0" err="1" smtClean="0"/>
              <a:t>superdeformed</a:t>
            </a:r>
            <a:r>
              <a:rPr lang="en-US" dirty="0" smtClean="0"/>
              <a:t> band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31" y="574312"/>
            <a:ext cx="6579937" cy="570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9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GAMMASPERE 1993 Berkeley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554400"/>
            <a:ext cx="4286731" cy="45675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00" y="2160000"/>
            <a:ext cx="4169465" cy="4176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860000" y="900000"/>
            <a:ext cx="2743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110 Ge detectors (70% eff.)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escape suppression shields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60000" y="5040000"/>
            <a:ext cx="385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 detectors segmented into two halves to reduce the Doppler broadening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0000" y="6300000"/>
            <a:ext cx="37176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M.A.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Deleplanque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R.M. Diamond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eds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Gammasphere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proposal 1987</a:t>
            </a:r>
          </a:p>
        </p:txBody>
      </p:sp>
    </p:spTree>
    <p:extLst>
      <p:ext uri="{BB962C8B-B14F-4D97-AF65-F5344CB8AC3E}">
        <p14:creationId xmlns:p14="http://schemas.microsoft.com/office/powerpoint/2010/main" val="100948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Germanium transistor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900000"/>
            <a:ext cx="3987050" cy="495247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353990" y="1483412"/>
            <a:ext cx="2476062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1947</a:t>
            </a:r>
          </a:p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Shockley,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John Bardeen and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Walter Brattain</a:t>
            </a:r>
          </a:p>
          <a:p>
            <a:pPr algn="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(left to right)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21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EUROGAM II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61" y="4437112"/>
            <a:ext cx="2980517" cy="192079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672370"/>
            <a:ext cx="6013150" cy="412461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320000" y="5074344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CLOVER detectors with increased efficiency (130%) and improved granularity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356000" y="6300000"/>
            <a:ext cx="1931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F. A. Beck et al. Conf. Proc. 1994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124744"/>
            <a:ext cx="2254117" cy="213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EUROGAM to EUROBALL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900000"/>
            <a:ext cx="1954437" cy="190040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3600000"/>
            <a:ext cx="1954437" cy="191671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700000" y="98466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700000" y="38520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500000" y="900000"/>
            <a:ext cx="36724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Late 1980‘s: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 of a cluster of seven detectors with large efficiency in add-back mode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seven hexagonal detectors in a common cryostat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Encapsulated!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82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EUROBALL cluster detector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720000"/>
            <a:ext cx="2687350" cy="37620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1" y="3960000"/>
            <a:ext cx="3049200" cy="216944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20000"/>
            <a:ext cx="3048000" cy="28956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462130" y="4721554"/>
            <a:ext cx="2059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kg HPGE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rel. efficiency 600%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33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EUROBALL-3 </a:t>
            </a:r>
            <a:r>
              <a:rPr lang="en-US" dirty="0" smtClean="0"/>
              <a:t>demonstrator at GSI </a:t>
            </a:r>
            <a:r>
              <a:rPr lang="en-US" sz="1800" dirty="0" smtClean="0">
                <a:solidFill>
                  <a:schemeClr val="tx1"/>
                </a:solidFill>
              </a:rPr>
              <a:t>1993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00"/>
            <a:ext cx="6467475" cy="580072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948264" y="5708794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GSI mass separator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efficiency: 19%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89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45" y="564419"/>
            <a:ext cx="7271309" cy="598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Darmstadt-Heidelberg Crystal Ball and EUROBALL-3 demonstrator </a:t>
            </a:r>
            <a:r>
              <a:rPr lang="en-US" sz="1800" dirty="0" smtClean="0">
                <a:solidFill>
                  <a:schemeClr val="tx1"/>
                </a:solidFill>
              </a:rPr>
              <a:t>1993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4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EUROBALL 1997 - 2003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355" y="594000"/>
            <a:ext cx="6779289" cy="591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4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EUROBALL </a:t>
            </a:r>
            <a:r>
              <a:rPr lang="de-DE" sz="1800" dirty="0" smtClean="0">
                <a:solidFill>
                  <a:schemeClr val="tx1"/>
                </a:solidFill>
              </a:rPr>
              <a:t>(2003-2009) </a:t>
            </a:r>
            <a:r>
              <a:rPr lang="de-DE" dirty="0" smtClean="0"/>
              <a:t>at RISING </a:t>
            </a:r>
            <a:r>
              <a:rPr lang="en-US" sz="1800" dirty="0">
                <a:solidFill>
                  <a:schemeClr val="tx1"/>
                </a:solidFill>
              </a:rPr>
              <a:t>R</a:t>
            </a:r>
            <a:r>
              <a:rPr lang="en-US" sz="1800" dirty="0" smtClean="0">
                <a:solidFill>
                  <a:schemeClr val="tx1"/>
                </a:solidFill>
              </a:rPr>
              <a:t>are </a:t>
            </a:r>
            <a:r>
              <a:rPr lang="en-US" sz="1800" dirty="0" err="1" smtClean="0">
                <a:solidFill>
                  <a:schemeClr val="tx1"/>
                </a:solidFill>
              </a:rPr>
              <a:t>ISotope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INvestigation</a:t>
            </a:r>
            <a:r>
              <a:rPr lang="en-US" sz="1800" dirty="0" smtClean="0">
                <a:solidFill>
                  <a:schemeClr val="tx1"/>
                </a:solidFill>
              </a:rPr>
              <a:t> at GSI 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t="12799" r="6111" b="30646"/>
          <a:stretch>
            <a:fillRect/>
          </a:stretch>
        </p:blipFill>
        <p:spPr bwMode="auto">
          <a:xfrm>
            <a:off x="1692000" y="692696"/>
            <a:ext cx="5952311" cy="184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88" t="12799" r="6111" b="306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1692000" y="1190889"/>
            <a:ext cx="1620000" cy="867300"/>
            <a:chOff x="1692000" y="1692000"/>
            <a:chExt cx="1620000" cy="867300"/>
          </a:xfrm>
        </p:grpSpPr>
        <p:sp>
          <p:nvSpPr>
            <p:cNvPr id="6" name="Rectangle 24"/>
            <p:cNvSpPr>
              <a:spLocks noChangeArrowheads="1"/>
            </p:cNvSpPr>
            <p:nvPr/>
          </p:nvSpPr>
          <p:spPr bwMode="auto">
            <a:xfrm>
              <a:off x="1692000" y="2368800"/>
              <a:ext cx="1152000" cy="1905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7" name="Rectangle 24"/>
            <p:cNvSpPr>
              <a:spLocks noChangeArrowheads="1"/>
            </p:cNvSpPr>
            <p:nvPr/>
          </p:nvSpPr>
          <p:spPr bwMode="auto">
            <a:xfrm>
              <a:off x="2952000" y="1692000"/>
              <a:ext cx="360000" cy="252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8" name="Rectangle 24"/>
            <p:cNvSpPr>
              <a:spLocks noChangeArrowheads="1"/>
            </p:cNvSpPr>
            <p:nvPr/>
          </p:nvSpPr>
          <p:spPr bwMode="auto">
            <a:xfrm>
              <a:off x="2664000" y="1800000"/>
              <a:ext cx="252000" cy="180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" name="Rectangle 24"/>
            <p:cNvSpPr>
              <a:spLocks noChangeArrowheads="1"/>
            </p:cNvSpPr>
            <p:nvPr/>
          </p:nvSpPr>
          <p:spPr bwMode="auto">
            <a:xfrm>
              <a:off x="2700000" y="1980000"/>
              <a:ext cx="144000" cy="72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1872000" y="2160000"/>
              <a:ext cx="612000" cy="108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2339752" y="1298889"/>
            <a:ext cx="701784" cy="1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4 g/cm</a:t>
            </a:r>
            <a:r>
              <a:rPr lang="es-ES" altLang="de-DE" sz="1100" baseline="3000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s-ES" altLang="de-DE" sz="1400" b="1" dirty="0" smtClean="0">
                <a:solidFill>
                  <a:srgbClr val="000000"/>
                </a:solidFill>
                <a:latin typeface="Times New Roman" pitchFamily="18" charset="0"/>
              </a:rPr>
              <a:t>Be</a:t>
            </a: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1908000" y="1766889"/>
            <a:ext cx="5725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136</a:t>
            </a:r>
            <a:r>
              <a:rPr lang="es-ES" altLang="de-DE" sz="1400" b="1" dirty="0" smtClean="0">
                <a:solidFill>
                  <a:srgbClr val="000000"/>
                </a:solidFill>
                <a:latin typeface="Times New Roman" pitchFamily="18" charset="0"/>
              </a:rPr>
              <a:t>Xe</a:t>
            </a:r>
            <a:endParaRPr lang="es-ES" altLang="de-DE" sz="1400" b="1" baseline="300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Line 32"/>
          <p:cNvSpPr>
            <a:spLocks noChangeShapeType="1"/>
          </p:cNvSpPr>
          <p:nvPr/>
        </p:nvSpPr>
        <p:spPr bwMode="auto">
          <a:xfrm>
            <a:off x="1980000" y="1709289"/>
            <a:ext cx="468000" cy="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2071680" y="953476"/>
            <a:ext cx="12041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</a:t>
            </a:r>
            <a:r>
              <a:rPr lang="es-ES" altLang="de-DE" sz="1000" b="1" baseline="-25000" dirty="0" err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exp</a:t>
            </a: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(</a:t>
            </a:r>
            <a:r>
              <a:rPr lang="es-ES" altLang="de-DE" sz="1000" b="1" baseline="300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130</a:t>
            </a: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Cd)</a:t>
            </a:r>
            <a:r>
              <a:rPr lang="en-US" altLang="de-DE" sz="1000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~150 </a:t>
            </a:r>
            <a:r>
              <a:rPr lang="en-US" altLang="de-DE" sz="1000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pb</a:t>
            </a:r>
            <a:endParaRPr lang="en-US" altLang="de-DE" sz="1000" b="1" dirty="0" smtClean="0">
              <a:solidFill>
                <a:srgbClr val="000000"/>
              </a:solidFill>
              <a:latin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1763688" y="2063793"/>
            <a:ext cx="84670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750 </a:t>
            </a:r>
            <a:r>
              <a:rPr lang="es-ES" altLang="de-DE" sz="1100" dirty="0" err="1" smtClean="0">
                <a:solidFill>
                  <a:srgbClr val="000000"/>
                </a:solidFill>
                <a:latin typeface="Times New Roman" pitchFamily="18" charset="0"/>
              </a:rPr>
              <a:t>MeV</a:t>
            </a: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/u</a:t>
            </a:r>
          </a:p>
        </p:txBody>
      </p:sp>
      <p:grpSp>
        <p:nvGrpSpPr>
          <p:cNvPr id="16" name="Gruppieren 15"/>
          <p:cNvGrpSpPr/>
          <p:nvPr/>
        </p:nvGrpSpPr>
        <p:grpSpPr>
          <a:xfrm>
            <a:off x="6660000" y="1208889"/>
            <a:ext cx="936000" cy="1116000"/>
            <a:chOff x="6660000" y="1710000"/>
            <a:chExt cx="936000" cy="1116000"/>
          </a:xfrm>
        </p:grpSpPr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6804000" y="1710000"/>
              <a:ext cx="792000" cy="1116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>
              <a:off x="6660000" y="2592000"/>
              <a:ext cx="180000" cy="216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9" name="Rectangle 24"/>
            <p:cNvSpPr>
              <a:spLocks noChangeArrowheads="1"/>
            </p:cNvSpPr>
            <p:nvPr/>
          </p:nvSpPr>
          <p:spPr bwMode="auto">
            <a:xfrm>
              <a:off x="6768000" y="1980000"/>
              <a:ext cx="72000" cy="468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6925885" y="830889"/>
            <a:ext cx="548227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b="1" dirty="0" smtClean="0">
                <a:solidFill>
                  <a:srgbClr val="0000CC"/>
                </a:solidFill>
                <a:latin typeface="Times New Roman" pitchFamily="18" charset="0"/>
              </a:rPr>
              <a:t>variable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b="1" dirty="0" err="1" smtClean="0">
                <a:solidFill>
                  <a:srgbClr val="0000CC"/>
                </a:solidFill>
                <a:latin typeface="Times New Roman" pitchFamily="18" charset="0"/>
              </a:rPr>
              <a:t>degrader</a:t>
            </a:r>
            <a:endParaRPr lang="es-ES" altLang="de-DE" sz="1100" b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6549498" y="2207809"/>
            <a:ext cx="19877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200" b="1" dirty="0" smtClean="0">
                <a:solidFill>
                  <a:srgbClr val="000000"/>
                </a:solidFill>
                <a:latin typeface="Times New Roman" pitchFamily="18" charset="0"/>
              </a:rPr>
              <a:t>Δ</a:t>
            </a:r>
            <a:r>
              <a:rPr lang="de-DE" altLang="de-DE" sz="1200" b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endParaRPr lang="es-ES" altLang="de-DE" sz="12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2" name="Picture 4" descr="clu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0" t="33803"/>
          <a:stretch>
            <a:fillRect/>
          </a:stretch>
        </p:blipFill>
        <p:spPr bwMode="auto">
          <a:xfrm>
            <a:off x="6768000" y="1190889"/>
            <a:ext cx="1154787" cy="101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Gerade Verbindung 53"/>
          <p:cNvCxnSpPr/>
          <p:nvPr/>
        </p:nvCxnSpPr>
        <p:spPr bwMode="auto">
          <a:xfrm flipH="1">
            <a:off x="6660000" y="1169443"/>
            <a:ext cx="265886" cy="27344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" name="Picture 8" descr="RC2879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702889"/>
            <a:ext cx="30162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1067357" y="5807557"/>
            <a:ext cx="23215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implantation in Cu-plate or in 9 DSSSD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248000" y="2702889"/>
            <a:ext cx="395775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Cluster detectors with 105 Ge crystals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l-GR" sz="1400" baseline="-25000" dirty="0" smtClean="0">
                <a:latin typeface="Times New Roman"/>
                <a:cs typeface="Times New Roman"/>
              </a:rPr>
              <a:t>γ</a:t>
            </a:r>
            <a:r>
              <a:rPr lang="de-DE" sz="1400" dirty="0" smtClean="0">
                <a:latin typeface="Times New Roman"/>
                <a:cs typeface="Times New Roman"/>
              </a:rPr>
              <a:t> = 11% at 1.3 </a:t>
            </a:r>
            <a:r>
              <a:rPr lang="de-DE" sz="1400" dirty="0" err="1" smtClean="0">
                <a:latin typeface="Times New Roman"/>
                <a:cs typeface="Times New Roman"/>
              </a:rPr>
              <a:t>MeV</a:t>
            </a:r>
            <a:r>
              <a:rPr lang="de-DE" sz="1400" dirty="0" smtClean="0">
                <a:latin typeface="Times New Roman"/>
                <a:cs typeface="Times New Roman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 at 550 </a:t>
            </a:r>
            <a:r>
              <a:rPr lang="en-U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35% at 100 </a:t>
            </a:r>
            <a:r>
              <a:rPr lang="en-U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3242889"/>
            <a:ext cx="2692227" cy="201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feld 27"/>
          <p:cNvSpPr txBox="1"/>
          <p:nvPr/>
        </p:nvSpPr>
        <p:spPr>
          <a:xfrm>
            <a:off x="4248000" y="5330889"/>
            <a:ext cx="282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Blip>
                <a:blip r:embed="rId6"/>
              </a:buBlip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high </a:t>
            </a:r>
            <a:r>
              <a:rPr lang="el-GR" sz="1200" dirty="0" smtClean="0">
                <a:latin typeface="Times New Roman"/>
                <a:cs typeface="Times New Roman"/>
              </a:rPr>
              <a:t>γ</a:t>
            </a:r>
            <a:r>
              <a:rPr lang="en-US" sz="1200" dirty="0" smtClean="0">
                <a:latin typeface="Times New Roman"/>
                <a:cs typeface="Times New Roman"/>
              </a:rPr>
              <a:t>-ray efficiency</a:t>
            </a:r>
          </a:p>
          <a:p>
            <a:pPr marL="171450" indent="-171450">
              <a:buBlip>
                <a:blip r:embed="rId6"/>
              </a:buBlip>
            </a:pPr>
            <a:r>
              <a:rPr lang="en-US" sz="1200" dirty="0" smtClean="0">
                <a:latin typeface="Times New Roman"/>
                <a:cs typeface="Times New Roman"/>
              </a:rPr>
              <a:t>high granularity (</a:t>
            </a:r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prompt flash problem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4248000" y="6300000"/>
            <a:ext cx="2601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Pietri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NIM B261 (2007), 1079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15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EUROBALL at RISING </a:t>
            </a:r>
            <a:r>
              <a:rPr lang="en-US" sz="1800" dirty="0" smtClean="0">
                <a:solidFill>
                  <a:schemeClr val="tx1"/>
                </a:solidFill>
              </a:rPr>
              <a:t>stopped beam set-up (2006-2009)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2" descr="D:\web-docs\EB_at_GSI\STOPPED_BEAMS\IMAGES\12010306-new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12" y="554399"/>
            <a:ext cx="6009852" cy="600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00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EUROBALL at RISING </a:t>
            </a:r>
            <a:r>
              <a:rPr lang="en-US" sz="1800" dirty="0" smtClean="0">
                <a:solidFill>
                  <a:schemeClr val="tx1"/>
                </a:solidFill>
              </a:rPr>
              <a:t>scattering experiment (2003-2005)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6" descr="rising-bird-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00" y="561600"/>
            <a:ext cx="9360027" cy="596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27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6-fold segmented, encapsulated MINIBALL detector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360000" y="6300000"/>
            <a:ext cx="28504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collaboration: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Cologne,Heidelberg,Munich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Leuven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1080001"/>
            <a:ext cx="3762290" cy="472858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000" y="720000"/>
            <a:ext cx="3179217" cy="301455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065" y="4140000"/>
            <a:ext cx="4706935" cy="2071688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2188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12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semiconductor devices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0" y="760924"/>
            <a:ext cx="2286628" cy="234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000" y="764704"/>
            <a:ext cx="3060000" cy="225869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000" y="4005064"/>
            <a:ext cx="3060000" cy="173439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53623" y="3240000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transistor (Bell 1947)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644295" y="324000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hybrid circuits (1960)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076762" y="3240000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integrated circuit (1959)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371982" y="573946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Fairchild IC (1962)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03" y="760924"/>
            <a:ext cx="3336411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3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Position-sensitive Ge-detectors </a:t>
            </a:r>
            <a:r>
              <a:rPr lang="en-US" sz="1800" dirty="0" smtClean="0">
                <a:solidFill>
                  <a:schemeClr val="tx1"/>
                </a:solidFill>
              </a:rPr>
              <a:t>(pulse shape analysis)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76000"/>
            <a:ext cx="3451652" cy="58293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41" y="576000"/>
            <a:ext cx="3151355" cy="5839899"/>
          </a:xfrm>
          <a:prstGeom prst="rect">
            <a:avLst/>
          </a:prstGeom>
        </p:spPr>
      </p:pic>
      <p:sp>
        <p:nvSpPr>
          <p:cNvPr id="6" name="Abgerundetes Rechteck 5"/>
          <p:cNvSpPr/>
          <p:nvPr/>
        </p:nvSpPr>
        <p:spPr>
          <a:xfrm rot="20027837">
            <a:off x="125003" y="5318583"/>
            <a:ext cx="2236579" cy="599783"/>
          </a:xfrm>
          <a:prstGeom prst="roundRect">
            <a:avLst/>
          </a:prstGeom>
          <a:noFill/>
          <a:ln w="6985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Milestone</a:t>
            </a:r>
            <a:r>
              <a:rPr lang="de-DE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3</a:t>
            </a:r>
            <a:endParaRPr lang="de-DE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2188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41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000"/>
            <a:ext cx="8005372" cy="601344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834786" y="4338000"/>
            <a:ext cx="3312368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Miniball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REX-ISOLDE, CERN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Ge-detectors in 8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cryostates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6-fold segmented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abs. eff. 8.5%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2188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92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MINIBALL at REX-ISOLDE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5834786" y="4338000"/>
            <a:ext cx="3312368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Miniball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REX-ISOLDE, CERN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Ge-detectors in 8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cryostates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6-fold segmented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abs. eff. 8.5%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1600"/>
            <a:ext cx="9153604" cy="5974780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2188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00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and MINIBALL detectors at RISING </a:t>
            </a:r>
            <a:r>
              <a:rPr lang="en-US" sz="1800" dirty="0" smtClean="0">
                <a:solidFill>
                  <a:schemeClr val="tx1"/>
                </a:solidFill>
              </a:rPr>
              <a:t>2005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09" y="764704"/>
            <a:ext cx="6842127" cy="503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ine 10"/>
          <p:cNvSpPr>
            <a:spLocks noChangeAspect="1" noChangeShapeType="1"/>
          </p:cNvSpPr>
          <p:nvPr/>
        </p:nvSpPr>
        <p:spPr bwMode="auto">
          <a:xfrm flipH="1">
            <a:off x="6963171" y="4698529"/>
            <a:ext cx="1008063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14"/>
          <p:cNvSpPr txBox="1">
            <a:spLocks noChangeAspect="1" noChangeArrowheads="1"/>
          </p:cNvSpPr>
          <p:nvPr/>
        </p:nvSpPr>
        <p:spPr bwMode="auto">
          <a:xfrm rot="780000">
            <a:off x="4680346" y="3977804"/>
            <a:ext cx="555625" cy="30956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r>
              <a:rPr lang="de-DE" altLang="de-DE" b="1">
                <a:solidFill>
                  <a:srgbClr val="FF6600"/>
                </a:solidFill>
                <a:latin typeface="Times New Roman" pitchFamily="18" charset="0"/>
              </a:rPr>
              <a:t>70cm</a:t>
            </a:r>
          </a:p>
        </p:txBody>
      </p:sp>
      <p:sp>
        <p:nvSpPr>
          <p:cNvPr id="7" name="Text Box 15"/>
          <p:cNvSpPr txBox="1">
            <a:spLocks noChangeAspect="1" noChangeArrowheads="1"/>
          </p:cNvSpPr>
          <p:nvPr/>
        </p:nvSpPr>
        <p:spPr bwMode="auto">
          <a:xfrm rot="18900000">
            <a:off x="6407546" y="4985867"/>
            <a:ext cx="555625" cy="3095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r>
              <a:rPr lang="de-DE" altLang="de-DE" b="1">
                <a:solidFill>
                  <a:srgbClr val="FF6600"/>
                </a:solidFill>
                <a:latin typeface="Times New Roman" pitchFamily="18" charset="0"/>
              </a:rPr>
              <a:t>20cm</a:t>
            </a:r>
          </a:p>
        </p:txBody>
      </p:sp>
      <p:sp>
        <p:nvSpPr>
          <p:cNvPr id="8" name="Line 12"/>
          <p:cNvSpPr>
            <a:spLocks noChangeAspect="1" noChangeShapeType="1"/>
          </p:cNvSpPr>
          <p:nvPr/>
        </p:nvSpPr>
        <p:spPr bwMode="auto">
          <a:xfrm flipV="1">
            <a:off x="6388496" y="4698529"/>
            <a:ext cx="503238" cy="50323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Line 11"/>
          <p:cNvSpPr>
            <a:spLocks noChangeAspect="1" noChangeShapeType="1"/>
          </p:cNvSpPr>
          <p:nvPr/>
        </p:nvSpPr>
        <p:spPr bwMode="auto">
          <a:xfrm>
            <a:off x="3796109" y="4049242"/>
            <a:ext cx="3095625" cy="64928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Line 8"/>
          <p:cNvSpPr>
            <a:spLocks noChangeAspect="1" noChangeShapeType="1"/>
          </p:cNvSpPr>
          <p:nvPr/>
        </p:nvSpPr>
        <p:spPr bwMode="auto">
          <a:xfrm>
            <a:off x="6888559" y="4469929"/>
            <a:ext cx="0" cy="50323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16"/>
          <p:cNvSpPr txBox="1">
            <a:spLocks noChangeAspect="1" noChangeArrowheads="1"/>
          </p:cNvSpPr>
          <p:nvPr/>
        </p:nvSpPr>
        <p:spPr bwMode="auto">
          <a:xfrm>
            <a:off x="7252096" y="4769967"/>
            <a:ext cx="776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de-DE" sz="2000" b="1">
                <a:solidFill>
                  <a:srgbClr val="FF0000"/>
                </a:solidFill>
                <a:latin typeface="Times New Roman" pitchFamily="18" charset="0"/>
              </a:rPr>
              <a:t>beam</a:t>
            </a:r>
          </a:p>
        </p:txBody>
      </p:sp>
      <p:sp>
        <p:nvSpPr>
          <p:cNvPr id="12" name="Text Box 17"/>
          <p:cNvSpPr txBox="1">
            <a:spLocks noChangeAspect="1" noChangeArrowheads="1"/>
          </p:cNvSpPr>
          <p:nvPr/>
        </p:nvSpPr>
        <p:spPr bwMode="auto">
          <a:xfrm>
            <a:off x="6564709" y="4084167"/>
            <a:ext cx="83185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de-DE" sz="2000" b="1">
                <a:solidFill>
                  <a:srgbClr val="FF0000"/>
                </a:solidFill>
                <a:latin typeface="Times New Roman" pitchFamily="18" charset="0"/>
              </a:rPr>
              <a:t>target</a:t>
            </a:r>
          </a:p>
        </p:txBody>
      </p:sp>
      <p:sp>
        <p:nvSpPr>
          <p:cNvPr id="13" name="Line 20"/>
          <p:cNvSpPr>
            <a:spLocks noChangeAspect="1" noChangeShapeType="1"/>
          </p:cNvSpPr>
          <p:nvPr/>
        </p:nvSpPr>
        <p:spPr bwMode="auto">
          <a:xfrm>
            <a:off x="1851420" y="4698529"/>
            <a:ext cx="6119814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4" name="Picture 21" descr="ebb2_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22" y="5596086"/>
            <a:ext cx="84010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10" y="5560086"/>
            <a:ext cx="1000000" cy="88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88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broadening and position resolution</a:t>
            </a:r>
            <a:endParaRPr lang="en-US" dirty="0"/>
          </a:p>
        </p:txBody>
      </p:sp>
      <p:pic>
        <p:nvPicPr>
          <p:cNvPr id="4" name="Picture 3" descr="capsu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184275"/>
            <a:ext cx="320198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96875" y="3129582"/>
            <a:ext cx="2735263" cy="299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651500" y="4119562"/>
            <a:ext cx="1081088" cy="1152525"/>
            <a:chOff x="1338" y="3006"/>
            <a:chExt cx="681" cy="726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1384" y="3052"/>
              <a:ext cx="589" cy="63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GB" altLang="de-DE" sz="1800">
                <a:latin typeface="Calibri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338" y="3006"/>
              <a:ext cx="454" cy="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GB" altLang="de-DE" sz="1800">
                <a:latin typeface="Calibri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338" y="3279"/>
              <a:ext cx="681" cy="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GB" altLang="de-DE" sz="1800">
                <a:latin typeface="Calibri" pitchFamily="34" charset="0"/>
              </a:endParaRPr>
            </a:p>
          </p:txBody>
        </p:sp>
      </p:grp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563938" y="4840287"/>
            <a:ext cx="2124075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759450" y="4119562"/>
            <a:ext cx="504825" cy="1584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rot="3600000">
            <a:off x="5726906" y="5491956"/>
            <a:ext cx="1128713" cy="161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Oval 12"/>
          <p:cNvSpPr>
            <a:spLocks noChangeAspect="1" noChangeArrowheads="1"/>
          </p:cNvSpPr>
          <p:nvPr/>
        </p:nvSpPr>
        <p:spPr bwMode="auto">
          <a:xfrm>
            <a:off x="5759450" y="4695825"/>
            <a:ext cx="233363" cy="231775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624638" y="3111500"/>
            <a:ext cx="611187" cy="646112"/>
          </a:xfrm>
          <a:prstGeom prst="ellipse">
            <a:avLst/>
          </a:prstGeom>
          <a:solidFill>
            <a:srgbClr val="99FF99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6048375" y="3471862"/>
            <a:ext cx="828675" cy="12239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5929313" y="4895850"/>
            <a:ext cx="287337" cy="28733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rot="300000" flipV="1">
            <a:off x="6011863" y="4191000"/>
            <a:ext cx="2447925" cy="720725"/>
          </a:xfrm>
          <a:prstGeom prst="line">
            <a:avLst/>
          </a:prstGeom>
          <a:noFill/>
          <a:ln w="57150">
            <a:solidFill>
              <a:srgbClr val="CC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H="1">
            <a:off x="6048375" y="3616325"/>
            <a:ext cx="1116013" cy="1079500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6048375" y="3328987"/>
            <a:ext cx="611188" cy="1366838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6350000" y="4048125"/>
            <a:ext cx="21590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H="1" flipV="1">
            <a:off x="4981575" y="3832225"/>
            <a:ext cx="1458913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H="1" flipV="1">
            <a:off x="4787900" y="4337050"/>
            <a:ext cx="1800225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803275" y="3197845"/>
            <a:ext cx="2071688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Position resolution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829424" y="4412290"/>
            <a:ext cx="2045753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Angular resolution</a:t>
            </a:r>
          </a:p>
        </p:txBody>
      </p:sp>
      <p:sp>
        <p:nvSpPr>
          <p:cNvPr id="25" name="AutoShape 27"/>
          <p:cNvSpPr>
            <a:spLocks noChangeArrowheads="1"/>
          </p:cNvSpPr>
          <p:nvPr/>
        </p:nvSpPr>
        <p:spPr bwMode="auto">
          <a:xfrm>
            <a:off x="1827198" y="2412026"/>
            <a:ext cx="142875" cy="722313"/>
          </a:xfrm>
          <a:prstGeom prst="upArrow">
            <a:avLst>
              <a:gd name="adj1" fmla="val 57287"/>
              <a:gd name="adj2" fmla="val 80795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856860" y="5698174"/>
            <a:ext cx="1980029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Energy resolution</a:t>
            </a:r>
          </a:p>
        </p:txBody>
      </p:sp>
      <p:sp>
        <p:nvSpPr>
          <p:cNvPr id="27" name="AutoShape 30"/>
          <p:cNvSpPr>
            <a:spLocks noChangeArrowheads="1"/>
          </p:cNvSpPr>
          <p:nvPr/>
        </p:nvSpPr>
        <p:spPr bwMode="auto">
          <a:xfrm rot="10800000">
            <a:off x="1571625" y="3620120"/>
            <a:ext cx="457200" cy="720725"/>
          </a:xfrm>
          <a:prstGeom prst="upArrow">
            <a:avLst>
              <a:gd name="adj1" fmla="val 55870"/>
              <a:gd name="adj2" fmla="val 3810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28" name="AutoShape 30"/>
          <p:cNvSpPr>
            <a:spLocks noChangeArrowheads="1"/>
          </p:cNvSpPr>
          <p:nvPr/>
        </p:nvSpPr>
        <p:spPr bwMode="auto">
          <a:xfrm rot="10800000">
            <a:off x="1571625" y="4905995"/>
            <a:ext cx="457200" cy="720725"/>
          </a:xfrm>
          <a:prstGeom prst="upArrow">
            <a:avLst>
              <a:gd name="adj1" fmla="val 55870"/>
              <a:gd name="adj2" fmla="val 3810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29" name="TextBox 40"/>
          <p:cNvSpPr txBox="1">
            <a:spLocks noChangeArrowheads="1"/>
          </p:cNvSpPr>
          <p:nvPr/>
        </p:nvSpPr>
        <p:spPr bwMode="auto">
          <a:xfrm>
            <a:off x="3571875" y="4525962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1800">
                <a:solidFill>
                  <a:srgbClr val="C00000"/>
                </a:solidFill>
                <a:latin typeface="Microsoft Sans Serif" pitchFamily="34" charset="0"/>
                <a:cs typeface="Microsoft Sans Serif" pitchFamily="34" charset="0"/>
              </a:rPr>
              <a:t>beam</a:t>
            </a:r>
          </a:p>
        </p:txBody>
      </p:sp>
      <p:sp>
        <p:nvSpPr>
          <p:cNvPr id="30" name="TextBox 41"/>
          <p:cNvSpPr txBox="1">
            <a:spLocks noChangeArrowheads="1"/>
          </p:cNvSpPr>
          <p:nvPr/>
        </p:nvSpPr>
        <p:spPr bwMode="auto">
          <a:xfrm>
            <a:off x="7929563" y="4402137"/>
            <a:ext cx="11033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1800">
                <a:solidFill>
                  <a:srgbClr val="CC6600"/>
                </a:solidFill>
                <a:latin typeface="Microsoft Sans Serif" pitchFamily="34" charset="0"/>
                <a:cs typeface="Microsoft Sans Serif" pitchFamily="34" charset="0"/>
              </a:rPr>
              <a:t>projectile</a:t>
            </a:r>
          </a:p>
        </p:txBody>
      </p:sp>
      <p:sp>
        <p:nvSpPr>
          <p:cNvPr id="31" name="TextBox 42"/>
          <p:cNvSpPr txBox="1">
            <a:spLocks noChangeArrowheads="1"/>
          </p:cNvSpPr>
          <p:nvPr/>
        </p:nvSpPr>
        <p:spPr bwMode="auto">
          <a:xfrm>
            <a:off x="6588125" y="3148012"/>
            <a:ext cx="70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2000" b="1">
                <a:latin typeface="Symbol" pitchFamily="18" charset="2"/>
                <a:cs typeface="Microsoft Sans Serif" pitchFamily="34" charset="0"/>
              </a:rPr>
              <a:t>g</a:t>
            </a:r>
            <a:r>
              <a:rPr lang="en-GB" altLang="de-DE" sz="2000">
                <a:latin typeface="Microsoft Sans Serif" pitchFamily="34" charset="0"/>
                <a:cs typeface="Microsoft Sans Serif" pitchFamily="34" charset="0"/>
              </a:rPr>
              <a:t> ray</a:t>
            </a:r>
          </a:p>
        </p:txBody>
      </p:sp>
      <p:graphicFrame>
        <p:nvGraphicFramePr>
          <p:cNvPr id="32" name="Object 44"/>
          <p:cNvGraphicFramePr>
            <a:graphicFrameLocks noChangeAspect="1"/>
          </p:cNvGraphicFramePr>
          <p:nvPr>
            <p:extLst/>
          </p:nvPr>
        </p:nvGraphicFramePr>
        <p:xfrm>
          <a:off x="56108" y="908720"/>
          <a:ext cx="4618038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" name="Equation" r:id="rId4" imgW="3695400" imgH="495000" progId="Equation.3">
                  <p:embed/>
                </p:oleObj>
              </mc:Choice>
              <mc:Fallback>
                <p:oleObj name="Equation" r:id="rId4" imgW="3695400" imgH="495000" progId="Equation.3">
                  <p:embed/>
                  <p:pic>
                    <p:nvPicPr>
                      <p:cNvPr id="32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08" y="908720"/>
                        <a:ext cx="4618038" cy="619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5"/>
          <p:cNvGraphicFramePr>
            <a:graphicFrameLocks noChangeAspect="1"/>
          </p:cNvGraphicFramePr>
          <p:nvPr>
            <p:extLst/>
          </p:nvPr>
        </p:nvGraphicFramePr>
        <p:xfrm>
          <a:off x="56108" y="1843757"/>
          <a:ext cx="458787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" name="Equation" r:id="rId6" imgW="3682800" imgH="545760" progId="Equation.3">
                  <p:embed/>
                </p:oleObj>
              </mc:Choice>
              <mc:Fallback>
                <p:oleObj name="Equation" r:id="rId6" imgW="3682800" imgH="545760" progId="Equation.3">
                  <p:embed/>
                  <p:pic>
                    <p:nvPicPr>
                      <p:cNvPr id="33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08" y="1843757"/>
                        <a:ext cx="4587875" cy="6826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6"/>
          <p:cNvGraphicFramePr>
            <a:graphicFrameLocks noChangeAspect="1"/>
          </p:cNvGraphicFramePr>
          <p:nvPr>
            <p:extLst/>
          </p:nvPr>
        </p:nvGraphicFramePr>
        <p:xfrm>
          <a:off x="56108" y="1843757"/>
          <a:ext cx="63881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" name="Equation" r:id="rId8" imgW="5130720" imgH="545760" progId="Equation.3">
                  <p:embed/>
                </p:oleObj>
              </mc:Choice>
              <mc:Fallback>
                <p:oleObj name="Equation" r:id="rId8" imgW="5130720" imgH="545760" progId="Equation.3">
                  <p:embed/>
                  <p:pic>
                    <p:nvPicPr>
                      <p:cNvPr id="34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08" y="1843757"/>
                        <a:ext cx="6388100" cy="681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7"/>
          <p:cNvGraphicFramePr>
            <a:graphicFrameLocks noChangeAspect="1"/>
          </p:cNvGraphicFramePr>
          <p:nvPr>
            <p:extLst/>
          </p:nvPr>
        </p:nvGraphicFramePr>
        <p:xfrm>
          <a:off x="4356100" y="3544887"/>
          <a:ext cx="604838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" name="Equation" r:id="rId10" imgW="241200" imgH="177480" progId="Equation.3">
                  <p:embed/>
                </p:oleObj>
              </mc:Choice>
              <mc:Fallback>
                <p:oleObj name="Equation" r:id="rId10" imgW="241200" imgH="177480" progId="Equation.3">
                  <p:embed/>
                  <p:pic>
                    <p:nvPicPr>
                      <p:cNvPr id="35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3544887"/>
                        <a:ext cx="604838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8"/>
          <p:cNvGraphicFramePr>
            <a:graphicFrameLocks noChangeAspect="1"/>
          </p:cNvGraphicFramePr>
          <p:nvPr>
            <p:extLst/>
          </p:nvPr>
        </p:nvGraphicFramePr>
        <p:xfrm>
          <a:off x="4411663" y="4048125"/>
          <a:ext cx="34925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" name="Equation" r:id="rId12" imgW="139680" imgH="177480" progId="Equation.3">
                  <p:embed/>
                </p:oleObj>
              </mc:Choice>
              <mc:Fallback>
                <p:oleObj name="Equation" r:id="rId12" imgW="139680" imgH="177480" progId="Equation.3">
                  <p:embed/>
                  <p:pic>
                    <p:nvPicPr>
                      <p:cNvPr id="36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1663" y="4048125"/>
                        <a:ext cx="349250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AutoShape 27"/>
          <p:cNvSpPr>
            <a:spLocks noChangeArrowheads="1"/>
          </p:cNvSpPr>
          <p:nvPr/>
        </p:nvSpPr>
        <p:spPr bwMode="auto">
          <a:xfrm>
            <a:off x="2474898" y="2404088"/>
            <a:ext cx="142875" cy="722314"/>
          </a:xfrm>
          <a:prstGeom prst="upArrow">
            <a:avLst>
              <a:gd name="adj1" fmla="val 57287"/>
              <a:gd name="adj2" fmla="val 80795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83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idea of </a:t>
            </a:r>
            <a:r>
              <a:rPr lang="el-GR" dirty="0" smtClean="0"/>
              <a:t>γ</a:t>
            </a:r>
            <a:r>
              <a:rPr lang="en-US" dirty="0" smtClean="0"/>
              <a:t>–ray tracking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8881"/>
            <a:ext cx="5863310" cy="440437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35" y="554400"/>
            <a:ext cx="2717765" cy="28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000" y="3456000"/>
            <a:ext cx="3373610" cy="2880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0000" y="900000"/>
            <a:ext cx="2866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Compton shielded Ge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51520" y="2677052"/>
            <a:ext cx="4104456" cy="1256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360000" y="3600000"/>
            <a:ext cx="2335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 tracking array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0000" y="2816887"/>
            <a:ext cx="387798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Previously scattered </a:t>
            </a:r>
            <a:r>
              <a:rPr lang="el-G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-rays were wasted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 is available to track them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539552" y="1407364"/>
                <a:ext cx="1100558" cy="14064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~10%</m:t>
                      </m:r>
                    </m:oMath>
                  </m:oMathPara>
                </a14:m>
                <a:endParaRPr lang="de-DE" b="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𝑑𝑒𝑡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de-DE" dirty="0" smtClean="0"/>
                  <a:t>100</a:t>
                </a:r>
              </a:p>
              <a:p>
                <a:endParaRPr lang="de-D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~40%</m:t>
                      </m:r>
                    </m:oMath>
                  </m:oMathPara>
                </a14:m>
                <a:endParaRPr lang="de-DE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407364"/>
                <a:ext cx="1100558" cy="1406411"/>
              </a:xfrm>
              <a:prstGeom prst="rect">
                <a:avLst/>
              </a:prstGeom>
              <a:blipFill>
                <a:blip r:embed="rId5"/>
                <a:stretch>
                  <a:fillRect l="-7778" r="-3889" b="-4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539552" y="4081616"/>
                <a:ext cx="1110176" cy="14487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~50%</m:t>
                      </m:r>
                    </m:oMath>
                  </m:oMathPara>
                </a14:m>
                <a:endParaRPr lang="de-DE" b="0" dirty="0" smtClean="0">
                  <a:solidFill>
                    <a:srgbClr val="0000CC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𝑑𝑒𝑡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de-DE" dirty="0" smtClean="0"/>
                  <a:t>100</a:t>
                </a:r>
              </a:p>
              <a:p>
                <a:endParaRPr lang="de-D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~80%</m:t>
                      </m:r>
                    </m:oMath>
                  </m:oMathPara>
                </a14:m>
                <a:endParaRPr lang="de-DE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081616"/>
                <a:ext cx="1110176" cy="1448730"/>
              </a:xfrm>
              <a:prstGeom prst="rect">
                <a:avLst/>
              </a:prstGeom>
              <a:blipFill>
                <a:blip r:embed="rId6"/>
                <a:stretch>
                  <a:fillRect l="-7692" r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4320000" y="1580599"/>
            <a:ext cx="2001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opening angle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means poor energy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at high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recoil velocity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320000" y="3825013"/>
            <a:ext cx="23519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combination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segmented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digital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pulse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the -rays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480000" y="618475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EUROBALL/</a:t>
            </a:r>
          </a:p>
          <a:p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Gammasphere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480000" y="6192000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AGATA/GRETA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bgerundetes Rechteck 16"/>
          <p:cNvSpPr/>
          <p:nvPr/>
        </p:nvSpPr>
        <p:spPr>
          <a:xfrm rot="20027837">
            <a:off x="989099" y="5462599"/>
            <a:ext cx="2236579" cy="599783"/>
          </a:xfrm>
          <a:prstGeom prst="roundRect">
            <a:avLst/>
          </a:prstGeom>
          <a:noFill/>
          <a:ln w="6985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Milestone</a:t>
            </a:r>
            <a:r>
              <a:rPr lang="de-DE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4</a:t>
            </a:r>
            <a:endParaRPr lang="de-DE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2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AGATA: 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dvanced </a:t>
            </a:r>
            <a:r>
              <a:rPr lang="en-US" dirty="0" err="1" smtClean="0">
                <a:solidFill>
                  <a:srgbClr val="FF0000"/>
                </a:solidFill>
              </a:rPr>
              <a:t>GA</a:t>
            </a:r>
            <a:r>
              <a:rPr lang="en-US" dirty="0" err="1" smtClean="0"/>
              <a:t>mma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racking 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rray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566976"/>
            <a:ext cx="7915275" cy="40957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91" y="4526569"/>
            <a:ext cx="1644984" cy="140695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67" y="1314112"/>
            <a:ext cx="3009833" cy="29949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362" y="1440000"/>
            <a:ext cx="4295775" cy="27432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4691884"/>
            <a:ext cx="5524500" cy="1076325"/>
          </a:xfrm>
          <a:prstGeom prst="rect">
            <a:avLst/>
          </a:prstGeom>
        </p:spPr>
      </p:pic>
      <p:pic>
        <p:nvPicPr>
          <p:cNvPr id="10" name="Picture 7" descr="logoAgat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924" cy="84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43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AGATA detectors and AGATA triple-cluster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720000"/>
            <a:ext cx="2501679" cy="25056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000" y="720000"/>
            <a:ext cx="2397442" cy="25056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763" y="720000"/>
            <a:ext cx="3752518" cy="47241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921" y="3453844"/>
            <a:ext cx="2397600" cy="199025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017717" y="1556792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 kg</a:t>
            </a:r>
            <a:endParaRPr lang="de-D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3" descr="AGATA-cryst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16" y="3542275"/>
            <a:ext cx="1601787" cy="19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80000" y="5580000"/>
            <a:ext cx="305983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Signals from 36 segments + core</a:t>
            </a:r>
            <a:r>
              <a:rPr kumimoji="0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are measured as a function of time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l-GR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kumimoji="0" lang="en-US" altLang="de-DE" sz="16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-ray interaction point)</a:t>
            </a:r>
            <a:endParaRPr kumimoji="0" lang="en-US" altLang="de-DE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7" descr="logoAgat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924" cy="84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0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Ingredients of gamma-ray tracking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8" y="836712"/>
            <a:ext cx="8790623" cy="5291138"/>
          </a:xfrm>
          <a:prstGeom prst="rect">
            <a:avLst/>
          </a:prstGeom>
        </p:spPr>
      </p:pic>
      <p:pic>
        <p:nvPicPr>
          <p:cNvPr id="5" name="Picture 7" descr="logoA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924" cy="84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56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AGATA: pulse shape analysis</a:t>
            </a:r>
            <a:endParaRPr lang="en-US" dirty="0"/>
          </a:p>
        </p:txBody>
      </p:sp>
      <p:sp>
        <p:nvSpPr>
          <p:cNvPr id="4" name="Foliennummernplatzhalter 1"/>
          <p:cNvSpPr txBox="1">
            <a:spLocks/>
          </p:cNvSpPr>
          <p:nvPr/>
        </p:nvSpPr>
        <p:spPr>
          <a:xfrm>
            <a:off x="8218488" y="5723509"/>
            <a:ext cx="925512" cy="276225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altLang="de-DE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098627"/>
            <a:ext cx="45243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098627"/>
            <a:ext cx="4527550" cy="276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098627"/>
            <a:ext cx="4516437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098627"/>
            <a:ext cx="4510087" cy="276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098627"/>
            <a:ext cx="4513262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7"/>
          <p:cNvGrpSpPr>
            <a:grpSpLocks noChangeAspect="1"/>
          </p:cNvGrpSpPr>
          <p:nvPr/>
        </p:nvGrpSpPr>
        <p:grpSpPr bwMode="auto">
          <a:xfrm>
            <a:off x="250825" y="855762"/>
            <a:ext cx="3260725" cy="2643187"/>
            <a:chOff x="657" y="429"/>
            <a:chExt cx="4272" cy="3462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429"/>
              <a:ext cx="4098" cy="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2795"/>
              <a:ext cx="756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098627"/>
            <a:ext cx="4510087" cy="275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098627"/>
            <a:ext cx="4502150" cy="27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 descr="AGATA-crysta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836712"/>
            <a:ext cx="1601787" cy="19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084169" y="2223223"/>
            <a:ext cx="305983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Signals from 36 segments + core</a:t>
            </a:r>
            <a:r>
              <a:rPr kumimoji="0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are measured as a function of time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l-GR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kumimoji="0" lang="en-US" altLang="de-DE" sz="16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-ray interaction point)</a:t>
            </a:r>
            <a:endParaRPr kumimoji="0" lang="en-US" altLang="de-DE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9" descr="simpson_Pagina_10_Immagine_000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00" y="4853619"/>
            <a:ext cx="14827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untitled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845619"/>
            <a:ext cx="2157412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724525" y="1909862"/>
            <a:ext cx="179388" cy="1793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2417763" y="3506887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Strachan</a:t>
            </a:r>
          </a:p>
        </p:txBody>
      </p:sp>
      <p:pic>
        <p:nvPicPr>
          <p:cNvPr id="21" name="Picture 7" descr="logoAgat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924" cy="84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28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833" y="2205855"/>
            <a:ext cx="3374661" cy="427518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519"/>
            <a:ext cx="9144000" cy="15986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6964255" y="1458000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M. Pell 1960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20000" y="3600000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Li-drifted n</a:t>
            </a:r>
            <a:r>
              <a:rPr lang="en-US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layer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760000" y="2520000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p-type bulk material layer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760000" y="4169193"/>
            <a:ext cx="260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Li-drift in p-type Si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2555776" y="3356992"/>
            <a:ext cx="507151" cy="481503"/>
          </a:xfrm>
          <a:prstGeom prst="straightConnector1">
            <a:avLst/>
          </a:prstGeom>
          <a:ln w="22225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8" idx="1"/>
          </p:cNvCxnSpPr>
          <p:nvPr/>
        </p:nvCxnSpPr>
        <p:spPr>
          <a:xfrm flipH="1">
            <a:off x="4860032" y="2704666"/>
            <a:ext cx="899968" cy="50831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9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G_2204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539750"/>
            <a:ext cx="9544051" cy="861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respec_text_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3150"/>
            <a:ext cx="3379788" cy="687388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58888" y="3240088"/>
            <a:ext cx="825500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FF0000"/>
                </a:solidFill>
                <a:latin typeface="Comic Sans MS" pitchFamily="66" charset="0"/>
                <a:ea typeface="ＭＳ Ｐゴシック"/>
              </a:rPr>
              <a:t>LYCCA</a:t>
            </a:r>
            <a:endParaRPr lang="de-DE" altLang="de-DE" smtClean="0">
              <a:solidFill>
                <a:srgbClr val="000000"/>
              </a:solidFill>
              <a:latin typeface="Comic Sans MS" pitchFamily="66" charset="0"/>
              <a:ea typeface="ＭＳ Ｐゴシック"/>
            </a:endParaRPr>
          </a:p>
        </p:txBody>
      </p:sp>
      <p:sp>
        <p:nvSpPr>
          <p:cNvPr id="7" name="AutoShape 5"/>
          <p:cNvSpPr>
            <a:spLocks noChangeAspect="1" noChangeArrowheads="1"/>
          </p:cNvSpPr>
          <p:nvPr/>
        </p:nvSpPr>
        <p:spPr bwMode="auto">
          <a:xfrm rot="10500000">
            <a:off x="7664450" y="3563938"/>
            <a:ext cx="1619250" cy="120650"/>
          </a:xfrm>
          <a:prstGeom prst="rightArrow">
            <a:avLst>
              <a:gd name="adj1" fmla="val 50000"/>
              <a:gd name="adj2" fmla="val 335526"/>
            </a:avLst>
          </a:prstGeom>
          <a:solidFill>
            <a:srgbClr val="FFFF00"/>
          </a:soli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237413" y="2776538"/>
            <a:ext cx="647700" cy="5810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Au, Be target</a:t>
            </a:r>
            <a:endParaRPr lang="de-DE" alt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101013" y="4941888"/>
            <a:ext cx="1044575" cy="5810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FF0000"/>
                </a:solidFill>
                <a:latin typeface="Comic Sans MS" pitchFamily="66" charset="0"/>
                <a:ea typeface="ＭＳ Ｐゴシック"/>
              </a:rPr>
              <a:t>HECTOR</a:t>
            </a: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 BaF</a:t>
            </a:r>
            <a:r>
              <a:rPr lang="en-US" altLang="de-DE" sz="1600" b="1" baseline="-250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2</a:t>
            </a: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 array</a:t>
            </a:r>
            <a:endParaRPr lang="de-DE" alt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868988" y="3644900"/>
            <a:ext cx="1223962" cy="5619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6000" rIns="0" bIns="360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FF0000"/>
                </a:solidFill>
                <a:latin typeface="Comic Sans MS" pitchFamily="66" charset="0"/>
                <a:ea typeface="ＭＳ Ｐゴシック"/>
              </a:rPr>
              <a:t>AGATA </a:t>
            </a: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Cluster array</a:t>
            </a:r>
            <a:endParaRPr lang="de-DE" alt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11" name="Picture 10" descr="logo_preSPEC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3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052366" y="490667"/>
            <a:ext cx="5185047" cy="40011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de-DE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Times New Roman" panose="02020603050405020304" pitchFamily="18" charset="0"/>
              </a:rPr>
              <a:t>PreSPEC</a:t>
            </a:r>
            <a:r>
              <a:rPr lang="en-US" altLang="de-DE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Times New Roman" panose="02020603050405020304" pitchFamily="18" charset="0"/>
              </a:rPr>
              <a:t>-AGATA campaign </a:t>
            </a:r>
            <a:r>
              <a:rPr lang="en-US" alt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cs typeface="Times New Roman" panose="02020603050405020304" pitchFamily="18" charset="0"/>
              </a:rPr>
              <a:t>(2012)</a:t>
            </a:r>
            <a:endParaRPr lang="en-US" alt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4573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Picture 32" descr="P10007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85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2052366" y="490667"/>
            <a:ext cx="5185047" cy="40011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de-DE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Times New Roman" panose="02020603050405020304" pitchFamily="18" charset="0"/>
              </a:rPr>
              <a:t>PreSPEC</a:t>
            </a:r>
            <a:r>
              <a:rPr lang="en-US" altLang="de-DE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Times New Roman" panose="02020603050405020304" pitchFamily="18" charset="0"/>
              </a:rPr>
              <a:t>-AGATA campaign </a:t>
            </a:r>
            <a:r>
              <a:rPr lang="en-US" alt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cs typeface="Times New Roman" panose="02020603050405020304" pitchFamily="18" charset="0"/>
              </a:rPr>
              <a:t>(2012)</a:t>
            </a:r>
            <a:endParaRPr lang="en-US" alt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81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217025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Group 7"/>
          <p:cNvGraphicFramePr>
            <a:graphicFrameLocks noGrp="1"/>
          </p:cNvGraphicFramePr>
          <p:nvPr>
            <p:extLst/>
          </p:nvPr>
        </p:nvGraphicFramePr>
        <p:xfrm>
          <a:off x="6302375" y="3999707"/>
          <a:ext cx="1798638" cy="1280160"/>
        </p:xfrm>
        <a:graphic>
          <a:graphicData uri="http://schemas.openxmlformats.org/drawingml/2006/table">
            <a:tbl>
              <a:tblPr/>
              <a:tblGrid>
                <a:gridCol w="503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66.372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0.033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66.991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27.5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68.806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46.4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77.577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79 Au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5.57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77.982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10.70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80.130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3.84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 Box 44"/>
          <p:cNvSpPr txBox="1">
            <a:spLocks noChangeArrowheads="1"/>
          </p:cNvSpPr>
          <p:nvPr/>
        </p:nvSpPr>
        <p:spPr bwMode="auto">
          <a:xfrm rot="16200000">
            <a:off x="-157163" y="4085432"/>
            <a:ext cx="665163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36000">
            <a:spAutoFit/>
          </a:bodyPr>
          <a:lstStyle/>
          <a:p>
            <a:r>
              <a:rPr lang="de-DE" altLang="de-DE" sz="1600"/>
              <a:t>cos </a:t>
            </a:r>
            <a:r>
              <a:rPr lang="el-GR" altLang="de-DE" sz="1600">
                <a:cs typeface="Times New Roman" pitchFamily="18" charset="0"/>
              </a:rPr>
              <a:t>θ</a:t>
            </a:r>
            <a:r>
              <a:rPr lang="el-GR" altLang="de-DE" sz="1600" baseline="-25000">
                <a:cs typeface="Times New Roman" pitchFamily="18" charset="0"/>
              </a:rPr>
              <a:t>γ</a:t>
            </a:r>
          </a:p>
        </p:txBody>
      </p:sp>
      <p:graphicFrame>
        <p:nvGraphicFramePr>
          <p:cNvPr id="9" name="Object 47"/>
          <p:cNvGraphicFramePr>
            <a:graphicFrameLocks noChangeAspect="1"/>
          </p:cNvGraphicFramePr>
          <p:nvPr>
            <p:extLst/>
          </p:nvPr>
        </p:nvGraphicFramePr>
        <p:xfrm>
          <a:off x="2484438" y="2024857"/>
          <a:ext cx="55403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Equation" r:id="rId4" imgW="368280" imgH="241200" progId="Equation.3">
                  <p:embed/>
                </p:oleObj>
              </mc:Choice>
              <mc:Fallback>
                <p:oleObj name="Equation" r:id="rId4" imgW="368280" imgH="241200" progId="Equation.3">
                  <p:embed/>
                  <p:pic>
                    <p:nvPicPr>
                      <p:cNvPr id="9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2024857"/>
                        <a:ext cx="554037" cy="36195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53" y="1947135"/>
            <a:ext cx="667407" cy="52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15900" y="6310469"/>
            <a:ext cx="1709738" cy="244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http://ie.lbl.gov/atomic/x2.pdf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760000" y="6310469"/>
            <a:ext cx="905697" cy="18466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Michael Reese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Doppler-shift correction </a:t>
            </a:r>
            <a:r>
              <a:rPr lang="en-US" sz="1800" dirty="0" smtClean="0">
                <a:solidFill>
                  <a:schemeClr val="tx1"/>
                </a:solidFill>
              </a:rPr>
              <a:t>– </a:t>
            </a:r>
            <a:r>
              <a:rPr lang="en-US" sz="1800" baseline="30000" dirty="0" smtClean="0">
                <a:solidFill>
                  <a:schemeClr val="tx1"/>
                </a:solidFill>
              </a:rPr>
              <a:t>238</a:t>
            </a:r>
            <a:r>
              <a:rPr lang="en-US" sz="1800" dirty="0" smtClean="0">
                <a:solidFill>
                  <a:schemeClr val="tx1"/>
                </a:solidFill>
              </a:rPr>
              <a:t>U on </a:t>
            </a:r>
            <a:r>
              <a:rPr lang="en-US" sz="1800" baseline="30000" dirty="0" smtClean="0">
                <a:solidFill>
                  <a:schemeClr val="tx1"/>
                </a:solidFill>
              </a:rPr>
              <a:t>197</a:t>
            </a:r>
            <a:r>
              <a:rPr lang="en-US" sz="1800" dirty="0" smtClean="0">
                <a:solidFill>
                  <a:schemeClr val="tx1"/>
                </a:solidFill>
              </a:rPr>
              <a:t>Au (386 mg/cm</a:t>
            </a:r>
            <a:r>
              <a:rPr lang="en-US" sz="1800" baseline="30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) at 183 </a:t>
            </a:r>
            <a:r>
              <a:rPr lang="en-US" sz="1800" dirty="0" err="1" smtClean="0">
                <a:solidFill>
                  <a:schemeClr val="tx1"/>
                </a:solidFill>
              </a:rPr>
              <a:t>AMeV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221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217025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Object 5"/>
          <p:cNvGraphicFramePr>
            <a:graphicFrameLocks noChangeAspect="1"/>
          </p:cNvGraphicFramePr>
          <p:nvPr>
            <p:extLst/>
          </p:nvPr>
        </p:nvGraphicFramePr>
        <p:xfrm>
          <a:off x="6035675" y="3178969"/>
          <a:ext cx="188912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Equation" r:id="rId4" imgW="1511280" imgH="507960" progId="Equation.3">
                  <p:embed/>
                </p:oleObj>
              </mc:Choice>
              <mc:Fallback>
                <p:oleObj name="Equation" r:id="rId4" imgW="1511280" imgH="507960" progId="Equation.3">
                  <p:embed/>
                  <p:pic>
                    <p:nvPicPr>
                      <p:cNvPr id="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5675" y="3178969"/>
                        <a:ext cx="1889125" cy="6350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Group 7"/>
          <p:cNvGraphicFramePr>
            <a:graphicFrameLocks noGrp="1"/>
          </p:cNvGraphicFramePr>
          <p:nvPr>
            <p:extLst/>
          </p:nvPr>
        </p:nvGraphicFramePr>
        <p:xfrm>
          <a:off x="6299200" y="3979069"/>
          <a:ext cx="1801813" cy="1280160"/>
        </p:xfrm>
        <a:graphic>
          <a:graphicData uri="http://schemas.openxmlformats.org/drawingml/2006/table">
            <a:tbl>
              <a:tblPr/>
              <a:tblGrid>
                <a:gridCol w="57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3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55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93.844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0.099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16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94.654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28.2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5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98.434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45.1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5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110.421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92 U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5.65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16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111.298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10.70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5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114.445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4.15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 Box 45"/>
          <p:cNvSpPr txBox="1">
            <a:spLocks noChangeArrowheads="1"/>
          </p:cNvSpPr>
          <p:nvPr/>
        </p:nvSpPr>
        <p:spPr bwMode="auto">
          <a:xfrm rot="16200000">
            <a:off x="-157163" y="4085432"/>
            <a:ext cx="665163" cy="2809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3600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cos </a:t>
            </a:r>
            <a:r>
              <a:rPr kumimoji="0" lang="el-GR" alt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θ</a:t>
            </a:r>
            <a:r>
              <a:rPr kumimoji="0" lang="el-GR" altLang="de-DE" sz="16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γ</a:t>
            </a:r>
          </a:p>
        </p:txBody>
      </p:sp>
      <p:graphicFrame>
        <p:nvGraphicFramePr>
          <p:cNvPr id="15" name="Object 47"/>
          <p:cNvGraphicFramePr>
            <a:graphicFrameLocks noChangeAspect="1"/>
          </p:cNvGraphicFramePr>
          <p:nvPr>
            <p:extLst/>
          </p:nvPr>
        </p:nvGraphicFramePr>
        <p:xfrm>
          <a:off x="3465513" y="2024857"/>
          <a:ext cx="4587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name="Equation" r:id="rId6" imgW="304560" imgH="241200" progId="Equation.3">
                  <p:embed/>
                </p:oleObj>
              </mc:Choice>
              <mc:Fallback>
                <p:oleObj name="Equation" r:id="rId6" imgW="304560" imgH="241200" progId="Equation.3">
                  <p:embed/>
                  <p:pic>
                    <p:nvPicPr>
                      <p:cNvPr id="15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5513" y="2024857"/>
                        <a:ext cx="458787" cy="36195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53" y="1947135"/>
            <a:ext cx="667407" cy="52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15900" y="6310469"/>
            <a:ext cx="1709738" cy="244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http://ie.lbl.gov/atomic/x2.pdf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760000" y="6310469"/>
            <a:ext cx="905697" cy="18466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Michael Reese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Doppler-shift correction </a:t>
            </a:r>
            <a:r>
              <a:rPr lang="en-US" sz="1800" dirty="0" smtClean="0">
                <a:solidFill>
                  <a:schemeClr val="tx1"/>
                </a:solidFill>
              </a:rPr>
              <a:t>– </a:t>
            </a:r>
            <a:r>
              <a:rPr lang="en-US" sz="1800" baseline="30000" dirty="0" smtClean="0">
                <a:solidFill>
                  <a:schemeClr val="tx1"/>
                </a:solidFill>
              </a:rPr>
              <a:t>238</a:t>
            </a:r>
            <a:r>
              <a:rPr lang="en-US" sz="1800" dirty="0" smtClean="0">
                <a:solidFill>
                  <a:schemeClr val="tx1"/>
                </a:solidFill>
              </a:rPr>
              <a:t>U on </a:t>
            </a:r>
            <a:r>
              <a:rPr lang="en-US" sz="1800" baseline="30000" dirty="0" smtClean="0">
                <a:solidFill>
                  <a:schemeClr val="tx1"/>
                </a:solidFill>
              </a:rPr>
              <a:t>197</a:t>
            </a:r>
            <a:r>
              <a:rPr lang="en-US" sz="1800" dirty="0" smtClean="0">
                <a:solidFill>
                  <a:schemeClr val="tx1"/>
                </a:solidFill>
              </a:rPr>
              <a:t>Au (386 mg/cm</a:t>
            </a:r>
            <a:r>
              <a:rPr lang="en-US" sz="1800" baseline="30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) at 183 </a:t>
            </a:r>
            <a:r>
              <a:rPr lang="en-US" sz="1800" dirty="0" err="1" smtClean="0">
                <a:solidFill>
                  <a:schemeClr val="tx1"/>
                </a:solidFill>
              </a:rPr>
              <a:t>AMeV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584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8" y="1568444"/>
            <a:ext cx="5764212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e 6"/>
          <p:cNvSpPr/>
          <p:nvPr/>
        </p:nvSpPr>
        <p:spPr>
          <a:xfrm>
            <a:off x="3040912" y="2662297"/>
            <a:ext cx="2211572" cy="576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Gerade Verbindung mit Pfeil 7"/>
          <p:cNvCxnSpPr>
            <a:stCxn id="7" idx="4"/>
          </p:cNvCxnSpPr>
          <p:nvPr/>
        </p:nvCxnSpPr>
        <p:spPr>
          <a:xfrm flipH="1">
            <a:off x="2647507" y="3238297"/>
            <a:ext cx="1499191" cy="80129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5" descr="doppler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05292" y="1638368"/>
            <a:ext cx="960437" cy="9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6"/>
          <p:cNvSpPr>
            <a:spLocks noChangeShapeType="1"/>
          </p:cNvSpPr>
          <p:nvPr/>
        </p:nvSpPr>
        <p:spPr bwMode="auto">
          <a:xfrm rot="10800000">
            <a:off x="6981554" y="2160655"/>
            <a:ext cx="287338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stealth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+mn-cs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903768" y="3444142"/>
            <a:ext cx="5512157" cy="21629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51" y="3489718"/>
            <a:ext cx="576738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6624084" y="1377050"/>
            <a:ext cx="1375185" cy="338554"/>
          </a:xfrm>
          <a:prstGeom prst="rect">
            <a:avLst/>
          </a:prstGeom>
          <a:ln w="6350"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Doppler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effect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1214966" y="1124744"/>
            <a:ext cx="2855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rPr>
              <a:t>80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rPr>
              <a:t>Kr 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→ </a:t>
            </a:r>
            <a:r>
              <a:rPr kumimoji="0" lang="de-DE" altLang="de-DE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197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Au, 150 </a:t>
            </a: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AMeV</a:t>
            </a:r>
            <a:endParaRPr kumimoji="0" lang="de-DE" alt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graphicFrame>
        <p:nvGraphicFramePr>
          <p:cNvPr id="15" name="Objekt 14"/>
          <p:cNvGraphicFramePr>
            <a:graphicFrameLocks noChangeAspect="1"/>
          </p:cNvGraphicFramePr>
          <p:nvPr>
            <p:extLst/>
          </p:nvPr>
        </p:nvGraphicFramePr>
        <p:xfrm>
          <a:off x="6632083" y="4010849"/>
          <a:ext cx="161925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Equation" r:id="rId6" imgW="1286010" imgH="485775" progId="Equation.3">
                  <p:embed/>
                </p:oleObj>
              </mc:Choice>
              <mc:Fallback>
                <p:oleObj name="Equation" r:id="rId6" imgW="1286010" imgH="485775" progId="Equation.3">
                  <p:embed/>
                  <p:pic>
                    <p:nvPicPr>
                      <p:cNvPr id="15" name="Objek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2083" y="4010849"/>
                        <a:ext cx="1619250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 experiment at relativistic energies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00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0"/>
            <a:ext cx="45735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10007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225" y="3551793"/>
            <a:ext cx="4837113" cy="36290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G_2204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539750"/>
            <a:ext cx="4945063" cy="44624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Ag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5721350"/>
            <a:ext cx="849313" cy="112553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203325" y="6446838"/>
            <a:ext cx="1712913" cy="366712"/>
          </a:xfrm>
          <a:prstGeom prst="rect">
            <a:avLst/>
          </a:prstGeom>
          <a:solidFill>
            <a:srgbClr val="FFFFFF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ＭＳ Ｐゴシック"/>
              </a:rPr>
              <a:t>HECTOR </a:t>
            </a: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team</a:t>
            </a:r>
          </a:p>
        </p:txBody>
      </p:sp>
      <p:pic>
        <p:nvPicPr>
          <p:cNvPr id="10" name="Picture 8" descr="logo_preSPEC_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3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respec_text_r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81375"/>
            <a:ext cx="2411413" cy="488950"/>
          </a:xfrm>
          <a:prstGeom prst="rect">
            <a:avLst/>
          </a:prstGeom>
          <a:solidFill>
            <a:srgbClr val="FFFFFF">
              <a:alpha val="4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80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1447031"/>
            <a:ext cx="5830736" cy="396393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94" y="1088156"/>
            <a:ext cx="3974021" cy="46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4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AGATA at </a:t>
            </a:r>
            <a:r>
              <a:rPr lang="en-US" dirty="0" err="1" smtClean="0"/>
              <a:t>PreSPEC</a:t>
            </a:r>
            <a:r>
              <a:rPr lang="en-US" dirty="0" smtClean="0"/>
              <a:t> (GSI)</a:t>
            </a:r>
            <a:endParaRPr lang="en-US" dirty="0"/>
          </a:p>
        </p:txBody>
      </p:sp>
      <p:pic>
        <p:nvPicPr>
          <p:cNvPr id="4" name="Picture 4" descr="PICT0011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36" y="597619"/>
            <a:ext cx="2655887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ICT0005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686" y="597619"/>
            <a:ext cx="2541587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226548" y="2110506"/>
            <a:ext cx="1666875" cy="584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preprocessor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computer farm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724773" y="3837706"/>
            <a:ext cx="1087438" cy="36671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digitiser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994523" y="5998294"/>
            <a:ext cx="1296988" cy="5238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Damian Ralet,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Stephane Pietri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7619"/>
            <a:ext cx="4156075" cy="553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702048" y="2751856"/>
            <a:ext cx="998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AGATA</a:t>
            </a:r>
          </a:p>
        </p:txBody>
      </p:sp>
      <p:pic>
        <p:nvPicPr>
          <p:cNvPr id="11" name="Picture 11" descr="PICT0002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77344"/>
            <a:ext cx="4578350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11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758" y="554400"/>
            <a:ext cx="6556484" cy="5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Gamma-ray interaction cross section</a:t>
            </a:r>
            <a:endParaRPr lang="en-US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21130" r="5956" b="15900"/>
          <a:stretch>
            <a:fillRect/>
          </a:stretch>
        </p:blipFill>
        <p:spPr bwMode="auto">
          <a:xfrm>
            <a:off x="360000" y="719991"/>
            <a:ext cx="4538715" cy="449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148064" y="3744000"/>
            <a:ext cx="2532062" cy="830263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 effect: </a:t>
            </a:r>
            <a:r>
              <a:rPr 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de-D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de-DE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</a:t>
            </a:r>
            <a:r>
              <a:rPr lang="de-D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</a:t>
            </a:r>
            <a:r>
              <a:rPr lang="el-GR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γ</a:t>
            </a:r>
            <a:r>
              <a:rPr lang="de-DE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-3.5</a:t>
            </a:r>
          </a:p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Times New Roman"/>
                <a:cs typeface="Times New Roman"/>
              </a:rPr>
              <a:t>Compton: ~Z, E</a:t>
            </a:r>
            <a:r>
              <a:rPr lang="el-GR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γ</a:t>
            </a:r>
            <a:r>
              <a:rPr lang="de-DE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-1</a:t>
            </a:r>
          </a:p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Times New Roman"/>
                <a:cs typeface="Times New Roman"/>
              </a:rPr>
              <a:t>Pair: ~Z</a:t>
            </a:r>
            <a:r>
              <a:rPr lang="de-DE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de-DE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increases with E</a:t>
            </a:r>
            <a:r>
              <a:rPr lang="el-GR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γ</a:t>
            </a:r>
            <a:endParaRPr lang="de-DE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040000" y="828000"/>
            <a:ext cx="3168352" cy="1477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 MeV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typical 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-ray energy range in nuclear science.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Compton scattering is dominant (in Ge)!</a:t>
            </a:r>
          </a:p>
        </p:txBody>
      </p:sp>
      <p:sp>
        <p:nvSpPr>
          <p:cNvPr id="9" name="Rechteck 8"/>
          <p:cNvSpPr/>
          <p:nvPr/>
        </p:nvSpPr>
        <p:spPr>
          <a:xfrm>
            <a:off x="3002400" y="2538000"/>
            <a:ext cx="1076400" cy="2059776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72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Ge(Li) detector: D.V. </a:t>
            </a:r>
            <a:r>
              <a:rPr lang="en-US" dirty="0" err="1" smtClean="0"/>
              <a:t>Freck</a:t>
            </a:r>
            <a:r>
              <a:rPr lang="en-US" dirty="0" smtClean="0"/>
              <a:t> and J. Wakefield</a:t>
            </a:r>
            <a:endParaRPr lang="en-US" dirty="0"/>
          </a:p>
        </p:txBody>
      </p:sp>
      <p:sp>
        <p:nvSpPr>
          <p:cNvPr id="6" name="Abgerundetes Rechteck 5"/>
          <p:cNvSpPr/>
          <p:nvPr/>
        </p:nvSpPr>
        <p:spPr>
          <a:xfrm rot="20027837">
            <a:off x="197011" y="1875738"/>
            <a:ext cx="2236579" cy="599783"/>
          </a:xfrm>
          <a:prstGeom prst="roundRect">
            <a:avLst/>
          </a:prstGeom>
          <a:noFill/>
          <a:ln w="6985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Milestone</a:t>
            </a:r>
            <a:r>
              <a:rPr lang="de-DE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</a:t>
            </a:r>
            <a:endParaRPr lang="de-DE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016" y="2917253"/>
            <a:ext cx="3791608" cy="2671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feld 8"/>
          <p:cNvSpPr txBox="1"/>
          <p:nvPr/>
        </p:nvSpPr>
        <p:spPr>
          <a:xfrm>
            <a:off x="3707347" y="674848"/>
            <a:ext cx="236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Nature 193, 669 (1962)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983415" y="2243920"/>
            <a:ext cx="5112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Ge(Li) detector, active volume: 0.2 cm</a:t>
            </a:r>
            <a:r>
              <a:rPr lang="en-US" sz="2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5963064" y="3061269"/>
                <a:ext cx="13452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=21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𝑘𝑒𝑉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064" y="3061269"/>
                <a:ext cx="1345240" cy="276999"/>
              </a:xfrm>
              <a:prstGeom prst="rect">
                <a:avLst/>
              </a:prstGeom>
              <a:blipFill>
                <a:blip r:embed="rId3"/>
                <a:stretch>
                  <a:fillRect l="-3620" r="-3620" b="-65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/>
          <p:cNvSpPr txBox="1"/>
          <p:nvPr/>
        </p:nvSpPr>
        <p:spPr>
          <a:xfrm>
            <a:off x="6375035" y="4049636"/>
            <a:ext cx="93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661.6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18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812" y="568609"/>
            <a:ext cx="6332375" cy="205537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2700000"/>
            <a:ext cx="2501678" cy="355286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779912" y="3240000"/>
            <a:ext cx="52038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1963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Tavendale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Ewan (Chalk River)</a:t>
            </a:r>
          </a:p>
          <a:p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Ge(Li) detector, planar: 2 cm</a:t>
            </a:r>
            <a:r>
              <a:rPr lang="en-US" sz="2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ΔE = 6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1.3 MeV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779912" y="6120000"/>
            <a:ext cx="4307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of a cooled FET reduced input noise to 0.7 eV (1965)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83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080000"/>
            <a:ext cx="3048922" cy="432607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080000"/>
            <a:ext cx="2814389" cy="415968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326573" y="5400000"/>
            <a:ext cx="183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Li-drift apparatus at IKP Cologne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508104" y="5400000"/>
            <a:ext cx="2814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coaxial detector 1968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= 3.5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1.3 MeV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5.5 cm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de-DE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02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1336</Words>
  <Application>Microsoft Office PowerPoint</Application>
  <PresentationFormat>Bildschirmpräsentation (4:3)</PresentationFormat>
  <Paragraphs>311</Paragraphs>
  <Slides>58</Slides>
  <Notes>2</Notes>
  <HiddenSlides>5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58</vt:i4>
      </vt:variant>
    </vt:vector>
  </HeadingPairs>
  <TitlesOfParts>
    <vt:vector size="70" baseType="lpstr">
      <vt:lpstr>ＭＳ Ｐゴシック</vt:lpstr>
      <vt:lpstr>Arial</vt:lpstr>
      <vt:lpstr>Arial Black</vt:lpstr>
      <vt:lpstr>Calibri</vt:lpstr>
      <vt:lpstr>Cambria Math</vt:lpstr>
      <vt:lpstr>Comic Sans MS</vt:lpstr>
      <vt:lpstr>Microsoft Sans Serif</vt:lpstr>
      <vt:lpstr>Symbol</vt:lpstr>
      <vt:lpstr>Times New Roman</vt:lpstr>
      <vt:lpstr>Verdana</vt:lpstr>
      <vt:lpstr>2_Larissa</vt:lpstr>
      <vt:lpstr>Equation</vt:lpstr>
      <vt:lpstr>Outline: From Ge(Li) to Germanium detector array</vt:lpstr>
      <vt:lpstr>PowerPoint-Präsentation</vt:lpstr>
      <vt:lpstr>Germanium transistor</vt:lpstr>
      <vt:lpstr>Early semiconductor devices</vt:lpstr>
      <vt:lpstr>PowerPoint-Präsentation</vt:lpstr>
      <vt:lpstr>Gamma-ray interaction cross section</vt:lpstr>
      <vt:lpstr>First Ge(Li) detector: D.V. Freck and J. Wakefield</vt:lpstr>
      <vt:lpstr>PowerPoint-Präsentation</vt:lpstr>
      <vt:lpstr>PowerPoint-Präsentation</vt:lpstr>
      <vt:lpstr>The 1970ties</vt:lpstr>
      <vt:lpstr>The “five-in-one“ Compton polarimeter (1974)</vt:lpstr>
      <vt:lpstr>Composite Ge-detectors</vt:lpstr>
      <vt:lpstr>First escape suppression spectrometer at Liverpool</vt:lpstr>
      <vt:lpstr>The scattering problem</vt:lpstr>
      <vt:lpstr>Arrays of Escape Suppressed Spectrometers</vt:lpstr>
      <vt:lpstr>TESSA0 the Escape Suppressed Spectrometer Array</vt:lpstr>
      <vt:lpstr>First Coulomb excitation experiments at UNILAC (1980)</vt:lpstr>
      <vt:lpstr>TESSA3, NORDBALL, 8π Spectrometer</vt:lpstr>
      <vt:lpstr>TESSA3</vt:lpstr>
      <vt:lpstr>Development of high-purity Ge at LBNL, Ortec, Umicore …</vt:lpstr>
      <vt:lpstr>High Purity Germanium detector</vt:lpstr>
      <vt:lpstr>HPGe detector – working principle</vt:lpstr>
      <vt:lpstr>HPGe detector – working principle</vt:lpstr>
      <vt:lpstr>HPGe detector – working principle</vt:lpstr>
      <vt:lpstr>HPGe detector – working principle</vt:lpstr>
      <vt:lpstr>HPGe detector – position sensitivity</vt:lpstr>
      <vt:lpstr>HPGe detector – position sensitivity</vt:lpstr>
      <vt:lpstr>The first case of a high spin superdeformed band</vt:lpstr>
      <vt:lpstr>GAMMASPERE 1993 Berkeley</vt:lpstr>
      <vt:lpstr>EUROGAM II</vt:lpstr>
      <vt:lpstr>From EUROGAM to EUROBALL</vt:lpstr>
      <vt:lpstr>The EUROBALL cluster detector</vt:lpstr>
      <vt:lpstr>EUROBALL-3 demonstrator at GSI 1993</vt:lpstr>
      <vt:lpstr>Darmstadt-Heidelberg Crystal Ball and EUROBALL-3 demonstrator 1993</vt:lpstr>
      <vt:lpstr>EUROBALL 1997 - 2003</vt:lpstr>
      <vt:lpstr>EUROBALL (2003-2009) at RISING Rare ISotope INvestigation at GSI </vt:lpstr>
      <vt:lpstr>EUROBALL at RISING stopped beam set-up (2006-2009)</vt:lpstr>
      <vt:lpstr>EUROBALL at RISING scattering experiment (2003-2005)</vt:lpstr>
      <vt:lpstr>6-fold segmented, encapsulated MINIBALL detector</vt:lpstr>
      <vt:lpstr>Position-sensitive Ge-detectors (pulse shape analysis)</vt:lpstr>
      <vt:lpstr>PowerPoint-Präsentation</vt:lpstr>
      <vt:lpstr>MINIBALL at REX-ISOLDE</vt:lpstr>
      <vt:lpstr>Cluster and MINIBALL detectors at RISING 2005</vt:lpstr>
      <vt:lpstr>Doppler broadening and position resolution</vt:lpstr>
      <vt:lpstr>The idea of γ–ray tracking</vt:lpstr>
      <vt:lpstr>AGATA: Advanced GAmma Tracking Array</vt:lpstr>
      <vt:lpstr>AGATA detectors and AGATA triple-cluster</vt:lpstr>
      <vt:lpstr>Ingredients of gamma-ray tracking</vt:lpstr>
      <vt:lpstr>AGATA: pulse shape analysis</vt:lpstr>
      <vt:lpstr>PowerPoint-Präsentation</vt:lpstr>
      <vt:lpstr>PowerPoint-Präsentation</vt:lpstr>
      <vt:lpstr>Doppler-shift correction – 238U on 197Au (386 mg/cm2) at 183 AMeV</vt:lpstr>
      <vt:lpstr>Doppler-shift correction – 238U on 197Au (386 mg/cm2) at 183 AMeV </vt:lpstr>
      <vt:lpstr>Scattering experiment at relativistic energies</vt:lpstr>
      <vt:lpstr>PowerPoint-Präsentation</vt:lpstr>
      <vt:lpstr>PowerPoint-Präsentation</vt:lpstr>
      <vt:lpstr>AGATA at PreSPEC (GSI)</vt:lpstr>
      <vt:lpstr>Summary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429</cp:revision>
  <dcterms:created xsi:type="dcterms:W3CDTF">2016-04-06T12:04:03Z</dcterms:created>
  <dcterms:modified xsi:type="dcterms:W3CDTF">2022-05-30T10:39:14Z</dcterms:modified>
</cp:coreProperties>
</file>