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40"/>
  </p:notesMasterIdLst>
  <p:sldIdLst>
    <p:sldId id="299" r:id="rId2"/>
    <p:sldId id="300" r:id="rId3"/>
    <p:sldId id="264" r:id="rId4"/>
    <p:sldId id="268" r:id="rId5"/>
    <p:sldId id="265" r:id="rId6"/>
    <p:sldId id="267" r:id="rId7"/>
    <p:sldId id="266" r:id="rId8"/>
    <p:sldId id="301" r:id="rId9"/>
    <p:sldId id="302" r:id="rId10"/>
    <p:sldId id="303" r:id="rId11"/>
    <p:sldId id="304" r:id="rId12"/>
    <p:sldId id="280" r:id="rId13"/>
    <p:sldId id="290" r:id="rId14"/>
    <p:sldId id="291" r:id="rId15"/>
    <p:sldId id="279" r:id="rId16"/>
    <p:sldId id="286" r:id="rId17"/>
    <p:sldId id="269" r:id="rId18"/>
    <p:sldId id="270" r:id="rId19"/>
    <p:sldId id="271" r:id="rId20"/>
    <p:sldId id="272" r:id="rId21"/>
    <p:sldId id="287" r:id="rId22"/>
    <p:sldId id="288" r:id="rId23"/>
    <p:sldId id="289" r:id="rId24"/>
    <p:sldId id="273" r:id="rId25"/>
    <p:sldId id="274" r:id="rId26"/>
    <p:sldId id="277" r:id="rId27"/>
    <p:sldId id="281" r:id="rId28"/>
    <p:sldId id="282" r:id="rId29"/>
    <p:sldId id="283" r:id="rId30"/>
    <p:sldId id="284" r:id="rId31"/>
    <p:sldId id="285" r:id="rId32"/>
    <p:sldId id="292" r:id="rId33"/>
    <p:sldId id="293" r:id="rId34"/>
    <p:sldId id="294" r:id="rId35"/>
    <p:sldId id="295" r:id="rId36"/>
    <p:sldId id="296" r:id="rId37"/>
    <p:sldId id="297" r:id="rId38"/>
    <p:sldId id="298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66"/>
    <a:srgbClr val="FF6600"/>
    <a:srgbClr val="339933"/>
    <a:srgbClr val="D1EDFF"/>
    <a:srgbClr val="CCECFF"/>
    <a:srgbClr val="CCFFFF"/>
    <a:srgbClr val="FFCC00"/>
    <a:srgbClr val="00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5016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26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78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08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95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085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99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25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07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5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08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88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95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7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emf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60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Two-photon decay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96983" y="5661248"/>
            <a:ext cx="3659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2-photon atomic transitions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</a:t>
            </a:r>
            <a:r>
              <a:rPr lang="el-G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in nuclear physics</a:t>
            </a:r>
            <a:endParaRPr kumimoji="0" lang="en-US" sz="18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positronium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Double-gamma decay in nuclear physics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0" y="720000"/>
            <a:ext cx="2171700" cy="1647825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719983" y="719997"/>
            <a:ext cx="3553691" cy="5056217"/>
            <a:chOff x="719983" y="719997"/>
            <a:chExt cx="3553691" cy="5056217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983" y="719997"/>
              <a:ext cx="3553691" cy="5056217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3779912" y="187200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3780000" y="320400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3780000" y="363600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1980000" y="1980000"/>
            <a:ext cx="203626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3.05 MeV ≤ E</a:t>
            </a:r>
            <a:r>
              <a:rPr lang="el-GR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E</a:t>
            </a:r>
            <a:r>
              <a:rPr lang="el-GR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3.2 MeV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980000" y="3312000"/>
            <a:ext cx="203626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3.20 MeV ≤ E</a:t>
            </a:r>
            <a:r>
              <a:rPr lang="el-GR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E</a:t>
            </a:r>
            <a:r>
              <a:rPr lang="el-GR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3.5 MeV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3404334"/>
            <a:ext cx="3202062" cy="215465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64000" y="3672000"/>
            <a:ext cx="41036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868144" y="3672000"/>
            <a:ext cx="37189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724000" y="3240000"/>
            <a:ext cx="2661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directional correlation of 2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-decay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00000" y="5580000"/>
            <a:ext cx="3480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 correlation not symmetric around 90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853424" y="4868759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ℓ=1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8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Double-gamma decay in nuclear physics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60793"/>
            <a:ext cx="4594412" cy="486335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20000" y="5400000"/>
            <a:ext cx="494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2-state mixing model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 and 1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GDR states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states couple only via GDR states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716016" y="5076000"/>
            <a:ext cx="720080" cy="338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39552" y="5076000"/>
            <a:ext cx="720080" cy="338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5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Double-gamma decay in nuclear physics</a:t>
            </a:r>
          </a:p>
        </p:txBody>
      </p: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720000" y="1260000"/>
            <a:ext cx="5382206" cy="4320480"/>
            <a:chOff x="1227908" y="692696"/>
            <a:chExt cx="6688183" cy="536883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7908" y="692696"/>
              <a:ext cx="6688183" cy="5368834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2483768" y="2448000"/>
              <a:ext cx="648072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hteck 5"/>
            <p:cNvSpPr/>
            <p:nvPr/>
          </p:nvSpPr>
          <p:spPr>
            <a:xfrm>
              <a:off x="2267744" y="4968000"/>
              <a:ext cx="324036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19866"/>
                  </p:ext>
                </p:extLst>
              </p:nvPr>
            </p:nvGraphicFramePr>
            <p:xfrm>
              <a:off x="6192000" y="3312000"/>
              <a:ext cx="2502242" cy="150025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06098">
                      <a:extLst>
                        <a:ext uri="{9D8B030D-6E8A-4147-A177-3AD203B41FA5}">
                          <a16:colId xmlns:a16="http://schemas.microsoft.com/office/drawing/2014/main" val="3277852048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42077842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l-G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de-DE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nucleus</a:t>
                          </a:r>
                          <a:endParaRPr lang="en-US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𝛾𝛾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𝑡𝑜𝑡𝑎𝑙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048560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6.6(5)∙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</a:t>
                          </a:r>
                          <a:endParaRPr lang="en-US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286430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4.5(10)∙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</a:t>
                          </a:r>
                          <a:endParaRPr lang="en-US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88799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Zr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1.8(1)∙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</a:t>
                          </a:r>
                          <a:endParaRPr lang="en-US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528538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19866"/>
                  </p:ext>
                </p:extLst>
              </p:nvPr>
            </p:nvGraphicFramePr>
            <p:xfrm>
              <a:off x="6192000" y="3312000"/>
              <a:ext cx="2502242" cy="150025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06098">
                      <a:extLst>
                        <a:ext uri="{9D8B030D-6E8A-4147-A177-3AD203B41FA5}">
                          <a16:colId xmlns:a16="http://schemas.microsoft.com/office/drawing/2014/main" val="3277852048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4207784220"/>
                        </a:ext>
                      </a:extLst>
                    </a:gridCol>
                  </a:tblGrid>
                  <a:tr h="3877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l-GR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de-DE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noProof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nucleus</a:t>
                          </a:r>
                          <a:endParaRPr lang="en-US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3427" t="-109375" r="-469" b="-30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48560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6.6(5)∙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</a:t>
                          </a:r>
                          <a:endParaRPr lang="en-US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286430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4.5(10)∙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</a:t>
                          </a:r>
                          <a:endParaRPr lang="en-US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88799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Zr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1.8(1)∙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baseline="30000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</a:t>
                          </a:r>
                          <a:endParaRPr lang="en-US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528538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720000" y="5940000"/>
                <a:ext cx="4072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de-DE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de-DE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Ni, 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Ge, 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Ge,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96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Zr,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Zr,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Mo)</a:t>
                </a:r>
                <a:endParaRPr lang="en-US" sz="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940000"/>
                <a:ext cx="4072590" cy="369332"/>
              </a:xfrm>
              <a:prstGeom prst="rect">
                <a:avLst/>
              </a:prstGeom>
              <a:blipFill>
                <a:blip r:embed="rId4"/>
                <a:stretch>
                  <a:fillRect t="-8197" r="-59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2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experimental advance: </a:t>
            </a:r>
            <a:r>
              <a:rPr lang="en-US" dirty="0" smtClean="0">
                <a:solidFill>
                  <a:srgbClr val="FF0000"/>
                </a:solidFill>
              </a:rPr>
              <a:t>LaBr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(Ce)</a:t>
            </a:r>
            <a:r>
              <a:rPr lang="en-US" dirty="0" smtClean="0"/>
              <a:t> detectors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0" y="1800000"/>
            <a:ext cx="4686300" cy="2857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0000" y="720000"/>
            <a:ext cx="5207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far: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(Tl)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detectors, if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 efficiency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crucial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but: poor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0001" y="2160000"/>
            <a:ext cx="3392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Heidelberg-Darmstadt Crystal-ball</a:t>
            </a:r>
          </a:p>
          <a:p>
            <a:pPr algn="ctr"/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 solid angle 4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162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(Tl) detectors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0000" y="4860000"/>
            <a:ext cx="4643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volume LaBr</a:t>
            </a:r>
            <a:r>
              <a:rPr lang="en-US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(Ce)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detectors available: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energy resolution by a factor 2-3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time resolution by a factor 5-10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fast → high rate measurement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1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GALATEA array: 18 LaBr</a:t>
            </a:r>
            <a:r>
              <a:rPr lang="en-US" baseline="-25000" dirty="0" smtClean="0"/>
              <a:t>3</a:t>
            </a:r>
            <a:r>
              <a:rPr lang="en-US" dirty="0" smtClean="0"/>
              <a:t>(Ce) detectors (3"x3")</a:t>
            </a:r>
            <a:endParaRPr lang="en-US" dirty="0"/>
          </a:p>
        </p:txBody>
      </p:sp>
      <p:pic>
        <p:nvPicPr>
          <p:cNvPr id="4" name="Grafik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404"/>
            <a:ext cx="9153144" cy="60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Competitive double-photon decay: </a:t>
            </a:r>
            <a:r>
              <a:rPr lang="el-GR" dirty="0" smtClean="0"/>
              <a:t>γγ</a:t>
            </a:r>
            <a:r>
              <a:rPr lang="de-DE" dirty="0" smtClean="0"/>
              <a:t>/</a:t>
            </a:r>
            <a:r>
              <a:rPr lang="el-GR" dirty="0" smtClean="0"/>
              <a:t>γ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720000"/>
                <a:ext cx="4493538" cy="1226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0</a:t>
                </a:r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0</a:t>
                </a:r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transitions: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photon decay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strictly forbidden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𝛾𝛾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𝐼𝑃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(internal pair production)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4493538" cy="1226874"/>
              </a:xfrm>
              <a:prstGeom prst="rect">
                <a:avLst/>
              </a:prstGeom>
              <a:blipFill>
                <a:blip r:embed="rId2"/>
                <a:stretch>
                  <a:fillRect l="-814" t="-2488" r="-407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1980000"/>
                <a:ext cx="6821098" cy="1526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Competitive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double-gamma decay (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γγ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de-D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competing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allowed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single gamma decay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𝛾𝛾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never been observed, despite a few searches in last 30 years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980000"/>
                <a:ext cx="6821098" cy="1526059"/>
              </a:xfrm>
              <a:prstGeom prst="rect">
                <a:avLst/>
              </a:prstGeom>
              <a:blipFill>
                <a:blip r:embed="rId3"/>
                <a:stretch>
                  <a:fillRect l="-536" t="-2400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2714479" y="3638446"/>
            <a:ext cx="3715041" cy="2586426"/>
            <a:chOff x="1992086" y="1052736"/>
            <a:chExt cx="5159828" cy="3592286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992086" y="1052736"/>
              <a:ext cx="5159828" cy="3592286"/>
              <a:chOff x="1992086" y="908720"/>
              <a:chExt cx="5159828" cy="3592286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2086" y="908720"/>
                <a:ext cx="5159828" cy="3592286"/>
              </a:xfrm>
              <a:prstGeom prst="rect">
                <a:avLst/>
              </a:prstGeom>
            </p:spPr>
          </p:pic>
          <p:sp>
            <p:nvSpPr>
              <p:cNvPr id="10" name="Pfeil nach unten 9"/>
              <p:cNvSpPr/>
              <p:nvPr/>
            </p:nvSpPr>
            <p:spPr>
              <a:xfrm>
                <a:off x="4572000" y="2708920"/>
                <a:ext cx="126008" cy="972000"/>
              </a:xfrm>
              <a:prstGeom prst="downArrow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Ellipse 7"/>
            <p:cNvSpPr/>
            <p:nvPr/>
          </p:nvSpPr>
          <p:spPr>
            <a:xfrm>
              <a:off x="2195736" y="2564904"/>
              <a:ext cx="936104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23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principle of the experiment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800000"/>
            <a:ext cx="4032504" cy="20779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0" y="1440000"/>
            <a:ext cx="4266656" cy="281790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0000" y="720000"/>
            <a:ext cx="438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radioactive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Cs-source: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16.3(5) 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0000" y="4680000"/>
            <a:ext cx="7000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↔ small decay probability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 1 event per day)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Compton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random coincidences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 rays, sequential Compton scattering, internal radioactivity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of electromagnetic one and two photon(s)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20000"/>
            <a:ext cx="3268980" cy="204368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20000" y="118800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photon emission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116000" y="1692000"/>
                <a:ext cx="153375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000" y="1692000"/>
                <a:ext cx="1533753" cy="276999"/>
              </a:xfrm>
              <a:prstGeom prst="rect">
                <a:avLst/>
              </a:prstGeom>
              <a:blipFill>
                <a:blip r:embed="rId3"/>
                <a:stretch>
                  <a:fillRect l="-3175" r="-1190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48" y="3356992"/>
            <a:ext cx="3232404" cy="21259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20001" y="3672000"/>
            <a:ext cx="2659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double-gamma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decay two photons emitted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116000" y="4788000"/>
                <a:ext cx="134235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000" y="4788000"/>
                <a:ext cx="1342354" cy="276999"/>
              </a:xfrm>
              <a:prstGeom prst="rect">
                <a:avLst/>
              </a:prstGeom>
              <a:blipFill>
                <a:blip r:embed="rId5"/>
                <a:stretch>
                  <a:fillRect l="-3636" r="-1818" b="-152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380312" y="4050650"/>
            <a:ext cx="8963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Similar: </a:t>
            </a:r>
            <a:r>
              <a:rPr lang="en-US" dirty="0" err="1" smtClean="0"/>
              <a:t>Positronium</a:t>
            </a:r>
            <a:r>
              <a:rPr lang="en-US" dirty="0" smtClean="0"/>
              <a:t> – decay into 2, 3, 4 … photons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900000"/>
            <a:ext cx="2436876" cy="22905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0000" y="1080000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bound system of an electron and a positron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0000" y="3600000"/>
            <a:ext cx="63963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 into N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momentum conservation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to charge conjugation parity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para-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 = 0): N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2, 4, … </a:t>
            </a:r>
          </a:p>
          <a:p>
            <a:pPr lvl="2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 known back-to-back 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511 </a:t>
            </a:r>
            <a:r>
              <a:rPr 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ortho-Ps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 = 1): N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3, 5, …</a:t>
            </a:r>
          </a:p>
          <a:p>
            <a:pPr lvl="2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photons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lowest order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width: first order perturbation theory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3240000"/>
            <a:ext cx="2702052" cy="21534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0000" y="720000"/>
            <a:ext cx="5359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of a nucleus with free EM radiation field: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863549" y="1260000"/>
                <a:ext cx="3072059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acc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549" y="1260000"/>
                <a:ext cx="3072059" cy="7265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2160000"/>
            <a:ext cx="24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Fermi’s Golden Rule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863549" y="2700000"/>
                <a:ext cx="2261838" cy="3047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𝑖𝑛𝑡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549" y="2700000"/>
                <a:ext cx="2261838" cy="304763"/>
              </a:xfrm>
              <a:prstGeom prst="rect">
                <a:avLst/>
              </a:prstGeom>
              <a:blipFill>
                <a:blip r:embed="rId4"/>
                <a:stretch>
                  <a:fillRect l="-2156" r="-1617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60000" y="5940000"/>
                <a:ext cx="8598572" cy="335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de-DE" sz="1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de-DE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of final states; H</a:t>
                </a:r>
                <a:r>
                  <a:rPr lang="en-US" sz="1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interaction Hamiltonian</a:t>
                </a:r>
                <a:r>
                  <a:rPr lang="de-DE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de-DE" sz="1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e>
                        </m:acc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de-DE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sz="1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nuclear current density;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EM vector potential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940000"/>
                <a:ext cx="8598572" cy="335348"/>
              </a:xfrm>
              <a:prstGeom prst="rect">
                <a:avLst/>
              </a:prstGeom>
              <a:blipFill>
                <a:blip r:embed="rId5"/>
                <a:stretch>
                  <a:fillRect l="-213" t="-909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1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order photon emission in nuclei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40000" y="908720"/>
            <a:ext cx="5159828" cy="3592286"/>
            <a:chOff x="1992086" y="908720"/>
            <a:chExt cx="5159828" cy="359228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2086" y="908720"/>
              <a:ext cx="5159828" cy="3592286"/>
            </a:xfrm>
            <a:prstGeom prst="rect">
              <a:avLst/>
            </a:prstGeom>
          </p:spPr>
        </p:pic>
        <p:sp>
          <p:nvSpPr>
            <p:cNvPr id="4" name="Pfeil nach unten 3"/>
            <p:cNvSpPr/>
            <p:nvPr/>
          </p:nvSpPr>
          <p:spPr>
            <a:xfrm>
              <a:off x="4572000" y="2708920"/>
              <a:ext cx="126008" cy="972000"/>
            </a:xfrm>
            <a:prstGeom prst="down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000" y="1206000"/>
            <a:ext cx="3820886" cy="3115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900000" y="6192000"/>
                <a:ext cx="4761560" cy="236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4;</m:t>
                          </m:r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=1.877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bSup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4;</m:t>
                          </m:r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6192000"/>
                <a:ext cx="4761560" cy="236860"/>
              </a:xfrm>
              <a:prstGeom prst="rect">
                <a:avLst/>
              </a:prstGeom>
              <a:blipFill>
                <a:blip r:embed="rId4"/>
                <a:stretch>
                  <a:fillRect l="-384" t="-141026" r="-6914" b="-2102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800000" y="5760000"/>
                <a:ext cx="4072590" cy="285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𝑀𝐸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4;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11</m:t>
                                      </m:r>
                                    </m:num>
                                    <m:den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5760000"/>
                <a:ext cx="4072590" cy="285206"/>
              </a:xfrm>
              <a:prstGeom prst="rect">
                <a:avLst/>
              </a:prstGeom>
              <a:blipFill>
                <a:blip r:embed="rId5"/>
                <a:stretch>
                  <a:fillRect l="-150" t="-97872" b="-1765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5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order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720000"/>
            <a:ext cx="2418588" cy="27386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20000"/>
            <a:ext cx="5399532" cy="2692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3960000"/>
                <a:ext cx="7930376" cy="2528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a,b)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amplitudes (second order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 over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intermediate states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usual selection rules apply at each vertex</a:t>
                </a:r>
              </a:p>
              <a:p>
                <a:pPr lvl="1"/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eagull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amplitude (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introduced as a correction to the non relativistic treatment of the nuclear Hamiltonian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first order, but quadratic in the radiation field A</a:t>
                </a:r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endParaRPr lang="en-US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theory is fully developed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J. </a:t>
                </a:r>
                <a:r>
                  <a:rPr lang="en-US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Kramp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…,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14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Schwalm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NPA 474, 412 (1987)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960000"/>
                <a:ext cx="7930376" cy="2528449"/>
              </a:xfrm>
              <a:prstGeom prst="rect">
                <a:avLst/>
              </a:prstGeom>
              <a:blipFill>
                <a:blip r:embed="rId4"/>
                <a:stretch>
                  <a:fillRect l="-461" t="-5072" b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8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element of the double-gamma decay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720000"/>
            <a:ext cx="3788229" cy="12123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273834"/>
            <a:ext cx="4585063" cy="12589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9" y="3874204"/>
            <a:ext cx="4800600" cy="9944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000" y="1260000"/>
            <a:ext cx="3102429" cy="360861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580000" y="4365104"/>
            <a:ext cx="45719" cy="50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element of the double-gamma decay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720000"/>
            <a:ext cx="3788229" cy="12123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273834"/>
            <a:ext cx="4585063" cy="12589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9" y="3874204"/>
            <a:ext cx="4800600" cy="99441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800" y="1281600"/>
            <a:ext cx="3056708" cy="355048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580000" y="4365104"/>
            <a:ext cx="45719" cy="50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element of the double-gamma decay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720000"/>
            <a:ext cx="3788229" cy="12123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273834"/>
            <a:ext cx="4585063" cy="125893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580000" y="4365104"/>
            <a:ext cx="45719" cy="50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3873600"/>
            <a:ext cx="4802400" cy="10093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000" y="1296000"/>
            <a:ext cx="3082181" cy="359587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580000" y="4517504"/>
            <a:ext cx="45719" cy="50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5112000" y="3873600"/>
            <a:ext cx="72000" cy="101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signature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608871"/>
            <a:ext cx="3122676" cy="271119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0000" y="90000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photons emitted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01006" y="1269332"/>
            <a:ext cx="3251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energy spectrum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0000" y="2160000"/>
            <a:ext cx="27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conserved: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581681" y="2206166"/>
                <a:ext cx="134235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681" y="2206166"/>
                <a:ext cx="1342354" cy="276999"/>
              </a:xfrm>
              <a:prstGeom prst="rect">
                <a:avLst/>
              </a:prstGeom>
              <a:blipFill>
                <a:blip r:embed="rId3"/>
                <a:stretch>
                  <a:fillRect l="-4091" r="-136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772000"/>
            <a:ext cx="4137660" cy="283921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08000" y="6120000"/>
            <a:ext cx="499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transition energy; 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energies of two photons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Obstacle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3240000"/>
            <a:ext cx="3159252" cy="242773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00000" y="1080000"/>
            <a:ext cx="513698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energy of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-ray deposited in two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exact same signature for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energy distribution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path of photons: shielding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900823" y="1977058"/>
                <a:ext cx="134235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823" y="1977058"/>
                <a:ext cx="1342354" cy="276999"/>
              </a:xfrm>
              <a:prstGeom prst="rect">
                <a:avLst/>
              </a:prstGeom>
              <a:blipFill>
                <a:blip r:embed="rId3"/>
                <a:stretch>
                  <a:fillRect l="-4091" r="-1364" b="-152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899592" y="4140000"/>
                <a:ext cx="376577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almost same 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timing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~1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𝑛𝑠</m:t>
                        </m:r>
                      </m:e>
                    </m:d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but: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endParaRPr lang="de-DE" b="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2"/>
                <a:endParaRPr lang="de-DE" b="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problem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140000"/>
                <a:ext cx="3765774" cy="1477328"/>
              </a:xfrm>
              <a:prstGeom prst="rect">
                <a:avLst/>
              </a:prstGeom>
              <a:blipFill>
                <a:blip r:embed="rId4"/>
                <a:stretch>
                  <a:fillRect l="-1135" t="-206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899592" y="720000"/>
                <a:ext cx="4416530" cy="395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 small branching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𝛾𝛾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720000"/>
                <a:ext cx="4416530" cy="395878"/>
              </a:xfrm>
              <a:prstGeom prst="rect">
                <a:avLst/>
              </a:prstGeom>
              <a:blipFill>
                <a:blip r:embed="rId5"/>
                <a:stretch>
                  <a:fillRect l="-967" t="-7692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626210" y="5583220"/>
                <a:ext cx="2404183" cy="750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210" y="5583220"/>
                <a:ext cx="2404183" cy="7502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554402"/>
            <a:ext cx="6858000" cy="60076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40000" y="1080000"/>
            <a:ext cx="25565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detector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detector pairs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 </a:t>
            </a:r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blocks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between detectors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(662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1.5 %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4∙10</a:t>
            </a:r>
            <a:r>
              <a:rPr 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ΔE = 3% (FWHM)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(FWHM)</a:t>
            </a:r>
          </a:p>
          <a:p>
            <a:endParaRPr lang="de-DE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disk: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days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 (600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kBq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32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random subtracted energy spectra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4500000"/>
            <a:ext cx="244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693(95) counts (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7.3)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1.56(23)∙10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00000" y="4500000"/>
            <a:ext cx="244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325(76) counts (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4.3)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0.70(18)∙10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015716" y="540000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competitive double-gamma decay very pronounced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correlation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00"/>
            <a:ext cx="4638888" cy="36864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12000"/>
            <a:ext cx="4579361" cy="355038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00"/>
            <a:ext cx="9144000" cy="35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analysis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554402"/>
            <a:ext cx="5388428" cy="472026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720000"/>
            <a:ext cx="3691247" cy="4324597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rot="120000" flipH="1">
            <a:off x="1224000" y="1988840"/>
            <a:ext cx="1656184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rot="-4020000" flipH="1">
            <a:off x="1800000" y="2736000"/>
            <a:ext cx="1656184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2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analysis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554402"/>
            <a:ext cx="5388428" cy="4720264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rot="120000" flipH="1">
            <a:off x="1224000" y="1988840"/>
            <a:ext cx="1656184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rot="-4020000" flipH="1">
            <a:off x="1800000" y="2736000"/>
            <a:ext cx="1656184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>
            <a:off x="971600" y="1944000"/>
            <a:ext cx="1909337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971600" y="1944000"/>
            <a:ext cx="1368152" cy="177303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0" y="766800"/>
            <a:ext cx="3596244" cy="42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Two-photon atomic transitions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900000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1929 in her PhD thesis Maria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Göppert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-Mayer suggested that bound-bound transitions can undergo under </a:t>
            </a:r>
            <a:r>
              <a:rPr lang="en-US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absorption/emission of two correlated photons.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00" y="2844000"/>
            <a:ext cx="4408714" cy="24982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2666390" cy="347837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600000" y="540000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many years two-photon decay/excitation of atoms and ions has attracted much of experimental and theoretical interest.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0" y="720000"/>
            <a:ext cx="1698171" cy="21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analysis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554402"/>
            <a:ext cx="5388428" cy="4720264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rot="120000" flipH="1">
            <a:off x="1224000" y="1988840"/>
            <a:ext cx="1656184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rot="-4020000" flipH="1">
            <a:off x="1800000" y="2736000"/>
            <a:ext cx="1656184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>
            <a:off x="971600" y="1944000"/>
            <a:ext cx="1909337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971600" y="1944000"/>
            <a:ext cx="1368152" cy="177303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/>
          <p:cNvCxnSpPr/>
          <p:nvPr/>
        </p:nvCxnSpPr>
        <p:spPr>
          <a:xfrm flipH="1">
            <a:off x="2304000" y="1995673"/>
            <a:ext cx="713408" cy="186537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827584" y="1959961"/>
            <a:ext cx="1443804" cy="190108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00" y="756000"/>
            <a:ext cx="3612078" cy="435626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20000" y="5940000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should be visible in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spectrum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analysis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8" y="1216478"/>
            <a:ext cx="8196943" cy="44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analysis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8" y="1212396"/>
            <a:ext cx="8196943" cy="44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9126365" cy="269576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" y="3960000"/>
            <a:ext cx="8556171" cy="98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3960000"/>
            <a:ext cx="8556171" cy="9878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00" y="899999"/>
            <a:ext cx="9126000" cy="26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distribution</a:t>
            </a:r>
            <a:endParaRPr lang="en-US" dirty="0"/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1271971" y="709018"/>
            <a:ext cx="6173485" cy="4416068"/>
            <a:chOff x="1146572" y="576000"/>
            <a:chExt cx="6850856" cy="4900613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572" y="576000"/>
              <a:ext cx="6850856" cy="4900613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6120000" y="1116000"/>
              <a:ext cx="10643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Söderström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60000" y="6300000"/>
            <a:ext cx="7277428" cy="32316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Walz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Nature 406 526 (2015);   P.-A.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Söderström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Nature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11, 3242 (2020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980000" y="5292000"/>
                <a:ext cx="4900251" cy="350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ℓ=2,ℓ=2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den>
                      </m:f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441</m:t>
                          </m:r>
                        </m:den>
                      </m:f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5292000"/>
                <a:ext cx="4900251" cy="350673"/>
              </a:xfrm>
              <a:prstGeom prst="rect">
                <a:avLst/>
              </a:prstGeom>
              <a:blipFill>
                <a:blip r:embed="rId3"/>
                <a:stretch>
                  <a:fillRect l="-249" t="-344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980000" y="5760000"/>
                <a:ext cx="3849194" cy="350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ℓ=1,ℓ=3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den>
                      </m:f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5760000"/>
                <a:ext cx="3849194" cy="350673"/>
              </a:xfrm>
              <a:prstGeom prst="rect">
                <a:avLst/>
              </a:prstGeom>
              <a:blipFill>
                <a:blip r:embed="rId4"/>
                <a:stretch>
                  <a:fillRect l="-475" t="-350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7236000" y="5448272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symmetry axis: 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 Legendre polynomials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Multipole nature of the </a:t>
            </a:r>
            <a:r>
              <a:rPr lang="el-GR" dirty="0" smtClean="0"/>
              <a:t>γγ</a:t>
            </a:r>
            <a:r>
              <a:rPr lang="de-DE" dirty="0" smtClean="0"/>
              <a:t>/</a:t>
            </a:r>
            <a:r>
              <a:rPr lang="el-GR" dirty="0" smtClean="0"/>
              <a:t>γ</a:t>
            </a:r>
            <a:r>
              <a:rPr lang="de-DE" dirty="0" smtClean="0"/>
              <a:t> </a:t>
            </a:r>
            <a:r>
              <a:rPr lang="de-DE" dirty="0" err="1" smtClean="0"/>
              <a:t>decay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" y="612000"/>
            <a:ext cx="8811768" cy="3669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2079864"/>
                  </p:ext>
                </p:extLst>
              </p:nvPr>
            </p:nvGraphicFramePr>
            <p:xfrm>
              <a:off x="1524000" y="4860000"/>
              <a:ext cx="6096000" cy="133769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409780407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159242700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5437086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2453414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𝛾𝛾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𝑒𝑥𝑝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𝛾</m:t>
                                        </m:r>
                                      </m:sub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𝑒𝑥𝑝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−6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20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en-US" sz="120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𝑓𝑚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4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𝑀𝑒𝑉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120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en-US" sz="120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𝑓𝑚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4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𝑀𝑒𝑉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470446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Walz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2.05(30)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33.9(28)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10.1(42)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655133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Söderström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2.62(37)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±8.8(50)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±36.4(20)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77057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2079864"/>
                  </p:ext>
                </p:extLst>
              </p:nvPr>
            </p:nvGraphicFramePr>
            <p:xfrm>
              <a:off x="1524000" y="4860000"/>
              <a:ext cx="6096000" cy="133769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409780407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159242700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5437086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245341487"/>
                        </a:ext>
                      </a:extLst>
                    </a:gridCol>
                  </a:tblGrid>
                  <a:tr h="596011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95918" r="-200800" b="-1397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95918" r="-100800" b="-1397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95918" r="-800" b="-1397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70446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Walz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2.05(30)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33.9(28)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10.1(42)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6551335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Söderström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2.62(37)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±8.8(50)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±36.4(20)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770579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425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AGATA for the </a:t>
            </a:r>
            <a:r>
              <a:rPr lang="el-GR" dirty="0" smtClean="0"/>
              <a:t>γγ</a:t>
            </a:r>
            <a:r>
              <a:rPr lang="en-US" dirty="0" smtClean="0"/>
              <a:t>-decay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85000"/>
            <a:ext cx="3048000" cy="1524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77862" y="5107445"/>
            <a:ext cx="658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sensitivity and PSA to get spatially a difference between Compton scattered events and real double gamma events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845117"/>
            <a:ext cx="2508069" cy="40037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46800"/>
            <a:ext cx="2667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Legendre polynomials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080000" y="900000"/>
                <a:ext cx="1372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900000"/>
                <a:ext cx="1372492" cy="276999"/>
              </a:xfrm>
              <a:prstGeom prst="rect">
                <a:avLst/>
              </a:prstGeom>
              <a:blipFill>
                <a:blip r:embed="rId2"/>
                <a:stretch>
                  <a:fillRect l="-3556" r="-400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080000" y="1260000"/>
                <a:ext cx="17121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260000"/>
                <a:ext cx="1712135" cy="276999"/>
              </a:xfrm>
              <a:prstGeom prst="rect">
                <a:avLst/>
              </a:prstGeom>
              <a:blipFill>
                <a:blip r:embed="rId3"/>
                <a:stretch>
                  <a:fillRect l="-2491" r="-249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80000" y="1620000"/>
                <a:ext cx="272625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620000"/>
                <a:ext cx="2726259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080000" y="2160000"/>
                <a:ext cx="328198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160000"/>
                <a:ext cx="3281988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080000" y="2700000"/>
                <a:ext cx="396833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−30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700000"/>
                <a:ext cx="3968330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080000" y="3240000"/>
                <a:ext cx="4579652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63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−70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+15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240000"/>
                <a:ext cx="4579652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080000" y="3780000"/>
                <a:ext cx="561487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231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−315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+105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780000"/>
                <a:ext cx="5614870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576000"/>
            <a:ext cx="3901440" cy="26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Two-photon atomic transitions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900000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1929 in her PhD thesis Maria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Göppert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-Mayer suggested that bound-bound transitions can undergo under </a:t>
            </a:r>
            <a:r>
              <a:rPr lang="en-US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absorption/emission of two correlated photons.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0" y="720000"/>
            <a:ext cx="1698171" cy="216353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20000" y="1980000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order process (10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weaker)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1115616" y="2560370"/>
            <a:ext cx="2435282" cy="646331"/>
            <a:chOff x="1115616" y="2883536"/>
            <a:chExt cx="2435282" cy="646331"/>
          </a:xfrm>
        </p:grpSpPr>
        <p:sp>
          <p:nvSpPr>
            <p:cNvPr id="8" name="Textfeld 7"/>
            <p:cNvSpPr txBox="1"/>
            <p:nvPr/>
          </p:nvSpPr>
          <p:spPr>
            <a:xfrm>
              <a:off x="1115616" y="2883536"/>
              <a:ext cx="2435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E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E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E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are continuous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1115616" y="2883536"/>
              <a:ext cx="2435282" cy="646331"/>
            </a:xfrm>
            <a:prstGeom prst="roundRect">
              <a:avLst/>
            </a:prstGeom>
            <a:solidFill>
              <a:srgbClr val="0000CC">
                <a:alpha val="10000"/>
              </a:srgbClr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360000" y="6300000"/>
            <a:ext cx="21771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Göppert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-Mayer, Ann.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Wiss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(1931)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4552203"/>
            <a:ext cx="6531429" cy="161979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20000" y="3960000"/>
            <a:ext cx="716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only two-photon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also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Raman scattering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Two-photon atomic transitions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two-photon decay requires knowledge about </a:t>
            </a:r>
            <a:r>
              <a:rPr lang="en-US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spectrum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70878"/>
            <a:ext cx="2180844" cy="390906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40000"/>
            <a:ext cx="5445252" cy="1248156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720000" y="2761825"/>
            <a:ext cx="5760640" cy="1200329"/>
            <a:chOff x="720000" y="2880000"/>
            <a:chExt cx="5760640" cy="1200329"/>
          </a:xfrm>
        </p:grpSpPr>
        <p:sp>
          <p:nvSpPr>
            <p:cNvPr id="6" name="Textfeld 5"/>
            <p:cNvSpPr txBox="1"/>
            <p:nvPr/>
          </p:nvSpPr>
          <p:spPr>
            <a:xfrm>
              <a:off x="720000" y="2880000"/>
              <a:ext cx="57606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summation in the second-order transition amplitude includes a summation over the discrete part of the spectrum as well as an integration over the positive and negative-energy continuum.</a:t>
              </a:r>
              <a:endPara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720000" y="2880000"/>
              <a:ext cx="5580192" cy="1200329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8" y="5148841"/>
            <a:ext cx="6466115" cy="125525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20000" y="4140000"/>
            <a:ext cx="5593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large number of studies have been performed over the last decades to investigate</a:t>
            </a:r>
          </a:p>
          <a:p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decay rates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(spectral) distributions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3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Two-photon atomic transitions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two-photon decay requires knowledge about </a:t>
            </a:r>
            <a:r>
              <a:rPr lang="en-US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spectrum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70878"/>
            <a:ext cx="2180844" cy="390906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40000"/>
            <a:ext cx="5445252" cy="1248156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720000" y="2761825"/>
            <a:ext cx="5760640" cy="1200329"/>
            <a:chOff x="720000" y="2880000"/>
            <a:chExt cx="5760640" cy="1200329"/>
          </a:xfrm>
        </p:grpSpPr>
        <p:sp>
          <p:nvSpPr>
            <p:cNvPr id="6" name="Textfeld 5"/>
            <p:cNvSpPr txBox="1"/>
            <p:nvPr/>
          </p:nvSpPr>
          <p:spPr>
            <a:xfrm>
              <a:off x="720000" y="2880000"/>
              <a:ext cx="57606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summation in the second-order transition amplitude includes a summation over the discrete part of the spectrum as well as an integration over the positive and negative-energy continuum.</a:t>
              </a:r>
              <a:endPara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720000" y="2880000"/>
              <a:ext cx="5580192" cy="1200329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5150676"/>
            <a:ext cx="5172892" cy="10042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314" y="4287852"/>
            <a:ext cx="3363686" cy="215537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20000" y="4140000"/>
            <a:ext cx="514596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large number of studies have been performed over the last decades to investigate</a:t>
            </a:r>
          </a:p>
          <a:p>
            <a:endParaRPr lang="en-US" sz="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decay rates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(spectral) distributions</a:t>
            </a:r>
            <a:endParaRPr lang="en-US" sz="1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4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ouble-gamma decay in nuclear physics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1080000"/>
                <a:ext cx="4150432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γγ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-decay only known in a special case:</a:t>
                </a:r>
              </a:p>
              <a:p>
                <a:endParaRPr lang="en-US" sz="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Zr, 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Ca, </a:t>
                </a:r>
                <a:r>
                  <a:rPr lang="en-US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O)</a:t>
                </a:r>
                <a:endParaRPr lang="en-US" sz="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Heidelberg – Darmstadt Crystal ball (4</a:t>
                </a:r>
                <a:r>
                  <a:rPr lang="el-GR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162 </a:t>
                </a:r>
                <a:r>
                  <a:rPr lang="de-DE" sz="14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NaI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080000"/>
                <a:ext cx="4150432" cy="1046440"/>
              </a:xfrm>
              <a:prstGeom prst="rect">
                <a:avLst/>
              </a:prstGeom>
              <a:blipFill>
                <a:blip r:embed="rId2"/>
                <a:stretch>
                  <a:fillRect l="-881" t="-2907" b="-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0" y="2304000"/>
            <a:ext cx="2171700" cy="16478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2232000"/>
            <a:ext cx="4898572" cy="35759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618572" y="4725144"/>
            <a:ext cx="277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Sum-energy spectrum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coincidence with protons populating the states of interest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" y="6300000"/>
            <a:ext cx="4589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Schirmer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PRL 53, 1897 (1984), J.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Kramp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NPA 474, 412 (1987)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72993" y="1739957"/>
            <a:ext cx="330571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decay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strictly forbidden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692696"/>
            <a:ext cx="333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unambiguous observation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Double-gamma decay in nuclear physics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0" y="554400"/>
            <a:ext cx="1619250" cy="28194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2878412" cy="2818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0000" y="3492000"/>
            <a:ext cx="380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Heidelberg – Darmstadt Crystal ball (4</a:t>
            </a:r>
            <a:r>
              <a:rPr lang="el-GR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 </a:t>
            </a:r>
            <a:r>
              <a:rPr lang="de-DE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 resolution 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±9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0" y="720000"/>
            <a:ext cx="2171700" cy="16478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400000" y="2700000"/>
            <a:ext cx="33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-background: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pair conversion and subsequent positron annihilation in flight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760000" y="3240000"/>
                <a:ext cx="2277098" cy="547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0" y="3240000"/>
                <a:ext cx="2277098" cy="5471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760000" y="4068000"/>
                <a:ext cx="2786597" cy="2707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0" y="4068000"/>
                <a:ext cx="2786597" cy="270780"/>
              </a:xfrm>
              <a:prstGeom prst="rect">
                <a:avLst/>
              </a:prstGeom>
              <a:blipFill>
                <a:blip r:embed="rId6"/>
                <a:stretch>
                  <a:fillRect l="-1313" r="-21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8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Double-gamma decay in nuclear physics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0" y="720000"/>
            <a:ext cx="2171700" cy="16478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400000" y="2700000"/>
            <a:ext cx="33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-background: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pair conversion and subsequent positron annihilation in flight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719983" y="719997"/>
            <a:ext cx="3553691" cy="5056217"/>
            <a:chOff x="719983" y="719997"/>
            <a:chExt cx="3553691" cy="5056217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983" y="719997"/>
              <a:ext cx="3553691" cy="5056217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3779912" y="187200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3780000" y="320400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3780000" y="363600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1980000" y="1980000"/>
            <a:ext cx="203626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3.05 MeV ≤ E</a:t>
            </a:r>
            <a:r>
              <a:rPr lang="el-GR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E</a:t>
            </a:r>
            <a:r>
              <a:rPr lang="el-GR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3.2 MeV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980000" y="3312000"/>
            <a:ext cx="203626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3.20 MeV ≤ E</a:t>
            </a:r>
            <a:r>
              <a:rPr lang="el-GR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E</a:t>
            </a:r>
            <a:r>
              <a:rPr lang="el-GR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3.5 MeV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760000" y="3240000"/>
                <a:ext cx="2277098" cy="547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0" y="3240000"/>
                <a:ext cx="2277098" cy="547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5760000" y="4068000"/>
                <a:ext cx="2786597" cy="2707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0" y="4068000"/>
                <a:ext cx="2786597" cy="270780"/>
              </a:xfrm>
              <a:prstGeom prst="rect">
                <a:avLst/>
              </a:prstGeom>
              <a:blipFill>
                <a:blip r:embed="rId5"/>
                <a:stretch>
                  <a:fillRect l="-1313" r="-21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eck 3"/>
          <p:cNvSpPr/>
          <p:nvPr/>
        </p:nvSpPr>
        <p:spPr>
          <a:xfrm>
            <a:off x="828000" y="2232000"/>
            <a:ext cx="3312000" cy="34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2276860"/>
            <a:ext cx="2736000" cy="48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2228</Words>
  <Application>Microsoft Office PowerPoint</Application>
  <PresentationFormat>Bildschirmpräsentation (4:3)</PresentationFormat>
  <Paragraphs>226</Paragraphs>
  <Slides>38</Slides>
  <Notes>1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Arial</vt:lpstr>
      <vt:lpstr>Calibri</vt:lpstr>
      <vt:lpstr>Cambria Math</vt:lpstr>
      <vt:lpstr>Times New Roman</vt:lpstr>
      <vt:lpstr>Wingdings</vt:lpstr>
      <vt:lpstr>1_Larissa</vt:lpstr>
      <vt:lpstr>Outline: Two-photon decay</vt:lpstr>
      <vt:lpstr>Second order photon emission in nuclei</vt:lpstr>
      <vt:lpstr>Two-photon atomic transitions</vt:lpstr>
      <vt:lpstr>Two-photon atomic transitions</vt:lpstr>
      <vt:lpstr>Two-photon atomic transitions</vt:lpstr>
      <vt:lpstr>Two-photon atomic transitions</vt:lpstr>
      <vt:lpstr>Double-gamma decay in nuclear physics</vt:lpstr>
      <vt:lpstr>Double-gamma decay in nuclear physics</vt:lpstr>
      <vt:lpstr>Double-gamma decay in nuclear physics</vt:lpstr>
      <vt:lpstr>Double-gamma decay in nuclear physics</vt:lpstr>
      <vt:lpstr>Double-gamma decay in nuclear physics</vt:lpstr>
      <vt:lpstr>Double-gamma decay in nuclear physics</vt:lpstr>
      <vt:lpstr>Recent experimental advance: LaBr3(Ce) detectors</vt:lpstr>
      <vt:lpstr>GALATEA array: 18 LaBr3(Ce) detectors (3"x3")</vt:lpstr>
      <vt:lpstr>Competitive double-photon decay: γγ/γ</vt:lpstr>
      <vt:lpstr>Basic principle of the experiment</vt:lpstr>
      <vt:lpstr>Emission of electromagnetic one and two photon(s)</vt:lpstr>
      <vt:lpstr>Similar: Positronium – decay into 2, 3, 4 … photons</vt:lpstr>
      <vt:lpstr>Decay width: first order perturbation theory</vt:lpstr>
      <vt:lpstr>Second order</vt:lpstr>
      <vt:lpstr>Matrix element of the double-gamma decay</vt:lpstr>
      <vt:lpstr>Matrix element of the double-gamma decay</vt:lpstr>
      <vt:lpstr>Matrix element of the double-gamma decay</vt:lpstr>
      <vt:lpstr>Experimental signature</vt:lpstr>
      <vt:lpstr>Experimental Obstacle</vt:lpstr>
      <vt:lpstr>Experimental setup</vt:lpstr>
      <vt:lpstr>Results – random subtracted energy spectra</vt:lpstr>
      <vt:lpstr>Time analysis</vt:lpstr>
      <vt:lpstr>Time analysis</vt:lpstr>
      <vt:lpstr>Time analysis</vt:lpstr>
      <vt:lpstr>Time analysis</vt:lpstr>
      <vt:lpstr>Time analysis</vt:lpstr>
      <vt:lpstr>Results</vt:lpstr>
      <vt:lpstr>Results</vt:lpstr>
      <vt:lpstr>Angular distribution</vt:lpstr>
      <vt:lpstr>Multipole nature of the γγ/γ decay</vt:lpstr>
      <vt:lpstr>Future: AGATA for the γγ-decay</vt:lpstr>
      <vt:lpstr>Appendix: Legendre polynomials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698</cp:revision>
  <dcterms:created xsi:type="dcterms:W3CDTF">2016-04-06T12:04:03Z</dcterms:created>
  <dcterms:modified xsi:type="dcterms:W3CDTF">2022-05-14T12:44:55Z</dcterms:modified>
</cp:coreProperties>
</file>