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3"/>
  </p:notesMasterIdLst>
  <p:sldIdLst>
    <p:sldId id="358" r:id="rId2"/>
    <p:sldId id="359" r:id="rId3"/>
    <p:sldId id="360" r:id="rId4"/>
    <p:sldId id="361" r:id="rId5"/>
    <p:sldId id="347" r:id="rId6"/>
    <p:sldId id="349" r:id="rId7"/>
    <p:sldId id="350" r:id="rId8"/>
    <p:sldId id="357" r:id="rId9"/>
    <p:sldId id="351" r:id="rId10"/>
    <p:sldId id="354" r:id="rId11"/>
    <p:sldId id="348" r:id="rId12"/>
    <p:sldId id="331" r:id="rId13"/>
    <p:sldId id="334" r:id="rId14"/>
    <p:sldId id="352" r:id="rId15"/>
    <p:sldId id="335" r:id="rId16"/>
    <p:sldId id="333" r:id="rId17"/>
    <p:sldId id="356" r:id="rId18"/>
    <p:sldId id="332" r:id="rId19"/>
    <p:sldId id="336" r:id="rId20"/>
    <p:sldId id="337" r:id="rId21"/>
    <p:sldId id="338" r:id="rId22"/>
    <p:sldId id="353" r:id="rId23"/>
    <p:sldId id="339" r:id="rId24"/>
    <p:sldId id="340" r:id="rId25"/>
    <p:sldId id="341" r:id="rId26"/>
    <p:sldId id="342" r:id="rId27"/>
    <p:sldId id="343" r:id="rId28"/>
    <p:sldId id="344" r:id="rId29"/>
    <p:sldId id="355" r:id="rId30"/>
    <p:sldId id="345" r:id="rId31"/>
    <p:sldId id="346" r:id="rId3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CC"/>
    <a:srgbClr val="0099FF"/>
    <a:srgbClr val="FFFF99"/>
    <a:srgbClr val="0066FF"/>
    <a:srgbClr val="CC0000"/>
    <a:srgbClr val="006600"/>
    <a:srgbClr val="008000"/>
    <a:srgbClr val="66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96" autoAdjust="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79583-929A-49B1-B7A6-8624C3DAE9AB}" type="datetimeFigureOut">
              <a:rPr lang="de-DE" smtClean="0"/>
              <a:t>14.05.2022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02872-054E-4DC1-8281-0EC203A9341F}" type="slidenum">
              <a:rPr lang="de-DE" smtClean="0"/>
              <a:t>‹Nr.›</a:t>
            </a:fld>
            <a:endParaRPr lang="de-DE"/>
          </a:p>
        </p:txBody>
      </p:sp>
    </p:spTree>
    <p:extLst>
      <p:ext uri="{BB962C8B-B14F-4D97-AF65-F5344CB8AC3E}">
        <p14:creationId xmlns:p14="http://schemas.microsoft.com/office/powerpoint/2010/main" val="74925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427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2</a:t>
            </a:fld>
            <a:endParaRPr lang="de-DE"/>
          </a:p>
        </p:txBody>
      </p:sp>
    </p:spTree>
    <p:extLst>
      <p:ext uri="{BB962C8B-B14F-4D97-AF65-F5344CB8AC3E}">
        <p14:creationId xmlns:p14="http://schemas.microsoft.com/office/powerpoint/2010/main" val="251354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5</a:t>
            </a:fld>
            <a:endParaRPr lang="de-DE"/>
          </a:p>
        </p:txBody>
      </p:sp>
    </p:spTree>
    <p:extLst>
      <p:ext uri="{BB962C8B-B14F-4D97-AF65-F5344CB8AC3E}">
        <p14:creationId xmlns:p14="http://schemas.microsoft.com/office/powerpoint/2010/main" val="303419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6</a:t>
            </a:fld>
            <a:endParaRPr lang="de-DE"/>
          </a:p>
        </p:txBody>
      </p:sp>
    </p:spTree>
    <p:extLst>
      <p:ext uri="{BB962C8B-B14F-4D97-AF65-F5344CB8AC3E}">
        <p14:creationId xmlns:p14="http://schemas.microsoft.com/office/powerpoint/2010/main" val="303419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7</a:t>
            </a:fld>
            <a:endParaRPr lang="de-DE"/>
          </a:p>
        </p:txBody>
      </p:sp>
    </p:spTree>
    <p:extLst>
      <p:ext uri="{BB962C8B-B14F-4D97-AF65-F5344CB8AC3E}">
        <p14:creationId xmlns:p14="http://schemas.microsoft.com/office/powerpoint/2010/main" val="303419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8</a:t>
            </a:fld>
            <a:endParaRPr lang="de-DE"/>
          </a:p>
        </p:txBody>
      </p:sp>
    </p:spTree>
    <p:extLst>
      <p:ext uri="{BB962C8B-B14F-4D97-AF65-F5344CB8AC3E}">
        <p14:creationId xmlns:p14="http://schemas.microsoft.com/office/powerpoint/2010/main" val="303419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9</a:t>
            </a:fld>
            <a:endParaRPr lang="de-DE"/>
          </a:p>
        </p:txBody>
      </p:sp>
    </p:spTree>
    <p:extLst>
      <p:ext uri="{BB962C8B-B14F-4D97-AF65-F5344CB8AC3E}">
        <p14:creationId xmlns:p14="http://schemas.microsoft.com/office/powerpoint/2010/main" val="3034195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10</a:t>
            </a:fld>
            <a:endParaRPr lang="de-DE"/>
          </a:p>
        </p:txBody>
      </p:sp>
    </p:spTree>
    <p:extLst>
      <p:ext uri="{BB962C8B-B14F-4D97-AF65-F5344CB8AC3E}">
        <p14:creationId xmlns:p14="http://schemas.microsoft.com/office/powerpoint/2010/main" val="3034195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11</a:t>
            </a:fld>
            <a:endParaRPr lang="de-DE"/>
          </a:p>
        </p:txBody>
      </p:sp>
    </p:spTree>
    <p:extLst>
      <p:ext uri="{BB962C8B-B14F-4D97-AF65-F5344CB8AC3E}">
        <p14:creationId xmlns:p14="http://schemas.microsoft.com/office/powerpoint/2010/main" val="303419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9875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18950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53349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9360982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837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4151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21907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2745006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22808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8829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1931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a:t>
            </a:r>
            <a:r>
              <a:rPr lang="de-DE" altLang="de-DE" sz="1000" dirty="0" smtClean="0">
                <a:solidFill>
                  <a:srgbClr val="000000"/>
                </a:solidFill>
                <a:cs typeface="Arial" charset="0"/>
              </a:rPr>
              <a:t>2022</a:t>
            </a:r>
            <a:endParaRPr lang="en-US" altLang="de-DE" sz="1000" dirty="0" smtClean="0">
              <a:solidFill>
                <a:srgbClr val="000000"/>
              </a:solidFill>
              <a:cs typeface="Arial" charset="0"/>
            </a:endParaRPr>
          </a:p>
        </p:txBody>
      </p:sp>
    </p:spTree>
    <p:extLst>
      <p:ext uri="{BB962C8B-B14F-4D97-AF65-F5344CB8AC3E}">
        <p14:creationId xmlns:p14="http://schemas.microsoft.com/office/powerpoint/2010/main" val="9491325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j.wollersheim@gsi.d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eb-docs.gsi.de/~woll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0.png"/><Relationship Id="rId7"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50.png"/><Relationship Id="rId7"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5.gif"/></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46.gif"/><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60.png"/><Relationship Id="rId3" Type="http://schemas.openxmlformats.org/officeDocument/2006/relationships/notesSlide" Target="../notesSlides/notesSlide4.xml"/><Relationship Id="rId7" Type="http://schemas.openxmlformats.org/officeDocument/2006/relationships/image" Target="../media/image18.png"/><Relationship Id="rId12" Type="http://schemas.openxmlformats.org/officeDocument/2006/relationships/image" Target="../media/image150.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13.wmf"/><Relationship Id="rId5" Type="http://schemas.openxmlformats.org/officeDocument/2006/relationships/image" Target="../media/image16.png"/><Relationship Id="rId10" Type="http://schemas.openxmlformats.org/officeDocument/2006/relationships/oleObject" Target="../embeddings/oleObject2.bin"/><Relationship Id="rId4" Type="http://schemas.openxmlformats.org/officeDocument/2006/relationships/hyperlink" Target="//upload.wikimedia.org/wikipedia/commons/7/79/Alpha_Decay.svg" TargetMode="External"/><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80.png"/><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Outline: Spectroscopy of </a:t>
            </a:r>
            <a:r>
              <a:rPr lang="en-US" baseline="30000" dirty="0" smtClean="0"/>
              <a:t>252</a:t>
            </a:r>
            <a:r>
              <a:rPr lang="en-US" dirty="0" smtClean="0"/>
              <a:t>Cf fission</a:t>
            </a:r>
            <a:endParaRPr lang="en-US" dirty="0"/>
          </a:p>
        </p:txBody>
      </p:sp>
      <p:sp>
        <p:nvSpPr>
          <p:cNvPr id="5" name="Textfeld 4"/>
          <p:cNvSpPr txBox="1"/>
          <p:nvPr/>
        </p:nvSpPr>
        <p:spPr>
          <a:xfrm>
            <a:off x="1345839" y="620688"/>
            <a:ext cx="6162264"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6600"/>
                </a:solidFill>
                <a:effectLst/>
                <a:uLnTx/>
                <a:uFillTx/>
                <a:latin typeface="Times New Roman" panose="02020603050405020304" pitchFamily="18" charset="0"/>
                <a:ea typeface="+mn-ea"/>
                <a:cs typeface="Times New Roman" panose="02020603050405020304" pitchFamily="18" charset="0"/>
              </a:rPr>
              <a:t>Lecturer: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Hans-Jürgen </a:t>
            </a:r>
            <a:r>
              <a:rPr kumimoji="0" lang="en-US" sz="20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Wollersheim</a:t>
            </a:r>
            <a:endPar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e-mail: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h.j.wollersheim@gsi.de</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web-page: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https://web-docs.gsi.de/~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wolle/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click on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898599"/>
            <a:ext cx="1255222" cy="868680"/>
          </a:xfrm>
          <a:prstGeom prst="rect">
            <a:avLst/>
          </a:prstGeom>
        </p:spPr>
      </p:pic>
      <p:sp>
        <p:nvSpPr>
          <p:cNvPr id="9" name="Textfeld 8"/>
          <p:cNvSpPr txBox="1"/>
          <p:nvPr/>
        </p:nvSpPr>
        <p:spPr>
          <a:xfrm>
            <a:off x="2776519" y="5373216"/>
            <a:ext cx="3300904" cy="1200329"/>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details of </a:t>
            </a:r>
            <a:r>
              <a:rPr lang="en-US" baseline="30000" dirty="0" smtClean="0">
                <a:solidFill>
                  <a:prstClr val="black"/>
                </a:solidFill>
                <a:latin typeface="Times New Roman" panose="02020603050405020304" pitchFamily="18" charset="0"/>
                <a:cs typeface="Times New Roman" panose="02020603050405020304" pitchFamily="18" charset="0"/>
              </a:rPr>
              <a:t>252</a:t>
            </a:r>
            <a:r>
              <a:rPr lang="en-US" dirty="0" smtClean="0">
                <a:solidFill>
                  <a:prstClr val="black"/>
                </a:solidFill>
                <a:latin typeface="Times New Roman" panose="02020603050405020304" pitchFamily="18" charset="0"/>
                <a:cs typeface="Times New Roman" panose="02020603050405020304" pitchFamily="18" charset="0"/>
              </a:rPr>
              <a:t>Cf decay</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γ-ray angular distribution</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fission fragment spectroscopy</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ternary spontaneous fission</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2477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web-docs\FISSION\IMAGES\quaternary_tr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0" y="980728"/>
            <a:ext cx="3514725"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40000" y="6300000"/>
            <a:ext cx="2494594" cy="246221"/>
          </a:xfrm>
          <a:prstGeom prst="rect">
            <a:avLst/>
          </a:prstGeom>
          <a:noFill/>
        </p:spPr>
        <p:txBody>
          <a:bodyPr wrap="none" rtlCol="0">
            <a:spAutoFit/>
          </a:bodyPr>
          <a:lstStyle/>
          <a:p>
            <a:r>
              <a:rPr lang="en-US" sz="1000" dirty="0" err="1" smtClean="0">
                <a:latin typeface="Times New Roman" panose="02020603050405020304" pitchFamily="18" charset="0"/>
                <a:cs typeface="Times New Roman" panose="02020603050405020304" pitchFamily="18" charset="0"/>
              </a:rPr>
              <a:t>Tsien</a:t>
            </a:r>
            <a:r>
              <a:rPr lang="en-US" sz="1000" dirty="0" smtClean="0">
                <a:latin typeface="Times New Roman" panose="02020603050405020304" pitchFamily="18" charset="0"/>
                <a:cs typeface="Times New Roman" panose="02020603050405020304" pitchFamily="18" charset="0"/>
              </a:rPr>
              <a:t> San-</a:t>
            </a:r>
            <a:r>
              <a:rPr lang="en-US" sz="1000" dirty="0" err="1" smtClean="0">
                <a:latin typeface="Times New Roman" panose="02020603050405020304" pitchFamily="18" charset="0"/>
                <a:cs typeface="Times New Roman" panose="02020603050405020304" pitchFamily="18" charset="0"/>
              </a:rPr>
              <a:t>Tsiang</a:t>
            </a:r>
            <a:r>
              <a:rPr lang="en-US" sz="1000" dirty="0" smtClean="0">
                <a:latin typeface="Times New Roman" panose="02020603050405020304" pitchFamily="18" charset="0"/>
                <a:cs typeface="Times New Roman" panose="02020603050405020304" pitchFamily="18" charset="0"/>
              </a:rPr>
              <a:t>, Phys. Rev. 71 (1947), 128</a:t>
            </a:r>
            <a:endParaRPr lang="en-US" sz="1000" dirty="0">
              <a:latin typeface="Times New Roman" panose="02020603050405020304" pitchFamily="18" charset="0"/>
              <a:cs typeface="Times New Roman" panose="02020603050405020304" pitchFamily="18" charset="0"/>
            </a:endParaRPr>
          </a:p>
        </p:txBody>
      </p:sp>
      <p:sp>
        <p:nvSpPr>
          <p:cNvPr id="3" name="Titel 2"/>
          <p:cNvSpPr>
            <a:spLocks noGrp="1"/>
          </p:cNvSpPr>
          <p:nvPr>
            <p:ph type="title"/>
          </p:nvPr>
        </p:nvSpPr>
        <p:spPr/>
        <p:txBody>
          <a:bodyPr/>
          <a:lstStyle/>
          <a:p>
            <a:r>
              <a:rPr lang="en-US" dirty="0" smtClean="0"/>
              <a:t>Quaternary spontaneous fission of </a:t>
            </a:r>
            <a:r>
              <a:rPr lang="en-US" baseline="30000" dirty="0" smtClean="0"/>
              <a:t>252</a:t>
            </a:r>
            <a:r>
              <a:rPr lang="en-US" dirty="0" smtClean="0"/>
              <a:t>Cf</a:t>
            </a:r>
            <a:endParaRPr lang="en-US" dirty="0"/>
          </a:p>
        </p:txBody>
      </p:sp>
    </p:spTree>
    <p:extLst>
      <p:ext uri="{BB962C8B-B14F-4D97-AF65-F5344CB8AC3E}">
        <p14:creationId xmlns:p14="http://schemas.microsoft.com/office/powerpoint/2010/main" val="35754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ur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000" y="1340768"/>
            <a:ext cx="7360920" cy="377647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dirty="0" smtClean="0"/>
              <a:t>Details of the </a:t>
            </a:r>
            <a:r>
              <a:rPr lang="en-US" baseline="30000" dirty="0" smtClean="0"/>
              <a:t>252</a:t>
            </a:r>
            <a:r>
              <a:rPr lang="en-US" dirty="0" smtClean="0"/>
              <a:t>Cf source</a:t>
            </a:r>
            <a:endParaRPr lang="en-US" dirty="0"/>
          </a:p>
        </p:txBody>
      </p:sp>
    </p:spTree>
    <p:extLst>
      <p:ext uri="{BB962C8B-B14F-4D97-AF65-F5344CB8AC3E}">
        <p14:creationId xmlns:p14="http://schemas.microsoft.com/office/powerpoint/2010/main" val="282647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92696"/>
            <a:ext cx="4938713"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feld 17"/>
          <p:cNvSpPr txBox="1"/>
          <p:nvPr/>
        </p:nvSpPr>
        <p:spPr>
          <a:xfrm>
            <a:off x="6480000" y="2375944"/>
            <a:ext cx="2396810" cy="584775"/>
          </a:xfrm>
          <a:prstGeom prst="rect">
            <a:avLst/>
          </a:prstGeom>
          <a:noFill/>
        </p:spPr>
        <p:txBody>
          <a:bodyPr wrap="none" rtlCol="0">
            <a:spAutoFit/>
          </a:bodyPr>
          <a:lstStyle/>
          <a:p>
            <a:r>
              <a:rPr lang="en-US" sz="1600" b="1" baseline="30000" dirty="0" smtClean="0">
                <a:solidFill>
                  <a:srgbClr val="0000CC"/>
                </a:solidFill>
                <a:latin typeface="Times New Roman" panose="02020603050405020304" pitchFamily="18" charset="0"/>
                <a:cs typeface="Times New Roman" panose="02020603050405020304" pitchFamily="18" charset="0"/>
              </a:rPr>
              <a:t>           252</a:t>
            </a:r>
            <a:r>
              <a:rPr lang="en-US" sz="1600" b="1" dirty="0" smtClean="0">
                <a:solidFill>
                  <a:srgbClr val="0000CC"/>
                </a:solidFill>
                <a:latin typeface="Times New Roman" panose="02020603050405020304" pitchFamily="18" charset="0"/>
                <a:cs typeface="Times New Roman" panose="02020603050405020304" pitchFamily="18" charset="0"/>
              </a:rPr>
              <a:t>Cf spin J = 0</a:t>
            </a:r>
          </a:p>
          <a:p>
            <a:r>
              <a:rPr lang="en-US" sz="1600" b="1" dirty="0" smtClean="0">
                <a:solidFill>
                  <a:srgbClr val="0000CC"/>
                </a:solidFill>
                <a:latin typeface="Times New Roman" panose="02020603050405020304" pitchFamily="18" charset="0"/>
                <a:cs typeface="Times New Roman" panose="02020603050405020304" pitchFamily="18" charset="0"/>
              </a:rPr>
              <a:t>fragment spin J = &lt; 7-8 &gt;</a:t>
            </a:r>
            <a:endParaRPr lang="en-US" sz="1600" b="1" dirty="0">
              <a:solidFill>
                <a:srgbClr val="0000CC"/>
              </a:solidFill>
              <a:latin typeface="Times New Roman" panose="02020603050405020304" pitchFamily="18" charset="0"/>
              <a:cs typeface="Times New Roman" panose="02020603050405020304" pitchFamily="18" charset="0"/>
            </a:endParaRPr>
          </a:p>
        </p:txBody>
      </p:sp>
      <p:sp>
        <p:nvSpPr>
          <p:cNvPr id="19" name="Textfeld 18"/>
          <p:cNvSpPr txBox="1"/>
          <p:nvPr/>
        </p:nvSpPr>
        <p:spPr>
          <a:xfrm>
            <a:off x="720000" y="4175944"/>
            <a:ext cx="4743606" cy="369332"/>
          </a:xfrm>
          <a:prstGeom prst="rect">
            <a:avLst/>
          </a:prstGeom>
          <a:noFill/>
          <a:ln>
            <a:solidFill>
              <a:srgbClr val="FF0000"/>
            </a:solidFill>
          </a:ln>
        </p:spPr>
        <p:txBody>
          <a:bodyPr wrap="none" rtlCol="0">
            <a:spAutoFit/>
          </a:bodyPr>
          <a:lstStyle/>
          <a:p>
            <a:r>
              <a:rPr lang="en-US" dirty="0" smtClean="0">
                <a:latin typeface="Times New Roman" panose="02020603050405020304" pitchFamily="18" charset="0"/>
                <a:cs typeface="Times New Roman" panose="02020603050405020304" pitchFamily="18" charset="0"/>
              </a:rPr>
              <a:t>The origin of fragment spins and their alignment:</a:t>
            </a:r>
            <a:endParaRPr lang="en-US" dirty="0">
              <a:latin typeface="Times New Roman" panose="02020603050405020304" pitchFamily="18" charset="0"/>
              <a:cs typeface="Times New Roman" panose="02020603050405020304" pitchFamily="18" charset="0"/>
            </a:endParaRPr>
          </a:p>
        </p:txBody>
      </p:sp>
      <p:sp>
        <p:nvSpPr>
          <p:cNvPr id="20" name="Textfeld 19"/>
          <p:cNvSpPr txBox="1"/>
          <p:nvPr/>
        </p:nvSpPr>
        <p:spPr>
          <a:xfrm>
            <a:off x="720001" y="4535944"/>
            <a:ext cx="7452400"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Collective vibrational modes like bending or wriggling at the saddle-to-scission stage and subsequent Coulomb excitation.</a:t>
            </a:r>
            <a:endParaRPr lang="en-US" sz="1600"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720000" y="5255944"/>
            <a:ext cx="2242922" cy="369332"/>
          </a:xfrm>
          <a:prstGeom prst="rect">
            <a:avLst/>
          </a:prstGeom>
          <a:noFill/>
          <a:ln>
            <a:solidFill>
              <a:srgbClr val="FF0000"/>
            </a:solidFill>
          </a:ln>
        </p:spPr>
        <p:txBody>
          <a:bodyPr wrap="none" rtlCol="0">
            <a:spAutoFit/>
          </a:bodyPr>
          <a:lstStyle/>
          <a:p>
            <a:r>
              <a:rPr lang="en-US" dirty="0" smtClean="0">
                <a:latin typeface="Times New Roman" panose="02020603050405020304" pitchFamily="18" charset="0"/>
                <a:cs typeface="Times New Roman" panose="02020603050405020304" pitchFamily="18" charset="0"/>
              </a:rPr>
              <a:t>Experimental method:</a:t>
            </a:r>
            <a:endParaRPr lang="en-US" dirty="0">
              <a:latin typeface="Times New Roman" panose="02020603050405020304" pitchFamily="18" charset="0"/>
              <a:cs typeface="Times New Roman" panose="02020603050405020304" pitchFamily="18" charset="0"/>
            </a:endParaRPr>
          </a:p>
        </p:txBody>
      </p:sp>
      <p:sp>
        <p:nvSpPr>
          <p:cNvPr id="21" name="Textfeld 20"/>
          <p:cNvSpPr txBox="1"/>
          <p:nvPr/>
        </p:nvSpPr>
        <p:spPr>
          <a:xfrm>
            <a:off x="720000" y="5615944"/>
            <a:ext cx="4649093" cy="338554"/>
          </a:xfrm>
          <a:prstGeom prst="rect">
            <a:avLst/>
          </a:prstGeom>
          <a:noFill/>
        </p:spPr>
        <p:txBody>
          <a:bodyPr wrap="none" rtlCol="0">
            <a:spAutoFit/>
          </a:bodyPr>
          <a:lstStyle/>
          <a:p>
            <a:r>
              <a:rPr lang="en-US" sz="1600" b="1" dirty="0" smtClean="0">
                <a:solidFill>
                  <a:srgbClr val="FF0000"/>
                </a:solidFill>
                <a:latin typeface="Times New Roman" panose="02020603050405020304" pitchFamily="18" charset="0"/>
                <a:cs typeface="Times New Roman" panose="02020603050405020304" pitchFamily="18" charset="0"/>
              </a:rPr>
              <a:t>fragment – </a:t>
            </a:r>
            <a:r>
              <a:rPr lang="el-GR" sz="1600" b="1" dirty="0" smtClean="0">
                <a:solidFill>
                  <a:srgbClr val="FF0000"/>
                </a:solidFill>
                <a:latin typeface="Times New Roman" panose="02020603050405020304" pitchFamily="18" charset="0"/>
                <a:cs typeface="Times New Roman" panose="02020603050405020304" pitchFamily="18" charset="0"/>
              </a:rPr>
              <a:t>γ</a:t>
            </a:r>
            <a:r>
              <a:rPr lang="en-US" sz="1600" b="1" dirty="0" smtClean="0">
                <a:solidFill>
                  <a:srgbClr val="FF0000"/>
                </a:solidFill>
                <a:latin typeface="Times New Roman" panose="02020603050405020304" pitchFamily="18" charset="0"/>
                <a:cs typeface="Times New Roman" panose="02020603050405020304" pitchFamily="18" charset="0"/>
              </a:rPr>
              <a:t>-ray angular correlation measurement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2" name="Textfeld 21"/>
          <p:cNvSpPr txBox="1"/>
          <p:nvPr/>
        </p:nvSpPr>
        <p:spPr>
          <a:xfrm>
            <a:off x="6480000" y="3275944"/>
            <a:ext cx="1285929"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&lt; N</a:t>
            </a:r>
            <a:r>
              <a:rPr lang="el-GR" sz="1600" baseline="-25000" dirty="0" smtClean="0">
                <a:latin typeface="Times New Roman"/>
                <a:cs typeface="Times New Roman"/>
              </a:rPr>
              <a:t>γ</a:t>
            </a:r>
            <a:r>
              <a:rPr lang="de-DE" sz="1600" baseline="-25000" dirty="0" smtClean="0">
                <a:latin typeface="Times New Roman"/>
                <a:cs typeface="Times New Roman"/>
              </a:rPr>
              <a:t> </a:t>
            </a:r>
            <a:r>
              <a:rPr lang="de-DE" sz="1600" dirty="0" smtClean="0">
                <a:latin typeface="Times New Roman"/>
                <a:cs typeface="Times New Roman"/>
              </a:rPr>
              <a:t>&gt; = 9.35</a:t>
            </a:r>
            <a:endParaRPr lang="en-US" sz="1600" dirty="0">
              <a:latin typeface="Times New Roman" panose="02020603050405020304" pitchFamily="18" charset="0"/>
              <a:cs typeface="Times New Roman" panose="02020603050405020304" pitchFamily="18" charset="0"/>
            </a:endParaRPr>
          </a:p>
        </p:txBody>
      </p:sp>
      <p:sp>
        <p:nvSpPr>
          <p:cNvPr id="23" name="Textfeld 22"/>
          <p:cNvSpPr txBox="1"/>
          <p:nvPr/>
        </p:nvSpPr>
        <p:spPr>
          <a:xfrm>
            <a:off x="540000" y="6300000"/>
            <a:ext cx="2209259"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K. </a:t>
            </a:r>
            <a:r>
              <a:rPr lang="en-US" sz="1000" dirty="0" err="1" smtClean="0">
                <a:latin typeface="Times New Roman" panose="02020603050405020304" pitchFamily="18" charset="0"/>
                <a:cs typeface="Times New Roman" panose="02020603050405020304" pitchFamily="18" charset="0"/>
              </a:rPr>
              <a:t>Skarsvag</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Phys.Rev</a:t>
            </a:r>
            <a:r>
              <a:rPr lang="en-US" sz="1000" dirty="0" smtClean="0">
                <a:latin typeface="Times New Roman" panose="02020603050405020304" pitchFamily="18" charset="0"/>
                <a:cs typeface="Times New Roman" panose="02020603050405020304" pitchFamily="18" charset="0"/>
              </a:rPr>
              <a:t>. C22 (1980) 638</a:t>
            </a:r>
            <a:endParaRPr lang="en-US" sz="1000" dirty="0">
              <a:latin typeface="Times New Roman" panose="02020603050405020304" pitchFamily="18" charset="0"/>
              <a:cs typeface="Times New Roman" panose="02020603050405020304" pitchFamily="18" charset="0"/>
            </a:endParaRPr>
          </a:p>
        </p:txBody>
      </p:sp>
      <p:sp>
        <p:nvSpPr>
          <p:cNvPr id="2" name="Titel 1"/>
          <p:cNvSpPr>
            <a:spLocks noGrp="1"/>
          </p:cNvSpPr>
          <p:nvPr>
            <p:ph type="title"/>
          </p:nvPr>
        </p:nvSpPr>
        <p:spPr/>
        <p:txBody>
          <a:bodyPr/>
          <a:lstStyle/>
          <a:p>
            <a:r>
              <a:rPr lang="en-US" dirty="0" smtClean="0"/>
              <a:t>Spontaneous fission of </a:t>
            </a:r>
            <a:r>
              <a:rPr lang="en-US" baseline="30000" dirty="0" smtClean="0"/>
              <a:t>252</a:t>
            </a:r>
            <a:r>
              <a:rPr lang="en-US" dirty="0" smtClean="0"/>
              <a:t>Cf</a:t>
            </a:r>
            <a:endParaRPr lang="en-US" dirty="0"/>
          </a:p>
        </p:txBody>
      </p:sp>
    </p:spTree>
    <p:extLst>
      <p:ext uri="{BB962C8B-B14F-4D97-AF65-F5344CB8AC3E}">
        <p14:creationId xmlns:p14="http://schemas.microsoft.com/office/powerpoint/2010/main" val="99946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animBg="1"/>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755" y="692696"/>
            <a:ext cx="3862760" cy="173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feld 1"/>
              <p:cNvSpPr txBox="1"/>
              <p:nvPr/>
            </p:nvSpPr>
            <p:spPr>
              <a:xfrm>
                <a:off x="360000" y="1189490"/>
                <a:ext cx="4957063" cy="6853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𝑑𝑊</m:t>
                          </m:r>
                        </m:num>
                        <m:den>
                          <m:r>
                            <a:rPr lang="de-DE" sz="1400" b="0" i="1" smtClean="0">
                              <a:latin typeface="Cambria Math"/>
                              <a:ea typeface="Cambria Math"/>
                            </a:rPr>
                            <m:t>𝑑</m:t>
                          </m:r>
                          <m:sSub>
                            <m:sSubPr>
                              <m:ctrlPr>
                                <a:rPr lang="de-DE" sz="1400" b="0" i="1" smtClean="0">
                                  <a:latin typeface="Cambria Math" panose="02040503050406030204" pitchFamily="18" charset="0"/>
                                  <a:ea typeface="Cambria Math"/>
                                </a:rPr>
                              </m:ctrlPr>
                            </m:sSubPr>
                            <m:e>
                              <m:r>
                                <m:rPr>
                                  <m:sty m:val="p"/>
                                </m:rPr>
                                <a:rPr lang="el-GR" sz="1400" b="0" i="1" smtClean="0">
                                  <a:latin typeface="Cambria Math"/>
                                  <a:ea typeface="Cambria Math"/>
                                </a:rPr>
                                <m:t>Ω</m:t>
                              </m:r>
                            </m:e>
                            <m:sub>
                              <m:r>
                                <a:rPr lang="de-DE" sz="1400" b="0" i="1" smtClean="0">
                                  <a:latin typeface="Cambria Math"/>
                                  <a:ea typeface="Cambria Math"/>
                                </a:rPr>
                                <m:t>𝑟𝑒𝑠𝑡</m:t>
                              </m:r>
                            </m:sub>
                          </m:sSub>
                        </m:den>
                      </m:f>
                      <m:r>
                        <a:rPr lang="de-DE" sz="1400" b="0" i="1" smtClean="0">
                          <a:latin typeface="Cambria Math"/>
                        </a:rPr>
                        <m:t>=</m:t>
                      </m:r>
                      <m:nary>
                        <m:naryPr>
                          <m:chr m:val="∑"/>
                          <m:supHide m:val="on"/>
                          <m:ctrlPr>
                            <a:rPr lang="de-DE" sz="1400" b="0" i="1" smtClean="0">
                              <a:latin typeface="Cambria Math" panose="02040503050406030204" pitchFamily="18" charset="0"/>
                            </a:rPr>
                          </m:ctrlPr>
                        </m:naryPr>
                        <m:sub>
                          <m:r>
                            <m:rPr>
                              <m:brk m:alnAt="7"/>
                            </m:rPr>
                            <a:rPr lang="de-DE" sz="1400" b="0" i="1" smtClean="0">
                              <a:latin typeface="Cambria Math"/>
                            </a:rPr>
                            <m:t>𝑄</m:t>
                          </m:r>
                          <m:r>
                            <a:rPr lang="de-DE" sz="1400" b="0" i="1" smtClean="0">
                              <a:latin typeface="Cambria Math"/>
                            </a:rPr>
                            <m:t>=0,2,4</m:t>
                          </m:r>
                        </m:sub>
                        <m:sup/>
                        <m:e>
                          <m:f>
                            <m:fPr>
                              <m:ctrlPr>
                                <a:rPr lang="de-DE" sz="1400" b="0" i="1" smtClean="0">
                                  <a:latin typeface="Cambria Math" panose="02040503050406030204" pitchFamily="18" charset="0"/>
                                </a:rPr>
                              </m:ctrlPr>
                            </m:fPr>
                            <m:num>
                              <m:rad>
                                <m:radPr>
                                  <m:degHide m:val="on"/>
                                  <m:ctrlPr>
                                    <a:rPr lang="de-DE" sz="1400" b="0" i="1" smtClean="0">
                                      <a:latin typeface="Cambria Math" panose="02040503050406030204" pitchFamily="18" charset="0"/>
                                    </a:rPr>
                                  </m:ctrlPr>
                                </m:radPr>
                                <m:deg/>
                                <m:e>
                                  <m:r>
                                    <a:rPr lang="de-DE" sz="1400" b="0" i="1" smtClean="0">
                                      <a:latin typeface="Cambria Math"/>
                                    </a:rPr>
                                    <m:t>2</m:t>
                                  </m:r>
                                  <m:r>
                                    <a:rPr lang="de-DE" sz="1400" b="0" i="1" smtClean="0">
                                      <a:latin typeface="Cambria Math"/>
                                    </a:rPr>
                                    <m:t>𝑄</m:t>
                                  </m:r>
                                  <m:r>
                                    <a:rPr lang="de-DE" sz="1400" b="0" i="1" smtClean="0">
                                      <a:latin typeface="Cambria Math"/>
                                    </a:rPr>
                                    <m:t>+1</m:t>
                                  </m:r>
                                </m:e>
                              </m:rad>
                            </m:num>
                            <m:den>
                              <m:r>
                                <a:rPr lang="de-DE" sz="1400" b="0" i="1" smtClean="0">
                                  <a:latin typeface="Cambria Math"/>
                                </a:rPr>
                                <m:t>4</m:t>
                              </m:r>
                              <m:r>
                                <a:rPr lang="de-DE" sz="1400" b="0" i="1" smtClean="0">
                                  <a:latin typeface="Cambria Math"/>
                                  <a:ea typeface="Cambria Math"/>
                                </a:rPr>
                                <m:t>𝜋</m:t>
                              </m:r>
                            </m:den>
                          </m:f>
                          <m:r>
                            <a:rPr lang="de-DE" sz="1400" b="0" i="1" smtClean="0">
                              <a:latin typeface="Cambria Math"/>
                              <a:ea typeface="Cambria Math"/>
                            </a:rPr>
                            <m:t>∙</m:t>
                          </m:r>
                          <m:sSub>
                            <m:sSubPr>
                              <m:ctrlPr>
                                <a:rPr lang="de-DE" sz="1400" b="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𝜏</m:t>
                              </m:r>
                            </m:e>
                            <m:sub>
                              <m:r>
                                <a:rPr lang="de-DE" sz="1400" b="0" i="1" smtClean="0">
                                  <a:solidFill>
                                    <a:srgbClr val="0000CC"/>
                                  </a:solidFill>
                                  <a:latin typeface="Cambria Math"/>
                                  <a:ea typeface="Cambria Math"/>
                                </a:rPr>
                                <m:t>𝑄</m:t>
                              </m:r>
                              <m:r>
                                <a:rPr lang="de-DE" sz="1400" b="0" i="1" smtClean="0">
                                  <a:solidFill>
                                    <a:srgbClr val="0000CC"/>
                                  </a:solidFill>
                                  <a:latin typeface="Cambria Math"/>
                                  <a:ea typeface="Cambria Math"/>
                                </a:rPr>
                                <m:t>0</m:t>
                              </m:r>
                            </m:sub>
                          </m:sSub>
                          <m:d>
                            <m:dPr>
                              <m:ctrlPr>
                                <a:rPr lang="de-DE" sz="1400" b="0" i="1" smtClean="0">
                                  <a:solidFill>
                                    <a:srgbClr val="0000CC"/>
                                  </a:solidFill>
                                  <a:latin typeface="Cambria Math" panose="02040503050406030204" pitchFamily="18" charset="0"/>
                                  <a:ea typeface="Cambria Math"/>
                                </a:rPr>
                              </m:ctrlPr>
                            </m:dPr>
                            <m:e>
                              <m:sSub>
                                <m:sSubPr>
                                  <m:ctrlPr>
                                    <a:rPr lang="de-DE" sz="1400" b="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𝐽</m:t>
                                  </m:r>
                                </m:e>
                                <m:sub>
                                  <m:r>
                                    <a:rPr lang="de-DE" sz="1400" b="0" i="1" smtClean="0">
                                      <a:solidFill>
                                        <a:srgbClr val="0000CC"/>
                                      </a:solidFill>
                                      <a:latin typeface="Cambria Math"/>
                                      <a:ea typeface="Cambria Math"/>
                                    </a:rPr>
                                    <m:t>𝑖</m:t>
                                  </m:r>
                                </m:sub>
                              </m:sSub>
                            </m:e>
                          </m:d>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𝐹</m:t>
                              </m:r>
                            </m:e>
                            <m:sub>
                              <m:r>
                                <a:rPr lang="de-DE" sz="1400" b="0" i="1" smtClean="0">
                                  <a:latin typeface="Cambria Math"/>
                                  <a:ea typeface="Cambria Math"/>
                                </a:rPr>
                                <m:t>𝑄</m:t>
                              </m:r>
                            </m:sub>
                          </m:sSub>
                          <m:d>
                            <m:dPr>
                              <m:ctrlPr>
                                <a:rPr lang="de-DE" sz="1400" b="0" i="1" smtClean="0">
                                  <a:latin typeface="Cambria Math" panose="02040503050406030204" pitchFamily="18" charset="0"/>
                                  <a:ea typeface="Cambria Math"/>
                                </a:rPr>
                              </m:ctrlPr>
                            </m:d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𝐽</m:t>
                                  </m:r>
                                </m:e>
                                <m:sub>
                                  <m:r>
                                    <a:rPr lang="de-DE" sz="1400" b="0" i="1" smtClean="0">
                                      <a:latin typeface="Cambria Math"/>
                                      <a:ea typeface="Cambria Math"/>
                                    </a:rPr>
                                    <m:t>𝑓</m:t>
                                  </m:r>
                                </m:sub>
                              </m:sSub>
                              <m:r>
                                <a:rPr lang="de-DE" sz="1400" b="0" i="1" smtClean="0">
                                  <a:latin typeface="Cambria Math"/>
                                  <a:ea typeface="Cambria Math"/>
                                </a:rPr>
                                <m:t>,</m:t>
                              </m:r>
                              <m:r>
                                <a:rPr lang="de-DE" sz="1400" b="0" i="1" smtClean="0">
                                  <a:latin typeface="Cambria Math"/>
                                  <a:ea typeface="Cambria Math"/>
                                </a:rPr>
                                <m:t>𝐿</m:t>
                              </m:r>
                              <m:r>
                                <a:rPr lang="de-DE" sz="1400" b="0" i="1" smtClean="0">
                                  <a:latin typeface="Cambria Math"/>
                                  <a:ea typeface="Cambria Math"/>
                                </a:rPr>
                                <m:t>,</m:t>
                              </m:r>
                              <m:r>
                                <a:rPr lang="de-DE" sz="1400" b="0" i="1" smtClean="0">
                                  <a:latin typeface="Cambria Math"/>
                                  <a:ea typeface="Cambria Math"/>
                                </a:rPr>
                                <m:t>𝐿</m:t>
                              </m:r>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𝐽</m:t>
                                  </m:r>
                                </m:e>
                                <m:sub>
                                  <m:r>
                                    <a:rPr lang="de-DE" sz="1400" b="0" i="1" smtClean="0">
                                      <a:latin typeface="Cambria Math"/>
                                      <a:ea typeface="Cambria Math"/>
                                    </a:rPr>
                                    <m:t>𝑖</m:t>
                                  </m:r>
                                </m:sub>
                              </m:sSub>
                            </m:e>
                          </m:d>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𝑃</m:t>
                              </m:r>
                            </m:e>
                            <m:sub>
                              <m:r>
                                <a:rPr lang="de-DE" sz="1400" b="0" i="1" smtClean="0">
                                  <a:latin typeface="Cambria Math"/>
                                  <a:ea typeface="Cambria Math"/>
                                </a:rPr>
                                <m:t>𝑄</m:t>
                              </m:r>
                            </m:sub>
                          </m:sSub>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𝑐𝑜𝑠</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𝜃</m:t>
                                  </m:r>
                                </m:e>
                                <m:sub>
                                  <m:r>
                                    <a:rPr lang="de-DE" sz="1400" b="0" i="1" smtClean="0">
                                      <a:latin typeface="Cambria Math"/>
                                      <a:ea typeface="Cambria Math"/>
                                    </a:rPr>
                                    <m:t>𝛾</m:t>
                                  </m:r>
                                  <m:r>
                                    <a:rPr lang="de-DE" sz="1400" b="0" i="1" smtClean="0">
                                      <a:latin typeface="Cambria Math"/>
                                      <a:ea typeface="Cambria Math"/>
                                    </a:rPr>
                                    <m:t>𝑝</m:t>
                                  </m:r>
                                </m:sub>
                              </m:sSub>
                            </m:e>
                          </m:d>
                        </m:e>
                      </m:nary>
                    </m:oMath>
                  </m:oMathPara>
                </a14:m>
                <a:endParaRPr lang="en-US" sz="1400" dirty="0"/>
              </a:p>
            </p:txBody>
          </p:sp>
        </mc:Choice>
        <mc:Fallback xmlns="">
          <p:sp>
            <p:nvSpPr>
              <p:cNvPr id="2" name="Textfeld 1"/>
              <p:cNvSpPr txBox="1">
                <a:spLocks noRot="1" noChangeAspect="1" noMove="1" noResize="1" noEditPoints="1" noAdjustHandles="1" noChangeArrowheads="1" noChangeShapeType="1" noTextEdit="1"/>
              </p:cNvSpPr>
              <p:nvPr/>
            </p:nvSpPr>
            <p:spPr>
              <a:xfrm>
                <a:off x="360000" y="1189490"/>
                <a:ext cx="4957063" cy="68538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360000" y="2557490"/>
                <a:ext cx="4137415" cy="632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panose="02040503050406030204" pitchFamily="18" charset="0"/>
                            </a:rPr>
                          </m:ctrlPr>
                        </m:sSubPr>
                        <m:e>
                          <m:r>
                            <a:rPr lang="en-US" sz="1400" i="1" smtClean="0">
                              <a:solidFill>
                                <a:srgbClr val="0000CC"/>
                              </a:solidFill>
                              <a:latin typeface="Cambria Math"/>
                              <a:ea typeface="Cambria Math"/>
                            </a:rPr>
                            <m:t>𝜏</m:t>
                          </m:r>
                        </m:e>
                        <m:sub>
                          <m:r>
                            <a:rPr lang="de-DE" sz="1400" b="0" i="1" smtClean="0">
                              <a:solidFill>
                                <a:srgbClr val="0000CC"/>
                              </a:solidFill>
                              <a:latin typeface="Cambria Math"/>
                            </a:rPr>
                            <m:t>20</m:t>
                          </m:r>
                        </m:sub>
                      </m:sSub>
                      <m:d>
                        <m:dPr>
                          <m:ctrlPr>
                            <a:rPr lang="en-US" sz="1400" i="1" smtClean="0">
                              <a:solidFill>
                                <a:srgbClr val="0000CC"/>
                              </a:solidFill>
                              <a:latin typeface="Cambria Math" panose="02040503050406030204" pitchFamily="18" charset="0"/>
                            </a:rPr>
                          </m:ctrlPr>
                        </m:dPr>
                        <m:e>
                          <m:r>
                            <a:rPr lang="de-DE" sz="1400" b="0" i="1" smtClean="0">
                              <a:solidFill>
                                <a:srgbClr val="0000CC"/>
                              </a:solidFill>
                              <a:latin typeface="Cambria Math"/>
                            </a:rPr>
                            <m:t>𝐽</m:t>
                          </m:r>
                        </m:e>
                      </m:d>
                      <m:r>
                        <a:rPr lang="de-DE" sz="1400" b="0" i="1" smtClean="0">
                          <a:solidFill>
                            <a:srgbClr val="0000CC"/>
                          </a:solidFill>
                          <a:latin typeface="Cambria Math"/>
                        </a:rPr>
                        <m:t>=</m:t>
                      </m:r>
                      <m:sSup>
                        <m:sSupPr>
                          <m:ctrlPr>
                            <a:rPr lang="de-DE" sz="1400" b="0" i="1" smtClean="0">
                              <a:solidFill>
                                <a:srgbClr val="0000CC"/>
                              </a:solidFill>
                              <a:latin typeface="Cambria Math" panose="02040503050406030204" pitchFamily="18" charset="0"/>
                            </a:rPr>
                          </m:ctrlPr>
                        </m:sSupPr>
                        <m:e>
                          <m:d>
                            <m:dPr>
                              <m:ctrlPr>
                                <a:rPr lang="de-DE" sz="1400" b="0" i="1" smtClean="0">
                                  <a:solidFill>
                                    <a:srgbClr val="0000CC"/>
                                  </a:solidFill>
                                  <a:latin typeface="Cambria Math" panose="02040503050406030204" pitchFamily="18" charset="0"/>
                                </a:rPr>
                              </m:ctrlPr>
                            </m:dPr>
                            <m:e>
                              <m:f>
                                <m:fPr>
                                  <m:ctrlPr>
                                    <a:rPr lang="de-DE" sz="1400" b="0" i="1" smtClean="0">
                                      <a:solidFill>
                                        <a:srgbClr val="0000CC"/>
                                      </a:solidFill>
                                      <a:latin typeface="Cambria Math" panose="02040503050406030204" pitchFamily="18" charset="0"/>
                                    </a:rPr>
                                  </m:ctrlPr>
                                </m:fPr>
                                <m:num>
                                  <m:r>
                                    <a:rPr lang="de-DE" sz="1400" b="0" i="1" smtClean="0">
                                      <a:solidFill>
                                        <a:srgbClr val="0000CC"/>
                                      </a:solidFill>
                                      <a:latin typeface="Cambria Math"/>
                                    </a:rPr>
                                    <m:t>𝐽</m:t>
                                  </m:r>
                                  <m:d>
                                    <m:dPr>
                                      <m:ctrlPr>
                                        <a:rPr lang="de-DE" sz="1400" b="0" i="1" smtClean="0">
                                          <a:solidFill>
                                            <a:srgbClr val="0000CC"/>
                                          </a:solidFill>
                                          <a:latin typeface="Cambria Math" panose="02040503050406030204" pitchFamily="18" charset="0"/>
                                        </a:rPr>
                                      </m:ctrlPr>
                                    </m:dPr>
                                    <m:e>
                                      <m:r>
                                        <a:rPr lang="de-DE" sz="1400" b="0" i="1" smtClean="0">
                                          <a:solidFill>
                                            <a:srgbClr val="0000CC"/>
                                          </a:solidFill>
                                          <a:latin typeface="Cambria Math"/>
                                        </a:rPr>
                                        <m:t>𝐽</m:t>
                                      </m:r>
                                      <m:r>
                                        <a:rPr lang="de-DE" sz="1400" b="0" i="1" smtClean="0">
                                          <a:solidFill>
                                            <a:srgbClr val="0000CC"/>
                                          </a:solidFill>
                                          <a:latin typeface="Cambria Math"/>
                                        </a:rPr>
                                        <m:t>+1</m:t>
                                      </m:r>
                                    </m:e>
                                  </m:d>
                                </m:num>
                                <m:den>
                                  <m:d>
                                    <m:dPr>
                                      <m:ctrlPr>
                                        <a:rPr lang="de-DE" sz="1400" b="0" i="1" smtClean="0">
                                          <a:solidFill>
                                            <a:srgbClr val="0000CC"/>
                                          </a:solidFill>
                                          <a:latin typeface="Cambria Math" panose="02040503050406030204" pitchFamily="18" charset="0"/>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−1</m:t>
                                      </m:r>
                                    </m:e>
                                  </m:d>
                                  <m:r>
                                    <a:rPr lang="de-DE" sz="1400" b="0" i="1" smtClean="0">
                                      <a:solidFill>
                                        <a:srgbClr val="0000CC"/>
                                      </a:solidFill>
                                      <a:latin typeface="Cambria Math"/>
                                      <a:ea typeface="Cambria Math"/>
                                    </a:rPr>
                                    <m:t>∙</m:t>
                                  </m:r>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2</m:t>
                                      </m:r>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+3</m:t>
                                      </m:r>
                                    </m:e>
                                  </m:d>
                                </m:den>
                              </m:f>
                            </m:e>
                          </m:d>
                        </m:e>
                        <m:sup>
                          <m:f>
                            <m:fPr>
                              <m:type m:val="lin"/>
                              <m:ctrlPr>
                                <a:rPr lang="de-DE" sz="1400" b="0" i="1" smtClean="0">
                                  <a:solidFill>
                                    <a:srgbClr val="0000CC"/>
                                  </a:solidFill>
                                  <a:latin typeface="Cambria Math" panose="02040503050406030204" pitchFamily="18" charset="0"/>
                                </a:rPr>
                              </m:ctrlPr>
                            </m:fPr>
                            <m:num>
                              <m:r>
                                <a:rPr lang="de-DE" sz="1400" b="0" i="1" smtClean="0">
                                  <a:solidFill>
                                    <a:srgbClr val="0000CC"/>
                                  </a:solidFill>
                                  <a:latin typeface="Cambria Math"/>
                                </a:rPr>
                                <m:t>1</m:t>
                              </m:r>
                            </m:num>
                            <m:den>
                              <m:r>
                                <a:rPr lang="de-DE" sz="1400" b="0" i="1" smtClean="0">
                                  <a:solidFill>
                                    <a:srgbClr val="0000CC"/>
                                  </a:solidFill>
                                  <a:latin typeface="Cambria Math"/>
                                </a:rPr>
                                <m:t>2</m:t>
                              </m:r>
                            </m:den>
                          </m:f>
                        </m:sup>
                      </m:sSup>
                      <m:r>
                        <a:rPr lang="de-DE" sz="1400" b="0" i="1" smtClean="0">
                          <a:solidFill>
                            <a:srgbClr val="0000CC"/>
                          </a:solidFill>
                          <a:latin typeface="Cambria Math"/>
                          <a:ea typeface="Cambria Math"/>
                        </a:rPr>
                        <m:t>∙</m:t>
                      </m:r>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3</m:t>
                          </m:r>
                          <m:f>
                            <m:fPr>
                              <m:ctrlPr>
                                <a:rPr lang="de-DE" sz="1400" b="0" i="1" smtClean="0">
                                  <a:solidFill>
                                    <a:srgbClr val="0000CC"/>
                                  </a:solidFill>
                                  <a:latin typeface="Cambria Math" panose="02040503050406030204" pitchFamily="18" charset="0"/>
                                  <a:ea typeface="Cambria Math"/>
                                </a:rPr>
                              </m:ctrlPr>
                            </m:fPr>
                            <m:num>
                              <m:d>
                                <m:dPr>
                                  <m:begChr m:val="⟨"/>
                                  <m:endChr m:val="⟩"/>
                                  <m:ctrlPr>
                                    <a:rPr lang="de-DE" sz="1400" b="0" i="1" smtClean="0">
                                      <a:solidFill>
                                        <a:srgbClr val="0000CC"/>
                                      </a:solidFill>
                                      <a:latin typeface="Cambria Math" panose="02040503050406030204" pitchFamily="18" charset="0"/>
                                      <a:ea typeface="Cambria Math"/>
                                    </a:rPr>
                                  </m:ctrlPr>
                                </m:dPr>
                                <m:e>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𝐾</m:t>
                                      </m:r>
                                    </m:e>
                                    <m:sup>
                                      <m:r>
                                        <a:rPr lang="de-DE" sz="1400" b="0" i="1" smtClean="0">
                                          <a:solidFill>
                                            <a:srgbClr val="0000CC"/>
                                          </a:solidFill>
                                          <a:latin typeface="Cambria Math"/>
                                          <a:ea typeface="Cambria Math"/>
                                        </a:rPr>
                                        <m:t>2</m:t>
                                      </m:r>
                                    </m:sup>
                                  </m:sSup>
                                </m:e>
                              </m:d>
                            </m:num>
                            <m:den>
                              <m:r>
                                <a:rPr lang="de-DE" sz="1400" b="0" i="1" smtClean="0">
                                  <a:solidFill>
                                    <a:srgbClr val="0000CC"/>
                                  </a:solidFill>
                                  <a:latin typeface="Cambria Math"/>
                                  <a:ea typeface="Cambria Math"/>
                                </a:rPr>
                                <m:t>𝐽</m:t>
                              </m:r>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+1</m:t>
                                  </m:r>
                                </m:e>
                              </m:d>
                            </m:den>
                          </m:f>
                          <m:r>
                            <a:rPr lang="de-DE" sz="1400" b="0" i="1" smtClean="0">
                              <a:solidFill>
                                <a:srgbClr val="0000CC"/>
                              </a:solidFill>
                              <a:latin typeface="Cambria Math"/>
                              <a:ea typeface="Cambria Math"/>
                            </a:rPr>
                            <m:t>−1</m:t>
                          </m:r>
                        </m:e>
                      </m:d>
                    </m:oMath>
                  </m:oMathPara>
                </a14:m>
                <a:endParaRPr lang="en-US" sz="1400" dirty="0"/>
              </a:p>
            </p:txBody>
          </p:sp>
        </mc:Choice>
        <mc:Fallback xmlns="">
          <p:sp>
            <p:nvSpPr>
              <p:cNvPr id="3" name="Textfeld 2"/>
              <p:cNvSpPr txBox="1">
                <a:spLocks noRot="1" noChangeAspect="1" noMove="1" noResize="1" noEditPoints="1" noAdjustHandles="1" noChangeArrowheads="1" noChangeShapeType="1" noTextEdit="1"/>
              </p:cNvSpPr>
              <p:nvPr/>
            </p:nvSpPr>
            <p:spPr>
              <a:xfrm>
                <a:off x="360000" y="2557490"/>
                <a:ext cx="4137415" cy="632930"/>
              </a:xfrm>
              <a:prstGeom prst="rect">
                <a:avLst/>
              </a:prstGeom>
              <a:blipFill>
                <a:blip r:embed="rId4"/>
                <a:stretch>
                  <a:fillRect/>
                </a:stretch>
              </a:blipFill>
            </p:spPr>
            <p:txBody>
              <a:bodyPr/>
              <a:lstStyle/>
              <a:p>
                <a:r>
                  <a:rPr lang="de-DE">
                    <a:noFill/>
                  </a:rPr>
                  <a:t> </a:t>
                </a:r>
              </a:p>
            </p:txBody>
          </p:sp>
        </mc:Fallback>
      </mc:AlternateContent>
      <p:sp>
        <p:nvSpPr>
          <p:cNvPr id="5" name="Textfeld 4"/>
          <p:cNvSpPr txBox="1"/>
          <p:nvPr/>
        </p:nvSpPr>
        <p:spPr>
          <a:xfrm>
            <a:off x="360000" y="2197490"/>
            <a:ext cx="1031051" cy="369332"/>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example:</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17" name="Text Box 28"/>
          <p:cNvSpPr txBox="1">
            <a:spLocks noChangeArrowheads="1"/>
          </p:cNvSpPr>
          <p:nvPr/>
        </p:nvSpPr>
        <p:spPr bwMode="auto">
          <a:xfrm>
            <a:off x="540000" y="6300000"/>
            <a:ext cx="18710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b="0" dirty="0" err="1">
                <a:latin typeface="Times New Roman" panose="02020603050405020304" pitchFamily="18" charset="0"/>
                <a:cs typeface="Times New Roman" panose="02020603050405020304" pitchFamily="18" charset="0"/>
              </a:rPr>
              <a:t>A.L.Barabanov</a:t>
            </a:r>
            <a:r>
              <a:rPr lang="en-US" altLang="de-DE" sz="1000" b="0" dirty="0">
                <a:latin typeface="Times New Roman" panose="02020603050405020304" pitchFamily="18" charset="0"/>
                <a:cs typeface="Times New Roman" panose="02020603050405020304" pitchFamily="18" charset="0"/>
              </a:rPr>
              <a:t> IAE-5670/2 (93)</a:t>
            </a:r>
          </a:p>
        </p:txBody>
      </p:sp>
      <mc:AlternateContent xmlns:mc="http://schemas.openxmlformats.org/markup-compatibility/2006" xmlns:a14="http://schemas.microsoft.com/office/drawing/2010/main">
        <mc:Choice Requires="a14">
          <p:sp>
            <p:nvSpPr>
              <p:cNvPr id="6" name="Textfeld 5"/>
              <p:cNvSpPr txBox="1"/>
              <p:nvPr/>
            </p:nvSpPr>
            <p:spPr>
              <a:xfrm>
                <a:off x="360000" y="3277490"/>
                <a:ext cx="5914376" cy="11179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panose="02040503050406030204" pitchFamily="18" charset="0"/>
                            </a:rPr>
                          </m:ctrlPr>
                        </m:sSubPr>
                        <m:e>
                          <m:r>
                            <a:rPr lang="en-US" sz="1400" i="1" smtClean="0">
                              <a:solidFill>
                                <a:srgbClr val="0000CC"/>
                              </a:solidFill>
                              <a:latin typeface="Cambria Math"/>
                              <a:ea typeface="Cambria Math"/>
                            </a:rPr>
                            <m:t>𝜏</m:t>
                          </m:r>
                        </m:e>
                        <m:sub>
                          <m:r>
                            <a:rPr lang="de-DE" sz="1400" b="0" i="1" smtClean="0">
                              <a:solidFill>
                                <a:srgbClr val="0000CC"/>
                              </a:solidFill>
                              <a:latin typeface="Cambria Math"/>
                            </a:rPr>
                            <m:t>40</m:t>
                          </m:r>
                        </m:sub>
                      </m:sSub>
                      <m:d>
                        <m:dPr>
                          <m:ctrlPr>
                            <a:rPr lang="en-US" sz="1400" i="1" smtClean="0">
                              <a:solidFill>
                                <a:srgbClr val="0000CC"/>
                              </a:solidFill>
                              <a:latin typeface="Cambria Math" panose="02040503050406030204" pitchFamily="18" charset="0"/>
                            </a:rPr>
                          </m:ctrlPr>
                        </m:dPr>
                        <m:e>
                          <m:r>
                            <a:rPr lang="de-DE" sz="1400" b="0" i="1" smtClean="0">
                              <a:solidFill>
                                <a:srgbClr val="0000CC"/>
                              </a:solidFill>
                              <a:latin typeface="Cambria Math"/>
                            </a:rPr>
                            <m:t>𝐽</m:t>
                          </m:r>
                        </m:e>
                      </m:d>
                      <m:r>
                        <a:rPr lang="de-DE" sz="1400" b="0" i="1" smtClean="0">
                          <a:solidFill>
                            <a:srgbClr val="0000CC"/>
                          </a:solidFill>
                          <a:latin typeface="Cambria Math"/>
                        </a:rPr>
                        <m:t>=</m:t>
                      </m:r>
                      <m:sSup>
                        <m:sSupPr>
                          <m:ctrlPr>
                            <a:rPr lang="de-DE" sz="1400" b="0" i="1" smtClean="0">
                              <a:solidFill>
                                <a:srgbClr val="0000CC"/>
                              </a:solidFill>
                              <a:latin typeface="Cambria Math" panose="02040503050406030204" pitchFamily="18" charset="0"/>
                            </a:rPr>
                          </m:ctrlPr>
                        </m:sSupPr>
                        <m:e>
                          <m:d>
                            <m:dPr>
                              <m:begChr m:val="["/>
                              <m:endChr m:val="]"/>
                              <m:ctrlPr>
                                <a:rPr lang="de-DE" sz="1400" b="0" i="1" smtClean="0">
                                  <a:solidFill>
                                    <a:srgbClr val="0000CC"/>
                                  </a:solidFill>
                                  <a:latin typeface="Cambria Math" panose="02040503050406030204" pitchFamily="18" charset="0"/>
                                </a:rPr>
                              </m:ctrlPr>
                            </m:dPr>
                            <m:e>
                              <m:f>
                                <m:fPr>
                                  <m:ctrlPr>
                                    <a:rPr lang="de-DE" sz="1400" b="0" i="1" smtClean="0">
                                      <a:solidFill>
                                        <a:srgbClr val="0000CC"/>
                                      </a:solidFill>
                                      <a:latin typeface="Cambria Math" panose="02040503050406030204" pitchFamily="18" charset="0"/>
                                    </a:rPr>
                                  </m:ctrlPr>
                                </m:fPr>
                                <m:num>
                                  <m:sSup>
                                    <m:sSupPr>
                                      <m:ctrlPr>
                                        <a:rPr lang="de-DE" sz="1400" b="0" i="1" smtClean="0">
                                          <a:solidFill>
                                            <a:srgbClr val="0000CC"/>
                                          </a:solidFill>
                                          <a:latin typeface="Cambria Math" panose="02040503050406030204" pitchFamily="18" charset="0"/>
                                        </a:rPr>
                                      </m:ctrlPr>
                                    </m:sSupPr>
                                    <m:e>
                                      <m:r>
                                        <a:rPr lang="de-DE" sz="1400" b="0" i="1" smtClean="0">
                                          <a:solidFill>
                                            <a:srgbClr val="0000CC"/>
                                          </a:solidFill>
                                          <a:latin typeface="Cambria Math"/>
                                        </a:rPr>
                                        <m:t>𝐽</m:t>
                                      </m:r>
                                    </m:e>
                                    <m:sup>
                                      <m:r>
                                        <a:rPr lang="de-DE" sz="1400" b="0" i="1" smtClean="0">
                                          <a:solidFill>
                                            <a:srgbClr val="0000CC"/>
                                          </a:solidFill>
                                          <a:latin typeface="Cambria Math"/>
                                        </a:rPr>
                                        <m:t>3</m:t>
                                      </m:r>
                                    </m:sup>
                                  </m:sSup>
                                  <m:sSup>
                                    <m:sSupPr>
                                      <m:ctrlPr>
                                        <a:rPr lang="de-DE" sz="1400" b="0" i="1" smtClean="0">
                                          <a:solidFill>
                                            <a:srgbClr val="0000CC"/>
                                          </a:solidFill>
                                          <a:latin typeface="Cambria Math" panose="02040503050406030204" pitchFamily="18" charset="0"/>
                                        </a:rPr>
                                      </m:ctrlPr>
                                    </m:sSupPr>
                                    <m:e>
                                      <m:d>
                                        <m:dPr>
                                          <m:ctrlPr>
                                            <a:rPr lang="de-DE" sz="1400" b="0" i="1" smtClean="0">
                                              <a:solidFill>
                                                <a:srgbClr val="0000CC"/>
                                              </a:solidFill>
                                              <a:latin typeface="Cambria Math" panose="02040503050406030204" pitchFamily="18" charset="0"/>
                                            </a:rPr>
                                          </m:ctrlPr>
                                        </m:dPr>
                                        <m:e>
                                          <m:r>
                                            <a:rPr lang="de-DE" sz="1400" b="0" i="1" smtClean="0">
                                              <a:solidFill>
                                                <a:srgbClr val="0000CC"/>
                                              </a:solidFill>
                                              <a:latin typeface="Cambria Math"/>
                                            </a:rPr>
                                            <m:t>𝐽</m:t>
                                          </m:r>
                                          <m:r>
                                            <a:rPr lang="de-DE" sz="1400" b="0" i="1" smtClean="0">
                                              <a:solidFill>
                                                <a:srgbClr val="0000CC"/>
                                              </a:solidFill>
                                              <a:latin typeface="Cambria Math"/>
                                            </a:rPr>
                                            <m:t>+1</m:t>
                                          </m:r>
                                        </m:e>
                                      </m:d>
                                    </m:e>
                                    <m:sup>
                                      <m:r>
                                        <a:rPr lang="de-DE" sz="1400" b="0" i="1" smtClean="0">
                                          <a:solidFill>
                                            <a:srgbClr val="0000CC"/>
                                          </a:solidFill>
                                          <a:latin typeface="Cambria Math"/>
                                        </a:rPr>
                                        <m:t>3</m:t>
                                      </m:r>
                                    </m:sup>
                                  </m:sSup>
                                </m:num>
                                <m:den>
                                  <m:d>
                                    <m:dPr>
                                      <m:ctrlPr>
                                        <a:rPr lang="de-DE" sz="1400" b="0" i="1" smtClean="0">
                                          <a:solidFill>
                                            <a:srgbClr val="0000CC"/>
                                          </a:solidFill>
                                          <a:latin typeface="Cambria Math" panose="02040503050406030204" pitchFamily="18" charset="0"/>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−3</m:t>
                                      </m:r>
                                    </m:e>
                                  </m:d>
                                  <m:d>
                                    <m:dPr>
                                      <m:ctrlPr>
                                        <a:rPr lang="de-DE" sz="1400" b="0" i="1" smtClean="0">
                                          <a:solidFill>
                                            <a:srgbClr val="0000CC"/>
                                          </a:solidFill>
                                          <a:latin typeface="Cambria Math" panose="02040503050406030204" pitchFamily="18" charset="0"/>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−2</m:t>
                                      </m:r>
                                    </m:e>
                                  </m:d>
                                  <m:d>
                                    <m:dPr>
                                      <m:ctrlPr>
                                        <a:rPr lang="de-DE" sz="1400" b="0" i="1" smtClean="0">
                                          <a:solidFill>
                                            <a:srgbClr val="0000CC"/>
                                          </a:solidFill>
                                          <a:latin typeface="Cambria Math" panose="02040503050406030204" pitchFamily="18" charset="0"/>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−1</m:t>
                                      </m:r>
                                    </m:e>
                                  </m:d>
                                  <m:d>
                                    <m:dPr>
                                      <m:ctrlPr>
                                        <a:rPr lang="de-DE" sz="1400" b="0" i="1" smtClean="0">
                                          <a:solidFill>
                                            <a:srgbClr val="0000CC"/>
                                          </a:solidFill>
                                          <a:latin typeface="Cambria Math" panose="02040503050406030204" pitchFamily="18" charset="0"/>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+3</m:t>
                                      </m:r>
                                    </m:e>
                                  </m:d>
                                  <m:d>
                                    <m:dPr>
                                      <m:ctrlPr>
                                        <a:rPr lang="de-DE" sz="1400" b="0" i="1" smtClean="0">
                                          <a:solidFill>
                                            <a:srgbClr val="0000CC"/>
                                          </a:solidFill>
                                          <a:latin typeface="Cambria Math" panose="02040503050406030204" pitchFamily="18" charset="0"/>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+4</m:t>
                                      </m:r>
                                    </m:e>
                                  </m:d>
                                  <m:d>
                                    <m:dPr>
                                      <m:ctrlPr>
                                        <a:rPr lang="de-DE" sz="1400" b="0" i="1" smtClean="0">
                                          <a:solidFill>
                                            <a:srgbClr val="0000CC"/>
                                          </a:solidFill>
                                          <a:latin typeface="Cambria Math" panose="02040503050406030204" pitchFamily="18" charset="0"/>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+5</m:t>
                                      </m:r>
                                    </m:e>
                                  </m:d>
                                </m:den>
                              </m:f>
                            </m:e>
                          </m:d>
                        </m:e>
                        <m:sup>
                          <m:r>
                            <a:rPr lang="de-DE" sz="1400" b="0" i="1" smtClean="0">
                              <a:solidFill>
                                <a:srgbClr val="0000CC"/>
                              </a:solidFill>
                              <a:latin typeface="Cambria Math"/>
                            </a:rPr>
                            <m:t>1/2</m:t>
                          </m:r>
                        </m:sup>
                      </m:sSup>
                      <m:r>
                        <a:rPr lang="de-DE" sz="1400" b="0" i="1" smtClean="0">
                          <a:solidFill>
                            <a:srgbClr val="0000CC"/>
                          </a:solidFill>
                          <a:latin typeface="Cambria Math"/>
                        </a:rPr>
                        <m:t>                    </m:t>
                      </m:r>
                    </m:oMath>
                  </m:oMathPara>
                </a14:m>
                <a:endParaRPr lang="de-DE" sz="1400" b="0" i="1" dirty="0" smtClean="0">
                  <a:solidFill>
                    <a:srgbClr val="0000CC"/>
                  </a:solidFill>
                  <a:latin typeface="Cambria Math"/>
                </a:endParaRPr>
              </a:p>
              <a:p>
                <a:pPr/>
                <a14:m>
                  <m:oMathPara xmlns:m="http://schemas.openxmlformats.org/officeDocument/2006/math">
                    <m:oMathParaPr>
                      <m:jc m:val="left"/>
                    </m:oMathParaPr>
                    <m:oMath xmlns:m="http://schemas.openxmlformats.org/officeDocument/2006/math">
                      <m:r>
                        <a:rPr lang="de-DE" sz="1400" b="0" i="1" smtClean="0">
                          <a:solidFill>
                            <a:srgbClr val="0000CC"/>
                          </a:solidFill>
                          <a:latin typeface="Cambria Math"/>
                          <a:ea typeface="Cambria Math"/>
                        </a:rPr>
                        <m:t>                 ∙</m:t>
                      </m:r>
                      <m:d>
                        <m:dPr>
                          <m:begChr m:val="["/>
                          <m:endChr m:val="]"/>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35</m:t>
                          </m:r>
                          <m:f>
                            <m:fPr>
                              <m:ctrlPr>
                                <a:rPr lang="de-DE" sz="1400" b="0" i="1" smtClean="0">
                                  <a:solidFill>
                                    <a:srgbClr val="0000CC"/>
                                  </a:solidFill>
                                  <a:latin typeface="Cambria Math" panose="02040503050406030204" pitchFamily="18" charset="0"/>
                                  <a:ea typeface="Cambria Math"/>
                                </a:rPr>
                              </m:ctrlPr>
                            </m:fPr>
                            <m:num>
                              <m:d>
                                <m:dPr>
                                  <m:begChr m:val="⟨"/>
                                  <m:endChr m:val="⟩"/>
                                  <m:ctrlPr>
                                    <a:rPr lang="de-DE" sz="1400" b="0" i="1" smtClean="0">
                                      <a:solidFill>
                                        <a:srgbClr val="0000CC"/>
                                      </a:solidFill>
                                      <a:latin typeface="Cambria Math" panose="02040503050406030204" pitchFamily="18" charset="0"/>
                                      <a:ea typeface="Cambria Math"/>
                                    </a:rPr>
                                  </m:ctrlPr>
                                </m:dPr>
                                <m:e>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𝐾</m:t>
                                      </m:r>
                                    </m:e>
                                    <m:sup>
                                      <m:r>
                                        <a:rPr lang="de-DE" sz="1400" b="0" i="1" smtClean="0">
                                          <a:solidFill>
                                            <a:srgbClr val="0000CC"/>
                                          </a:solidFill>
                                          <a:latin typeface="Cambria Math"/>
                                          <a:ea typeface="Cambria Math"/>
                                        </a:rPr>
                                        <m:t>4</m:t>
                                      </m:r>
                                    </m:sup>
                                  </m:sSup>
                                </m:e>
                              </m:d>
                            </m:num>
                            <m:den>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𝐽</m:t>
                                  </m:r>
                                </m:e>
                                <m:sup>
                                  <m:r>
                                    <a:rPr lang="de-DE" sz="1400" b="0" i="1" smtClean="0">
                                      <a:solidFill>
                                        <a:srgbClr val="0000CC"/>
                                      </a:solidFill>
                                      <a:latin typeface="Cambria Math"/>
                                      <a:ea typeface="Cambria Math"/>
                                    </a:rPr>
                                    <m:t>2</m:t>
                                  </m:r>
                                </m:sup>
                              </m:sSup>
                              <m:sSup>
                                <m:sSupPr>
                                  <m:ctrlPr>
                                    <a:rPr lang="de-DE" sz="1400" b="0" i="1" smtClean="0">
                                      <a:solidFill>
                                        <a:srgbClr val="0000CC"/>
                                      </a:solidFill>
                                      <a:latin typeface="Cambria Math" panose="02040503050406030204" pitchFamily="18" charset="0"/>
                                      <a:ea typeface="Cambria Math"/>
                                    </a:rPr>
                                  </m:ctrlPr>
                                </m:sSupPr>
                                <m:e>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+1</m:t>
                                      </m:r>
                                    </m:e>
                                  </m:d>
                                </m:e>
                                <m:sup>
                                  <m:r>
                                    <a:rPr lang="de-DE" sz="1400" b="0" i="1" smtClean="0">
                                      <a:solidFill>
                                        <a:srgbClr val="0000CC"/>
                                      </a:solidFill>
                                      <a:latin typeface="Cambria Math"/>
                                      <a:ea typeface="Cambria Math"/>
                                    </a:rPr>
                                    <m:t>2</m:t>
                                  </m:r>
                                </m:sup>
                              </m:sSup>
                            </m:den>
                          </m:f>
                          <m:r>
                            <a:rPr lang="de-DE" sz="1400" b="0" i="1" smtClean="0">
                              <a:solidFill>
                                <a:srgbClr val="0000CC"/>
                              </a:solidFill>
                              <a:latin typeface="Cambria Math"/>
                              <a:ea typeface="Cambria Math"/>
                            </a:rPr>
                            <m:t>−30</m:t>
                          </m:r>
                          <m:f>
                            <m:fPr>
                              <m:ctrlPr>
                                <a:rPr lang="de-DE" sz="1400" b="0" i="1" smtClean="0">
                                  <a:solidFill>
                                    <a:srgbClr val="0000CC"/>
                                  </a:solidFill>
                                  <a:latin typeface="Cambria Math" panose="02040503050406030204" pitchFamily="18" charset="0"/>
                                  <a:ea typeface="Cambria Math"/>
                                </a:rPr>
                              </m:ctrlPr>
                            </m:fPr>
                            <m:num>
                              <m:d>
                                <m:dPr>
                                  <m:begChr m:val="⟨"/>
                                  <m:endChr m:val="⟩"/>
                                  <m:ctrlPr>
                                    <a:rPr lang="de-DE" sz="1400" b="0" i="1" smtClean="0">
                                      <a:solidFill>
                                        <a:srgbClr val="0000CC"/>
                                      </a:solidFill>
                                      <a:latin typeface="Cambria Math" panose="02040503050406030204" pitchFamily="18" charset="0"/>
                                      <a:ea typeface="Cambria Math"/>
                                    </a:rPr>
                                  </m:ctrlPr>
                                </m:dPr>
                                <m:e>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𝐾</m:t>
                                      </m:r>
                                    </m:e>
                                    <m:sup>
                                      <m:r>
                                        <a:rPr lang="de-DE" sz="1400" b="0" i="1" smtClean="0">
                                          <a:solidFill>
                                            <a:srgbClr val="0000CC"/>
                                          </a:solidFill>
                                          <a:latin typeface="Cambria Math"/>
                                          <a:ea typeface="Cambria Math"/>
                                        </a:rPr>
                                        <m:t>2</m:t>
                                      </m:r>
                                    </m:sup>
                                  </m:sSup>
                                </m:e>
                              </m:d>
                            </m:num>
                            <m:den>
                              <m:r>
                                <a:rPr lang="de-DE" sz="1400" b="0" i="1" smtClean="0">
                                  <a:solidFill>
                                    <a:srgbClr val="0000CC"/>
                                  </a:solidFill>
                                  <a:latin typeface="Cambria Math"/>
                                  <a:ea typeface="Cambria Math"/>
                                </a:rPr>
                                <m:t>𝐽</m:t>
                              </m:r>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+1</m:t>
                                  </m:r>
                                </m:e>
                              </m:d>
                            </m:den>
                          </m:f>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1−</m:t>
                              </m:r>
                              <m:f>
                                <m:fPr>
                                  <m:ctrlPr>
                                    <a:rPr lang="de-DE" sz="1400" b="0" i="1" smtClean="0">
                                      <a:solidFill>
                                        <a:srgbClr val="0000CC"/>
                                      </a:solidFill>
                                      <a:latin typeface="Cambria Math" panose="02040503050406030204" pitchFamily="18" charset="0"/>
                                      <a:ea typeface="Cambria Math"/>
                                    </a:rPr>
                                  </m:ctrlPr>
                                </m:fPr>
                                <m:num>
                                  <m:r>
                                    <a:rPr lang="de-DE" sz="1400" b="0" i="1" smtClean="0">
                                      <a:solidFill>
                                        <a:srgbClr val="0000CC"/>
                                      </a:solidFill>
                                      <a:latin typeface="Cambria Math"/>
                                      <a:ea typeface="Cambria Math"/>
                                    </a:rPr>
                                    <m:t>5</m:t>
                                  </m:r>
                                </m:num>
                                <m:den>
                                  <m:r>
                                    <a:rPr lang="de-DE" sz="1400" b="0" i="1" smtClean="0">
                                      <a:solidFill>
                                        <a:srgbClr val="0000CC"/>
                                      </a:solidFill>
                                      <a:latin typeface="Cambria Math"/>
                                      <a:ea typeface="Cambria Math"/>
                                    </a:rPr>
                                    <m:t>6</m:t>
                                  </m:r>
                                  <m:r>
                                    <a:rPr lang="de-DE" sz="1400" b="0" i="1" smtClean="0">
                                      <a:solidFill>
                                        <a:srgbClr val="0000CC"/>
                                      </a:solidFill>
                                      <a:latin typeface="Cambria Math"/>
                                      <a:ea typeface="Cambria Math"/>
                                    </a:rPr>
                                    <m:t>𝐽</m:t>
                                  </m:r>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+1</m:t>
                                      </m:r>
                                    </m:e>
                                  </m:d>
                                </m:den>
                              </m:f>
                            </m:e>
                          </m:d>
                          <m:r>
                            <a:rPr lang="de-DE" sz="1400" b="0" i="1" smtClean="0">
                              <a:solidFill>
                                <a:srgbClr val="0000CC"/>
                              </a:solidFill>
                              <a:latin typeface="Cambria Math"/>
                              <a:ea typeface="Cambria Math"/>
                            </a:rPr>
                            <m:t>+3</m:t>
                          </m:r>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1−</m:t>
                              </m:r>
                              <m:f>
                                <m:fPr>
                                  <m:ctrlPr>
                                    <a:rPr lang="de-DE" sz="1400" b="0" i="1" smtClean="0">
                                      <a:solidFill>
                                        <a:srgbClr val="0000CC"/>
                                      </a:solidFill>
                                      <a:latin typeface="Cambria Math" panose="02040503050406030204" pitchFamily="18" charset="0"/>
                                      <a:ea typeface="Cambria Math"/>
                                    </a:rPr>
                                  </m:ctrlPr>
                                </m:fPr>
                                <m:num>
                                  <m:r>
                                    <a:rPr lang="de-DE" sz="1400" b="0" i="1" smtClean="0">
                                      <a:solidFill>
                                        <a:srgbClr val="0000CC"/>
                                      </a:solidFill>
                                      <a:latin typeface="Cambria Math"/>
                                      <a:ea typeface="Cambria Math"/>
                                    </a:rPr>
                                    <m:t>2</m:t>
                                  </m:r>
                                </m:num>
                                <m:den>
                                  <m:r>
                                    <a:rPr lang="de-DE" sz="1400" b="0" i="1" smtClean="0">
                                      <a:solidFill>
                                        <a:srgbClr val="0000CC"/>
                                      </a:solidFill>
                                      <a:latin typeface="Cambria Math"/>
                                      <a:ea typeface="Cambria Math"/>
                                    </a:rPr>
                                    <m:t>𝐽</m:t>
                                  </m:r>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+1</m:t>
                                      </m:r>
                                    </m:e>
                                  </m:d>
                                </m:den>
                              </m:f>
                            </m:e>
                          </m:d>
                        </m:e>
                      </m:d>
                    </m:oMath>
                  </m:oMathPara>
                </a14:m>
                <a:endParaRPr lang="en-US" sz="1400"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360000" y="3277490"/>
                <a:ext cx="5914376" cy="1117935"/>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360000" y="4573490"/>
                <a:ext cx="5184689" cy="631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p>
                            <m:sSupPr>
                              <m:ctrlPr>
                                <a:rPr lang="en-US" sz="1400" i="1" smtClean="0">
                                  <a:latin typeface="Cambria Math" panose="02040503050406030204" pitchFamily="18" charset="0"/>
                                </a:rPr>
                              </m:ctrlPr>
                            </m:sSupPr>
                            <m:e>
                              <m:r>
                                <a:rPr lang="de-DE" sz="1400" b="0" i="1" smtClean="0">
                                  <a:latin typeface="Cambria Math"/>
                                </a:rPr>
                                <m:t>𝐾</m:t>
                              </m:r>
                            </m:e>
                            <m:sup>
                              <m:r>
                                <a:rPr lang="de-DE" sz="1400" b="0" i="1" smtClean="0">
                                  <a:latin typeface="Cambria Math"/>
                                </a:rPr>
                                <m:t>𝑛</m:t>
                              </m:r>
                            </m:sup>
                          </m:sSup>
                        </m:e>
                      </m:d>
                      <m:r>
                        <a:rPr lang="de-DE" sz="1400" b="0" i="1" smtClean="0">
                          <a:latin typeface="Cambria Math"/>
                        </a:rPr>
                        <m:t>=</m:t>
                      </m:r>
                      <m:nary>
                        <m:naryPr>
                          <m:chr m:val="∑"/>
                          <m:supHide m:val="on"/>
                          <m:ctrlPr>
                            <a:rPr lang="de-DE" sz="1400" b="0" i="1" smtClean="0">
                              <a:latin typeface="Cambria Math" panose="02040503050406030204" pitchFamily="18" charset="0"/>
                            </a:rPr>
                          </m:ctrlPr>
                        </m:naryPr>
                        <m:sub>
                          <m:r>
                            <m:rPr>
                              <m:brk m:alnAt="7"/>
                            </m:rPr>
                            <a:rPr lang="de-DE" sz="1400" b="0" i="1" smtClean="0">
                              <a:latin typeface="Cambria Math"/>
                            </a:rPr>
                            <m:t>𝐾</m:t>
                          </m:r>
                        </m:sub>
                        <m:sup/>
                        <m:e>
                          <m:sSup>
                            <m:sSupPr>
                              <m:ctrlPr>
                                <a:rPr lang="de-DE" sz="1400" b="0" i="1" smtClean="0">
                                  <a:latin typeface="Cambria Math" panose="02040503050406030204" pitchFamily="18" charset="0"/>
                                </a:rPr>
                              </m:ctrlPr>
                            </m:sSupPr>
                            <m:e>
                              <m:r>
                                <a:rPr lang="de-DE" sz="1400" b="0" i="1" smtClean="0">
                                  <a:latin typeface="Cambria Math"/>
                                </a:rPr>
                                <m:t>𝐾</m:t>
                              </m:r>
                            </m:e>
                            <m:sup>
                              <m:r>
                                <a:rPr lang="de-DE" sz="1400" b="0" i="1" smtClean="0">
                                  <a:latin typeface="Cambria Math"/>
                                </a:rPr>
                                <m:t>𝑛</m:t>
                              </m:r>
                            </m:sup>
                          </m:sSup>
                          <m:sSub>
                            <m:sSubPr>
                              <m:ctrlPr>
                                <a:rPr lang="de-DE" sz="1400" b="0" i="1" smtClean="0">
                                  <a:latin typeface="Cambria Math" panose="02040503050406030204" pitchFamily="18" charset="0"/>
                                </a:rPr>
                              </m:ctrlPr>
                            </m:sSubPr>
                            <m:e>
                              <m:r>
                                <a:rPr lang="de-DE" sz="1400" b="0" i="1" smtClean="0">
                                  <a:latin typeface="Cambria Math"/>
                                  <a:ea typeface="Cambria Math"/>
                                </a:rPr>
                                <m:t>𝛾</m:t>
                              </m:r>
                            </m:e>
                            <m:sub>
                              <m:r>
                                <a:rPr lang="de-DE" sz="1400" b="0" i="1" smtClean="0">
                                  <a:latin typeface="Cambria Math"/>
                                </a:rPr>
                                <m:t>𝐾</m:t>
                              </m:r>
                            </m:sub>
                          </m:sSub>
                          <m:r>
                            <a:rPr lang="de-DE" sz="1400" b="0" i="1" smtClean="0">
                              <a:latin typeface="Cambria Math"/>
                            </a:rPr>
                            <m:t>     </m:t>
                          </m:r>
                          <m:r>
                            <a:rPr lang="de-DE" sz="1400" b="0" i="1" smtClean="0">
                              <a:latin typeface="Cambria Math"/>
                            </a:rPr>
                            <m:t>𝑤𝑖𝑡h</m:t>
                          </m:r>
                          <m:r>
                            <a:rPr lang="de-DE" sz="1400" b="0" i="1" smtClean="0">
                              <a:latin typeface="Cambria Math"/>
                            </a:rPr>
                            <m:t>     </m:t>
                          </m:r>
                          <m:sSub>
                            <m:sSubPr>
                              <m:ctrlPr>
                                <a:rPr lang="de-DE" sz="1400" b="0" i="1" smtClean="0">
                                  <a:latin typeface="Cambria Math" panose="02040503050406030204" pitchFamily="18" charset="0"/>
                                </a:rPr>
                              </m:ctrlPr>
                            </m:sSubPr>
                            <m:e>
                              <m:r>
                                <a:rPr lang="de-DE" sz="1400" b="0" i="1" smtClean="0">
                                  <a:latin typeface="Cambria Math"/>
                                  <a:ea typeface="Cambria Math"/>
                                </a:rPr>
                                <m:t>𝛾</m:t>
                              </m:r>
                            </m:e>
                            <m:sub>
                              <m:r>
                                <a:rPr lang="de-DE" sz="1400" b="0" i="1" smtClean="0">
                                  <a:latin typeface="Cambria Math"/>
                                </a:rPr>
                                <m:t>𝐾</m:t>
                              </m:r>
                            </m:sub>
                          </m:sSub>
                          <m:r>
                            <a:rPr lang="de-DE" sz="1400" b="0" i="1" smtClean="0">
                              <a:latin typeface="Cambria Math"/>
                            </a:rPr>
                            <m:t>=</m:t>
                          </m:r>
                          <m:f>
                            <m:fPr>
                              <m:type m:val="lin"/>
                              <m:ctrlPr>
                                <a:rPr lang="de-DE" sz="1400" b="0" i="1" smtClean="0">
                                  <a:latin typeface="Cambria Math" panose="02040503050406030204" pitchFamily="18" charset="0"/>
                                </a:rPr>
                              </m:ctrlPr>
                            </m:fPr>
                            <m:num>
                              <m:r>
                                <a:rPr lang="de-DE" sz="1400" b="0" i="1" smtClean="0">
                                  <a:latin typeface="Cambria Math"/>
                                </a:rPr>
                                <m:t>𝑒𝑥𝑝</m:t>
                              </m:r>
                              <m:d>
                                <m:dPr>
                                  <m:ctrlPr>
                                    <a:rPr lang="de-DE" sz="1400" b="0" i="1" smtClean="0">
                                      <a:latin typeface="Cambria Math" panose="02040503050406030204" pitchFamily="18" charset="0"/>
                                    </a:rPr>
                                  </m:ctrlPr>
                                </m:dPr>
                                <m:e>
                                  <m:r>
                                    <a:rPr lang="de-DE" sz="1400" b="0" i="1" smtClean="0">
                                      <a:latin typeface="Cambria Math"/>
                                    </a:rPr>
                                    <m:t>−</m:t>
                                  </m:r>
                                  <m:f>
                                    <m:fPr>
                                      <m:ctrlPr>
                                        <a:rPr lang="de-DE" sz="1400" b="0" i="1" smtClean="0">
                                          <a:latin typeface="Cambria Math" panose="02040503050406030204" pitchFamily="18" charset="0"/>
                                        </a:rPr>
                                      </m:ctrlPr>
                                    </m:fPr>
                                    <m:num>
                                      <m:sSup>
                                        <m:sSupPr>
                                          <m:ctrlPr>
                                            <a:rPr lang="de-DE" sz="1400" b="0" i="1" smtClean="0">
                                              <a:latin typeface="Cambria Math" panose="02040503050406030204" pitchFamily="18" charset="0"/>
                                            </a:rPr>
                                          </m:ctrlPr>
                                        </m:sSupPr>
                                        <m:e>
                                          <m:r>
                                            <a:rPr lang="de-DE" sz="1400" b="0" i="1" smtClean="0">
                                              <a:latin typeface="Cambria Math"/>
                                            </a:rPr>
                                            <m:t>𝐾</m:t>
                                          </m:r>
                                        </m:e>
                                        <m:sup>
                                          <m:r>
                                            <a:rPr lang="de-DE" sz="1400" b="0" i="1" smtClean="0">
                                              <a:latin typeface="Cambria Math"/>
                                            </a:rPr>
                                            <m:t>2</m:t>
                                          </m:r>
                                        </m:sup>
                                      </m:sSup>
                                    </m:num>
                                    <m:den>
                                      <m:r>
                                        <a:rPr lang="de-DE" sz="1400" b="0" i="1" smtClean="0">
                                          <a:latin typeface="Cambria Math"/>
                                        </a:rPr>
                                        <m:t>2</m:t>
                                      </m:r>
                                      <m:sSup>
                                        <m:sSupPr>
                                          <m:ctrlPr>
                                            <a:rPr lang="de-DE" sz="1400" b="0" i="1" smtClean="0">
                                              <a:latin typeface="Cambria Math" panose="02040503050406030204" pitchFamily="18" charset="0"/>
                                            </a:rPr>
                                          </m:ctrlPr>
                                        </m:sSupPr>
                                        <m:e>
                                          <m:r>
                                            <a:rPr lang="de-DE" sz="1400" b="0" i="1" smtClean="0">
                                              <a:latin typeface="Cambria Math"/>
                                              <a:ea typeface="Cambria Math"/>
                                            </a:rPr>
                                            <m:t>𝜎</m:t>
                                          </m:r>
                                        </m:e>
                                        <m:sup>
                                          <m:r>
                                            <a:rPr lang="de-DE" sz="1400" b="0" i="1" smtClean="0">
                                              <a:latin typeface="Cambria Math"/>
                                            </a:rPr>
                                            <m:t>2</m:t>
                                          </m:r>
                                        </m:sup>
                                      </m:sSup>
                                    </m:den>
                                  </m:f>
                                </m:e>
                              </m:d>
                            </m:num>
                            <m:den>
                              <m:nary>
                                <m:naryPr>
                                  <m:chr m:val="∑"/>
                                  <m:supHide m:val="on"/>
                                  <m:ctrlPr>
                                    <a:rPr lang="de-DE" sz="1400" b="0" i="1" smtClean="0">
                                      <a:latin typeface="Cambria Math" panose="02040503050406030204" pitchFamily="18" charset="0"/>
                                    </a:rPr>
                                  </m:ctrlPr>
                                </m:naryPr>
                                <m:sub>
                                  <m:r>
                                    <m:rPr>
                                      <m:brk m:alnAt="7"/>
                                    </m:rPr>
                                    <a:rPr lang="de-DE" sz="1400" b="0" i="1" smtClean="0">
                                      <a:latin typeface="Cambria Math"/>
                                    </a:rPr>
                                    <m:t>𝐾</m:t>
                                  </m:r>
                                  <m:r>
                                    <a:rPr lang="de-DE" sz="1400" b="0" i="1" smtClean="0">
                                      <a:latin typeface="Cambria Math"/>
                                    </a:rPr>
                                    <m:t>´</m:t>
                                  </m:r>
                                </m:sub>
                                <m:sup/>
                                <m:e>
                                  <m:r>
                                    <a:rPr lang="de-DE" sz="1400" b="0" i="1" smtClean="0">
                                      <a:latin typeface="Cambria Math"/>
                                    </a:rPr>
                                    <m:t>𝑒𝑥𝑝</m:t>
                                  </m:r>
                                  <m:d>
                                    <m:dPr>
                                      <m:ctrlPr>
                                        <a:rPr lang="de-DE" sz="1400" b="0" i="1" smtClean="0">
                                          <a:latin typeface="Cambria Math" panose="02040503050406030204" pitchFamily="18" charset="0"/>
                                        </a:rPr>
                                      </m:ctrlPr>
                                    </m:dPr>
                                    <m:e>
                                      <m:r>
                                        <a:rPr lang="de-DE" sz="1400" b="0" i="1" smtClean="0">
                                          <a:latin typeface="Cambria Math"/>
                                        </a:rPr>
                                        <m:t>−</m:t>
                                      </m:r>
                                      <m:f>
                                        <m:fPr>
                                          <m:ctrlPr>
                                            <a:rPr lang="de-DE" sz="1400" b="0" i="1" smtClean="0">
                                              <a:latin typeface="Cambria Math" panose="02040503050406030204" pitchFamily="18" charset="0"/>
                                            </a:rPr>
                                          </m:ctrlPr>
                                        </m:fPr>
                                        <m:num>
                                          <m:sSup>
                                            <m:sSupPr>
                                              <m:ctrlPr>
                                                <a:rPr lang="de-DE" sz="1400" b="0" i="1" smtClean="0">
                                                  <a:latin typeface="Cambria Math" panose="02040503050406030204" pitchFamily="18" charset="0"/>
                                                </a:rPr>
                                              </m:ctrlPr>
                                            </m:sSupPr>
                                            <m:e>
                                              <m:r>
                                                <a:rPr lang="de-DE" sz="1400" b="0" i="1" smtClean="0">
                                                  <a:latin typeface="Cambria Math"/>
                                                </a:rPr>
                                                <m:t>𝐾</m:t>
                                              </m:r>
                                              <m:r>
                                                <a:rPr lang="de-DE" sz="1400" b="0" i="1" smtClean="0">
                                                  <a:latin typeface="Cambria Math"/>
                                                </a:rPr>
                                                <m:t>´</m:t>
                                              </m:r>
                                            </m:e>
                                            <m:sup>
                                              <m:r>
                                                <a:rPr lang="de-DE" sz="1400" b="0" i="1" smtClean="0">
                                                  <a:latin typeface="Cambria Math"/>
                                                </a:rPr>
                                                <m:t>2</m:t>
                                              </m:r>
                                            </m:sup>
                                          </m:sSup>
                                        </m:num>
                                        <m:den>
                                          <m:r>
                                            <a:rPr lang="de-DE" sz="1400" b="0" i="1" smtClean="0">
                                              <a:latin typeface="Cambria Math"/>
                                            </a:rPr>
                                            <m:t>2</m:t>
                                          </m:r>
                                          <m:sSup>
                                            <m:sSupPr>
                                              <m:ctrlPr>
                                                <a:rPr lang="de-DE" sz="1400" b="0" i="1" smtClean="0">
                                                  <a:latin typeface="Cambria Math" panose="02040503050406030204" pitchFamily="18" charset="0"/>
                                                </a:rPr>
                                              </m:ctrlPr>
                                            </m:sSupPr>
                                            <m:e>
                                              <m:r>
                                                <a:rPr lang="de-DE" sz="1400" b="0" i="1" smtClean="0">
                                                  <a:latin typeface="Cambria Math"/>
                                                  <a:ea typeface="Cambria Math"/>
                                                </a:rPr>
                                                <m:t>𝜎</m:t>
                                              </m:r>
                                            </m:e>
                                            <m:sup>
                                              <m:r>
                                                <a:rPr lang="de-DE" sz="1400" b="0" i="1" smtClean="0">
                                                  <a:latin typeface="Cambria Math"/>
                                                </a:rPr>
                                                <m:t>2</m:t>
                                              </m:r>
                                            </m:sup>
                                          </m:sSup>
                                        </m:den>
                                      </m:f>
                                    </m:e>
                                  </m:d>
                                </m:e>
                              </m:nary>
                            </m:den>
                          </m:f>
                        </m:e>
                      </m:nary>
                    </m:oMath>
                  </m:oMathPara>
                </a14:m>
                <a:endParaRPr lang="en-US"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360000" y="4573490"/>
                <a:ext cx="5184689" cy="631840"/>
              </a:xfrm>
              <a:prstGeom prst="rect">
                <a:avLst/>
              </a:prstGeom>
              <a:blipFill>
                <a:blip r:embed="rId6"/>
                <a:stretch>
                  <a:fillRect/>
                </a:stretch>
              </a:blipFill>
            </p:spPr>
            <p:txBody>
              <a:bodyPr/>
              <a:lstStyle/>
              <a:p>
                <a:r>
                  <a:rPr lang="de-DE">
                    <a:noFill/>
                  </a:rPr>
                  <a:t> </a:t>
                </a:r>
              </a:p>
            </p:txBody>
          </p:sp>
        </mc:Fallback>
      </mc:AlternateContent>
      <p:sp>
        <p:nvSpPr>
          <p:cNvPr id="10" name="Text Box 28"/>
          <p:cNvSpPr txBox="1">
            <a:spLocks noChangeArrowheads="1"/>
          </p:cNvSpPr>
          <p:nvPr/>
        </p:nvSpPr>
        <p:spPr bwMode="auto">
          <a:xfrm>
            <a:off x="2520000" y="6300000"/>
            <a:ext cx="517321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dirty="0" smtClean="0">
                <a:latin typeface="Times New Roman" panose="02020603050405020304" pitchFamily="18" charset="0"/>
                <a:cs typeface="Times New Roman" panose="02020603050405020304" pitchFamily="18" charset="0"/>
              </a:rPr>
              <a:t>S.R. de Groot &amp; H.A. </a:t>
            </a:r>
            <a:r>
              <a:rPr lang="en-US" altLang="de-DE" sz="1000" dirty="0" err="1" smtClean="0">
                <a:latin typeface="Times New Roman" panose="02020603050405020304" pitchFamily="18" charset="0"/>
                <a:cs typeface="Times New Roman" panose="02020603050405020304" pitchFamily="18" charset="0"/>
              </a:rPr>
              <a:t>Tolhoek</a:t>
            </a:r>
            <a:r>
              <a:rPr lang="en-US" altLang="de-DE" sz="1000" dirty="0" smtClean="0">
                <a:latin typeface="Times New Roman" panose="02020603050405020304" pitchFamily="18" charset="0"/>
                <a:cs typeface="Times New Roman" panose="02020603050405020304" pitchFamily="18" charset="0"/>
              </a:rPr>
              <a:t>, Beta and gamma-ray spectroscopy, ed. K. Siegbahn, p 613 (1955)</a:t>
            </a:r>
            <a:endParaRPr lang="en-US" altLang="de-DE" sz="1000" b="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3000864" y="5272557"/>
            <a:ext cx="1277914"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Gaussian distribution</a:t>
            </a:r>
            <a:endParaRPr lang="en-US" sz="1000" dirty="0">
              <a:solidFill>
                <a:srgbClr val="0000CC"/>
              </a:solidFill>
              <a:latin typeface="Times New Roman" panose="02020603050405020304" pitchFamily="18" charset="0"/>
              <a:cs typeface="Times New Roman" panose="02020603050405020304" pitchFamily="18" charset="0"/>
            </a:endParaRPr>
          </a:p>
        </p:txBody>
      </p:sp>
      <p:pic>
        <p:nvPicPr>
          <p:cNvPr id="4098" name="Picture 2" descr="D:\web-docs\FISSION\IMAGES\output_s01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8000" y="3097490"/>
            <a:ext cx="2705100" cy="268986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2936744" y="1816173"/>
            <a:ext cx="1563248" cy="246221"/>
          </a:xfrm>
          <a:prstGeom prst="rect">
            <a:avLst/>
          </a:prstGeom>
          <a:noFill/>
        </p:spPr>
        <p:txBody>
          <a:bodyPr wrap="none" rtlCol="0">
            <a:spAutoFit/>
          </a:bodyPr>
          <a:lstStyle/>
          <a:p>
            <a:r>
              <a:rPr lang="el-GR" sz="1000" dirty="0" smtClean="0">
                <a:latin typeface="Times New Roman" panose="02020603050405020304" pitchFamily="18" charset="0"/>
                <a:cs typeface="Times New Roman" panose="02020603050405020304" pitchFamily="18" charset="0"/>
              </a:rPr>
              <a:t>γ</a:t>
            </a:r>
            <a:r>
              <a:rPr lang="de-DE" sz="1000" dirty="0" smtClean="0">
                <a:latin typeface="Times New Roman" panose="02020603050405020304" pitchFamily="18" charset="0"/>
                <a:cs typeface="Times New Roman" panose="02020603050405020304" pitchFamily="18" charset="0"/>
              </a:rPr>
              <a:t>-</a:t>
            </a:r>
            <a:r>
              <a:rPr lang="el-GR" sz="1000" dirty="0" smtClean="0">
                <a:latin typeface="Times New Roman"/>
                <a:cs typeface="Times New Roman"/>
              </a:rPr>
              <a:t>γ</a:t>
            </a:r>
            <a:r>
              <a:rPr lang="de-DE" sz="1000" dirty="0" smtClean="0">
                <a:latin typeface="Times New Roman"/>
                <a:cs typeface="Times New Roman"/>
              </a:rPr>
              <a:t> </a:t>
            </a:r>
            <a:r>
              <a:rPr lang="en-US" sz="1000" dirty="0" smtClean="0">
                <a:latin typeface="Times New Roman"/>
                <a:cs typeface="Times New Roman"/>
              </a:rPr>
              <a:t>correlation coefficients</a:t>
            </a:r>
            <a:endParaRPr lang="en-US" sz="1000"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5976000" y="2197490"/>
            <a:ext cx="383438" cy="307777"/>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E2</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15" name="Textfeld 14"/>
          <p:cNvSpPr txBox="1"/>
          <p:nvPr/>
        </p:nvSpPr>
        <p:spPr>
          <a:xfrm>
            <a:off x="8172400" y="2377490"/>
            <a:ext cx="383438" cy="307777"/>
          </a:xfrm>
          <a:prstGeom prst="rect">
            <a:avLst/>
          </a:prstGeom>
          <a:noFill/>
        </p:spPr>
        <p:txBody>
          <a:bodyPr wrap="non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E1</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16" name="Textfeld 15"/>
          <p:cNvSpPr txBox="1"/>
          <p:nvPr/>
        </p:nvSpPr>
        <p:spPr>
          <a:xfrm>
            <a:off x="4055717" y="1672157"/>
            <a:ext cx="1337226" cy="246221"/>
          </a:xfrm>
          <a:prstGeom prst="rect">
            <a:avLst/>
          </a:prstGeom>
          <a:noFill/>
        </p:spPr>
        <p:txBody>
          <a:bodyPr wrap="none" rtlCol="0">
            <a:spAutoFit/>
          </a:bodyPr>
          <a:lstStyle/>
          <a:p>
            <a:r>
              <a:rPr lang="de-DE" sz="1000" dirty="0" smtClean="0">
                <a:latin typeface="Times New Roman" panose="02020603050405020304" pitchFamily="18" charset="0"/>
                <a:cs typeface="Times New Roman" panose="02020603050405020304" pitchFamily="18" charset="0"/>
              </a:rPr>
              <a:t>Legendre </a:t>
            </a:r>
            <a:r>
              <a:rPr lang="en-US" sz="1000" dirty="0" smtClean="0">
                <a:latin typeface="Times New Roman" panose="02020603050405020304" pitchFamily="18" charset="0"/>
                <a:cs typeface="Times New Roman" panose="02020603050405020304" pitchFamily="18" charset="0"/>
              </a:rPr>
              <a:t>polynomials</a:t>
            </a:r>
            <a:endParaRPr lang="en-US" sz="1000" dirty="0">
              <a:latin typeface="Times New Roman" panose="02020603050405020304" pitchFamily="18" charset="0"/>
              <a:cs typeface="Times New Roman" panose="02020603050405020304" pitchFamily="18" charset="0"/>
            </a:endParaRPr>
          </a:p>
        </p:txBody>
      </p:sp>
      <p:sp>
        <p:nvSpPr>
          <p:cNvPr id="12" name="Titel 11"/>
          <p:cNvSpPr>
            <a:spLocks noGrp="1"/>
          </p:cNvSpPr>
          <p:nvPr>
            <p:ph type="title"/>
          </p:nvPr>
        </p:nvSpPr>
        <p:spPr/>
        <p:txBody>
          <a:bodyPr/>
          <a:lstStyle/>
          <a:p>
            <a:r>
              <a:rPr lang="el-GR" dirty="0" smtClean="0"/>
              <a:t>γ</a:t>
            </a:r>
            <a:r>
              <a:rPr lang="en-US" dirty="0" smtClean="0"/>
              <a:t>-ray emission from aligned nuclei</a:t>
            </a:r>
            <a:endParaRPr lang="en-US" dirty="0"/>
          </a:p>
        </p:txBody>
      </p:sp>
    </p:spTree>
    <p:extLst>
      <p:ext uri="{BB962C8B-B14F-4D97-AF65-F5344CB8AC3E}">
        <p14:creationId xmlns:p14="http://schemas.microsoft.com/office/powerpoint/2010/main" val="389269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755" y="692696"/>
            <a:ext cx="3862760" cy="173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feld 1"/>
              <p:cNvSpPr txBox="1"/>
              <p:nvPr/>
            </p:nvSpPr>
            <p:spPr>
              <a:xfrm>
                <a:off x="432000" y="1198298"/>
                <a:ext cx="4695068" cy="6853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𝑊</m:t>
                      </m:r>
                      <m:d>
                        <m:dPr>
                          <m:ctrlPr>
                            <a:rPr lang="de-DE" sz="1400" b="0" i="1" smtClean="0">
                              <a:latin typeface="Cambria Math" panose="02040503050406030204" pitchFamily="18" charset="0"/>
                            </a:rPr>
                          </m:ctrlPr>
                        </m:dPr>
                        <m:e>
                          <m:r>
                            <a:rPr lang="de-DE" sz="1400" b="0" i="1" smtClean="0">
                              <a:latin typeface="Cambria Math"/>
                              <a:ea typeface="Cambria Math"/>
                            </a:rPr>
                            <m:t>𝜃</m:t>
                          </m:r>
                        </m:e>
                      </m:d>
                      <m:r>
                        <a:rPr lang="de-DE" sz="1400" b="0" i="1" smtClean="0">
                          <a:latin typeface="Cambria Math"/>
                        </a:rPr>
                        <m:t>=</m:t>
                      </m:r>
                      <m:nary>
                        <m:naryPr>
                          <m:chr m:val="∑"/>
                          <m:supHide m:val="on"/>
                          <m:ctrlPr>
                            <a:rPr lang="de-DE" sz="1400" b="0" i="1" smtClean="0">
                              <a:latin typeface="Cambria Math" panose="02040503050406030204" pitchFamily="18" charset="0"/>
                            </a:rPr>
                          </m:ctrlPr>
                        </m:naryPr>
                        <m:sub>
                          <m:r>
                            <m:rPr>
                              <m:brk m:alnAt="7"/>
                            </m:rPr>
                            <a:rPr lang="de-DE" sz="1400" b="0" i="1" smtClean="0">
                              <a:latin typeface="Cambria Math"/>
                            </a:rPr>
                            <m:t>𝑄</m:t>
                          </m:r>
                          <m:r>
                            <a:rPr lang="de-DE" sz="1400" b="0" i="1" smtClean="0">
                              <a:latin typeface="Cambria Math"/>
                            </a:rPr>
                            <m:t>=0,2,4</m:t>
                          </m:r>
                        </m:sub>
                        <m:sup/>
                        <m:e>
                          <m:f>
                            <m:fPr>
                              <m:ctrlPr>
                                <a:rPr lang="de-DE" sz="1400" b="0" i="1" smtClean="0">
                                  <a:latin typeface="Cambria Math" panose="02040503050406030204" pitchFamily="18" charset="0"/>
                                </a:rPr>
                              </m:ctrlPr>
                            </m:fPr>
                            <m:num>
                              <m:rad>
                                <m:radPr>
                                  <m:degHide m:val="on"/>
                                  <m:ctrlPr>
                                    <a:rPr lang="de-DE" sz="1400" b="0" i="1" smtClean="0">
                                      <a:latin typeface="Cambria Math" panose="02040503050406030204" pitchFamily="18" charset="0"/>
                                    </a:rPr>
                                  </m:ctrlPr>
                                </m:radPr>
                                <m:deg/>
                                <m:e>
                                  <m:r>
                                    <a:rPr lang="de-DE" sz="1400" b="0" i="1" smtClean="0">
                                      <a:latin typeface="Cambria Math"/>
                                    </a:rPr>
                                    <m:t>2</m:t>
                                  </m:r>
                                  <m:r>
                                    <a:rPr lang="de-DE" sz="1400" b="0" i="1" smtClean="0">
                                      <a:latin typeface="Cambria Math"/>
                                    </a:rPr>
                                    <m:t>𝑄</m:t>
                                  </m:r>
                                  <m:r>
                                    <a:rPr lang="de-DE" sz="1400" b="0" i="1" smtClean="0">
                                      <a:latin typeface="Cambria Math"/>
                                    </a:rPr>
                                    <m:t>+1</m:t>
                                  </m:r>
                                </m:e>
                              </m:rad>
                            </m:num>
                            <m:den>
                              <m:r>
                                <a:rPr lang="de-DE" sz="1400" b="0" i="1" smtClean="0">
                                  <a:latin typeface="Cambria Math"/>
                                </a:rPr>
                                <m:t>4</m:t>
                              </m:r>
                              <m:r>
                                <a:rPr lang="de-DE" sz="1400" b="0" i="1" smtClean="0">
                                  <a:latin typeface="Cambria Math"/>
                                  <a:ea typeface="Cambria Math"/>
                                </a:rPr>
                                <m:t>𝜋</m:t>
                              </m:r>
                            </m:den>
                          </m:f>
                          <m:r>
                            <a:rPr lang="de-DE" sz="1400" b="0" i="1" smtClean="0">
                              <a:latin typeface="Cambria Math"/>
                              <a:ea typeface="Cambria Math"/>
                            </a:rPr>
                            <m:t>∙</m:t>
                          </m:r>
                          <m:sSub>
                            <m:sSubPr>
                              <m:ctrlPr>
                                <a:rPr lang="de-DE" sz="1400" b="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𝜏</m:t>
                              </m:r>
                            </m:e>
                            <m:sub>
                              <m:r>
                                <a:rPr lang="de-DE" sz="1400" b="0" i="1" smtClean="0">
                                  <a:solidFill>
                                    <a:srgbClr val="0000CC"/>
                                  </a:solidFill>
                                  <a:latin typeface="Cambria Math"/>
                                  <a:ea typeface="Cambria Math"/>
                                </a:rPr>
                                <m:t>𝑄</m:t>
                              </m:r>
                              <m:r>
                                <a:rPr lang="de-DE" sz="1400" b="0" i="1" smtClean="0">
                                  <a:solidFill>
                                    <a:srgbClr val="0000CC"/>
                                  </a:solidFill>
                                  <a:latin typeface="Cambria Math"/>
                                  <a:ea typeface="Cambria Math"/>
                                </a:rPr>
                                <m:t>0</m:t>
                              </m:r>
                            </m:sub>
                          </m:sSub>
                          <m:d>
                            <m:dPr>
                              <m:ctrlPr>
                                <a:rPr lang="de-DE" sz="1400" b="0" i="1" smtClean="0">
                                  <a:solidFill>
                                    <a:srgbClr val="0000CC"/>
                                  </a:solidFill>
                                  <a:latin typeface="Cambria Math" panose="02040503050406030204" pitchFamily="18" charset="0"/>
                                  <a:ea typeface="Cambria Math"/>
                                </a:rPr>
                              </m:ctrlPr>
                            </m:dPr>
                            <m:e>
                              <m:sSub>
                                <m:sSubPr>
                                  <m:ctrlPr>
                                    <a:rPr lang="de-DE" sz="1400" b="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𝐽</m:t>
                                  </m:r>
                                </m:e>
                                <m:sub>
                                  <m:r>
                                    <a:rPr lang="de-DE" sz="1400" b="0" i="1" smtClean="0">
                                      <a:solidFill>
                                        <a:srgbClr val="0000CC"/>
                                      </a:solidFill>
                                      <a:latin typeface="Cambria Math"/>
                                      <a:ea typeface="Cambria Math"/>
                                    </a:rPr>
                                    <m:t>𝑖</m:t>
                                  </m:r>
                                </m:sub>
                              </m:sSub>
                            </m:e>
                          </m:d>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𝐹</m:t>
                              </m:r>
                            </m:e>
                            <m:sub>
                              <m:r>
                                <a:rPr lang="de-DE" sz="1400" b="0" i="1" smtClean="0">
                                  <a:latin typeface="Cambria Math"/>
                                  <a:ea typeface="Cambria Math"/>
                                </a:rPr>
                                <m:t>𝑄</m:t>
                              </m:r>
                            </m:sub>
                          </m:sSub>
                          <m:d>
                            <m:dPr>
                              <m:ctrlPr>
                                <a:rPr lang="de-DE" sz="1400" b="0" i="1" smtClean="0">
                                  <a:latin typeface="Cambria Math" panose="02040503050406030204" pitchFamily="18" charset="0"/>
                                  <a:ea typeface="Cambria Math"/>
                                </a:rPr>
                              </m:ctrlPr>
                            </m:d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𝐽</m:t>
                                  </m:r>
                                </m:e>
                                <m:sub>
                                  <m:r>
                                    <a:rPr lang="de-DE" sz="1400" b="0" i="1" smtClean="0">
                                      <a:latin typeface="Cambria Math"/>
                                      <a:ea typeface="Cambria Math"/>
                                    </a:rPr>
                                    <m:t>𝑓</m:t>
                                  </m:r>
                                </m:sub>
                              </m:sSub>
                              <m:r>
                                <a:rPr lang="de-DE" sz="1400" b="0" i="1" smtClean="0">
                                  <a:latin typeface="Cambria Math"/>
                                  <a:ea typeface="Cambria Math"/>
                                </a:rPr>
                                <m:t>,</m:t>
                              </m:r>
                              <m:r>
                                <a:rPr lang="de-DE" sz="1400" b="0" i="1" smtClean="0">
                                  <a:latin typeface="Cambria Math"/>
                                  <a:ea typeface="Cambria Math"/>
                                </a:rPr>
                                <m:t>𝐿</m:t>
                              </m:r>
                              <m:r>
                                <a:rPr lang="de-DE" sz="1400" b="0" i="1" smtClean="0">
                                  <a:latin typeface="Cambria Math"/>
                                  <a:ea typeface="Cambria Math"/>
                                </a:rPr>
                                <m:t>,</m:t>
                              </m:r>
                              <m:r>
                                <a:rPr lang="de-DE" sz="1400" b="0" i="1" smtClean="0">
                                  <a:latin typeface="Cambria Math"/>
                                  <a:ea typeface="Cambria Math"/>
                                </a:rPr>
                                <m:t>𝐿</m:t>
                              </m:r>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𝐽</m:t>
                                  </m:r>
                                </m:e>
                                <m:sub>
                                  <m:r>
                                    <a:rPr lang="de-DE" sz="1400" b="0" i="1" smtClean="0">
                                      <a:latin typeface="Cambria Math"/>
                                      <a:ea typeface="Cambria Math"/>
                                    </a:rPr>
                                    <m:t>𝑖</m:t>
                                  </m:r>
                                </m:sub>
                              </m:sSub>
                            </m:e>
                          </m:d>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𝑃</m:t>
                              </m:r>
                            </m:e>
                            <m:sub>
                              <m:r>
                                <a:rPr lang="de-DE" sz="1400" b="0" i="1" smtClean="0">
                                  <a:latin typeface="Cambria Math"/>
                                  <a:ea typeface="Cambria Math"/>
                                </a:rPr>
                                <m:t>𝑄</m:t>
                              </m:r>
                            </m:sub>
                          </m:sSub>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𝑐𝑜𝑠</m:t>
                              </m:r>
                              <m:r>
                                <a:rPr lang="de-DE" sz="1400" b="0" i="1" smtClean="0">
                                  <a:latin typeface="Cambria Math"/>
                                  <a:ea typeface="Cambria Math"/>
                                </a:rPr>
                                <m:t>𝜃</m:t>
                              </m:r>
                            </m:e>
                          </m:d>
                        </m:e>
                      </m:nary>
                    </m:oMath>
                  </m:oMathPara>
                </a14:m>
                <a:endParaRPr lang="en-US" sz="1400" dirty="0"/>
              </a:p>
            </p:txBody>
          </p:sp>
        </mc:Choice>
        <mc:Fallback xmlns="">
          <p:sp>
            <p:nvSpPr>
              <p:cNvPr id="2" name="Textfeld 1"/>
              <p:cNvSpPr txBox="1">
                <a:spLocks noRot="1" noChangeAspect="1" noMove="1" noResize="1" noEditPoints="1" noAdjustHandles="1" noChangeArrowheads="1" noChangeShapeType="1" noTextEdit="1"/>
              </p:cNvSpPr>
              <p:nvPr/>
            </p:nvSpPr>
            <p:spPr>
              <a:xfrm>
                <a:off x="432000" y="1198298"/>
                <a:ext cx="4695068" cy="685380"/>
              </a:xfrm>
              <a:prstGeom prst="rect">
                <a:avLst/>
              </a:prstGeom>
              <a:blipFill>
                <a:blip r:embed="rId3"/>
                <a:stretch>
                  <a:fillRect/>
                </a:stretch>
              </a:blipFill>
            </p:spPr>
            <p:txBody>
              <a:bodyPr/>
              <a:lstStyle/>
              <a:p>
                <a:r>
                  <a:rPr lang="de-DE">
                    <a:noFill/>
                  </a:rPr>
                  <a:t> </a:t>
                </a:r>
              </a:p>
            </p:txBody>
          </p:sp>
        </mc:Fallback>
      </mc:AlternateContent>
      <p:pic>
        <p:nvPicPr>
          <p:cNvPr id="156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000" y="3277490"/>
            <a:ext cx="249396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501" y="3277490"/>
            <a:ext cx="256698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28"/>
          <p:cNvSpPr txBox="1">
            <a:spLocks noChangeArrowheads="1"/>
          </p:cNvSpPr>
          <p:nvPr/>
        </p:nvSpPr>
        <p:spPr bwMode="auto">
          <a:xfrm>
            <a:off x="540000" y="6300000"/>
            <a:ext cx="18710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b="0" dirty="0" err="1">
                <a:latin typeface="Times New Roman" panose="02020603050405020304" pitchFamily="18" charset="0"/>
                <a:cs typeface="Times New Roman" panose="02020603050405020304" pitchFamily="18" charset="0"/>
              </a:rPr>
              <a:t>A.L.Barabanov</a:t>
            </a:r>
            <a:r>
              <a:rPr lang="en-US" altLang="de-DE" sz="1000" b="0" dirty="0">
                <a:latin typeface="Times New Roman" panose="02020603050405020304" pitchFamily="18" charset="0"/>
                <a:cs typeface="Times New Roman" panose="02020603050405020304" pitchFamily="18" charset="0"/>
              </a:rPr>
              <a:t> IAE-5670/2 (93)</a:t>
            </a:r>
          </a:p>
        </p:txBody>
      </p:sp>
      <p:sp>
        <p:nvSpPr>
          <p:cNvPr id="10" name="Textfeld 9"/>
          <p:cNvSpPr txBox="1"/>
          <p:nvPr/>
        </p:nvSpPr>
        <p:spPr>
          <a:xfrm>
            <a:off x="360000" y="2197490"/>
            <a:ext cx="1031051" cy="369332"/>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example:</a:t>
            </a:r>
            <a:endParaRPr lang="en-US"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feld 11"/>
              <p:cNvSpPr txBox="1"/>
              <p:nvPr/>
            </p:nvSpPr>
            <p:spPr>
              <a:xfrm>
                <a:off x="360000" y="2557490"/>
                <a:ext cx="4137415" cy="632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panose="02040503050406030204" pitchFamily="18" charset="0"/>
                            </a:rPr>
                          </m:ctrlPr>
                        </m:sSubPr>
                        <m:e>
                          <m:r>
                            <a:rPr lang="en-US" sz="1400" i="1" smtClean="0">
                              <a:solidFill>
                                <a:srgbClr val="0000CC"/>
                              </a:solidFill>
                              <a:latin typeface="Cambria Math"/>
                              <a:ea typeface="Cambria Math"/>
                            </a:rPr>
                            <m:t>𝜏</m:t>
                          </m:r>
                        </m:e>
                        <m:sub>
                          <m:r>
                            <a:rPr lang="de-DE" sz="1400" b="0" i="1" smtClean="0">
                              <a:solidFill>
                                <a:srgbClr val="0000CC"/>
                              </a:solidFill>
                              <a:latin typeface="Cambria Math"/>
                            </a:rPr>
                            <m:t>20</m:t>
                          </m:r>
                        </m:sub>
                      </m:sSub>
                      <m:d>
                        <m:dPr>
                          <m:ctrlPr>
                            <a:rPr lang="en-US" sz="1400" i="1" smtClean="0">
                              <a:solidFill>
                                <a:srgbClr val="0000CC"/>
                              </a:solidFill>
                              <a:latin typeface="Cambria Math" panose="02040503050406030204" pitchFamily="18" charset="0"/>
                            </a:rPr>
                          </m:ctrlPr>
                        </m:dPr>
                        <m:e>
                          <m:r>
                            <a:rPr lang="de-DE" sz="1400" b="0" i="1" smtClean="0">
                              <a:solidFill>
                                <a:srgbClr val="0000CC"/>
                              </a:solidFill>
                              <a:latin typeface="Cambria Math"/>
                            </a:rPr>
                            <m:t>𝐽</m:t>
                          </m:r>
                        </m:e>
                      </m:d>
                      <m:r>
                        <a:rPr lang="de-DE" sz="1400" b="0" i="1" smtClean="0">
                          <a:solidFill>
                            <a:srgbClr val="0000CC"/>
                          </a:solidFill>
                          <a:latin typeface="Cambria Math"/>
                        </a:rPr>
                        <m:t>=</m:t>
                      </m:r>
                      <m:sSup>
                        <m:sSupPr>
                          <m:ctrlPr>
                            <a:rPr lang="de-DE" sz="1400" b="0" i="1" smtClean="0">
                              <a:solidFill>
                                <a:srgbClr val="0000CC"/>
                              </a:solidFill>
                              <a:latin typeface="Cambria Math" panose="02040503050406030204" pitchFamily="18" charset="0"/>
                            </a:rPr>
                          </m:ctrlPr>
                        </m:sSupPr>
                        <m:e>
                          <m:d>
                            <m:dPr>
                              <m:ctrlPr>
                                <a:rPr lang="de-DE" sz="1400" b="0" i="1" smtClean="0">
                                  <a:solidFill>
                                    <a:srgbClr val="0000CC"/>
                                  </a:solidFill>
                                  <a:latin typeface="Cambria Math" panose="02040503050406030204" pitchFamily="18" charset="0"/>
                                </a:rPr>
                              </m:ctrlPr>
                            </m:dPr>
                            <m:e>
                              <m:f>
                                <m:fPr>
                                  <m:ctrlPr>
                                    <a:rPr lang="de-DE" sz="1400" b="0" i="1" smtClean="0">
                                      <a:solidFill>
                                        <a:srgbClr val="0000CC"/>
                                      </a:solidFill>
                                      <a:latin typeface="Cambria Math" panose="02040503050406030204" pitchFamily="18" charset="0"/>
                                    </a:rPr>
                                  </m:ctrlPr>
                                </m:fPr>
                                <m:num>
                                  <m:r>
                                    <a:rPr lang="de-DE" sz="1400" b="0" i="1" smtClean="0">
                                      <a:solidFill>
                                        <a:srgbClr val="0000CC"/>
                                      </a:solidFill>
                                      <a:latin typeface="Cambria Math"/>
                                    </a:rPr>
                                    <m:t>𝐽</m:t>
                                  </m:r>
                                  <m:d>
                                    <m:dPr>
                                      <m:ctrlPr>
                                        <a:rPr lang="de-DE" sz="1400" b="0" i="1" smtClean="0">
                                          <a:solidFill>
                                            <a:srgbClr val="0000CC"/>
                                          </a:solidFill>
                                          <a:latin typeface="Cambria Math" panose="02040503050406030204" pitchFamily="18" charset="0"/>
                                        </a:rPr>
                                      </m:ctrlPr>
                                    </m:dPr>
                                    <m:e>
                                      <m:r>
                                        <a:rPr lang="de-DE" sz="1400" b="0" i="1" smtClean="0">
                                          <a:solidFill>
                                            <a:srgbClr val="0000CC"/>
                                          </a:solidFill>
                                          <a:latin typeface="Cambria Math"/>
                                        </a:rPr>
                                        <m:t>𝐽</m:t>
                                      </m:r>
                                      <m:r>
                                        <a:rPr lang="de-DE" sz="1400" b="0" i="1" smtClean="0">
                                          <a:solidFill>
                                            <a:srgbClr val="0000CC"/>
                                          </a:solidFill>
                                          <a:latin typeface="Cambria Math"/>
                                        </a:rPr>
                                        <m:t>+1</m:t>
                                      </m:r>
                                    </m:e>
                                  </m:d>
                                </m:num>
                                <m:den>
                                  <m:d>
                                    <m:dPr>
                                      <m:ctrlPr>
                                        <a:rPr lang="de-DE" sz="1400" b="0" i="1" smtClean="0">
                                          <a:solidFill>
                                            <a:srgbClr val="0000CC"/>
                                          </a:solidFill>
                                          <a:latin typeface="Cambria Math" panose="02040503050406030204" pitchFamily="18" charset="0"/>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−1</m:t>
                                      </m:r>
                                    </m:e>
                                  </m:d>
                                  <m:r>
                                    <a:rPr lang="de-DE" sz="1400" b="0" i="1" smtClean="0">
                                      <a:solidFill>
                                        <a:srgbClr val="0000CC"/>
                                      </a:solidFill>
                                      <a:latin typeface="Cambria Math"/>
                                      <a:ea typeface="Cambria Math"/>
                                    </a:rPr>
                                    <m:t>∙</m:t>
                                  </m:r>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2</m:t>
                                      </m:r>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+3</m:t>
                                      </m:r>
                                    </m:e>
                                  </m:d>
                                </m:den>
                              </m:f>
                            </m:e>
                          </m:d>
                        </m:e>
                        <m:sup>
                          <m:f>
                            <m:fPr>
                              <m:type m:val="lin"/>
                              <m:ctrlPr>
                                <a:rPr lang="de-DE" sz="1400" b="0" i="1" smtClean="0">
                                  <a:solidFill>
                                    <a:srgbClr val="0000CC"/>
                                  </a:solidFill>
                                  <a:latin typeface="Cambria Math" panose="02040503050406030204" pitchFamily="18" charset="0"/>
                                </a:rPr>
                              </m:ctrlPr>
                            </m:fPr>
                            <m:num>
                              <m:r>
                                <a:rPr lang="de-DE" sz="1400" b="0" i="1" smtClean="0">
                                  <a:solidFill>
                                    <a:srgbClr val="0000CC"/>
                                  </a:solidFill>
                                  <a:latin typeface="Cambria Math"/>
                                </a:rPr>
                                <m:t>1</m:t>
                              </m:r>
                            </m:num>
                            <m:den>
                              <m:r>
                                <a:rPr lang="de-DE" sz="1400" b="0" i="1" smtClean="0">
                                  <a:solidFill>
                                    <a:srgbClr val="0000CC"/>
                                  </a:solidFill>
                                  <a:latin typeface="Cambria Math"/>
                                </a:rPr>
                                <m:t>2</m:t>
                              </m:r>
                            </m:den>
                          </m:f>
                        </m:sup>
                      </m:sSup>
                      <m:r>
                        <a:rPr lang="de-DE" sz="1400" b="0" i="1" smtClean="0">
                          <a:solidFill>
                            <a:srgbClr val="0000CC"/>
                          </a:solidFill>
                          <a:latin typeface="Cambria Math"/>
                          <a:ea typeface="Cambria Math"/>
                        </a:rPr>
                        <m:t>∙</m:t>
                      </m:r>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3</m:t>
                          </m:r>
                          <m:f>
                            <m:fPr>
                              <m:ctrlPr>
                                <a:rPr lang="de-DE" sz="1400" b="0" i="1" smtClean="0">
                                  <a:solidFill>
                                    <a:srgbClr val="0000CC"/>
                                  </a:solidFill>
                                  <a:latin typeface="Cambria Math" panose="02040503050406030204" pitchFamily="18" charset="0"/>
                                  <a:ea typeface="Cambria Math"/>
                                </a:rPr>
                              </m:ctrlPr>
                            </m:fPr>
                            <m:num>
                              <m:d>
                                <m:dPr>
                                  <m:begChr m:val="⟨"/>
                                  <m:endChr m:val="⟩"/>
                                  <m:ctrlPr>
                                    <a:rPr lang="de-DE" sz="1400" b="0" i="1" smtClean="0">
                                      <a:solidFill>
                                        <a:srgbClr val="0000CC"/>
                                      </a:solidFill>
                                      <a:latin typeface="Cambria Math" panose="02040503050406030204" pitchFamily="18" charset="0"/>
                                      <a:ea typeface="Cambria Math"/>
                                    </a:rPr>
                                  </m:ctrlPr>
                                </m:dPr>
                                <m:e>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𝐾</m:t>
                                      </m:r>
                                    </m:e>
                                    <m:sup>
                                      <m:r>
                                        <a:rPr lang="de-DE" sz="1400" b="0" i="1" smtClean="0">
                                          <a:solidFill>
                                            <a:srgbClr val="0000CC"/>
                                          </a:solidFill>
                                          <a:latin typeface="Cambria Math"/>
                                          <a:ea typeface="Cambria Math"/>
                                        </a:rPr>
                                        <m:t>2</m:t>
                                      </m:r>
                                    </m:sup>
                                  </m:sSup>
                                </m:e>
                              </m:d>
                            </m:num>
                            <m:den>
                              <m:r>
                                <a:rPr lang="de-DE" sz="1400" b="0" i="1" smtClean="0">
                                  <a:solidFill>
                                    <a:srgbClr val="0000CC"/>
                                  </a:solidFill>
                                  <a:latin typeface="Cambria Math"/>
                                  <a:ea typeface="Cambria Math"/>
                                </a:rPr>
                                <m:t>𝐽</m:t>
                              </m:r>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+1</m:t>
                                  </m:r>
                                </m:e>
                              </m:d>
                            </m:den>
                          </m:f>
                          <m:r>
                            <a:rPr lang="de-DE" sz="1400" b="0" i="1" smtClean="0">
                              <a:solidFill>
                                <a:srgbClr val="0000CC"/>
                              </a:solidFill>
                              <a:latin typeface="Cambria Math"/>
                              <a:ea typeface="Cambria Math"/>
                            </a:rPr>
                            <m:t>−1</m:t>
                          </m:r>
                        </m:e>
                      </m:d>
                    </m:oMath>
                  </m:oMathPara>
                </a14:m>
                <a:endParaRPr lang="en-US" sz="14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360000" y="2557490"/>
                <a:ext cx="4137415" cy="632930"/>
              </a:xfrm>
              <a:prstGeom prst="rect">
                <a:avLst/>
              </a:prstGeom>
              <a:blipFill>
                <a:blip r:embed="rId6"/>
                <a:stretch>
                  <a:fillRect/>
                </a:stretch>
              </a:blipFill>
            </p:spPr>
            <p:txBody>
              <a:bodyPr/>
              <a:lstStyle/>
              <a:p>
                <a:r>
                  <a:rPr lang="de-DE">
                    <a:noFill/>
                  </a:rPr>
                  <a:t> </a:t>
                </a:r>
              </a:p>
            </p:txBody>
          </p:sp>
        </mc:Fallback>
      </mc:AlternateContent>
      <p:sp>
        <p:nvSpPr>
          <p:cNvPr id="13" name="Textfeld 12"/>
          <p:cNvSpPr txBox="1"/>
          <p:nvPr/>
        </p:nvSpPr>
        <p:spPr>
          <a:xfrm>
            <a:off x="5976000" y="2197490"/>
            <a:ext cx="383438" cy="307777"/>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E2</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14" name="Textfeld 13"/>
          <p:cNvSpPr txBox="1"/>
          <p:nvPr/>
        </p:nvSpPr>
        <p:spPr>
          <a:xfrm>
            <a:off x="8172400" y="2377490"/>
            <a:ext cx="383438" cy="307777"/>
          </a:xfrm>
          <a:prstGeom prst="rect">
            <a:avLst/>
          </a:prstGeom>
          <a:noFill/>
        </p:spPr>
        <p:txBody>
          <a:bodyPr wrap="non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E1</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6948264" y="3070506"/>
            <a:ext cx="1997663"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K-distribution at saddle point</a:t>
            </a:r>
            <a:endParaRPr lang="en-US" sz="1200" dirty="0">
              <a:latin typeface="Times New Roman" panose="02020603050405020304" pitchFamily="18" charset="0"/>
              <a:cs typeface="Times New Roman" panose="02020603050405020304" pitchFamily="18" charset="0"/>
            </a:endParaRPr>
          </a:p>
        </p:txBody>
      </p:sp>
      <p:sp>
        <p:nvSpPr>
          <p:cNvPr id="7" name="Ellipse 6"/>
          <p:cNvSpPr/>
          <p:nvPr/>
        </p:nvSpPr>
        <p:spPr bwMode="auto">
          <a:xfrm>
            <a:off x="5580000" y="4767890"/>
            <a:ext cx="144000" cy="144016"/>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Titel 2"/>
          <p:cNvSpPr>
            <a:spLocks noGrp="1"/>
          </p:cNvSpPr>
          <p:nvPr>
            <p:ph type="title"/>
          </p:nvPr>
        </p:nvSpPr>
        <p:spPr/>
        <p:txBody>
          <a:bodyPr/>
          <a:lstStyle/>
          <a:p>
            <a:r>
              <a:rPr lang="el-GR" dirty="0"/>
              <a:t>γ</a:t>
            </a:r>
            <a:r>
              <a:rPr lang="en-US" dirty="0"/>
              <a:t>-ray emission from aligned nuclei</a:t>
            </a:r>
            <a:endParaRPr lang="de-DE" dirty="0"/>
          </a:p>
        </p:txBody>
      </p:sp>
    </p:spTree>
    <p:extLst>
      <p:ext uri="{BB962C8B-B14F-4D97-AF65-F5344CB8AC3E}">
        <p14:creationId xmlns:p14="http://schemas.microsoft.com/office/powerpoint/2010/main" val="151200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275" y="764704"/>
            <a:ext cx="1700213"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764704"/>
            <a:ext cx="2233158" cy="496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3060000" y="4544704"/>
            <a:ext cx="2520280" cy="646331"/>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fragment – </a:t>
            </a:r>
            <a:r>
              <a:rPr lang="el-GR" dirty="0" smtClean="0">
                <a:solidFill>
                  <a:srgbClr val="FF0000"/>
                </a:solidFill>
                <a:latin typeface="Times New Roman"/>
                <a:cs typeface="Times New Roman"/>
              </a:rPr>
              <a:t>γ</a:t>
            </a:r>
            <a:r>
              <a:rPr lang="en-US" dirty="0" smtClean="0">
                <a:solidFill>
                  <a:srgbClr val="FF0000"/>
                </a:solidFill>
                <a:latin typeface="Times New Roman"/>
                <a:cs typeface="Times New Roman"/>
              </a:rPr>
              <a:t>-ray angular correlation measurement</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013" y="845472"/>
            <a:ext cx="2846387"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7092281" y="3869808"/>
            <a:ext cx="1872207" cy="523220"/>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Darmstadt Heidelberg Crystal Ball</a:t>
            </a:r>
            <a:endParaRPr lang="en-US" sz="14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7427523" y="4498135"/>
            <a:ext cx="1176925" cy="307777"/>
          </a:xfrm>
          <a:prstGeom prst="rect">
            <a:avLst/>
          </a:prstGeom>
          <a:noFill/>
          <a:ln>
            <a:solidFill>
              <a:srgbClr val="FF0000"/>
            </a:solidFill>
          </a:ln>
        </p:spPr>
        <p:txBody>
          <a:bodyPr wrap="none" rtlCol="0">
            <a:spAutoFit/>
          </a:bodyPr>
          <a:lstStyle/>
          <a:p>
            <a:r>
              <a:rPr lang="el-GR" sz="1400" dirty="0" smtClean="0">
                <a:solidFill>
                  <a:srgbClr val="0000CC"/>
                </a:solidFill>
                <a:latin typeface="Times New Roman" panose="02020603050405020304" pitchFamily="18" charset="0"/>
                <a:cs typeface="Times New Roman" panose="02020603050405020304" pitchFamily="18" charset="0"/>
              </a:rPr>
              <a:t>Δ</a:t>
            </a:r>
            <a:r>
              <a:rPr lang="de-DE" sz="1400" dirty="0">
                <a:solidFill>
                  <a:srgbClr val="0000CC"/>
                </a:solidFill>
                <a:latin typeface="Times New Roman" panose="02020603050405020304" pitchFamily="18" charset="0"/>
                <a:cs typeface="Times New Roman" panose="02020603050405020304" pitchFamily="18" charset="0"/>
              </a:rPr>
              <a:t>E</a:t>
            </a:r>
            <a:r>
              <a:rPr lang="el-GR" sz="1400" baseline="-25000" dirty="0" smtClean="0">
                <a:solidFill>
                  <a:srgbClr val="0000CC"/>
                </a:solidFill>
                <a:latin typeface="Times New Roman"/>
                <a:cs typeface="Times New Roman"/>
              </a:rPr>
              <a:t>γ</a:t>
            </a:r>
            <a:r>
              <a:rPr lang="de-DE" sz="1400" dirty="0" smtClean="0">
                <a:solidFill>
                  <a:srgbClr val="0000CC"/>
                </a:solidFill>
                <a:latin typeface="Times New Roman"/>
                <a:cs typeface="Times New Roman"/>
              </a:rPr>
              <a:t> = 90 </a:t>
            </a:r>
            <a:r>
              <a:rPr lang="de-DE" sz="1400" dirty="0" err="1" smtClean="0">
                <a:solidFill>
                  <a:srgbClr val="0000CC"/>
                </a:solidFill>
                <a:latin typeface="Times New Roman"/>
                <a:cs typeface="Times New Roman"/>
              </a:rPr>
              <a:t>keV</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16" name="Text Box 11"/>
          <p:cNvSpPr txBox="1">
            <a:spLocks noChangeArrowheads="1"/>
          </p:cNvSpPr>
          <p:nvPr/>
        </p:nvSpPr>
        <p:spPr bwMode="auto">
          <a:xfrm>
            <a:off x="540000" y="6300000"/>
            <a:ext cx="208262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b="0" dirty="0" err="1">
                <a:latin typeface="Times New Roman" panose="02020603050405020304" pitchFamily="18" charset="0"/>
                <a:cs typeface="Times New Roman" panose="02020603050405020304" pitchFamily="18" charset="0"/>
              </a:rPr>
              <a:t>Yu.N.Kopatch</a:t>
            </a:r>
            <a:r>
              <a:rPr lang="en-US" altLang="de-DE" sz="1000" b="0" dirty="0">
                <a:latin typeface="Times New Roman" panose="02020603050405020304" pitchFamily="18" charset="0"/>
                <a:cs typeface="Times New Roman" panose="02020603050405020304" pitchFamily="18" charset="0"/>
              </a:rPr>
              <a:t> et al. PRL 82(99),303</a:t>
            </a:r>
          </a:p>
        </p:txBody>
      </p:sp>
      <p:sp>
        <p:nvSpPr>
          <p:cNvPr id="18" name="Text Box 12"/>
          <p:cNvSpPr txBox="1">
            <a:spLocks noChangeArrowheads="1"/>
          </p:cNvSpPr>
          <p:nvPr/>
        </p:nvSpPr>
        <p:spPr bwMode="auto">
          <a:xfrm>
            <a:off x="2700000" y="6300000"/>
            <a:ext cx="168507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b="0" dirty="0" err="1">
                <a:latin typeface="Times New Roman" panose="02020603050405020304" pitchFamily="18" charset="0"/>
                <a:cs typeface="Times New Roman" panose="02020603050405020304" pitchFamily="18" charset="0"/>
              </a:rPr>
              <a:t>K.Skarsvag</a:t>
            </a:r>
            <a:r>
              <a:rPr lang="en-US" altLang="de-DE" sz="1000" b="0" dirty="0">
                <a:latin typeface="Times New Roman" panose="02020603050405020304" pitchFamily="18" charset="0"/>
                <a:cs typeface="Times New Roman" panose="02020603050405020304" pitchFamily="18" charset="0"/>
              </a:rPr>
              <a:t>, PR C22(80),638</a:t>
            </a:r>
          </a:p>
        </p:txBody>
      </p:sp>
      <p:sp>
        <p:nvSpPr>
          <p:cNvPr id="2" name="Textfeld 1"/>
          <p:cNvSpPr txBox="1"/>
          <p:nvPr/>
        </p:nvSpPr>
        <p:spPr>
          <a:xfrm>
            <a:off x="3060000" y="5444704"/>
            <a:ext cx="3806298" cy="276999"/>
          </a:xfrm>
          <a:prstGeom prst="rect">
            <a:avLst/>
          </a:prstGeom>
          <a:noFill/>
        </p:spPr>
        <p:txBody>
          <a:bodyPr wrap="none" rtlCol="0">
            <a:spAutoFit/>
          </a:bodyPr>
          <a:lstStyle/>
          <a:p>
            <a:r>
              <a:rPr lang="en-US" sz="1200" dirty="0" smtClean="0"/>
              <a:t>(no discrimination between different multipole transitions)</a:t>
            </a:r>
            <a:endParaRPr lang="en-US" sz="1200" dirty="0"/>
          </a:p>
        </p:txBody>
      </p:sp>
      <p:sp>
        <p:nvSpPr>
          <p:cNvPr id="3" name="Titel 2"/>
          <p:cNvSpPr>
            <a:spLocks noGrp="1"/>
          </p:cNvSpPr>
          <p:nvPr>
            <p:ph type="title"/>
          </p:nvPr>
        </p:nvSpPr>
        <p:spPr/>
        <p:txBody>
          <a:bodyPr/>
          <a:lstStyle/>
          <a:p>
            <a:r>
              <a:rPr lang="en-US" dirty="0" smtClean="0"/>
              <a:t>Anisotropy of </a:t>
            </a:r>
            <a:r>
              <a:rPr lang="el-GR" dirty="0" smtClean="0"/>
              <a:t>γ</a:t>
            </a:r>
            <a:r>
              <a:rPr lang="en-US" dirty="0" smtClean="0"/>
              <a:t>-ray in binary fission of </a:t>
            </a:r>
            <a:r>
              <a:rPr lang="en-US" baseline="30000" dirty="0" smtClean="0"/>
              <a:t>252</a:t>
            </a:r>
            <a:r>
              <a:rPr lang="en-US" dirty="0" smtClean="0"/>
              <a:t>Cf</a:t>
            </a:r>
            <a:endParaRPr lang="en-US" dirty="0"/>
          </a:p>
        </p:txBody>
      </p:sp>
    </p:spTree>
    <p:extLst>
      <p:ext uri="{BB962C8B-B14F-4D97-AF65-F5344CB8AC3E}">
        <p14:creationId xmlns:p14="http://schemas.microsoft.com/office/powerpoint/2010/main" val="1750773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773464"/>
            <a:ext cx="3657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20000" y="764704"/>
            <a:ext cx="1883849" cy="1107996"/>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measured quantities:</a:t>
            </a:r>
          </a:p>
          <a:p>
            <a:endParaRPr lang="en-US" sz="800" dirty="0">
              <a:solidFill>
                <a:srgbClr val="0000CC"/>
              </a:solidFill>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E</a:t>
            </a:r>
            <a:r>
              <a:rPr lang="en-US" sz="1600" baseline="-25000" dirty="0" smtClean="0">
                <a:latin typeface="Times New Roman" panose="02020603050405020304" pitchFamily="18" charset="0"/>
                <a:cs typeface="Times New Roman" panose="02020603050405020304" pitchFamily="18" charset="0"/>
              </a:rPr>
              <a:t>H</a:t>
            </a:r>
            <a:r>
              <a:rPr lang="en-US" sz="1600" dirty="0" smtClean="0">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A</a:t>
            </a:r>
            <a:r>
              <a:rPr lang="en-US" sz="1600" b="1" baseline="-25000" dirty="0" smtClean="0">
                <a:solidFill>
                  <a:srgbClr val="FF0000"/>
                </a:solidFill>
                <a:latin typeface="Times New Roman" panose="02020603050405020304" pitchFamily="18" charset="0"/>
                <a:cs typeface="Times New Roman" panose="02020603050405020304" pitchFamily="18" charset="0"/>
              </a:rPr>
              <a:t>H</a:t>
            </a:r>
          </a:p>
          <a:p>
            <a:endParaRPr lang="en-US" sz="10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E</a:t>
            </a:r>
            <a:r>
              <a:rPr lang="en-US" sz="1600" baseline="-25000" dirty="0" smtClean="0">
                <a:latin typeface="Times New Roman" panose="02020603050405020304" pitchFamily="18" charset="0"/>
                <a:cs typeface="Times New Roman" panose="02020603050405020304" pitchFamily="18" charset="0"/>
              </a:rPr>
              <a:t>L</a:t>
            </a:r>
            <a:r>
              <a:rPr lang="en-US" sz="1600" dirty="0" smtClean="0">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A</a:t>
            </a:r>
            <a:r>
              <a:rPr lang="en-US" sz="1600" b="1" baseline="-25000" dirty="0" smtClean="0">
                <a:solidFill>
                  <a:srgbClr val="FF0000"/>
                </a:solidFill>
                <a:latin typeface="Times New Roman" panose="02020603050405020304" pitchFamily="18" charset="0"/>
                <a:cs typeface="Times New Roman" panose="02020603050405020304" pitchFamily="18" charset="0"/>
              </a:rPr>
              <a:t>L</a:t>
            </a:r>
            <a:endParaRPr lang="en-US" sz="1600" b="1" baseline="-25000" dirty="0">
              <a:solidFill>
                <a:srgbClr val="FF0000"/>
              </a:solidFill>
              <a:latin typeface="Times New Roman" panose="02020603050405020304" pitchFamily="18" charset="0"/>
              <a:cs typeface="Times New Roman" panose="02020603050405020304" pitchFamily="18" charset="0"/>
            </a:endParaRPr>
          </a:p>
        </p:txBody>
      </p:sp>
      <p:sp>
        <p:nvSpPr>
          <p:cNvPr id="7" name="Geschweifte Klammer rechts 6"/>
          <p:cNvSpPr/>
          <p:nvPr/>
        </p:nvSpPr>
        <p:spPr bwMode="auto">
          <a:xfrm>
            <a:off x="1152000" y="1232704"/>
            <a:ext cx="252000" cy="576000"/>
          </a:xfrm>
          <a:prstGeom prst="rightBrace">
            <a:avLst/>
          </a:prstGeom>
          <a:no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Pfeil nach rechts 7"/>
          <p:cNvSpPr/>
          <p:nvPr/>
        </p:nvSpPr>
        <p:spPr bwMode="auto">
          <a:xfrm>
            <a:off x="1548000" y="1376704"/>
            <a:ext cx="504056" cy="288032"/>
          </a:xfrm>
          <a:prstGeom prst="rightArrow">
            <a:avLst/>
          </a:prstGeom>
          <a:solidFill>
            <a:srgbClr val="0099FF"/>
          </a:solid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Textfeld 8"/>
          <p:cNvSpPr txBox="1"/>
          <p:nvPr/>
        </p:nvSpPr>
        <p:spPr>
          <a:xfrm>
            <a:off x="720000" y="2024704"/>
            <a:ext cx="195438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e</a:t>
            </a:r>
            <a:r>
              <a:rPr lang="en-US" sz="1600" baseline="300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drift-time             </a:t>
            </a:r>
            <a:r>
              <a:rPr lang="el-GR" sz="1600" b="1" dirty="0" smtClean="0">
                <a:solidFill>
                  <a:srgbClr val="FF0000"/>
                </a:solidFill>
                <a:latin typeface="Times New Roman"/>
                <a:cs typeface="Times New Roman"/>
              </a:rPr>
              <a:t>ϑ</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1" name="Pfeil nach rechts 10"/>
          <p:cNvSpPr/>
          <p:nvPr/>
        </p:nvSpPr>
        <p:spPr bwMode="auto">
          <a:xfrm>
            <a:off x="1872000" y="2060704"/>
            <a:ext cx="504056" cy="288032"/>
          </a:xfrm>
          <a:prstGeom prst="rightArrow">
            <a:avLst/>
          </a:prstGeom>
          <a:solidFill>
            <a:srgbClr val="0099FF"/>
          </a:solid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Textfeld 11"/>
          <p:cNvSpPr txBox="1"/>
          <p:nvPr/>
        </p:nvSpPr>
        <p:spPr>
          <a:xfrm>
            <a:off x="720000" y="2384704"/>
            <a:ext cx="283122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segmented cathode             </a:t>
            </a:r>
            <a:r>
              <a:rPr lang="el-GR" b="1" dirty="0">
                <a:solidFill>
                  <a:srgbClr val="FF0000"/>
                </a:solidFill>
                <a:latin typeface="Times New Roman"/>
                <a:cs typeface="Times New Roman"/>
              </a:rPr>
              <a:t>φ</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55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00" y="3032704"/>
            <a:ext cx="24288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feil nach rechts 13"/>
          <p:cNvSpPr/>
          <p:nvPr/>
        </p:nvSpPr>
        <p:spPr bwMode="auto">
          <a:xfrm>
            <a:off x="2664000" y="2456704"/>
            <a:ext cx="504056" cy="288032"/>
          </a:xfrm>
          <a:prstGeom prst="rightArrow">
            <a:avLst/>
          </a:prstGeom>
          <a:solidFill>
            <a:srgbClr val="0099FF"/>
          </a:solid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feld 9"/>
          <p:cNvSpPr txBox="1"/>
          <p:nvPr/>
        </p:nvSpPr>
        <p:spPr>
          <a:xfrm>
            <a:off x="4140000" y="4796704"/>
            <a:ext cx="2153154" cy="1231106"/>
          </a:xfrm>
          <a:prstGeom prst="rect">
            <a:avLst/>
          </a:prstGeom>
          <a:noFill/>
        </p:spPr>
        <p:txBody>
          <a:bodyPr wrap="none" rtlCol="0">
            <a:spAutoFit/>
          </a:bodyPr>
          <a:lstStyle/>
          <a:p>
            <a:r>
              <a:rPr lang="en-US" baseline="30000" dirty="0" smtClean="0">
                <a:solidFill>
                  <a:srgbClr val="0000CC"/>
                </a:solidFill>
                <a:latin typeface="Times New Roman" panose="02020603050405020304" pitchFamily="18" charset="0"/>
                <a:cs typeface="Times New Roman" panose="02020603050405020304" pitchFamily="18" charset="0"/>
              </a:rPr>
              <a:t>252</a:t>
            </a:r>
            <a:r>
              <a:rPr lang="en-US" dirty="0" smtClean="0">
                <a:solidFill>
                  <a:srgbClr val="0000CC"/>
                </a:solidFill>
                <a:latin typeface="Times New Roman" panose="02020603050405020304" pitchFamily="18" charset="0"/>
                <a:cs typeface="Times New Roman" panose="02020603050405020304" pitchFamily="18" charset="0"/>
              </a:rPr>
              <a:t>Cf source (25k f/s)</a:t>
            </a:r>
          </a:p>
          <a:p>
            <a:endParaRPr lang="en-US" sz="8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T</a:t>
            </a:r>
            <a:r>
              <a:rPr lang="en-US" sz="1200" baseline="-25000" dirty="0" smtClean="0">
                <a:latin typeface="Times New Roman" panose="02020603050405020304" pitchFamily="18" charset="0"/>
                <a:cs typeface="Times New Roman" panose="02020603050405020304" pitchFamily="18" charset="0"/>
              </a:rPr>
              <a:t>1/2 </a:t>
            </a:r>
            <a:r>
              <a:rPr lang="en-US" sz="1200" dirty="0" smtClean="0">
                <a:latin typeface="Times New Roman" panose="02020603050405020304" pitchFamily="18" charset="0"/>
                <a:cs typeface="Times New Roman" panose="02020603050405020304" pitchFamily="18" charset="0"/>
              </a:rPr>
              <a:t>= 2.645 y</a:t>
            </a:r>
          </a:p>
          <a:p>
            <a:r>
              <a:rPr lang="en-US" sz="1200" dirty="0" smtClean="0">
                <a:latin typeface="Times New Roman" panose="02020603050405020304" pitchFamily="18" charset="0"/>
                <a:cs typeface="Times New Roman" panose="02020603050405020304" pitchFamily="18" charset="0"/>
              </a:rPr>
              <a:t>E</a:t>
            </a:r>
            <a:r>
              <a:rPr lang="el-GR" sz="1200" baseline="-25000" dirty="0" smtClean="0">
                <a:latin typeface="Times New Roman"/>
                <a:cs typeface="Times New Roman"/>
              </a:rPr>
              <a:t>α</a:t>
            </a:r>
            <a:r>
              <a:rPr lang="de-DE" sz="1200" dirty="0" smtClean="0">
                <a:latin typeface="Times New Roman"/>
                <a:cs typeface="Times New Roman"/>
              </a:rPr>
              <a:t> = 6.118 </a:t>
            </a:r>
            <a:r>
              <a:rPr lang="en-US" sz="1200" dirty="0" smtClean="0">
                <a:latin typeface="Times New Roman"/>
                <a:cs typeface="Times New Roman"/>
              </a:rPr>
              <a:t>and</a:t>
            </a:r>
            <a:r>
              <a:rPr lang="de-DE" sz="1200" dirty="0" smtClean="0">
                <a:latin typeface="Times New Roman"/>
                <a:cs typeface="Times New Roman"/>
              </a:rPr>
              <a:t> 6.076 </a:t>
            </a:r>
            <a:r>
              <a:rPr lang="de-DE" sz="1200" dirty="0" err="1" smtClean="0">
                <a:latin typeface="Times New Roman"/>
                <a:cs typeface="Times New Roman"/>
              </a:rPr>
              <a:t>MeV</a:t>
            </a:r>
            <a:endParaRPr lang="de-DE" sz="1200" dirty="0" smtClean="0">
              <a:latin typeface="Times New Roman"/>
              <a:cs typeface="Times New Roman"/>
            </a:endParaRPr>
          </a:p>
          <a:p>
            <a:r>
              <a:rPr lang="de-DE" sz="1200" dirty="0" smtClean="0">
                <a:latin typeface="Times New Roman"/>
                <a:cs typeface="Times New Roman"/>
              </a:rPr>
              <a:t>bin</a:t>
            </a:r>
            <a:r>
              <a:rPr lang="en-US" sz="1200" dirty="0" smtClean="0">
                <a:latin typeface="Times New Roman"/>
                <a:cs typeface="Times New Roman"/>
              </a:rPr>
              <a:t>. fission/</a:t>
            </a:r>
            <a:r>
              <a:rPr lang="el-GR" sz="1200" dirty="0" smtClean="0">
                <a:latin typeface="Times New Roman"/>
                <a:cs typeface="Times New Roman"/>
              </a:rPr>
              <a:t>α</a:t>
            </a:r>
            <a:r>
              <a:rPr lang="de-DE" sz="1200" dirty="0" smtClean="0">
                <a:latin typeface="Times New Roman"/>
                <a:cs typeface="Times New Roman"/>
              </a:rPr>
              <a:t>-</a:t>
            </a:r>
            <a:r>
              <a:rPr lang="en-US" sz="1200" dirty="0" err="1" smtClean="0">
                <a:latin typeface="Times New Roman"/>
                <a:cs typeface="Times New Roman"/>
              </a:rPr>
              <a:t>deca</a:t>
            </a:r>
            <a:r>
              <a:rPr lang="de-DE" sz="1200" dirty="0" smtClean="0">
                <a:latin typeface="Times New Roman"/>
                <a:cs typeface="Times New Roman"/>
              </a:rPr>
              <a:t>y = 1/31</a:t>
            </a:r>
          </a:p>
          <a:p>
            <a:r>
              <a:rPr lang="de-DE" sz="1200" dirty="0" err="1" smtClean="0">
                <a:latin typeface="Times New Roman"/>
                <a:cs typeface="Times New Roman"/>
              </a:rPr>
              <a:t>ter</a:t>
            </a:r>
            <a:r>
              <a:rPr lang="de-DE" sz="1200" dirty="0" smtClean="0">
                <a:latin typeface="Times New Roman"/>
                <a:cs typeface="Times New Roman"/>
              </a:rPr>
              <a:t>. </a:t>
            </a:r>
            <a:r>
              <a:rPr lang="en-US" sz="1200" dirty="0" smtClean="0">
                <a:latin typeface="Times New Roman"/>
                <a:cs typeface="Times New Roman"/>
              </a:rPr>
              <a:t>fission</a:t>
            </a:r>
            <a:r>
              <a:rPr lang="de-DE" sz="1200" dirty="0" smtClean="0">
                <a:latin typeface="Times New Roman"/>
                <a:cs typeface="Times New Roman"/>
              </a:rPr>
              <a:t>/</a:t>
            </a:r>
            <a:r>
              <a:rPr lang="el-GR" sz="1200" dirty="0" smtClean="0">
                <a:latin typeface="Times New Roman"/>
                <a:cs typeface="Times New Roman"/>
              </a:rPr>
              <a:t>α</a:t>
            </a:r>
            <a:r>
              <a:rPr lang="de-DE" sz="1200" dirty="0" smtClean="0">
                <a:latin typeface="Times New Roman"/>
                <a:cs typeface="Times New Roman"/>
              </a:rPr>
              <a:t>-</a:t>
            </a:r>
            <a:r>
              <a:rPr lang="en-US" sz="1200" dirty="0" smtClean="0">
                <a:latin typeface="Times New Roman"/>
                <a:cs typeface="Times New Roman"/>
              </a:rPr>
              <a:t>decay</a:t>
            </a:r>
            <a:r>
              <a:rPr lang="de-DE" sz="1200" dirty="0" smtClean="0">
                <a:latin typeface="Times New Roman"/>
                <a:cs typeface="Times New Roman"/>
              </a:rPr>
              <a:t> = 1/8308</a:t>
            </a:r>
            <a:endParaRPr lang="en-US" sz="1200" dirty="0">
              <a:latin typeface="Times New Roman" panose="02020603050405020304" pitchFamily="18" charset="0"/>
              <a:cs typeface="Times New Roman" panose="02020603050405020304" pitchFamily="18" charset="0"/>
            </a:endParaRPr>
          </a:p>
        </p:txBody>
      </p:sp>
      <p:cxnSp>
        <p:nvCxnSpPr>
          <p:cNvPr id="15" name="Gerade Verbindung mit Pfeil 14"/>
          <p:cNvCxnSpPr/>
          <p:nvPr/>
        </p:nvCxnSpPr>
        <p:spPr bwMode="auto">
          <a:xfrm rot="120000" flipV="1">
            <a:off x="6552000" y="2363258"/>
            <a:ext cx="475456" cy="930486"/>
          </a:xfrm>
          <a:prstGeom prst="straightConnector1">
            <a:avLst/>
          </a:prstGeom>
          <a:solidFill>
            <a:schemeClr val="accent1"/>
          </a:solidFill>
          <a:ln w="190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flipH="1" flipV="1">
            <a:off x="2294437" y="4508704"/>
            <a:ext cx="1845563" cy="393224"/>
          </a:xfrm>
          <a:prstGeom prst="straightConnector1">
            <a:avLst/>
          </a:prstGeom>
          <a:solidFill>
            <a:schemeClr val="accent1"/>
          </a:solidFill>
          <a:ln w="317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6"/>
          <p:cNvSpPr txBox="1">
            <a:spLocks noChangeArrowheads="1"/>
          </p:cNvSpPr>
          <p:nvPr/>
        </p:nvSpPr>
        <p:spPr bwMode="auto">
          <a:xfrm>
            <a:off x="540000" y="6300000"/>
            <a:ext cx="17267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b="0" dirty="0" err="1">
                <a:latin typeface="Times New Roman" panose="02020603050405020304" pitchFamily="18" charset="0"/>
                <a:cs typeface="Times New Roman" panose="02020603050405020304" pitchFamily="18" charset="0"/>
              </a:rPr>
              <a:t>M.Mutterer</a:t>
            </a:r>
            <a:r>
              <a:rPr lang="en-US" altLang="de-DE" sz="1000" b="0" dirty="0">
                <a:latin typeface="Times New Roman" panose="02020603050405020304" pitchFamily="18" charset="0"/>
                <a:cs typeface="Times New Roman" panose="02020603050405020304" pitchFamily="18" charset="0"/>
              </a:rPr>
              <a:t> et al. Sanibel (97)</a:t>
            </a:r>
          </a:p>
        </p:txBody>
      </p:sp>
      <p:sp>
        <p:nvSpPr>
          <p:cNvPr id="2" name="Textfeld 1"/>
          <p:cNvSpPr txBox="1"/>
          <p:nvPr/>
        </p:nvSpPr>
        <p:spPr>
          <a:xfrm>
            <a:off x="7082369" y="4013824"/>
            <a:ext cx="1906291" cy="523220"/>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methane at 570 </a:t>
            </a:r>
            <a:r>
              <a:rPr lang="en-US" sz="1400" dirty="0" err="1" smtClean="0">
                <a:latin typeface="Times New Roman" panose="02020603050405020304" pitchFamily="18" charset="0"/>
                <a:cs typeface="Times New Roman" panose="02020603050405020304" pitchFamily="18" charset="0"/>
              </a:rPr>
              <a:t>torr</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cathode diameter 15cm</a:t>
            </a:r>
            <a:endParaRPr lang="en-US" sz="1400" dirty="0">
              <a:latin typeface="Times New Roman" panose="02020603050405020304" pitchFamily="18" charset="0"/>
              <a:cs typeface="Times New Roman" panose="02020603050405020304" pitchFamily="18" charset="0"/>
            </a:endParaRPr>
          </a:p>
        </p:txBody>
      </p:sp>
      <p:sp>
        <p:nvSpPr>
          <p:cNvPr id="3" name="Titel 2"/>
          <p:cNvSpPr>
            <a:spLocks noGrp="1"/>
          </p:cNvSpPr>
          <p:nvPr>
            <p:ph type="title"/>
          </p:nvPr>
        </p:nvSpPr>
        <p:spPr/>
        <p:txBody>
          <a:bodyPr/>
          <a:lstStyle/>
          <a:p>
            <a:r>
              <a:rPr lang="de-DE" dirty="0" smtClean="0"/>
              <a:t>4</a:t>
            </a:r>
            <a:r>
              <a:rPr lang="el-GR" dirty="0" smtClean="0"/>
              <a:t>π</a:t>
            </a:r>
            <a:r>
              <a:rPr lang="en-US" dirty="0" smtClean="0"/>
              <a:t> twin ionization chamber for fission fragments</a:t>
            </a:r>
            <a:endParaRPr lang="en-US" dirty="0"/>
          </a:p>
        </p:txBody>
      </p:sp>
    </p:spTree>
    <p:extLst>
      <p:ext uri="{BB962C8B-B14F-4D97-AF65-F5344CB8AC3E}">
        <p14:creationId xmlns:p14="http://schemas.microsoft.com/office/powerpoint/2010/main" val="295803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720000" y="764704"/>
            <a:ext cx="1883849" cy="1107996"/>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measured quantities:</a:t>
            </a:r>
          </a:p>
          <a:p>
            <a:endParaRPr lang="en-US" sz="800" dirty="0">
              <a:solidFill>
                <a:srgbClr val="0000CC"/>
              </a:solidFill>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E</a:t>
            </a:r>
            <a:r>
              <a:rPr lang="en-US" sz="1600" baseline="-25000" dirty="0" smtClean="0">
                <a:latin typeface="Times New Roman" panose="02020603050405020304" pitchFamily="18" charset="0"/>
                <a:cs typeface="Times New Roman" panose="02020603050405020304" pitchFamily="18" charset="0"/>
              </a:rPr>
              <a:t>H</a:t>
            </a:r>
            <a:r>
              <a:rPr lang="en-US" sz="1600" dirty="0" smtClean="0">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A</a:t>
            </a:r>
            <a:r>
              <a:rPr lang="en-US" sz="1600" b="1" baseline="-25000" dirty="0" smtClean="0">
                <a:solidFill>
                  <a:srgbClr val="FF0000"/>
                </a:solidFill>
                <a:latin typeface="Times New Roman" panose="02020603050405020304" pitchFamily="18" charset="0"/>
                <a:cs typeface="Times New Roman" panose="02020603050405020304" pitchFamily="18" charset="0"/>
              </a:rPr>
              <a:t>H</a:t>
            </a:r>
          </a:p>
          <a:p>
            <a:endParaRPr lang="en-US" sz="10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E</a:t>
            </a:r>
            <a:r>
              <a:rPr lang="en-US" sz="1600" baseline="-25000" dirty="0" smtClean="0">
                <a:latin typeface="Times New Roman" panose="02020603050405020304" pitchFamily="18" charset="0"/>
                <a:cs typeface="Times New Roman" panose="02020603050405020304" pitchFamily="18" charset="0"/>
              </a:rPr>
              <a:t>L</a:t>
            </a:r>
            <a:r>
              <a:rPr lang="en-US" sz="1600" dirty="0" smtClean="0">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A</a:t>
            </a:r>
            <a:r>
              <a:rPr lang="en-US" sz="1600" b="1" baseline="-25000" dirty="0" smtClean="0">
                <a:solidFill>
                  <a:srgbClr val="FF0000"/>
                </a:solidFill>
                <a:latin typeface="Times New Roman" panose="02020603050405020304" pitchFamily="18" charset="0"/>
                <a:cs typeface="Times New Roman" panose="02020603050405020304" pitchFamily="18" charset="0"/>
              </a:rPr>
              <a:t>L</a:t>
            </a:r>
            <a:endParaRPr lang="en-US" sz="1600" b="1" baseline="-25000" dirty="0">
              <a:solidFill>
                <a:srgbClr val="FF0000"/>
              </a:solidFill>
              <a:latin typeface="Times New Roman" panose="02020603050405020304" pitchFamily="18" charset="0"/>
              <a:cs typeface="Times New Roman" panose="02020603050405020304" pitchFamily="18" charset="0"/>
            </a:endParaRPr>
          </a:p>
        </p:txBody>
      </p:sp>
      <p:sp>
        <p:nvSpPr>
          <p:cNvPr id="7" name="Geschweifte Klammer rechts 6"/>
          <p:cNvSpPr/>
          <p:nvPr/>
        </p:nvSpPr>
        <p:spPr bwMode="auto">
          <a:xfrm>
            <a:off x="1152000" y="1232704"/>
            <a:ext cx="252000" cy="576000"/>
          </a:xfrm>
          <a:prstGeom prst="rightBrace">
            <a:avLst/>
          </a:prstGeom>
          <a:no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Pfeil nach rechts 7"/>
          <p:cNvSpPr/>
          <p:nvPr/>
        </p:nvSpPr>
        <p:spPr bwMode="auto">
          <a:xfrm>
            <a:off x="1548000" y="1376704"/>
            <a:ext cx="504056" cy="288032"/>
          </a:xfrm>
          <a:prstGeom prst="rightArrow">
            <a:avLst/>
          </a:prstGeom>
          <a:solidFill>
            <a:srgbClr val="0099FF"/>
          </a:solid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Textfeld 8"/>
          <p:cNvSpPr txBox="1"/>
          <p:nvPr/>
        </p:nvSpPr>
        <p:spPr>
          <a:xfrm>
            <a:off x="720000" y="2024704"/>
            <a:ext cx="195438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e</a:t>
            </a:r>
            <a:r>
              <a:rPr lang="en-US" sz="1600" baseline="300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drift-time             </a:t>
            </a:r>
            <a:r>
              <a:rPr lang="el-GR" sz="1600" b="1" dirty="0" smtClean="0">
                <a:solidFill>
                  <a:srgbClr val="FF0000"/>
                </a:solidFill>
                <a:latin typeface="Times New Roman"/>
                <a:cs typeface="Times New Roman"/>
              </a:rPr>
              <a:t>ϑ</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1" name="Pfeil nach rechts 10"/>
          <p:cNvSpPr/>
          <p:nvPr/>
        </p:nvSpPr>
        <p:spPr bwMode="auto">
          <a:xfrm>
            <a:off x="1872000" y="2060704"/>
            <a:ext cx="504056" cy="288032"/>
          </a:xfrm>
          <a:prstGeom prst="rightArrow">
            <a:avLst/>
          </a:prstGeom>
          <a:solidFill>
            <a:srgbClr val="0099FF"/>
          </a:solid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Textfeld 11"/>
          <p:cNvSpPr txBox="1"/>
          <p:nvPr/>
        </p:nvSpPr>
        <p:spPr>
          <a:xfrm>
            <a:off x="720000" y="2384704"/>
            <a:ext cx="283122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segmented cathode             </a:t>
            </a:r>
            <a:r>
              <a:rPr lang="el-GR" b="1" dirty="0">
                <a:solidFill>
                  <a:srgbClr val="FF0000"/>
                </a:solidFill>
                <a:latin typeface="Times New Roman"/>
                <a:cs typeface="Times New Roman"/>
              </a:rPr>
              <a:t>φ</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55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00" y="3032704"/>
            <a:ext cx="24288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feil nach rechts 13"/>
          <p:cNvSpPr/>
          <p:nvPr/>
        </p:nvSpPr>
        <p:spPr bwMode="auto">
          <a:xfrm>
            <a:off x="2664000" y="2456704"/>
            <a:ext cx="504056" cy="288032"/>
          </a:xfrm>
          <a:prstGeom prst="rightArrow">
            <a:avLst/>
          </a:prstGeom>
          <a:solidFill>
            <a:srgbClr val="0099FF"/>
          </a:solid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feld 9"/>
          <p:cNvSpPr txBox="1"/>
          <p:nvPr/>
        </p:nvSpPr>
        <p:spPr>
          <a:xfrm>
            <a:off x="4140000" y="4796704"/>
            <a:ext cx="2153154" cy="1231106"/>
          </a:xfrm>
          <a:prstGeom prst="rect">
            <a:avLst/>
          </a:prstGeom>
          <a:noFill/>
        </p:spPr>
        <p:txBody>
          <a:bodyPr wrap="none" rtlCol="0">
            <a:spAutoFit/>
          </a:bodyPr>
          <a:lstStyle/>
          <a:p>
            <a:r>
              <a:rPr lang="en-US" baseline="30000" dirty="0" smtClean="0">
                <a:solidFill>
                  <a:srgbClr val="0000CC"/>
                </a:solidFill>
                <a:latin typeface="Times New Roman" panose="02020603050405020304" pitchFamily="18" charset="0"/>
                <a:cs typeface="Times New Roman" panose="02020603050405020304" pitchFamily="18" charset="0"/>
              </a:rPr>
              <a:t>252</a:t>
            </a:r>
            <a:r>
              <a:rPr lang="en-US" dirty="0" smtClean="0">
                <a:solidFill>
                  <a:srgbClr val="0000CC"/>
                </a:solidFill>
                <a:latin typeface="Times New Roman" panose="02020603050405020304" pitchFamily="18" charset="0"/>
                <a:cs typeface="Times New Roman" panose="02020603050405020304" pitchFamily="18" charset="0"/>
              </a:rPr>
              <a:t>Cf source (25k f/s)</a:t>
            </a:r>
          </a:p>
          <a:p>
            <a:endParaRPr lang="en-US" sz="8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T</a:t>
            </a:r>
            <a:r>
              <a:rPr lang="en-US" sz="1200" baseline="-25000" dirty="0" smtClean="0">
                <a:latin typeface="Times New Roman" panose="02020603050405020304" pitchFamily="18" charset="0"/>
                <a:cs typeface="Times New Roman" panose="02020603050405020304" pitchFamily="18" charset="0"/>
              </a:rPr>
              <a:t>1/2 </a:t>
            </a:r>
            <a:r>
              <a:rPr lang="en-US" sz="1200" dirty="0" smtClean="0">
                <a:latin typeface="Times New Roman" panose="02020603050405020304" pitchFamily="18" charset="0"/>
                <a:cs typeface="Times New Roman" panose="02020603050405020304" pitchFamily="18" charset="0"/>
              </a:rPr>
              <a:t>= 2.645 y</a:t>
            </a:r>
          </a:p>
          <a:p>
            <a:r>
              <a:rPr lang="en-US" sz="1200" dirty="0" smtClean="0">
                <a:latin typeface="Times New Roman" panose="02020603050405020304" pitchFamily="18" charset="0"/>
                <a:cs typeface="Times New Roman" panose="02020603050405020304" pitchFamily="18" charset="0"/>
              </a:rPr>
              <a:t>E</a:t>
            </a:r>
            <a:r>
              <a:rPr lang="el-GR" sz="1200" baseline="-25000" dirty="0" smtClean="0">
                <a:latin typeface="Times New Roman"/>
                <a:cs typeface="Times New Roman"/>
              </a:rPr>
              <a:t>α</a:t>
            </a:r>
            <a:r>
              <a:rPr lang="de-DE" sz="1200" dirty="0" smtClean="0">
                <a:latin typeface="Times New Roman"/>
                <a:cs typeface="Times New Roman"/>
              </a:rPr>
              <a:t> = 6.118 </a:t>
            </a:r>
            <a:r>
              <a:rPr lang="en-US" sz="1200" dirty="0" smtClean="0">
                <a:latin typeface="Times New Roman"/>
                <a:cs typeface="Times New Roman"/>
              </a:rPr>
              <a:t>and</a:t>
            </a:r>
            <a:r>
              <a:rPr lang="de-DE" sz="1200" dirty="0" smtClean="0">
                <a:latin typeface="Times New Roman"/>
                <a:cs typeface="Times New Roman"/>
              </a:rPr>
              <a:t> 6.076 </a:t>
            </a:r>
            <a:r>
              <a:rPr lang="de-DE" sz="1200" dirty="0" err="1" smtClean="0">
                <a:latin typeface="Times New Roman"/>
                <a:cs typeface="Times New Roman"/>
              </a:rPr>
              <a:t>MeV</a:t>
            </a:r>
            <a:endParaRPr lang="de-DE" sz="1200" dirty="0" smtClean="0">
              <a:latin typeface="Times New Roman"/>
              <a:cs typeface="Times New Roman"/>
            </a:endParaRPr>
          </a:p>
          <a:p>
            <a:r>
              <a:rPr lang="de-DE" sz="1200" dirty="0" smtClean="0">
                <a:latin typeface="Times New Roman"/>
                <a:cs typeface="Times New Roman"/>
              </a:rPr>
              <a:t>bin</a:t>
            </a:r>
            <a:r>
              <a:rPr lang="en-US" sz="1200" dirty="0" smtClean="0">
                <a:latin typeface="Times New Roman"/>
                <a:cs typeface="Times New Roman"/>
              </a:rPr>
              <a:t>. fission/</a:t>
            </a:r>
            <a:r>
              <a:rPr lang="el-GR" sz="1200" dirty="0" smtClean="0">
                <a:latin typeface="Times New Roman"/>
                <a:cs typeface="Times New Roman"/>
              </a:rPr>
              <a:t>α</a:t>
            </a:r>
            <a:r>
              <a:rPr lang="de-DE" sz="1200" dirty="0" smtClean="0">
                <a:latin typeface="Times New Roman"/>
                <a:cs typeface="Times New Roman"/>
              </a:rPr>
              <a:t>-</a:t>
            </a:r>
            <a:r>
              <a:rPr lang="en-US" sz="1200" dirty="0" err="1" smtClean="0">
                <a:latin typeface="Times New Roman"/>
                <a:cs typeface="Times New Roman"/>
              </a:rPr>
              <a:t>deca</a:t>
            </a:r>
            <a:r>
              <a:rPr lang="de-DE" sz="1200" dirty="0" smtClean="0">
                <a:latin typeface="Times New Roman"/>
                <a:cs typeface="Times New Roman"/>
              </a:rPr>
              <a:t>y = 1/31</a:t>
            </a:r>
          </a:p>
          <a:p>
            <a:r>
              <a:rPr lang="de-DE" sz="1200" dirty="0" err="1" smtClean="0">
                <a:latin typeface="Times New Roman"/>
                <a:cs typeface="Times New Roman"/>
              </a:rPr>
              <a:t>ter</a:t>
            </a:r>
            <a:r>
              <a:rPr lang="de-DE" sz="1200" dirty="0" smtClean="0">
                <a:latin typeface="Times New Roman"/>
                <a:cs typeface="Times New Roman"/>
              </a:rPr>
              <a:t>. </a:t>
            </a:r>
            <a:r>
              <a:rPr lang="en-US" sz="1200" dirty="0" smtClean="0">
                <a:latin typeface="Times New Roman"/>
                <a:cs typeface="Times New Roman"/>
              </a:rPr>
              <a:t>fission</a:t>
            </a:r>
            <a:r>
              <a:rPr lang="de-DE" sz="1200" dirty="0" smtClean="0">
                <a:latin typeface="Times New Roman"/>
                <a:cs typeface="Times New Roman"/>
              </a:rPr>
              <a:t>/</a:t>
            </a:r>
            <a:r>
              <a:rPr lang="el-GR" sz="1200" dirty="0" smtClean="0">
                <a:latin typeface="Times New Roman"/>
                <a:cs typeface="Times New Roman"/>
              </a:rPr>
              <a:t>α</a:t>
            </a:r>
            <a:r>
              <a:rPr lang="de-DE" sz="1200" dirty="0" smtClean="0">
                <a:latin typeface="Times New Roman"/>
                <a:cs typeface="Times New Roman"/>
              </a:rPr>
              <a:t>-</a:t>
            </a:r>
            <a:r>
              <a:rPr lang="en-US" sz="1200" dirty="0" smtClean="0">
                <a:latin typeface="Times New Roman"/>
                <a:cs typeface="Times New Roman"/>
              </a:rPr>
              <a:t>decay</a:t>
            </a:r>
            <a:r>
              <a:rPr lang="de-DE" sz="1200" dirty="0" smtClean="0">
                <a:latin typeface="Times New Roman"/>
                <a:cs typeface="Times New Roman"/>
              </a:rPr>
              <a:t> = 1/8308</a:t>
            </a:r>
            <a:endParaRPr lang="en-US" sz="1200" dirty="0">
              <a:latin typeface="Times New Roman" panose="02020603050405020304" pitchFamily="18" charset="0"/>
              <a:cs typeface="Times New Roman" panose="02020603050405020304" pitchFamily="18" charset="0"/>
            </a:endParaRPr>
          </a:p>
        </p:txBody>
      </p:sp>
      <p:cxnSp>
        <p:nvCxnSpPr>
          <p:cNvPr id="17" name="Gerade Verbindung mit Pfeil 16"/>
          <p:cNvCxnSpPr/>
          <p:nvPr/>
        </p:nvCxnSpPr>
        <p:spPr bwMode="auto">
          <a:xfrm flipH="1" flipV="1">
            <a:off x="2294437" y="4508704"/>
            <a:ext cx="1845563" cy="393224"/>
          </a:xfrm>
          <a:prstGeom prst="straightConnector1">
            <a:avLst/>
          </a:prstGeom>
          <a:solidFill>
            <a:schemeClr val="accent1"/>
          </a:solidFill>
          <a:ln w="317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6"/>
          <p:cNvSpPr txBox="1">
            <a:spLocks noChangeArrowheads="1"/>
          </p:cNvSpPr>
          <p:nvPr/>
        </p:nvSpPr>
        <p:spPr bwMode="auto">
          <a:xfrm>
            <a:off x="540000" y="6300000"/>
            <a:ext cx="17267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b="0" dirty="0" err="1">
                <a:latin typeface="Times New Roman" panose="02020603050405020304" pitchFamily="18" charset="0"/>
                <a:cs typeface="Times New Roman" panose="02020603050405020304" pitchFamily="18" charset="0"/>
              </a:rPr>
              <a:t>M.Mutterer</a:t>
            </a:r>
            <a:r>
              <a:rPr lang="en-US" altLang="de-DE" sz="1000" b="0" dirty="0">
                <a:latin typeface="Times New Roman" panose="02020603050405020304" pitchFamily="18" charset="0"/>
                <a:cs typeface="Times New Roman" panose="02020603050405020304" pitchFamily="18" charset="0"/>
              </a:rPr>
              <a:t> et al. Sanibel (97)</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764704"/>
            <a:ext cx="4590000" cy="29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DE" dirty="0"/>
              <a:t>4</a:t>
            </a:r>
            <a:r>
              <a:rPr lang="el-GR" dirty="0"/>
              <a:t>π</a:t>
            </a:r>
            <a:r>
              <a:rPr lang="en-US" dirty="0"/>
              <a:t> twin ionization chamber for fission fragments</a:t>
            </a:r>
            <a:endParaRPr lang="de-DE" dirty="0"/>
          </a:p>
        </p:txBody>
      </p:sp>
    </p:spTree>
    <p:extLst>
      <p:ext uri="{BB962C8B-B14F-4D97-AF65-F5344CB8AC3E}">
        <p14:creationId xmlns:p14="http://schemas.microsoft.com/office/powerpoint/2010/main" val="294515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0" y="764704"/>
            <a:ext cx="4535817" cy="327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feld 1"/>
              <p:cNvSpPr txBox="1"/>
              <p:nvPr/>
            </p:nvSpPr>
            <p:spPr>
              <a:xfrm>
                <a:off x="1080000" y="4184698"/>
                <a:ext cx="40717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CC"/>
                              </a:solidFill>
                              <a:latin typeface="Cambria Math" panose="02040503050406030204" pitchFamily="18" charset="0"/>
                            </a:rPr>
                          </m:ctrlPr>
                        </m:sSubPr>
                        <m:e>
                          <m:r>
                            <a:rPr lang="de-DE" b="0" i="1" smtClean="0">
                              <a:solidFill>
                                <a:srgbClr val="0000CC"/>
                              </a:solidFill>
                              <a:latin typeface="Cambria Math"/>
                            </a:rPr>
                            <m:t>𝑚</m:t>
                          </m:r>
                        </m:e>
                        <m:sub>
                          <m:r>
                            <a:rPr lang="de-DE" b="0" i="1" smtClean="0">
                              <a:solidFill>
                                <a:srgbClr val="0000CC"/>
                              </a:solidFill>
                              <a:latin typeface="Cambria Math"/>
                            </a:rPr>
                            <m:t>1</m:t>
                          </m:r>
                        </m:sub>
                      </m:sSub>
                      <m:sSub>
                        <m:sSubPr>
                          <m:ctrlPr>
                            <a:rPr lang="en-US" i="1" smtClean="0">
                              <a:solidFill>
                                <a:srgbClr val="0000CC"/>
                              </a:solidFill>
                              <a:latin typeface="Cambria Math" panose="02040503050406030204" pitchFamily="18" charset="0"/>
                            </a:rPr>
                          </m:ctrlPr>
                        </m:sSubPr>
                        <m:e>
                          <m:r>
                            <a:rPr lang="de-DE" b="0" i="1" smtClean="0">
                              <a:solidFill>
                                <a:srgbClr val="0000CC"/>
                              </a:solidFill>
                              <a:latin typeface="Cambria Math"/>
                            </a:rPr>
                            <m:t>𝑣</m:t>
                          </m:r>
                        </m:e>
                        <m:sub>
                          <m:r>
                            <a:rPr lang="de-DE" b="0" i="1" smtClean="0">
                              <a:solidFill>
                                <a:srgbClr val="0000CC"/>
                              </a:solidFill>
                              <a:latin typeface="Cambria Math"/>
                            </a:rPr>
                            <m:t>1</m:t>
                          </m:r>
                        </m:sub>
                      </m:sSub>
                      <m:r>
                        <a:rPr lang="de-DE" b="0" i="1" smtClean="0">
                          <a:solidFill>
                            <a:srgbClr val="0000CC"/>
                          </a:solidFill>
                          <a:latin typeface="Cambria Math"/>
                        </a:rPr>
                        <m:t>+</m:t>
                      </m:r>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𝑚</m:t>
                          </m:r>
                        </m:e>
                        <m:sub>
                          <m:r>
                            <a:rPr lang="de-DE" b="0" i="1" smtClean="0">
                              <a:solidFill>
                                <a:srgbClr val="0000CC"/>
                              </a:solidFill>
                              <a:latin typeface="Cambria Math"/>
                            </a:rPr>
                            <m:t>2</m:t>
                          </m:r>
                        </m:sub>
                      </m:sSub>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𝑣</m:t>
                          </m:r>
                        </m:e>
                        <m:sub>
                          <m:r>
                            <a:rPr lang="de-DE" b="0" i="1" smtClean="0">
                              <a:solidFill>
                                <a:srgbClr val="0000CC"/>
                              </a:solidFill>
                              <a:latin typeface="Cambria Math"/>
                            </a:rPr>
                            <m:t>2</m:t>
                          </m:r>
                        </m:sub>
                      </m:sSub>
                      <m:r>
                        <a:rPr lang="de-DE" b="0" i="1" smtClean="0">
                          <a:solidFill>
                            <a:srgbClr val="0000CC"/>
                          </a:solidFill>
                          <a:latin typeface="Cambria Math"/>
                        </a:rPr>
                        <m:t>=0   </m:t>
                      </m:r>
                      <m:r>
                        <a:rPr lang="de-DE" b="0" i="1" smtClean="0">
                          <a:solidFill>
                            <a:srgbClr val="0000CC"/>
                          </a:solidFill>
                          <a:latin typeface="Cambria Math"/>
                          <a:ea typeface="Cambria Math"/>
                        </a:rPr>
                        <m:t>→   </m:t>
                      </m:r>
                      <m:sSub>
                        <m:sSubPr>
                          <m:ctrlPr>
                            <a:rPr lang="de-DE" b="0" i="1" smtClean="0">
                              <a:solidFill>
                                <a:srgbClr val="0000CC"/>
                              </a:solidFill>
                              <a:latin typeface="Cambria Math" panose="02040503050406030204" pitchFamily="18" charset="0"/>
                              <a:ea typeface="Cambria Math"/>
                            </a:rPr>
                          </m:ctrlPr>
                        </m:sSubPr>
                        <m:e>
                          <m:r>
                            <a:rPr lang="de-DE" b="0" i="1" smtClean="0">
                              <a:solidFill>
                                <a:srgbClr val="0000CC"/>
                              </a:solidFill>
                              <a:latin typeface="Cambria Math"/>
                              <a:ea typeface="Cambria Math"/>
                            </a:rPr>
                            <m:t>𝑚</m:t>
                          </m:r>
                        </m:e>
                        <m:sub>
                          <m:r>
                            <a:rPr lang="de-DE" b="0" i="1" smtClean="0">
                              <a:solidFill>
                                <a:srgbClr val="0000CC"/>
                              </a:solidFill>
                              <a:latin typeface="Cambria Math"/>
                              <a:ea typeface="Cambria Math"/>
                            </a:rPr>
                            <m:t>1</m:t>
                          </m:r>
                        </m:sub>
                      </m:sSub>
                      <m:sSub>
                        <m:sSubPr>
                          <m:ctrlPr>
                            <a:rPr lang="de-DE" b="0" i="1" smtClean="0">
                              <a:solidFill>
                                <a:srgbClr val="0000CC"/>
                              </a:solidFill>
                              <a:latin typeface="Cambria Math" panose="02040503050406030204" pitchFamily="18" charset="0"/>
                              <a:ea typeface="Cambria Math"/>
                            </a:rPr>
                          </m:ctrlPr>
                        </m:sSubPr>
                        <m:e>
                          <m:r>
                            <a:rPr lang="de-DE" b="0" i="1" smtClean="0">
                              <a:solidFill>
                                <a:srgbClr val="0000CC"/>
                              </a:solidFill>
                              <a:latin typeface="Cambria Math"/>
                              <a:ea typeface="Cambria Math"/>
                            </a:rPr>
                            <m:t>𝐸</m:t>
                          </m:r>
                        </m:e>
                        <m:sub>
                          <m:r>
                            <a:rPr lang="de-DE" b="0" i="1" smtClean="0">
                              <a:solidFill>
                                <a:srgbClr val="0000CC"/>
                              </a:solidFill>
                              <a:latin typeface="Cambria Math"/>
                              <a:ea typeface="Cambria Math"/>
                            </a:rPr>
                            <m:t>1</m:t>
                          </m:r>
                        </m:sub>
                      </m:sSub>
                      <m:r>
                        <a:rPr lang="de-DE" b="0" i="1" smtClean="0">
                          <a:solidFill>
                            <a:srgbClr val="0000CC"/>
                          </a:solidFill>
                          <a:latin typeface="Cambria Math"/>
                          <a:ea typeface="Cambria Math"/>
                        </a:rPr>
                        <m:t>=</m:t>
                      </m:r>
                      <m:sSub>
                        <m:sSubPr>
                          <m:ctrlPr>
                            <a:rPr lang="de-DE" b="0" i="1" smtClean="0">
                              <a:solidFill>
                                <a:srgbClr val="0000CC"/>
                              </a:solidFill>
                              <a:latin typeface="Cambria Math" panose="02040503050406030204" pitchFamily="18" charset="0"/>
                              <a:ea typeface="Cambria Math"/>
                            </a:rPr>
                          </m:ctrlPr>
                        </m:sSubPr>
                        <m:e>
                          <m:r>
                            <a:rPr lang="de-DE" b="0" i="1" smtClean="0">
                              <a:solidFill>
                                <a:srgbClr val="0000CC"/>
                              </a:solidFill>
                              <a:latin typeface="Cambria Math"/>
                              <a:ea typeface="Cambria Math"/>
                            </a:rPr>
                            <m:t>𝑚</m:t>
                          </m:r>
                        </m:e>
                        <m:sub>
                          <m:r>
                            <a:rPr lang="de-DE" b="0" i="1" smtClean="0">
                              <a:solidFill>
                                <a:srgbClr val="0000CC"/>
                              </a:solidFill>
                              <a:latin typeface="Cambria Math"/>
                              <a:ea typeface="Cambria Math"/>
                            </a:rPr>
                            <m:t>2</m:t>
                          </m:r>
                        </m:sub>
                      </m:sSub>
                      <m:sSub>
                        <m:sSubPr>
                          <m:ctrlPr>
                            <a:rPr lang="de-DE" b="0" i="1" smtClean="0">
                              <a:solidFill>
                                <a:srgbClr val="0000CC"/>
                              </a:solidFill>
                              <a:latin typeface="Cambria Math" panose="02040503050406030204" pitchFamily="18" charset="0"/>
                              <a:ea typeface="Cambria Math"/>
                            </a:rPr>
                          </m:ctrlPr>
                        </m:sSubPr>
                        <m:e>
                          <m:r>
                            <a:rPr lang="de-DE" b="0" i="1" smtClean="0">
                              <a:solidFill>
                                <a:srgbClr val="0000CC"/>
                              </a:solidFill>
                              <a:latin typeface="Cambria Math"/>
                              <a:ea typeface="Cambria Math"/>
                            </a:rPr>
                            <m:t>𝐸</m:t>
                          </m:r>
                        </m:e>
                        <m:sub>
                          <m:r>
                            <a:rPr lang="de-DE" b="0" i="1" smtClean="0">
                              <a:solidFill>
                                <a:srgbClr val="0000CC"/>
                              </a:solidFill>
                              <a:latin typeface="Cambria Math"/>
                              <a:ea typeface="Cambria Math"/>
                            </a:rPr>
                            <m:t>2</m:t>
                          </m:r>
                        </m:sub>
                      </m:sSub>
                    </m:oMath>
                  </m:oMathPara>
                </a14:m>
                <a:endParaRPr lang="en-US" dirty="0">
                  <a:solidFill>
                    <a:srgbClr val="0000CC"/>
                  </a:solidFill>
                </a:endParaRPr>
              </a:p>
            </p:txBody>
          </p:sp>
        </mc:Choice>
        <mc:Fallback xmlns="">
          <p:sp>
            <p:nvSpPr>
              <p:cNvPr id="2" name="Textfeld 1"/>
              <p:cNvSpPr txBox="1">
                <a:spLocks noRot="1" noChangeAspect="1" noMove="1" noResize="1" noEditPoints="1" noAdjustHandles="1" noChangeArrowheads="1" noChangeShapeType="1" noTextEdit="1"/>
              </p:cNvSpPr>
              <p:nvPr/>
            </p:nvSpPr>
            <p:spPr>
              <a:xfrm>
                <a:off x="1080000" y="4184698"/>
                <a:ext cx="4071756" cy="3693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1080000" y="4544698"/>
                <a:ext cx="2761717" cy="656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CC"/>
                              </a:solidFill>
                              <a:latin typeface="Cambria Math" panose="02040503050406030204" pitchFamily="18" charset="0"/>
                            </a:rPr>
                          </m:ctrlPr>
                        </m:sSubPr>
                        <m:e>
                          <m:r>
                            <a:rPr lang="de-DE" b="0" i="1" smtClean="0">
                              <a:solidFill>
                                <a:srgbClr val="0000CC"/>
                              </a:solidFill>
                              <a:latin typeface="Cambria Math"/>
                            </a:rPr>
                            <m:t>𝑚</m:t>
                          </m:r>
                        </m:e>
                        <m:sub>
                          <m:r>
                            <a:rPr lang="de-DE" b="0" i="1" smtClean="0">
                              <a:solidFill>
                                <a:srgbClr val="0000CC"/>
                              </a:solidFill>
                              <a:latin typeface="Cambria Math"/>
                            </a:rPr>
                            <m:t>1</m:t>
                          </m:r>
                        </m:sub>
                      </m:sSub>
                      <m:r>
                        <a:rPr lang="de-DE" b="0" i="1" smtClean="0">
                          <a:solidFill>
                            <a:srgbClr val="0000CC"/>
                          </a:solidFill>
                          <a:latin typeface="Cambria Math"/>
                        </a:rPr>
                        <m:t>=</m:t>
                      </m:r>
                      <m:d>
                        <m:dPr>
                          <m:ctrlPr>
                            <a:rPr lang="de-DE" b="0" i="1" smtClean="0">
                              <a:solidFill>
                                <a:srgbClr val="0000CC"/>
                              </a:solidFill>
                              <a:latin typeface="Cambria Math" panose="02040503050406030204" pitchFamily="18" charset="0"/>
                            </a:rPr>
                          </m:ctrlPr>
                        </m:dPr>
                        <m:e>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𝑚</m:t>
                              </m:r>
                            </m:e>
                            <m:sub>
                              <m:r>
                                <a:rPr lang="de-DE" b="0" i="1" smtClean="0">
                                  <a:solidFill>
                                    <a:srgbClr val="0000CC"/>
                                  </a:solidFill>
                                  <a:latin typeface="Cambria Math"/>
                                </a:rPr>
                                <m:t>1</m:t>
                              </m:r>
                            </m:sub>
                          </m:sSub>
                          <m:r>
                            <a:rPr lang="de-DE" b="0" i="1" smtClean="0">
                              <a:solidFill>
                                <a:srgbClr val="0000CC"/>
                              </a:solidFill>
                              <a:latin typeface="Cambria Math"/>
                            </a:rPr>
                            <m:t>+</m:t>
                          </m:r>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𝑚</m:t>
                              </m:r>
                            </m:e>
                            <m:sub>
                              <m:r>
                                <a:rPr lang="de-DE" b="0" i="1" smtClean="0">
                                  <a:solidFill>
                                    <a:srgbClr val="0000CC"/>
                                  </a:solidFill>
                                  <a:latin typeface="Cambria Math"/>
                                </a:rPr>
                                <m:t>2</m:t>
                              </m:r>
                            </m:sub>
                          </m:sSub>
                        </m:e>
                      </m:d>
                      <m:f>
                        <m:fPr>
                          <m:ctrlPr>
                            <a:rPr lang="de-DE" b="0" i="1" smtClean="0">
                              <a:solidFill>
                                <a:srgbClr val="0000CC"/>
                              </a:solidFill>
                              <a:latin typeface="Cambria Math" panose="02040503050406030204" pitchFamily="18" charset="0"/>
                            </a:rPr>
                          </m:ctrlPr>
                        </m:fPr>
                        <m:num>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𝐸</m:t>
                              </m:r>
                            </m:e>
                            <m:sub>
                              <m:r>
                                <a:rPr lang="de-DE" b="0" i="1" smtClean="0">
                                  <a:solidFill>
                                    <a:srgbClr val="0000CC"/>
                                  </a:solidFill>
                                  <a:latin typeface="Cambria Math"/>
                                </a:rPr>
                                <m:t>2</m:t>
                              </m:r>
                            </m:sub>
                          </m:sSub>
                        </m:num>
                        <m:den>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𝐸</m:t>
                              </m:r>
                            </m:e>
                            <m:sub>
                              <m:r>
                                <a:rPr lang="de-DE" b="0" i="1" smtClean="0">
                                  <a:solidFill>
                                    <a:srgbClr val="0000CC"/>
                                  </a:solidFill>
                                  <a:latin typeface="Cambria Math"/>
                                </a:rPr>
                                <m:t>1</m:t>
                              </m:r>
                            </m:sub>
                          </m:sSub>
                          <m:r>
                            <a:rPr lang="de-DE" b="0" i="1" smtClean="0">
                              <a:solidFill>
                                <a:srgbClr val="0000CC"/>
                              </a:solidFill>
                              <a:latin typeface="Cambria Math"/>
                            </a:rPr>
                            <m:t>+</m:t>
                          </m:r>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𝐸</m:t>
                              </m:r>
                            </m:e>
                            <m:sub>
                              <m:r>
                                <a:rPr lang="de-DE" b="0" i="1" smtClean="0">
                                  <a:solidFill>
                                    <a:srgbClr val="0000CC"/>
                                  </a:solidFill>
                                  <a:latin typeface="Cambria Math"/>
                                </a:rPr>
                                <m:t>2</m:t>
                              </m:r>
                            </m:sub>
                          </m:sSub>
                        </m:den>
                      </m:f>
                    </m:oMath>
                  </m:oMathPara>
                </a14:m>
                <a:endParaRPr lang="en-US" dirty="0"/>
              </a:p>
            </p:txBody>
          </p:sp>
        </mc:Choice>
        <mc:Fallback xmlns="">
          <p:sp>
            <p:nvSpPr>
              <p:cNvPr id="3" name="Textfeld 2"/>
              <p:cNvSpPr txBox="1">
                <a:spLocks noRot="1" noChangeAspect="1" noMove="1" noResize="1" noEditPoints="1" noAdjustHandles="1" noChangeArrowheads="1" noChangeShapeType="1" noTextEdit="1"/>
              </p:cNvSpPr>
              <p:nvPr/>
            </p:nvSpPr>
            <p:spPr>
              <a:xfrm>
                <a:off x="1080000" y="4544698"/>
                <a:ext cx="2761717" cy="65620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1080000" y="5264698"/>
                <a:ext cx="399891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smtClean="0">
                                  <a:latin typeface="Cambria Math" panose="02040503050406030204" pitchFamily="18" charset="0"/>
                                </a:rPr>
                              </m:ctrlPr>
                            </m:sSubPr>
                            <m:e>
                              <m:r>
                                <a:rPr lang="de-DE" sz="1400" b="0" i="1" smtClean="0">
                                  <a:latin typeface="Cambria Math"/>
                                </a:rPr>
                                <m:t>𝐸</m:t>
                              </m:r>
                            </m:e>
                            <m:sub>
                              <m:r>
                                <a:rPr lang="de-DE" sz="1400" b="0" i="1" smtClean="0">
                                  <a:latin typeface="Cambria Math"/>
                                </a:rPr>
                                <m:t>𝐿</m:t>
                              </m:r>
                            </m:sub>
                          </m:sSub>
                        </m:e>
                      </m:d>
                      <m:r>
                        <a:rPr lang="de-DE" sz="1400" b="0" i="1" smtClean="0">
                          <a:latin typeface="Cambria Math"/>
                        </a:rPr>
                        <m:t>=103.5</m:t>
                      </m:r>
                      <m:r>
                        <a:rPr lang="de-DE" sz="1400" b="0" i="1" smtClean="0">
                          <a:latin typeface="Cambria Math"/>
                          <a:ea typeface="Cambria Math"/>
                        </a:rPr>
                        <m:t>±0.5 </m:t>
                      </m:r>
                      <m:r>
                        <a:rPr lang="de-DE" sz="1400" b="0" i="1" smtClean="0">
                          <a:latin typeface="Cambria Math"/>
                          <a:ea typeface="Cambria Math"/>
                        </a:rPr>
                        <m:t>𝑀𝑒𝑉</m:t>
                      </m:r>
                      <m:r>
                        <a:rPr lang="de-DE" sz="1400" b="0" i="1" smtClean="0">
                          <a:latin typeface="Cambria Math"/>
                          <a:ea typeface="Cambria Math"/>
                        </a:rPr>
                        <m:t>   →   </m:t>
                      </m:r>
                      <m:d>
                        <m:dPr>
                          <m:begChr m:val="⟨"/>
                          <m:endChr m:val="⟩"/>
                          <m:ctrlPr>
                            <a:rPr lang="de-DE" sz="1400" b="0" i="1" smtClean="0">
                              <a:latin typeface="Cambria Math" panose="02040503050406030204" pitchFamily="18" charset="0"/>
                              <a:ea typeface="Cambria Math"/>
                            </a:rPr>
                          </m:ctrlPr>
                        </m:d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𝐴</m:t>
                              </m:r>
                            </m:e>
                            <m:sub>
                              <m:r>
                                <a:rPr lang="de-DE" sz="1400" b="0" i="1" smtClean="0">
                                  <a:latin typeface="Cambria Math"/>
                                  <a:ea typeface="Cambria Math"/>
                                </a:rPr>
                                <m:t>𝐿</m:t>
                              </m:r>
                            </m:sub>
                          </m:sSub>
                        </m:e>
                      </m:d>
                      <m:r>
                        <a:rPr lang="de-DE" sz="1400" b="0" i="1" smtClean="0">
                          <a:latin typeface="Cambria Math"/>
                          <a:ea typeface="Cambria Math"/>
                        </a:rPr>
                        <m:t>=108.9±0.5</m:t>
                      </m:r>
                    </m:oMath>
                  </m:oMathPara>
                </a14:m>
                <a:endParaRPr lang="en-US" sz="1400" dirty="0"/>
              </a:p>
            </p:txBody>
          </p:sp>
        </mc:Choice>
        <mc:Fallback xmlns="">
          <p:sp>
            <p:nvSpPr>
              <p:cNvPr id="5" name="Textfeld 4"/>
              <p:cNvSpPr txBox="1">
                <a:spLocks noRot="1" noChangeAspect="1" noMove="1" noResize="1" noEditPoints="1" noAdjustHandles="1" noChangeArrowheads="1" noChangeShapeType="1" noTextEdit="1"/>
              </p:cNvSpPr>
              <p:nvPr/>
            </p:nvSpPr>
            <p:spPr>
              <a:xfrm>
                <a:off x="1080000" y="5264698"/>
                <a:ext cx="3998915" cy="307777"/>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80000" y="5624698"/>
                <a:ext cx="39909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smtClean="0">
                                  <a:latin typeface="Cambria Math" panose="02040503050406030204" pitchFamily="18" charset="0"/>
                                </a:rPr>
                              </m:ctrlPr>
                            </m:sSubPr>
                            <m:e>
                              <m:r>
                                <a:rPr lang="de-DE" sz="1400" b="0" i="1" smtClean="0">
                                  <a:latin typeface="Cambria Math"/>
                                </a:rPr>
                                <m:t>𝐸</m:t>
                              </m:r>
                            </m:e>
                            <m:sub>
                              <m:r>
                                <a:rPr lang="de-DE" sz="1400" b="0" i="1" smtClean="0">
                                  <a:latin typeface="Cambria Math"/>
                                </a:rPr>
                                <m:t>𝐻</m:t>
                              </m:r>
                            </m:sub>
                          </m:sSub>
                        </m:e>
                      </m:d>
                      <m:r>
                        <a:rPr lang="de-DE" sz="1400" b="0" i="1" smtClean="0">
                          <a:latin typeface="Cambria Math"/>
                        </a:rPr>
                        <m:t>= 78.3</m:t>
                      </m:r>
                      <m:r>
                        <a:rPr lang="de-DE" sz="1400" b="0" i="1" smtClean="0">
                          <a:latin typeface="Cambria Math"/>
                          <a:ea typeface="Cambria Math"/>
                        </a:rPr>
                        <m:t>±0.5 </m:t>
                      </m:r>
                      <m:r>
                        <a:rPr lang="de-DE" sz="1400" b="0" i="1" smtClean="0">
                          <a:latin typeface="Cambria Math"/>
                          <a:ea typeface="Cambria Math"/>
                        </a:rPr>
                        <m:t>𝑀𝑒𝑉</m:t>
                      </m:r>
                      <m:r>
                        <a:rPr lang="de-DE" sz="1400" b="0" i="1" smtClean="0">
                          <a:latin typeface="Cambria Math"/>
                          <a:ea typeface="Cambria Math"/>
                        </a:rPr>
                        <m:t>   →   </m:t>
                      </m:r>
                      <m:d>
                        <m:dPr>
                          <m:begChr m:val="⟨"/>
                          <m:endChr m:val="⟩"/>
                          <m:ctrlPr>
                            <a:rPr lang="de-DE" sz="1400" b="0" i="1" smtClean="0">
                              <a:latin typeface="Cambria Math" panose="02040503050406030204" pitchFamily="18" charset="0"/>
                              <a:ea typeface="Cambria Math"/>
                            </a:rPr>
                          </m:ctrlPr>
                        </m:d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𝐴</m:t>
                              </m:r>
                            </m:e>
                            <m:sub>
                              <m:r>
                                <a:rPr lang="de-DE" sz="1400" b="0" i="1" smtClean="0">
                                  <a:latin typeface="Cambria Math"/>
                                  <a:ea typeface="Cambria Math"/>
                                </a:rPr>
                                <m:t>𝐻</m:t>
                              </m:r>
                            </m:sub>
                          </m:sSub>
                        </m:e>
                      </m:d>
                      <m:r>
                        <a:rPr lang="de-DE" sz="1400" b="0" i="1" smtClean="0">
                          <a:latin typeface="Cambria Math"/>
                          <a:ea typeface="Cambria Math"/>
                        </a:rPr>
                        <m:t>=143.1±0.5</m:t>
                      </m:r>
                    </m:oMath>
                  </m:oMathPara>
                </a14:m>
                <a:endParaRPr lang="en-US"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1080000" y="5624698"/>
                <a:ext cx="3990901" cy="307777"/>
              </a:xfrm>
              <a:prstGeom prst="rect">
                <a:avLst/>
              </a:prstGeom>
              <a:blipFill>
                <a:blip r:embed="rId6"/>
                <a:stretch>
                  <a:fillRect/>
                </a:stretch>
              </a:blipFill>
            </p:spPr>
            <p:txBody>
              <a:bodyPr/>
              <a:lstStyle/>
              <a:p>
                <a:r>
                  <a:rPr lang="de-DE">
                    <a:noFill/>
                  </a:rPr>
                  <a:t> </a:t>
                </a:r>
              </a:p>
            </p:txBody>
          </p:sp>
        </mc:Fallback>
      </mc:AlternateContent>
      <p:sp>
        <p:nvSpPr>
          <p:cNvPr id="6" name="Textfeld 5"/>
          <p:cNvSpPr txBox="1"/>
          <p:nvPr/>
        </p:nvSpPr>
        <p:spPr>
          <a:xfrm>
            <a:off x="5724616" y="2996698"/>
            <a:ext cx="3420000" cy="646331"/>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The kinetic energies of the fragments are converted into ionization energy, and the fragments stop before reaching the Frisch grids.</a:t>
            </a:r>
            <a:endParaRPr lang="en-US" sz="1200" dirty="0">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4000" y="944698"/>
            <a:ext cx="3060000" cy="19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1080000" y="6092698"/>
            <a:ext cx="934871"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m</a:t>
            </a:r>
            <a:r>
              <a:rPr lang="en-US" sz="1000" baseline="-25000" dirty="0" smtClean="0">
                <a:latin typeface="Times New Roman" panose="02020603050405020304" pitchFamily="18" charset="0"/>
                <a:cs typeface="Times New Roman" panose="02020603050405020304" pitchFamily="18" charset="0"/>
              </a:rPr>
              <a:t>1</a:t>
            </a:r>
            <a:r>
              <a:rPr lang="en-US" sz="1000" dirty="0" smtClean="0">
                <a:latin typeface="Times New Roman" panose="02020603050405020304" pitchFamily="18" charset="0"/>
                <a:cs typeface="Times New Roman" panose="02020603050405020304" pitchFamily="18" charset="0"/>
              </a:rPr>
              <a:t> + m</a:t>
            </a:r>
            <a:r>
              <a:rPr lang="en-US" sz="1000" baseline="-25000" dirty="0" smtClean="0">
                <a:latin typeface="Times New Roman" panose="02020603050405020304" pitchFamily="18" charset="0"/>
                <a:cs typeface="Times New Roman" panose="02020603050405020304" pitchFamily="18" charset="0"/>
              </a:rPr>
              <a:t>2</a:t>
            </a:r>
            <a:r>
              <a:rPr lang="en-US" sz="1000" dirty="0" smtClean="0">
                <a:latin typeface="Times New Roman" panose="02020603050405020304" pitchFamily="18" charset="0"/>
                <a:cs typeface="Times New Roman" panose="02020603050405020304" pitchFamily="18" charset="0"/>
              </a:rPr>
              <a:t> = 252</a:t>
            </a:r>
            <a:endParaRPr lang="en-US" sz="1000" dirty="0">
              <a:latin typeface="Times New Roman" panose="02020603050405020304" pitchFamily="18" charset="0"/>
              <a:cs typeface="Times New Roman" panose="02020603050405020304" pitchFamily="18" charset="0"/>
            </a:endParaRPr>
          </a:p>
        </p:txBody>
      </p:sp>
      <p:sp>
        <p:nvSpPr>
          <p:cNvPr id="10" name="Titel 9"/>
          <p:cNvSpPr>
            <a:spLocks noGrp="1"/>
          </p:cNvSpPr>
          <p:nvPr>
            <p:ph type="title"/>
          </p:nvPr>
        </p:nvSpPr>
        <p:spPr/>
        <p:txBody>
          <a:bodyPr/>
          <a:lstStyle/>
          <a:p>
            <a:r>
              <a:rPr lang="en-US" dirty="0" smtClean="0"/>
              <a:t>Fission fragment mass measurement</a:t>
            </a:r>
            <a:endParaRPr lang="en-US" dirty="0"/>
          </a:p>
        </p:txBody>
      </p:sp>
    </p:spTree>
    <p:extLst>
      <p:ext uri="{BB962C8B-B14F-4D97-AF65-F5344CB8AC3E}">
        <p14:creationId xmlns:p14="http://schemas.microsoft.com/office/powerpoint/2010/main" val="2332562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00" y="764704"/>
            <a:ext cx="3876173" cy="50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2232000" y="4940698"/>
            <a:ext cx="925253" cy="307777"/>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&lt;108.9</a:t>
            </a:r>
            <a:r>
              <a:rPr lang="en-US" sz="800" dirty="0" smtClean="0">
                <a:solidFill>
                  <a:srgbClr val="0000CC"/>
                </a:solidFill>
                <a:latin typeface="Times New Roman" panose="02020603050405020304" pitchFamily="18" charset="0"/>
                <a:cs typeface="Times New Roman" panose="02020603050405020304" pitchFamily="18" charset="0"/>
              </a:rPr>
              <a:t> </a:t>
            </a:r>
            <a:r>
              <a:rPr lang="en-US" sz="1400" dirty="0" smtClean="0">
                <a:solidFill>
                  <a:srgbClr val="0000CC"/>
                </a:solidFill>
                <a:latin typeface="Times New Roman" panose="02020603050405020304" pitchFamily="18" charset="0"/>
                <a:cs typeface="Times New Roman" panose="02020603050405020304" pitchFamily="18" charset="0"/>
              </a:rPr>
              <a:t>u&gt;</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10" name="Textfeld 9"/>
          <p:cNvSpPr txBox="1"/>
          <p:nvPr/>
        </p:nvSpPr>
        <p:spPr>
          <a:xfrm>
            <a:off x="3384000" y="4940698"/>
            <a:ext cx="925253" cy="307777"/>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&lt;143.1</a:t>
            </a:r>
            <a:r>
              <a:rPr lang="en-US" sz="800" dirty="0" smtClean="0">
                <a:solidFill>
                  <a:srgbClr val="0000CC"/>
                </a:solidFill>
                <a:latin typeface="Times New Roman" panose="02020603050405020304" pitchFamily="18" charset="0"/>
                <a:cs typeface="Times New Roman" panose="02020603050405020304" pitchFamily="18" charset="0"/>
              </a:rPr>
              <a:t> </a:t>
            </a:r>
            <a:r>
              <a:rPr lang="en-US" sz="1400" dirty="0" smtClean="0">
                <a:solidFill>
                  <a:srgbClr val="0000CC"/>
                </a:solidFill>
                <a:latin typeface="Times New Roman" panose="02020603050405020304" pitchFamily="18" charset="0"/>
                <a:cs typeface="Times New Roman" panose="02020603050405020304" pitchFamily="18" charset="0"/>
              </a:rPr>
              <a:t>u&gt;</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8" name="Textfeld 7"/>
          <p:cNvSpPr txBox="1"/>
          <p:nvPr/>
        </p:nvSpPr>
        <p:spPr>
          <a:xfrm>
            <a:off x="5400000" y="5120698"/>
            <a:ext cx="2459328" cy="369332"/>
          </a:xfrm>
          <a:prstGeom prst="rect">
            <a:avLst/>
          </a:prstGeom>
          <a:noFill/>
          <a:ln>
            <a:solidFill>
              <a:srgbClr val="FF0000"/>
            </a:solidFill>
          </a:ln>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mass resolution   </a:t>
            </a:r>
            <a:r>
              <a:rPr lang="el-GR" dirty="0" smtClean="0">
                <a:solidFill>
                  <a:srgbClr val="0000CC"/>
                </a:solidFill>
                <a:latin typeface="Times New Roman"/>
                <a:cs typeface="Times New Roman"/>
              </a:rPr>
              <a:t>σ</a:t>
            </a:r>
            <a:r>
              <a:rPr lang="de-DE" dirty="0" smtClean="0">
                <a:solidFill>
                  <a:srgbClr val="0000CC"/>
                </a:solidFill>
                <a:latin typeface="Times New Roman"/>
                <a:cs typeface="Times New Roman"/>
              </a:rPr>
              <a:t> = 3 u</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2" name="Titel 1"/>
          <p:cNvSpPr>
            <a:spLocks noGrp="1"/>
          </p:cNvSpPr>
          <p:nvPr>
            <p:ph type="title"/>
          </p:nvPr>
        </p:nvSpPr>
        <p:spPr/>
        <p:txBody>
          <a:bodyPr/>
          <a:lstStyle/>
          <a:p>
            <a:r>
              <a:rPr lang="en-US" dirty="0" smtClean="0"/>
              <a:t>Fission fragment mass measurement</a:t>
            </a:r>
            <a:endParaRPr lang="en-US" dirty="0"/>
          </a:p>
        </p:txBody>
      </p:sp>
    </p:spTree>
    <p:extLst>
      <p:ext uri="{BB962C8B-B14F-4D97-AF65-F5344CB8AC3E}">
        <p14:creationId xmlns:p14="http://schemas.microsoft.com/office/powerpoint/2010/main" val="278183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46" y="1412776"/>
            <a:ext cx="8291512"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95536" y="6119944"/>
            <a:ext cx="1447832"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Otto Hahn, </a:t>
            </a:r>
            <a:r>
              <a:rPr lang="en-US" sz="1000" dirty="0" err="1" smtClean="0">
                <a:solidFill>
                  <a:srgbClr val="0000CC"/>
                </a:solidFill>
                <a:latin typeface="Times New Roman" panose="02020603050405020304" pitchFamily="18" charset="0"/>
                <a:cs typeface="Times New Roman" panose="02020603050405020304" pitchFamily="18" charset="0"/>
              </a:rPr>
              <a:t>Lise</a:t>
            </a:r>
            <a:r>
              <a:rPr lang="en-US" sz="1000" dirty="0" smtClean="0">
                <a:solidFill>
                  <a:srgbClr val="0000CC"/>
                </a:solidFill>
                <a:latin typeface="Times New Roman" panose="02020603050405020304" pitchFamily="18" charset="0"/>
                <a:cs typeface="Times New Roman" panose="02020603050405020304" pitchFamily="18" charset="0"/>
              </a:rPr>
              <a:t> Meitner</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3" name="Titel 2"/>
          <p:cNvSpPr>
            <a:spLocks noGrp="1"/>
          </p:cNvSpPr>
          <p:nvPr>
            <p:ph type="title"/>
          </p:nvPr>
        </p:nvSpPr>
        <p:spPr/>
        <p:txBody>
          <a:bodyPr/>
          <a:lstStyle/>
          <a:p>
            <a:r>
              <a:rPr lang="en-US" dirty="0" smtClean="0"/>
              <a:t>Nuclear fission</a:t>
            </a:r>
            <a:endParaRPr lang="en-US" dirty="0"/>
          </a:p>
        </p:txBody>
      </p:sp>
      <p:pic>
        <p:nvPicPr>
          <p:cNvPr id="4" name="Grafik 3"/>
          <p:cNvPicPr>
            <a:picLocks noChangeAspect="1"/>
          </p:cNvPicPr>
          <p:nvPr/>
        </p:nvPicPr>
        <p:blipFill>
          <a:blip r:embed="rId4"/>
          <a:stretch>
            <a:fillRect/>
          </a:stretch>
        </p:blipFill>
        <p:spPr>
          <a:xfrm>
            <a:off x="500547" y="4697747"/>
            <a:ext cx="1237810" cy="1402875"/>
          </a:xfrm>
          <a:prstGeom prst="rect">
            <a:avLst/>
          </a:prstGeom>
        </p:spPr>
      </p:pic>
    </p:spTree>
    <p:extLst>
      <p:ext uri="{BB962C8B-B14F-4D97-AF65-F5344CB8AC3E}">
        <p14:creationId xmlns:p14="http://schemas.microsoft.com/office/powerpoint/2010/main" val="68224296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4" y="764704"/>
            <a:ext cx="3964572" cy="28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feld 1"/>
              <p:cNvSpPr txBox="1"/>
              <p:nvPr/>
            </p:nvSpPr>
            <p:spPr>
              <a:xfrm>
                <a:off x="1368000" y="4508702"/>
                <a:ext cx="1991699" cy="53790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solidFill>
                            <a:srgbClr val="0000CC"/>
                          </a:solidFill>
                          <a:latin typeface="Cambria Math"/>
                        </a:rPr>
                        <m:t>𝑐𝑜𝑠</m:t>
                      </m:r>
                      <m:d>
                        <m:dPr>
                          <m:ctrlPr>
                            <a:rPr lang="de-DE" sz="1400" b="0" i="1" smtClean="0">
                              <a:solidFill>
                                <a:srgbClr val="0000CC"/>
                              </a:solidFill>
                              <a:latin typeface="Cambria Math" panose="02040503050406030204" pitchFamily="18" charset="0"/>
                            </a:rPr>
                          </m:ctrlPr>
                        </m:dPr>
                        <m:e>
                          <m:r>
                            <a:rPr lang="de-DE" sz="1400" b="0" i="1" smtClean="0">
                              <a:solidFill>
                                <a:srgbClr val="0000CC"/>
                              </a:solidFill>
                              <a:latin typeface="Cambria Math"/>
                              <a:ea typeface="Cambria Math"/>
                            </a:rPr>
                            <m:t>𝜗</m:t>
                          </m:r>
                        </m:e>
                      </m:d>
                      <m:r>
                        <a:rPr lang="de-DE" sz="1400" b="0" i="1" smtClean="0">
                          <a:solidFill>
                            <a:srgbClr val="0000CC"/>
                          </a:solidFill>
                          <a:latin typeface="Cambria Math"/>
                        </a:rPr>
                        <m:t>=</m:t>
                      </m:r>
                      <m:f>
                        <m:fPr>
                          <m:ctrlPr>
                            <a:rPr lang="de-DE" sz="1400" b="0" i="1" smtClean="0">
                              <a:solidFill>
                                <a:srgbClr val="0000CC"/>
                              </a:solidFill>
                              <a:latin typeface="Cambria Math" panose="02040503050406030204" pitchFamily="18" charset="0"/>
                            </a:rPr>
                          </m:ctrlPr>
                        </m:fPr>
                        <m:num>
                          <m:r>
                            <a:rPr lang="de-DE" sz="1400" b="0" i="1" smtClean="0">
                              <a:solidFill>
                                <a:srgbClr val="0000CC"/>
                              </a:solidFill>
                              <a:latin typeface="Cambria Math"/>
                            </a:rPr>
                            <m:t>𝑑</m:t>
                          </m:r>
                          <m:r>
                            <a:rPr lang="de-DE" sz="1400" b="0" i="1" smtClean="0">
                              <a:solidFill>
                                <a:srgbClr val="0000CC"/>
                              </a:solidFill>
                              <a:latin typeface="Cambria Math"/>
                            </a:rPr>
                            <m:t>−</m:t>
                          </m:r>
                          <m:r>
                            <a:rPr lang="de-DE" sz="1400" b="0" i="1" smtClean="0">
                              <a:solidFill>
                                <a:srgbClr val="0000CC"/>
                              </a:solidFill>
                              <a:latin typeface="Cambria Math"/>
                            </a:rPr>
                            <m:t>𝑇</m:t>
                          </m:r>
                          <m:r>
                            <a:rPr lang="de-DE" sz="1400" b="0" i="1" smtClean="0">
                              <a:solidFill>
                                <a:srgbClr val="0000CC"/>
                              </a:solidFill>
                              <a:latin typeface="Cambria Math"/>
                              <a:ea typeface="Cambria Math"/>
                            </a:rPr>
                            <m:t>∙</m:t>
                          </m:r>
                          <m:sSub>
                            <m:sSubPr>
                              <m:ctrlPr>
                                <a:rPr lang="de-DE" sz="1400" b="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𝑣</m:t>
                              </m:r>
                            </m:e>
                            <m:sub>
                              <m:r>
                                <a:rPr lang="de-DE" sz="1400" b="0" i="1" smtClean="0">
                                  <a:solidFill>
                                    <a:srgbClr val="0000CC"/>
                                  </a:solidFill>
                                  <a:latin typeface="Cambria Math"/>
                                  <a:ea typeface="Cambria Math"/>
                                </a:rPr>
                                <m:t>𝑑𝑟𝑖𝑓𝑡</m:t>
                              </m:r>
                            </m:sub>
                          </m:sSub>
                        </m:num>
                        <m:den>
                          <m:r>
                            <a:rPr lang="de-DE" sz="1400" b="0" i="1" smtClean="0">
                              <a:solidFill>
                                <a:srgbClr val="0000CC"/>
                              </a:solidFill>
                              <a:latin typeface="Cambria Math"/>
                              <a:ea typeface="Cambria Math"/>
                            </a:rPr>
                            <m:t>ℓ</m:t>
                          </m:r>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𝐸</m:t>
                              </m:r>
                              <m:r>
                                <a:rPr lang="de-DE" sz="1400" b="0" i="1" smtClean="0">
                                  <a:solidFill>
                                    <a:srgbClr val="0000CC"/>
                                  </a:solidFill>
                                  <a:latin typeface="Cambria Math"/>
                                  <a:ea typeface="Cambria Math"/>
                                </a:rPr>
                                <m:t>,</m:t>
                              </m:r>
                              <m:r>
                                <a:rPr lang="de-DE" sz="1400" b="0" i="1" smtClean="0">
                                  <a:solidFill>
                                    <a:srgbClr val="0000CC"/>
                                  </a:solidFill>
                                  <a:latin typeface="Cambria Math"/>
                                  <a:ea typeface="Cambria Math"/>
                                </a:rPr>
                                <m:t>𝐴</m:t>
                              </m:r>
                            </m:e>
                          </m:d>
                        </m:den>
                      </m:f>
                    </m:oMath>
                  </m:oMathPara>
                </a14:m>
                <a:endParaRPr lang="en-US" sz="1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368000" y="4508702"/>
                <a:ext cx="1991699" cy="537904"/>
              </a:xfrm>
              <a:prstGeom prst="rect">
                <a:avLst/>
              </a:prstGeom>
              <a:blipFill>
                <a:blip r:embed="rId3"/>
                <a:stretch>
                  <a:fillRect/>
                </a:stretch>
              </a:blipFill>
              <a:ln>
                <a:solidFill>
                  <a:srgbClr val="FF0000"/>
                </a:solidFill>
              </a:ln>
            </p:spPr>
            <p:txBody>
              <a:bodyPr/>
              <a:lstStyle/>
              <a:p>
                <a:r>
                  <a:rPr lang="de-DE">
                    <a:noFill/>
                  </a:rPr>
                  <a:t> </a:t>
                </a:r>
              </a:p>
            </p:txBody>
          </p:sp>
        </mc:Fallback>
      </mc:AlternateContent>
      <p:sp>
        <p:nvSpPr>
          <p:cNvPr id="3" name="Textfeld 2"/>
          <p:cNvSpPr txBox="1"/>
          <p:nvPr/>
        </p:nvSpPr>
        <p:spPr>
          <a:xfrm>
            <a:off x="1260000" y="5264702"/>
            <a:ext cx="3167855" cy="738664"/>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drift velocity:   </a:t>
            </a:r>
            <a:r>
              <a:rPr lang="en-US" sz="1400" dirty="0" err="1" smtClean="0">
                <a:solidFill>
                  <a:srgbClr val="0000CC"/>
                </a:solidFill>
                <a:latin typeface="Times New Roman" panose="02020603050405020304" pitchFamily="18" charset="0"/>
                <a:cs typeface="Times New Roman" panose="02020603050405020304" pitchFamily="18" charset="0"/>
              </a:rPr>
              <a:t>v</a:t>
            </a:r>
            <a:r>
              <a:rPr lang="en-US" sz="1400" baseline="-25000" dirty="0" err="1" smtClean="0">
                <a:solidFill>
                  <a:srgbClr val="0000CC"/>
                </a:solidFill>
                <a:latin typeface="Times New Roman" panose="02020603050405020304" pitchFamily="18" charset="0"/>
                <a:cs typeface="Times New Roman" panose="02020603050405020304" pitchFamily="18" charset="0"/>
              </a:rPr>
              <a:t>drift</a:t>
            </a:r>
            <a:r>
              <a:rPr lang="en-US" sz="1400" dirty="0">
                <a:solidFill>
                  <a:srgbClr val="0000CC"/>
                </a:solidFill>
                <a:latin typeface="Times New Roman" panose="02020603050405020304" pitchFamily="18" charset="0"/>
                <a:cs typeface="Times New Roman" panose="02020603050405020304" pitchFamily="18" charset="0"/>
              </a:rPr>
              <a:t> </a:t>
            </a:r>
            <a:r>
              <a:rPr lang="en-US" sz="1400" dirty="0" smtClean="0">
                <a:solidFill>
                  <a:srgbClr val="0000CC"/>
                </a:solidFill>
                <a:latin typeface="Times New Roman" panose="02020603050405020304" pitchFamily="18" charset="0"/>
                <a:cs typeface="Times New Roman" panose="02020603050405020304" pitchFamily="18" charset="0"/>
              </a:rPr>
              <a:t>= 10 cm/</a:t>
            </a:r>
            <a:r>
              <a:rPr lang="el-GR" sz="1400" dirty="0" smtClean="0">
                <a:solidFill>
                  <a:srgbClr val="0000CC"/>
                </a:solidFill>
                <a:latin typeface="Times New Roman"/>
                <a:cs typeface="Times New Roman"/>
              </a:rPr>
              <a:t>μ</a:t>
            </a:r>
            <a:r>
              <a:rPr lang="de-DE" sz="1400" dirty="0" smtClean="0">
                <a:solidFill>
                  <a:srgbClr val="0000CC"/>
                </a:solidFill>
                <a:latin typeface="Times New Roman"/>
                <a:cs typeface="Times New Roman"/>
              </a:rPr>
              <a:t>s</a:t>
            </a:r>
          </a:p>
          <a:p>
            <a:r>
              <a:rPr lang="en-US" sz="1400" dirty="0" smtClean="0">
                <a:solidFill>
                  <a:srgbClr val="0000CC"/>
                </a:solidFill>
                <a:latin typeface="Times New Roman"/>
                <a:cs typeface="Times New Roman"/>
              </a:rPr>
              <a:t>range of fragments in </a:t>
            </a:r>
            <a:r>
              <a:rPr lang="en-US" sz="1400" dirty="0" err="1" smtClean="0">
                <a:solidFill>
                  <a:srgbClr val="0000CC"/>
                </a:solidFill>
                <a:latin typeface="Times New Roman"/>
                <a:cs typeface="Times New Roman"/>
              </a:rPr>
              <a:t>methan</a:t>
            </a:r>
            <a:r>
              <a:rPr lang="en-US" sz="1400" dirty="0" smtClean="0">
                <a:solidFill>
                  <a:srgbClr val="0000CC"/>
                </a:solidFill>
                <a:latin typeface="Times New Roman"/>
                <a:cs typeface="Times New Roman"/>
              </a:rPr>
              <a:t> gas</a:t>
            </a:r>
            <a:r>
              <a:rPr lang="de-DE" sz="1400" dirty="0" smtClean="0">
                <a:solidFill>
                  <a:srgbClr val="0000CC"/>
                </a:solidFill>
                <a:latin typeface="Times New Roman"/>
                <a:cs typeface="Times New Roman"/>
              </a:rPr>
              <a:t>: ℓ(E,A)</a:t>
            </a:r>
          </a:p>
          <a:p>
            <a:r>
              <a:rPr lang="en-US" sz="1400" dirty="0" smtClean="0">
                <a:solidFill>
                  <a:srgbClr val="0000CC"/>
                </a:solidFill>
                <a:latin typeface="Times New Roman"/>
                <a:cs typeface="Times New Roman"/>
              </a:rPr>
              <a:t>distance cathode-anode</a:t>
            </a:r>
            <a:r>
              <a:rPr lang="de-DE" sz="1400" dirty="0" smtClean="0">
                <a:solidFill>
                  <a:srgbClr val="0000CC"/>
                </a:solidFill>
                <a:latin typeface="Times New Roman"/>
                <a:cs typeface="Times New Roman"/>
              </a:rPr>
              <a:t>:   d = 3.8 cm</a:t>
            </a:r>
            <a:endParaRPr lang="en-US" sz="1400" dirty="0">
              <a:solidFill>
                <a:srgbClr val="0000CC"/>
              </a:solidFill>
              <a:latin typeface="Times New Roman" panose="02020603050405020304" pitchFamily="18" charset="0"/>
              <a:cs typeface="Times New Roman" panose="02020603050405020304" pitchFamily="18"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1797133791"/>
              </p:ext>
            </p:extLst>
          </p:nvPr>
        </p:nvGraphicFramePr>
        <p:xfrm>
          <a:off x="7092280" y="3725790"/>
          <a:ext cx="1584176" cy="1854200"/>
        </p:xfrm>
        <a:graphic>
          <a:graphicData uri="http://schemas.openxmlformats.org/drawingml/2006/table">
            <a:tbl>
              <a:tblPr firstRow="1" bandRow="1">
                <a:tableStyleId>{5940675A-B579-460E-94D1-54222C63F5DA}</a:tableStyleId>
              </a:tblPr>
              <a:tblGrid>
                <a:gridCol w="791795">
                  <a:extLst>
                    <a:ext uri="{9D8B030D-6E8A-4147-A177-3AD203B41FA5}">
                      <a16:colId xmlns:a16="http://schemas.microsoft.com/office/drawing/2014/main" val="20000"/>
                    </a:ext>
                  </a:extLst>
                </a:gridCol>
                <a:gridCol w="792381">
                  <a:extLst>
                    <a:ext uri="{9D8B030D-6E8A-4147-A177-3AD203B41FA5}">
                      <a16:colId xmlns:a16="http://schemas.microsoft.com/office/drawing/2014/main" val="20001"/>
                    </a:ext>
                  </a:extLst>
                </a:gridCol>
              </a:tblGrid>
              <a:tr h="370840">
                <a:tc gridSpan="2">
                  <a:txBody>
                    <a:bodyPr/>
                    <a:lstStyle/>
                    <a:p>
                      <a:pPr algn="ctr"/>
                      <a:r>
                        <a:rPr lang="en-US" sz="1400" dirty="0" smtClean="0">
                          <a:latin typeface="Times New Roman" panose="02020603050405020304" pitchFamily="18" charset="0"/>
                          <a:cs typeface="Times New Roman" panose="02020603050405020304" pitchFamily="18" charset="0"/>
                        </a:rPr>
                        <a:t>angular resolution</a:t>
                      </a:r>
                      <a:endParaRPr lang="en-US" sz="1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l-GR" sz="1800" dirty="0" smtClean="0">
                          <a:latin typeface="Times New Roman"/>
                          <a:cs typeface="Times New Roman"/>
                        </a:rPr>
                        <a:t>ϑ</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l-GR" sz="1800" dirty="0" smtClean="0">
                          <a:latin typeface="Times New Roman"/>
                          <a:cs typeface="Times New Roman"/>
                        </a:rPr>
                        <a:t>σ</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ctr"/>
                      <a:r>
                        <a:rPr lang="en-US" sz="1400" dirty="0" smtClean="0">
                          <a:latin typeface="Times New Roman" panose="02020603050405020304" pitchFamily="18" charset="0"/>
                          <a:cs typeface="Times New Roman" panose="02020603050405020304" pitchFamily="18" charset="0"/>
                        </a:rPr>
                        <a:t>30</a:t>
                      </a:r>
                      <a:r>
                        <a:rPr lang="en-US" sz="1400" baseline="30000" dirty="0" smtClean="0">
                          <a:latin typeface="Times New Roman" panose="02020603050405020304" pitchFamily="18" charset="0"/>
                          <a:cs typeface="Times New Roman" panose="02020603050405020304" pitchFamily="18" charset="0"/>
                        </a:rPr>
                        <a:t>0</a:t>
                      </a:r>
                      <a:endParaRPr lang="en-US" sz="1400" baseline="300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4.2</a:t>
                      </a:r>
                      <a:r>
                        <a:rPr lang="en-US" sz="1400" baseline="30000" dirty="0" smtClean="0">
                          <a:latin typeface="Times New Roman" panose="02020603050405020304" pitchFamily="18" charset="0"/>
                          <a:cs typeface="Times New Roman" panose="02020603050405020304" pitchFamily="18" charset="0"/>
                        </a:rPr>
                        <a:t>0</a:t>
                      </a:r>
                      <a:endParaRPr lang="en-US" sz="1400"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ctr"/>
                      <a:r>
                        <a:rPr lang="en-US" sz="1400" dirty="0" smtClean="0">
                          <a:latin typeface="Times New Roman" panose="02020603050405020304" pitchFamily="18" charset="0"/>
                          <a:cs typeface="Times New Roman" panose="02020603050405020304" pitchFamily="18" charset="0"/>
                        </a:rPr>
                        <a:t>50</a:t>
                      </a:r>
                      <a:r>
                        <a:rPr lang="en-US" sz="1400" baseline="30000" dirty="0" smtClean="0">
                          <a:latin typeface="Times New Roman" panose="02020603050405020304" pitchFamily="18" charset="0"/>
                          <a:cs typeface="Times New Roman" panose="02020603050405020304" pitchFamily="18" charset="0"/>
                        </a:rPr>
                        <a:t>0</a:t>
                      </a:r>
                      <a:endParaRPr lang="en-US" sz="1400" baseline="300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2.5</a:t>
                      </a:r>
                      <a:r>
                        <a:rPr lang="en-US" sz="1400" baseline="30000" dirty="0" smtClean="0">
                          <a:latin typeface="Times New Roman" panose="02020603050405020304" pitchFamily="18" charset="0"/>
                          <a:cs typeface="Times New Roman" panose="02020603050405020304" pitchFamily="18" charset="0"/>
                        </a:rPr>
                        <a:t>0</a:t>
                      </a:r>
                      <a:endParaRPr lang="en-US" sz="1400"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pPr algn="ctr"/>
                      <a:r>
                        <a:rPr lang="en-US" sz="1400" dirty="0" smtClean="0">
                          <a:latin typeface="Times New Roman" panose="02020603050405020304" pitchFamily="18" charset="0"/>
                          <a:cs typeface="Times New Roman" panose="02020603050405020304" pitchFamily="18" charset="0"/>
                        </a:rPr>
                        <a:t>70</a:t>
                      </a:r>
                      <a:r>
                        <a:rPr lang="en-US" sz="1400" baseline="30000" dirty="0" smtClean="0">
                          <a:latin typeface="Times New Roman" panose="02020603050405020304" pitchFamily="18" charset="0"/>
                          <a:cs typeface="Times New Roman" panose="02020603050405020304" pitchFamily="18" charset="0"/>
                        </a:rPr>
                        <a:t>0</a:t>
                      </a:r>
                      <a:endParaRPr lang="en-US" sz="1400" baseline="300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2.3</a:t>
                      </a:r>
                      <a:r>
                        <a:rPr lang="en-US" sz="1400" baseline="30000" dirty="0" smtClean="0">
                          <a:latin typeface="Times New Roman" panose="02020603050405020304" pitchFamily="18" charset="0"/>
                          <a:cs typeface="Times New Roman" panose="02020603050405020304" pitchFamily="18" charset="0"/>
                        </a:rPr>
                        <a:t>0</a:t>
                      </a:r>
                      <a:endParaRPr lang="en-US" sz="1400"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7" name="Textfeld 6"/>
          <p:cNvSpPr txBox="1"/>
          <p:nvPr/>
        </p:nvSpPr>
        <p:spPr>
          <a:xfrm>
            <a:off x="5724616" y="2492702"/>
            <a:ext cx="3420000" cy="830997"/>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The anode time signals are caused by the first electrons which pass the Frisch grids and are thus linear dependent on bot the lengths of the fragment tracks and the cosine of the polar angle </a:t>
            </a:r>
            <a:r>
              <a:rPr lang="el-GR" sz="1200" dirty="0" smtClean="0">
                <a:latin typeface="Times New Roman"/>
                <a:cs typeface="Times New Roman"/>
              </a:rPr>
              <a:t>θ</a:t>
            </a:r>
            <a:r>
              <a:rPr lang="de-DE" sz="1200" dirty="0" smtClean="0">
                <a:latin typeface="Times New Roman"/>
                <a:cs typeface="Times New Roman"/>
              </a:rPr>
              <a:t>.</a:t>
            </a:r>
            <a:endParaRPr lang="en-US" sz="1200" dirty="0">
              <a:latin typeface="Times New Roman" panose="02020603050405020304" pitchFamily="18" charset="0"/>
              <a:cs typeface="Times New Roman" panose="02020603050405020304" pitchFamily="18" charset="0"/>
            </a:endParaRPr>
          </a:p>
        </p:txBody>
      </p:sp>
      <p:pic>
        <p:nvPicPr>
          <p:cNvPr id="3074" name="Picture 2" descr="D:\web-docs\FISSION\fission_setup\img1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615" y="944702"/>
            <a:ext cx="3171825" cy="14859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feld 5"/>
              <p:cNvSpPr txBox="1"/>
              <p:nvPr/>
            </p:nvSpPr>
            <p:spPr>
              <a:xfrm>
                <a:off x="720000" y="3716702"/>
                <a:ext cx="2162836" cy="326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latin typeface="Cambria Math"/>
                        </a:rPr>
                        <m:t>𝑑𝑟𝑖𝑓𝑡</m:t>
                      </m:r>
                      <m:r>
                        <a:rPr lang="de-DE" sz="1200" b="0" i="1" smtClean="0">
                          <a:latin typeface="Cambria Math"/>
                        </a:rPr>
                        <m:t>−</m:t>
                      </m:r>
                      <m:r>
                        <a:rPr lang="de-DE" sz="1200" b="0" i="1" smtClean="0">
                          <a:latin typeface="Cambria Math"/>
                        </a:rPr>
                        <m:t>𝑡𝑖𝑚𝑒</m:t>
                      </m:r>
                      <m:r>
                        <a:rPr lang="de-DE" sz="1200" b="0" i="1" smtClean="0">
                          <a:latin typeface="Cambria Math"/>
                        </a:rPr>
                        <m:t>:      </m:t>
                      </m:r>
                      <m:r>
                        <a:rPr lang="de-DE" sz="1200" b="0" i="1" smtClean="0">
                          <a:latin typeface="Cambria Math"/>
                        </a:rPr>
                        <m:t>𝑇</m:t>
                      </m:r>
                      <m:r>
                        <a:rPr lang="de-DE" sz="1200" b="0" i="1" smtClean="0">
                          <a:latin typeface="Cambria Math"/>
                        </a:rPr>
                        <m:t>=</m:t>
                      </m:r>
                      <m:f>
                        <m:fPr>
                          <m:type m:val="skw"/>
                          <m:ctrlPr>
                            <a:rPr lang="de-DE" sz="1200" b="0" i="1" smtClean="0">
                              <a:latin typeface="Cambria Math" panose="02040503050406030204" pitchFamily="18" charset="0"/>
                            </a:rPr>
                          </m:ctrlPr>
                        </m:fPr>
                        <m:num>
                          <m:r>
                            <a:rPr lang="de-DE" sz="1200" b="0" i="1" smtClean="0">
                              <a:latin typeface="Cambria Math"/>
                            </a:rPr>
                            <m:t>𝑠</m:t>
                          </m:r>
                        </m:num>
                        <m:den>
                          <m:sSub>
                            <m:sSubPr>
                              <m:ctrlPr>
                                <a:rPr lang="de-DE" sz="1200" b="0" i="1" smtClean="0">
                                  <a:latin typeface="Cambria Math" panose="02040503050406030204" pitchFamily="18" charset="0"/>
                                </a:rPr>
                              </m:ctrlPr>
                            </m:sSubPr>
                            <m:e>
                              <m:r>
                                <a:rPr lang="de-DE" sz="1200" b="0" i="1" smtClean="0">
                                  <a:latin typeface="Cambria Math"/>
                                </a:rPr>
                                <m:t>𝑣</m:t>
                              </m:r>
                            </m:e>
                            <m:sub>
                              <m:r>
                                <a:rPr lang="de-DE" sz="1200" b="0" i="1" smtClean="0">
                                  <a:latin typeface="Cambria Math"/>
                                </a:rPr>
                                <m:t>𝑑𝑟𝑖𝑓𝑡</m:t>
                              </m:r>
                            </m:sub>
                          </m:sSub>
                        </m:den>
                      </m:f>
                    </m:oMath>
                  </m:oMathPara>
                </a14:m>
                <a:endParaRPr lang="en-US" sz="1200" dirty="0"/>
              </a:p>
            </p:txBody>
          </p:sp>
        </mc:Choice>
        <mc:Fallback xmlns="">
          <p:sp>
            <p:nvSpPr>
              <p:cNvPr id="6" name="Textfeld 5"/>
              <p:cNvSpPr txBox="1">
                <a:spLocks noRot="1" noChangeAspect="1" noMove="1" noResize="1" noEditPoints="1" noAdjustHandles="1" noChangeArrowheads="1" noChangeShapeType="1" noTextEdit="1"/>
              </p:cNvSpPr>
              <p:nvPr/>
            </p:nvSpPr>
            <p:spPr>
              <a:xfrm>
                <a:off x="720000" y="3716702"/>
                <a:ext cx="2162836" cy="326243"/>
              </a:xfrm>
              <a:prstGeom prst="rect">
                <a:avLst/>
              </a:prstGeom>
              <a:blipFill>
                <a:blip r:embed="rId5"/>
                <a:stretch>
                  <a:fillRect t="-105660" r="-5352" b="-1660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1836000" y="4076702"/>
                <a:ext cx="184480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latin typeface="Cambria Math"/>
                        </a:rPr>
                        <m:t>𝑠</m:t>
                      </m:r>
                      <m:r>
                        <a:rPr lang="de-DE" sz="1200" b="0" i="1" smtClean="0">
                          <a:latin typeface="Cambria Math"/>
                        </a:rPr>
                        <m:t>=</m:t>
                      </m:r>
                      <m:r>
                        <a:rPr lang="de-DE" sz="1200" b="0" i="1" smtClean="0">
                          <a:latin typeface="Cambria Math"/>
                        </a:rPr>
                        <m:t>𝑑</m:t>
                      </m:r>
                      <m:r>
                        <a:rPr lang="de-DE" sz="1200" b="0" i="1" smtClean="0">
                          <a:latin typeface="Cambria Math"/>
                        </a:rPr>
                        <m:t>−ℓ</m:t>
                      </m:r>
                      <m:d>
                        <m:dPr>
                          <m:ctrlPr>
                            <a:rPr lang="de-DE" sz="1200" b="0" i="1" smtClean="0">
                              <a:latin typeface="Cambria Math" panose="02040503050406030204" pitchFamily="18" charset="0"/>
                              <a:ea typeface="Cambria Math"/>
                            </a:rPr>
                          </m:ctrlPr>
                        </m:dPr>
                        <m:e>
                          <m:r>
                            <a:rPr lang="de-DE" sz="1200" b="0" i="1" smtClean="0">
                              <a:latin typeface="Cambria Math"/>
                              <a:ea typeface="Cambria Math"/>
                            </a:rPr>
                            <m:t>𝐸</m:t>
                          </m:r>
                          <m:r>
                            <a:rPr lang="de-DE" sz="1200" b="0" i="1" smtClean="0">
                              <a:latin typeface="Cambria Math"/>
                              <a:ea typeface="Cambria Math"/>
                            </a:rPr>
                            <m:t>,</m:t>
                          </m:r>
                          <m:r>
                            <a:rPr lang="de-DE" sz="1200" b="0" i="1" smtClean="0">
                              <a:latin typeface="Cambria Math"/>
                              <a:ea typeface="Cambria Math"/>
                            </a:rPr>
                            <m:t>𝐴</m:t>
                          </m:r>
                        </m:e>
                      </m:d>
                      <m:r>
                        <a:rPr lang="de-DE" sz="1200" b="0" i="1" smtClean="0">
                          <a:latin typeface="Cambria Math"/>
                          <a:ea typeface="Cambria Math"/>
                        </a:rPr>
                        <m:t>∙</m:t>
                      </m:r>
                      <m:r>
                        <a:rPr lang="de-DE" sz="1200" b="0" i="1" smtClean="0">
                          <a:latin typeface="Cambria Math"/>
                          <a:ea typeface="Cambria Math"/>
                        </a:rPr>
                        <m:t>𝑐𝑜𝑠</m:t>
                      </m:r>
                      <m:d>
                        <m:dPr>
                          <m:ctrlPr>
                            <a:rPr lang="de-DE" sz="1200" b="0" i="1" smtClean="0">
                              <a:latin typeface="Cambria Math" panose="02040503050406030204" pitchFamily="18" charset="0"/>
                              <a:ea typeface="Cambria Math"/>
                            </a:rPr>
                          </m:ctrlPr>
                        </m:dPr>
                        <m:e>
                          <m:r>
                            <a:rPr lang="de-DE" sz="1200" b="0" i="1" smtClean="0">
                              <a:latin typeface="Cambria Math"/>
                              <a:ea typeface="Cambria Math"/>
                            </a:rPr>
                            <m:t>𝜗</m:t>
                          </m:r>
                        </m:e>
                      </m:d>
                    </m:oMath>
                  </m:oMathPara>
                </a14:m>
                <a:endParaRPr lang="en-US" sz="1200" dirty="0"/>
              </a:p>
            </p:txBody>
          </p:sp>
        </mc:Choice>
        <mc:Fallback xmlns="">
          <p:sp>
            <p:nvSpPr>
              <p:cNvPr id="9" name="Textfeld 8"/>
              <p:cNvSpPr txBox="1">
                <a:spLocks noRot="1" noChangeAspect="1" noMove="1" noResize="1" noEditPoints="1" noAdjustHandles="1" noChangeArrowheads="1" noChangeShapeType="1" noTextEdit="1"/>
              </p:cNvSpPr>
              <p:nvPr/>
            </p:nvSpPr>
            <p:spPr>
              <a:xfrm>
                <a:off x="1836000" y="4076702"/>
                <a:ext cx="1844800" cy="276999"/>
              </a:xfrm>
              <a:prstGeom prst="rect">
                <a:avLst/>
              </a:prstGeom>
              <a:blipFill>
                <a:blip r:embed="rId6"/>
                <a:stretch>
                  <a:fillRect/>
                </a:stretch>
              </a:blipFill>
            </p:spPr>
            <p:txBody>
              <a:bodyPr/>
              <a:lstStyle/>
              <a:p>
                <a:r>
                  <a:rPr lang="de-DE">
                    <a:noFill/>
                  </a:rPr>
                  <a:t> </a:t>
                </a:r>
              </a:p>
            </p:txBody>
          </p:sp>
        </mc:Fallback>
      </mc:AlternateContent>
      <p:sp>
        <p:nvSpPr>
          <p:cNvPr id="10" name="Textfeld 9"/>
          <p:cNvSpPr txBox="1"/>
          <p:nvPr/>
        </p:nvSpPr>
        <p:spPr>
          <a:xfrm>
            <a:off x="8064000" y="1772702"/>
            <a:ext cx="73738" cy="184666"/>
          </a:xfrm>
          <a:prstGeom prst="rect">
            <a:avLst/>
          </a:prstGeom>
          <a:solidFill>
            <a:schemeClr val="bg1"/>
          </a:solidFill>
        </p:spPr>
        <p:txBody>
          <a:bodyPr wrap="none" lIns="0" tIns="0" rIns="0" bIns="0" rtlCol="0">
            <a:spAutoFit/>
          </a:bodyPr>
          <a:lstStyle/>
          <a:p>
            <a:r>
              <a:rPr lang="en-US" sz="1200" dirty="0" smtClean="0">
                <a:latin typeface="Times New Roman" panose="02020603050405020304" pitchFamily="18" charset="0"/>
                <a:cs typeface="Times New Roman" panose="02020603050405020304" pitchFamily="18" charset="0"/>
              </a:rPr>
              <a:t>ℓ</a:t>
            </a:r>
            <a:endParaRPr lang="en-US" sz="12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7848000" y="1700702"/>
            <a:ext cx="149647" cy="184666"/>
          </a:xfrm>
          <a:prstGeom prst="rect">
            <a:avLst/>
          </a:prstGeom>
          <a:solidFill>
            <a:schemeClr val="bg1"/>
          </a:solidFill>
        </p:spPr>
        <p:txBody>
          <a:bodyPr wrap="none" lIns="36000" tIns="0" rIns="36000" bIns="0" rtlCol="0">
            <a:spAutoFit/>
          </a:bodyPr>
          <a:lstStyle/>
          <a:p>
            <a:r>
              <a:rPr lang="en-US" sz="1200" dirty="0">
                <a:latin typeface="Times New Roman" panose="02020603050405020304" pitchFamily="18" charset="0"/>
                <a:cs typeface="Times New Roman" panose="02020603050405020304" pitchFamily="18" charset="0"/>
              </a:rPr>
              <a:t>ϑ</a:t>
            </a:r>
          </a:p>
        </p:txBody>
      </p:sp>
      <p:sp>
        <p:nvSpPr>
          <p:cNvPr id="8" name="Titel 7"/>
          <p:cNvSpPr>
            <a:spLocks noGrp="1"/>
          </p:cNvSpPr>
          <p:nvPr>
            <p:ph type="title"/>
          </p:nvPr>
        </p:nvSpPr>
        <p:spPr/>
        <p:txBody>
          <a:bodyPr/>
          <a:lstStyle/>
          <a:p>
            <a:r>
              <a:rPr lang="en-US" dirty="0" smtClean="0"/>
              <a:t>Determination of the polar angles</a:t>
            </a:r>
            <a:endParaRPr lang="en-US" dirty="0"/>
          </a:p>
        </p:txBody>
      </p:sp>
    </p:spTree>
    <p:extLst>
      <p:ext uri="{BB962C8B-B14F-4D97-AF65-F5344CB8AC3E}">
        <p14:creationId xmlns:p14="http://schemas.microsoft.com/office/powerpoint/2010/main" val="2967145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20000" y="980728"/>
            <a:ext cx="566757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energy signal of cathode sections </a:t>
            </a:r>
            <a:r>
              <a:rPr lang="en-US" dirty="0" smtClean="0">
                <a:latin typeface="Times New Roman"/>
                <a:cs typeface="Times New Roman"/>
              </a:rPr>
              <a:t>→ azimuthal angle </a:t>
            </a:r>
            <a:r>
              <a:rPr lang="el-GR" dirty="0" smtClean="0">
                <a:latin typeface="Times New Roman"/>
                <a:cs typeface="Times New Roman"/>
              </a:rPr>
              <a:t>φ</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feld 2"/>
              <p:cNvSpPr txBox="1"/>
              <p:nvPr/>
            </p:nvSpPr>
            <p:spPr>
              <a:xfrm>
                <a:off x="5040000" y="2653490"/>
                <a:ext cx="1425455" cy="53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panose="02040503050406030204" pitchFamily="18" charset="0"/>
                            </a:rPr>
                          </m:ctrlPr>
                        </m:sSubPr>
                        <m:e>
                          <m:r>
                            <a:rPr lang="de-DE" sz="1400" b="0" i="1" smtClean="0">
                              <a:solidFill>
                                <a:srgbClr val="0000CC"/>
                              </a:solidFill>
                              <a:latin typeface="Cambria Math"/>
                            </a:rPr>
                            <m:t>𝑉</m:t>
                          </m:r>
                        </m:e>
                        <m:sub>
                          <m:r>
                            <a:rPr lang="de-DE" sz="1400" b="0" i="1" smtClean="0">
                              <a:solidFill>
                                <a:srgbClr val="0000CC"/>
                              </a:solidFill>
                              <a:latin typeface="Cambria Math"/>
                            </a:rPr>
                            <m:t>13</m:t>
                          </m:r>
                        </m:sub>
                      </m:sSub>
                      <m:r>
                        <a:rPr lang="de-DE" sz="1400" b="0" i="1" smtClean="0">
                          <a:solidFill>
                            <a:srgbClr val="0000CC"/>
                          </a:solidFill>
                          <a:latin typeface="Cambria Math"/>
                        </a:rPr>
                        <m:t>=</m:t>
                      </m:r>
                      <m:f>
                        <m:fPr>
                          <m:ctrlPr>
                            <a:rPr lang="de-DE" sz="1400" b="0" i="1" smtClean="0">
                              <a:solidFill>
                                <a:srgbClr val="0000CC"/>
                              </a:solidFill>
                              <a:latin typeface="Cambria Math" panose="02040503050406030204" pitchFamily="18" charset="0"/>
                            </a:rPr>
                          </m:ctrlPr>
                        </m:fPr>
                        <m:num>
                          <m:sSub>
                            <m:sSubPr>
                              <m:ctrlPr>
                                <a:rPr lang="de-DE" sz="1400" b="0" i="1" smtClean="0">
                                  <a:solidFill>
                                    <a:srgbClr val="0000CC"/>
                                  </a:solidFill>
                                  <a:latin typeface="Cambria Math" panose="02040503050406030204" pitchFamily="18" charset="0"/>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1</m:t>
                              </m:r>
                            </m:sub>
                          </m:sSub>
                        </m:num>
                        <m:den>
                          <m:sSub>
                            <m:sSubPr>
                              <m:ctrlPr>
                                <a:rPr lang="de-DE" sz="1400" b="0" i="1" smtClean="0">
                                  <a:solidFill>
                                    <a:srgbClr val="0000CC"/>
                                  </a:solidFill>
                                  <a:latin typeface="Cambria Math" panose="02040503050406030204" pitchFamily="18" charset="0"/>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1</m:t>
                              </m:r>
                            </m:sub>
                          </m:sSub>
                          <m:r>
                            <a:rPr lang="de-DE" sz="1400" b="0" i="1" smtClean="0">
                              <a:solidFill>
                                <a:srgbClr val="0000CC"/>
                              </a:solidFill>
                              <a:latin typeface="Cambria Math"/>
                            </a:rPr>
                            <m:t>+</m:t>
                          </m:r>
                          <m:sSub>
                            <m:sSubPr>
                              <m:ctrlPr>
                                <a:rPr lang="de-DE" sz="1400" b="0" i="1" smtClean="0">
                                  <a:solidFill>
                                    <a:srgbClr val="0000CC"/>
                                  </a:solidFill>
                                  <a:latin typeface="Cambria Math" panose="02040503050406030204" pitchFamily="18" charset="0"/>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3</m:t>
                              </m:r>
                            </m:sub>
                          </m:sSub>
                        </m:den>
                      </m:f>
                    </m:oMath>
                  </m:oMathPara>
                </a14:m>
                <a:endParaRPr lang="en-US" sz="1400"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5040000" y="2653490"/>
                <a:ext cx="1425455" cy="532262"/>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7020000" y="2653490"/>
                <a:ext cx="1429622" cy="53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panose="02040503050406030204" pitchFamily="18" charset="0"/>
                            </a:rPr>
                          </m:ctrlPr>
                        </m:sSubPr>
                        <m:e>
                          <m:r>
                            <a:rPr lang="de-DE" sz="1400" b="0" i="1" smtClean="0">
                              <a:solidFill>
                                <a:srgbClr val="0000CC"/>
                              </a:solidFill>
                              <a:latin typeface="Cambria Math"/>
                            </a:rPr>
                            <m:t>𝑉</m:t>
                          </m:r>
                        </m:e>
                        <m:sub>
                          <m:r>
                            <a:rPr lang="de-DE" sz="1400" b="0" i="1" smtClean="0">
                              <a:solidFill>
                                <a:srgbClr val="0000CC"/>
                              </a:solidFill>
                              <a:latin typeface="Cambria Math"/>
                            </a:rPr>
                            <m:t>24</m:t>
                          </m:r>
                        </m:sub>
                      </m:sSub>
                      <m:r>
                        <a:rPr lang="de-DE" sz="1400" b="0" i="1" smtClean="0">
                          <a:solidFill>
                            <a:srgbClr val="0000CC"/>
                          </a:solidFill>
                          <a:latin typeface="Cambria Math"/>
                        </a:rPr>
                        <m:t>=</m:t>
                      </m:r>
                      <m:f>
                        <m:fPr>
                          <m:ctrlPr>
                            <a:rPr lang="de-DE" sz="1400" b="0" i="1" smtClean="0">
                              <a:solidFill>
                                <a:srgbClr val="0000CC"/>
                              </a:solidFill>
                              <a:latin typeface="Cambria Math" panose="02040503050406030204" pitchFamily="18" charset="0"/>
                            </a:rPr>
                          </m:ctrlPr>
                        </m:fPr>
                        <m:num>
                          <m:sSub>
                            <m:sSubPr>
                              <m:ctrlPr>
                                <a:rPr lang="de-DE" sz="1400" b="0" i="1" smtClean="0">
                                  <a:solidFill>
                                    <a:srgbClr val="0000CC"/>
                                  </a:solidFill>
                                  <a:latin typeface="Cambria Math" panose="02040503050406030204" pitchFamily="18" charset="0"/>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2</m:t>
                              </m:r>
                            </m:sub>
                          </m:sSub>
                        </m:num>
                        <m:den>
                          <m:sSub>
                            <m:sSubPr>
                              <m:ctrlPr>
                                <a:rPr lang="de-DE" sz="1400" b="0" i="1" smtClean="0">
                                  <a:solidFill>
                                    <a:srgbClr val="0000CC"/>
                                  </a:solidFill>
                                  <a:latin typeface="Cambria Math" panose="02040503050406030204" pitchFamily="18" charset="0"/>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2</m:t>
                              </m:r>
                            </m:sub>
                          </m:sSub>
                          <m:r>
                            <a:rPr lang="de-DE" sz="1400" b="0" i="1" smtClean="0">
                              <a:solidFill>
                                <a:srgbClr val="0000CC"/>
                              </a:solidFill>
                              <a:latin typeface="Cambria Math"/>
                            </a:rPr>
                            <m:t>+</m:t>
                          </m:r>
                          <m:sSub>
                            <m:sSubPr>
                              <m:ctrlPr>
                                <a:rPr lang="de-DE" sz="1400" b="0" i="1" smtClean="0">
                                  <a:solidFill>
                                    <a:srgbClr val="0000CC"/>
                                  </a:solidFill>
                                  <a:latin typeface="Cambria Math" panose="02040503050406030204" pitchFamily="18" charset="0"/>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4</m:t>
                              </m:r>
                            </m:sub>
                          </m:sSub>
                        </m:den>
                      </m:f>
                    </m:oMath>
                  </m:oMathPara>
                </a14:m>
                <a:endParaRPr lang="en-US" sz="1400"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7020000" y="2653490"/>
                <a:ext cx="1429622" cy="53226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5760000" y="3727970"/>
                <a:ext cx="2015359" cy="681918"/>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𝑡𝑎𝑛</m:t>
                      </m:r>
                      <m:r>
                        <a:rPr lang="de-DE" b="0" i="1" smtClean="0">
                          <a:latin typeface="Cambria Math"/>
                          <a:ea typeface="Cambria Math"/>
                        </a:rPr>
                        <m:t>𝜑</m:t>
                      </m:r>
                      <m:r>
                        <a:rPr lang="de-DE" b="0" i="1" smtClean="0">
                          <a:latin typeface="Cambria Math"/>
                          <a:ea typeface="Cambria Math"/>
                        </a:rPr>
                        <m:t>=</m:t>
                      </m:r>
                      <m:f>
                        <m:fPr>
                          <m:ctrlPr>
                            <a:rPr lang="de-DE" b="0" i="1" smtClean="0">
                              <a:latin typeface="Cambria Math" panose="02040503050406030204" pitchFamily="18" charset="0"/>
                              <a:ea typeface="Cambria Math"/>
                            </a:rPr>
                          </m:ctrlPr>
                        </m:fPr>
                        <m:num>
                          <m:sSub>
                            <m:sSubPr>
                              <m:ctrlPr>
                                <a:rPr lang="de-DE" b="0" i="1" smtClean="0">
                                  <a:latin typeface="Cambria Math" panose="02040503050406030204" pitchFamily="18" charset="0"/>
                                  <a:ea typeface="Cambria Math"/>
                                </a:rPr>
                              </m:ctrlPr>
                            </m:sSubPr>
                            <m:e>
                              <m:r>
                                <a:rPr lang="de-DE" b="0" i="1" smtClean="0">
                                  <a:latin typeface="Cambria Math"/>
                                  <a:ea typeface="Cambria Math"/>
                                </a:rPr>
                                <m:t>𝑉</m:t>
                              </m:r>
                            </m:e>
                            <m:sub>
                              <m:r>
                                <a:rPr lang="de-DE" b="0" i="1" smtClean="0">
                                  <a:latin typeface="Cambria Math"/>
                                  <a:ea typeface="Cambria Math"/>
                                </a:rPr>
                                <m:t>24</m:t>
                              </m:r>
                            </m:sub>
                          </m:sSub>
                          <m:r>
                            <a:rPr lang="de-DE" b="0" i="1" smtClean="0">
                              <a:latin typeface="Cambria Math"/>
                              <a:ea typeface="Cambria Math"/>
                            </a:rPr>
                            <m:t>−0.5</m:t>
                          </m:r>
                        </m:num>
                        <m:den>
                          <m:sSub>
                            <m:sSubPr>
                              <m:ctrlPr>
                                <a:rPr lang="de-DE" b="0" i="1" smtClean="0">
                                  <a:latin typeface="Cambria Math" panose="02040503050406030204" pitchFamily="18" charset="0"/>
                                  <a:ea typeface="Cambria Math"/>
                                </a:rPr>
                              </m:ctrlPr>
                            </m:sSubPr>
                            <m:e>
                              <m:r>
                                <a:rPr lang="de-DE" b="0" i="1" smtClean="0">
                                  <a:latin typeface="Cambria Math"/>
                                  <a:ea typeface="Cambria Math"/>
                                </a:rPr>
                                <m:t>𝑉</m:t>
                              </m:r>
                            </m:e>
                            <m:sub>
                              <m:r>
                                <a:rPr lang="de-DE" b="0" i="1" smtClean="0">
                                  <a:latin typeface="Cambria Math"/>
                                  <a:ea typeface="Cambria Math"/>
                                </a:rPr>
                                <m:t>13</m:t>
                              </m:r>
                            </m:sub>
                          </m:sSub>
                          <m:r>
                            <a:rPr lang="de-DE" b="0" i="1" smtClean="0">
                              <a:latin typeface="Cambria Math"/>
                              <a:ea typeface="Cambria Math"/>
                            </a:rPr>
                            <m:t>−0.5</m:t>
                          </m:r>
                        </m:den>
                      </m:f>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5760000" y="3727970"/>
                <a:ext cx="2015359" cy="681918"/>
              </a:xfrm>
              <a:prstGeom prst="rect">
                <a:avLst/>
              </a:prstGeom>
              <a:blipFill>
                <a:blip r:embed="rId4"/>
                <a:stretch>
                  <a:fillRect/>
                </a:stretch>
              </a:blipFill>
              <a:ln>
                <a:solidFill>
                  <a:srgbClr val="FF0000"/>
                </a:solidFill>
              </a:ln>
            </p:spPr>
            <p:txBody>
              <a:bodyPr/>
              <a:lstStyle/>
              <a:p>
                <a:r>
                  <a:rPr lang="de-DE">
                    <a:noFill/>
                  </a:rPr>
                  <a:t> </a:t>
                </a:r>
              </a:p>
            </p:txBody>
          </p:sp>
        </mc:Fallback>
      </mc:AlternateContent>
      <p:pic>
        <p:nvPicPr>
          <p:cNvPr id="3074" name="Picture 2" descr="D:\web-docs\FISSION\fission_setup\img2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000" y="1880728"/>
            <a:ext cx="3705225"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5040000" y="1870444"/>
            <a:ext cx="3744415"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energy signals of the four sectors depend on the orientation of the fission axis</a:t>
            </a:r>
            <a:endParaRPr lang="en-US" sz="1400" dirty="0">
              <a:latin typeface="Times New Roman" panose="02020603050405020304" pitchFamily="18" charset="0"/>
              <a:cs typeface="Times New Roman" panose="02020603050405020304" pitchFamily="18" charset="0"/>
            </a:endParaRPr>
          </a:p>
        </p:txBody>
      </p:sp>
      <p:sp>
        <p:nvSpPr>
          <p:cNvPr id="8" name="Titel 7"/>
          <p:cNvSpPr>
            <a:spLocks noGrp="1"/>
          </p:cNvSpPr>
          <p:nvPr>
            <p:ph type="title"/>
          </p:nvPr>
        </p:nvSpPr>
        <p:spPr/>
        <p:txBody>
          <a:bodyPr/>
          <a:lstStyle/>
          <a:p>
            <a:r>
              <a:rPr lang="en-US" dirty="0" smtClean="0"/>
              <a:t>Determination of the azimuthal angle</a:t>
            </a:r>
            <a:endParaRPr lang="en-US" dirty="0"/>
          </a:p>
        </p:txBody>
      </p:sp>
    </p:spTree>
    <p:extLst>
      <p:ext uri="{BB962C8B-B14F-4D97-AF65-F5344CB8AC3E}">
        <p14:creationId xmlns:p14="http://schemas.microsoft.com/office/powerpoint/2010/main" val="3506056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98" y="1529568"/>
            <a:ext cx="4238916" cy="411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720000" y="980728"/>
            <a:ext cx="466954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energy ratios for different emission angles </a:t>
            </a:r>
            <a:r>
              <a:rPr lang="el-GR" dirty="0" smtClean="0">
                <a:latin typeface="Times New Roman"/>
                <a:cs typeface="Times New Roman"/>
              </a:rPr>
              <a:t>ϑ</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feld 2"/>
              <p:cNvSpPr txBox="1"/>
              <p:nvPr/>
            </p:nvSpPr>
            <p:spPr>
              <a:xfrm>
                <a:off x="5040000" y="2060728"/>
                <a:ext cx="1425455" cy="53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panose="02040503050406030204" pitchFamily="18" charset="0"/>
                            </a:rPr>
                          </m:ctrlPr>
                        </m:sSubPr>
                        <m:e>
                          <m:r>
                            <a:rPr lang="de-DE" sz="1400" b="0" i="1" smtClean="0">
                              <a:solidFill>
                                <a:srgbClr val="0000CC"/>
                              </a:solidFill>
                              <a:latin typeface="Cambria Math"/>
                            </a:rPr>
                            <m:t>𝑉</m:t>
                          </m:r>
                        </m:e>
                        <m:sub>
                          <m:r>
                            <a:rPr lang="de-DE" sz="1400" b="0" i="1" smtClean="0">
                              <a:solidFill>
                                <a:srgbClr val="0000CC"/>
                              </a:solidFill>
                              <a:latin typeface="Cambria Math"/>
                            </a:rPr>
                            <m:t>13</m:t>
                          </m:r>
                        </m:sub>
                      </m:sSub>
                      <m:r>
                        <a:rPr lang="de-DE" sz="1400" b="0" i="1" smtClean="0">
                          <a:solidFill>
                            <a:srgbClr val="0000CC"/>
                          </a:solidFill>
                          <a:latin typeface="Cambria Math"/>
                        </a:rPr>
                        <m:t>=</m:t>
                      </m:r>
                      <m:f>
                        <m:fPr>
                          <m:ctrlPr>
                            <a:rPr lang="de-DE" sz="1400" b="0" i="1" smtClean="0">
                              <a:solidFill>
                                <a:srgbClr val="0000CC"/>
                              </a:solidFill>
                              <a:latin typeface="Cambria Math" panose="02040503050406030204" pitchFamily="18" charset="0"/>
                            </a:rPr>
                          </m:ctrlPr>
                        </m:fPr>
                        <m:num>
                          <m:sSub>
                            <m:sSubPr>
                              <m:ctrlPr>
                                <a:rPr lang="de-DE" sz="1400" b="0" i="1" smtClean="0">
                                  <a:solidFill>
                                    <a:srgbClr val="0000CC"/>
                                  </a:solidFill>
                                  <a:latin typeface="Cambria Math" panose="02040503050406030204" pitchFamily="18" charset="0"/>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1</m:t>
                              </m:r>
                            </m:sub>
                          </m:sSub>
                        </m:num>
                        <m:den>
                          <m:sSub>
                            <m:sSubPr>
                              <m:ctrlPr>
                                <a:rPr lang="de-DE" sz="1400" b="0" i="1" smtClean="0">
                                  <a:solidFill>
                                    <a:srgbClr val="0000CC"/>
                                  </a:solidFill>
                                  <a:latin typeface="Cambria Math" panose="02040503050406030204" pitchFamily="18" charset="0"/>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1</m:t>
                              </m:r>
                            </m:sub>
                          </m:sSub>
                          <m:r>
                            <a:rPr lang="de-DE" sz="1400" b="0" i="1" smtClean="0">
                              <a:solidFill>
                                <a:srgbClr val="0000CC"/>
                              </a:solidFill>
                              <a:latin typeface="Cambria Math"/>
                            </a:rPr>
                            <m:t>+</m:t>
                          </m:r>
                          <m:sSub>
                            <m:sSubPr>
                              <m:ctrlPr>
                                <a:rPr lang="de-DE" sz="1400" b="0" i="1" smtClean="0">
                                  <a:solidFill>
                                    <a:srgbClr val="0000CC"/>
                                  </a:solidFill>
                                  <a:latin typeface="Cambria Math" panose="02040503050406030204" pitchFamily="18" charset="0"/>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3</m:t>
                              </m:r>
                            </m:sub>
                          </m:sSub>
                        </m:den>
                      </m:f>
                    </m:oMath>
                  </m:oMathPara>
                </a14:m>
                <a:endParaRPr lang="en-US" sz="1400"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5040000" y="2060728"/>
                <a:ext cx="1425455" cy="53226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7020000" y="2060728"/>
                <a:ext cx="1429622" cy="53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panose="02040503050406030204" pitchFamily="18" charset="0"/>
                            </a:rPr>
                          </m:ctrlPr>
                        </m:sSubPr>
                        <m:e>
                          <m:r>
                            <a:rPr lang="de-DE" sz="1400" b="0" i="1" smtClean="0">
                              <a:solidFill>
                                <a:srgbClr val="0000CC"/>
                              </a:solidFill>
                              <a:latin typeface="Cambria Math"/>
                            </a:rPr>
                            <m:t>𝑉</m:t>
                          </m:r>
                        </m:e>
                        <m:sub>
                          <m:r>
                            <a:rPr lang="de-DE" sz="1400" b="0" i="1" smtClean="0">
                              <a:solidFill>
                                <a:srgbClr val="0000CC"/>
                              </a:solidFill>
                              <a:latin typeface="Cambria Math"/>
                            </a:rPr>
                            <m:t>24</m:t>
                          </m:r>
                        </m:sub>
                      </m:sSub>
                      <m:r>
                        <a:rPr lang="de-DE" sz="1400" b="0" i="1" smtClean="0">
                          <a:solidFill>
                            <a:srgbClr val="0000CC"/>
                          </a:solidFill>
                          <a:latin typeface="Cambria Math"/>
                        </a:rPr>
                        <m:t>=</m:t>
                      </m:r>
                      <m:f>
                        <m:fPr>
                          <m:ctrlPr>
                            <a:rPr lang="de-DE" sz="1400" b="0" i="1" smtClean="0">
                              <a:solidFill>
                                <a:srgbClr val="0000CC"/>
                              </a:solidFill>
                              <a:latin typeface="Cambria Math" panose="02040503050406030204" pitchFamily="18" charset="0"/>
                            </a:rPr>
                          </m:ctrlPr>
                        </m:fPr>
                        <m:num>
                          <m:sSub>
                            <m:sSubPr>
                              <m:ctrlPr>
                                <a:rPr lang="de-DE" sz="1400" b="0" i="1" smtClean="0">
                                  <a:solidFill>
                                    <a:srgbClr val="0000CC"/>
                                  </a:solidFill>
                                  <a:latin typeface="Cambria Math" panose="02040503050406030204" pitchFamily="18" charset="0"/>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2</m:t>
                              </m:r>
                            </m:sub>
                          </m:sSub>
                        </m:num>
                        <m:den>
                          <m:sSub>
                            <m:sSubPr>
                              <m:ctrlPr>
                                <a:rPr lang="de-DE" sz="1400" b="0" i="1" smtClean="0">
                                  <a:solidFill>
                                    <a:srgbClr val="0000CC"/>
                                  </a:solidFill>
                                  <a:latin typeface="Cambria Math" panose="02040503050406030204" pitchFamily="18" charset="0"/>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2</m:t>
                              </m:r>
                            </m:sub>
                          </m:sSub>
                          <m:r>
                            <a:rPr lang="de-DE" sz="1400" b="0" i="1" smtClean="0">
                              <a:solidFill>
                                <a:srgbClr val="0000CC"/>
                              </a:solidFill>
                              <a:latin typeface="Cambria Math"/>
                            </a:rPr>
                            <m:t>+</m:t>
                          </m:r>
                          <m:sSub>
                            <m:sSubPr>
                              <m:ctrlPr>
                                <a:rPr lang="de-DE" sz="1400" b="0" i="1" smtClean="0">
                                  <a:solidFill>
                                    <a:srgbClr val="0000CC"/>
                                  </a:solidFill>
                                  <a:latin typeface="Cambria Math" panose="02040503050406030204" pitchFamily="18" charset="0"/>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4</m:t>
                              </m:r>
                            </m:sub>
                          </m:sSub>
                        </m:den>
                      </m:f>
                    </m:oMath>
                  </m:oMathPara>
                </a14:m>
                <a:endParaRPr lang="en-US" sz="1400"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7020000" y="2060728"/>
                <a:ext cx="1429622" cy="532262"/>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5760000" y="3320728"/>
                <a:ext cx="2015359" cy="681918"/>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𝑡𝑎𝑛</m:t>
                      </m:r>
                      <m:r>
                        <a:rPr lang="de-DE" b="0" i="1" smtClean="0">
                          <a:latin typeface="Cambria Math"/>
                          <a:ea typeface="Cambria Math"/>
                        </a:rPr>
                        <m:t>𝜑</m:t>
                      </m:r>
                      <m:r>
                        <a:rPr lang="de-DE" b="0" i="1" smtClean="0">
                          <a:latin typeface="Cambria Math"/>
                          <a:ea typeface="Cambria Math"/>
                        </a:rPr>
                        <m:t>=</m:t>
                      </m:r>
                      <m:f>
                        <m:fPr>
                          <m:ctrlPr>
                            <a:rPr lang="de-DE" b="0" i="1" smtClean="0">
                              <a:latin typeface="Cambria Math" panose="02040503050406030204" pitchFamily="18" charset="0"/>
                              <a:ea typeface="Cambria Math"/>
                            </a:rPr>
                          </m:ctrlPr>
                        </m:fPr>
                        <m:num>
                          <m:sSub>
                            <m:sSubPr>
                              <m:ctrlPr>
                                <a:rPr lang="de-DE" b="0" i="1" smtClean="0">
                                  <a:latin typeface="Cambria Math" panose="02040503050406030204" pitchFamily="18" charset="0"/>
                                  <a:ea typeface="Cambria Math"/>
                                </a:rPr>
                              </m:ctrlPr>
                            </m:sSubPr>
                            <m:e>
                              <m:r>
                                <a:rPr lang="de-DE" b="0" i="1" smtClean="0">
                                  <a:latin typeface="Cambria Math"/>
                                  <a:ea typeface="Cambria Math"/>
                                </a:rPr>
                                <m:t>𝑉</m:t>
                              </m:r>
                            </m:e>
                            <m:sub>
                              <m:r>
                                <a:rPr lang="de-DE" b="0" i="1" smtClean="0">
                                  <a:latin typeface="Cambria Math"/>
                                  <a:ea typeface="Cambria Math"/>
                                </a:rPr>
                                <m:t>24</m:t>
                              </m:r>
                            </m:sub>
                          </m:sSub>
                          <m:r>
                            <a:rPr lang="de-DE" b="0" i="1" smtClean="0">
                              <a:latin typeface="Cambria Math"/>
                              <a:ea typeface="Cambria Math"/>
                            </a:rPr>
                            <m:t>−0.5</m:t>
                          </m:r>
                        </m:num>
                        <m:den>
                          <m:sSub>
                            <m:sSubPr>
                              <m:ctrlPr>
                                <a:rPr lang="de-DE" b="0" i="1" smtClean="0">
                                  <a:latin typeface="Cambria Math" panose="02040503050406030204" pitchFamily="18" charset="0"/>
                                  <a:ea typeface="Cambria Math"/>
                                </a:rPr>
                              </m:ctrlPr>
                            </m:sSubPr>
                            <m:e>
                              <m:r>
                                <a:rPr lang="de-DE" b="0" i="1" smtClean="0">
                                  <a:latin typeface="Cambria Math"/>
                                  <a:ea typeface="Cambria Math"/>
                                </a:rPr>
                                <m:t>𝑉</m:t>
                              </m:r>
                            </m:e>
                            <m:sub>
                              <m:r>
                                <a:rPr lang="de-DE" b="0" i="1" smtClean="0">
                                  <a:latin typeface="Cambria Math"/>
                                  <a:ea typeface="Cambria Math"/>
                                </a:rPr>
                                <m:t>13</m:t>
                              </m:r>
                            </m:sub>
                          </m:sSub>
                          <m:r>
                            <a:rPr lang="de-DE" b="0" i="1" smtClean="0">
                              <a:latin typeface="Cambria Math"/>
                              <a:ea typeface="Cambria Math"/>
                            </a:rPr>
                            <m:t>−0.5</m:t>
                          </m:r>
                        </m:den>
                      </m:f>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5760000" y="3320728"/>
                <a:ext cx="2015359" cy="681918"/>
              </a:xfrm>
              <a:prstGeom prst="rect">
                <a:avLst/>
              </a:prstGeom>
              <a:blipFill>
                <a:blip r:embed="rId5"/>
                <a:stretch>
                  <a:fillRect/>
                </a:stretch>
              </a:blipFill>
              <a:ln>
                <a:solidFill>
                  <a:srgbClr val="FF0000"/>
                </a:solidFill>
              </a:ln>
            </p:spPr>
            <p:txBody>
              <a:bodyPr/>
              <a:lstStyle/>
              <a:p>
                <a:r>
                  <a:rPr lang="de-DE">
                    <a:noFill/>
                  </a:rPr>
                  <a:t> </a:t>
                </a:r>
              </a:p>
            </p:txBody>
          </p:sp>
        </mc:Fallback>
      </mc:AlternateContent>
      <p:sp>
        <p:nvSpPr>
          <p:cNvPr id="7" name="Titel 6"/>
          <p:cNvSpPr>
            <a:spLocks noGrp="1"/>
          </p:cNvSpPr>
          <p:nvPr>
            <p:ph type="title"/>
          </p:nvPr>
        </p:nvSpPr>
        <p:spPr/>
        <p:txBody>
          <a:bodyPr/>
          <a:lstStyle/>
          <a:p>
            <a:r>
              <a:rPr lang="en-US" dirty="0"/>
              <a:t>Determination of the azimuthal angle</a:t>
            </a:r>
            <a:endParaRPr lang="de-DE" dirty="0"/>
          </a:p>
        </p:txBody>
      </p:sp>
    </p:spTree>
    <p:extLst>
      <p:ext uri="{BB962C8B-B14F-4D97-AF65-F5344CB8AC3E}">
        <p14:creationId xmlns:p14="http://schemas.microsoft.com/office/powerpoint/2010/main" val="380157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764704"/>
            <a:ext cx="5895975"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000" y="4220704"/>
            <a:ext cx="1601253" cy="157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4309" y="1925592"/>
            <a:ext cx="22621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6790368" y="3752704"/>
            <a:ext cx="2246128" cy="307777"/>
          </a:xfrm>
          <a:prstGeom prst="rect">
            <a:avLst/>
          </a:prstGeom>
          <a:noFill/>
          <a:ln>
            <a:solidFill>
              <a:srgbClr val="0000CC"/>
            </a:solidFill>
          </a:ln>
        </p:spPr>
        <p:txBody>
          <a:bodyPr wrap="none" rtlCol="0">
            <a:spAutoFit/>
          </a:bodyPr>
          <a:lstStyle/>
          <a:p>
            <a:r>
              <a:rPr lang="en-US" sz="1400" dirty="0" smtClean="0"/>
              <a:t>4 segmented Clover detector</a:t>
            </a:r>
            <a:endParaRPr lang="en-US" sz="1400" dirty="0"/>
          </a:p>
        </p:txBody>
      </p:sp>
      <p:sp>
        <p:nvSpPr>
          <p:cNvPr id="2" name="Titel 1"/>
          <p:cNvSpPr>
            <a:spLocks noGrp="1"/>
          </p:cNvSpPr>
          <p:nvPr>
            <p:ph type="title"/>
          </p:nvPr>
        </p:nvSpPr>
        <p:spPr/>
        <p:txBody>
          <a:bodyPr/>
          <a:lstStyle/>
          <a:p>
            <a:r>
              <a:rPr lang="en-US" dirty="0" smtClean="0"/>
              <a:t>Experimental set-up</a:t>
            </a:r>
            <a:endParaRPr lang="en-US" dirty="0"/>
          </a:p>
        </p:txBody>
      </p:sp>
    </p:spTree>
    <p:extLst>
      <p:ext uri="{BB962C8B-B14F-4D97-AF65-F5344CB8AC3E}">
        <p14:creationId xmlns:p14="http://schemas.microsoft.com/office/powerpoint/2010/main" val="112587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4" y="692696"/>
            <a:ext cx="2796112" cy="535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feld 1"/>
              <p:cNvSpPr txBox="1"/>
              <p:nvPr/>
            </p:nvSpPr>
            <p:spPr>
              <a:xfrm>
                <a:off x="4140000" y="935934"/>
                <a:ext cx="1816844" cy="567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CC"/>
                              </a:solidFill>
                              <a:latin typeface="Cambria Math" panose="02040503050406030204" pitchFamily="18" charset="0"/>
                            </a:rPr>
                          </m:ctrlPr>
                        </m:fPr>
                        <m:num>
                          <m:r>
                            <a:rPr lang="de-DE" b="0" i="1" smtClean="0">
                              <a:solidFill>
                                <a:srgbClr val="0000CC"/>
                              </a:solidFill>
                              <a:latin typeface="Cambria Math"/>
                            </a:rPr>
                            <m:t>𝑣</m:t>
                          </m:r>
                        </m:num>
                        <m:den>
                          <m:r>
                            <a:rPr lang="de-DE" b="0" i="1" smtClean="0">
                              <a:solidFill>
                                <a:srgbClr val="0000CC"/>
                              </a:solidFill>
                              <a:latin typeface="Cambria Math"/>
                            </a:rPr>
                            <m:t>𝑐</m:t>
                          </m:r>
                        </m:den>
                      </m:f>
                      <m:r>
                        <a:rPr lang="de-DE" b="0" i="1" smtClean="0">
                          <a:solidFill>
                            <a:srgbClr val="0000CC"/>
                          </a:solidFill>
                          <a:latin typeface="Cambria Math"/>
                        </a:rPr>
                        <m:t>=3.4−4.5 %</m:t>
                      </m:r>
                    </m:oMath>
                  </m:oMathPara>
                </a14:m>
                <a:endParaRPr lang="en-US" dirty="0">
                  <a:solidFill>
                    <a:srgbClr val="0000CC"/>
                  </a:solidFill>
                </a:endParaRPr>
              </a:p>
            </p:txBody>
          </p:sp>
        </mc:Choice>
        <mc:Fallback xmlns="">
          <p:sp>
            <p:nvSpPr>
              <p:cNvPr id="2" name="Textfeld 1"/>
              <p:cNvSpPr txBox="1">
                <a:spLocks noRot="1" noChangeAspect="1" noMove="1" noResize="1" noEditPoints="1" noAdjustHandles="1" noChangeArrowheads="1" noChangeShapeType="1" noTextEdit="1"/>
              </p:cNvSpPr>
              <p:nvPr/>
            </p:nvSpPr>
            <p:spPr>
              <a:xfrm>
                <a:off x="4140000" y="935934"/>
                <a:ext cx="1816844" cy="56720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6480000" y="1015734"/>
                <a:ext cx="1279966" cy="397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m:t>
                      </m:r>
                      <m:sSub>
                        <m:sSubPr>
                          <m:ctrlPr>
                            <a:rPr lang="en-US" i="1" smtClean="0">
                              <a:solidFill>
                                <a:srgbClr val="0000CC"/>
                              </a:solidFill>
                              <a:latin typeface="Cambria Math" panose="02040503050406030204" pitchFamily="18" charset="0"/>
                              <a:ea typeface="Cambria Math"/>
                            </a:rPr>
                          </m:ctrlPr>
                        </m:sSubPr>
                        <m:e>
                          <m:r>
                            <a:rPr lang="en-US" i="1" smtClean="0">
                              <a:solidFill>
                                <a:srgbClr val="0000CC"/>
                              </a:solidFill>
                              <a:latin typeface="Cambria Math"/>
                              <a:ea typeface="Cambria Math"/>
                            </a:rPr>
                            <m:t>𝜗</m:t>
                          </m:r>
                        </m:e>
                        <m:sub>
                          <m:r>
                            <a:rPr lang="en-US" i="1" smtClean="0">
                              <a:solidFill>
                                <a:srgbClr val="0000CC"/>
                              </a:solidFill>
                              <a:latin typeface="Cambria Math"/>
                              <a:ea typeface="Cambria Math"/>
                            </a:rPr>
                            <m:t>𝛾</m:t>
                          </m:r>
                        </m:sub>
                      </m:sSub>
                      <m:r>
                        <a:rPr lang="de-DE" b="0" i="1" smtClean="0">
                          <a:solidFill>
                            <a:srgbClr val="0000CC"/>
                          </a:solidFill>
                          <a:latin typeface="Cambria Math"/>
                          <a:ea typeface="Cambria Math"/>
                        </a:rPr>
                        <m:t>=</m:t>
                      </m:r>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18</m:t>
                          </m:r>
                        </m:e>
                        <m:sup>
                          <m:r>
                            <a:rPr lang="de-DE" b="0" i="1" smtClean="0">
                              <a:solidFill>
                                <a:srgbClr val="0000CC"/>
                              </a:solidFill>
                              <a:latin typeface="Cambria Math"/>
                              <a:ea typeface="Cambria Math"/>
                            </a:rPr>
                            <m:t>0</m:t>
                          </m:r>
                        </m:sup>
                      </m:sSup>
                    </m:oMath>
                  </m:oMathPara>
                </a14:m>
                <a:endParaRPr lang="en-US"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6480000" y="1015734"/>
                <a:ext cx="1279966" cy="397032"/>
              </a:xfrm>
              <a:prstGeom prst="rect">
                <a:avLst/>
              </a:prstGeom>
              <a:blipFill>
                <a:blip r:embed="rId4"/>
                <a:stretch>
                  <a:fillRect b="-307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4140000" y="4355934"/>
                <a:ext cx="1260345" cy="698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r>
                            <m:rPr>
                              <m:sty m:val="p"/>
                            </m:rPr>
                            <a:rPr lang="el-GR" i="1" smtClean="0">
                              <a:solidFill>
                                <a:srgbClr val="FF0000"/>
                              </a:solidFill>
                              <a:latin typeface="Cambria Math"/>
                              <a:ea typeface="Cambria Math"/>
                            </a:rPr>
                            <m:t>Δ</m:t>
                          </m:r>
                          <m:sSub>
                            <m:sSubPr>
                              <m:ctrlPr>
                                <a:rPr lang="el-GR" i="1" smtClean="0">
                                  <a:solidFill>
                                    <a:srgbClr val="FF0000"/>
                                  </a:solidFill>
                                  <a:latin typeface="Cambria Math" panose="02040503050406030204" pitchFamily="18" charset="0"/>
                                  <a:ea typeface="Cambria Math"/>
                                </a:rPr>
                              </m:ctrlPr>
                            </m:sSubPr>
                            <m:e>
                              <m:r>
                                <a:rPr lang="de-DE" b="0" i="1" smtClean="0">
                                  <a:solidFill>
                                    <a:srgbClr val="FF0000"/>
                                  </a:solidFill>
                                  <a:latin typeface="Cambria Math"/>
                                  <a:ea typeface="Cambria Math"/>
                                </a:rPr>
                                <m:t>𝐸</m:t>
                              </m:r>
                            </m:e>
                            <m:sub>
                              <m:r>
                                <a:rPr lang="el-GR" i="1" smtClean="0">
                                  <a:solidFill>
                                    <a:srgbClr val="FF0000"/>
                                  </a:solidFill>
                                  <a:latin typeface="Cambria Math"/>
                                  <a:ea typeface="Cambria Math"/>
                                </a:rPr>
                                <m:t>𝛾</m:t>
                              </m:r>
                            </m:sub>
                          </m:sSub>
                        </m:num>
                        <m:den>
                          <m:sSub>
                            <m:sSubPr>
                              <m:ctrlPr>
                                <a:rPr lang="en-US" i="1" smtClean="0">
                                  <a:solidFill>
                                    <a:srgbClr val="FF0000"/>
                                  </a:solidFill>
                                  <a:latin typeface="Cambria Math" panose="02040503050406030204" pitchFamily="18" charset="0"/>
                                </a:rPr>
                              </m:ctrlPr>
                            </m:sSubPr>
                            <m:e>
                              <m:r>
                                <a:rPr lang="de-DE" b="0" i="1" smtClean="0">
                                  <a:solidFill>
                                    <a:srgbClr val="FF0000"/>
                                  </a:solidFill>
                                  <a:latin typeface="Cambria Math"/>
                                </a:rPr>
                                <m:t>𝐸</m:t>
                              </m:r>
                            </m:e>
                            <m:sub>
                              <m:r>
                                <a:rPr lang="en-US" i="1" smtClean="0">
                                  <a:solidFill>
                                    <a:srgbClr val="FF0000"/>
                                  </a:solidFill>
                                  <a:latin typeface="Cambria Math"/>
                                  <a:ea typeface="Cambria Math"/>
                                </a:rPr>
                                <m:t>𝛾</m:t>
                              </m:r>
                            </m:sub>
                          </m:sSub>
                        </m:den>
                      </m:f>
                      <m:r>
                        <a:rPr lang="de-DE" b="0" i="1" smtClean="0">
                          <a:solidFill>
                            <a:srgbClr val="FF0000"/>
                          </a:solidFill>
                          <a:latin typeface="Cambria Math"/>
                        </a:rPr>
                        <m:t>=1%</m:t>
                      </m:r>
                    </m:oMath>
                  </m:oMathPara>
                </a14:m>
                <a:endParaRPr lang="en-US" dirty="0">
                  <a:solidFill>
                    <a:srgbClr val="FF0000"/>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4140000" y="4355934"/>
                <a:ext cx="1260345" cy="698589"/>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4140000" y="2555934"/>
                <a:ext cx="1260345" cy="698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r>
                            <m:rPr>
                              <m:sty m:val="p"/>
                            </m:rPr>
                            <a:rPr lang="el-GR" i="1" smtClean="0">
                              <a:solidFill>
                                <a:srgbClr val="FF0000"/>
                              </a:solidFill>
                              <a:latin typeface="Cambria Math"/>
                              <a:ea typeface="Cambria Math"/>
                            </a:rPr>
                            <m:t>Δ</m:t>
                          </m:r>
                          <m:sSub>
                            <m:sSubPr>
                              <m:ctrlPr>
                                <a:rPr lang="el-GR" i="1" smtClean="0">
                                  <a:solidFill>
                                    <a:srgbClr val="FF0000"/>
                                  </a:solidFill>
                                  <a:latin typeface="Cambria Math" panose="02040503050406030204" pitchFamily="18" charset="0"/>
                                  <a:ea typeface="Cambria Math"/>
                                </a:rPr>
                              </m:ctrlPr>
                            </m:sSubPr>
                            <m:e>
                              <m:r>
                                <a:rPr lang="de-DE" b="0" i="1" smtClean="0">
                                  <a:solidFill>
                                    <a:srgbClr val="FF0000"/>
                                  </a:solidFill>
                                  <a:latin typeface="Cambria Math"/>
                                  <a:ea typeface="Cambria Math"/>
                                </a:rPr>
                                <m:t>𝐸</m:t>
                              </m:r>
                            </m:e>
                            <m:sub>
                              <m:r>
                                <a:rPr lang="el-GR" i="1" smtClean="0">
                                  <a:solidFill>
                                    <a:srgbClr val="FF0000"/>
                                  </a:solidFill>
                                  <a:latin typeface="Cambria Math"/>
                                  <a:ea typeface="Cambria Math"/>
                                </a:rPr>
                                <m:t>𝛾</m:t>
                              </m:r>
                            </m:sub>
                          </m:sSub>
                        </m:num>
                        <m:den>
                          <m:sSub>
                            <m:sSubPr>
                              <m:ctrlPr>
                                <a:rPr lang="en-US" i="1" smtClean="0">
                                  <a:solidFill>
                                    <a:srgbClr val="FF0000"/>
                                  </a:solidFill>
                                  <a:latin typeface="Cambria Math" panose="02040503050406030204" pitchFamily="18" charset="0"/>
                                </a:rPr>
                              </m:ctrlPr>
                            </m:sSubPr>
                            <m:e>
                              <m:r>
                                <a:rPr lang="de-DE" b="0" i="1" smtClean="0">
                                  <a:solidFill>
                                    <a:srgbClr val="FF0000"/>
                                  </a:solidFill>
                                  <a:latin typeface="Cambria Math"/>
                                </a:rPr>
                                <m:t>𝐸</m:t>
                              </m:r>
                            </m:e>
                            <m:sub>
                              <m:r>
                                <a:rPr lang="en-US" i="1" smtClean="0">
                                  <a:solidFill>
                                    <a:srgbClr val="FF0000"/>
                                  </a:solidFill>
                                  <a:latin typeface="Cambria Math"/>
                                  <a:ea typeface="Cambria Math"/>
                                </a:rPr>
                                <m:t>𝛾</m:t>
                              </m:r>
                            </m:sub>
                          </m:sSub>
                        </m:den>
                      </m:f>
                      <m:r>
                        <a:rPr lang="de-DE" b="0" i="1" smtClean="0">
                          <a:solidFill>
                            <a:srgbClr val="FF0000"/>
                          </a:solidFill>
                          <a:latin typeface="Cambria Math"/>
                        </a:rPr>
                        <m:t>=1%</m:t>
                      </m:r>
                    </m:oMath>
                  </m:oMathPara>
                </a14:m>
                <a:endParaRPr lang="en-US" dirty="0">
                  <a:solidFill>
                    <a:srgbClr val="FF0000"/>
                  </a:solidFil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4140000" y="2555934"/>
                <a:ext cx="1260345" cy="698589"/>
              </a:xfrm>
              <a:prstGeom prst="rect">
                <a:avLst/>
              </a:prstGeom>
              <a:blipFill>
                <a:blip r:embed="rId6"/>
                <a:stretch>
                  <a:fillRect/>
                </a:stretch>
              </a:blipFill>
            </p:spPr>
            <p:txBody>
              <a:bodyPr/>
              <a:lstStyle/>
              <a:p>
                <a:r>
                  <a:rPr lang="de-DE">
                    <a:noFill/>
                  </a:rPr>
                  <a:t> </a:t>
                </a:r>
              </a:p>
            </p:txBody>
          </p:sp>
        </mc:Fallback>
      </mc:AlternateContent>
      <p:sp>
        <p:nvSpPr>
          <p:cNvPr id="6" name="Textfeld 5"/>
          <p:cNvSpPr txBox="1"/>
          <p:nvPr/>
        </p:nvSpPr>
        <p:spPr>
          <a:xfrm>
            <a:off x="6480000" y="2708910"/>
            <a:ext cx="1160895" cy="369332"/>
          </a:xfrm>
          <a:prstGeom prst="rect">
            <a:avLst/>
          </a:prstGeom>
          <a:noFill/>
        </p:spPr>
        <p:txBody>
          <a:bodyPr wrap="none" rtlCol="0">
            <a:spAutoFit/>
          </a:bodyPr>
          <a:lstStyle/>
          <a:p>
            <a:r>
              <a:rPr lang="el-GR" dirty="0" smtClean="0">
                <a:solidFill>
                  <a:srgbClr val="FF0000"/>
                </a:solidFill>
                <a:latin typeface="Times New Roman"/>
                <a:cs typeface="Times New Roman"/>
              </a:rPr>
              <a:t>ε</a:t>
            </a:r>
            <a:r>
              <a:rPr lang="de-DE" baseline="-25000" dirty="0" err="1" smtClean="0">
                <a:solidFill>
                  <a:srgbClr val="FF0000"/>
                </a:solidFill>
                <a:latin typeface="Times New Roman"/>
                <a:cs typeface="Times New Roman"/>
              </a:rPr>
              <a:t>ph</a:t>
            </a:r>
            <a:r>
              <a:rPr lang="de-DE" dirty="0" smtClean="0">
                <a:solidFill>
                  <a:srgbClr val="FF0000"/>
                </a:solidFill>
                <a:latin typeface="Times New Roman"/>
                <a:cs typeface="Times New Roman"/>
              </a:rPr>
              <a:t> = 2.5%</a:t>
            </a:r>
            <a:endParaRPr lang="en-US" dirty="0">
              <a:solidFill>
                <a:srgbClr val="FF0000"/>
              </a:solidFill>
            </a:endParaRPr>
          </a:p>
        </p:txBody>
      </p:sp>
      <p:sp>
        <p:nvSpPr>
          <p:cNvPr id="7" name="Titel 6"/>
          <p:cNvSpPr>
            <a:spLocks noGrp="1"/>
          </p:cNvSpPr>
          <p:nvPr>
            <p:ph type="title"/>
          </p:nvPr>
        </p:nvSpPr>
        <p:spPr/>
        <p:txBody>
          <a:bodyPr/>
          <a:lstStyle/>
          <a:p>
            <a:r>
              <a:rPr lang="en-US" dirty="0" smtClean="0"/>
              <a:t>Spectroscopy of binary fission fragments</a:t>
            </a:r>
            <a:endParaRPr lang="en-US" dirty="0"/>
          </a:p>
        </p:txBody>
      </p:sp>
    </p:spTree>
    <p:extLst>
      <p:ext uri="{BB962C8B-B14F-4D97-AF65-F5344CB8AC3E}">
        <p14:creationId xmlns:p14="http://schemas.microsoft.com/office/powerpoint/2010/main" val="3390454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2" y="692696"/>
            <a:ext cx="5334158" cy="53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feld 5"/>
              <p:cNvSpPr txBox="1"/>
              <p:nvPr/>
            </p:nvSpPr>
            <p:spPr>
              <a:xfrm>
                <a:off x="5760000" y="1657494"/>
                <a:ext cx="1811265" cy="396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10</m:t>
                          </m:r>
                        </m:e>
                        <m:sup>
                          <m:r>
                            <a:rPr lang="de-DE" b="0" i="1" smtClean="0">
                              <a:solidFill>
                                <a:srgbClr val="0000CC"/>
                              </a:solidFill>
                              <a:latin typeface="Cambria Math"/>
                            </a:rPr>
                            <m:t>0</m:t>
                          </m:r>
                        </m:sup>
                      </m:sSup>
                      <m:r>
                        <a:rPr lang="en-US" i="1" smtClean="0">
                          <a:solidFill>
                            <a:srgbClr val="0000CC"/>
                          </a:solidFill>
                          <a:latin typeface="Cambria Math"/>
                          <a:ea typeface="Cambria Math"/>
                        </a:rPr>
                        <m:t>≤</m:t>
                      </m:r>
                      <m:sSub>
                        <m:sSubPr>
                          <m:ctrlPr>
                            <a:rPr lang="en-US" i="1" smtClean="0">
                              <a:solidFill>
                                <a:srgbClr val="0000CC"/>
                              </a:solidFill>
                              <a:latin typeface="Cambria Math" panose="02040503050406030204" pitchFamily="18" charset="0"/>
                              <a:ea typeface="Cambria Math"/>
                            </a:rPr>
                          </m:ctrlPr>
                        </m:sSubPr>
                        <m:e>
                          <m:r>
                            <a:rPr lang="en-US" i="1" smtClean="0">
                              <a:solidFill>
                                <a:srgbClr val="0000CC"/>
                              </a:solidFill>
                              <a:latin typeface="Cambria Math"/>
                              <a:ea typeface="Cambria Math"/>
                            </a:rPr>
                            <m:t>𝜗</m:t>
                          </m:r>
                        </m:e>
                        <m:sub>
                          <m:r>
                            <a:rPr lang="de-DE" b="0" i="1" smtClean="0">
                              <a:solidFill>
                                <a:srgbClr val="0000CC"/>
                              </a:solidFill>
                              <a:latin typeface="Cambria Math"/>
                              <a:ea typeface="Cambria Math"/>
                            </a:rPr>
                            <m:t>𝑝</m:t>
                          </m:r>
                        </m:sub>
                      </m:sSub>
                      <m:r>
                        <a:rPr lang="en-US" i="1" smtClean="0">
                          <a:solidFill>
                            <a:srgbClr val="0000CC"/>
                          </a:solidFill>
                          <a:latin typeface="Cambria Math"/>
                          <a:ea typeface="Cambria Math"/>
                        </a:rPr>
                        <m:t>≤</m:t>
                      </m:r>
                      <m:sSup>
                        <m:sSupPr>
                          <m:ctrlPr>
                            <a:rPr lang="en-US"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80</m:t>
                          </m:r>
                        </m:e>
                        <m:sup>
                          <m:r>
                            <a:rPr lang="de-DE" b="0" i="1" smtClean="0">
                              <a:solidFill>
                                <a:srgbClr val="0000CC"/>
                              </a:solidFill>
                              <a:latin typeface="Cambria Math"/>
                              <a:ea typeface="Cambria Math"/>
                            </a:rPr>
                            <m:t>0</m:t>
                          </m:r>
                        </m:sup>
                      </m:sSup>
                    </m:oMath>
                  </m:oMathPara>
                </a14:m>
                <a:endParaRPr lang="en-US"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5760000" y="1657494"/>
                <a:ext cx="1811265" cy="396262"/>
              </a:xfrm>
              <a:prstGeom prst="rect">
                <a:avLst/>
              </a:prstGeom>
              <a:blipFill>
                <a:blip r:embed="rId3"/>
                <a:stretch>
                  <a:fillRect b="-307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5688000" y="2197494"/>
                <a:ext cx="1916294" cy="397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−34</m:t>
                          </m:r>
                        </m:e>
                        <m:sup>
                          <m:r>
                            <a:rPr lang="de-DE" b="0" i="1" smtClean="0">
                              <a:solidFill>
                                <a:srgbClr val="0000CC"/>
                              </a:solidFill>
                              <a:latin typeface="Cambria Math"/>
                            </a:rPr>
                            <m:t>0</m:t>
                          </m:r>
                        </m:sup>
                      </m:sSup>
                      <m:r>
                        <a:rPr lang="en-US" i="1" smtClean="0">
                          <a:solidFill>
                            <a:srgbClr val="0000CC"/>
                          </a:solidFill>
                          <a:latin typeface="Cambria Math"/>
                          <a:ea typeface="Cambria Math"/>
                        </a:rPr>
                        <m:t>≤</m:t>
                      </m:r>
                      <m:sSub>
                        <m:sSubPr>
                          <m:ctrlPr>
                            <a:rPr lang="en-US" i="1" smtClean="0">
                              <a:solidFill>
                                <a:srgbClr val="0000CC"/>
                              </a:solidFill>
                              <a:latin typeface="Cambria Math" panose="02040503050406030204" pitchFamily="18" charset="0"/>
                              <a:ea typeface="Cambria Math"/>
                            </a:rPr>
                          </m:ctrlPr>
                        </m:sSubPr>
                        <m:e>
                          <m:r>
                            <a:rPr lang="en-US" i="1" smtClean="0">
                              <a:solidFill>
                                <a:srgbClr val="0000CC"/>
                              </a:solidFill>
                              <a:latin typeface="Cambria Math"/>
                              <a:ea typeface="Cambria Math"/>
                            </a:rPr>
                            <m:t>𝜗</m:t>
                          </m:r>
                        </m:e>
                        <m:sub>
                          <m:r>
                            <a:rPr lang="en-US" i="1" smtClean="0">
                              <a:solidFill>
                                <a:srgbClr val="0000CC"/>
                              </a:solidFill>
                              <a:latin typeface="Cambria Math"/>
                              <a:ea typeface="Cambria Math"/>
                            </a:rPr>
                            <m:t>𝛾</m:t>
                          </m:r>
                        </m:sub>
                      </m:sSub>
                      <m:r>
                        <a:rPr lang="en-US" i="1" smtClean="0">
                          <a:solidFill>
                            <a:srgbClr val="0000CC"/>
                          </a:solidFill>
                          <a:latin typeface="Cambria Math"/>
                          <a:ea typeface="Cambria Math"/>
                        </a:rPr>
                        <m:t>≤</m:t>
                      </m:r>
                      <m:sSup>
                        <m:sSupPr>
                          <m:ctrlPr>
                            <a:rPr lang="en-US"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34</m:t>
                          </m:r>
                        </m:e>
                        <m:sup>
                          <m:r>
                            <a:rPr lang="de-DE" b="0" i="1" smtClean="0">
                              <a:solidFill>
                                <a:srgbClr val="0000CC"/>
                              </a:solidFill>
                              <a:latin typeface="Cambria Math"/>
                              <a:ea typeface="Cambria Math"/>
                            </a:rPr>
                            <m:t>0</m:t>
                          </m:r>
                        </m:sup>
                      </m:sSup>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5688000" y="2197494"/>
                <a:ext cx="1916294" cy="397032"/>
              </a:xfrm>
              <a:prstGeom prst="rect">
                <a:avLst/>
              </a:prstGeom>
              <a:blipFill>
                <a:blip r:embed="rId4"/>
                <a:stretch>
                  <a:fillRect b="-3030"/>
                </a:stretch>
              </a:blipFill>
            </p:spPr>
            <p:txBody>
              <a:bodyPr/>
              <a:lstStyle/>
              <a:p>
                <a:r>
                  <a:rPr lang="de-DE">
                    <a:noFill/>
                  </a:rPr>
                  <a:t> </a:t>
                </a:r>
              </a:p>
            </p:txBody>
          </p:sp>
        </mc:Fallback>
      </mc:AlternateContent>
      <p:sp>
        <p:nvSpPr>
          <p:cNvPr id="2" name="Titel 1"/>
          <p:cNvSpPr>
            <a:spLocks noGrp="1"/>
          </p:cNvSpPr>
          <p:nvPr>
            <p:ph type="title"/>
          </p:nvPr>
        </p:nvSpPr>
        <p:spPr/>
        <p:txBody>
          <a:bodyPr/>
          <a:lstStyle/>
          <a:p>
            <a:r>
              <a:rPr lang="en-US" dirty="0" smtClean="0"/>
              <a:t>Analysis of the particle-</a:t>
            </a:r>
            <a:r>
              <a:rPr lang="el-GR" dirty="0" smtClean="0"/>
              <a:t>γ</a:t>
            </a:r>
            <a:r>
              <a:rPr lang="de-DE" dirty="0" smtClean="0"/>
              <a:t> </a:t>
            </a:r>
            <a:r>
              <a:rPr lang="en-US" dirty="0" smtClean="0"/>
              <a:t>angular correlation</a:t>
            </a:r>
            <a:endParaRPr lang="en-US" dirty="0"/>
          </a:p>
        </p:txBody>
      </p:sp>
    </p:spTree>
    <p:extLst>
      <p:ext uri="{BB962C8B-B14F-4D97-AF65-F5344CB8AC3E}">
        <p14:creationId xmlns:p14="http://schemas.microsoft.com/office/powerpoint/2010/main" val="263288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0" y="980728"/>
            <a:ext cx="3389313"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179" y="1392919"/>
            <a:ext cx="4505325"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720000" y="4580728"/>
            <a:ext cx="3554114" cy="646331"/>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excitation energy of fission fragments </a:t>
            </a:r>
            <a:r>
              <a:rPr lang="en-US" sz="1400" b="1" dirty="0" smtClean="0">
                <a:solidFill>
                  <a:srgbClr val="FF0000"/>
                </a:solidFill>
                <a:latin typeface="Times New Roman" panose="02020603050405020304" pitchFamily="18" charset="0"/>
                <a:cs typeface="Times New Roman" panose="02020603050405020304" pitchFamily="18" charset="0"/>
              </a:rPr>
              <a:t>35 MeV</a:t>
            </a:r>
          </a:p>
          <a:p>
            <a:endParaRPr lang="en-US" sz="800" b="1" dirty="0">
              <a:solidFill>
                <a:srgbClr val="FF0000"/>
              </a:solidFill>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evaporation of 3 neutrons</a:t>
            </a:r>
            <a:endParaRPr lang="en-US" sz="1400" dirty="0">
              <a:latin typeface="Times New Roman" panose="02020603050405020304" pitchFamily="18" charset="0"/>
              <a:cs typeface="Times New Roman" panose="02020603050405020304" pitchFamily="18" charset="0"/>
            </a:endParaRPr>
          </a:p>
        </p:txBody>
      </p:sp>
      <p:sp>
        <p:nvSpPr>
          <p:cNvPr id="3" name="Titel 2"/>
          <p:cNvSpPr>
            <a:spLocks noGrp="1"/>
          </p:cNvSpPr>
          <p:nvPr>
            <p:ph type="title"/>
          </p:nvPr>
        </p:nvSpPr>
        <p:spPr/>
        <p:txBody>
          <a:bodyPr/>
          <a:lstStyle/>
          <a:p>
            <a:r>
              <a:rPr lang="en-US" dirty="0" smtClean="0"/>
              <a:t>Spontaneous fission process of </a:t>
            </a:r>
            <a:r>
              <a:rPr lang="en-US" baseline="30000" dirty="0" smtClean="0"/>
              <a:t>252</a:t>
            </a:r>
            <a:r>
              <a:rPr lang="en-US" dirty="0" smtClean="0"/>
              <a:t>Cf</a:t>
            </a:r>
            <a:endParaRPr lang="en-US" dirty="0"/>
          </a:p>
        </p:txBody>
      </p:sp>
    </p:spTree>
    <p:extLst>
      <p:ext uri="{BB962C8B-B14F-4D97-AF65-F5344CB8AC3E}">
        <p14:creationId xmlns:p14="http://schemas.microsoft.com/office/powerpoint/2010/main" val="690160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692696"/>
            <a:ext cx="40608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000" y="1643357"/>
            <a:ext cx="40608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feld 1"/>
              <p:cNvSpPr txBox="1"/>
              <p:nvPr/>
            </p:nvSpPr>
            <p:spPr>
              <a:xfrm>
                <a:off x="4716016" y="1054288"/>
                <a:ext cx="2629502" cy="400110"/>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solidFill>
                                <a:srgbClr val="0000CC"/>
                              </a:solidFill>
                              <a:latin typeface="Cambria Math" panose="02040503050406030204" pitchFamily="18" charset="0"/>
                            </a:rPr>
                          </m:ctrlPr>
                        </m:sSupPr>
                        <m:e>
                          <m:r>
                            <a:rPr lang="de-DE" sz="2000" b="1" i="1" smtClean="0">
                              <a:solidFill>
                                <a:srgbClr val="0000CC"/>
                              </a:solidFill>
                              <a:latin typeface="Cambria Math"/>
                            </a:rPr>
                            <m:t>𝟒</m:t>
                          </m:r>
                        </m:e>
                        <m:sup>
                          <m:r>
                            <a:rPr lang="de-DE" sz="2000" b="1" i="1" smtClean="0">
                              <a:solidFill>
                                <a:srgbClr val="0000CC"/>
                              </a:solidFill>
                              <a:latin typeface="Cambria Math"/>
                            </a:rPr>
                            <m:t>+</m:t>
                          </m:r>
                        </m:sup>
                      </m:sSup>
                      <m:r>
                        <a:rPr lang="en-US" sz="2000" b="1" i="1" smtClean="0">
                          <a:solidFill>
                            <a:srgbClr val="0000CC"/>
                          </a:solidFill>
                          <a:latin typeface="Cambria Math"/>
                          <a:ea typeface="Cambria Math"/>
                        </a:rPr>
                        <m:t>→</m:t>
                      </m:r>
                      <m:sSup>
                        <m:sSupPr>
                          <m:ctrlPr>
                            <a:rPr lang="en-US" sz="2000" b="1" i="1" smtClean="0">
                              <a:solidFill>
                                <a:srgbClr val="0000CC"/>
                              </a:solidFill>
                              <a:latin typeface="Cambria Math" panose="02040503050406030204" pitchFamily="18" charset="0"/>
                              <a:ea typeface="Cambria Math"/>
                            </a:rPr>
                          </m:ctrlPr>
                        </m:sSupPr>
                        <m:e>
                          <m:r>
                            <a:rPr lang="de-DE" sz="2000" b="1" i="1" smtClean="0">
                              <a:solidFill>
                                <a:srgbClr val="0000CC"/>
                              </a:solidFill>
                              <a:latin typeface="Cambria Math"/>
                              <a:ea typeface="Cambria Math"/>
                            </a:rPr>
                            <m:t>𝟐</m:t>
                          </m:r>
                        </m:e>
                        <m:sup>
                          <m:r>
                            <a:rPr lang="de-DE" sz="2000" b="1" i="1" smtClean="0">
                              <a:solidFill>
                                <a:srgbClr val="0000CC"/>
                              </a:solidFill>
                              <a:latin typeface="Cambria Math"/>
                              <a:ea typeface="Cambria Math"/>
                            </a:rPr>
                            <m:t>+</m:t>
                          </m:r>
                        </m:sup>
                      </m:sSup>
                      <m:r>
                        <a:rPr lang="de-DE" sz="2000" b="1" i="1" smtClean="0">
                          <a:solidFill>
                            <a:srgbClr val="0000CC"/>
                          </a:solidFill>
                          <a:latin typeface="Cambria Math"/>
                          <a:ea typeface="Cambria Math"/>
                        </a:rPr>
                        <m:t>  </m:t>
                      </m:r>
                      <m:r>
                        <a:rPr lang="de-DE" sz="2000" b="1" i="1" smtClean="0">
                          <a:solidFill>
                            <a:srgbClr val="0000CC"/>
                          </a:solidFill>
                          <a:latin typeface="Cambria Math"/>
                          <a:ea typeface="Cambria Math"/>
                        </a:rPr>
                        <m:t>𝒕𝒓𝒂𝒏𝒔𝒊𝒕𝒊𝒐𝒏</m:t>
                      </m:r>
                    </m:oMath>
                  </m:oMathPara>
                </a14:m>
                <a:endParaRPr lang="en-US" sz="2000" b="1" dirty="0">
                  <a:solidFill>
                    <a:srgbClr val="0000CC"/>
                  </a:solidFill>
                </a:endParaRPr>
              </a:p>
            </p:txBody>
          </p:sp>
        </mc:Choice>
        <mc:Fallback xmlns="">
          <p:sp>
            <p:nvSpPr>
              <p:cNvPr id="2" name="Textfeld 1"/>
              <p:cNvSpPr txBox="1">
                <a:spLocks noRot="1" noChangeAspect="1" noMove="1" noResize="1" noEditPoints="1" noAdjustHandles="1" noChangeArrowheads="1" noChangeShapeType="1" noTextEdit="1"/>
              </p:cNvSpPr>
              <p:nvPr/>
            </p:nvSpPr>
            <p:spPr>
              <a:xfrm>
                <a:off x="4716016" y="1054288"/>
                <a:ext cx="2629502" cy="400110"/>
              </a:xfrm>
              <a:prstGeom prst="rect">
                <a:avLst/>
              </a:prstGeom>
              <a:blipFill>
                <a:blip r:embed="rId4"/>
                <a:stretch>
                  <a:fillRect/>
                </a:stretch>
              </a:blipFill>
              <a:ln>
                <a:solidFill>
                  <a:srgbClr val="FF0000"/>
                </a:solidFill>
              </a:ln>
            </p:spPr>
            <p:txBody>
              <a:bodyPr/>
              <a:lstStyle/>
              <a:p>
                <a:r>
                  <a:rPr lang="de-DE">
                    <a:noFill/>
                  </a:rPr>
                  <a:t> </a:t>
                </a:r>
              </a:p>
            </p:txBody>
          </p:sp>
        </mc:Fallback>
      </mc:AlternateContent>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632635"/>
            <a:ext cx="249396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llipse 7"/>
          <p:cNvSpPr/>
          <p:nvPr/>
        </p:nvSpPr>
        <p:spPr bwMode="auto">
          <a:xfrm>
            <a:off x="5363880" y="5123035"/>
            <a:ext cx="144000" cy="144016"/>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Textfeld 2"/>
          <p:cNvSpPr txBox="1"/>
          <p:nvPr/>
        </p:nvSpPr>
        <p:spPr>
          <a:xfrm>
            <a:off x="5044007" y="5446776"/>
            <a:ext cx="752129" cy="246221"/>
          </a:xfrm>
          <a:prstGeom prst="rect">
            <a:avLst/>
          </a:prstGeom>
          <a:noFill/>
        </p:spPr>
        <p:txBody>
          <a:bodyPr wrap="none" rtlCol="0">
            <a:spAutoFit/>
          </a:bodyPr>
          <a:lstStyle/>
          <a:p>
            <a:r>
              <a:rPr lang="en-US" sz="1000" dirty="0" smtClean="0">
                <a:solidFill>
                  <a:srgbClr val="FF0000"/>
                </a:solidFill>
                <a:latin typeface="Times New Roman" panose="02020603050405020304" pitchFamily="18" charset="0"/>
                <a:cs typeface="Times New Roman" panose="02020603050405020304" pitchFamily="18" charset="0"/>
              </a:rPr>
              <a:t>crystal ball</a:t>
            </a:r>
            <a:endParaRPr lang="en-US" sz="1000" dirty="0">
              <a:solidFill>
                <a:srgbClr val="FF0000"/>
              </a:solidFill>
              <a:latin typeface="Times New Roman" panose="02020603050405020304" pitchFamily="18" charset="0"/>
              <a:cs typeface="Times New Roman" panose="02020603050405020304" pitchFamily="18" charset="0"/>
            </a:endParaRPr>
          </a:p>
        </p:txBody>
      </p:sp>
      <p:sp>
        <p:nvSpPr>
          <p:cNvPr id="5" name="Textfeld 4"/>
          <p:cNvSpPr txBox="1"/>
          <p:nvPr/>
        </p:nvSpPr>
        <p:spPr>
          <a:xfrm>
            <a:off x="1423558" y="5653508"/>
            <a:ext cx="2140330" cy="369332"/>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no loss of alignment!</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Titel 5"/>
          <p:cNvSpPr>
            <a:spLocks noGrp="1"/>
          </p:cNvSpPr>
          <p:nvPr>
            <p:ph type="title"/>
          </p:nvPr>
        </p:nvSpPr>
        <p:spPr/>
        <p:txBody>
          <a:bodyPr/>
          <a:lstStyle/>
          <a:p>
            <a:r>
              <a:rPr lang="en-US" dirty="0" smtClean="0"/>
              <a:t>Fission fragment </a:t>
            </a:r>
            <a:r>
              <a:rPr lang="el-GR" dirty="0" smtClean="0"/>
              <a:t>γ</a:t>
            </a:r>
            <a:r>
              <a:rPr lang="en-US" dirty="0" smtClean="0"/>
              <a:t>-ray angular correlation</a:t>
            </a:r>
            <a:endParaRPr lang="en-US" dirty="0"/>
          </a:p>
        </p:txBody>
      </p:sp>
    </p:spTree>
    <p:extLst>
      <p:ext uri="{BB962C8B-B14F-4D97-AF65-F5344CB8AC3E}">
        <p14:creationId xmlns:p14="http://schemas.microsoft.com/office/powerpoint/2010/main" val="79599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web-docs\FISSION\IMAGES\schematic_fiss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764704"/>
            <a:ext cx="5257800" cy="437197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dirty="0" smtClean="0"/>
              <a:t>Ternary spontaneous fission of </a:t>
            </a:r>
            <a:r>
              <a:rPr lang="en-US" baseline="30000" dirty="0" smtClean="0"/>
              <a:t>252</a:t>
            </a:r>
            <a:r>
              <a:rPr lang="en-US" dirty="0" smtClean="0"/>
              <a:t>Cf</a:t>
            </a:r>
            <a:endParaRPr lang="en-US" dirty="0"/>
          </a:p>
        </p:txBody>
      </p:sp>
    </p:spTree>
    <p:extLst>
      <p:ext uri="{BB962C8B-B14F-4D97-AF65-F5344CB8AC3E}">
        <p14:creationId xmlns:p14="http://schemas.microsoft.com/office/powerpoint/2010/main" val="21606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0" y="764704"/>
            <a:ext cx="3608387"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996" y="2933704"/>
            <a:ext cx="36195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498" y="773467"/>
            <a:ext cx="1715258" cy="24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080000" y="4544704"/>
            <a:ext cx="2754280" cy="923330"/>
          </a:xfrm>
          <a:prstGeom prst="rect">
            <a:avLst/>
          </a:prstGeom>
          <a:noFill/>
        </p:spPr>
        <p:txBody>
          <a:bodyPr wrap="none" rtlCol="0">
            <a:spAutoFit/>
          </a:bodyPr>
          <a:lstStyle/>
          <a:p>
            <a:r>
              <a:rPr lang="en-US" b="1" dirty="0" smtClean="0">
                <a:solidFill>
                  <a:srgbClr val="0000CC"/>
                </a:solidFill>
                <a:latin typeface="Times New Roman" panose="02020603050405020304" pitchFamily="18" charset="0"/>
                <a:cs typeface="Times New Roman" panose="02020603050405020304" pitchFamily="18" charset="0"/>
              </a:rPr>
              <a:t>Fragments </a:t>
            </a:r>
            <a:r>
              <a:rPr lang="en-US" b="1" dirty="0" smtClean="0">
                <a:solidFill>
                  <a:srgbClr val="0000CC"/>
                </a:solidFill>
                <a:latin typeface="Times New Roman"/>
                <a:cs typeface="Times New Roman"/>
              </a:rPr>
              <a:t>→ E</a:t>
            </a:r>
            <a:r>
              <a:rPr lang="en-US" b="1" baseline="-25000" dirty="0" smtClean="0">
                <a:solidFill>
                  <a:srgbClr val="0000CC"/>
                </a:solidFill>
                <a:latin typeface="Times New Roman"/>
                <a:cs typeface="Times New Roman"/>
              </a:rPr>
              <a:t>H</a:t>
            </a:r>
            <a:r>
              <a:rPr lang="en-US" b="1" dirty="0" smtClean="0">
                <a:solidFill>
                  <a:srgbClr val="0000CC"/>
                </a:solidFill>
                <a:latin typeface="Times New Roman"/>
                <a:cs typeface="Times New Roman"/>
              </a:rPr>
              <a:t>, E</a:t>
            </a:r>
            <a:r>
              <a:rPr lang="en-US" b="1" baseline="-25000" dirty="0" smtClean="0">
                <a:solidFill>
                  <a:srgbClr val="0000CC"/>
                </a:solidFill>
                <a:latin typeface="Times New Roman"/>
                <a:cs typeface="Times New Roman"/>
              </a:rPr>
              <a:t>L</a:t>
            </a:r>
            <a:r>
              <a:rPr lang="en-US" b="1" dirty="0" smtClean="0">
                <a:solidFill>
                  <a:srgbClr val="0000CC"/>
                </a:solidFill>
                <a:latin typeface="Times New Roman"/>
                <a:cs typeface="Times New Roman"/>
              </a:rPr>
              <a:t>, </a:t>
            </a:r>
            <a:r>
              <a:rPr lang="el-GR" b="1" dirty="0" smtClean="0">
                <a:solidFill>
                  <a:srgbClr val="0000CC"/>
                </a:solidFill>
                <a:latin typeface="Times New Roman"/>
                <a:cs typeface="Times New Roman"/>
              </a:rPr>
              <a:t>ϑ</a:t>
            </a:r>
            <a:r>
              <a:rPr lang="de-DE" b="1" dirty="0" smtClean="0">
                <a:solidFill>
                  <a:srgbClr val="0000CC"/>
                </a:solidFill>
                <a:latin typeface="Times New Roman"/>
                <a:cs typeface="Times New Roman"/>
              </a:rPr>
              <a:t>, </a:t>
            </a:r>
            <a:r>
              <a:rPr lang="el-GR" b="1" dirty="0" smtClean="0">
                <a:solidFill>
                  <a:srgbClr val="0000CC"/>
                </a:solidFill>
                <a:latin typeface="Times New Roman"/>
                <a:cs typeface="Times New Roman"/>
              </a:rPr>
              <a:t>φ</a:t>
            </a:r>
            <a:endParaRPr lang="de-DE" b="1" dirty="0" smtClean="0">
              <a:solidFill>
                <a:srgbClr val="0000CC"/>
              </a:solidFill>
              <a:latin typeface="Times New Roman"/>
              <a:cs typeface="Times New Roman"/>
            </a:endParaRPr>
          </a:p>
          <a:p>
            <a:r>
              <a:rPr lang="de-DE" b="1" dirty="0" smtClean="0">
                <a:solidFill>
                  <a:srgbClr val="FF0000"/>
                </a:solidFill>
                <a:latin typeface="Times New Roman"/>
                <a:cs typeface="Times New Roman"/>
              </a:rPr>
              <a:t>LCPs          → E, </a:t>
            </a:r>
            <a:r>
              <a:rPr lang="el-GR" b="1" dirty="0" smtClean="0">
                <a:solidFill>
                  <a:srgbClr val="FF0000"/>
                </a:solidFill>
                <a:latin typeface="Times New Roman"/>
                <a:cs typeface="Times New Roman"/>
              </a:rPr>
              <a:t>Δ</a:t>
            </a:r>
            <a:r>
              <a:rPr lang="de-DE" b="1" dirty="0" smtClean="0">
                <a:solidFill>
                  <a:srgbClr val="FF0000"/>
                </a:solidFill>
                <a:latin typeface="Times New Roman"/>
                <a:cs typeface="Times New Roman"/>
              </a:rPr>
              <a:t>E, </a:t>
            </a:r>
            <a:r>
              <a:rPr lang="el-GR" b="1" dirty="0" smtClean="0">
                <a:solidFill>
                  <a:srgbClr val="FF0000"/>
                </a:solidFill>
                <a:latin typeface="Times New Roman"/>
                <a:cs typeface="Times New Roman"/>
              </a:rPr>
              <a:t>ϑ</a:t>
            </a:r>
            <a:r>
              <a:rPr lang="de-DE" b="1" dirty="0" smtClean="0">
                <a:solidFill>
                  <a:srgbClr val="FF0000"/>
                </a:solidFill>
                <a:latin typeface="Times New Roman"/>
                <a:cs typeface="Times New Roman"/>
              </a:rPr>
              <a:t>, </a:t>
            </a:r>
            <a:r>
              <a:rPr lang="el-GR" b="1" dirty="0" smtClean="0">
                <a:solidFill>
                  <a:srgbClr val="FF0000"/>
                </a:solidFill>
                <a:latin typeface="Times New Roman"/>
                <a:cs typeface="Times New Roman"/>
              </a:rPr>
              <a:t>φ</a:t>
            </a:r>
            <a:endParaRPr lang="de-DE" b="1" dirty="0" smtClean="0">
              <a:solidFill>
                <a:srgbClr val="FF0000"/>
              </a:solidFill>
              <a:latin typeface="Times New Roman"/>
              <a:cs typeface="Times New Roman"/>
            </a:endParaRPr>
          </a:p>
          <a:p>
            <a:r>
              <a:rPr lang="el-GR" b="1" dirty="0" smtClean="0">
                <a:solidFill>
                  <a:srgbClr val="0000CC"/>
                </a:solidFill>
                <a:latin typeface="Times New Roman"/>
                <a:cs typeface="Times New Roman"/>
              </a:rPr>
              <a:t>γ</a:t>
            </a:r>
            <a:r>
              <a:rPr lang="de-DE" b="1" dirty="0" smtClean="0">
                <a:solidFill>
                  <a:srgbClr val="0000CC"/>
                </a:solidFill>
                <a:latin typeface="Times New Roman"/>
                <a:cs typeface="Times New Roman"/>
              </a:rPr>
              <a:t>-</a:t>
            </a:r>
            <a:r>
              <a:rPr lang="de-DE" b="1" dirty="0" err="1" smtClean="0">
                <a:solidFill>
                  <a:srgbClr val="0000CC"/>
                </a:solidFill>
                <a:latin typeface="Times New Roman"/>
                <a:cs typeface="Times New Roman"/>
              </a:rPr>
              <a:t>rays</a:t>
            </a:r>
            <a:r>
              <a:rPr lang="de-DE" b="1" dirty="0" smtClean="0">
                <a:solidFill>
                  <a:srgbClr val="0000CC"/>
                </a:solidFill>
                <a:latin typeface="Times New Roman"/>
                <a:cs typeface="Times New Roman"/>
              </a:rPr>
              <a:t>         → E, </a:t>
            </a:r>
            <a:r>
              <a:rPr lang="el-GR" b="1" dirty="0" smtClean="0">
                <a:solidFill>
                  <a:srgbClr val="0000CC"/>
                </a:solidFill>
                <a:latin typeface="Times New Roman"/>
                <a:cs typeface="Times New Roman"/>
              </a:rPr>
              <a:t>ϑ</a:t>
            </a:r>
            <a:r>
              <a:rPr lang="de-DE" b="1" dirty="0" smtClean="0">
                <a:solidFill>
                  <a:srgbClr val="0000CC"/>
                </a:solidFill>
                <a:latin typeface="Times New Roman"/>
                <a:cs typeface="Times New Roman"/>
              </a:rPr>
              <a:t>, </a:t>
            </a:r>
            <a:r>
              <a:rPr lang="el-GR" b="1" dirty="0" smtClean="0">
                <a:solidFill>
                  <a:srgbClr val="0000CC"/>
                </a:solidFill>
                <a:latin typeface="Times New Roman"/>
                <a:cs typeface="Times New Roman"/>
              </a:rPr>
              <a:t>φ</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3960000" y="5624704"/>
            <a:ext cx="2731902" cy="369332"/>
          </a:xfrm>
          <a:prstGeom prst="rect">
            <a:avLst/>
          </a:prstGeom>
          <a:noFill/>
        </p:spPr>
        <p:txBody>
          <a:bodyPr wrap="non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2 rings of </a:t>
            </a:r>
            <a:r>
              <a:rPr lang="el-GR" b="1" dirty="0" smtClean="0">
                <a:solidFill>
                  <a:srgbClr val="FF0000"/>
                </a:solidFill>
                <a:latin typeface="Times New Roman"/>
                <a:cs typeface="Times New Roman"/>
              </a:rPr>
              <a:t>Δ</a:t>
            </a:r>
            <a:r>
              <a:rPr lang="de-DE" b="1" dirty="0" smtClean="0">
                <a:solidFill>
                  <a:srgbClr val="FF0000"/>
                </a:solidFill>
                <a:latin typeface="Times New Roman"/>
                <a:cs typeface="Times New Roman"/>
              </a:rPr>
              <a:t>E-E </a:t>
            </a:r>
            <a:r>
              <a:rPr lang="de-DE" b="1" dirty="0" err="1" smtClean="0">
                <a:solidFill>
                  <a:srgbClr val="FF0000"/>
                </a:solidFill>
                <a:latin typeface="Times New Roman"/>
                <a:cs typeface="Times New Roman"/>
              </a:rPr>
              <a:t>telescopes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 name="Titel 1"/>
          <p:cNvSpPr>
            <a:spLocks noGrp="1"/>
          </p:cNvSpPr>
          <p:nvPr>
            <p:ph type="title"/>
          </p:nvPr>
        </p:nvSpPr>
        <p:spPr/>
        <p:txBody>
          <a:bodyPr/>
          <a:lstStyle/>
          <a:p>
            <a:r>
              <a:rPr lang="en-US" dirty="0"/>
              <a:t>Ternary spontaneous fission of </a:t>
            </a:r>
            <a:r>
              <a:rPr lang="en-US" baseline="30000" dirty="0"/>
              <a:t>252</a:t>
            </a:r>
            <a:r>
              <a:rPr lang="en-US" dirty="0"/>
              <a:t>Cf</a:t>
            </a:r>
            <a:endParaRPr lang="de-DE" dirty="0"/>
          </a:p>
        </p:txBody>
      </p:sp>
    </p:spTree>
    <p:extLst>
      <p:ext uri="{BB962C8B-B14F-4D97-AF65-F5344CB8AC3E}">
        <p14:creationId xmlns:p14="http://schemas.microsoft.com/office/powerpoint/2010/main" val="1188330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Hahn-Meitner-</a:t>
            </a:r>
            <a:r>
              <a:rPr lang="de-DE" dirty="0" err="1" smtClean="0"/>
              <a:t>Strassmann</a:t>
            </a:r>
            <a:r>
              <a:rPr lang="de-DE" dirty="0" smtClean="0"/>
              <a:t> </a:t>
            </a:r>
            <a:r>
              <a:rPr lang="en-US" dirty="0" smtClean="0"/>
              <a:t>experimental set-up</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54400"/>
            <a:ext cx="8064896" cy="5986984"/>
          </a:xfrm>
          <a:prstGeom prst="rect">
            <a:avLst/>
          </a:prstGeom>
        </p:spPr>
      </p:pic>
    </p:spTree>
    <p:extLst>
      <p:ext uri="{BB962C8B-B14F-4D97-AF65-F5344CB8AC3E}">
        <p14:creationId xmlns:p14="http://schemas.microsoft.com/office/powerpoint/2010/main" val="3698882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692696"/>
            <a:ext cx="3730625"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406" y="836712"/>
            <a:ext cx="16700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feil nach links 1"/>
          <p:cNvSpPr/>
          <p:nvPr/>
        </p:nvSpPr>
        <p:spPr bwMode="auto">
          <a:xfrm>
            <a:off x="4500000" y="1043944"/>
            <a:ext cx="648072" cy="28803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Pfeil nach links 10"/>
          <p:cNvSpPr/>
          <p:nvPr/>
        </p:nvSpPr>
        <p:spPr bwMode="auto">
          <a:xfrm rot="10800000">
            <a:off x="4499993" y="4535944"/>
            <a:ext cx="648072" cy="28803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271" y="2292697"/>
            <a:ext cx="3451225"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499992" y="1367944"/>
            <a:ext cx="1223412" cy="369332"/>
          </a:xfrm>
          <a:prstGeom prst="rect">
            <a:avLst/>
          </a:prstGeom>
          <a:noFill/>
        </p:spPr>
        <p:txBody>
          <a:bodyPr wrap="none" rtlCol="0">
            <a:spAutoFit/>
          </a:bodyPr>
          <a:lstStyle/>
          <a:p>
            <a:r>
              <a:rPr lang="en-US" b="1" dirty="0" smtClean="0">
                <a:solidFill>
                  <a:srgbClr val="0000CC"/>
                </a:solidFill>
                <a:latin typeface="Times New Roman" panose="02020603050405020304" pitchFamily="18" charset="0"/>
                <a:cs typeface="Times New Roman" panose="02020603050405020304" pitchFamily="18" charset="0"/>
              </a:rPr>
              <a:t>simulation</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14" name="Textfeld 13"/>
          <p:cNvSpPr txBox="1"/>
          <p:nvPr/>
        </p:nvSpPr>
        <p:spPr>
          <a:xfrm>
            <a:off x="4500000" y="4823944"/>
            <a:ext cx="620683" cy="369332"/>
          </a:xfrm>
          <a:prstGeom prst="rect">
            <a:avLst/>
          </a:prstGeom>
          <a:noFill/>
        </p:spPr>
        <p:txBody>
          <a:bodyPr wrap="none" rtlCol="0">
            <a:spAutoFit/>
          </a:bodyPr>
          <a:lstStyle/>
          <a:p>
            <a:r>
              <a:rPr lang="en-US" b="1" dirty="0" smtClean="0">
                <a:solidFill>
                  <a:srgbClr val="0000CC"/>
                </a:solidFill>
                <a:latin typeface="Times New Roman" panose="02020603050405020304" pitchFamily="18" charset="0"/>
                <a:cs typeface="Times New Roman" panose="02020603050405020304" pitchFamily="18" charset="0"/>
              </a:rPr>
              <a:t>data</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5" name="Titel 4"/>
          <p:cNvSpPr>
            <a:spLocks noGrp="1"/>
          </p:cNvSpPr>
          <p:nvPr>
            <p:ph type="title"/>
          </p:nvPr>
        </p:nvSpPr>
        <p:spPr/>
        <p:txBody>
          <a:bodyPr/>
          <a:lstStyle/>
          <a:p>
            <a:r>
              <a:rPr lang="en-US" dirty="0" smtClean="0"/>
              <a:t>Separation of light charged particles</a:t>
            </a:r>
            <a:endParaRPr lang="en-US" dirty="0"/>
          </a:p>
        </p:txBody>
      </p:sp>
    </p:spTree>
    <p:extLst>
      <p:ext uri="{BB962C8B-B14F-4D97-AF65-F5344CB8AC3E}">
        <p14:creationId xmlns:p14="http://schemas.microsoft.com/office/powerpoint/2010/main" val="1536617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99592" y="764704"/>
            <a:ext cx="6532558" cy="3693319"/>
          </a:xfrm>
          <a:prstGeom prst="rect">
            <a:avLst/>
          </a:prstGeom>
          <a:noFill/>
        </p:spPr>
        <p:txBody>
          <a:bodyPr wrap="none" rtlCol="0">
            <a:spAutoFit/>
          </a:bodyPr>
          <a:lstStyle/>
          <a:p>
            <a:pPr marL="285750" indent="-285750">
              <a:buFont typeface="Wingdings" panose="05000000000000000000" pitchFamily="2" charset="2"/>
              <a:buChar char="v"/>
            </a:pPr>
            <a:r>
              <a:rPr lang="el-GR" b="1" dirty="0" smtClean="0">
                <a:solidFill>
                  <a:srgbClr val="FF0000"/>
                </a:solidFill>
                <a:latin typeface="Times New Roman" panose="02020603050405020304" pitchFamily="18" charset="0"/>
                <a:cs typeface="Times New Roman" panose="02020603050405020304" pitchFamily="18" charset="0"/>
              </a:rPr>
              <a:t>γ</a:t>
            </a:r>
            <a:r>
              <a:rPr lang="en-US" b="1" dirty="0" smtClean="0">
                <a:solidFill>
                  <a:srgbClr val="FF0000"/>
                </a:solidFill>
                <a:latin typeface="Times New Roman" panose="02020603050405020304" pitchFamily="18" charset="0"/>
                <a:cs typeface="Times New Roman" panose="02020603050405020304" pitchFamily="18" charset="0"/>
              </a:rPr>
              <a:t>-ray spectroscopy of fission fragments</a:t>
            </a:r>
          </a:p>
          <a:p>
            <a:endParaRPr lang="en-US" sz="400" dirty="0">
              <a:latin typeface="Times New Roman" panose="02020603050405020304" pitchFamily="18" charset="0"/>
              <a:cs typeface="Times New Roman" panose="02020603050405020304" pitchFamily="18" charset="0"/>
            </a:endParaRPr>
          </a:p>
          <a:p>
            <a:r>
              <a:rPr lang="en-US" dirty="0" smtClean="0">
                <a:solidFill>
                  <a:srgbClr val="0000CC"/>
                </a:solidFill>
                <a:latin typeface="Times New Roman" panose="02020603050405020304" pitchFamily="18" charset="0"/>
                <a:cs typeface="Times New Roman" panose="02020603050405020304" pitchFamily="18" charset="0"/>
              </a:rPr>
              <a:t>open fission source, Doppler-shift correction </a:t>
            </a:r>
            <a:endParaRPr lang="en-US" dirty="0">
              <a:solidFill>
                <a:srgbClr val="0000CC"/>
              </a:solidFill>
              <a:latin typeface="Times New Roman"/>
              <a:cs typeface="Times New Roman"/>
            </a:endParaRPr>
          </a:p>
          <a:p>
            <a:r>
              <a:rPr lang="en-US" dirty="0" smtClean="0">
                <a:solidFill>
                  <a:srgbClr val="0000CC"/>
                </a:solidFill>
                <a:latin typeface="Times New Roman"/>
                <a:cs typeface="Times New Roman"/>
              </a:rPr>
              <a:t>access to short-lived </a:t>
            </a:r>
            <a:r>
              <a:rPr lang="el-GR" dirty="0" smtClean="0">
                <a:solidFill>
                  <a:srgbClr val="0000CC"/>
                </a:solidFill>
                <a:latin typeface="Times New Roman"/>
                <a:cs typeface="Times New Roman"/>
              </a:rPr>
              <a:t>γ</a:t>
            </a:r>
            <a:r>
              <a:rPr lang="en-US" dirty="0" smtClean="0">
                <a:solidFill>
                  <a:srgbClr val="0000CC"/>
                </a:solidFill>
                <a:latin typeface="Times New Roman"/>
                <a:cs typeface="Times New Roman"/>
              </a:rPr>
              <a:t>-ray transitions</a:t>
            </a:r>
          </a:p>
          <a:p>
            <a:endParaRPr lang="de-DE" sz="800" dirty="0">
              <a:latin typeface="Times New Roman"/>
              <a:cs typeface="Times New Roman"/>
            </a:endParaRPr>
          </a:p>
          <a:p>
            <a:pPr marL="285750" indent="-285750">
              <a:buFont typeface="Wingdings" panose="05000000000000000000" pitchFamily="2" charset="2"/>
              <a:buChar char="v"/>
            </a:pPr>
            <a:r>
              <a:rPr lang="en-US" b="1" dirty="0" smtClean="0">
                <a:solidFill>
                  <a:srgbClr val="FF0000"/>
                </a:solidFill>
                <a:latin typeface="Times New Roman"/>
                <a:cs typeface="Times New Roman"/>
              </a:rPr>
              <a:t>angular anisotropy of </a:t>
            </a:r>
            <a:r>
              <a:rPr lang="el-GR" b="1" dirty="0" smtClean="0">
                <a:solidFill>
                  <a:srgbClr val="FF0000"/>
                </a:solidFill>
                <a:latin typeface="Times New Roman"/>
                <a:cs typeface="Times New Roman"/>
              </a:rPr>
              <a:t>γ</a:t>
            </a:r>
            <a:r>
              <a:rPr lang="en-US" b="1" dirty="0" smtClean="0">
                <a:solidFill>
                  <a:srgbClr val="FF0000"/>
                </a:solidFill>
                <a:latin typeface="Times New Roman"/>
                <a:cs typeface="Times New Roman"/>
              </a:rPr>
              <a:t>-rays</a:t>
            </a:r>
          </a:p>
          <a:p>
            <a:endParaRPr lang="de-DE" sz="800" dirty="0">
              <a:latin typeface="Times New Roman" panose="02020603050405020304" pitchFamily="18" charset="0"/>
              <a:cs typeface="Times New Roman" panose="02020603050405020304" pitchFamily="18" charset="0"/>
            </a:endParaRPr>
          </a:p>
          <a:p>
            <a:r>
              <a:rPr lang="en-US" dirty="0" smtClean="0">
                <a:solidFill>
                  <a:srgbClr val="0000CC"/>
                </a:solidFill>
                <a:latin typeface="Times New Roman" panose="02020603050405020304" pitchFamily="18" charset="0"/>
                <a:cs typeface="Times New Roman" panose="02020603050405020304" pitchFamily="18" charset="0"/>
              </a:rPr>
              <a:t>angular anisotropy of individual </a:t>
            </a:r>
            <a:r>
              <a:rPr lang="el-GR" dirty="0" smtClean="0">
                <a:solidFill>
                  <a:srgbClr val="0000CC"/>
                </a:solidFill>
                <a:latin typeface="Times New Roman"/>
                <a:cs typeface="Times New Roman"/>
              </a:rPr>
              <a:t>γ</a:t>
            </a:r>
            <a:r>
              <a:rPr lang="en-US" dirty="0" smtClean="0">
                <a:solidFill>
                  <a:srgbClr val="0000CC"/>
                </a:solidFill>
                <a:latin typeface="Times New Roman"/>
                <a:cs typeface="Times New Roman"/>
              </a:rPr>
              <a:t>-ray transitions</a:t>
            </a:r>
          </a:p>
          <a:p>
            <a:pPr marL="285750" indent="-285750">
              <a:buFontTx/>
              <a:buChar char="-"/>
            </a:pPr>
            <a:r>
              <a:rPr lang="en-US" dirty="0" smtClean="0">
                <a:solidFill>
                  <a:srgbClr val="0000CC"/>
                </a:solidFill>
                <a:latin typeface="Times New Roman"/>
                <a:cs typeface="Times New Roman"/>
              </a:rPr>
              <a:t>spin orientation</a:t>
            </a:r>
          </a:p>
          <a:p>
            <a:pPr marL="285750" indent="-285750">
              <a:buFontTx/>
              <a:buChar char="-"/>
            </a:pPr>
            <a:r>
              <a:rPr lang="en-US" dirty="0" smtClean="0">
                <a:solidFill>
                  <a:srgbClr val="0000CC"/>
                </a:solidFill>
                <a:latin typeface="Times New Roman"/>
                <a:cs typeface="Times New Roman"/>
              </a:rPr>
              <a:t>changes in the spin population between binary and ternary fission</a:t>
            </a:r>
          </a:p>
          <a:p>
            <a:endParaRPr lang="de-DE" sz="800" dirty="0" smtClean="0">
              <a:latin typeface="Times New Roman"/>
              <a:cs typeface="Times New Roman"/>
            </a:endParaRPr>
          </a:p>
          <a:p>
            <a:pPr marL="285750" indent="-285750">
              <a:buFont typeface="Wingdings" panose="05000000000000000000" pitchFamily="2" charset="2"/>
              <a:buChar char="v"/>
            </a:pPr>
            <a:r>
              <a:rPr lang="en-US" b="1" dirty="0" smtClean="0">
                <a:solidFill>
                  <a:srgbClr val="FF0000"/>
                </a:solidFill>
                <a:latin typeface="Times New Roman"/>
                <a:cs typeface="Times New Roman"/>
              </a:rPr>
              <a:t>fragment – LCP correlations</a:t>
            </a:r>
          </a:p>
          <a:p>
            <a:endParaRPr lang="de-DE" sz="800" dirty="0">
              <a:latin typeface="Times New Roman"/>
              <a:cs typeface="Times New Roman"/>
            </a:endParaRPr>
          </a:p>
          <a:p>
            <a:pPr marL="285750" indent="-285750">
              <a:buFontTx/>
              <a:buChar char="-"/>
            </a:pPr>
            <a:r>
              <a:rPr lang="en-US" dirty="0" smtClean="0">
                <a:solidFill>
                  <a:srgbClr val="0000CC"/>
                </a:solidFill>
                <a:latin typeface="Times New Roman"/>
                <a:cs typeface="Times New Roman"/>
              </a:rPr>
              <a:t>isotope yields of heavier LCPs</a:t>
            </a:r>
          </a:p>
          <a:p>
            <a:pPr marL="285750" indent="-285750">
              <a:buFontTx/>
              <a:buChar char="-"/>
            </a:pPr>
            <a:r>
              <a:rPr lang="en-US" dirty="0" smtClean="0">
                <a:solidFill>
                  <a:srgbClr val="0000CC"/>
                </a:solidFill>
                <a:latin typeface="Times New Roman"/>
                <a:cs typeface="Times New Roman"/>
              </a:rPr>
              <a:t>formation of LCPs in excited states</a:t>
            </a:r>
          </a:p>
          <a:p>
            <a:pPr marL="285750" indent="-285750">
              <a:buFontTx/>
              <a:buChar char="-"/>
            </a:pPr>
            <a:r>
              <a:rPr lang="en-US" dirty="0" smtClean="0">
                <a:solidFill>
                  <a:srgbClr val="0000CC"/>
                </a:solidFill>
                <a:latin typeface="Times New Roman"/>
                <a:cs typeface="Times New Roman"/>
              </a:rPr>
              <a:t>quaternary fission (emission of 2 LCPs)</a:t>
            </a:r>
            <a:endParaRPr lang="en-US" dirty="0">
              <a:solidFill>
                <a:srgbClr val="0000CC"/>
              </a:solidFill>
              <a:latin typeface="Times New Roman"/>
              <a:cs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731473"/>
            <a:ext cx="517525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1008000" y="6128704"/>
            <a:ext cx="5259773"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Soap Bubble Experiments (M. </a:t>
            </a:r>
            <a:r>
              <a:rPr lang="en-US" sz="1000" dirty="0" err="1" smtClean="0">
                <a:latin typeface="Times New Roman" panose="02020603050405020304" pitchFamily="18" charset="0"/>
                <a:cs typeface="Times New Roman" panose="02020603050405020304" pitchFamily="18" charset="0"/>
              </a:rPr>
              <a:t>Schuyt</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Seifenblasen</a:t>
            </a:r>
            <a:r>
              <a:rPr lang="en-US" sz="1000" dirty="0" smtClean="0">
                <a:latin typeface="Times New Roman" panose="02020603050405020304" pitchFamily="18" charset="0"/>
                <a:cs typeface="Times New Roman" panose="02020603050405020304" pitchFamily="18" charset="0"/>
              </a:rPr>
              <a:t>, die </a:t>
            </a:r>
            <a:r>
              <a:rPr lang="en-US" sz="1000" dirty="0" err="1" smtClean="0">
                <a:latin typeface="Times New Roman" panose="02020603050405020304" pitchFamily="18" charset="0"/>
                <a:cs typeface="Times New Roman" panose="02020603050405020304" pitchFamily="18" charset="0"/>
              </a:rPr>
              <a:t>Kugeln</a:t>
            </a:r>
            <a:r>
              <a:rPr lang="en-US" sz="1000" dirty="0" smtClean="0">
                <a:latin typeface="Times New Roman" panose="02020603050405020304" pitchFamily="18" charset="0"/>
                <a:cs typeface="Times New Roman" panose="02020603050405020304" pitchFamily="18" charset="0"/>
              </a:rPr>
              <a:t> der </a:t>
            </a:r>
            <a:r>
              <a:rPr lang="en-US" sz="1000" dirty="0" err="1" smtClean="0">
                <a:latin typeface="Times New Roman" panose="02020603050405020304" pitchFamily="18" charset="0"/>
                <a:cs typeface="Times New Roman" panose="02020603050405020304" pitchFamily="18" charset="0"/>
              </a:rPr>
              <a:t>Götter</a:t>
            </a:r>
            <a:r>
              <a:rPr lang="en-US" sz="1000" dirty="0" smtClean="0">
                <a:latin typeface="Times New Roman" panose="02020603050405020304" pitchFamily="18" charset="0"/>
                <a:cs typeface="Times New Roman" panose="02020603050405020304" pitchFamily="18" charset="0"/>
              </a:rPr>
              <a:t>, 1988, Köln, Du Mont)</a:t>
            </a:r>
            <a:endParaRPr lang="en-US" sz="1000" dirty="0">
              <a:latin typeface="Times New Roman" panose="02020603050405020304" pitchFamily="18" charset="0"/>
              <a:cs typeface="Times New Roman" panose="02020603050405020304" pitchFamily="18" charset="0"/>
            </a:endParaRPr>
          </a:p>
        </p:txBody>
      </p:sp>
      <p:sp>
        <p:nvSpPr>
          <p:cNvPr id="2" name="Titel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371708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fission </a:t>
            </a:r>
            <a:r>
              <a:rPr lang="en-US" sz="1800" dirty="0" smtClean="0">
                <a:solidFill>
                  <a:schemeClr val="tx1"/>
                </a:solidFill>
              </a:rPr>
              <a:t>– spontaneous fission</a:t>
            </a:r>
            <a:endParaRPr lang="en-US" sz="1800" dirty="0">
              <a:solidFill>
                <a:schemeClr val="tx1"/>
              </a:solidFill>
            </a:endParaRPr>
          </a:p>
        </p:txBody>
      </p:sp>
      <mc:AlternateContent xmlns:mc="http://schemas.openxmlformats.org/markup-compatibility/2006" xmlns:a14="http://schemas.microsoft.com/office/drawing/2010/main">
        <mc:Choice Requires="a14">
          <p:sp>
            <p:nvSpPr>
              <p:cNvPr id="4" name="Textfeld 3"/>
              <p:cNvSpPr txBox="1"/>
              <p:nvPr/>
            </p:nvSpPr>
            <p:spPr>
              <a:xfrm>
                <a:off x="360000" y="2520000"/>
                <a:ext cx="2815065" cy="553228"/>
              </a:xfrm>
              <a:prstGeom prst="rect">
                <a:avLst/>
              </a:prstGeom>
              <a:noFill/>
              <a:ln>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𝐸</m:t>
                          </m:r>
                        </m:e>
                        <m:sub>
                          <m:r>
                            <a:rPr lang="de-DE" sz="1600" b="0" i="1" smtClean="0">
                              <a:latin typeface="Cambria Math" panose="02040503050406030204" pitchFamily="18" charset="0"/>
                            </a:rPr>
                            <m:t>𝑆</m:t>
                          </m:r>
                        </m:sub>
                      </m:sSub>
                      <m:r>
                        <a:rPr lang="de-DE" sz="1600" b="0" i="1" smtClean="0">
                          <a:latin typeface="Cambria Math" panose="02040503050406030204" pitchFamily="18" charset="0"/>
                        </a:rPr>
                        <m:t>=</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𝑎</m:t>
                          </m:r>
                        </m:e>
                        <m:sub>
                          <m:r>
                            <a:rPr lang="de-DE" sz="1600" b="0" i="1" smtClean="0">
                              <a:latin typeface="Cambria Math" panose="02040503050406030204" pitchFamily="18" charset="0"/>
                            </a:rPr>
                            <m:t>𝑆</m:t>
                          </m:r>
                        </m:sub>
                      </m:sSub>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𝐴</m:t>
                          </m:r>
                        </m:e>
                        <m:sup>
                          <m:f>
                            <m:fPr>
                              <m:type m:val="lin"/>
                              <m:ctrlPr>
                                <a:rPr lang="de-DE" sz="1600" b="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2</m:t>
                              </m:r>
                            </m:num>
                            <m:den>
                              <m:r>
                                <a:rPr lang="de-DE" sz="1600" b="0" i="1" smtClean="0">
                                  <a:latin typeface="Cambria Math" panose="02040503050406030204" pitchFamily="18" charset="0"/>
                                  <a:ea typeface="Cambria Math" panose="02040503050406030204" pitchFamily="18" charset="0"/>
                                </a:rPr>
                                <m:t>3</m:t>
                              </m:r>
                            </m:den>
                          </m:f>
                        </m:sup>
                      </m:sSup>
                      <m:r>
                        <a:rPr lang="de-DE" sz="1600" b="0" i="1" smtClean="0">
                          <a:latin typeface="Cambria Math" panose="02040503050406030204" pitchFamily="18" charset="0"/>
                          <a:ea typeface="Cambria Math" panose="02040503050406030204" pitchFamily="18" charset="0"/>
                        </a:rPr>
                        <m:t>∙</m:t>
                      </m:r>
                      <m:d>
                        <m:dPr>
                          <m:ctrlPr>
                            <a:rPr lang="de-DE" sz="1600" b="0" i="1" smtClean="0">
                              <a:latin typeface="Cambria Math" panose="02040503050406030204" pitchFamily="18" charset="0"/>
                              <a:ea typeface="Cambria Math" panose="02040503050406030204" pitchFamily="18" charset="0"/>
                            </a:rPr>
                          </m:ctrlPr>
                        </m:dPr>
                        <m:e>
                          <m:r>
                            <a:rPr lang="de-DE" sz="1600" b="0" i="1" smtClean="0">
                              <a:latin typeface="Cambria Math" panose="02040503050406030204" pitchFamily="18" charset="0"/>
                              <a:ea typeface="Cambria Math" panose="02040503050406030204" pitchFamily="18" charset="0"/>
                            </a:rPr>
                            <m:t>1+</m:t>
                          </m:r>
                          <m:f>
                            <m:fPr>
                              <m:ctrlPr>
                                <a:rPr lang="de-DE" sz="1600" b="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2</m:t>
                              </m:r>
                            </m:num>
                            <m:den>
                              <m:r>
                                <a:rPr lang="de-DE" sz="1600" b="0" i="1" smtClean="0">
                                  <a:latin typeface="Cambria Math" panose="02040503050406030204" pitchFamily="18" charset="0"/>
                                  <a:ea typeface="Cambria Math" panose="02040503050406030204" pitchFamily="18" charset="0"/>
                                </a:rPr>
                                <m:t>5</m:t>
                              </m:r>
                            </m:den>
                          </m:f>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𝜀</m:t>
                              </m:r>
                            </m:e>
                            <m:sup>
                              <m:r>
                                <a:rPr lang="de-DE" sz="1600" b="0" i="1" smtClean="0">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m:t>
                          </m:r>
                        </m:e>
                      </m:d>
                    </m:oMath>
                  </m:oMathPara>
                </a14:m>
                <a:endParaRPr lang="de-DE"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360000" y="2520000"/>
                <a:ext cx="2815065" cy="553228"/>
              </a:xfrm>
              <a:prstGeom prst="rect">
                <a:avLst/>
              </a:prstGeom>
              <a:blipFill>
                <a:blip r:embed="rId2"/>
                <a:stretch>
                  <a:fillRect/>
                </a:stretch>
              </a:blipFill>
              <a:ln>
                <a:solidFill>
                  <a:srgbClr val="0000CC"/>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360000" y="3420000"/>
                <a:ext cx="3333285" cy="553228"/>
              </a:xfrm>
              <a:prstGeom prst="rect">
                <a:avLst/>
              </a:prstGeom>
              <a:noFill/>
              <a:ln>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𝐸</m:t>
                          </m:r>
                        </m:e>
                        <m:sub>
                          <m:r>
                            <a:rPr lang="de-DE" sz="1600" b="0" i="1" smtClean="0">
                              <a:latin typeface="Cambria Math" panose="02040503050406030204" pitchFamily="18" charset="0"/>
                            </a:rPr>
                            <m:t>𝐶</m:t>
                          </m:r>
                        </m:sub>
                      </m:sSub>
                      <m:r>
                        <a:rPr lang="de-DE" sz="1600" b="0" i="1" smtClean="0">
                          <a:latin typeface="Cambria Math" panose="02040503050406030204" pitchFamily="18" charset="0"/>
                        </a:rPr>
                        <m:t>=</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𝑎</m:t>
                          </m:r>
                        </m:e>
                        <m:sub>
                          <m:r>
                            <a:rPr lang="de-DE" sz="1600" b="0" i="1" smtClean="0">
                              <a:latin typeface="Cambria Math" panose="02040503050406030204" pitchFamily="18" charset="0"/>
                            </a:rPr>
                            <m:t>𝐶</m:t>
                          </m:r>
                        </m:sub>
                      </m:sSub>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𝑍</m:t>
                          </m:r>
                        </m:e>
                        <m:sup>
                          <m:r>
                            <a:rPr lang="de-DE" sz="1600" b="0" i="1" smtClean="0">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𝐴</m:t>
                          </m:r>
                        </m:e>
                        <m:sup>
                          <m:r>
                            <a:rPr lang="de-DE" sz="1600" b="0" i="1" smtClean="0">
                              <a:latin typeface="Cambria Math" panose="02040503050406030204" pitchFamily="18" charset="0"/>
                              <a:ea typeface="Cambria Math" panose="02040503050406030204" pitchFamily="18" charset="0"/>
                            </a:rPr>
                            <m:t>−</m:t>
                          </m:r>
                          <m:f>
                            <m:fPr>
                              <m:type m:val="lin"/>
                              <m:ctrlPr>
                                <a:rPr lang="de-DE" sz="1600" b="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1</m:t>
                              </m:r>
                            </m:num>
                            <m:den>
                              <m:r>
                                <a:rPr lang="de-DE" sz="1600" b="0" i="1" smtClean="0">
                                  <a:latin typeface="Cambria Math" panose="02040503050406030204" pitchFamily="18" charset="0"/>
                                  <a:ea typeface="Cambria Math" panose="02040503050406030204" pitchFamily="18" charset="0"/>
                                </a:rPr>
                                <m:t>3</m:t>
                              </m:r>
                            </m:den>
                          </m:f>
                        </m:sup>
                      </m:sSup>
                      <m:r>
                        <a:rPr lang="de-DE" sz="1600" b="0" i="1" smtClean="0">
                          <a:latin typeface="Cambria Math" panose="02040503050406030204" pitchFamily="18" charset="0"/>
                          <a:ea typeface="Cambria Math" panose="02040503050406030204" pitchFamily="18" charset="0"/>
                        </a:rPr>
                        <m:t>∙</m:t>
                      </m:r>
                      <m:d>
                        <m:dPr>
                          <m:ctrlPr>
                            <a:rPr lang="de-DE" sz="1600" b="0" i="1" smtClean="0">
                              <a:latin typeface="Cambria Math" panose="02040503050406030204" pitchFamily="18" charset="0"/>
                              <a:ea typeface="Cambria Math" panose="02040503050406030204" pitchFamily="18" charset="0"/>
                            </a:rPr>
                          </m:ctrlPr>
                        </m:dPr>
                        <m:e>
                          <m:r>
                            <a:rPr lang="de-DE" sz="1600" b="0" i="1" smtClean="0">
                              <a:latin typeface="Cambria Math" panose="02040503050406030204" pitchFamily="18" charset="0"/>
                              <a:ea typeface="Cambria Math" panose="02040503050406030204" pitchFamily="18" charset="0"/>
                            </a:rPr>
                            <m:t>1−</m:t>
                          </m:r>
                          <m:f>
                            <m:fPr>
                              <m:ctrlPr>
                                <a:rPr lang="de-DE" sz="1600" b="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1</m:t>
                              </m:r>
                            </m:num>
                            <m:den>
                              <m:r>
                                <a:rPr lang="de-DE" sz="1600" b="0" i="1" smtClean="0">
                                  <a:latin typeface="Cambria Math" panose="02040503050406030204" pitchFamily="18" charset="0"/>
                                  <a:ea typeface="Cambria Math" panose="02040503050406030204" pitchFamily="18" charset="0"/>
                                </a:rPr>
                                <m:t>5</m:t>
                              </m:r>
                            </m:den>
                          </m:f>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𝜀</m:t>
                              </m:r>
                            </m:e>
                            <m:sup>
                              <m:r>
                                <a:rPr lang="de-DE" sz="1600" b="0" i="1" smtClean="0">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m:t>
                          </m:r>
                        </m:e>
                      </m:d>
                    </m:oMath>
                  </m:oMathPara>
                </a14:m>
                <a:endParaRPr lang="de-DE"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360000" y="3420000"/>
                <a:ext cx="3333285" cy="553228"/>
              </a:xfrm>
              <a:prstGeom prst="rect">
                <a:avLst/>
              </a:prstGeom>
              <a:blipFill>
                <a:blip r:embed="rId3"/>
                <a:stretch>
                  <a:fillRect/>
                </a:stretch>
              </a:blipFill>
              <a:ln>
                <a:solidFill>
                  <a:srgbClr val="0000CC"/>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360000" y="4320000"/>
                <a:ext cx="3610091" cy="494110"/>
              </a:xfrm>
              <a:prstGeom prst="rect">
                <a:avLst/>
              </a:prstGeom>
              <a:noFill/>
              <a:ln>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𝐸</m:t>
                      </m:r>
                      <m:r>
                        <a:rPr lang="de-DE" sz="1600" b="0" i="1" smtClean="0">
                          <a:latin typeface="Cambria Math" panose="02040503050406030204" pitchFamily="18" charset="0"/>
                          <a:ea typeface="Cambria Math" panose="02040503050406030204" pitchFamily="18" charset="0"/>
                        </a:rPr>
                        <m:t>=</m:t>
                      </m:r>
                      <m:f>
                        <m:fPr>
                          <m:ctrlPr>
                            <a:rPr lang="de-DE" sz="1600" b="0" i="1" smtClean="0">
                              <a:latin typeface="Cambria Math" panose="02040503050406030204" pitchFamily="18" charset="0"/>
                              <a:ea typeface="Cambria Math" panose="02040503050406030204" pitchFamily="18" charset="0"/>
                            </a:rPr>
                          </m:ctrlPr>
                        </m:fPr>
                        <m:num>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𝜀</m:t>
                              </m:r>
                            </m:e>
                            <m:sup>
                              <m:r>
                                <a:rPr lang="de-DE" sz="1600" b="0" i="1" smtClean="0">
                                  <a:latin typeface="Cambria Math" panose="02040503050406030204" pitchFamily="18" charset="0"/>
                                  <a:ea typeface="Cambria Math" panose="02040503050406030204" pitchFamily="18" charset="0"/>
                                </a:rPr>
                                <m:t>2</m:t>
                              </m:r>
                            </m:sup>
                          </m:sSup>
                        </m:num>
                        <m:den>
                          <m:r>
                            <a:rPr lang="de-DE" sz="1600" b="0" i="1" smtClean="0">
                              <a:latin typeface="Cambria Math" panose="02040503050406030204" pitchFamily="18" charset="0"/>
                              <a:ea typeface="Cambria Math" panose="02040503050406030204" pitchFamily="18" charset="0"/>
                            </a:rPr>
                            <m:t>5</m:t>
                          </m:r>
                        </m:den>
                      </m:f>
                      <m:r>
                        <a:rPr lang="de-DE" sz="1600" b="0" i="1" smtClean="0">
                          <a:latin typeface="Cambria Math" panose="02040503050406030204" pitchFamily="18" charset="0"/>
                          <a:ea typeface="Cambria Math" panose="02040503050406030204" pitchFamily="18" charset="0"/>
                        </a:rPr>
                        <m:t>∙</m:t>
                      </m:r>
                      <m:d>
                        <m:dPr>
                          <m:ctrlPr>
                            <a:rPr lang="de-DE" sz="1600" b="0" i="1" smtClean="0">
                              <a:latin typeface="Cambria Math" panose="02040503050406030204" pitchFamily="18" charset="0"/>
                              <a:ea typeface="Cambria Math" panose="02040503050406030204" pitchFamily="18" charset="0"/>
                            </a:rPr>
                          </m:ctrlPr>
                        </m:dPr>
                        <m:e>
                          <m:r>
                            <a:rPr lang="de-DE" sz="1600" b="0" i="1" smtClean="0">
                              <a:latin typeface="Cambria Math" panose="02040503050406030204" pitchFamily="18" charset="0"/>
                              <a:ea typeface="Cambria Math" panose="02040503050406030204" pitchFamily="18" charset="0"/>
                            </a:rPr>
                            <m:t>2∙</m:t>
                          </m:r>
                          <m:sSub>
                            <m:sSubPr>
                              <m:ctrlPr>
                                <a:rPr lang="de-DE" sz="1600" b="0" i="1" smtClean="0">
                                  <a:latin typeface="Cambria Math" panose="02040503050406030204" pitchFamily="18" charset="0"/>
                                  <a:ea typeface="Cambria Math" panose="02040503050406030204" pitchFamily="18" charset="0"/>
                                </a:rPr>
                              </m:ctrlPr>
                            </m:sSubPr>
                            <m:e>
                              <m:r>
                                <a:rPr lang="de-DE" sz="1600" b="0" i="1" smtClean="0">
                                  <a:latin typeface="Cambria Math" panose="02040503050406030204" pitchFamily="18" charset="0"/>
                                  <a:ea typeface="Cambria Math" panose="02040503050406030204" pitchFamily="18" charset="0"/>
                                </a:rPr>
                                <m:t>𝑎</m:t>
                              </m:r>
                            </m:e>
                            <m:sub>
                              <m:r>
                                <a:rPr lang="de-DE" sz="1600" b="0" i="1" smtClean="0">
                                  <a:latin typeface="Cambria Math" panose="02040503050406030204" pitchFamily="18" charset="0"/>
                                  <a:ea typeface="Cambria Math" panose="02040503050406030204" pitchFamily="18" charset="0"/>
                                </a:rPr>
                                <m:t>𝑆</m:t>
                              </m:r>
                            </m:sub>
                          </m:sSub>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𝐴</m:t>
                              </m:r>
                            </m:e>
                            <m:sup>
                              <m:f>
                                <m:fPr>
                                  <m:type m:val="lin"/>
                                  <m:ctrlPr>
                                    <a:rPr lang="de-DE" sz="1600" b="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2</m:t>
                                  </m:r>
                                </m:num>
                                <m:den>
                                  <m:r>
                                    <a:rPr lang="de-DE" sz="1600" b="0" i="1" smtClean="0">
                                      <a:latin typeface="Cambria Math" panose="02040503050406030204" pitchFamily="18" charset="0"/>
                                      <a:ea typeface="Cambria Math" panose="02040503050406030204" pitchFamily="18" charset="0"/>
                                    </a:rPr>
                                    <m:t>3</m:t>
                                  </m:r>
                                </m:den>
                              </m:f>
                            </m:sup>
                          </m:sSup>
                          <m:r>
                            <a:rPr lang="de-DE" sz="1600" b="0" i="1" smtClean="0">
                              <a:latin typeface="Cambria Math" panose="02040503050406030204" pitchFamily="18" charset="0"/>
                              <a:ea typeface="Cambria Math" panose="02040503050406030204" pitchFamily="18" charset="0"/>
                            </a:rPr>
                            <m:t>−</m:t>
                          </m:r>
                          <m:sSub>
                            <m:sSubPr>
                              <m:ctrlPr>
                                <a:rPr lang="de-DE" sz="1600" b="0" i="1" smtClean="0">
                                  <a:latin typeface="Cambria Math" panose="02040503050406030204" pitchFamily="18" charset="0"/>
                                  <a:ea typeface="Cambria Math" panose="02040503050406030204" pitchFamily="18" charset="0"/>
                                </a:rPr>
                              </m:ctrlPr>
                            </m:sSubPr>
                            <m:e>
                              <m:r>
                                <a:rPr lang="de-DE" sz="1600" b="0" i="1" smtClean="0">
                                  <a:latin typeface="Cambria Math" panose="02040503050406030204" pitchFamily="18" charset="0"/>
                                  <a:ea typeface="Cambria Math" panose="02040503050406030204" pitchFamily="18" charset="0"/>
                                </a:rPr>
                                <m:t>𝑎</m:t>
                              </m:r>
                            </m:e>
                            <m:sub>
                              <m:r>
                                <a:rPr lang="de-DE" sz="1600" b="0" i="1" smtClean="0">
                                  <a:latin typeface="Cambria Math" panose="02040503050406030204" pitchFamily="18" charset="0"/>
                                  <a:ea typeface="Cambria Math" panose="02040503050406030204" pitchFamily="18" charset="0"/>
                                </a:rPr>
                                <m:t>𝐶</m:t>
                              </m:r>
                            </m:sub>
                          </m:sSub>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𝑍</m:t>
                              </m:r>
                            </m:e>
                            <m:sup>
                              <m:r>
                                <a:rPr lang="de-DE" sz="1600" b="0" i="1" smtClean="0">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𝐴</m:t>
                              </m:r>
                            </m:e>
                            <m:sup>
                              <m:r>
                                <a:rPr lang="de-DE" sz="1600" b="0" i="1" smtClean="0">
                                  <a:latin typeface="Cambria Math" panose="02040503050406030204" pitchFamily="18" charset="0"/>
                                  <a:ea typeface="Cambria Math" panose="02040503050406030204" pitchFamily="18" charset="0"/>
                                </a:rPr>
                                <m:t>−</m:t>
                              </m:r>
                              <m:f>
                                <m:fPr>
                                  <m:type m:val="lin"/>
                                  <m:ctrlPr>
                                    <a:rPr lang="de-DE" sz="1600" b="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1</m:t>
                                  </m:r>
                                </m:num>
                                <m:den>
                                  <m:r>
                                    <a:rPr lang="de-DE" sz="1600" b="0" i="1" smtClean="0">
                                      <a:latin typeface="Cambria Math" panose="02040503050406030204" pitchFamily="18" charset="0"/>
                                      <a:ea typeface="Cambria Math" panose="02040503050406030204" pitchFamily="18" charset="0"/>
                                    </a:rPr>
                                    <m:t>3</m:t>
                                  </m:r>
                                </m:den>
                              </m:f>
                            </m:sup>
                          </m:sSup>
                        </m:e>
                      </m:d>
                    </m:oMath>
                  </m:oMathPara>
                </a14:m>
                <a:endParaRPr lang="de-DE" sz="1600" dirty="0"/>
              </a:p>
            </p:txBody>
          </p:sp>
        </mc:Choice>
        <mc:Fallback xmlns="">
          <p:sp>
            <p:nvSpPr>
              <p:cNvPr id="6" name="Textfeld 5"/>
              <p:cNvSpPr txBox="1">
                <a:spLocks noRot="1" noChangeAspect="1" noMove="1" noResize="1" noEditPoints="1" noAdjustHandles="1" noChangeArrowheads="1" noChangeShapeType="1" noTextEdit="1"/>
              </p:cNvSpPr>
              <p:nvPr/>
            </p:nvSpPr>
            <p:spPr>
              <a:xfrm>
                <a:off x="360000" y="4320000"/>
                <a:ext cx="3610091" cy="494110"/>
              </a:xfrm>
              <a:prstGeom prst="rect">
                <a:avLst/>
              </a:prstGeom>
              <a:blipFill>
                <a:blip r:embed="rId4"/>
                <a:stretch>
                  <a:fillRect/>
                </a:stretch>
              </a:blipFill>
              <a:ln>
                <a:solidFill>
                  <a:srgbClr val="0000CC"/>
                </a:solidFill>
              </a:ln>
            </p:spPr>
            <p:txBody>
              <a:bodyPr/>
              <a:lstStyle/>
              <a:p>
                <a:r>
                  <a:rPr lang="de-DE">
                    <a:noFill/>
                  </a:rPr>
                  <a:t> </a:t>
                </a:r>
              </a:p>
            </p:txBody>
          </p:sp>
        </mc:Fallback>
      </mc:AlternateContent>
      <p:grpSp>
        <p:nvGrpSpPr>
          <p:cNvPr id="20" name="Gruppieren 19"/>
          <p:cNvGrpSpPr/>
          <p:nvPr/>
        </p:nvGrpSpPr>
        <p:grpSpPr>
          <a:xfrm>
            <a:off x="5161995" y="1404000"/>
            <a:ext cx="3226109" cy="4185240"/>
            <a:chOff x="5161995" y="1404000"/>
            <a:chExt cx="3226109" cy="4185240"/>
          </a:xfrm>
        </p:grpSpPr>
        <p:pic>
          <p:nvPicPr>
            <p:cNvPr id="3" name="Grafik 2"/>
            <p:cNvPicPr>
              <a:picLocks noChangeAspect="1"/>
            </p:cNvPicPr>
            <p:nvPr/>
          </p:nvPicPr>
          <p:blipFill>
            <a:blip r:embed="rId5"/>
            <a:stretch>
              <a:fillRect/>
            </a:stretch>
          </p:blipFill>
          <p:spPr>
            <a:xfrm>
              <a:off x="5508104" y="1633228"/>
              <a:ext cx="2728068" cy="3558164"/>
            </a:xfrm>
            <a:prstGeom prst="rect">
              <a:avLst/>
            </a:prstGeom>
          </p:spPr>
        </p:pic>
        <p:cxnSp>
          <p:nvCxnSpPr>
            <p:cNvPr id="8" name="Gerade Verbindung mit Pfeil 7"/>
            <p:cNvCxnSpPr/>
            <p:nvPr/>
          </p:nvCxnSpPr>
          <p:spPr>
            <a:xfrm flipV="1">
              <a:off x="5508104" y="1404000"/>
              <a:ext cx="0" cy="37800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508104" y="5184000"/>
              <a:ext cx="288000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652120" y="2844000"/>
              <a:ext cx="1011495" cy="292388"/>
            </a:xfrm>
            <a:prstGeom prst="rect">
              <a:avLst/>
            </a:prstGeom>
            <a:solidFill>
              <a:schemeClr val="bg1"/>
            </a:solidFill>
          </p:spPr>
          <p:txBody>
            <a:bodyPr wrap="none" lIns="0" tIns="0" rIns="0" rtlCol="0">
              <a:spAutoFit/>
            </a:bodyPr>
            <a:lstStyle/>
            <a:p>
              <a:r>
                <a:rPr lang="en-US" sz="1600" dirty="0" smtClean="0">
                  <a:latin typeface="Times New Roman" panose="02020603050405020304" pitchFamily="18" charset="0"/>
                  <a:cs typeface="Times New Roman" panose="02020603050405020304" pitchFamily="18" charset="0"/>
                </a:rPr>
                <a:t>ground state</a:t>
              </a:r>
              <a:endParaRPr lang="en-US" sz="16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6735762" y="1872000"/>
              <a:ext cx="1000274" cy="292388"/>
            </a:xfrm>
            <a:prstGeom prst="rect">
              <a:avLst/>
            </a:prstGeom>
            <a:solidFill>
              <a:schemeClr val="bg1"/>
            </a:solidFill>
          </p:spPr>
          <p:txBody>
            <a:bodyPr wrap="none" lIns="0" tIns="0" rIns="0" rtlCol="0">
              <a:spAutoFit/>
            </a:bodyPr>
            <a:lstStyle/>
            <a:p>
              <a:r>
                <a:rPr lang="en-US" sz="1600" dirty="0" smtClean="0">
                  <a:latin typeface="Times New Roman" panose="02020603050405020304" pitchFamily="18" charset="0"/>
                  <a:cs typeface="Times New Roman" panose="02020603050405020304" pitchFamily="18" charset="0"/>
                </a:rPr>
                <a:t>saddle point</a:t>
              </a:r>
              <a:endParaRPr lang="en-US" sz="1600" dirty="0">
                <a:latin typeface="Times New Roman" panose="02020603050405020304" pitchFamily="18" charset="0"/>
                <a:cs typeface="Times New Roman" panose="02020603050405020304" pitchFamily="18" charset="0"/>
              </a:endParaRPr>
            </a:p>
          </p:txBody>
        </p:sp>
        <p:sp>
          <p:nvSpPr>
            <p:cNvPr id="14" name="Textfeld 13"/>
            <p:cNvSpPr txBox="1"/>
            <p:nvPr/>
          </p:nvSpPr>
          <p:spPr>
            <a:xfrm>
              <a:off x="7164288" y="2992596"/>
              <a:ext cx="1126912" cy="292388"/>
            </a:xfrm>
            <a:prstGeom prst="rect">
              <a:avLst/>
            </a:prstGeom>
            <a:solidFill>
              <a:schemeClr val="bg1"/>
            </a:solidFill>
          </p:spPr>
          <p:txBody>
            <a:bodyPr wrap="none" lIns="0" tIns="0" rIns="0" rtlCol="0">
              <a:spAutoFit/>
            </a:bodyPr>
            <a:lstStyle/>
            <a:p>
              <a:r>
                <a:rPr lang="en-US" sz="1600" dirty="0" smtClean="0">
                  <a:latin typeface="Times New Roman" panose="02020603050405020304" pitchFamily="18" charset="0"/>
                  <a:cs typeface="Times New Roman" panose="02020603050405020304" pitchFamily="18" charset="0"/>
                </a:rPr>
                <a:t>scission point</a:t>
              </a:r>
              <a:endParaRPr lang="en-US" sz="1600" dirty="0">
                <a:latin typeface="Times New Roman" panose="02020603050405020304" pitchFamily="18" charset="0"/>
                <a:cs typeface="Times New Roman" panose="02020603050405020304" pitchFamily="18" charset="0"/>
              </a:endParaRPr>
            </a:p>
          </p:txBody>
        </p:sp>
        <p:sp>
          <p:nvSpPr>
            <p:cNvPr id="15" name="Textfeld 14"/>
            <p:cNvSpPr txBox="1"/>
            <p:nvPr/>
          </p:nvSpPr>
          <p:spPr>
            <a:xfrm>
              <a:off x="6440825" y="5296852"/>
              <a:ext cx="1006686" cy="292388"/>
            </a:xfrm>
            <a:prstGeom prst="rect">
              <a:avLst/>
            </a:prstGeom>
            <a:solidFill>
              <a:schemeClr val="bg1"/>
            </a:solidFill>
          </p:spPr>
          <p:txBody>
            <a:bodyPr wrap="none" lIns="0" tIns="0" rIns="0" rtlCol="0">
              <a:spAutoFit/>
            </a:bodyPr>
            <a:lstStyle/>
            <a:p>
              <a:r>
                <a:rPr lang="en-US" sz="1600" dirty="0" smtClean="0">
                  <a:latin typeface="Times New Roman" panose="02020603050405020304" pitchFamily="18" charset="0"/>
                  <a:cs typeface="Times New Roman" panose="02020603050405020304" pitchFamily="18" charset="0"/>
                </a:rPr>
                <a:t>deformation</a:t>
              </a:r>
              <a:endParaRPr lang="en-US" sz="1600" dirty="0">
                <a:latin typeface="Times New Roman" panose="02020603050405020304" pitchFamily="18" charset="0"/>
                <a:cs typeface="Times New Roman" panose="02020603050405020304" pitchFamily="18" charset="0"/>
              </a:endParaRPr>
            </a:p>
          </p:txBody>
        </p:sp>
        <p:sp>
          <p:nvSpPr>
            <p:cNvPr id="16" name="Textfeld 15"/>
            <p:cNvSpPr txBox="1"/>
            <p:nvPr/>
          </p:nvSpPr>
          <p:spPr>
            <a:xfrm rot="16200000">
              <a:off x="4644000" y="2996400"/>
              <a:ext cx="1328377" cy="292388"/>
            </a:xfrm>
            <a:prstGeom prst="rect">
              <a:avLst/>
            </a:prstGeom>
            <a:solidFill>
              <a:schemeClr val="bg1"/>
            </a:solidFill>
          </p:spPr>
          <p:txBody>
            <a:bodyPr wrap="none" lIns="0" tIns="0" rIns="0" rtlCol="0">
              <a:spAutoFit/>
            </a:bodyPr>
            <a:lstStyle/>
            <a:p>
              <a:r>
                <a:rPr lang="en-US" sz="1600" dirty="0" smtClean="0">
                  <a:latin typeface="Times New Roman" panose="02020603050405020304" pitchFamily="18" charset="0"/>
                  <a:cs typeface="Times New Roman" panose="02020603050405020304" pitchFamily="18" charset="0"/>
                </a:rPr>
                <a:t>potential energy</a:t>
              </a:r>
              <a:endParaRPr lang="en-US" sz="1600" dirty="0">
                <a:latin typeface="Times New Roman" panose="02020603050405020304" pitchFamily="18" charset="0"/>
                <a:cs typeface="Times New Roman" panose="02020603050405020304" pitchFamily="18" charset="0"/>
              </a:endParaRPr>
            </a:p>
          </p:txBody>
        </p:sp>
        <p:pic>
          <p:nvPicPr>
            <p:cNvPr id="17" name="Grafik 16"/>
            <p:cNvPicPr>
              <a:picLocks noChangeAspect="1"/>
            </p:cNvPicPr>
            <p:nvPr/>
          </p:nvPicPr>
          <p:blipFill>
            <a:blip r:embed="rId6"/>
            <a:stretch>
              <a:fillRect/>
            </a:stretch>
          </p:blipFill>
          <p:spPr>
            <a:xfrm>
              <a:off x="5946668" y="4289972"/>
              <a:ext cx="1205236" cy="505688"/>
            </a:xfrm>
            <a:prstGeom prst="rect">
              <a:avLst/>
            </a:prstGeom>
          </p:spPr>
        </p:pic>
        <p:sp>
          <p:nvSpPr>
            <p:cNvPr id="19" name="Textfeld 18"/>
            <p:cNvSpPr txBox="1"/>
            <p:nvPr/>
          </p:nvSpPr>
          <p:spPr>
            <a:xfrm>
              <a:off x="7308304" y="2397600"/>
              <a:ext cx="504946" cy="215444"/>
            </a:xfrm>
            <a:prstGeom prst="rect">
              <a:avLst/>
            </a:prstGeom>
            <a:solidFill>
              <a:schemeClr val="bg1"/>
            </a:solidFill>
          </p:spPr>
          <p:txBody>
            <a:bodyPr wrap="none" lIns="0" tIns="0" rIns="0" bIns="0"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6 MeV</a:t>
              </a:r>
              <a:endParaRPr lang="en-US" sz="1400" dirty="0">
                <a:solidFill>
                  <a:srgbClr val="0000CC"/>
                </a:solidFill>
                <a:latin typeface="Times New Roman" panose="02020603050405020304" pitchFamily="18" charset="0"/>
                <a:cs typeface="Times New Roman" panose="02020603050405020304" pitchFamily="18" charset="0"/>
              </a:endParaRPr>
            </a:p>
          </p:txBody>
        </p:sp>
      </p:grpSp>
      <p:sp>
        <p:nvSpPr>
          <p:cNvPr id="21" name="Textfeld 20"/>
          <p:cNvSpPr txBox="1"/>
          <p:nvPr/>
        </p:nvSpPr>
        <p:spPr>
          <a:xfrm>
            <a:off x="360000" y="5515044"/>
            <a:ext cx="4821641" cy="923330"/>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fission barrier </a:t>
            </a:r>
            <a:r>
              <a:rPr lang="el-GR" dirty="0" smtClean="0">
                <a:solidFill>
                  <a:srgbClr val="0000CC"/>
                </a:solidFill>
                <a:latin typeface="Times New Roman" panose="02020603050405020304" pitchFamily="18" charset="0"/>
                <a:cs typeface="Times New Roman" panose="02020603050405020304" pitchFamily="18" charset="0"/>
              </a:rPr>
              <a:t>Δ</a:t>
            </a:r>
            <a:r>
              <a:rPr lang="de-DE" dirty="0" smtClean="0">
                <a:solidFill>
                  <a:srgbClr val="0000CC"/>
                </a:solidFill>
                <a:latin typeface="Times New Roman" panose="02020603050405020304" pitchFamily="18" charset="0"/>
                <a:cs typeface="Times New Roman" panose="02020603050405020304" pitchFamily="18" charset="0"/>
              </a:rPr>
              <a:t>E </a:t>
            </a:r>
            <a:r>
              <a:rPr lang="en-US" dirty="0" smtClean="0">
                <a:latin typeface="Times New Roman" panose="02020603050405020304" pitchFamily="18" charset="0"/>
                <a:cs typeface="Times New Roman" panose="02020603050405020304" pitchFamily="18" charset="0"/>
              </a:rPr>
              <a:t>disappears for</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is the case for nuclei with Z&gt;114 and A&gt;270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feld 21"/>
              <p:cNvSpPr txBox="1"/>
              <p:nvPr/>
            </p:nvSpPr>
            <p:spPr>
              <a:xfrm>
                <a:off x="3585627" y="5398249"/>
                <a:ext cx="1517851" cy="6029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smtClean="0">
                              <a:solidFill>
                                <a:srgbClr val="FF0000"/>
                              </a:solidFill>
                              <a:latin typeface="Cambria Math" panose="02040503050406030204" pitchFamily="18" charset="0"/>
                              <a:ea typeface="Cambria Math" panose="02040503050406030204" pitchFamily="18" charset="0"/>
                            </a:rPr>
                          </m:ctrlPr>
                        </m:fPr>
                        <m:num>
                          <m:sSup>
                            <m:sSupPr>
                              <m:ctrlPr>
                                <a:rPr lang="de-DE" i="1" smtClean="0">
                                  <a:solidFill>
                                    <a:srgbClr val="FF0000"/>
                                  </a:solidFill>
                                  <a:latin typeface="Cambria Math" panose="02040503050406030204" pitchFamily="18" charset="0"/>
                                  <a:ea typeface="Cambria Math" panose="02040503050406030204" pitchFamily="18" charset="0"/>
                                </a:rPr>
                              </m:ctrlPr>
                            </m:sSupPr>
                            <m:e>
                              <m:r>
                                <a:rPr lang="de-DE" b="0" i="1" smtClean="0">
                                  <a:solidFill>
                                    <a:srgbClr val="FF0000"/>
                                  </a:solidFill>
                                  <a:latin typeface="Cambria Math" panose="02040503050406030204" pitchFamily="18" charset="0"/>
                                  <a:ea typeface="Cambria Math" panose="02040503050406030204" pitchFamily="18" charset="0"/>
                                </a:rPr>
                                <m:t>𝑍</m:t>
                              </m:r>
                            </m:e>
                            <m:sup>
                              <m:r>
                                <a:rPr lang="de-DE" b="0" i="1" smtClean="0">
                                  <a:solidFill>
                                    <a:srgbClr val="FF0000"/>
                                  </a:solidFill>
                                  <a:latin typeface="Cambria Math" panose="02040503050406030204" pitchFamily="18" charset="0"/>
                                  <a:ea typeface="Cambria Math" panose="02040503050406030204" pitchFamily="18" charset="0"/>
                                </a:rPr>
                                <m:t>2</m:t>
                              </m:r>
                            </m:sup>
                          </m:sSup>
                        </m:num>
                        <m:den>
                          <m:r>
                            <a:rPr lang="de-DE" b="0" i="1" smtClean="0">
                              <a:solidFill>
                                <a:srgbClr val="FF0000"/>
                              </a:solidFill>
                              <a:latin typeface="Cambria Math" panose="02040503050406030204" pitchFamily="18" charset="0"/>
                              <a:ea typeface="Cambria Math" panose="02040503050406030204" pitchFamily="18" charset="0"/>
                            </a:rPr>
                            <m:t>𝐴</m:t>
                          </m:r>
                        </m:den>
                      </m:f>
                      <m:r>
                        <a:rPr lang="de-DE" i="1" smtClean="0">
                          <a:solidFill>
                            <a:srgbClr val="FF0000"/>
                          </a:solidFill>
                          <a:latin typeface="Cambria Math" panose="02040503050406030204" pitchFamily="18" charset="0"/>
                          <a:ea typeface="Cambria Math" panose="02040503050406030204" pitchFamily="18" charset="0"/>
                        </a:rPr>
                        <m:t>≥</m:t>
                      </m:r>
                      <m:f>
                        <m:fPr>
                          <m:ctrlPr>
                            <a:rPr lang="de-DE" i="1" smtClean="0">
                              <a:solidFill>
                                <a:srgbClr val="FF0000"/>
                              </a:solidFill>
                              <a:latin typeface="Cambria Math" panose="02040503050406030204" pitchFamily="18" charset="0"/>
                              <a:ea typeface="Cambria Math" panose="02040503050406030204" pitchFamily="18" charset="0"/>
                            </a:rPr>
                          </m:ctrlPr>
                        </m:fPr>
                        <m:num>
                          <m:r>
                            <a:rPr lang="de-DE" b="0" i="1" smtClean="0">
                              <a:solidFill>
                                <a:srgbClr val="FF0000"/>
                              </a:solidFill>
                              <a:latin typeface="Cambria Math" panose="02040503050406030204" pitchFamily="18" charset="0"/>
                              <a:ea typeface="Cambria Math" panose="02040503050406030204" pitchFamily="18" charset="0"/>
                            </a:rPr>
                            <m:t>2</m:t>
                          </m:r>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𝑎</m:t>
                              </m:r>
                            </m:e>
                            <m:sub>
                              <m:r>
                                <a:rPr lang="de-DE" b="0" i="1" smtClean="0">
                                  <a:solidFill>
                                    <a:srgbClr val="FF0000"/>
                                  </a:solidFill>
                                  <a:latin typeface="Cambria Math" panose="02040503050406030204" pitchFamily="18" charset="0"/>
                                  <a:ea typeface="Cambria Math" panose="02040503050406030204" pitchFamily="18" charset="0"/>
                                </a:rPr>
                                <m:t>𝑆</m:t>
                              </m:r>
                            </m:sub>
                          </m:sSub>
                        </m:num>
                        <m:den>
                          <m:sSub>
                            <m:sSubPr>
                              <m:ctrlPr>
                                <a:rPr lang="de-DE"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𝑎</m:t>
                              </m:r>
                            </m:e>
                            <m:sub>
                              <m:r>
                                <a:rPr lang="de-DE" b="0" i="1" smtClean="0">
                                  <a:solidFill>
                                    <a:srgbClr val="FF0000"/>
                                  </a:solidFill>
                                  <a:latin typeface="Cambria Math" panose="02040503050406030204" pitchFamily="18" charset="0"/>
                                  <a:ea typeface="Cambria Math" panose="02040503050406030204" pitchFamily="18" charset="0"/>
                                </a:rPr>
                                <m:t>𝐶</m:t>
                              </m:r>
                            </m:sub>
                          </m:sSub>
                        </m:den>
                      </m:f>
                      <m:r>
                        <a:rPr lang="de-DE" i="1" smtClean="0">
                          <a:solidFill>
                            <a:srgbClr val="FF0000"/>
                          </a:solidFill>
                          <a:latin typeface="Cambria Math" panose="02040503050406030204" pitchFamily="18" charset="0"/>
                          <a:ea typeface="Cambria Math" panose="02040503050406030204" pitchFamily="18" charset="0"/>
                        </a:rPr>
                        <m:t>≈</m:t>
                      </m:r>
                      <m:r>
                        <a:rPr lang="de-DE" b="0" i="1" smtClean="0">
                          <a:solidFill>
                            <a:srgbClr val="FF0000"/>
                          </a:solidFill>
                          <a:latin typeface="Cambria Math" panose="02040503050406030204" pitchFamily="18" charset="0"/>
                          <a:ea typeface="Cambria Math" panose="02040503050406030204" pitchFamily="18" charset="0"/>
                        </a:rPr>
                        <m:t>48</m:t>
                      </m:r>
                    </m:oMath>
                  </m:oMathPara>
                </a14:m>
                <a:endParaRPr lang="de-DE" dirty="0">
                  <a:solidFill>
                    <a:srgbClr val="FF0000"/>
                  </a:solidFill>
                </a:endParaRPr>
              </a:p>
            </p:txBody>
          </p:sp>
        </mc:Choice>
        <mc:Fallback xmlns="">
          <p:sp>
            <p:nvSpPr>
              <p:cNvPr id="22" name="Textfeld 21"/>
              <p:cNvSpPr txBox="1">
                <a:spLocks noRot="1" noChangeAspect="1" noMove="1" noResize="1" noEditPoints="1" noAdjustHandles="1" noChangeArrowheads="1" noChangeShapeType="1" noTextEdit="1"/>
              </p:cNvSpPr>
              <p:nvPr/>
            </p:nvSpPr>
            <p:spPr>
              <a:xfrm>
                <a:off x="3585627" y="5398249"/>
                <a:ext cx="1517851" cy="602922"/>
              </a:xfrm>
              <a:prstGeom prst="rect">
                <a:avLst/>
              </a:prstGeom>
              <a:blipFill>
                <a:blip r:embed="rId7"/>
                <a:stretch>
                  <a:fillRect/>
                </a:stretch>
              </a:blipFill>
            </p:spPr>
            <p:txBody>
              <a:bodyPr/>
              <a:lstStyle/>
              <a:p>
                <a:r>
                  <a:rPr lang="de-DE">
                    <a:noFill/>
                  </a:rPr>
                  <a:t> </a:t>
                </a:r>
              </a:p>
            </p:txBody>
          </p:sp>
        </mc:Fallback>
      </mc:AlternateContent>
      <p:pic>
        <p:nvPicPr>
          <p:cNvPr id="24" name="Grafik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000" y="901350"/>
            <a:ext cx="2105025" cy="1085850"/>
          </a:xfrm>
          <a:prstGeom prst="rect">
            <a:avLst/>
          </a:prstGeom>
        </p:spPr>
      </p:pic>
      <mc:AlternateContent xmlns:mc="http://schemas.openxmlformats.org/markup-compatibility/2006" xmlns:a14="http://schemas.microsoft.com/office/drawing/2010/main">
        <mc:Choice Requires="a14">
          <p:sp>
            <p:nvSpPr>
              <p:cNvPr id="25" name="Textfeld 24"/>
              <p:cNvSpPr txBox="1"/>
              <p:nvPr/>
            </p:nvSpPr>
            <p:spPr>
              <a:xfrm>
                <a:off x="2700000" y="1080000"/>
                <a:ext cx="15193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𝑅</m:t>
                      </m:r>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rPr>
                          </m:ctrlPr>
                        </m:dPr>
                        <m:e>
                          <m:r>
                            <a:rPr lang="de-DE" b="0" i="1" smtClean="0">
                              <a:latin typeface="Cambria Math" panose="02040503050406030204" pitchFamily="18" charset="0"/>
                            </a:rPr>
                            <m:t>1+</m:t>
                          </m:r>
                          <m:r>
                            <a:rPr lang="de-DE" b="0" i="1" smtClean="0">
                              <a:latin typeface="Cambria Math" panose="02040503050406030204" pitchFamily="18" charset="0"/>
                              <a:ea typeface="Cambria Math" panose="02040503050406030204" pitchFamily="18" charset="0"/>
                            </a:rPr>
                            <m:t>𝜀</m:t>
                          </m:r>
                        </m:e>
                      </m:d>
                    </m:oMath>
                  </m:oMathPara>
                </a14:m>
                <a:endParaRPr lang="de-DE" dirty="0"/>
              </a:p>
            </p:txBody>
          </p:sp>
        </mc:Choice>
        <mc:Fallback xmlns="">
          <p:sp>
            <p:nvSpPr>
              <p:cNvPr id="25" name="Textfeld 24"/>
              <p:cNvSpPr txBox="1">
                <a:spLocks noRot="1" noChangeAspect="1" noMove="1" noResize="1" noEditPoints="1" noAdjustHandles="1" noChangeArrowheads="1" noChangeShapeType="1" noTextEdit="1"/>
              </p:cNvSpPr>
              <p:nvPr/>
            </p:nvSpPr>
            <p:spPr>
              <a:xfrm>
                <a:off x="2700000" y="1080000"/>
                <a:ext cx="1519327" cy="276999"/>
              </a:xfrm>
              <a:prstGeom prst="rect">
                <a:avLst/>
              </a:prstGeom>
              <a:blipFill>
                <a:blip r:embed="rId9"/>
                <a:stretch>
                  <a:fillRect l="-2008" b="-652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2700000" y="1440000"/>
                <a:ext cx="1935786" cy="2941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𝑏</m:t>
                      </m:r>
                      <m:r>
                        <a:rPr lang="de-DE" b="0" i="1" smtClean="0">
                          <a:latin typeface="Cambria Math" panose="02040503050406030204" pitchFamily="18" charset="0"/>
                        </a:rPr>
                        <m:t>=</m:t>
                      </m:r>
                      <m:r>
                        <a:rPr lang="de-DE" b="0" i="1" smtClean="0">
                          <a:latin typeface="Cambria Math" panose="02040503050406030204" pitchFamily="18" charset="0"/>
                        </a:rPr>
                        <m:t>𝑅</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1+</m:t>
                              </m:r>
                              <m:r>
                                <a:rPr lang="de-DE" b="0" i="1" smtClean="0">
                                  <a:latin typeface="Cambria Math" panose="02040503050406030204" pitchFamily="18" charset="0"/>
                                  <a:ea typeface="Cambria Math" panose="02040503050406030204" pitchFamily="18" charset="0"/>
                                </a:rPr>
                                <m:t>𝜀</m:t>
                              </m:r>
                            </m:e>
                          </m:d>
                        </m:e>
                        <m:sup>
                          <m:r>
                            <a:rPr lang="de-DE" b="0" i="1" smtClean="0">
                              <a:latin typeface="Cambria Math" panose="02040503050406030204" pitchFamily="18" charset="0"/>
                              <a:ea typeface="Cambria Math" panose="02040503050406030204" pitchFamily="18" charset="0"/>
                            </a:rPr>
                            <m:t>−</m:t>
                          </m:r>
                          <m:f>
                            <m:fPr>
                              <m:type m:val="lin"/>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1</m:t>
                              </m:r>
                            </m:num>
                            <m:den>
                              <m:r>
                                <a:rPr lang="de-DE" b="0" i="1" smtClean="0">
                                  <a:latin typeface="Cambria Math" panose="02040503050406030204" pitchFamily="18" charset="0"/>
                                  <a:ea typeface="Cambria Math" panose="02040503050406030204" pitchFamily="18" charset="0"/>
                                </a:rPr>
                                <m:t>2</m:t>
                              </m:r>
                            </m:den>
                          </m:f>
                        </m:sup>
                      </m:sSup>
                    </m:oMath>
                  </m:oMathPara>
                </a14:m>
                <a:endParaRPr lang="de-DE" dirty="0"/>
              </a:p>
            </p:txBody>
          </p:sp>
        </mc:Choice>
        <mc:Fallback xmlns="">
          <p:sp>
            <p:nvSpPr>
              <p:cNvPr id="26" name="Textfeld 25"/>
              <p:cNvSpPr txBox="1">
                <a:spLocks noRot="1" noChangeAspect="1" noMove="1" noResize="1" noEditPoints="1" noAdjustHandles="1" noChangeArrowheads="1" noChangeShapeType="1" noTextEdit="1"/>
              </p:cNvSpPr>
              <p:nvPr/>
            </p:nvSpPr>
            <p:spPr>
              <a:xfrm>
                <a:off x="2700000" y="1440000"/>
                <a:ext cx="1935786" cy="294119"/>
              </a:xfrm>
              <a:prstGeom prst="rect">
                <a:avLst/>
              </a:prstGeom>
              <a:blipFill>
                <a:blip r:embed="rId10"/>
                <a:stretch>
                  <a:fillRect l="-2524" t="-120833" r="-21451" b="-145833"/>
                </a:stretch>
              </a:blipFill>
            </p:spPr>
            <p:txBody>
              <a:bodyPr/>
              <a:lstStyle/>
              <a:p>
                <a:r>
                  <a:rPr lang="de-DE">
                    <a:noFill/>
                  </a:rPr>
                  <a:t> </a:t>
                </a:r>
              </a:p>
            </p:txBody>
          </p:sp>
        </mc:Fallback>
      </mc:AlternateContent>
    </p:spTree>
    <p:extLst>
      <p:ext uri="{BB962C8B-B14F-4D97-AF65-F5344CB8AC3E}">
        <p14:creationId xmlns:p14="http://schemas.microsoft.com/office/powerpoint/2010/main" val="31293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web-docs\FISSION\IMAGES\cf252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19" y="692703"/>
            <a:ext cx="8993124" cy="3936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30000" y="692696"/>
            <a:ext cx="291747" cy="153888"/>
          </a:xfrm>
          <a:prstGeom prst="rect">
            <a:avLst/>
          </a:prstGeom>
          <a:solidFill>
            <a:schemeClr val="bg1"/>
          </a:solidFill>
        </p:spPr>
        <p:txBody>
          <a:bodyPr wrap="none" lIns="0" tIns="0" rIns="0" bIns="0" rtlCol="0">
            <a:spAutoFit/>
          </a:bodyPr>
          <a:lstStyle/>
          <a:p>
            <a:pPr algn="ctr"/>
            <a:r>
              <a:rPr lang="de-DE" sz="1000" dirty="0" smtClean="0">
                <a:solidFill>
                  <a:srgbClr val="0000CC"/>
                </a:solidFill>
                <a:latin typeface="Times New Roman" panose="02020603050405020304" pitchFamily="18" charset="0"/>
                <a:cs typeface="Times New Roman" panose="02020603050405020304" pitchFamily="18" charset="0"/>
              </a:rPr>
              <a:t>  </a:t>
            </a:r>
            <a:r>
              <a:rPr lang="el-GR" sz="1000" dirty="0" smtClean="0">
                <a:solidFill>
                  <a:srgbClr val="0000CC"/>
                </a:solidFill>
                <a:latin typeface="Times New Roman" panose="02020603050405020304" pitchFamily="18" charset="0"/>
                <a:cs typeface="Times New Roman" panose="02020603050405020304" pitchFamily="18" charset="0"/>
              </a:rPr>
              <a:t>α</a:t>
            </a:r>
            <a:r>
              <a:rPr lang="de-DE" sz="1000" dirty="0" smtClean="0">
                <a:solidFill>
                  <a:srgbClr val="0000CC"/>
                </a:solidFill>
                <a:latin typeface="Times New Roman" panose="02020603050405020304" pitchFamily="18" charset="0"/>
                <a:cs typeface="Times New Roman" panose="02020603050405020304" pitchFamily="18" charset="0"/>
              </a:rPr>
              <a:t>´s: </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180000" y="1009496"/>
            <a:ext cx="476092" cy="153888"/>
          </a:xfrm>
          <a:prstGeom prst="rect">
            <a:avLst/>
          </a:prstGeom>
          <a:solidFill>
            <a:schemeClr val="bg1"/>
          </a:solidFill>
        </p:spPr>
        <p:txBody>
          <a:bodyPr wrap="none" lIns="0" tIns="0" rIns="0" bIns="0" rtlCol="0">
            <a:spAutoFit/>
          </a:bodyPr>
          <a:lstStyle/>
          <a:p>
            <a:r>
              <a:rPr lang="de-DE" sz="1000" dirty="0" smtClean="0">
                <a:solidFill>
                  <a:srgbClr val="0000CC"/>
                </a:solidFill>
                <a:latin typeface="Times New Roman" panose="02020603050405020304" pitchFamily="18" charset="0"/>
                <a:cs typeface="Times New Roman" panose="02020603050405020304" pitchFamily="18" charset="0"/>
              </a:rPr>
              <a:t>SF: 3.1%</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7" name="Textfeld 6"/>
          <p:cNvSpPr txBox="1"/>
          <p:nvPr/>
        </p:nvSpPr>
        <p:spPr>
          <a:xfrm>
            <a:off x="648000" y="865496"/>
            <a:ext cx="331822" cy="153888"/>
          </a:xfrm>
          <a:prstGeom prst="rect">
            <a:avLst/>
          </a:prstGeom>
          <a:solidFill>
            <a:schemeClr val="bg1"/>
          </a:solidFill>
        </p:spPr>
        <p:txBody>
          <a:bodyPr wrap="none" lIns="0" tIns="0" rIns="0" bIns="0" rtlCol="0">
            <a:spAutoFit/>
          </a:bodyPr>
          <a:lstStyle/>
          <a:p>
            <a:r>
              <a:rPr lang="de-DE" sz="1000" dirty="0" smtClean="0">
                <a:solidFill>
                  <a:srgbClr val="0000CC"/>
                </a:solidFill>
                <a:latin typeface="Times New Roman" panose="02020603050405020304" pitchFamily="18" charset="0"/>
                <a:cs typeface="Times New Roman" panose="02020603050405020304" pitchFamily="18" charset="0"/>
              </a:rPr>
              <a:t>96.9%</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36000" y="1297496"/>
            <a:ext cx="1230530" cy="830997"/>
          </a:xfrm>
          <a:prstGeom prst="rect">
            <a:avLst/>
          </a:prstGeom>
          <a:noFill/>
        </p:spPr>
        <p:txBody>
          <a:bodyPr wrap="none" rtlCol="0">
            <a:spAutoFit/>
          </a:bodyPr>
          <a:lstStyle/>
          <a:p>
            <a:r>
              <a:rPr lang="en-US" sz="1200" b="1" dirty="0">
                <a:solidFill>
                  <a:srgbClr val="FF0000"/>
                </a:solidFill>
                <a:latin typeface="Times New Roman" panose="02020603050405020304" pitchFamily="18" charset="0"/>
                <a:cs typeface="Times New Roman" panose="02020603050405020304" pitchFamily="18" charset="0"/>
              </a:rPr>
              <a:t>T</a:t>
            </a:r>
            <a:r>
              <a:rPr lang="en-US" sz="1200" b="1" baseline="-25000" dirty="0" smtClean="0">
                <a:solidFill>
                  <a:srgbClr val="FF0000"/>
                </a:solidFill>
                <a:latin typeface="Times New Roman" panose="02020603050405020304" pitchFamily="18" charset="0"/>
                <a:cs typeface="Times New Roman" panose="02020603050405020304" pitchFamily="18" charset="0"/>
              </a:rPr>
              <a:t>1/2</a:t>
            </a:r>
            <a:r>
              <a:rPr lang="en-US" sz="1200" b="1" dirty="0" smtClean="0">
                <a:solidFill>
                  <a:srgbClr val="FF0000"/>
                </a:solidFill>
                <a:latin typeface="Times New Roman" panose="02020603050405020304" pitchFamily="18" charset="0"/>
                <a:cs typeface="Times New Roman" panose="02020603050405020304" pitchFamily="18" charset="0"/>
              </a:rPr>
              <a:t> = 2.647 a</a:t>
            </a:r>
          </a:p>
          <a:p>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Q</a:t>
            </a:r>
            <a:r>
              <a:rPr lang="el-GR" sz="1200" baseline="-25000" dirty="0" smtClean="0">
                <a:latin typeface="Times New Roman"/>
                <a:cs typeface="Times New Roman"/>
              </a:rPr>
              <a:t>α</a:t>
            </a:r>
            <a:r>
              <a:rPr lang="de-DE" sz="1200" dirty="0" smtClean="0">
                <a:latin typeface="Times New Roman"/>
                <a:cs typeface="Times New Roman"/>
              </a:rPr>
              <a:t> = 6.217 </a:t>
            </a:r>
            <a:r>
              <a:rPr lang="de-DE" sz="1200" dirty="0" err="1" smtClean="0">
                <a:latin typeface="Times New Roman"/>
                <a:cs typeface="Times New Roman"/>
              </a:rPr>
              <a:t>MeV</a:t>
            </a:r>
            <a:endParaRPr lang="de-DE" sz="1200" dirty="0" smtClean="0">
              <a:latin typeface="Times New Roman"/>
              <a:cs typeface="Times New Roman"/>
            </a:endParaRPr>
          </a:p>
          <a:p>
            <a:r>
              <a:rPr lang="de-DE" sz="800" dirty="0">
                <a:latin typeface="Times New Roman"/>
                <a:cs typeface="Times New Roman"/>
              </a:rPr>
              <a:t> </a:t>
            </a:r>
            <a:r>
              <a:rPr lang="de-DE" sz="1200" dirty="0" smtClean="0">
                <a:latin typeface="Times New Roman"/>
                <a:cs typeface="Times New Roman"/>
              </a:rPr>
              <a:t>E</a:t>
            </a:r>
            <a:r>
              <a:rPr lang="el-GR" sz="1200" baseline="-25000" dirty="0" smtClean="0">
                <a:latin typeface="Times New Roman"/>
                <a:cs typeface="Times New Roman"/>
              </a:rPr>
              <a:t>α</a:t>
            </a:r>
            <a:r>
              <a:rPr lang="de-DE" sz="1200" dirty="0" smtClean="0">
                <a:latin typeface="Times New Roman"/>
                <a:cs typeface="Times New Roman"/>
              </a:rPr>
              <a:t> = 6.118 </a:t>
            </a:r>
            <a:r>
              <a:rPr lang="de-DE" sz="1200" dirty="0" err="1" smtClean="0">
                <a:latin typeface="Times New Roman"/>
                <a:cs typeface="Times New Roman"/>
              </a:rPr>
              <a:t>MeV</a:t>
            </a:r>
            <a:endParaRPr lang="en-US" sz="12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00" y="2917496"/>
            <a:ext cx="2098572" cy="307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2268000" y="2953496"/>
            <a:ext cx="120226" cy="276999"/>
          </a:xfrm>
          <a:prstGeom prst="rect">
            <a:avLst/>
          </a:prstGeom>
          <a:noFill/>
        </p:spPr>
        <p:txBody>
          <a:bodyPr wrap="none" lIns="0" tIns="0" rIns="0" bIns="0" rtlCol="0">
            <a:spAutoFit/>
          </a:bodyPr>
          <a:lstStyle/>
          <a:p>
            <a:r>
              <a:rPr lang="el-GR" dirty="0" smtClean="0">
                <a:solidFill>
                  <a:srgbClr val="0000CC"/>
                </a:solidFill>
                <a:latin typeface="Times New Roman" panose="02020603050405020304" pitchFamily="18" charset="0"/>
                <a:cs typeface="Times New Roman" panose="02020603050405020304" pitchFamily="18" charset="0"/>
              </a:rPr>
              <a:t>α</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12" name="Textfeld 11"/>
          <p:cNvSpPr txBox="1"/>
          <p:nvPr/>
        </p:nvSpPr>
        <p:spPr>
          <a:xfrm>
            <a:off x="2160000" y="4177496"/>
            <a:ext cx="120226" cy="276999"/>
          </a:xfrm>
          <a:prstGeom prst="rect">
            <a:avLst/>
          </a:prstGeom>
          <a:noFill/>
        </p:spPr>
        <p:txBody>
          <a:bodyPr wrap="none" lIns="0" tIns="0" rIns="0" bIns="0" rtlCol="0">
            <a:spAutoFit/>
          </a:bodyPr>
          <a:lstStyle/>
          <a:p>
            <a:r>
              <a:rPr lang="el-GR" dirty="0" smtClean="0">
                <a:solidFill>
                  <a:srgbClr val="0000CC"/>
                </a:solidFill>
                <a:latin typeface="Times New Roman" panose="02020603050405020304" pitchFamily="18" charset="0"/>
                <a:cs typeface="Times New Roman" panose="02020603050405020304" pitchFamily="18" charset="0"/>
              </a:rPr>
              <a:t>α</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13" name="Textfeld 12"/>
          <p:cNvSpPr txBox="1"/>
          <p:nvPr/>
        </p:nvSpPr>
        <p:spPr>
          <a:xfrm>
            <a:off x="2160000" y="4969496"/>
            <a:ext cx="120226" cy="276999"/>
          </a:xfrm>
          <a:prstGeom prst="rect">
            <a:avLst/>
          </a:prstGeom>
          <a:noFill/>
        </p:spPr>
        <p:txBody>
          <a:bodyPr wrap="none" lIns="0" tIns="0" rIns="0" bIns="0" rtlCol="0">
            <a:spAutoFit/>
          </a:bodyPr>
          <a:lstStyle/>
          <a:p>
            <a:r>
              <a:rPr lang="el-GR" dirty="0" smtClean="0">
                <a:solidFill>
                  <a:srgbClr val="0000CC"/>
                </a:solidFill>
                <a:latin typeface="Times New Roman" panose="02020603050405020304" pitchFamily="18" charset="0"/>
                <a:cs typeface="Times New Roman" panose="02020603050405020304" pitchFamily="18" charset="0"/>
              </a:rPr>
              <a:t>α</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14" name="Textfeld 13"/>
          <p:cNvSpPr txBox="1"/>
          <p:nvPr/>
        </p:nvSpPr>
        <p:spPr>
          <a:xfrm>
            <a:off x="2160000" y="5329496"/>
            <a:ext cx="120226" cy="276999"/>
          </a:xfrm>
          <a:prstGeom prst="rect">
            <a:avLst/>
          </a:prstGeom>
          <a:noFill/>
        </p:spPr>
        <p:txBody>
          <a:bodyPr wrap="none" lIns="0" tIns="0" rIns="0" bIns="0" rtlCol="0">
            <a:spAutoFit/>
          </a:bodyPr>
          <a:lstStyle/>
          <a:p>
            <a:r>
              <a:rPr lang="el-GR" dirty="0" smtClean="0">
                <a:solidFill>
                  <a:srgbClr val="0000CC"/>
                </a:solidFill>
                <a:latin typeface="Times New Roman" panose="02020603050405020304" pitchFamily="18" charset="0"/>
                <a:cs typeface="Times New Roman" panose="02020603050405020304" pitchFamily="18" charset="0"/>
              </a:rPr>
              <a:t>α</a:t>
            </a:r>
            <a:endParaRPr lang="en-US" dirty="0">
              <a:solidFill>
                <a:srgbClr val="0000CC"/>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0000" y="1513496"/>
            <a:ext cx="953497" cy="64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en-US" dirty="0" smtClean="0"/>
              <a:t>Details of the </a:t>
            </a:r>
            <a:r>
              <a:rPr lang="en-US" baseline="30000" dirty="0" smtClean="0"/>
              <a:t>252</a:t>
            </a:r>
            <a:r>
              <a:rPr lang="en-US" dirty="0" smtClean="0"/>
              <a:t>Cf decay</a:t>
            </a:r>
            <a:endParaRPr lang="en-US" dirty="0"/>
          </a:p>
        </p:txBody>
      </p:sp>
    </p:spTree>
    <p:extLst>
      <p:ext uri="{BB962C8B-B14F-4D97-AF65-F5344CB8AC3E}">
        <p14:creationId xmlns:p14="http://schemas.microsoft.com/office/powerpoint/2010/main" val="89405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Datei:Alpha Decay.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1156468"/>
            <a:ext cx="2381250" cy="16192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8"/>
          <p:cNvSpPr txBox="1">
            <a:spLocks noChangeArrowheads="1"/>
          </p:cNvSpPr>
          <p:nvPr/>
        </p:nvSpPr>
        <p:spPr bwMode="auto">
          <a:xfrm>
            <a:off x="1943100" y="992597"/>
            <a:ext cx="421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b="1">
                <a:solidFill>
                  <a:srgbClr val="FF0000"/>
                </a:solidFill>
              </a:rPr>
              <a:t>Mass data:</a:t>
            </a:r>
            <a:r>
              <a:rPr lang="de-DE" altLang="de-DE" sz="1400">
                <a:solidFill>
                  <a:srgbClr val="FF0000"/>
                </a:solidFill>
              </a:rPr>
              <a:t> </a:t>
            </a:r>
            <a:r>
              <a:rPr lang="de-DE" altLang="de-DE" sz="1400">
                <a:solidFill>
                  <a:srgbClr val="000000"/>
                </a:solidFill>
              </a:rPr>
              <a:t>nucleardata.nuclear.lu.se/database/masses/</a:t>
            </a:r>
          </a:p>
        </p:txBody>
      </p:sp>
      <p:pic>
        <p:nvPicPr>
          <p:cNvPr id="19" name="Picture 9" descr="logotyp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776697"/>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8575" y="795747"/>
            <a:ext cx="7524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1"/>
          <p:cNvSpPr txBox="1">
            <a:spLocks noChangeArrowheads="1"/>
          </p:cNvSpPr>
          <p:nvPr/>
        </p:nvSpPr>
        <p:spPr bwMode="auto">
          <a:xfrm>
            <a:off x="2087563" y="2068922"/>
            <a:ext cx="224933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dirty="0" smtClean="0">
                <a:solidFill>
                  <a:srgbClr val="000000"/>
                </a:solidFill>
              </a:rPr>
              <a:t>BE(</a:t>
            </a:r>
            <a:r>
              <a:rPr lang="de-DE" altLang="de-DE" sz="1400" baseline="30000" dirty="0" smtClean="0">
                <a:solidFill>
                  <a:srgbClr val="000000"/>
                </a:solidFill>
              </a:rPr>
              <a:t>252</a:t>
            </a:r>
            <a:r>
              <a:rPr lang="de-DE" altLang="de-DE" sz="1400" dirty="0" smtClean="0">
                <a:solidFill>
                  <a:srgbClr val="000000"/>
                </a:solidFill>
              </a:rPr>
              <a:t>Cf)  </a:t>
            </a:r>
            <a:r>
              <a:rPr lang="de-DE" altLang="de-DE" sz="1400" dirty="0">
                <a:solidFill>
                  <a:srgbClr val="000000"/>
                </a:solidFill>
              </a:rPr>
              <a:t>= </a:t>
            </a:r>
            <a:r>
              <a:rPr lang="de-DE" altLang="de-DE" sz="1400" dirty="0" smtClean="0">
                <a:solidFill>
                  <a:srgbClr val="000000"/>
                </a:solidFill>
              </a:rPr>
              <a:t>1881.275 </a:t>
            </a:r>
            <a:r>
              <a:rPr lang="de-DE" altLang="de-DE" sz="1400" dirty="0" err="1">
                <a:solidFill>
                  <a:srgbClr val="000000"/>
                </a:solidFill>
              </a:rPr>
              <a:t>MeV</a:t>
            </a:r>
            <a:endParaRPr lang="de-DE" altLang="de-DE" sz="1400" dirty="0">
              <a:solidFill>
                <a:srgbClr val="000000"/>
              </a:solidFill>
            </a:endParaRPr>
          </a:p>
          <a:p>
            <a:r>
              <a:rPr lang="de-DE" altLang="de-DE" sz="1400" dirty="0" smtClean="0">
                <a:solidFill>
                  <a:srgbClr val="000000"/>
                </a:solidFill>
              </a:rPr>
              <a:t>BE(</a:t>
            </a:r>
            <a:r>
              <a:rPr lang="de-DE" altLang="de-DE" sz="1400" baseline="30000" dirty="0" smtClean="0">
                <a:solidFill>
                  <a:srgbClr val="000000"/>
                </a:solidFill>
              </a:rPr>
              <a:t>248</a:t>
            </a:r>
            <a:r>
              <a:rPr lang="de-DE" altLang="de-DE" sz="1400" dirty="0" smtClean="0">
                <a:solidFill>
                  <a:srgbClr val="000000"/>
                </a:solidFill>
              </a:rPr>
              <a:t>Cm) </a:t>
            </a:r>
            <a:r>
              <a:rPr lang="de-DE" altLang="de-DE" sz="1400" dirty="0">
                <a:solidFill>
                  <a:srgbClr val="000000"/>
                </a:solidFill>
              </a:rPr>
              <a:t>= </a:t>
            </a:r>
            <a:r>
              <a:rPr lang="de-DE" altLang="de-DE" sz="1400" dirty="0" smtClean="0">
                <a:solidFill>
                  <a:srgbClr val="000000"/>
                </a:solidFill>
              </a:rPr>
              <a:t>1859.196 </a:t>
            </a:r>
            <a:r>
              <a:rPr lang="de-DE" altLang="de-DE" sz="1400" dirty="0" err="1">
                <a:solidFill>
                  <a:srgbClr val="000000"/>
                </a:solidFill>
              </a:rPr>
              <a:t>MeV</a:t>
            </a:r>
            <a:endParaRPr lang="de-DE" altLang="de-DE" sz="1400" dirty="0">
              <a:solidFill>
                <a:srgbClr val="000000"/>
              </a:solidFill>
            </a:endParaRPr>
          </a:p>
          <a:p>
            <a:r>
              <a:rPr lang="de-DE" altLang="de-DE" sz="1400" dirty="0">
                <a:solidFill>
                  <a:srgbClr val="000000"/>
                </a:solidFill>
              </a:rPr>
              <a:t>BE(</a:t>
            </a:r>
            <a:r>
              <a:rPr lang="de-DE" altLang="de-DE" sz="1400" baseline="30000" dirty="0">
                <a:solidFill>
                  <a:srgbClr val="000000"/>
                </a:solidFill>
              </a:rPr>
              <a:t>4</a:t>
            </a:r>
            <a:r>
              <a:rPr lang="de-DE" altLang="de-DE" sz="1400" dirty="0">
                <a:solidFill>
                  <a:srgbClr val="000000"/>
                </a:solidFill>
              </a:rPr>
              <a:t>He)  </a:t>
            </a:r>
            <a:r>
              <a:rPr lang="de-DE" altLang="de-DE" sz="1400" dirty="0" smtClean="0">
                <a:solidFill>
                  <a:srgbClr val="000000"/>
                </a:solidFill>
              </a:rPr>
              <a:t>   </a:t>
            </a:r>
            <a:r>
              <a:rPr lang="de-DE" altLang="de-DE" sz="1400" dirty="0">
                <a:solidFill>
                  <a:srgbClr val="000000"/>
                </a:solidFill>
              </a:rPr>
              <a:t>=     </a:t>
            </a:r>
            <a:r>
              <a:rPr lang="de-DE" altLang="de-DE" sz="1400" dirty="0" smtClean="0">
                <a:solidFill>
                  <a:srgbClr val="000000"/>
                </a:solidFill>
              </a:rPr>
              <a:t>28.296 </a:t>
            </a:r>
            <a:r>
              <a:rPr lang="de-DE" altLang="de-DE" sz="1400" dirty="0" err="1">
                <a:solidFill>
                  <a:srgbClr val="000000"/>
                </a:solidFill>
              </a:rPr>
              <a:t>MeV</a:t>
            </a:r>
            <a:endParaRPr lang="de-DE" altLang="de-DE" sz="1400" dirty="0">
              <a:solidFill>
                <a:srgbClr val="000000"/>
              </a:solidFill>
            </a:endParaRPr>
          </a:p>
          <a:p>
            <a:endParaRPr lang="de-DE" altLang="de-DE" sz="1400" dirty="0">
              <a:solidFill>
                <a:srgbClr val="000000"/>
              </a:solidFill>
            </a:endParaRPr>
          </a:p>
          <a:p>
            <a:r>
              <a:rPr lang="de-DE" altLang="de-DE" sz="1400" dirty="0">
                <a:solidFill>
                  <a:srgbClr val="000000"/>
                </a:solidFill>
              </a:rPr>
              <a:t>                Q</a:t>
            </a:r>
            <a:r>
              <a:rPr lang="el-GR" altLang="de-DE" sz="1400" baseline="-25000" dirty="0">
                <a:solidFill>
                  <a:srgbClr val="000000"/>
                </a:solidFill>
                <a:cs typeface="Times New Roman" pitchFamily="18" charset="0"/>
              </a:rPr>
              <a:t>α</a:t>
            </a:r>
            <a:r>
              <a:rPr lang="de-DE" altLang="de-DE" sz="1400" baseline="-25000" dirty="0">
                <a:solidFill>
                  <a:srgbClr val="000000"/>
                </a:solidFill>
              </a:rPr>
              <a:t> </a:t>
            </a:r>
            <a:r>
              <a:rPr lang="de-DE" altLang="de-DE" sz="1400" dirty="0">
                <a:solidFill>
                  <a:srgbClr val="000000"/>
                </a:solidFill>
              </a:rPr>
              <a:t>= </a:t>
            </a:r>
            <a:r>
              <a:rPr lang="de-DE" altLang="de-DE" sz="1400" dirty="0" smtClean="0">
                <a:solidFill>
                  <a:srgbClr val="000000"/>
                </a:solidFill>
              </a:rPr>
              <a:t>6.217 </a:t>
            </a:r>
            <a:r>
              <a:rPr lang="de-DE" altLang="de-DE" sz="1400" dirty="0" err="1">
                <a:solidFill>
                  <a:srgbClr val="000000"/>
                </a:solidFill>
              </a:rPr>
              <a:t>MeV</a:t>
            </a:r>
            <a:endParaRPr lang="de-DE" altLang="de-DE" sz="1800" dirty="0">
              <a:latin typeface="Arial" charset="0"/>
            </a:endParaRPr>
          </a:p>
        </p:txBody>
      </p:sp>
      <p:sp>
        <p:nvSpPr>
          <p:cNvPr id="22" name="Text Box 12"/>
          <p:cNvSpPr txBox="1">
            <a:spLocks noChangeArrowheads="1"/>
          </p:cNvSpPr>
          <p:nvPr/>
        </p:nvSpPr>
        <p:spPr bwMode="auto">
          <a:xfrm>
            <a:off x="144000" y="3360284"/>
            <a:ext cx="20152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400" dirty="0" smtClean="0">
                <a:solidFill>
                  <a:srgbClr val="0000CC"/>
                </a:solidFill>
              </a:rPr>
              <a:t>momentum conservation</a:t>
            </a:r>
            <a:r>
              <a:rPr lang="de-DE" altLang="de-DE" sz="1400" dirty="0" smtClean="0">
                <a:solidFill>
                  <a:srgbClr val="0000CC"/>
                </a:solidFill>
              </a:rPr>
              <a:t>:</a:t>
            </a:r>
            <a:endParaRPr lang="de-DE" altLang="de-DE" sz="1400" dirty="0">
              <a:solidFill>
                <a:srgbClr val="0000CC"/>
              </a:solidFill>
            </a:endParaRPr>
          </a:p>
          <a:p>
            <a:endParaRPr lang="de-DE" altLang="de-DE" sz="2200" dirty="0">
              <a:solidFill>
                <a:srgbClr val="000000"/>
              </a:solidFill>
            </a:endParaRPr>
          </a:p>
          <a:p>
            <a:r>
              <a:rPr lang="en-US" altLang="de-DE" sz="1400" dirty="0" smtClean="0">
                <a:solidFill>
                  <a:srgbClr val="0000CC"/>
                </a:solidFill>
              </a:rPr>
              <a:t>energy conservation</a:t>
            </a:r>
            <a:r>
              <a:rPr lang="en-US" altLang="de-DE" sz="1800" dirty="0" smtClean="0">
                <a:solidFill>
                  <a:srgbClr val="0000CC"/>
                </a:solidFill>
              </a:rPr>
              <a:t>:</a:t>
            </a:r>
            <a:endParaRPr lang="en-US" altLang="de-DE" sz="1800" dirty="0">
              <a:solidFill>
                <a:srgbClr val="0000CC"/>
              </a:solidFill>
            </a:endParaRPr>
          </a:p>
        </p:txBody>
      </p:sp>
      <p:graphicFrame>
        <p:nvGraphicFramePr>
          <p:cNvPr id="23" name="Object 13"/>
          <p:cNvGraphicFramePr>
            <a:graphicFrameLocks noChangeAspect="1"/>
          </p:cNvGraphicFramePr>
          <p:nvPr>
            <p:extLst>
              <p:ext uri="{D42A27DB-BD31-4B8C-83A1-F6EECF244321}">
                <p14:modId xmlns:p14="http://schemas.microsoft.com/office/powerpoint/2010/main" val="1815977345"/>
              </p:ext>
            </p:extLst>
          </p:nvPr>
        </p:nvGraphicFramePr>
        <p:xfrm>
          <a:off x="2116138" y="3315109"/>
          <a:ext cx="2095500" cy="431800"/>
        </p:xfrm>
        <a:graphic>
          <a:graphicData uri="http://schemas.openxmlformats.org/presentationml/2006/ole">
            <mc:AlternateContent xmlns:mc="http://schemas.openxmlformats.org/markup-compatibility/2006">
              <mc:Choice xmlns:v="urn:schemas-microsoft-com:vml" Requires="v">
                <p:oleObj spid="_x0000_s2139" name="Equation" r:id="rId8" imgW="2095200" imgH="431640" progId="Equation.3">
                  <p:embed/>
                </p:oleObj>
              </mc:Choice>
              <mc:Fallback>
                <p:oleObj name="Equation" r:id="rId8" imgW="209520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6138" y="3315109"/>
                        <a:ext cx="20955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14"/>
          <p:cNvGraphicFramePr>
            <a:graphicFrameLocks noChangeAspect="1"/>
          </p:cNvGraphicFramePr>
          <p:nvPr>
            <p:extLst>
              <p:ext uri="{D42A27DB-BD31-4B8C-83A1-F6EECF244321}">
                <p14:modId xmlns:p14="http://schemas.microsoft.com/office/powerpoint/2010/main" val="714780810"/>
              </p:ext>
            </p:extLst>
          </p:nvPr>
        </p:nvGraphicFramePr>
        <p:xfrm>
          <a:off x="2149475" y="3954872"/>
          <a:ext cx="1485900" cy="2006600"/>
        </p:xfrm>
        <a:graphic>
          <a:graphicData uri="http://schemas.openxmlformats.org/presentationml/2006/ole">
            <mc:AlternateContent xmlns:mc="http://schemas.openxmlformats.org/markup-compatibility/2006">
              <mc:Choice xmlns:v="urn:schemas-microsoft-com:vml" Requires="v">
                <p:oleObj spid="_x0000_s2140" name="Equation" r:id="rId10" imgW="1485720" imgH="2006280" progId="Equation.3">
                  <p:embed/>
                </p:oleObj>
              </mc:Choice>
              <mc:Fallback>
                <p:oleObj name="Equation" r:id="rId10" imgW="1485720" imgH="20062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9475" y="3954872"/>
                        <a:ext cx="1485900" cy="200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AutoShape 17"/>
          <p:cNvSpPr>
            <a:spLocks noChangeArrowheads="1"/>
          </p:cNvSpPr>
          <p:nvPr/>
        </p:nvSpPr>
        <p:spPr bwMode="auto">
          <a:xfrm rot="9300000">
            <a:off x="5613400" y="2380431"/>
            <a:ext cx="539750" cy="215900"/>
          </a:xfrm>
          <a:prstGeom prst="rightArrow">
            <a:avLst>
              <a:gd name="adj1" fmla="val 50000"/>
              <a:gd name="adj2" fmla="val 62500"/>
            </a:avLst>
          </a:prstGeom>
          <a:solidFill>
            <a:schemeClr val="tx1"/>
          </a:solidFill>
          <a:ln w="2857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18"/>
          <p:cNvSpPr>
            <a:spLocks noChangeArrowheads="1"/>
          </p:cNvSpPr>
          <p:nvPr/>
        </p:nvSpPr>
        <p:spPr bwMode="auto">
          <a:xfrm rot="20100000">
            <a:off x="8553450" y="1075506"/>
            <a:ext cx="539750" cy="215900"/>
          </a:xfrm>
          <a:prstGeom prst="rightArrow">
            <a:avLst>
              <a:gd name="adj1" fmla="val 50000"/>
              <a:gd name="adj2" fmla="val 62500"/>
            </a:avLst>
          </a:prstGeom>
          <a:solidFill>
            <a:schemeClr val="tx1"/>
          </a:solidFill>
          <a:ln w="2857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20"/>
          <p:cNvSpPr txBox="1">
            <a:spLocks noChangeArrowheads="1"/>
          </p:cNvSpPr>
          <p:nvPr/>
        </p:nvSpPr>
        <p:spPr bwMode="auto">
          <a:xfrm rot="20100000">
            <a:off x="8352000" y="804284"/>
            <a:ext cx="5889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err="1">
                <a:solidFill>
                  <a:srgbClr val="000000"/>
                </a:solidFill>
              </a:rPr>
              <a:t>E</a:t>
            </a:r>
            <a:r>
              <a:rPr lang="de-DE" altLang="de-DE" baseline="-25000" dirty="0" err="1">
                <a:solidFill>
                  <a:srgbClr val="000000"/>
                </a:solidFill>
              </a:rPr>
              <a:t>kin</a:t>
            </a:r>
            <a:r>
              <a:rPr lang="de-DE" altLang="de-DE" dirty="0">
                <a:solidFill>
                  <a:srgbClr val="000000"/>
                </a:solidFill>
              </a:rPr>
              <a:t>(</a:t>
            </a:r>
            <a:r>
              <a:rPr lang="el-GR" altLang="de-DE" dirty="0">
                <a:solidFill>
                  <a:srgbClr val="000000"/>
                </a:solidFill>
                <a:cs typeface="Times New Roman" pitchFamily="18" charset="0"/>
              </a:rPr>
              <a:t>α</a:t>
            </a:r>
            <a:r>
              <a:rPr lang="de-DE" altLang="de-DE" dirty="0">
                <a:solidFill>
                  <a:srgbClr val="000000"/>
                </a:solidFill>
              </a:rPr>
              <a:t>)</a:t>
            </a:r>
          </a:p>
        </p:txBody>
      </p:sp>
      <p:sp>
        <p:nvSpPr>
          <p:cNvPr id="29" name="Text Box 21"/>
          <p:cNvSpPr txBox="1">
            <a:spLocks noChangeArrowheads="1"/>
          </p:cNvSpPr>
          <p:nvPr/>
        </p:nvSpPr>
        <p:spPr bwMode="auto">
          <a:xfrm rot="20100000">
            <a:off x="5472000" y="2568284"/>
            <a:ext cx="712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err="1">
                <a:solidFill>
                  <a:srgbClr val="000000"/>
                </a:solidFill>
              </a:rPr>
              <a:t>E</a:t>
            </a:r>
            <a:r>
              <a:rPr lang="de-DE" altLang="de-DE" baseline="-25000" dirty="0" err="1">
                <a:solidFill>
                  <a:srgbClr val="000000"/>
                </a:solidFill>
              </a:rPr>
              <a:t>kin</a:t>
            </a:r>
            <a:r>
              <a:rPr lang="de-DE" altLang="de-DE" dirty="0">
                <a:solidFill>
                  <a:srgbClr val="000000"/>
                </a:solidFill>
              </a:rPr>
              <a:t>(TK)</a:t>
            </a:r>
          </a:p>
        </p:txBody>
      </p:sp>
      <mc:AlternateContent xmlns:mc="http://schemas.openxmlformats.org/markup-compatibility/2006" xmlns:a14="http://schemas.microsoft.com/office/drawing/2010/main">
        <mc:Choice Requires="a14">
          <p:sp>
            <p:nvSpPr>
              <p:cNvPr id="5" name="Textfeld 4"/>
              <p:cNvSpPr txBox="1"/>
              <p:nvPr/>
            </p:nvSpPr>
            <p:spPr>
              <a:xfrm>
                <a:off x="5400000" y="3360284"/>
                <a:ext cx="2754857" cy="380553"/>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i="1" smtClean="0">
                              <a:solidFill>
                                <a:srgbClr val="0000CC"/>
                              </a:solidFill>
                              <a:latin typeface="Cambria Math" panose="02040503050406030204" pitchFamily="18" charset="0"/>
                            </a:rPr>
                          </m:ctrlPr>
                        </m:sPrePr>
                        <m:sub>
                          <m:r>
                            <a:rPr lang="de-DE" b="0" i="1" smtClean="0">
                              <a:solidFill>
                                <a:srgbClr val="0000CC"/>
                              </a:solidFill>
                              <a:latin typeface="Cambria Math"/>
                            </a:rPr>
                            <m:t>98</m:t>
                          </m:r>
                        </m:sub>
                        <m:sup>
                          <m:r>
                            <a:rPr lang="de-DE" b="0" i="1" smtClean="0">
                              <a:solidFill>
                                <a:srgbClr val="0000CC"/>
                              </a:solidFill>
                              <a:latin typeface="Cambria Math"/>
                            </a:rPr>
                            <m:t>252</m:t>
                          </m:r>
                        </m:sup>
                        <m:e>
                          <m:r>
                            <a:rPr lang="de-DE" b="0" i="1" smtClean="0">
                              <a:solidFill>
                                <a:srgbClr val="0000CC"/>
                              </a:solidFill>
                              <a:latin typeface="Cambria Math"/>
                            </a:rPr>
                            <m:t>𝐶</m:t>
                          </m:r>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𝑓</m:t>
                              </m:r>
                            </m:e>
                            <m:sub>
                              <m:r>
                                <a:rPr lang="de-DE" b="0" i="1" smtClean="0">
                                  <a:solidFill>
                                    <a:srgbClr val="0000CC"/>
                                  </a:solidFill>
                                  <a:latin typeface="Cambria Math"/>
                                </a:rPr>
                                <m:t>154</m:t>
                              </m:r>
                            </m:sub>
                          </m:sSub>
                          <m:r>
                            <a:rPr lang="de-DE" b="0" i="1" smtClean="0">
                              <a:solidFill>
                                <a:srgbClr val="0000CC"/>
                              </a:solidFill>
                              <a:latin typeface="Cambria Math"/>
                              <a:ea typeface="Cambria Math"/>
                            </a:rPr>
                            <m:t>→</m:t>
                          </m:r>
                          <m:sPre>
                            <m:sPrePr>
                              <m:ctrlPr>
                                <a:rPr lang="de-DE" b="0" i="1" smtClean="0">
                                  <a:solidFill>
                                    <a:srgbClr val="0000CC"/>
                                  </a:solidFill>
                                  <a:latin typeface="Cambria Math" panose="02040503050406030204" pitchFamily="18" charset="0"/>
                                  <a:ea typeface="Cambria Math"/>
                                </a:rPr>
                              </m:ctrlPr>
                            </m:sPrePr>
                            <m:sub>
                              <m:r>
                                <a:rPr lang="de-DE" b="0" i="1" smtClean="0">
                                  <a:solidFill>
                                    <a:srgbClr val="0000CC"/>
                                  </a:solidFill>
                                  <a:latin typeface="Cambria Math"/>
                                  <a:ea typeface="Cambria Math"/>
                                </a:rPr>
                                <m:t>96</m:t>
                              </m:r>
                            </m:sub>
                            <m:sup>
                              <m:r>
                                <a:rPr lang="de-DE" b="0" i="1" smtClean="0">
                                  <a:solidFill>
                                    <a:srgbClr val="0000CC"/>
                                  </a:solidFill>
                                  <a:latin typeface="Cambria Math"/>
                                  <a:ea typeface="Cambria Math"/>
                                </a:rPr>
                                <m:t>248</m:t>
                              </m:r>
                            </m:sup>
                            <m:e>
                              <m:r>
                                <a:rPr lang="de-DE" b="0" i="1" smtClean="0">
                                  <a:solidFill>
                                    <a:srgbClr val="0000CC"/>
                                  </a:solidFill>
                                  <a:latin typeface="Cambria Math"/>
                                  <a:ea typeface="Cambria Math"/>
                                </a:rPr>
                                <m:t>𝐶</m:t>
                              </m:r>
                              <m:sSub>
                                <m:sSubPr>
                                  <m:ctrlPr>
                                    <a:rPr lang="de-DE" b="0" i="1" smtClean="0">
                                      <a:solidFill>
                                        <a:srgbClr val="0000CC"/>
                                      </a:solidFill>
                                      <a:latin typeface="Cambria Math" panose="02040503050406030204" pitchFamily="18" charset="0"/>
                                      <a:ea typeface="Cambria Math"/>
                                    </a:rPr>
                                  </m:ctrlPr>
                                </m:sSubPr>
                                <m:e>
                                  <m:r>
                                    <a:rPr lang="de-DE" b="0" i="1" smtClean="0">
                                      <a:solidFill>
                                        <a:srgbClr val="0000CC"/>
                                      </a:solidFill>
                                      <a:latin typeface="Cambria Math"/>
                                      <a:ea typeface="Cambria Math"/>
                                    </a:rPr>
                                    <m:t>𝑚</m:t>
                                  </m:r>
                                </m:e>
                                <m:sub>
                                  <m:r>
                                    <a:rPr lang="de-DE" b="0" i="1" smtClean="0">
                                      <a:solidFill>
                                        <a:srgbClr val="0000CC"/>
                                      </a:solidFill>
                                      <a:latin typeface="Cambria Math"/>
                                      <a:ea typeface="Cambria Math"/>
                                    </a:rPr>
                                    <m:t>152</m:t>
                                  </m:r>
                                </m:sub>
                              </m:sSub>
                            </m:e>
                          </m:sPre>
                        </m:e>
                      </m:sPre>
                      <m:r>
                        <a:rPr lang="de-DE" b="0" i="0" smtClean="0">
                          <a:solidFill>
                            <a:srgbClr val="0000CC"/>
                          </a:solidFill>
                          <a:latin typeface="Cambria Math"/>
                        </a:rPr>
                        <m:t>+</m:t>
                      </m:r>
                      <m:r>
                        <m:rPr>
                          <m:sty m:val="p"/>
                        </m:rPr>
                        <a:rPr lang="el-GR" b="0" i="1" smtClean="0">
                          <a:solidFill>
                            <a:srgbClr val="0000CC"/>
                          </a:solidFill>
                          <a:latin typeface="Cambria Math"/>
                          <a:ea typeface="Cambria Math"/>
                        </a:rPr>
                        <m:t>α</m:t>
                      </m:r>
                    </m:oMath>
                  </m:oMathPara>
                </a14:m>
                <a:endParaRPr lang="en-US"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5400000" y="3360284"/>
                <a:ext cx="2754857" cy="380553"/>
              </a:xfrm>
              <a:prstGeom prst="rect">
                <a:avLst/>
              </a:prstGeom>
              <a:blipFill>
                <a:blip r:embed="rId12"/>
                <a:stretch>
                  <a:fillRect b="-10769"/>
                </a:stretch>
              </a:blipFill>
              <a:ln>
                <a:solidFill>
                  <a:srgbClr val="FF0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3420000" y="5448284"/>
                <a:ext cx="4499758" cy="5334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400" b="0" i="1" smtClean="0">
                              <a:solidFill>
                                <a:srgbClr val="0000CC"/>
                              </a:solidFill>
                              <a:latin typeface="Cambria Math" panose="02040503050406030204" pitchFamily="18" charset="0"/>
                            </a:rPr>
                          </m:ctrlPr>
                        </m:sSubSupPr>
                        <m:e>
                          <m:r>
                            <a:rPr lang="en-US" sz="1400" b="0" i="1" smtClean="0">
                              <a:solidFill>
                                <a:srgbClr val="0000CC"/>
                              </a:solidFill>
                              <a:latin typeface="Cambria Math"/>
                              <a:ea typeface="Cambria Math"/>
                            </a:rPr>
                            <m:t>→</m:t>
                          </m:r>
                          <m:r>
                            <a:rPr lang="de-DE" sz="1400" b="0" i="1" smtClean="0">
                              <a:solidFill>
                                <a:srgbClr val="0000CC"/>
                              </a:solidFill>
                              <a:latin typeface="Cambria Math"/>
                              <a:ea typeface="Cambria Math"/>
                            </a:rPr>
                            <m:t> </m:t>
                          </m:r>
                          <m:r>
                            <a:rPr lang="de-DE" sz="1400" b="0" i="1" smtClean="0">
                              <a:solidFill>
                                <a:srgbClr val="0000CC"/>
                              </a:solidFill>
                              <a:latin typeface="Cambria Math"/>
                            </a:rPr>
                            <m:t>𝐸</m:t>
                          </m:r>
                        </m:e>
                        <m:sub>
                          <m:r>
                            <a:rPr lang="de-DE" sz="1400" b="0" i="1" smtClean="0">
                              <a:solidFill>
                                <a:srgbClr val="0000CC"/>
                              </a:solidFill>
                              <a:latin typeface="Cambria Math"/>
                            </a:rPr>
                            <m:t>𝑘𝑖𝑛</m:t>
                          </m:r>
                        </m:sub>
                        <m:sup>
                          <m:r>
                            <a:rPr lang="en-US" sz="1400" i="1" smtClean="0">
                              <a:solidFill>
                                <a:srgbClr val="0000CC"/>
                              </a:solidFill>
                              <a:latin typeface="Cambria Math"/>
                              <a:ea typeface="Cambria Math"/>
                            </a:rPr>
                            <m:t>𝛼</m:t>
                          </m:r>
                        </m:sup>
                      </m:sSubSup>
                      <m:r>
                        <a:rPr lang="de-DE" sz="1400" b="0" i="1" smtClean="0">
                          <a:solidFill>
                            <a:srgbClr val="0000CC"/>
                          </a:solidFill>
                          <a:latin typeface="Cambria Math"/>
                        </a:rPr>
                        <m:t>=</m:t>
                      </m:r>
                      <m:sSub>
                        <m:sSubPr>
                          <m:ctrlPr>
                            <a:rPr lang="de-DE" sz="1400" b="0" i="1" smtClean="0">
                              <a:solidFill>
                                <a:srgbClr val="0000CC"/>
                              </a:solidFill>
                              <a:latin typeface="Cambria Math" panose="02040503050406030204" pitchFamily="18" charset="0"/>
                            </a:rPr>
                          </m:ctrlPr>
                        </m:sSubPr>
                        <m:e>
                          <m:r>
                            <a:rPr lang="de-DE" sz="1400" b="0" i="1" smtClean="0">
                              <a:solidFill>
                                <a:srgbClr val="0000CC"/>
                              </a:solidFill>
                              <a:latin typeface="Cambria Math"/>
                            </a:rPr>
                            <m:t>𝑄</m:t>
                          </m:r>
                        </m:e>
                        <m:sub>
                          <m:r>
                            <a:rPr lang="de-DE" sz="1400" b="0" i="1" smtClean="0">
                              <a:solidFill>
                                <a:srgbClr val="0000CC"/>
                              </a:solidFill>
                              <a:latin typeface="Cambria Math"/>
                              <a:ea typeface="Cambria Math"/>
                            </a:rPr>
                            <m:t>𝛼</m:t>
                          </m:r>
                        </m:sub>
                      </m:sSub>
                      <m:r>
                        <a:rPr lang="de-DE" sz="1400" b="0" i="1" smtClean="0">
                          <a:solidFill>
                            <a:srgbClr val="0000CC"/>
                          </a:solidFill>
                          <a:latin typeface="Cambria Math"/>
                          <a:ea typeface="Cambria Math"/>
                        </a:rPr>
                        <m:t>∙</m:t>
                      </m:r>
                      <m:f>
                        <m:fPr>
                          <m:ctrlPr>
                            <a:rPr lang="de-DE" sz="1400" b="0" i="1" smtClean="0">
                              <a:solidFill>
                                <a:srgbClr val="0000CC"/>
                              </a:solidFill>
                              <a:latin typeface="Cambria Math" panose="02040503050406030204" pitchFamily="18" charset="0"/>
                              <a:ea typeface="Cambria Math"/>
                            </a:rPr>
                          </m:ctrlPr>
                        </m:fPr>
                        <m:num>
                          <m:sSub>
                            <m:sSubPr>
                              <m:ctrlPr>
                                <a:rPr lang="de-DE" sz="1400" b="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𝑚</m:t>
                              </m:r>
                            </m:e>
                            <m:sub>
                              <m:r>
                                <a:rPr lang="de-DE" sz="1400" b="0" i="1" smtClean="0">
                                  <a:solidFill>
                                    <a:srgbClr val="0000CC"/>
                                  </a:solidFill>
                                  <a:latin typeface="Cambria Math"/>
                                  <a:ea typeface="Cambria Math"/>
                                </a:rPr>
                                <m:t>𝑘</m:t>
                              </m:r>
                            </m:sub>
                          </m:sSub>
                        </m:num>
                        <m:den>
                          <m:sSub>
                            <m:sSubPr>
                              <m:ctrlPr>
                                <a:rPr lang="de-DE" sz="1400" b="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𝑚</m:t>
                              </m:r>
                            </m:e>
                            <m:sub>
                              <m:r>
                                <a:rPr lang="de-DE" sz="1400" b="0" i="1" smtClean="0">
                                  <a:solidFill>
                                    <a:srgbClr val="0000CC"/>
                                  </a:solidFill>
                                  <a:latin typeface="Cambria Math"/>
                                  <a:ea typeface="Cambria Math"/>
                                </a:rPr>
                                <m:t>𝑘</m:t>
                              </m:r>
                            </m:sub>
                          </m:sSub>
                          <m:r>
                            <a:rPr lang="de-DE" sz="1400" b="0" i="1" smtClean="0">
                              <a:solidFill>
                                <a:srgbClr val="0000CC"/>
                              </a:solidFill>
                              <a:latin typeface="Cambria Math"/>
                              <a:ea typeface="Cambria Math"/>
                            </a:rPr>
                            <m:t>+</m:t>
                          </m:r>
                          <m:sSub>
                            <m:sSubPr>
                              <m:ctrlPr>
                                <a:rPr lang="de-DE" sz="1400" b="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𝑚</m:t>
                              </m:r>
                            </m:e>
                            <m:sub>
                              <m:r>
                                <a:rPr lang="de-DE" sz="1400" b="0" i="1" smtClean="0">
                                  <a:solidFill>
                                    <a:srgbClr val="0000CC"/>
                                  </a:solidFill>
                                  <a:latin typeface="Cambria Math"/>
                                  <a:ea typeface="Cambria Math"/>
                                </a:rPr>
                                <m:t>𝛼</m:t>
                              </m:r>
                            </m:sub>
                          </m:sSub>
                        </m:den>
                      </m:f>
                      <m:r>
                        <a:rPr lang="de-DE" sz="1400" b="0" i="1" smtClean="0">
                          <a:solidFill>
                            <a:srgbClr val="0000CC"/>
                          </a:solidFill>
                          <a:latin typeface="Cambria Math"/>
                          <a:ea typeface="Cambria Math"/>
                        </a:rPr>
                        <m:t>=6.217</m:t>
                      </m:r>
                      <m:r>
                        <a:rPr lang="de-DE" sz="1400" b="0" i="1" smtClean="0">
                          <a:solidFill>
                            <a:srgbClr val="0000CC"/>
                          </a:solidFill>
                          <a:latin typeface="Cambria Math"/>
                          <a:ea typeface="Cambria Math"/>
                        </a:rPr>
                        <m:t>𝑀𝑒𝑉</m:t>
                      </m:r>
                      <m:r>
                        <a:rPr lang="de-DE" sz="1400" b="0" i="1" smtClean="0">
                          <a:solidFill>
                            <a:srgbClr val="0000CC"/>
                          </a:solidFill>
                          <a:latin typeface="Cambria Math"/>
                          <a:ea typeface="Cambria Math"/>
                        </a:rPr>
                        <m:t>∙</m:t>
                      </m:r>
                      <m:f>
                        <m:fPr>
                          <m:ctrlPr>
                            <a:rPr lang="de-DE" sz="1400" b="0" i="1" smtClean="0">
                              <a:solidFill>
                                <a:srgbClr val="0000CC"/>
                              </a:solidFill>
                              <a:latin typeface="Cambria Math" panose="02040503050406030204" pitchFamily="18" charset="0"/>
                              <a:ea typeface="Cambria Math"/>
                            </a:rPr>
                          </m:ctrlPr>
                        </m:fPr>
                        <m:num>
                          <m:r>
                            <a:rPr lang="de-DE" sz="1400" b="0" i="1" smtClean="0">
                              <a:solidFill>
                                <a:srgbClr val="0000CC"/>
                              </a:solidFill>
                              <a:latin typeface="Cambria Math"/>
                              <a:ea typeface="Cambria Math"/>
                            </a:rPr>
                            <m:t>248</m:t>
                          </m:r>
                        </m:num>
                        <m:den>
                          <m:r>
                            <a:rPr lang="de-DE" sz="1400" b="0" i="1" smtClean="0">
                              <a:solidFill>
                                <a:srgbClr val="0000CC"/>
                              </a:solidFill>
                              <a:latin typeface="Cambria Math"/>
                              <a:ea typeface="Cambria Math"/>
                            </a:rPr>
                            <m:t>252</m:t>
                          </m:r>
                        </m:den>
                      </m:f>
                      <m:r>
                        <a:rPr lang="de-DE" sz="1400" b="0" i="1" smtClean="0">
                          <a:solidFill>
                            <a:srgbClr val="0000CC"/>
                          </a:solidFill>
                          <a:latin typeface="Cambria Math"/>
                          <a:ea typeface="Cambria Math"/>
                        </a:rPr>
                        <m:t>=6.118</m:t>
                      </m:r>
                      <m:r>
                        <a:rPr lang="de-DE" sz="1400" b="0" i="1" smtClean="0">
                          <a:solidFill>
                            <a:srgbClr val="0000CC"/>
                          </a:solidFill>
                          <a:latin typeface="Cambria Math"/>
                          <a:ea typeface="Cambria Math"/>
                        </a:rPr>
                        <m:t>𝑀𝑒𝑉</m:t>
                      </m:r>
                    </m:oMath>
                  </m:oMathPara>
                </a14:m>
                <a:endParaRPr lang="en-US" sz="1400" dirty="0">
                  <a:solidFill>
                    <a:srgbClr val="0000CC"/>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3420000" y="5448284"/>
                <a:ext cx="4499758" cy="533416"/>
              </a:xfrm>
              <a:prstGeom prst="rect">
                <a:avLst/>
              </a:prstGeom>
              <a:blipFill>
                <a:blip r:embed="rId13"/>
                <a:stretch>
                  <a:fillRect/>
                </a:stretch>
              </a:blipFill>
            </p:spPr>
            <p:txBody>
              <a:bodyPr/>
              <a:lstStyle/>
              <a:p>
                <a:r>
                  <a:rPr lang="de-DE">
                    <a:noFill/>
                  </a:rPr>
                  <a:t> </a:t>
                </a:r>
              </a:p>
            </p:txBody>
          </p:sp>
        </mc:Fallback>
      </mc:AlternateContent>
      <p:sp>
        <p:nvSpPr>
          <p:cNvPr id="2" name="Titel 1"/>
          <p:cNvSpPr>
            <a:spLocks noGrp="1"/>
          </p:cNvSpPr>
          <p:nvPr>
            <p:ph type="title"/>
          </p:nvPr>
        </p:nvSpPr>
        <p:spPr/>
        <p:txBody>
          <a:bodyPr/>
          <a:lstStyle/>
          <a:p>
            <a:r>
              <a:rPr lang="el-GR" dirty="0" smtClean="0"/>
              <a:t>α</a:t>
            </a:r>
            <a:r>
              <a:rPr lang="en-US" dirty="0" smtClean="0"/>
              <a:t>-decay of </a:t>
            </a:r>
            <a:r>
              <a:rPr lang="en-US" baseline="30000" dirty="0" smtClean="0"/>
              <a:t>252</a:t>
            </a:r>
            <a:r>
              <a:rPr lang="en-US" dirty="0" smtClean="0"/>
              <a:t>Cf</a:t>
            </a:r>
            <a:endParaRPr lang="en-US" dirty="0"/>
          </a:p>
        </p:txBody>
      </p:sp>
    </p:spTree>
    <p:extLst>
      <p:ext uri="{BB962C8B-B14F-4D97-AF65-F5344CB8AC3E}">
        <p14:creationId xmlns:p14="http://schemas.microsoft.com/office/powerpoint/2010/main" val="3068986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web-docs\FISSION\IMAGES\cf252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19" y="692703"/>
            <a:ext cx="8993124" cy="3936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30000" y="692696"/>
            <a:ext cx="291747" cy="153888"/>
          </a:xfrm>
          <a:prstGeom prst="rect">
            <a:avLst/>
          </a:prstGeom>
          <a:solidFill>
            <a:schemeClr val="bg1"/>
          </a:solidFill>
        </p:spPr>
        <p:txBody>
          <a:bodyPr wrap="none" lIns="0" tIns="0" rIns="0" bIns="0" rtlCol="0">
            <a:spAutoFit/>
          </a:bodyPr>
          <a:lstStyle/>
          <a:p>
            <a:pPr algn="ctr"/>
            <a:r>
              <a:rPr lang="de-DE" sz="1000" dirty="0" smtClean="0">
                <a:solidFill>
                  <a:srgbClr val="0000CC"/>
                </a:solidFill>
                <a:latin typeface="Times New Roman" panose="02020603050405020304" pitchFamily="18" charset="0"/>
                <a:cs typeface="Times New Roman" panose="02020603050405020304" pitchFamily="18" charset="0"/>
              </a:rPr>
              <a:t>  </a:t>
            </a:r>
            <a:r>
              <a:rPr lang="el-GR" sz="1000" dirty="0" smtClean="0">
                <a:solidFill>
                  <a:srgbClr val="0000CC"/>
                </a:solidFill>
                <a:latin typeface="Times New Roman" panose="02020603050405020304" pitchFamily="18" charset="0"/>
                <a:cs typeface="Times New Roman" panose="02020603050405020304" pitchFamily="18" charset="0"/>
              </a:rPr>
              <a:t>α</a:t>
            </a:r>
            <a:r>
              <a:rPr lang="de-DE" sz="1000" dirty="0" smtClean="0">
                <a:solidFill>
                  <a:srgbClr val="0000CC"/>
                </a:solidFill>
                <a:latin typeface="Times New Roman" panose="02020603050405020304" pitchFamily="18" charset="0"/>
                <a:cs typeface="Times New Roman" panose="02020603050405020304" pitchFamily="18" charset="0"/>
              </a:rPr>
              <a:t>´s: </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180000" y="1009496"/>
            <a:ext cx="476092" cy="153888"/>
          </a:xfrm>
          <a:prstGeom prst="rect">
            <a:avLst/>
          </a:prstGeom>
          <a:solidFill>
            <a:schemeClr val="bg1"/>
          </a:solidFill>
        </p:spPr>
        <p:txBody>
          <a:bodyPr wrap="none" lIns="0" tIns="0" rIns="0" bIns="0" rtlCol="0">
            <a:spAutoFit/>
          </a:bodyPr>
          <a:lstStyle/>
          <a:p>
            <a:r>
              <a:rPr lang="de-DE" sz="1000" dirty="0" smtClean="0">
                <a:solidFill>
                  <a:srgbClr val="0000CC"/>
                </a:solidFill>
                <a:latin typeface="Times New Roman" panose="02020603050405020304" pitchFamily="18" charset="0"/>
                <a:cs typeface="Times New Roman" panose="02020603050405020304" pitchFamily="18" charset="0"/>
              </a:rPr>
              <a:t>SF: 3.1%</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7" name="Textfeld 6"/>
          <p:cNvSpPr txBox="1"/>
          <p:nvPr/>
        </p:nvSpPr>
        <p:spPr>
          <a:xfrm>
            <a:off x="648000" y="865496"/>
            <a:ext cx="331822" cy="153888"/>
          </a:xfrm>
          <a:prstGeom prst="rect">
            <a:avLst/>
          </a:prstGeom>
          <a:solidFill>
            <a:schemeClr val="bg1"/>
          </a:solidFill>
        </p:spPr>
        <p:txBody>
          <a:bodyPr wrap="none" lIns="0" tIns="0" rIns="0" bIns="0" rtlCol="0">
            <a:spAutoFit/>
          </a:bodyPr>
          <a:lstStyle/>
          <a:p>
            <a:r>
              <a:rPr lang="de-DE" sz="1000" dirty="0" smtClean="0">
                <a:solidFill>
                  <a:srgbClr val="0000CC"/>
                </a:solidFill>
                <a:latin typeface="Times New Roman" panose="02020603050405020304" pitchFamily="18" charset="0"/>
                <a:cs typeface="Times New Roman" panose="02020603050405020304" pitchFamily="18" charset="0"/>
              </a:rPr>
              <a:t>96.9%</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36000" y="1297496"/>
            <a:ext cx="1045479" cy="276999"/>
          </a:xfrm>
          <a:prstGeom prst="rect">
            <a:avLst/>
          </a:prstGeom>
          <a:noFill/>
        </p:spPr>
        <p:txBody>
          <a:bodyPr wrap="none" rtlCol="0">
            <a:spAutoFit/>
          </a:bodyPr>
          <a:lstStyle/>
          <a:p>
            <a:r>
              <a:rPr lang="en-US" sz="1200" b="1" dirty="0">
                <a:solidFill>
                  <a:srgbClr val="FF0000"/>
                </a:solidFill>
                <a:latin typeface="Times New Roman" panose="02020603050405020304" pitchFamily="18" charset="0"/>
                <a:cs typeface="Times New Roman" panose="02020603050405020304" pitchFamily="18" charset="0"/>
              </a:rPr>
              <a:t>T</a:t>
            </a:r>
            <a:r>
              <a:rPr lang="en-US" sz="1200" b="1" baseline="-25000" dirty="0" smtClean="0">
                <a:solidFill>
                  <a:srgbClr val="FF0000"/>
                </a:solidFill>
                <a:latin typeface="Times New Roman" panose="02020603050405020304" pitchFamily="18" charset="0"/>
                <a:cs typeface="Times New Roman" panose="02020603050405020304" pitchFamily="18" charset="0"/>
              </a:rPr>
              <a:t>1/2</a:t>
            </a:r>
            <a:r>
              <a:rPr lang="en-US" sz="1200" b="1" dirty="0" smtClean="0">
                <a:solidFill>
                  <a:srgbClr val="FF0000"/>
                </a:solidFill>
                <a:latin typeface="Times New Roman" panose="02020603050405020304" pitchFamily="18" charset="0"/>
                <a:cs typeface="Times New Roman" panose="02020603050405020304" pitchFamily="18" charset="0"/>
              </a:rPr>
              <a:t> = 2.647 a</a:t>
            </a:r>
          </a:p>
        </p:txBody>
      </p:sp>
      <p:pic>
        <p:nvPicPr>
          <p:cNvPr id="3075" name="Picture 3" descr="D:\web-docs\FISSION\IMAGES\spontaneousfiss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0000" y="1657496"/>
            <a:ext cx="1905000" cy="714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e 4"/>
          <p:cNvGraphicFramePr>
            <a:graphicFrameLocks noGrp="1"/>
          </p:cNvGraphicFramePr>
          <p:nvPr>
            <p:extLst>
              <p:ext uri="{D42A27DB-BD31-4B8C-83A1-F6EECF244321}">
                <p14:modId xmlns:p14="http://schemas.microsoft.com/office/powerpoint/2010/main" val="763642168"/>
              </p:ext>
            </p:extLst>
          </p:nvPr>
        </p:nvGraphicFramePr>
        <p:xfrm>
          <a:off x="360000" y="3097496"/>
          <a:ext cx="2547756" cy="2966720"/>
        </p:xfrm>
        <a:graphic>
          <a:graphicData uri="http://schemas.openxmlformats.org/drawingml/2006/table">
            <a:tbl>
              <a:tblPr firstRow="1" bandRow="1">
                <a:tableStyleId>{5940675A-B579-460E-94D1-54222C63F5DA}</a:tableStyleId>
              </a:tblPr>
              <a:tblGrid>
                <a:gridCol w="96358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tblGrid>
              <a:tr h="370840">
                <a:tc>
                  <a:txBody>
                    <a:bodyPr/>
                    <a:lstStyle/>
                    <a:p>
                      <a:pPr algn="ctr"/>
                      <a:r>
                        <a:rPr lang="en-US" sz="1400" dirty="0" smtClean="0">
                          <a:latin typeface="Times New Roman" panose="02020603050405020304" pitchFamily="18" charset="0"/>
                          <a:cs typeface="Times New Roman" panose="02020603050405020304" pitchFamily="18" charset="0"/>
                        </a:rPr>
                        <a:t>parameter</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experimental value</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1400" dirty="0" smtClean="0">
                          <a:latin typeface="Times New Roman" panose="02020603050405020304" pitchFamily="18" charset="0"/>
                          <a:cs typeface="Times New Roman" panose="02020603050405020304" pitchFamily="18" charset="0"/>
                        </a:rPr>
                        <a:t>&lt; A</a:t>
                      </a:r>
                      <a:r>
                        <a:rPr lang="en-US" sz="1400" baseline="-25000" dirty="0" smtClean="0">
                          <a:latin typeface="Times New Roman" panose="02020603050405020304" pitchFamily="18" charset="0"/>
                          <a:cs typeface="Times New Roman" panose="02020603050405020304" pitchFamily="18" charset="0"/>
                        </a:rPr>
                        <a:t>L</a:t>
                      </a:r>
                      <a:r>
                        <a:rPr lang="en-US" sz="1400" dirty="0" smtClean="0">
                          <a:latin typeface="Times New Roman" panose="02020603050405020304" pitchFamily="18" charset="0"/>
                          <a:cs typeface="Times New Roman" panose="02020603050405020304" pitchFamily="18" charset="0"/>
                        </a:rPr>
                        <a:t> &gt;</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108.9 </a:t>
                      </a:r>
                      <a:r>
                        <a:rPr lang="en-US" sz="1400" dirty="0" smtClean="0">
                          <a:latin typeface="Times New Roman"/>
                          <a:cs typeface="Times New Roman"/>
                        </a:rPr>
                        <a:t>± 0.5 u</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ctr"/>
                      <a:r>
                        <a:rPr lang="en-US" sz="1400" dirty="0" smtClean="0">
                          <a:latin typeface="Times New Roman" panose="02020603050405020304" pitchFamily="18" charset="0"/>
                          <a:cs typeface="Times New Roman" panose="02020603050405020304" pitchFamily="18" charset="0"/>
                        </a:rPr>
                        <a:t>&lt;A</a:t>
                      </a:r>
                      <a:r>
                        <a:rPr lang="en-US" sz="1400" baseline="-25000" dirty="0" smtClean="0">
                          <a:latin typeface="Times New Roman" panose="02020603050405020304" pitchFamily="18" charset="0"/>
                          <a:cs typeface="Times New Roman" panose="02020603050405020304" pitchFamily="18" charset="0"/>
                        </a:rPr>
                        <a:t>H</a:t>
                      </a:r>
                      <a:r>
                        <a:rPr lang="en-US" sz="1400" dirty="0" smtClean="0">
                          <a:latin typeface="Times New Roman" panose="02020603050405020304" pitchFamily="18" charset="0"/>
                          <a:cs typeface="Times New Roman" panose="02020603050405020304" pitchFamily="18" charset="0"/>
                        </a:rPr>
                        <a:t> &gt;</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143.1 </a:t>
                      </a:r>
                      <a:r>
                        <a:rPr lang="en-US" sz="1400" dirty="0" smtClean="0">
                          <a:latin typeface="Times New Roman"/>
                          <a:cs typeface="Times New Roman"/>
                        </a:rPr>
                        <a:t>± 0,5 u</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ctr"/>
                      <a:r>
                        <a:rPr lang="en-US" sz="1400" dirty="0" smtClean="0">
                          <a:latin typeface="Times New Roman" panose="02020603050405020304" pitchFamily="18" charset="0"/>
                          <a:cs typeface="Times New Roman" panose="02020603050405020304" pitchFamily="18" charset="0"/>
                        </a:rPr>
                        <a:t>&lt; E</a:t>
                      </a:r>
                      <a:r>
                        <a:rPr lang="en-US" sz="1400" baseline="-25000" dirty="0" smtClean="0">
                          <a:latin typeface="Times New Roman" panose="02020603050405020304" pitchFamily="18" charset="0"/>
                          <a:cs typeface="Times New Roman" panose="02020603050405020304" pitchFamily="18" charset="0"/>
                        </a:rPr>
                        <a:t>L</a:t>
                      </a:r>
                      <a:r>
                        <a:rPr lang="en-US" sz="1400" dirty="0" smtClean="0">
                          <a:latin typeface="Times New Roman" panose="02020603050405020304" pitchFamily="18" charset="0"/>
                          <a:cs typeface="Times New Roman" panose="02020603050405020304" pitchFamily="18" charset="0"/>
                        </a:rPr>
                        <a:t> &gt;</a:t>
                      </a:r>
                    </a:p>
                  </a:txBody>
                  <a:tcPr/>
                </a:tc>
                <a:tc>
                  <a:txBody>
                    <a:bodyPr/>
                    <a:lstStyle/>
                    <a:p>
                      <a:pPr algn="ctr"/>
                      <a:r>
                        <a:rPr lang="en-US" sz="1400" dirty="0" smtClean="0">
                          <a:latin typeface="Times New Roman" panose="02020603050405020304" pitchFamily="18" charset="0"/>
                          <a:cs typeface="Times New Roman" panose="02020603050405020304" pitchFamily="18" charset="0"/>
                        </a:rPr>
                        <a:t>103.5 </a:t>
                      </a:r>
                      <a:r>
                        <a:rPr lang="en-US" sz="1400" dirty="0" smtClean="0">
                          <a:latin typeface="Times New Roman"/>
                          <a:cs typeface="Times New Roman"/>
                        </a:rPr>
                        <a:t>± 0.5 MeV</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pPr algn="ctr"/>
                      <a:r>
                        <a:rPr lang="en-US" sz="1400" dirty="0" smtClean="0">
                          <a:latin typeface="Times New Roman" panose="02020603050405020304" pitchFamily="18" charset="0"/>
                          <a:cs typeface="Times New Roman" panose="02020603050405020304" pitchFamily="18" charset="0"/>
                        </a:rPr>
                        <a:t>&lt; E</a:t>
                      </a:r>
                      <a:r>
                        <a:rPr lang="en-US" sz="1400" baseline="-25000" dirty="0" smtClean="0">
                          <a:latin typeface="Times New Roman" panose="02020603050405020304" pitchFamily="18" charset="0"/>
                          <a:cs typeface="Times New Roman" panose="02020603050405020304" pitchFamily="18" charset="0"/>
                        </a:rPr>
                        <a:t>H</a:t>
                      </a:r>
                      <a:r>
                        <a:rPr lang="en-US" sz="1400" dirty="0" smtClean="0">
                          <a:latin typeface="Times New Roman" panose="02020603050405020304" pitchFamily="18" charset="0"/>
                          <a:cs typeface="Times New Roman" panose="02020603050405020304" pitchFamily="18" charset="0"/>
                        </a:rPr>
                        <a:t> &gt;</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78.3 </a:t>
                      </a:r>
                      <a:r>
                        <a:rPr lang="en-US" sz="1400" dirty="0" smtClean="0">
                          <a:latin typeface="Times New Roman"/>
                          <a:cs typeface="Times New Roman"/>
                        </a:rPr>
                        <a:t>± 0.5 MeV</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pPr algn="ctr"/>
                      <a:r>
                        <a:rPr lang="en-US" sz="1400" dirty="0" smtClean="0">
                          <a:latin typeface="Times New Roman" panose="02020603050405020304" pitchFamily="18" charset="0"/>
                          <a:cs typeface="Times New Roman" panose="02020603050405020304" pitchFamily="18" charset="0"/>
                        </a:rPr>
                        <a:t>&lt; TKE &gt;</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181.8 </a:t>
                      </a:r>
                      <a:r>
                        <a:rPr lang="en-US" sz="1400" dirty="0" smtClean="0">
                          <a:latin typeface="Times New Roman"/>
                          <a:cs typeface="Times New Roman"/>
                        </a:rPr>
                        <a:t>± 0.7 MeV</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pPr algn="ctr"/>
                      <a:r>
                        <a:rPr lang="en-US" sz="1400" dirty="0" smtClean="0">
                          <a:latin typeface="Times New Roman" panose="02020603050405020304" pitchFamily="18" charset="0"/>
                          <a:cs typeface="Times New Roman" panose="02020603050405020304" pitchFamily="18" charset="0"/>
                        </a:rPr>
                        <a:t>&lt; A/Z &gt;</a:t>
                      </a:r>
                      <a:r>
                        <a:rPr lang="en-US" sz="1400" baseline="-25000" dirty="0" smtClean="0">
                          <a:latin typeface="Times New Roman" panose="02020603050405020304" pitchFamily="18" charset="0"/>
                          <a:cs typeface="Times New Roman" panose="02020603050405020304" pitchFamily="18" charset="0"/>
                        </a:rPr>
                        <a:t>L</a:t>
                      </a:r>
                      <a:endParaRPr lang="en-US" sz="1400" baseline="-250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2.50</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70840">
                <a:tc>
                  <a:txBody>
                    <a:bodyPr/>
                    <a:lstStyle/>
                    <a:p>
                      <a:pPr algn="ctr"/>
                      <a:r>
                        <a:rPr lang="en-US" sz="1400" dirty="0" smtClean="0">
                          <a:latin typeface="Times New Roman" panose="02020603050405020304" pitchFamily="18" charset="0"/>
                          <a:cs typeface="Times New Roman" panose="02020603050405020304" pitchFamily="18" charset="0"/>
                        </a:rPr>
                        <a:t>&lt; A/Z &gt;</a:t>
                      </a:r>
                      <a:r>
                        <a:rPr lang="en-US" sz="1400" baseline="-25000" dirty="0" smtClean="0">
                          <a:latin typeface="Times New Roman" panose="02020603050405020304" pitchFamily="18" charset="0"/>
                          <a:cs typeface="Times New Roman" panose="02020603050405020304" pitchFamily="18" charset="0"/>
                        </a:rPr>
                        <a:t>H</a:t>
                      </a:r>
                      <a:endParaRPr lang="en-US" sz="1400" baseline="-250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2.56</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mc:AlternateContent xmlns:mc="http://schemas.openxmlformats.org/markup-compatibility/2006" xmlns:a14="http://schemas.microsoft.com/office/drawing/2010/main">
        <mc:Choice Requires="a14">
          <p:sp>
            <p:nvSpPr>
              <p:cNvPr id="10" name="Textfeld 9"/>
              <p:cNvSpPr txBox="1"/>
              <p:nvPr/>
            </p:nvSpPr>
            <p:spPr>
              <a:xfrm>
                <a:off x="3060000" y="4897496"/>
                <a:ext cx="3020058" cy="5000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panose="02040503050406030204" pitchFamily="18" charset="0"/>
                            </a:rPr>
                          </m:ctrlPr>
                        </m:sSubPr>
                        <m:e>
                          <m:r>
                            <a:rPr lang="de-DE" sz="1400" b="0" i="1" smtClean="0">
                              <a:solidFill>
                                <a:srgbClr val="0000CC"/>
                              </a:solidFill>
                              <a:latin typeface="Cambria Math"/>
                            </a:rPr>
                            <m:t>𝑉</m:t>
                          </m:r>
                        </m:e>
                        <m:sub>
                          <m:r>
                            <a:rPr lang="de-DE" sz="1400" b="0" i="1" smtClean="0">
                              <a:solidFill>
                                <a:srgbClr val="0000CC"/>
                              </a:solidFill>
                              <a:latin typeface="Cambria Math"/>
                            </a:rPr>
                            <m:t>𝐶</m:t>
                          </m:r>
                        </m:sub>
                      </m:sSub>
                      <m:d>
                        <m:dPr>
                          <m:ctrlPr>
                            <a:rPr lang="en-US" sz="1400" i="1" smtClean="0">
                              <a:solidFill>
                                <a:srgbClr val="0000CC"/>
                              </a:solidFill>
                              <a:latin typeface="Cambria Math" panose="02040503050406030204" pitchFamily="18" charset="0"/>
                            </a:rPr>
                          </m:ctrlPr>
                        </m:dPr>
                        <m:e>
                          <m:sSub>
                            <m:sSubPr>
                              <m:ctrlPr>
                                <a:rPr lang="en-US" sz="1400" i="1" smtClean="0">
                                  <a:solidFill>
                                    <a:srgbClr val="0000CC"/>
                                  </a:solidFill>
                                  <a:latin typeface="Cambria Math" panose="02040503050406030204" pitchFamily="18" charset="0"/>
                                </a:rPr>
                              </m:ctrlPr>
                            </m:sSubPr>
                            <m:e>
                              <m:r>
                                <a:rPr lang="de-DE" sz="1400" b="0" i="1" smtClean="0">
                                  <a:solidFill>
                                    <a:srgbClr val="0000CC"/>
                                  </a:solidFill>
                                  <a:latin typeface="Cambria Math"/>
                                </a:rPr>
                                <m:t>𝑅</m:t>
                              </m:r>
                            </m:e>
                            <m:sub>
                              <m:r>
                                <a:rPr lang="de-DE" sz="1400" b="0" i="1" smtClean="0">
                                  <a:solidFill>
                                    <a:srgbClr val="0000CC"/>
                                  </a:solidFill>
                                  <a:latin typeface="Cambria Math"/>
                                </a:rPr>
                                <m:t>𝑖𝑛𝑡</m:t>
                              </m:r>
                            </m:sub>
                          </m:sSub>
                        </m:e>
                      </m:d>
                      <m:r>
                        <a:rPr lang="de-DE" sz="1400" b="0" i="1" smtClean="0">
                          <a:solidFill>
                            <a:srgbClr val="0000CC"/>
                          </a:solidFill>
                          <a:latin typeface="Cambria Math"/>
                        </a:rPr>
                        <m:t>=</m:t>
                      </m:r>
                      <m:f>
                        <m:fPr>
                          <m:ctrlPr>
                            <a:rPr lang="de-DE" sz="1400" b="0" i="1" smtClean="0">
                              <a:solidFill>
                                <a:srgbClr val="0000CC"/>
                              </a:solidFill>
                              <a:latin typeface="Cambria Math" panose="02040503050406030204" pitchFamily="18" charset="0"/>
                            </a:rPr>
                          </m:ctrlPr>
                        </m:fPr>
                        <m:num>
                          <m:r>
                            <a:rPr lang="de-DE" sz="1400" b="0" i="1" smtClean="0">
                              <a:solidFill>
                                <a:srgbClr val="0000CC"/>
                              </a:solidFill>
                              <a:latin typeface="Cambria Math"/>
                            </a:rPr>
                            <m:t>1.44</m:t>
                          </m:r>
                          <m:r>
                            <a:rPr lang="de-DE" sz="1400" b="0" i="1" smtClean="0">
                              <a:solidFill>
                                <a:srgbClr val="0000CC"/>
                              </a:solidFill>
                              <a:latin typeface="Cambria Math"/>
                              <a:ea typeface="Cambria Math"/>
                            </a:rPr>
                            <m:t>∙43∙55</m:t>
                          </m:r>
                        </m:num>
                        <m:den>
                          <m:r>
                            <a:rPr lang="de-DE" sz="1400" b="0" i="1" smtClean="0">
                              <a:solidFill>
                                <a:srgbClr val="0000CC"/>
                              </a:solidFill>
                              <a:latin typeface="Cambria Math"/>
                            </a:rPr>
                            <m:t>14</m:t>
                          </m:r>
                        </m:den>
                      </m:f>
                      <m:r>
                        <a:rPr lang="de-DE" sz="1400" b="0" i="1" smtClean="0">
                          <a:solidFill>
                            <a:srgbClr val="0000CC"/>
                          </a:solidFill>
                          <a:latin typeface="Cambria Math"/>
                        </a:rPr>
                        <m:t>=244 </m:t>
                      </m:r>
                      <m:r>
                        <a:rPr lang="de-DE" sz="1400" b="0" i="1" smtClean="0">
                          <a:solidFill>
                            <a:srgbClr val="0000CC"/>
                          </a:solidFill>
                          <a:latin typeface="Cambria Math"/>
                        </a:rPr>
                        <m:t>𝑀𝑒𝑉</m:t>
                      </m:r>
                    </m:oMath>
                  </m:oMathPara>
                </a14:m>
                <a:endParaRPr lang="en-US" sz="1400" dirty="0">
                  <a:solidFill>
                    <a:srgbClr val="0000CC"/>
                  </a:solidFill>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3060000" y="4897496"/>
                <a:ext cx="3020058" cy="500009"/>
              </a:xfrm>
              <a:prstGeom prst="rect">
                <a:avLst/>
              </a:prstGeom>
              <a:blipFill>
                <a:blip r:embed="rId5"/>
                <a:stretch>
                  <a:fillRect b="-2439"/>
                </a:stretch>
              </a:blipFill>
            </p:spPr>
            <p:txBody>
              <a:bodyPr/>
              <a:lstStyle/>
              <a:p>
                <a:r>
                  <a:rPr lang="de-DE">
                    <a:noFill/>
                  </a:rPr>
                  <a:t> </a:t>
                </a:r>
              </a:p>
            </p:txBody>
          </p:sp>
        </mc:Fallback>
      </mc:AlternateContent>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5214" y="4645496"/>
            <a:ext cx="1399154" cy="10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feld 7"/>
              <p:cNvSpPr txBox="1"/>
              <p:nvPr/>
            </p:nvSpPr>
            <p:spPr>
              <a:xfrm>
                <a:off x="3060000" y="5617496"/>
                <a:ext cx="3351238" cy="341568"/>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300" b="0" i="1" smtClean="0">
                          <a:solidFill>
                            <a:srgbClr val="0000CC"/>
                          </a:solidFill>
                          <a:latin typeface="Cambria Math"/>
                        </a:rPr>
                        <m:t>𝑇𝐾𝐸</m:t>
                      </m:r>
                      <m:r>
                        <a:rPr lang="de-DE" sz="1300" b="0" i="1" smtClean="0">
                          <a:solidFill>
                            <a:srgbClr val="0000CC"/>
                          </a:solidFill>
                          <a:latin typeface="Cambria Math"/>
                        </a:rPr>
                        <m:t>=0.1071∙</m:t>
                      </m:r>
                      <m:f>
                        <m:fPr>
                          <m:type m:val="lin"/>
                          <m:ctrlPr>
                            <a:rPr lang="de-DE" sz="1300" b="0" i="1" smtClean="0">
                              <a:solidFill>
                                <a:srgbClr val="0000CC"/>
                              </a:solidFill>
                              <a:latin typeface="Cambria Math" panose="02040503050406030204" pitchFamily="18" charset="0"/>
                              <a:ea typeface="Cambria Math"/>
                            </a:rPr>
                          </m:ctrlPr>
                        </m:fPr>
                        <m:num>
                          <m:sSubSup>
                            <m:sSubSupPr>
                              <m:ctrlPr>
                                <a:rPr lang="de-DE" sz="1300" b="0" i="1" smtClean="0">
                                  <a:solidFill>
                                    <a:srgbClr val="0000CC"/>
                                  </a:solidFill>
                                  <a:latin typeface="Cambria Math" panose="02040503050406030204" pitchFamily="18" charset="0"/>
                                  <a:ea typeface="Cambria Math"/>
                                </a:rPr>
                              </m:ctrlPr>
                            </m:sSubSupPr>
                            <m:e>
                              <m:r>
                                <a:rPr lang="de-DE" sz="1300" b="0" i="1" smtClean="0">
                                  <a:solidFill>
                                    <a:srgbClr val="0000CC"/>
                                  </a:solidFill>
                                  <a:latin typeface="Cambria Math"/>
                                  <a:ea typeface="Cambria Math"/>
                                </a:rPr>
                                <m:t>𝑍</m:t>
                              </m:r>
                            </m:e>
                            <m:sub>
                              <m:r>
                                <a:rPr lang="de-DE" sz="1300" b="0" i="1" smtClean="0">
                                  <a:solidFill>
                                    <a:srgbClr val="0000CC"/>
                                  </a:solidFill>
                                  <a:latin typeface="Cambria Math"/>
                                  <a:ea typeface="Cambria Math"/>
                                </a:rPr>
                                <m:t>𝐶</m:t>
                              </m:r>
                            </m:sub>
                            <m:sup>
                              <m:r>
                                <a:rPr lang="de-DE" sz="1300" b="0" i="1" smtClean="0">
                                  <a:solidFill>
                                    <a:srgbClr val="0000CC"/>
                                  </a:solidFill>
                                  <a:latin typeface="Cambria Math"/>
                                  <a:ea typeface="Cambria Math"/>
                                </a:rPr>
                                <m:t>2</m:t>
                              </m:r>
                            </m:sup>
                          </m:sSubSup>
                        </m:num>
                        <m:den>
                          <m:sSubSup>
                            <m:sSubSupPr>
                              <m:ctrlPr>
                                <a:rPr lang="de-DE" sz="1300" b="0" i="1" smtClean="0">
                                  <a:solidFill>
                                    <a:srgbClr val="0000CC"/>
                                  </a:solidFill>
                                  <a:latin typeface="Cambria Math" panose="02040503050406030204" pitchFamily="18" charset="0"/>
                                  <a:ea typeface="Cambria Math"/>
                                </a:rPr>
                              </m:ctrlPr>
                            </m:sSubSupPr>
                            <m:e>
                              <m:r>
                                <a:rPr lang="de-DE" sz="1300" b="0" i="1" smtClean="0">
                                  <a:solidFill>
                                    <a:srgbClr val="0000CC"/>
                                  </a:solidFill>
                                  <a:latin typeface="Cambria Math"/>
                                  <a:ea typeface="Cambria Math"/>
                                </a:rPr>
                                <m:t>𝐴</m:t>
                              </m:r>
                            </m:e>
                            <m:sub>
                              <m:r>
                                <a:rPr lang="de-DE" sz="1300" b="0" i="1" smtClean="0">
                                  <a:solidFill>
                                    <a:srgbClr val="0000CC"/>
                                  </a:solidFill>
                                  <a:latin typeface="Cambria Math"/>
                                  <a:ea typeface="Cambria Math"/>
                                </a:rPr>
                                <m:t>𝐶</m:t>
                              </m:r>
                            </m:sub>
                            <m:sup>
                              <m:r>
                                <a:rPr lang="de-DE" sz="1300" b="0" i="1" smtClean="0">
                                  <a:solidFill>
                                    <a:srgbClr val="0000CC"/>
                                  </a:solidFill>
                                  <a:latin typeface="Cambria Math"/>
                                  <a:ea typeface="Cambria Math"/>
                                </a:rPr>
                                <m:t>1/3</m:t>
                              </m:r>
                            </m:sup>
                          </m:sSubSup>
                        </m:den>
                      </m:f>
                      <m:r>
                        <a:rPr lang="de-DE" sz="1300" b="0" i="1" smtClean="0">
                          <a:solidFill>
                            <a:srgbClr val="0000CC"/>
                          </a:solidFill>
                          <a:latin typeface="Cambria Math"/>
                          <a:ea typeface="Cambria Math"/>
                        </a:rPr>
                        <m:t>+22.3=185 </m:t>
                      </m:r>
                      <m:r>
                        <a:rPr lang="de-DE" sz="1300" b="0" i="1" smtClean="0">
                          <a:solidFill>
                            <a:srgbClr val="0000CC"/>
                          </a:solidFill>
                          <a:latin typeface="Cambria Math"/>
                          <a:ea typeface="Cambria Math"/>
                        </a:rPr>
                        <m:t>𝑀𝑒𝑉</m:t>
                      </m:r>
                    </m:oMath>
                  </m:oMathPara>
                </a14:m>
                <a:endParaRPr lang="en-US" sz="1300" dirty="0">
                  <a:solidFill>
                    <a:srgbClr val="0000CC"/>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3060000" y="5617496"/>
                <a:ext cx="3351238" cy="341568"/>
              </a:xfrm>
              <a:prstGeom prst="rect">
                <a:avLst/>
              </a:prstGeom>
              <a:blipFill>
                <a:blip r:embed="rId7"/>
                <a:stretch>
                  <a:fillRect t="-103448" b="-172414"/>
                </a:stretch>
              </a:blipFill>
              <a:ln>
                <a:solidFill>
                  <a:srgbClr val="FF0000"/>
                </a:solidFill>
              </a:ln>
            </p:spPr>
            <p:txBody>
              <a:bodyPr/>
              <a:lstStyle/>
              <a:p>
                <a:r>
                  <a:rPr lang="de-DE">
                    <a:noFill/>
                  </a:rPr>
                  <a:t> </a:t>
                </a:r>
              </a:p>
            </p:txBody>
          </p:sp>
        </mc:Fallback>
      </mc:AlternateContent>
      <p:sp>
        <p:nvSpPr>
          <p:cNvPr id="9" name="Titel 8"/>
          <p:cNvSpPr>
            <a:spLocks noGrp="1"/>
          </p:cNvSpPr>
          <p:nvPr>
            <p:ph type="title"/>
          </p:nvPr>
        </p:nvSpPr>
        <p:spPr/>
        <p:txBody>
          <a:bodyPr/>
          <a:lstStyle/>
          <a:p>
            <a:r>
              <a:rPr lang="en-US" dirty="0" smtClean="0"/>
              <a:t>Binary spontaneous fission of </a:t>
            </a:r>
            <a:r>
              <a:rPr lang="en-US" baseline="30000" dirty="0" smtClean="0"/>
              <a:t>252</a:t>
            </a:r>
            <a:r>
              <a:rPr lang="en-US" dirty="0" smtClean="0"/>
              <a:t>Cf</a:t>
            </a:r>
            <a:endParaRPr lang="en-US" dirty="0"/>
          </a:p>
        </p:txBody>
      </p:sp>
    </p:spTree>
    <p:extLst>
      <p:ext uri="{BB962C8B-B14F-4D97-AF65-F5344CB8AC3E}">
        <p14:creationId xmlns:p14="http://schemas.microsoft.com/office/powerpoint/2010/main" val="403055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http://www.nature.com/nature/journal/v409/n6822/images/409785a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08720"/>
            <a:ext cx="5715000" cy="461962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dirty="0"/>
              <a:t>Binary spontaneous fission of </a:t>
            </a:r>
            <a:r>
              <a:rPr lang="en-US" baseline="30000" dirty="0"/>
              <a:t>252</a:t>
            </a:r>
            <a:r>
              <a:rPr lang="en-US" dirty="0"/>
              <a:t>Cf</a:t>
            </a:r>
            <a:endParaRPr lang="de-DE" dirty="0"/>
          </a:p>
        </p:txBody>
      </p:sp>
    </p:spTree>
    <p:extLst>
      <p:ext uri="{BB962C8B-B14F-4D97-AF65-F5344CB8AC3E}">
        <p14:creationId xmlns:p14="http://schemas.microsoft.com/office/powerpoint/2010/main" val="130477278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2492704"/>
            <a:ext cx="3608387"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498" y="2492704"/>
            <a:ext cx="1715258" cy="24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764704"/>
            <a:ext cx="517525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feld 14"/>
          <p:cNvSpPr txBox="1"/>
          <p:nvPr/>
        </p:nvSpPr>
        <p:spPr>
          <a:xfrm>
            <a:off x="6264000" y="764704"/>
            <a:ext cx="2832891" cy="1323439"/>
          </a:xfrm>
          <a:prstGeom prst="rect">
            <a:avLst/>
          </a:prstGeom>
          <a:noFill/>
          <a:ln>
            <a:solidFill>
              <a:srgbClr val="FF0000"/>
            </a:solidFill>
          </a:ln>
        </p:spPr>
        <p:txBody>
          <a:bodyPr wrap="none" rtlCol="0">
            <a:spAutoFit/>
          </a:bodyPr>
          <a:lstStyle/>
          <a:p>
            <a:r>
              <a:rPr lang="en-US" baseline="30000" dirty="0" smtClean="0">
                <a:solidFill>
                  <a:srgbClr val="0000CC"/>
                </a:solidFill>
                <a:latin typeface="Times New Roman" panose="02020603050405020304" pitchFamily="18" charset="0"/>
                <a:cs typeface="Times New Roman" panose="02020603050405020304" pitchFamily="18" charset="0"/>
              </a:rPr>
              <a:t>252</a:t>
            </a:r>
            <a:r>
              <a:rPr lang="en-US" dirty="0" smtClean="0">
                <a:solidFill>
                  <a:srgbClr val="0000CC"/>
                </a:solidFill>
                <a:latin typeface="Times New Roman" panose="02020603050405020304" pitchFamily="18" charset="0"/>
                <a:cs typeface="Times New Roman" panose="02020603050405020304" pitchFamily="18" charset="0"/>
              </a:rPr>
              <a:t>Cf source</a:t>
            </a:r>
          </a:p>
          <a:p>
            <a:endParaRPr lang="en-US" sz="4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a:t>
            </a:r>
            <a:r>
              <a:rPr lang="en-US" baseline="-25000" dirty="0" smtClean="0">
                <a:latin typeface="Times New Roman" panose="02020603050405020304" pitchFamily="18" charset="0"/>
                <a:cs typeface="Times New Roman" panose="02020603050405020304" pitchFamily="18" charset="0"/>
              </a:rPr>
              <a:t>1/2 </a:t>
            </a:r>
            <a:r>
              <a:rPr lang="en-US" dirty="0" smtClean="0">
                <a:latin typeface="Times New Roman" panose="02020603050405020304" pitchFamily="18" charset="0"/>
                <a:cs typeface="Times New Roman" panose="02020603050405020304" pitchFamily="18" charset="0"/>
              </a:rPr>
              <a:t>= 2.645 y</a:t>
            </a:r>
          </a:p>
          <a:p>
            <a:endParaRPr lang="de-DE" sz="400" dirty="0" smtClean="0">
              <a:latin typeface="Times New Roman"/>
              <a:cs typeface="Times New Roman"/>
            </a:endParaRPr>
          </a:p>
          <a:p>
            <a:r>
              <a:rPr lang="de-DE" dirty="0" smtClean="0">
                <a:latin typeface="Times New Roman"/>
                <a:cs typeface="Times New Roman"/>
              </a:rPr>
              <a:t>bin</a:t>
            </a:r>
            <a:r>
              <a:rPr lang="en-US" dirty="0" smtClean="0">
                <a:latin typeface="Times New Roman"/>
                <a:cs typeface="Times New Roman"/>
              </a:rPr>
              <a:t>. fission/</a:t>
            </a:r>
            <a:r>
              <a:rPr lang="el-GR" dirty="0" smtClean="0">
                <a:latin typeface="Times New Roman"/>
                <a:cs typeface="Times New Roman"/>
              </a:rPr>
              <a:t>α</a:t>
            </a:r>
            <a:r>
              <a:rPr lang="de-DE" dirty="0" smtClean="0">
                <a:latin typeface="Times New Roman"/>
                <a:cs typeface="Times New Roman"/>
              </a:rPr>
              <a:t>-</a:t>
            </a:r>
            <a:r>
              <a:rPr lang="en-US" dirty="0" err="1" smtClean="0">
                <a:latin typeface="Times New Roman"/>
                <a:cs typeface="Times New Roman"/>
              </a:rPr>
              <a:t>deca</a:t>
            </a:r>
            <a:r>
              <a:rPr lang="de-DE" dirty="0" smtClean="0">
                <a:latin typeface="Times New Roman"/>
                <a:cs typeface="Times New Roman"/>
              </a:rPr>
              <a:t>y = 1/31</a:t>
            </a:r>
          </a:p>
          <a:p>
            <a:r>
              <a:rPr lang="de-DE" dirty="0" err="1" smtClean="0">
                <a:solidFill>
                  <a:srgbClr val="0000CC"/>
                </a:solidFill>
                <a:latin typeface="Times New Roman"/>
                <a:cs typeface="Times New Roman"/>
              </a:rPr>
              <a:t>ter</a:t>
            </a:r>
            <a:r>
              <a:rPr lang="de-DE" dirty="0" smtClean="0">
                <a:solidFill>
                  <a:srgbClr val="0000CC"/>
                </a:solidFill>
                <a:latin typeface="Times New Roman"/>
                <a:cs typeface="Times New Roman"/>
              </a:rPr>
              <a:t>. </a:t>
            </a:r>
            <a:r>
              <a:rPr lang="en-US" dirty="0" smtClean="0">
                <a:solidFill>
                  <a:srgbClr val="0000CC"/>
                </a:solidFill>
                <a:latin typeface="Times New Roman"/>
                <a:cs typeface="Times New Roman"/>
              </a:rPr>
              <a:t>fission</a:t>
            </a:r>
            <a:r>
              <a:rPr lang="de-DE" dirty="0" smtClean="0">
                <a:solidFill>
                  <a:srgbClr val="0000CC"/>
                </a:solidFill>
                <a:latin typeface="Times New Roman"/>
                <a:cs typeface="Times New Roman"/>
              </a:rPr>
              <a:t>/</a:t>
            </a:r>
            <a:r>
              <a:rPr lang="el-GR" dirty="0" smtClean="0">
                <a:solidFill>
                  <a:srgbClr val="0000CC"/>
                </a:solidFill>
                <a:latin typeface="Times New Roman"/>
                <a:cs typeface="Times New Roman"/>
              </a:rPr>
              <a:t>α</a:t>
            </a:r>
            <a:r>
              <a:rPr lang="de-DE" dirty="0" smtClean="0">
                <a:solidFill>
                  <a:srgbClr val="0000CC"/>
                </a:solidFill>
                <a:latin typeface="Times New Roman"/>
                <a:cs typeface="Times New Roman"/>
              </a:rPr>
              <a:t>-</a:t>
            </a:r>
            <a:r>
              <a:rPr lang="en-US" dirty="0" smtClean="0">
                <a:solidFill>
                  <a:srgbClr val="0000CC"/>
                </a:solidFill>
                <a:latin typeface="Times New Roman"/>
                <a:cs typeface="Times New Roman"/>
              </a:rPr>
              <a:t>decay</a:t>
            </a:r>
            <a:r>
              <a:rPr lang="de-DE" dirty="0" smtClean="0">
                <a:solidFill>
                  <a:srgbClr val="0000CC"/>
                </a:solidFill>
                <a:latin typeface="Times New Roman"/>
                <a:cs typeface="Times New Roman"/>
              </a:rPr>
              <a:t> = 1/8308</a:t>
            </a:r>
            <a:endParaRPr lang="en-US" dirty="0">
              <a:solidFill>
                <a:srgbClr val="0000CC"/>
              </a:solidFill>
              <a:latin typeface="Times New Roman" panose="02020603050405020304" pitchFamily="18" charset="0"/>
              <a:cs typeface="Times New Roman" panose="02020603050405020304" pitchFamily="18" charset="0"/>
            </a:endParaRPr>
          </a:p>
        </p:txBody>
      </p:sp>
      <p:pic>
        <p:nvPicPr>
          <p:cNvPr id="6146" name="Picture 2" descr="D:\web-docs\FISSION\IMAGES\ternary_t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5996335" y="3516642"/>
            <a:ext cx="3076575" cy="1028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540000" y="6300000"/>
            <a:ext cx="2494594" cy="246221"/>
          </a:xfrm>
          <a:prstGeom prst="rect">
            <a:avLst/>
          </a:prstGeom>
          <a:noFill/>
        </p:spPr>
        <p:txBody>
          <a:bodyPr wrap="none" rtlCol="0">
            <a:spAutoFit/>
          </a:bodyPr>
          <a:lstStyle/>
          <a:p>
            <a:r>
              <a:rPr lang="en-US" sz="1000" dirty="0" err="1" smtClean="0">
                <a:latin typeface="Times New Roman" panose="02020603050405020304" pitchFamily="18" charset="0"/>
                <a:cs typeface="Times New Roman" panose="02020603050405020304" pitchFamily="18" charset="0"/>
              </a:rPr>
              <a:t>Tsien</a:t>
            </a:r>
            <a:r>
              <a:rPr lang="en-US" sz="1000" dirty="0" smtClean="0">
                <a:latin typeface="Times New Roman" panose="02020603050405020304" pitchFamily="18" charset="0"/>
                <a:cs typeface="Times New Roman" panose="02020603050405020304" pitchFamily="18" charset="0"/>
              </a:rPr>
              <a:t> San-</a:t>
            </a:r>
            <a:r>
              <a:rPr lang="en-US" sz="1000" dirty="0" err="1" smtClean="0">
                <a:latin typeface="Times New Roman" panose="02020603050405020304" pitchFamily="18" charset="0"/>
                <a:cs typeface="Times New Roman" panose="02020603050405020304" pitchFamily="18" charset="0"/>
              </a:rPr>
              <a:t>Tsiang</a:t>
            </a:r>
            <a:r>
              <a:rPr lang="en-US" sz="1000" dirty="0" smtClean="0">
                <a:latin typeface="Times New Roman" panose="02020603050405020304" pitchFamily="18" charset="0"/>
                <a:cs typeface="Times New Roman" panose="02020603050405020304" pitchFamily="18" charset="0"/>
              </a:rPr>
              <a:t>, Phys. Rev. 71 (1947), 128</a:t>
            </a:r>
            <a:endParaRPr lang="en-US" sz="1000" dirty="0">
              <a:latin typeface="Times New Roman" panose="02020603050405020304" pitchFamily="18" charset="0"/>
              <a:cs typeface="Times New Roman" panose="02020603050405020304" pitchFamily="18" charset="0"/>
            </a:endParaRPr>
          </a:p>
        </p:txBody>
      </p:sp>
      <p:sp>
        <p:nvSpPr>
          <p:cNvPr id="2" name="Textfeld 1"/>
          <p:cNvSpPr txBox="1"/>
          <p:nvPr/>
        </p:nvSpPr>
        <p:spPr>
          <a:xfrm>
            <a:off x="6879932" y="5453984"/>
            <a:ext cx="1364476"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photographic emulsion</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3" name="Titel 2"/>
          <p:cNvSpPr>
            <a:spLocks noGrp="1"/>
          </p:cNvSpPr>
          <p:nvPr>
            <p:ph type="title"/>
          </p:nvPr>
        </p:nvSpPr>
        <p:spPr/>
        <p:txBody>
          <a:bodyPr/>
          <a:lstStyle/>
          <a:p>
            <a:r>
              <a:rPr lang="en-US" dirty="0" smtClean="0"/>
              <a:t>Ternary spontaneous fission of </a:t>
            </a:r>
            <a:r>
              <a:rPr lang="en-US" baseline="30000" dirty="0" smtClean="0"/>
              <a:t>252</a:t>
            </a:r>
            <a:r>
              <a:rPr lang="en-US" dirty="0" smtClean="0"/>
              <a:t>Cf</a:t>
            </a:r>
            <a:endParaRPr lang="en-US" dirty="0"/>
          </a:p>
        </p:txBody>
      </p:sp>
    </p:spTree>
    <p:extLst>
      <p:ext uri="{BB962C8B-B14F-4D97-AF65-F5344CB8AC3E}">
        <p14:creationId xmlns:p14="http://schemas.microsoft.com/office/powerpoint/2010/main" val="22595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2248</Words>
  <Application>Microsoft Office PowerPoint</Application>
  <PresentationFormat>Bildschirmpräsentation (4:3)</PresentationFormat>
  <Paragraphs>257</Paragraphs>
  <Slides>31</Slides>
  <Notes>9</Notes>
  <HiddenSlides>1</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31</vt:i4>
      </vt:variant>
    </vt:vector>
  </HeadingPairs>
  <TitlesOfParts>
    <vt:vector size="38" baseType="lpstr">
      <vt:lpstr>Arial</vt:lpstr>
      <vt:lpstr>Calibri</vt:lpstr>
      <vt:lpstr>Cambria Math</vt:lpstr>
      <vt:lpstr>Times New Roman</vt:lpstr>
      <vt:lpstr>Wingdings</vt:lpstr>
      <vt:lpstr>1_Larissa</vt:lpstr>
      <vt:lpstr>Equation</vt:lpstr>
      <vt:lpstr>Outline: Spectroscopy of 252Cf fission</vt:lpstr>
      <vt:lpstr>Nuclear fission</vt:lpstr>
      <vt:lpstr>Hahn-Meitner-Strassmann experimental set-up</vt:lpstr>
      <vt:lpstr>Nuclear fission – spontaneous fission</vt:lpstr>
      <vt:lpstr>Details of the 252Cf decay</vt:lpstr>
      <vt:lpstr>α-decay of 252Cf</vt:lpstr>
      <vt:lpstr>Binary spontaneous fission of 252Cf</vt:lpstr>
      <vt:lpstr>Binary spontaneous fission of 252Cf</vt:lpstr>
      <vt:lpstr>Ternary spontaneous fission of 252Cf</vt:lpstr>
      <vt:lpstr>Quaternary spontaneous fission of 252Cf</vt:lpstr>
      <vt:lpstr>Details of the 252Cf source</vt:lpstr>
      <vt:lpstr>Spontaneous fission of 252Cf</vt:lpstr>
      <vt:lpstr>γ-ray emission from aligned nuclei</vt:lpstr>
      <vt:lpstr>γ-ray emission from aligned nuclei</vt:lpstr>
      <vt:lpstr>Anisotropy of γ-ray in binary fission of 252Cf</vt:lpstr>
      <vt:lpstr>4π twin ionization chamber for fission fragments</vt:lpstr>
      <vt:lpstr>4π twin ionization chamber for fission fragments</vt:lpstr>
      <vt:lpstr>Fission fragment mass measurement</vt:lpstr>
      <vt:lpstr>Fission fragment mass measurement</vt:lpstr>
      <vt:lpstr>Determination of the polar angles</vt:lpstr>
      <vt:lpstr>Determination of the azimuthal angle</vt:lpstr>
      <vt:lpstr>Determination of the azimuthal angle</vt:lpstr>
      <vt:lpstr>Experimental set-up</vt:lpstr>
      <vt:lpstr>Spectroscopy of binary fission fragments</vt:lpstr>
      <vt:lpstr>Analysis of the particle-γ angular correlation</vt:lpstr>
      <vt:lpstr>Spontaneous fission process of 252Cf</vt:lpstr>
      <vt:lpstr>Fission fragment γ-ray angular correlation</vt:lpstr>
      <vt:lpstr>Ternary spontaneous fission of 252Cf</vt:lpstr>
      <vt:lpstr>Ternary spontaneous fission of 252Cf</vt:lpstr>
      <vt:lpstr>Separation of light charged particles</vt:lpstr>
      <vt:lpstr>Summary</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Wollersheim, Hans-Juergen Dr.</dc:creator>
  <cp:lastModifiedBy>Wollersheim, Hans-Juergen Dr.</cp:lastModifiedBy>
  <cp:revision>1016</cp:revision>
  <dcterms:created xsi:type="dcterms:W3CDTF">2014-04-15T06:49:44Z</dcterms:created>
  <dcterms:modified xsi:type="dcterms:W3CDTF">2022-05-14T12:46:08Z</dcterms:modified>
</cp:coreProperties>
</file>