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67" r:id="rId4"/>
    <p:sldId id="258" r:id="rId5"/>
    <p:sldId id="259" r:id="rId6"/>
    <p:sldId id="264" r:id="rId7"/>
    <p:sldId id="260" r:id="rId8"/>
    <p:sldId id="266" r:id="rId9"/>
    <p:sldId id="263" r:id="rId10"/>
    <p:sldId id="261" r:id="rId11"/>
    <p:sldId id="262" r:id="rId12"/>
    <p:sldId id="265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00"/>
    <a:srgbClr val="00CC00"/>
    <a:srgbClr val="0066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7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hyperlink" Target="http://www.google.co.in/url?sa=i&amp;rct=j&amp;q=&amp;esrc=s&amp;source=images&amp;cd=&amp;cad=rja&amp;uact=8&amp;ved=0ahUKEwjRvZPvufLPAhUdT48KHbsfBI0QjRwIBw&amp;url=http://dev.physicslab.org/document.aspx?doctype%3D3%26filename%3Datomicnuclear_davissongermer.xml&amp;psig=AFQjCNFeiUmalUrz8iX8L4D01ubQ9E9Obw&amp;ust=14773644975825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Nuclear radius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116356" y="5048016"/>
            <a:ext cx="2621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Broglie wavelength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slit experiment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scattering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Mott scattering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293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effect of the nuclear radius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827584" y="869404"/>
            <a:ext cx="4086225" cy="5295900"/>
            <a:chOff x="2528888" y="781050"/>
            <a:chExt cx="4086225" cy="5295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8" y="781050"/>
              <a:ext cx="4086225" cy="529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6"/>
            <p:cNvCxnSpPr/>
            <p:nvPr/>
          </p:nvCxnSpPr>
          <p:spPr>
            <a:xfrm rot="60000">
              <a:off x="5399690" y="1187997"/>
              <a:ext cx="72008" cy="4356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rot="60000">
              <a:off x="4284000" y="1187997"/>
              <a:ext cx="72008" cy="4356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4211960" y="5805264"/>
              <a:ext cx="116410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scattering angle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5076056" y="4850576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position of the cross section minima for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and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it is obvious that the nuclear radius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with mass number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distribution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0"/>
            <a:ext cx="4326636" cy="576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22003" y="620688"/>
            <a:ext cx="30796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charge distributions          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86540" y="900000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76000" y="900000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36000" y="900000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59632" y="2340000"/>
            <a:ext cx="4716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36070" y="2340000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60206" y="2340000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49436"/>
            <a:ext cx="20335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00000" y="1610518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 distribution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760000" y="1970518"/>
                <a:ext cx="2000035" cy="6131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1970518"/>
                <a:ext cx="2000035" cy="6131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2232000" y="3888000"/>
            <a:ext cx="191751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Times New Roman"/>
                <a:cs typeface="Times New Roman"/>
              </a:rPr>
              <a:t>≈ 0.17 </a:t>
            </a:r>
            <a:r>
              <a:rPr lang="de-DE" sz="1400" dirty="0" err="1" smtClean="0">
                <a:latin typeface="Times New Roman"/>
                <a:cs typeface="Times New Roman"/>
              </a:rPr>
              <a:t>nucleons</a:t>
            </a:r>
            <a:r>
              <a:rPr lang="de-DE" sz="1400" dirty="0" smtClean="0">
                <a:latin typeface="Times New Roman"/>
                <a:cs typeface="Times New Roman"/>
              </a:rPr>
              <a:t> / fm</a:t>
            </a:r>
            <a:r>
              <a:rPr lang="de-DE" sz="1400" baseline="30000" dirty="0" smtClean="0">
                <a:latin typeface="Times New Roman"/>
                <a:cs typeface="Times New Roman"/>
              </a:rPr>
              <a:t>3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172152" y="740442"/>
            <a:ext cx="506549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2.4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60000" y="2591326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400" dirty="0">
                <a:solidFill>
                  <a:srgbClr val="0000CC"/>
                </a:solidFill>
                <a:latin typeface="Times New Roman"/>
                <a:cs typeface="Times New Roman"/>
              </a:rPr>
              <a:t>≈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1.07·A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1/3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a ≈ 0.54 </a:t>
            </a:r>
            <a:r>
              <a:rPr lang="en-US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00000" y="3060000"/>
            <a:ext cx="230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mean square radius: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760000" y="3348000"/>
                <a:ext cx="3442161" cy="334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3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3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de-DE" sz="13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3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3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𝑤𝑖𝑡h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de-DE" sz="1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3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=0.94 </m:t>
                      </m:r>
                      <m:r>
                        <a:rPr lang="de-DE" sz="1300" b="0" i="1" smtClean="0">
                          <a:latin typeface="Cambria Math"/>
                          <a:ea typeface="Cambria Math"/>
                        </a:rPr>
                        <m:t>𝑓𝑚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3348000"/>
                <a:ext cx="3442161" cy="334579"/>
              </a:xfrm>
              <a:prstGeom prst="rect">
                <a:avLst/>
              </a:prstGeom>
              <a:blipFill>
                <a:blip r:embed="rId5"/>
                <a:stretch>
                  <a:fillRect t="-49091" b="-6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5400000" y="3960000"/>
            <a:ext cx="2618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quivalent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radius of a sphere: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760000" y="4320000"/>
                <a:ext cx="3049296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  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≈1.21∙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3049296" cy="321114"/>
              </a:xfrm>
              <a:prstGeom prst="rect">
                <a:avLst/>
              </a:prstGeom>
              <a:blipFill>
                <a:blip r:embed="rId6"/>
                <a:stretch>
                  <a:fillRect t="-86538" r="-7600" b="-15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4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nuclear radius measurements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1" y="900000"/>
                <a:ext cx="8604487" cy="432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 density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(roughly) constant, almost independent of atomic number, and has a value about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0.17 fm</a:t>
                </a:r>
                <a:r>
                  <a:rPr lang="en-US" sz="1400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is very close to the density of nuclear matter in the infinite radius approximation,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“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skin depth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is (roughly) constant as well, almost independent of atomic number, with a value of about       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=2.4 </a:t>
                </a:r>
                <a:r>
                  <a:rPr lang="en-US" sz="14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typically. The skin depth is usually defined as the difference in radii of the nuclear densities at 90%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and 10% of maximum value.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measurements suggest a best fit to the radius of nuclei: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</a:t>
                </a:r>
                <a:r>
                  <a:rPr lang="en-US" baseline="-25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·A</a:t>
                </a:r>
                <a:r>
                  <a:rPr lang="en-US" baseline="300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1/3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          </a:t>
                </a:r>
                <a:r>
                  <a:rPr lang="en-US" dirty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0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 ≈ 1.22 [</a:t>
                </a:r>
                <a:r>
                  <a:rPr lang="en-US" dirty="0" err="1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fm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]  </a:t>
                </a:r>
                <a:r>
                  <a:rPr lang="en-US" sz="1400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        </a:t>
                </a:r>
                <a:r>
                  <a:rPr lang="en-US" sz="1400" dirty="0" smtClean="0">
                    <a:latin typeface="Times New Roman"/>
                    <a:cs typeface="Times New Roman"/>
                  </a:rPr>
                  <a:t>1.2 → 1.25 is also common</a:t>
                </a:r>
              </a:p>
              <a:p>
                <a:endParaRPr lang="en-US" sz="1400" dirty="0">
                  <a:latin typeface="Times New Roman"/>
                  <a:cs typeface="Times New Roman"/>
                </a:endParaRP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en-US" sz="1400" dirty="0" smtClean="0">
                    <a:latin typeface="Times New Roman"/>
                    <a:cs typeface="Times New Roman"/>
                  </a:rPr>
                  <a:t>A convenient parametric form of the nuclear density was proposed by Woods and Saxon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1" y="900000"/>
                <a:ext cx="8604487" cy="4327338"/>
              </a:xfrm>
              <a:prstGeom prst="rect">
                <a:avLst/>
              </a:prstGeom>
              <a:blipFill>
                <a:blip r:embed="rId2"/>
                <a:stretch>
                  <a:fillRect l="-71" t="-282" r="-354" b="-4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2564904"/>
            <a:ext cx="3142858" cy="1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56000" y="5400000"/>
                <a:ext cx="2774349" cy="762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00" y="5400000"/>
                <a:ext cx="2774349" cy="762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4788000" y="5526000"/>
            <a:ext cx="25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 = </a:t>
            </a:r>
            <a:r>
              <a:rPr lang="en-US" sz="1400" dirty="0" smtClean="0">
                <a:latin typeface="Times New Roman"/>
                <a:cs typeface="Times New Roman"/>
              </a:rPr>
              <a:t>a·4·ln3       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a = 0.54 </a:t>
            </a:r>
            <a:r>
              <a:rPr lang="en-US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fm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 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6080181" y="5652000"/>
            <a:ext cx="180000" cy="10800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Radii</a:t>
            </a:r>
            <a:endParaRPr lang="en-US" dirty="0"/>
          </a:p>
        </p:txBody>
      </p:sp>
      <p:sp>
        <p:nvSpPr>
          <p:cNvPr id="17" name="WordArt 4"/>
          <p:cNvSpPr>
            <a:spLocks noChangeArrowheads="1" noChangeShapeType="1" noTextEdit="1"/>
          </p:cNvSpPr>
          <p:nvPr/>
        </p:nvSpPr>
        <p:spPr bwMode="auto">
          <a:xfrm>
            <a:off x="842963" y="2139950"/>
            <a:ext cx="7021512" cy="2906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779463" y="1730375"/>
            <a:ext cx="7585075" cy="93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Gross Properties of Nuclei</a:t>
            </a: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1843405" y="3438144"/>
            <a:ext cx="5426075" cy="1563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2BFB8">
                        <a:gamma/>
                        <a:shade val="46275"/>
                        <a:invGamma/>
                      </a:srgbClr>
                    </a:gs>
                    <a:gs pos="50000">
                      <a:srgbClr val="C2BFB8">
                        <a:alpha val="44000"/>
                      </a:srgbClr>
                    </a:gs>
                    <a:gs pos="100000">
                      <a:srgbClr val="C2BFB8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Nuclear Sizes</a:t>
            </a:r>
          </a:p>
        </p:txBody>
      </p:sp>
    </p:spTree>
    <p:extLst>
      <p:ext uri="{BB962C8B-B14F-4D97-AF65-F5344CB8AC3E}">
        <p14:creationId xmlns:p14="http://schemas.microsoft.com/office/powerpoint/2010/main" val="23299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Radii</a:t>
            </a:r>
            <a:endParaRPr lang="en-US" dirty="0"/>
          </a:p>
        </p:txBody>
      </p:sp>
      <p:pic>
        <p:nvPicPr>
          <p:cNvPr id="1026" name="Picture 2" descr="Bildergebnis für davisson germ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260000"/>
            <a:ext cx="3962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60000" y="720000"/>
            <a:ext cx="3231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Clinton Davisson &amp; Lester </a:t>
            </a:r>
            <a:r>
              <a:rPr lang="en-US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Germer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(1925)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0000" y="4788000"/>
            <a:ext cx="619753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de Broglie (1924):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matter particles such as electrons have wave-like properties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720000"/>
            <a:ext cx="2593658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300000" y="3348000"/>
            <a:ext cx="288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Scattered electrons form diffraction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attern characteristic of  waves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6336000" y="3744000"/>
                <a:ext cx="2177968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200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l-GR" sz="12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00" y="3744000"/>
                <a:ext cx="2177968" cy="5073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6300000" y="4212000"/>
            <a:ext cx="288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found from Planck’s constant and momentum: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200000" y="4680000"/>
                <a:ext cx="829201" cy="44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0" y="4680000"/>
                <a:ext cx="829201" cy="4430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7560000" y="6264000"/>
            <a:ext cx="1587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ħ = 6.58</a:t>
            </a:r>
            <a:r>
              <a:rPr lang="en-US" sz="1200" dirty="0" smtClean="0">
                <a:latin typeface="Times New Roman"/>
                <a:cs typeface="Times New Roman"/>
              </a:rPr>
              <a:t>·10</a:t>
            </a:r>
            <a:r>
              <a:rPr lang="en-US" sz="1200" baseline="30000" dirty="0" smtClean="0">
                <a:latin typeface="Times New Roman"/>
                <a:cs typeface="Times New Roman"/>
              </a:rPr>
              <a:t>-22</a:t>
            </a:r>
            <a:r>
              <a:rPr lang="en-US" sz="1200" dirty="0" smtClean="0">
                <a:latin typeface="Times New Roman"/>
                <a:cs typeface="Times New Roman"/>
              </a:rPr>
              <a:t> [MeV s]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60000" y="5148000"/>
                <a:ext cx="4042132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1239.84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148000"/>
                <a:ext cx="4042132" cy="5286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5883490" y="6264000"/>
            <a:ext cx="1352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0.511</a:t>
            </a:r>
            <a:r>
              <a:rPr lang="en-US" sz="1200" dirty="0" smtClean="0">
                <a:latin typeface="Times New Roman"/>
                <a:cs typeface="Times New Roman"/>
              </a:rPr>
              <a:t> [MeV]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0000" y="5760000"/>
            <a:ext cx="496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 at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energies:</a:t>
            </a:r>
          </a:p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“interfere” with Angstrom (~10</a:t>
            </a:r>
            <a:r>
              <a:rPr lang="en-US" sz="1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m) scale atomic lattice structure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3420000"/>
            <a:ext cx="1071563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080000" y="3960000"/>
            <a:ext cx="1515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Si-detector with slit cover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  <p:bldP spid="12" grpId="0"/>
      <p:bldP spid="12" grpId="1"/>
      <p:bldP spid="13" grpId="0"/>
      <p:bldP spid="15" grpId="0"/>
      <p:bldP spid="1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slit electron diffraction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3925085"/>
            <a:ext cx="4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minima when path length from holes differs by half wavelength: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19672" y="4509120"/>
                <a:ext cx="2151486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𝑑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509120"/>
                <a:ext cx="2151486" cy="459934"/>
              </a:xfrm>
              <a:prstGeom prst="rect">
                <a:avLst/>
              </a:prstGeom>
              <a:blipFill rotWithShape="1">
                <a:blip r:embed="rId2"/>
                <a:stretch>
                  <a:fillRect t="-117333" r="-30028" b="-18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s://universe-review.ca/I12-21-twosl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08" y="698560"/>
            <a:ext cx="6191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355976" y="19168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htwinkliges Dreieck 16"/>
          <p:cNvSpPr/>
          <p:nvPr/>
        </p:nvSpPr>
        <p:spPr>
          <a:xfrm rot="12420000">
            <a:off x="4616727" y="1911600"/>
            <a:ext cx="198000" cy="396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pieren 18"/>
          <p:cNvGrpSpPr/>
          <p:nvPr/>
        </p:nvGrpSpPr>
        <p:grpSpPr>
          <a:xfrm>
            <a:off x="4716000" y="1764000"/>
            <a:ext cx="1231200" cy="766708"/>
            <a:chOff x="4716000" y="1764000"/>
            <a:chExt cx="1231200" cy="766708"/>
          </a:xfrm>
        </p:grpSpPr>
        <p:cxnSp>
          <p:nvCxnSpPr>
            <p:cNvPr id="9" name="Gerade Verbindung 8"/>
            <p:cNvCxnSpPr/>
            <p:nvPr/>
          </p:nvCxnSpPr>
          <p:spPr>
            <a:xfrm rot="-60000">
              <a:off x="4716000" y="1872000"/>
              <a:ext cx="123120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rot="-120000">
              <a:off x="4716003" y="2296800"/>
              <a:ext cx="1224000" cy="233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 rot="1620000">
              <a:off x="4716000" y="1764000"/>
              <a:ext cx="630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·sin</a:t>
              </a:r>
              <a:r>
                <a:rPr lang="el-GR" sz="1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θ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https://upload.wikimedia.org/wikipedia/commons/c/c2/Single_slit_and_double_sli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26" y="4068000"/>
            <a:ext cx="2915920" cy="21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scattering on nuclei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3044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measure nuclear radii?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0001" y="1080000"/>
            <a:ext cx="777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probe 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point like particles</a:t>
            </a:r>
            <a:r>
              <a:rPr lang="en-US" sz="1200" dirty="0" smtClean="0">
                <a:latin typeface="Times New Roman"/>
                <a:cs typeface="Times New Roman"/>
              </a:rPr>
              <a:t>, experience only electromagnetic interaction and not strong (nuclear) force, probe the entire nuclear volume.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0" y="1800000"/>
            <a:ext cx="2314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energy do we need?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" y="2160000"/>
            <a:ext cx="7776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Hint: consider required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Broglie wavelength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2448000"/>
                <a:ext cx="3866828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1239.84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𝑘𝑖𝑛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𝑘𝑖𝑛</m:t>
                                      </m:r>
                                    </m:sub>
                                  </m:s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448000"/>
                <a:ext cx="3866828" cy="5286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511252" y="2559415"/>
            <a:ext cx="2509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[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250 [</a:t>
            </a:r>
            <a:r>
              <a:rPr lang="de-DE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0000" y="3240000"/>
            <a:ext cx="41360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angular distribution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scattered electrons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observe diffraction effects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analog with optics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0000"/>
            <a:ext cx="2324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840000" y="5749869"/>
                <a:ext cx="2273315" cy="34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8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8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800" b="0" i="1" smtClean="0">
                              <a:latin typeface="Cambria Math"/>
                            </a:rPr>
                            <m:t>0.13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num>
                        <m:den>
                          <m:sSup>
                            <m:sSup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de-DE" sz="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5749869"/>
                <a:ext cx="2273315" cy="343427"/>
              </a:xfrm>
              <a:prstGeom prst="rect">
                <a:avLst/>
              </a:prstGeom>
              <a:blipFill rotWithShape="1">
                <a:blip r:embed="rId4"/>
                <a:stretch>
                  <a:fillRect t="-26316" r="-4558" b="-7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6840000" y="5389869"/>
            <a:ext cx="196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cross section describes the scattering on a 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point-like particle: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0000" y="4860000"/>
            <a:ext cx="243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transfer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by: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40000" y="5112000"/>
                <a:ext cx="2596415" cy="438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𝑞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112000"/>
                <a:ext cx="2596415" cy="438133"/>
              </a:xfrm>
              <a:prstGeom prst="rect">
                <a:avLst/>
              </a:prstGeom>
              <a:blipFill rotWithShape="1">
                <a:blip r:embed="rId5"/>
                <a:stretch>
                  <a:fillRect t="-38028" r="-8920" b="-8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40000" y="5932486"/>
                <a:ext cx="2313774" cy="376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00" b="0" i="1" smtClean="0">
                          <a:latin typeface="Cambria Math"/>
                        </a:rPr>
                        <m:t>𝑞</m:t>
                      </m:r>
                      <m:r>
                        <a:rPr lang="de-DE" sz="9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b="0" i="1" smtClean="0">
                              <a:latin typeface="Cambria Math"/>
                            </a:rPr>
                            <m:t>840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𝑀𝑒𝑉</m:t>
                          </m:r>
                        </m:num>
                        <m:den>
                          <m:r>
                            <a:rPr lang="de-DE" sz="900" b="0" i="1" smtClean="0">
                              <a:latin typeface="Cambria Math"/>
                            </a:rPr>
                            <m:t>197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𝑀𝑒𝑉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900" b="0" i="1" smtClean="0">
                              <a:latin typeface="Cambria Math"/>
                            </a:rPr>
                            <m:t>𝑓𝑚</m:t>
                          </m:r>
                        </m:den>
                      </m:f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de-DE" sz="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52</m:t>
                              </m:r>
                            </m:num>
                            <m:den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=1.8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9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𝑓𝑚</m:t>
                              </m:r>
                            </m:e>
                            <m:sup>
                              <m:r>
                                <a:rPr lang="de-DE" sz="9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932486"/>
                <a:ext cx="2313774" cy="376834"/>
              </a:xfrm>
              <a:prstGeom prst="rect">
                <a:avLst/>
              </a:prstGeom>
              <a:blipFill rotWithShape="1">
                <a:blip r:embed="rId6"/>
                <a:stretch>
                  <a:fillRect t="-30645" b="-6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4680000"/>
            <a:ext cx="800000" cy="6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6840000" y="3240000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on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Mott scattering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517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Mott scattering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relativistic projectiles with spin (no recoil effect)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1080000"/>
                <a:ext cx="5381923" cy="5531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𝑅𝑢𝑡h𝑒𝑟𝑓𝑜𝑟𝑑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de-DE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𝑅𝑢𝑡h𝑒𝑟𝑓𝑜𝑟𝑑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80000"/>
                <a:ext cx="5381923" cy="553165"/>
              </a:xfrm>
              <a:prstGeom prst="rect">
                <a:avLst/>
              </a:prstGeom>
              <a:blipFill rotWithShape="1">
                <a:blip r:embed="rId2"/>
                <a:stretch>
                  <a:fillRect t="-23656" b="-430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392000" y="1764000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l-GR" sz="1200" dirty="0" smtClean="0">
                <a:latin typeface="Times New Roman"/>
                <a:cs typeface="Times New Roman"/>
              </a:rPr>
              <a:t>β</a:t>
            </a:r>
            <a:r>
              <a:rPr lang="de-DE" sz="1200" dirty="0" smtClean="0">
                <a:latin typeface="Times New Roman"/>
                <a:cs typeface="Times New Roman"/>
              </a:rPr>
              <a:t> = v/c → 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Nach oben gebogener Pfeil 11"/>
          <p:cNvSpPr/>
          <p:nvPr/>
        </p:nvSpPr>
        <p:spPr>
          <a:xfrm rot="5400000">
            <a:off x="4176000" y="1728000"/>
            <a:ext cx="252000" cy="252000"/>
          </a:xfrm>
          <a:prstGeom prst="bentUp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6299326" y="2564905"/>
            <a:ext cx="2495565" cy="2186667"/>
            <a:chOff x="6299326" y="2564905"/>
            <a:chExt cx="2495565" cy="21866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564905"/>
              <a:ext cx="2206667" cy="2186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 rot="16200000">
              <a:off x="5976000" y="3348000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sz="1200" dirty="0" smtClean="0">
                  <a:latin typeface="Times New Roman"/>
                  <a:cs typeface="Times New Roman"/>
                </a:rPr>
                <a:t>σ</a:t>
              </a:r>
              <a:r>
                <a:rPr lang="de-DE" sz="1200" dirty="0" smtClean="0">
                  <a:latin typeface="Times New Roman"/>
                  <a:cs typeface="Times New Roman"/>
                </a:rPr>
                <a:t> / d(cos</a:t>
              </a:r>
              <a:r>
                <a:rPr lang="el-GR" sz="1200" dirty="0" smtClean="0">
                  <a:latin typeface="Times New Roman"/>
                  <a:cs typeface="Times New Roman"/>
                </a:rPr>
                <a:t>θ</a:t>
              </a:r>
              <a:r>
                <a:rPr lang="de-DE" sz="1200" dirty="0" smtClean="0">
                  <a:latin typeface="Times New Roman"/>
                  <a:cs typeface="Times New Roman"/>
                </a:rPr>
                <a:t>)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880000"/>
            <a:ext cx="43053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720000" y="2520000"/>
            <a:ext cx="419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entral collision (</a:t>
            </a:r>
            <a:r>
              <a:rPr lang="el-GR" sz="1400" dirty="0" smtClean="0">
                <a:latin typeface="Times New Roman"/>
                <a:cs typeface="Times New Roman"/>
              </a:rPr>
              <a:t>θ</a:t>
            </a:r>
            <a:r>
              <a:rPr lang="de-DE" sz="1400" dirty="0" smtClean="0">
                <a:latin typeface="Times New Roman"/>
                <a:cs typeface="Times New Roman"/>
              </a:rPr>
              <a:t> = 180</a:t>
            </a:r>
            <a:r>
              <a:rPr lang="de-DE" sz="1400" baseline="30000" dirty="0" smtClean="0">
                <a:latin typeface="Times New Roman"/>
                <a:cs typeface="Times New Roman"/>
              </a:rPr>
              <a:t>0</a:t>
            </a:r>
            <a:r>
              <a:rPr lang="de-DE" sz="1400" dirty="0" smtClean="0">
                <a:latin typeface="Times New Roman"/>
                <a:cs typeface="Times New Roman"/>
              </a:rPr>
              <a:t>, ℓ = 0) </a:t>
            </a:r>
            <a:r>
              <a:rPr lang="en-US" sz="1400" dirty="0" smtClean="0">
                <a:latin typeface="Times New Roman"/>
                <a:cs typeface="Times New Roman"/>
              </a:rPr>
              <a:t>of an electron </a:t>
            </a:r>
            <a:r>
              <a:rPr lang="de-DE" sz="1400" dirty="0" smtClean="0">
                <a:latin typeface="Times New Roman"/>
                <a:cs typeface="Times New Roman"/>
              </a:rPr>
              <a:t>(s = ½)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20000" y="4680000"/>
            <a:ext cx="346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spin has to perform a spin-flip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backward scattering heavily suppressed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0" y="648000"/>
            <a:ext cx="771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8208000" y="1728000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Nevill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F. Mott</a:t>
            </a:r>
          </a:p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1905-1996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scattering on nuclei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900000"/>
            <a:ext cx="2324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40000" y="720000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cross section: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0" y="1681063"/>
            <a:ext cx="595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Fourier transform of the charge distribution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2160000"/>
            <a:ext cx="391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 factor of a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homogenously charged sphere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8000" y="2520000"/>
                <a:ext cx="3413819" cy="5333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𝑞𝑅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𝑞𝑅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𝑞𝑅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2520000"/>
                <a:ext cx="3413819" cy="533351"/>
              </a:xfrm>
              <a:prstGeom prst="rect">
                <a:avLst/>
              </a:prstGeom>
              <a:blipFill rotWithShape="1">
                <a:blip r:embed="rId6"/>
                <a:stretch>
                  <a:fillRect b="-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40000" y="3399964"/>
            <a:ext cx="42370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experimental cross section on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dirty="0" err="1" smtClean="0">
                <a:latin typeface="Times New Roman"/>
                <a:cs typeface="Times New Roman"/>
              </a:rPr>
              <a:t>·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4.5   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 = 2.5 [</a:t>
            </a:r>
            <a:r>
              <a:rPr lang="en-US" sz="1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fm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 </a:t>
            </a:r>
            <a:r>
              <a:rPr lang="en-US" sz="1400" dirty="0" smtClean="0">
                <a:latin typeface="Times New Roman"/>
                <a:cs typeface="Times New Roman"/>
              </a:rPr>
              <a:t>for q = 1.8 [fm</a:t>
            </a:r>
            <a:r>
              <a:rPr lang="en-US" sz="1400" baseline="30000" dirty="0" smtClean="0">
                <a:latin typeface="Times New Roman"/>
                <a:cs typeface="Times New Roman"/>
              </a:rPr>
              <a:t>-1</a:t>
            </a:r>
            <a:r>
              <a:rPr lang="en-US" sz="1400" dirty="0" smtClean="0">
                <a:latin typeface="Times New Roman"/>
                <a:cs typeface="Times New Roman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F(q) for spherical charge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40000" y="720000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cross section: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0" y="1681063"/>
            <a:ext cx="595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Fourier transform of the charge distribution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2160000"/>
            <a:ext cx="6621429" cy="43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scattering on nuclei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900000"/>
            <a:ext cx="23241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40000" y="5436000"/>
                <a:ext cx="2623282" cy="437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9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9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𝑅𝑢𝑡h𝑒𝑟𝑓𝑜𝑟𝑑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9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436000"/>
                <a:ext cx="2623282" cy="437940"/>
              </a:xfrm>
              <a:prstGeom prst="rect">
                <a:avLst/>
              </a:prstGeom>
              <a:blipFill rotWithShape="1">
                <a:blip r:embed="rId3"/>
                <a:stretch>
                  <a:fillRect t="-23611" r="-5581" b="-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2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16000"/>
                <a:ext cx="2100703" cy="5323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40000" y="720000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cross section: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" y="5148000"/>
            <a:ext cx="2890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Mott scattering (electron spin </a:t>
            </a:r>
            <a:r>
              <a:rPr lang="en-US" sz="1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½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velocity </a:t>
            </a:r>
            <a:r>
              <a:rPr lang="en-US" sz="1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~ c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76000" y="6120000"/>
                <a:ext cx="2972737" cy="437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9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9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𝑀𝑜𝑡𝑡</m:t>
                          </m:r>
                        </m:sub>
                      </m:sSub>
                      <m:r>
                        <a:rPr lang="de-DE" sz="900" i="1"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de-DE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de-DE" sz="9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de-DE" sz="9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900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900" b="0" i="1" smtClean="0">
                              <a:latin typeface="Cambria Math"/>
                            </a:rPr>
                            <m:t>𝑅𝑢𝑡h𝑒𝑟𝑓𝑜𝑟𝑑</m:t>
                          </m:r>
                        </m:sub>
                      </m:sSub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DE" sz="9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sz="9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900" b="0" i="1" smtClean="0">
                          <a:latin typeface="Cambria Math"/>
                          <a:ea typeface="Cambria Math"/>
                        </a:rPr>
                        <m:t>≅1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6120000"/>
                <a:ext cx="2972737" cy="437940"/>
              </a:xfrm>
              <a:prstGeom prst="rect">
                <a:avLst/>
              </a:prstGeom>
              <a:blipFill rotWithShape="1">
                <a:blip r:embed="rId5"/>
                <a:stretch>
                  <a:fillRect t="-23611" b="-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40000" y="5868000"/>
            <a:ext cx="5256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Mott cross section decreases very fast with the scattering angle (</a:t>
            </a:r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relativistic effect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0000" y="1681063"/>
            <a:ext cx="595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F(q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Fourier transform of the charge distribution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2160000"/>
            <a:ext cx="391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 factor of a homogenously charged sphere: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48000" y="2520000"/>
                <a:ext cx="3413819" cy="5333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𝑞𝑅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𝑞𝑅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𝑞𝑅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𝑞𝑅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2520000"/>
                <a:ext cx="3413819" cy="533351"/>
              </a:xfrm>
              <a:prstGeom prst="rect">
                <a:avLst/>
              </a:prstGeom>
              <a:blipFill rotWithShape="1">
                <a:blip r:embed="rId6"/>
                <a:stretch>
                  <a:fillRect b="-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40000" y="3399964"/>
            <a:ext cx="39164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experimental cross section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dirty="0" err="1" smtClean="0">
                <a:latin typeface="Times New Roman"/>
                <a:cs typeface="Times New Roman"/>
              </a:rPr>
              <a:t>·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4.5   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 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 = 2.5 [</a:t>
            </a:r>
            <a:r>
              <a:rPr lang="en-US" sz="14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fm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 </a:t>
            </a:r>
            <a:r>
              <a:rPr lang="en-US" sz="1400" dirty="0" smtClean="0">
                <a:latin typeface="Times New Roman"/>
                <a:cs typeface="Times New Roman"/>
              </a:rPr>
              <a:t>for q = 1.8 [fm</a:t>
            </a:r>
            <a:r>
              <a:rPr lang="en-US" sz="1400" baseline="30000" dirty="0" smtClean="0">
                <a:latin typeface="Times New Roman"/>
                <a:cs typeface="Times New Roman"/>
              </a:rPr>
              <a:t>-1</a:t>
            </a:r>
            <a:r>
              <a:rPr lang="en-US" sz="1400" dirty="0" smtClean="0">
                <a:latin typeface="Times New Roman"/>
                <a:cs typeface="Times New Roman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49553"/>
            <a:ext cx="25717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7513200" y="5270400"/>
            <a:ext cx="72000" cy="72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6759502" y="4221088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tan(x)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1534</Words>
  <Application>Microsoft Office PowerPoint</Application>
  <PresentationFormat>Bildschirmpräsentation (4:3)</PresentationFormat>
  <Paragraphs>128</Paragraphs>
  <Slides>12</Slides>
  <Notes>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Impact</vt:lpstr>
      <vt:lpstr>Times New Roman</vt:lpstr>
      <vt:lpstr>Wingdings</vt:lpstr>
      <vt:lpstr>Larissa</vt:lpstr>
      <vt:lpstr>Outline: Nuclear radius</vt:lpstr>
      <vt:lpstr>Nuclear Radii</vt:lpstr>
      <vt:lpstr>Nuclear Radii</vt:lpstr>
      <vt:lpstr>Double slit electron diffraction </vt:lpstr>
      <vt:lpstr>Electron scattering on nuclei</vt:lpstr>
      <vt:lpstr>Mott scattering</vt:lpstr>
      <vt:lpstr>Electron scattering on nuclei</vt:lpstr>
      <vt:lpstr>F(q) for spherical charge distribution</vt:lpstr>
      <vt:lpstr>Electron scattering on nuclei</vt:lpstr>
      <vt:lpstr>Isotope effect of the nuclear radius</vt:lpstr>
      <vt:lpstr>Charge distribution</vt:lpstr>
      <vt:lpstr>Conclusion of nuclear radius measurements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299</cp:revision>
  <dcterms:created xsi:type="dcterms:W3CDTF">2016-04-06T12:04:03Z</dcterms:created>
  <dcterms:modified xsi:type="dcterms:W3CDTF">2022-05-14T12:21:47Z</dcterms:modified>
</cp:coreProperties>
</file>