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1" r:id="rId1"/>
    <p:sldMasterId id="2147483703" r:id="rId2"/>
  </p:sldMasterIdLst>
  <p:notesMasterIdLst>
    <p:notesMasterId r:id="rId64"/>
  </p:notesMasterIdLst>
  <p:handoutMasterIdLst>
    <p:handoutMasterId r:id="rId65"/>
  </p:handoutMasterIdLst>
  <p:sldIdLst>
    <p:sldId id="1693" r:id="rId3"/>
    <p:sldId id="1694" r:id="rId4"/>
    <p:sldId id="1600" r:id="rId5"/>
    <p:sldId id="1601" r:id="rId6"/>
    <p:sldId id="1602" r:id="rId7"/>
    <p:sldId id="1603" r:id="rId8"/>
    <p:sldId id="1604" r:id="rId9"/>
    <p:sldId id="1697" r:id="rId10"/>
    <p:sldId id="1605" r:id="rId11"/>
    <p:sldId id="1698" r:id="rId12"/>
    <p:sldId id="1606" r:id="rId13"/>
    <p:sldId id="1607" r:id="rId14"/>
    <p:sldId id="1608" r:id="rId15"/>
    <p:sldId id="1609" r:id="rId16"/>
    <p:sldId id="1610" r:id="rId17"/>
    <p:sldId id="1699" r:id="rId18"/>
    <p:sldId id="1611" r:id="rId19"/>
    <p:sldId id="1612" r:id="rId20"/>
    <p:sldId id="1636" r:id="rId21"/>
    <p:sldId id="1685" r:id="rId22"/>
    <p:sldId id="1686" r:id="rId23"/>
    <p:sldId id="1687" r:id="rId24"/>
    <p:sldId id="1688" r:id="rId25"/>
    <p:sldId id="1614" r:id="rId26"/>
    <p:sldId id="1615" r:id="rId27"/>
    <p:sldId id="1616" r:id="rId28"/>
    <p:sldId id="1617" r:id="rId29"/>
    <p:sldId id="1618" r:id="rId30"/>
    <p:sldId id="1619" r:id="rId31"/>
    <p:sldId id="1620" r:id="rId32"/>
    <p:sldId id="1621" r:id="rId33"/>
    <p:sldId id="1622" r:id="rId34"/>
    <p:sldId id="1623" r:id="rId35"/>
    <p:sldId id="1624" r:id="rId36"/>
    <p:sldId id="1625" r:id="rId37"/>
    <p:sldId id="1626" r:id="rId38"/>
    <p:sldId id="1627" r:id="rId39"/>
    <p:sldId id="1628" r:id="rId40"/>
    <p:sldId id="1629" r:id="rId41"/>
    <p:sldId id="1630" r:id="rId42"/>
    <p:sldId id="1631" r:id="rId43"/>
    <p:sldId id="1689" r:id="rId44"/>
    <p:sldId id="1700" r:id="rId45"/>
    <p:sldId id="1701" r:id="rId46"/>
    <p:sldId id="1632" r:id="rId47"/>
    <p:sldId id="1637" r:id="rId48"/>
    <p:sldId id="1695" r:id="rId49"/>
    <p:sldId id="1696" r:id="rId50"/>
    <p:sldId id="1639" r:id="rId51"/>
    <p:sldId id="1640" r:id="rId52"/>
    <p:sldId id="1641" r:id="rId53"/>
    <p:sldId id="1642" r:id="rId54"/>
    <p:sldId id="1643" r:id="rId55"/>
    <p:sldId id="1644" r:id="rId56"/>
    <p:sldId id="1645" r:id="rId57"/>
    <p:sldId id="1646" r:id="rId58"/>
    <p:sldId id="1647" r:id="rId59"/>
    <p:sldId id="1648" r:id="rId60"/>
    <p:sldId id="1649" r:id="rId61"/>
    <p:sldId id="1650" r:id="rId62"/>
    <p:sldId id="1666" r:id="rId63"/>
  </p:sldIdLst>
  <p:sldSz cx="9144000" cy="6858000" type="screen4x3"/>
  <p:notesSz cx="6797675" cy="992663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CC0000"/>
    <a:srgbClr val="E1F1F3"/>
    <a:srgbClr val="D9EDEF"/>
    <a:srgbClr val="FFFFFF"/>
    <a:srgbClr val="66FF66"/>
    <a:srgbClr val="336600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53" autoAdjust="0"/>
    <p:restoredTop sz="94689" autoAdjust="0"/>
  </p:normalViewPr>
  <p:slideViewPr>
    <p:cSldViewPr>
      <p:cViewPr varScale="1">
        <p:scale>
          <a:sx n="69" d="100"/>
          <a:sy n="69" d="100"/>
        </p:scale>
        <p:origin x="498" y="66"/>
      </p:cViewPr>
      <p:guideLst>
        <p:guide orient="horz" pos="3840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90"/>
    </p:cViewPr>
  </p:sorterViewPr>
  <p:notesViewPr>
    <p:cSldViewPr>
      <p:cViewPr varScale="1">
        <p:scale>
          <a:sx n="84" d="100"/>
          <a:sy n="84" d="100"/>
        </p:scale>
        <p:origin x="-188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image" Target="../media/image105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13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image" Target="../media/image157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2" Type="http://schemas.openxmlformats.org/officeDocument/2006/relationships/image" Target="../media/image168.wmf"/><Relationship Id="rId1" Type="http://schemas.openxmlformats.org/officeDocument/2006/relationships/image" Target="../media/image167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image" Target="../media/image17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image" Target="../media/image179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image" Target="../media/image188.emf"/><Relationship Id="rId1" Type="http://schemas.openxmlformats.org/officeDocument/2006/relationships/image" Target="../media/image187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wmf"/><Relationship Id="rId1" Type="http://schemas.openxmlformats.org/officeDocument/2006/relationships/image" Target="../media/image191.e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wmf"/><Relationship Id="rId3" Type="http://schemas.openxmlformats.org/officeDocument/2006/relationships/image" Target="../media/image196.emf"/><Relationship Id="rId7" Type="http://schemas.openxmlformats.org/officeDocument/2006/relationships/image" Target="../media/image200.emf"/><Relationship Id="rId2" Type="http://schemas.openxmlformats.org/officeDocument/2006/relationships/image" Target="../media/image195.emf"/><Relationship Id="rId1" Type="http://schemas.openxmlformats.org/officeDocument/2006/relationships/image" Target="../media/image194.emf"/><Relationship Id="rId6" Type="http://schemas.openxmlformats.org/officeDocument/2006/relationships/image" Target="../media/image199.emf"/><Relationship Id="rId5" Type="http://schemas.openxmlformats.org/officeDocument/2006/relationships/image" Target="../media/image198.emf"/><Relationship Id="rId10" Type="http://schemas.openxmlformats.org/officeDocument/2006/relationships/image" Target="../media/image203.emf"/><Relationship Id="rId4" Type="http://schemas.openxmlformats.org/officeDocument/2006/relationships/image" Target="../media/image197.emf"/><Relationship Id="rId9" Type="http://schemas.openxmlformats.org/officeDocument/2006/relationships/image" Target="../media/image202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image" Target="../media/image207.wmf"/><Relationship Id="rId1" Type="http://schemas.openxmlformats.org/officeDocument/2006/relationships/image" Target="../media/image20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80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l" defTabSz="915591" eaLnBrk="1" hangingPunct="1">
              <a:spcBef>
                <a:spcPct val="50000"/>
              </a:spcBef>
              <a:buFontTx/>
              <a:buChar char="•"/>
              <a:defRPr sz="1200">
                <a:latin typeface="Arial Unicode MS" pitchFamily="34" charset="-128"/>
              </a:defRPr>
            </a:lvl1pPr>
          </a:lstStyle>
          <a:p>
            <a:endParaRPr lang="en-US" alt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796" y="0"/>
            <a:ext cx="2945879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r" defTabSz="915591" eaLnBrk="1" hangingPunct="1">
              <a:spcBef>
                <a:spcPct val="50000"/>
              </a:spcBef>
              <a:buFontTx/>
              <a:buChar char="•"/>
              <a:defRPr sz="1200">
                <a:latin typeface="Arial Unicode MS" pitchFamily="34" charset="-128"/>
              </a:defRPr>
            </a:lvl1pPr>
          </a:lstStyle>
          <a:p>
            <a:endParaRPr lang="en-US" altLang="de-DE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417"/>
            <a:ext cx="2945880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l" defTabSz="915591" eaLnBrk="1" hangingPunct="1">
              <a:spcBef>
                <a:spcPct val="50000"/>
              </a:spcBef>
              <a:buFontTx/>
              <a:buChar char="•"/>
              <a:defRPr sz="1200">
                <a:latin typeface="Arial Unicode MS" pitchFamily="34" charset="-128"/>
              </a:defRPr>
            </a:lvl1pPr>
          </a:lstStyle>
          <a:p>
            <a:endParaRPr lang="en-US" altLang="de-DE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796" y="9433417"/>
            <a:ext cx="2945879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r" defTabSz="915591" eaLnBrk="1" hangingPunct="1">
              <a:spcBef>
                <a:spcPct val="50000"/>
              </a:spcBef>
              <a:buFontTx/>
              <a:buChar char="•"/>
              <a:defRPr sz="1200">
                <a:latin typeface="Arial Unicode MS" pitchFamily="34" charset="-128"/>
              </a:defRPr>
            </a:lvl1pPr>
          </a:lstStyle>
          <a:p>
            <a:fld id="{9C97765F-009D-4615-9660-22AEA7C4023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60642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80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l" defTabSz="915591" eaLnBrk="1" hangingPunct="1">
              <a:spcBef>
                <a:spcPct val="20000"/>
              </a:spcBef>
              <a:buFontTx/>
              <a:buChar char="•"/>
              <a:defRPr sz="1200">
                <a:latin typeface="Comic Sans MS" pitchFamily="66" charset="0"/>
              </a:defRPr>
            </a:lvl1pPr>
          </a:lstStyle>
          <a:p>
            <a:endParaRPr lang="en-US" alt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96" y="0"/>
            <a:ext cx="2945879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r" defTabSz="915591" eaLnBrk="1" hangingPunct="1">
              <a:spcBef>
                <a:spcPct val="20000"/>
              </a:spcBef>
              <a:buFontTx/>
              <a:buChar char="•"/>
              <a:defRPr sz="1200">
                <a:latin typeface="Comic Sans MS" pitchFamily="66" charset="0"/>
              </a:defRPr>
            </a:lvl1pPr>
          </a:lstStyle>
          <a:p>
            <a:endParaRPr lang="en-US" alt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019" y="4715598"/>
            <a:ext cx="4983639" cy="446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417"/>
            <a:ext cx="2945880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l" defTabSz="915591" eaLnBrk="1" hangingPunct="1">
              <a:spcBef>
                <a:spcPct val="20000"/>
              </a:spcBef>
              <a:buFontTx/>
              <a:buChar char="•"/>
              <a:defRPr sz="1200">
                <a:latin typeface="Comic Sans MS" pitchFamily="66" charset="0"/>
              </a:defRPr>
            </a:lvl1pPr>
          </a:lstStyle>
          <a:p>
            <a:endParaRPr lang="en-US" alt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96" y="9433417"/>
            <a:ext cx="2945879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r" defTabSz="915591" eaLnBrk="1" hangingPunct="1">
              <a:spcBef>
                <a:spcPct val="20000"/>
              </a:spcBef>
              <a:buFontTx/>
              <a:buChar char="•"/>
              <a:defRPr sz="1200">
                <a:latin typeface="Comic Sans MS" pitchFamily="66" charset="0"/>
              </a:defRPr>
            </a:lvl1pPr>
          </a:lstStyle>
          <a:p>
            <a:fld id="{6F82F727-3C41-4D93-A0E5-BFD018A5601B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92668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53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83947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5619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863403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77365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00565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1302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33961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19520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610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1866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04823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36047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14003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93944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2232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79664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72879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18447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63258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96191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4347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3131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90011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04403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44977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65493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290285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44785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78780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230804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39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52951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98154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868254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873339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40897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821267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112382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145093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148026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836275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3062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49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473659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51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5998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6663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53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79024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54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463906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55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116039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56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54699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57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3345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58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008625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59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465802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60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310880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61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96675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4445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94097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865834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42864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35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16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109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765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213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230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590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833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601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85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3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970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540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39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58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80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66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60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47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93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68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Picture 6" descr="jlu_logo_homepage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0800"/>
            <a:ext cx="1295400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3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0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wmf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39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0.wmf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wmf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43.png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0.wmf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wmf"/><Relationship Id="rId12" Type="http://schemas.openxmlformats.org/officeDocument/2006/relationships/image" Target="../media/image45.png"/><Relationship Id="rId17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9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48.png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0.wmf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wmf"/><Relationship Id="rId12" Type="http://schemas.openxmlformats.org/officeDocument/2006/relationships/image" Target="../media/image36.pn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52.png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0.wmf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wmf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8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57.png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0.wmf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50.png"/><Relationship Id="rId18" Type="http://schemas.openxmlformats.org/officeDocument/2006/relationships/image" Target="../media/image6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.wmf"/><Relationship Id="rId12" Type="http://schemas.openxmlformats.org/officeDocument/2006/relationships/image" Target="../media/image35.png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2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61.png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0.wmf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wmf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610.png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0.wmf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oleObject" Target="../embeddings/oleObject32.bin"/><Relationship Id="rId18" Type="http://schemas.openxmlformats.org/officeDocument/2006/relationships/oleObject" Target="../embeddings/oleObject37.bin"/><Relationship Id="rId26" Type="http://schemas.openxmlformats.org/officeDocument/2006/relationships/image" Target="../media/image69.png"/><Relationship Id="rId3" Type="http://schemas.openxmlformats.org/officeDocument/2006/relationships/notesSlide" Target="../notesSlides/notesSlide17.xml"/><Relationship Id="rId21" Type="http://schemas.openxmlformats.org/officeDocument/2006/relationships/oleObject" Target="../embeddings/oleObject40.bin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31.bin"/><Relationship Id="rId17" Type="http://schemas.openxmlformats.org/officeDocument/2006/relationships/oleObject" Target="../embeddings/oleObject36.bin"/><Relationship Id="rId25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9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8.wmf"/><Relationship Id="rId24" Type="http://schemas.openxmlformats.org/officeDocument/2006/relationships/image" Target="../media/image67.png"/><Relationship Id="rId5" Type="http://schemas.openxmlformats.org/officeDocument/2006/relationships/image" Target="../media/image65.wmf"/><Relationship Id="rId15" Type="http://schemas.openxmlformats.org/officeDocument/2006/relationships/oleObject" Target="../embeddings/oleObject34.bin"/><Relationship Id="rId23" Type="http://schemas.openxmlformats.org/officeDocument/2006/relationships/image" Target="../media/image66.png"/><Relationship Id="rId10" Type="http://schemas.openxmlformats.org/officeDocument/2006/relationships/oleObject" Target="../embeddings/oleObject30.bin"/><Relationship Id="rId19" Type="http://schemas.openxmlformats.org/officeDocument/2006/relationships/oleObject" Target="../embeddings/oleObject38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33.bin"/><Relationship Id="rId22" Type="http://schemas.openxmlformats.org/officeDocument/2006/relationships/oleObject" Target="../embeddings/oleObject4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83.png"/><Relationship Id="rId5" Type="http://schemas.openxmlformats.org/officeDocument/2006/relationships/image" Target="../media/image71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0.pn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96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9.emf"/><Relationship Id="rId12" Type="http://schemas.openxmlformats.org/officeDocument/2006/relationships/image" Target="../media/image9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94.jpeg"/><Relationship Id="rId5" Type="http://schemas.openxmlformats.org/officeDocument/2006/relationships/image" Target="../media/image92.png"/><Relationship Id="rId10" Type="http://schemas.openxmlformats.org/officeDocument/2006/relationships/image" Target="../media/image93.jpeg"/><Relationship Id="rId4" Type="http://schemas.openxmlformats.org/officeDocument/2006/relationships/image" Target="../media/image91.png"/><Relationship Id="rId9" Type="http://schemas.openxmlformats.org/officeDocument/2006/relationships/image" Target="../media/image90.emf"/><Relationship Id="rId1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7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8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2.avi"/><Relationship Id="rId7" Type="http://schemas.openxmlformats.org/officeDocument/2006/relationships/image" Target="../media/image10.wmf"/><Relationship Id="rId2" Type="http://schemas.microsoft.com/office/2007/relationships/media" Target="../media/media2.avi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4.bin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12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video" Target="../media/media2.avi"/><Relationship Id="rId7" Type="http://schemas.openxmlformats.org/officeDocument/2006/relationships/oleObject" Target="../embeddings/oleObject45.bin"/><Relationship Id="rId2" Type="http://schemas.microsoft.com/office/2007/relationships/media" Target="../media/media2.avi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13" Type="http://schemas.openxmlformats.org/officeDocument/2006/relationships/image" Target="../media/image101.jpeg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10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2.png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91.png"/><Relationship Id="rId10" Type="http://schemas.openxmlformats.org/officeDocument/2006/relationships/image" Target="../media/image106.emf"/><Relationship Id="rId4" Type="http://schemas.openxmlformats.org/officeDocument/2006/relationships/image" Target="../media/image115.png"/><Relationship Id="rId9" Type="http://schemas.openxmlformats.org/officeDocument/2006/relationships/oleObject" Target="../embeddings/oleObject4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17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jpeg"/><Relationship Id="rId11" Type="http://schemas.openxmlformats.org/officeDocument/2006/relationships/image" Target="../media/image136.png"/><Relationship Id="rId5" Type="http://schemas.openxmlformats.org/officeDocument/2006/relationships/image" Target="../media/image119.jpeg"/><Relationship Id="rId10" Type="http://schemas.openxmlformats.org/officeDocument/2006/relationships/image" Target="../media/image135.png"/><Relationship Id="rId4" Type="http://schemas.openxmlformats.org/officeDocument/2006/relationships/image" Target="../media/image118.jpeg"/><Relationship Id="rId9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8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17" Type="http://schemas.openxmlformats.org/officeDocument/2006/relationships/image" Target="../media/image9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0.png"/><Relationship Id="rId11" Type="http://schemas.openxmlformats.org/officeDocument/2006/relationships/image" Target="../media/image13.png"/><Relationship Id="rId5" Type="http://schemas.openxmlformats.org/officeDocument/2006/relationships/image" Target="../media/image10.w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138.png"/><Relationship Id="rId5" Type="http://schemas.openxmlformats.org/officeDocument/2006/relationships/image" Target="../media/image132.wmf"/><Relationship Id="rId10" Type="http://schemas.openxmlformats.org/officeDocument/2006/relationships/image" Target="../media/image149.png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jpg"/><Relationship Id="rId4" Type="http://schemas.openxmlformats.org/officeDocument/2006/relationships/image" Target="../media/image1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jpg"/><Relationship Id="rId4" Type="http://schemas.openxmlformats.org/officeDocument/2006/relationships/image" Target="../media/image14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46.jpe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151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1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5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5.wmf"/><Relationship Id="rId5" Type="http://schemas.openxmlformats.org/officeDocument/2006/relationships/image" Target="../media/image154.emf"/><Relationship Id="rId4" Type="http://schemas.openxmlformats.org/officeDocument/2006/relationships/oleObject" Target="../embeddings/oleObject5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w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image" Target="../media/image159.jpeg"/><Relationship Id="rId7" Type="http://schemas.openxmlformats.org/officeDocument/2006/relationships/image" Target="../media/image16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7.e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60.jpeg"/><Relationship Id="rId9" Type="http://schemas.openxmlformats.org/officeDocument/2006/relationships/image" Target="../media/image15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6.png"/><Relationship Id="rId4" Type="http://schemas.openxmlformats.org/officeDocument/2006/relationships/image" Target="../media/image16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173.png"/><Relationship Id="rId3" Type="http://schemas.openxmlformats.org/officeDocument/2006/relationships/oleObject" Target="../embeddings/oleObject54.bin"/><Relationship Id="rId7" Type="http://schemas.openxmlformats.org/officeDocument/2006/relationships/image" Target="../media/image168.wmf"/><Relationship Id="rId12" Type="http://schemas.openxmlformats.org/officeDocument/2006/relationships/image" Target="../media/image1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171.png"/><Relationship Id="rId5" Type="http://schemas.openxmlformats.org/officeDocument/2006/relationships/image" Target="../media/image163.jpeg"/><Relationship Id="rId10" Type="http://schemas.openxmlformats.org/officeDocument/2006/relationships/image" Target="../media/image170.png"/><Relationship Id="rId4" Type="http://schemas.openxmlformats.org/officeDocument/2006/relationships/image" Target="../media/image167.emf"/><Relationship Id="rId9" Type="http://schemas.openxmlformats.org/officeDocument/2006/relationships/image" Target="../media/image169.wmf"/><Relationship Id="rId14" Type="http://schemas.openxmlformats.org/officeDocument/2006/relationships/image" Target="../media/image17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75.e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1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image" Target="../media/image186.jpeg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185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81.jpeg"/><Relationship Id="rId11" Type="http://schemas.openxmlformats.org/officeDocument/2006/relationships/image" Target="../media/image184.jpg"/><Relationship Id="rId5" Type="http://schemas.openxmlformats.org/officeDocument/2006/relationships/image" Target="../media/image179.emf"/><Relationship Id="rId10" Type="http://schemas.openxmlformats.org/officeDocument/2006/relationships/image" Target="../media/image183.jpeg"/><Relationship Id="rId4" Type="http://schemas.openxmlformats.org/officeDocument/2006/relationships/oleObject" Target="../embeddings/oleObject59.bin"/><Relationship Id="rId9" Type="http://schemas.openxmlformats.org/officeDocument/2006/relationships/image" Target="../media/image18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emf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90.jpeg"/><Relationship Id="rId5" Type="http://schemas.openxmlformats.org/officeDocument/2006/relationships/image" Target="../media/image187.wmf"/><Relationship Id="rId10" Type="http://schemas.openxmlformats.org/officeDocument/2006/relationships/image" Target="../media/image189.wmf"/><Relationship Id="rId4" Type="http://schemas.openxmlformats.org/officeDocument/2006/relationships/oleObject" Target="../embeddings/oleObject61.bin"/><Relationship Id="rId9" Type="http://schemas.openxmlformats.org/officeDocument/2006/relationships/oleObject" Target="../embeddings/oleObject63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wmf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93.jpeg"/><Relationship Id="rId5" Type="http://schemas.openxmlformats.org/officeDocument/2006/relationships/image" Target="../media/image191.emf"/><Relationship Id="rId4" Type="http://schemas.openxmlformats.org/officeDocument/2006/relationships/oleObject" Target="../embeddings/oleObject64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197.emf"/><Relationship Id="rId18" Type="http://schemas.openxmlformats.org/officeDocument/2006/relationships/oleObject" Target="../embeddings/oleObject72.bin"/><Relationship Id="rId26" Type="http://schemas.openxmlformats.org/officeDocument/2006/relationships/image" Target="../media/image201.png"/><Relationship Id="rId3" Type="http://schemas.openxmlformats.org/officeDocument/2006/relationships/notesSlide" Target="../notesSlides/notesSlide55.xml"/><Relationship Id="rId21" Type="http://schemas.openxmlformats.org/officeDocument/2006/relationships/image" Target="../media/image201.wmf"/><Relationship Id="rId7" Type="http://schemas.openxmlformats.org/officeDocument/2006/relationships/image" Target="../media/image205.jpeg"/><Relationship Id="rId12" Type="http://schemas.openxmlformats.org/officeDocument/2006/relationships/oleObject" Target="../embeddings/oleObject69.bin"/><Relationship Id="rId17" Type="http://schemas.openxmlformats.org/officeDocument/2006/relationships/image" Target="../media/image199.emf"/><Relationship Id="rId25" Type="http://schemas.openxmlformats.org/officeDocument/2006/relationships/image" Target="../media/image203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1.bin"/><Relationship Id="rId20" Type="http://schemas.openxmlformats.org/officeDocument/2006/relationships/oleObject" Target="../embeddings/oleObject73.bin"/><Relationship Id="rId29" Type="http://schemas.openxmlformats.org/officeDocument/2006/relationships/image" Target="../media/image204.png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94.emf"/><Relationship Id="rId11" Type="http://schemas.openxmlformats.org/officeDocument/2006/relationships/image" Target="../media/image196.emf"/><Relationship Id="rId24" Type="http://schemas.openxmlformats.org/officeDocument/2006/relationships/oleObject" Target="../embeddings/oleObject75.bin"/><Relationship Id="rId5" Type="http://schemas.openxmlformats.org/officeDocument/2006/relationships/oleObject" Target="../embeddings/oleObject66.bin"/><Relationship Id="rId15" Type="http://schemas.openxmlformats.org/officeDocument/2006/relationships/image" Target="../media/image198.emf"/><Relationship Id="rId23" Type="http://schemas.openxmlformats.org/officeDocument/2006/relationships/image" Target="../media/image202.wmf"/><Relationship Id="rId28" Type="http://schemas.openxmlformats.org/officeDocument/2006/relationships/image" Target="../media/image203.png"/><Relationship Id="rId10" Type="http://schemas.openxmlformats.org/officeDocument/2006/relationships/oleObject" Target="../embeddings/oleObject68.bin"/><Relationship Id="rId19" Type="http://schemas.openxmlformats.org/officeDocument/2006/relationships/image" Target="../media/image200.emf"/><Relationship Id="rId31" Type="http://schemas.openxmlformats.org/officeDocument/2006/relationships/image" Target="../media/image206.png"/><Relationship Id="rId4" Type="http://schemas.openxmlformats.org/officeDocument/2006/relationships/image" Target="../media/image204.jpeg"/><Relationship Id="rId9" Type="http://schemas.openxmlformats.org/officeDocument/2006/relationships/image" Target="../media/image195.emf"/><Relationship Id="rId14" Type="http://schemas.openxmlformats.org/officeDocument/2006/relationships/oleObject" Target="../embeddings/oleObject70.bin"/><Relationship Id="rId22" Type="http://schemas.openxmlformats.org/officeDocument/2006/relationships/oleObject" Target="../embeddings/oleObject74.bin"/><Relationship Id="rId27" Type="http://schemas.openxmlformats.org/officeDocument/2006/relationships/image" Target="../media/image202.png"/><Relationship Id="rId30" Type="http://schemas.openxmlformats.org/officeDocument/2006/relationships/image" Target="../media/image20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wmf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06.wmf"/><Relationship Id="rId11" Type="http://schemas.openxmlformats.org/officeDocument/2006/relationships/image" Target="../media/image210.jpeg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208.wmf"/><Relationship Id="rId4" Type="http://schemas.openxmlformats.org/officeDocument/2006/relationships/image" Target="../media/image209.jpeg"/><Relationship Id="rId9" Type="http://schemas.openxmlformats.org/officeDocument/2006/relationships/oleObject" Target="../embeddings/oleObject78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6.png"/><Relationship Id="rId4" Type="http://schemas.openxmlformats.org/officeDocument/2006/relationships/image" Target="../media/image17.jpeg"/><Relationship Id="rId9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Coulomb excitation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469501" y="4509120"/>
            <a:ext cx="4204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detection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electric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fields of multipoles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</a:t>
            </a:r>
            <a:r>
              <a:rPr lang="el-G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coincidence measurement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 shift correction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Conversion electrons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reorientation effect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octupole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deformed nuclei</a:t>
            </a:r>
          </a:p>
        </p:txBody>
      </p:sp>
    </p:spTree>
    <p:extLst>
      <p:ext uri="{BB962C8B-B14F-4D97-AF65-F5344CB8AC3E}">
        <p14:creationId xmlns:p14="http://schemas.microsoft.com/office/powerpoint/2010/main" val="37155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983791" y="1800000"/>
            <a:ext cx="5176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Multipole Expansion of the electric field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76250" y="1052165"/>
            <a:ext cx="2438400" cy="1905000"/>
            <a:chOff x="3488" y="1008"/>
            <a:chExt cx="1936" cy="1416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3488" y="1256"/>
              <a:ext cx="1024" cy="1168"/>
            </a:xfrm>
            <a:custGeom>
              <a:avLst/>
              <a:gdLst>
                <a:gd name="T0" fmla="*/ 160 w 1024"/>
                <a:gd name="T1" fmla="*/ 760 h 1168"/>
                <a:gd name="T2" fmla="*/ 112 w 1024"/>
                <a:gd name="T3" fmla="*/ 184 h 1168"/>
                <a:gd name="T4" fmla="*/ 832 w 1024"/>
                <a:gd name="T5" fmla="*/ 136 h 1168"/>
                <a:gd name="T6" fmla="*/ 1024 w 1024"/>
                <a:gd name="T7" fmla="*/ 1000 h 1168"/>
                <a:gd name="T8" fmla="*/ 832 w 1024"/>
                <a:gd name="T9" fmla="*/ 1144 h 1168"/>
                <a:gd name="T10" fmla="*/ 592 w 1024"/>
                <a:gd name="T11" fmla="*/ 1144 h 1168"/>
                <a:gd name="T12" fmla="*/ 352 w 1024"/>
                <a:gd name="T13" fmla="*/ 1144 h 1168"/>
                <a:gd name="T14" fmla="*/ 352 w 1024"/>
                <a:gd name="T15" fmla="*/ 1000 h 1168"/>
                <a:gd name="T16" fmla="*/ 160 w 1024"/>
                <a:gd name="T17" fmla="*/ 76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4" h="1168">
                  <a:moveTo>
                    <a:pt x="160" y="760"/>
                  </a:moveTo>
                  <a:cubicBezTo>
                    <a:pt x="120" y="624"/>
                    <a:pt x="0" y="288"/>
                    <a:pt x="112" y="184"/>
                  </a:cubicBezTo>
                  <a:cubicBezTo>
                    <a:pt x="224" y="80"/>
                    <a:pt x="680" y="0"/>
                    <a:pt x="832" y="136"/>
                  </a:cubicBezTo>
                  <a:cubicBezTo>
                    <a:pt x="984" y="272"/>
                    <a:pt x="1024" y="832"/>
                    <a:pt x="1024" y="1000"/>
                  </a:cubicBezTo>
                  <a:cubicBezTo>
                    <a:pt x="1024" y="1168"/>
                    <a:pt x="904" y="1120"/>
                    <a:pt x="832" y="1144"/>
                  </a:cubicBezTo>
                  <a:cubicBezTo>
                    <a:pt x="760" y="1168"/>
                    <a:pt x="672" y="1144"/>
                    <a:pt x="592" y="1144"/>
                  </a:cubicBezTo>
                  <a:cubicBezTo>
                    <a:pt x="512" y="1144"/>
                    <a:pt x="392" y="1168"/>
                    <a:pt x="352" y="1144"/>
                  </a:cubicBezTo>
                  <a:cubicBezTo>
                    <a:pt x="312" y="1120"/>
                    <a:pt x="384" y="1064"/>
                    <a:pt x="352" y="1000"/>
                  </a:cubicBezTo>
                  <a:cubicBezTo>
                    <a:pt x="320" y="936"/>
                    <a:pt x="200" y="896"/>
                    <a:pt x="160" y="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5F5F5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4080" y="1008"/>
              <a:ext cx="1344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936" y="1536"/>
              <a:ext cx="144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3840" y="1392"/>
              <a:ext cx="192" cy="192"/>
            </a:xfrm>
            <a:prstGeom prst="cube">
              <a:avLst>
                <a:gd name="adj" fmla="val 25000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4944" y="1392"/>
            <a:ext cx="147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4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392"/>
                          <a:ext cx="147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9"/>
            <p:cNvGraphicFramePr>
              <a:graphicFrameLocks noChangeAspect="1"/>
            </p:cNvGraphicFramePr>
            <p:nvPr/>
          </p:nvGraphicFramePr>
          <p:xfrm>
            <a:off x="3792" y="1680"/>
            <a:ext cx="196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5" name="Equation" r:id="rId6" imgW="152280" imgH="164880" progId="Equation.DSMT4">
                    <p:embed/>
                  </p:oleObj>
                </mc:Choice>
                <mc:Fallback>
                  <p:oleObj name="Equation" r:id="rId6" imgW="152280" imgH="164880" progId="Equation.DSMT4">
                    <p:embed/>
                    <p:pic>
                      <p:nvPicPr>
                        <p:cNvPr id="1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680"/>
                          <a:ext cx="196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3687" y="1096"/>
            <a:ext cx="310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6" name="Equation" r:id="rId8" imgW="241200" imgH="177480" progId="Equation.DSMT4">
                    <p:embed/>
                  </p:oleObj>
                </mc:Choice>
                <mc:Fallback>
                  <p:oleObj name="Equation" r:id="rId8" imgW="241200" imgH="177480" progId="Equation.DSMT4">
                    <p:embed/>
                    <p:pic>
                      <p:nvPicPr>
                        <p:cNvPr id="1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7" y="1096"/>
                          <a:ext cx="310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032" y="1720"/>
              <a:ext cx="192" cy="104"/>
            </a:xfrm>
            <a:custGeom>
              <a:avLst/>
              <a:gdLst>
                <a:gd name="T0" fmla="*/ 0 w 192"/>
                <a:gd name="T1" fmla="*/ 56 h 104"/>
                <a:gd name="T2" fmla="*/ 96 w 192"/>
                <a:gd name="T3" fmla="*/ 8 h 104"/>
                <a:gd name="T4" fmla="*/ 192 w 192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04">
                  <a:moveTo>
                    <a:pt x="0" y="56"/>
                  </a:moveTo>
                  <a:cubicBezTo>
                    <a:pt x="32" y="28"/>
                    <a:pt x="64" y="0"/>
                    <a:pt x="96" y="8"/>
                  </a:cubicBezTo>
                  <a:cubicBezTo>
                    <a:pt x="128" y="16"/>
                    <a:pt x="160" y="60"/>
                    <a:pt x="192" y="104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arrow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4120" y="1480"/>
            <a:ext cx="212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7" name="Equation" r:id="rId10" imgW="164880" imgH="177480" progId="Equation.DSMT4">
                    <p:embed/>
                  </p:oleObj>
                </mc:Choice>
                <mc:Fallback>
                  <p:oleObj name="Equation" r:id="rId10" imgW="164880" imgH="177480" progId="Equation.DSMT4">
                    <p:embed/>
                    <p:pic>
                      <p:nvPicPr>
                        <p:cNvPr id="1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" y="1480"/>
                          <a:ext cx="212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12000" y="980728"/>
            <a:ext cx="3685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general the electric potential due to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arbitrary charge distribution is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212000" y="2438890"/>
            <a:ext cx="1120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60000" y="3986890"/>
            <a:ext cx="28200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case: </a:t>
            </a:r>
            <a:r>
              <a:rPr lang="en-US" altLang="de-DE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monopole</a:t>
            </a:r>
            <a:endParaRPr lang="de-DE" altLang="de-DE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4212000" y="1754890"/>
                <a:ext cx="1961114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𝑑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1754890"/>
                <a:ext cx="1961114" cy="657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212000" y="2834890"/>
                <a:ext cx="4151585" cy="706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ℓ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ℓ+1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</a:rPr>
                                <m:t>4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ℓ+1</m:t>
                              </m:r>
                            </m:den>
                          </m:f>
                        </m:e>
                      </m:nary>
                      <m:nary>
                        <m:naryPr>
                          <m:chr m:val="∑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=−ℓ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2834890"/>
                <a:ext cx="4151585" cy="7065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4212000" y="3890731"/>
                <a:ext cx="3715889" cy="537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ℓ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=0         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𝑌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00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𝜗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𝑌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00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3890731"/>
                <a:ext cx="3715889" cy="5373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924000" y="4382890"/>
                <a:ext cx="1432572" cy="525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f>
                        <m:f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000" y="4382890"/>
                <a:ext cx="1432572" cy="52591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fields of multipoles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001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76250" y="1052165"/>
            <a:ext cx="2438400" cy="1905000"/>
            <a:chOff x="3488" y="1008"/>
            <a:chExt cx="1936" cy="1416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3488" y="1256"/>
              <a:ext cx="1024" cy="1168"/>
            </a:xfrm>
            <a:custGeom>
              <a:avLst/>
              <a:gdLst>
                <a:gd name="T0" fmla="*/ 160 w 1024"/>
                <a:gd name="T1" fmla="*/ 760 h 1168"/>
                <a:gd name="T2" fmla="*/ 112 w 1024"/>
                <a:gd name="T3" fmla="*/ 184 h 1168"/>
                <a:gd name="T4" fmla="*/ 832 w 1024"/>
                <a:gd name="T5" fmla="*/ 136 h 1168"/>
                <a:gd name="T6" fmla="*/ 1024 w 1024"/>
                <a:gd name="T7" fmla="*/ 1000 h 1168"/>
                <a:gd name="T8" fmla="*/ 832 w 1024"/>
                <a:gd name="T9" fmla="*/ 1144 h 1168"/>
                <a:gd name="T10" fmla="*/ 592 w 1024"/>
                <a:gd name="T11" fmla="*/ 1144 h 1168"/>
                <a:gd name="T12" fmla="*/ 352 w 1024"/>
                <a:gd name="T13" fmla="*/ 1144 h 1168"/>
                <a:gd name="T14" fmla="*/ 352 w 1024"/>
                <a:gd name="T15" fmla="*/ 1000 h 1168"/>
                <a:gd name="T16" fmla="*/ 160 w 1024"/>
                <a:gd name="T17" fmla="*/ 76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4" h="1168">
                  <a:moveTo>
                    <a:pt x="160" y="760"/>
                  </a:moveTo>
                  <a:cubicBezTo>
                    <a:pt x="120" y="624"/>
                    <a:pt x="0" y="288"/>
                    <a:pt x="112" y="184"/>
                  </a:cubicBezTo>
                  <a:cubicBezTo>
                    <a:pt x="224" y="80"/>
                    <a:pt x="680" y="0"/>
                    <a:pt x="832" y="136"/>
                  </a:cubicBezTo>
                  <a:cubicBezTo>
                    <a:pt x="984" y="272"/>
                    <a:pt x="1024" y="832"/>
                    <a:pt x="1024" y="1000"/>
                  </a:cubicBezTo>
                  <a:cubicBezTo>
                    <a:pt x="1024" y="1168"/>
                    <a:pt x="904" y="1120"/>
                    <a:pt x="832" y="1144"/>
                  </a:cubicBezTo>
                  <a:cubicBezTo>
                    <a:pt x="760" y="1168"/>
                    <a:pt x="672" y="1144"/>
                    <a:pt x="592" y="1144"/>
                  </a:cubicBezTo>
                  <a:cubicBezTo>
                    <a:pt x="512" y="1144"/>
                    <a:pt x="392" y="1168"/>
                    <a:pt x="352" y="1144"/>
                  </a:cubicBezTo>
                  <a:cubicBezTo>
                    <a:pt x="312" y="1120"/>
                    <a:pt x="384" y="1064"/>
                    <a:pt x="352" y="1000"/>
                  </a:cubicBezTo>
                  <a:cubicBezTo>
                    <a:pt x="320" y="936"/>
                    <a:pt x="200" y="896"/>
                    <a:pt x="160" y="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5F5F5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4080" y="1008"/>
              <a:ext cx="1344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936" y="1536"/>
              <a:ext cx="144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3840" y="1392"/>
              <a:ext cx="192" cy="192"/>
            </a:xfrm>
            <a:prstGeom prst="cube">
              <a:avLst>
                <a:gd name="adj" fmla="val 25000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4944" y="1392"/>
            <a:ext cx="147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8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392"/>
                          <a:ext cx="147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9"/>
            <p:cNvGraphicFramePr>
              <a:graphicFrameLocks noChangeAspect="1"/>
            </p:cNvGraphicFramePr>
            <p:nvPr/>
          </p:nvGraphicFramePr>
          <p:xfrm>
            <a:off x="3792" y="1680"/>
            <a:ext cx="196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" name="Equation" r:id="rId6" imgW="152280" imgH="164880" progId="Equation.DSMT4">
                    <p:embed/>
                  </p:oleObj>
                </mc:Choice>
                <mc:Fallback>
                  <p:oleObj name="Equation" r:id="rId6" imgW="152280" imgH="164880" progId="Equation.DSMT4">
                    <p:embed/>
                    <p:pic>
                      <p:nvPicPr>
                        <p:cNvPr id="1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680"/>
                          <a:ext cx="196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3687" y="1096"/>
            <a:ext cx="310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0" name="Equation" r:id="rId8" imgW="241200" imgH="177480" progId="Equation.DSMT4">
                    <p:embed/>
                  </p:oleObj>
                </mc:Choice>
                <mc:Fallback>
                  <p:oleObj name="Equation" r:id="rId8" imgW="241200" imgH="177480" progId="Equation.DSMT4">
                    <p:embed/>
                    <p:pic>
                      <p:nvPicPr>
                        <p:cNvPr id="1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7" y="1096"/>
                          <a:ext cx="310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032" y="1720"/>
              <a:ext cx="192" cy="104"/>
            </a:xfrm>
            <a:custGeom>
              <a:avLst/>
              <a:gdLst>
                <a:gd name="T0" fmla="*/ 0 w 192"/>
                <a:gd name="T1" fmla="*/ 56 h 104"/>
                <a:gd name="T2" fmla="*/ 96 w 192"/>
                <a:gd name="T3" fmla="*/ 8 h 104"/>
                <a:gd name="T4" fmla="*/ 192 w 192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04">
                  <a:moveTo>
                    <a:pt x="0" y="56"/>
                  </a:moveTo>
                  <a:cubicBezTo>
                    <a:pt x="32" y="28"/>
                    <a:pt x="64" y="0"/>
                    <a:pt x="96" y="8"/>
                  </a:cubicBezTo>
                  <a:cubicBezTo>
                    <a:pt x="128" y="16"/>
                    <a:pt x="160" y="60"/>
                    <a:pt x="192" y="104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arrow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4120" y="1480"/>
            <a:ext cx="212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1" name="Equation" r:id="rId10" imgW="164880" imgH="177480" progId="Equation.DSMT4">
                    <p:embed/>
                  </p:oleObj>
                </mc:Choice>
                <mc:Fallback>
                  <p:oleObj name="Equation" r:id="rId10" imgW="164880" imgH="177480" progId="Equation.DSMT4">
                    <p:embed/>
                    <p:pic>
                      <p:nvPicPr>
                        <p:cNvPr id="1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" y="1480"/>
                          <a:ext cx="212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12000" y="980728"/>
            <a:ext cx="3685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general the electric potential due to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arbitrary charge distribution is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212000" y="2438890"/>
            <a:ext cx="3155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homogenous charge distribution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60000" y="3986890"/>
            <a:ext cx="28200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case: </a:t>
            </a:r>
            <a:r>
              <a:rPr lang="en-US" altLang="de-DE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monopole</a:t>
            </a:r>
            <a:endParaRPr lang="de-DE" altLang="de-DE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212000" y="1754890"/>
                <a:ext cx="1877950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𝑑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1754890"/>
                <a:ext cx="1877950" cy="657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4212000" y="2978890"/>
                <a:ext cx="1538818" cy="551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2978890"/>
                <a:ext cx="1538818" cy="55168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4212000" y="3842890"/>
                <a:ext cx="3291991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den>
                      </m:f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𝑠𝑖𝑛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3842890"/>
                <a:ext cx="3291991" cy="6574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4212000" y="4814890"/>
                <a:ext cx="2248629" cy="583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∙4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814890"/>
                <a:ext cx="2248629" cy="583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6336000" y="4843690"/>
                <a:ext cx="627288" cy="494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𝒁𝒆</m:t>
                          </m:r>
                        </m:num>
                        <m:den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𝒓</m:t>
                          </m:r>
                        </m:den>
                      </m:f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000" y="4843690"/>
                <a:ext cx="627288" cy="49423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fields of multipoles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4004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  <p:bldP spid="25" grpId="0"/>
      <p:bldP spid="2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76250" y="1062771"/>
            <a:ext cx="2438400" cy="1905000"/>
            <a:chOff x="3488" y="1008"/>
            <a:chExt cx="1936" cy="1416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3488" y="1256"/>
              <a:ext cx="1024" cy="1168"/>
            </a:xfrm>
            <a:custGeom>
              <a:avLst/>
              <a:gdLst>
                <a:gd name="T0" fmla="*/ 160 w 1024"/>
                <a:gd name="T1" fmla="*/ 760 h 1168"/>
                <a:gd name="T2" fmla="*/ 112 w 1024"/>
                <a:gd name="T3" fmla="*/ 184 h 1168"/>
                <a:gd name="T4" fmla="*/ 832 w 1024"/>
                <a:gd name="T5" fmla="*/ 136 h 1168"/>
                <a:gd name="T6" fmla="*/ 1024 w 1024"/>
                <a:gd name="T7" fmla="*/ 1000 h 1168"/>
                <a:gd name="T8" fmla="*/ 832 w 1024"/>
                <a:gd name="T9" fmla="*/ 1144 h 1168"/>
                <a:gd name="T10" fmla="*/ 592 w 1024"/>
                <a:gd name="T11" fmla="*/ 1144 h 1168"/>
                <a:gd name="T12" fmla="*/ 352 w 1024"/>
                <a:gd name="T13" fmla="*/ 1144 h 1168"/>
                <a:gd name="T14" fmla="*/ 352 w 1024"/>
                <a:gd name="T15" fmla="*/ 1000 h 1168"/>
                <a:gd name="T16" fmla="*/ 160 w 1024"/>
                <a:gd name="T17" fmla="*/ 76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4" h="1168">
                  <a:moveTo>
                    <a:pt x="160" y="760"/>
                  </a:moveTo>
                  <a:cubicBezTo>
                    <a:pt x="120" y="624"/>
                    <a:pt x="0" y="288"/>
                    <a:pt x="112" y="184"/>
                  </a:cubicBezTo>
                  <a:cubicBezTo>
                    <a:pt x="224" y="80"/>
                    <a:pt x="680" y="0"/>
                    <a:pt x="832" y="136"/>
                  </a:cubicBezTo>
                  <a:cubicBezTo>
                    <a:pt x="984" y="272"/>
                    <a:pt x="1024" y="832"/>
                    <a:pt x="1024" y="1000"/>
                  </a:cubicBezTo>
                  <a:cubicBezTo>
                    <a:pt x="1024" y="1168"/>
                    <a:pt x="904" y="1120"/>
                    <a:pt x="832" y="1144"/>
                  </a:cubicBezTo>
                  <a:cubicBezTo>
                    <a:pt x="760" y="1168"/>
                    <a:pt x="672" y="1144"/>
                    <a:pt x="592" y="1144"/>
                  </a:cubicBezTo>
                  <a:cubicBezTo>
                    <a:pt x="512" y="1144"/>
                    <a:pt x="392" y="1168"/>
                    <a:pt x="352" y="1144"/>
                  </a:cubicBezTo>
                  <a:cubicBezTo>
                    <a:pt x="312" y="1120"/>
                    <a:pt x="384" y="1064"/>
                    <a:pt x="352" y="1000"/>
                  </a:cubicBezTo>
                  <a:cubicBezTo>
                    <a:pt x="320" y="936"/>
                    <a:pt x="200" y="896"/>
                    <a:pt x="160" y="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5F5F5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4080" y="1008"/>
              <a:ext cx="1344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936" y="1536"/>
              <a:ext cx="144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3840" y="1392"/>
              <a:ext cx="192" cy="192"/>
            </a:xfrm>
            <a:prstGeom prst="cube">
              <a:avLst>
                <a:gd name="adj" fmla="val 25000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4944" y="1392"/>
            <a:ext cx="147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2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392"/>
                          <a:ext cx="147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9"/>
            <p:cNvGraphicFramePr>
              <a:graphicFrameLocks noChangeAspect="1"/>
            </p:cNvGraphicFramePr>
            <p:nvPr/>
          </p:nvGraphicFramePr>
          <p:xfrm>
            <a:off x="3792" y="1680"/>
            <a:ext cx="196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3" name="Equation" r:id="rId6" imgW="152280" imgH="164880" progId="Equation.DSMT4">
                    <p:embed/>
                  </p:oleObj>
                </mc:Choice>
                <mc:Fallback>
                  <p:oleObj name="Equation" r:id="rId6" imgW="152280" imgH="164880" progId="Equation.DSMT4">
                    <p:embed/>
                    <p:pic>
                      <p:nvPicPr>
                        <p:cNvPr id="1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680"/>
                          <a:ext cx="196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3687" y="1096"/>
            <a:ext cx="310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4" name="Equation" r:id="rId8" imgW="241200" imgH="177480" progId="Equation.DSMT4">
                    <p:embed/>
                  </p:oleObj>
                </mc:Choice>
                <mc:Fallback>
                  <p:oleObj name="Equation" r:id="rId8" imgW="241200" imgH="177480" progId="Equation.DSMT4">
                    <p:embed/>
                    <p:pic>
                      <p:nvPicPr>
                        <p:cNvPr id="1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7" y="1096"/>
                          <a:ext cx="310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032" y="1720"/>
              <a:ext cx="192" cy="104"/>
            </a:xfrm>
            <a:custGeom>
              <a:avLst/>
              <a:gdLst>
                <a:gd name="T0" fmla="*/ 0 w 192"/>
                <a:gd name="T1" fmla="*/ 56 h 104"/>
                <a:gd name="T2" fmla="*/ 96 w 192"/>
                <a:gd name="T3" fmla="*/ 8 h 104"/>
                <a:gd name="T4" fmla="*/ 192 w 192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04">
                  <a:moveTo>
                    <a:pt x="0" y="56"/>
                  </a:moveTo>
                  <a:cubicBezTo>
                    <a:pt x="32" y="28"/>
                    <a:pt x="64" y="0"/>
                    <a:pt x="96" y="8"/>
                  </a:cubicBezTo>
                  <a:cubicBezTo>
                    <a:pt x="128" y="16"/>
                    <a:pt x="160" y="60"/>
                    <a:pt x="192" y="104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arrow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4120" y="1480"/>
            <a:ext cx="212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5" name="Equation" r:id="rId10" imgW="164880" imgH="177480" progId="Equation.DSMT4">
                    <p:embed/>
                  </p:oleObj>
                </mc:Choice>
                <mc:Fallback>
                  <p:oleObj name="Equation" r:id="rId10" imgW="164880" imgH="177480" progId="Equation.DSMT4">
                    <p:embed/>
                    <p:pic>
                      <p:nvPicPr>
                        <p:cNvPr id="1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" y="1480"/>
                          <a:ext cx="212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12000" y="991334"/>
            <a:ext cx="3685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general the electric potential due to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arbitrary charge distribution is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60000" y="4897496"/>
            <a:ext cx="28200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case: </a:t>
            </a:r>
            <a:r>
              <a:rPr lang="en-US" altLang="de-DE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monopole</a:t>
            </a:r>
            <a:endParaRPr lang="de-DE" altLang="de-DE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4212000" y="1765496"/>
                <a:ext cx="1961114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𝑑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1765496"/>
                <a:ext cx="1961114" cy="657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4212000" y="2472265"/>
                <a:ext cx="2651623" cy="529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   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𝑓𝑜𝑟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′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𝑓𝑜𝑟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2472265"/>
                <a:ext cx="2651623" cy="529569"/>
              </a:xfrm>
              <a:prstGeom prst="rect">
                <a:avLst/>
              </a:prstGeom>
              <a:blipFill>
                <a:blip r:embed="rId13"/>
                <a:stretch>
                  <a:fillRect t="-55814" b="-930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4212000" y="3107054"/>
                <a:ext cx="3950633" cy="777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=4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3∙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𝑑𝑟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nary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den>
                              </m:f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𝑑𝑟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3107054"/>
                <a:ext cx="3950633" cy="7770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212000" y="3997496"/>
                <a:ext cx="2498696" cy="5825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</m:num>
                        <m:den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3997496"/>
                <a:ext cx="2498696" cy="58259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4212000" y="4789496"/>
                <a:ext cx="2185727" cy="656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𝑍𝑒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3−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789496"/>
                <a:ext cx="2185727" cy="65620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5" descr="potenti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92696"/>
            <a:ext cx="2914650" cy="374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fields of multipoles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5113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76250" y="1052165"/>
            <a:ext cx="2438400" cy="1905000"/>
            <a:chOff x="3488" y="1008"/>
            <a:chExt cx="1936" cy="1416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3488" y="1256"/>
              <a:ext cx="1024" cy="1168"/>
            </a:xfrm>
            <a:custGeom>
              <a:avLst/>
              <a:gdLst>
                <a:gd name="T0" fmla="*/ 160 w 1024"/>
                <a:gd name="T1" fmla="*/ 760 h 1168"/>
                <a:gd name="T2" fmla="*/ 112 w 1024"/>
                <a:gd name="T3" fmla="*/ 184 h 1168"/>
                <a:gd name="T4" fmla="*/ 832 w 1024"/>
                <a:gd name="T5" fmla="*/ 136 h 1168"/>
                <a:gd name="T6" fmla="*/ 1024 w 1024"/>
                <a:gd name="T7" fmla="*/ 1000 h 1168"/>
                <a:gd name="T8" fmla="*/ 832 w 1024"/>
                <a:gd name="T9" fmla="*/ 1144 h 1168"/>
                <a:gd name="T10" fmla="*/ 592 w 1024"/>
                <a:gd name="T11" fmla="*/ 1144 h 1168"/>
                <a:gd name="T12" fmla="*/ 352 w 1024"/>
                <a:gd name="T13" fmla="*/ 1144 h 1168"/>
                <a:gd name="T14" fmla="*/ 352 w 1024"/>
                <a:gd name="T15" fmla="*/ 1000 h 1168"/>
                <a:gd name="T16" fmla="*/ 160 w 1024"/>
                <a:gd name="T17" fmla="*/ 76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4" h="1168">
                  <a:moveTo>
                    <a:pt x="160" y="760"/>
                  </a:moveTo>
                  <a:cubicBezTo>
                    <a:pt x="120" y="624"/>
                    <a:pt x="0" y="288"/>
                    <a:pt x="112" y="184"/>
                  </a:cubicBezTo>
                  <a:cubicBezTo>
                    <a:pt x="224" y="80"/>
                    <a:pt x="680" y="0"/>
                    <a:pt x="832" y="136"/>
                  </a:cubicBezTo>
                  <a:cubicBezTo>
                    <a:pt x="984" y="272"/>
                    <a:pt x="1024" y="832"/>
                    <a:pt x="1024" y="1000"/>
                  </a:cubicBezTo>
                  <a:cubicBezTo>
                    <a:pt x="1024" y="1168"/>
                    <a:pt x="904" y="1120"/>
                    <a:pt x="832" y="1144"/>
                  </a:cubicBezTo>
                  <a:cubicBezTo>
                    <a:pt x="760" y="1168"/>
                    <a:pt x="672" y="1144"/>
                    <a:pt x="592" y="1144"/>
                  </a:cubicBezTo>
                  <a:cubicBezTo>
                    <a:pt x="512" y="1144"/>
                    <a:pt x="392" y="1168"/>
                    <a:pt x="352" y="1144"/>
                  </a:cubicBezTo>
                  <a:cubicBezTo>
                    <a:pt x="312" y="1120"/>
                    <a:pt x="384" y="1064"/>
                    <a:pt x="352" y="1000"/>
                  </a:cubicBezTo>
                  <a:cubicBezTo>
                    <a:pt x="320" y="936"/>
                    <a:pt x="200" y="896"/>
                    <a:pt x="160" y="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5F5F5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4080" y="1008"/>
              <a:ext cx="1344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936" y="1536"/>
              <a:ext cx="144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3840" y="1392"/>
              <a:ext cx="192" cy="192"/>
            </a:xfrm>
            <a:prstGeom prst="cube">
              <a:avLst>
                <a:gd name="adj" fmla="val 25000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4944" y="1392"/>
            <a:ext cx="147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4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392"/>
                          <a:ext cx="147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9"/>
            <p:cNvGraphicFramePr>
              <a:graphicFrameLocks noChangeAspect="1"/>
            </p:cNvGraphicFramePr>
            <p:nvPr/>
          </p:nvGraphicFramePr>
          <p:xfrm>
            <a:off x="3792" y="1680"/>
            <a:ext cx="196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5" name="Equation" r:id="rId6" imgW="152280" imgH="164880" progId="Equation.DSMT4">
                    <p:embed/>
                  </p:oleObj>
                </mc:Choice>
                <mc:Fallback>
                  <p:oleObj name="Equation" r:id="rId6" imgW="152280" imgH="164880" progId="Equation.DSMT4">
                    <p:embed/>
                    <p:pic>
                      <p:nvPicPr>
                        <p:cNvPr id="1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680"/>
                          <a:ext cx="196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3687" y="1096"/>
            <a:ext cx="310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" name="Equation" r:id="rId8" imgW="241200" imgH="177480" progId="Equation.DSMT4">
                    <p:embed/>
                  </p:oleObj>
                </mc:Choice>
                <mc:Fallback>
                  <p:oleObj name="Equation" r:id="rId8" imgW="241200" imgH="177480" progId="Equation.DSMT4">
                    <p:embed/>
                    <p:pic>
                      <p:nvPicPr>
                        <p:cNvPr id="1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7" y="1096"/>
                          <a:ext cx="310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032" y="1720"/>
              <a:ext cx="192" cy="104"/>
            </a:xfrm>
            <a:custGeom>
              <a:avLst/>
              <a:gdLst>
                <a:gd name="T0" fmla="*/ 0 w 192"/>
                <a:gd name="T1" fmla="*/ 56 h 104"/>
                <a:gd name="T2" fmla="*/ 96 w 192"/>
                <a:gd name="T3" fmla="*/ 8 h 104"/>
                <a:gd name="T4" fmla="*/ 192 w 192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04">
                  <a:moveTo>
                    <a:pt x="0" y="56"/>
                  </a:moveTo>
                  <a:cubicBezTo>
                    <a:pt x="32" y="28"/>
                    <a:pt x="64" y="0"/>
                    <a:pt x="96" y="8"/>
                  </a:cubicBezTo>
                  <a:cubicBezTo>
                    <a:pt x="128" y="16"/>
                    <a:pt x="160" y="60"/>
                    <a:pt x="192" y="104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arrow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4120" y="1480"/>
            <a:ext cx="212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7" name="Equation" r:id="rId10" imgW="164880" imgH="177480" progId="Equation.DSMT4">
                    <p:embed/>
                  </p:oleObj>
                </mc:Choice>
                <mc:Fallback>
                  <p:oleObj name="Equation" r:id="rId10" imgW="164880" imgH="177480" progId="Equation.DSMT4">
                    <p:embed/>
                    <p:pic>
                      <p:nvPicPr>
                        <p:cNvPr id="1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" y="1480"/>
                          <a:ext cx="212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12000" y="980728"/>
            <a:ext cx="3685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general the electric potential due to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arbitrary charge distribution is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212000" y="2438890"/>
            <a:ext cx="1120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4212000" y="1754890"/>
                <a:ext cx="1961114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1754890"/>
                <a:ext cx="1961114" cy="657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212000" y="2834890"/>
                <a:ext cx="4151585" cy="706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den>
                      </m:f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ℓ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ℓ+1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ℓ+1</m:t>
                              </m:r>
                            </m:den>
                          </m:f>
                        </m:e>
                      </m:nary>
                      <m:nary>
                        <m:naryPr>
                          <m:chr m:val="∑"/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=−ℓ</m:t>
                          </m:r>
                        </m:sub>
                        <m:sup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  <m:e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2834890"/>
                <a:ext cx="4151585" cy="7065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4212000" y="3698890"/>
            <a:ext cx="1973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 moments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4212000" y="4166890"/>
                <a:ext cx="3451971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166890"/>
                <a:ext cx="3451971" cy="6574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03225" y="4832890"/>
            <a:ext cx="37497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case: </a:t>
            </a:r>
            <a:r>
              <a:rPr lang="en-US" altLang="de-DE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quadrupole </a:t>
            </a:r>
            <a:r>
              <a:rPr lang="en-US" altLang="de-DE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</a:t>
            </a:r>
            <a:endParaRPr lang="de-DE" altLang="de-DE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4212000" y="4706890"/>
                <a:ext cx="2542043" cy="527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=2,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706890"/>
                <a:ext cx="2542043" cy="5279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60000" y="5372890"/>
            <a:ext cx="32896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reduced transition probability B(E2</a:t>
            </a:r>
            <a:r>
              <a:rPr lang="en-US" altLang="de-DE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)-value: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feld 26"/>
              <p:cNvSpPr txBox="1"/>
              <p:nvPr/>
            </p:nvSpPr>
            <p:spPr>
              <a:xfrm>
                <a:off x="4212000" y="5210890"/>
                <a:ext cx="4493794" cy="664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ℓ=2;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d>
                                        <m:dPr>
                                          <m:ctrlPr>
                                            <a:rPr lang="de-DE" sz="1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ℓ=2,</m:t>
                                          </m:r>
                                          <m:r>
                                            <a:rPr lang="de-DE" sz="1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d>
                                    </m:e>
                                  </m:d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5210890"/>
                <a:ext cx="4493794" cy="664797"/>
              </a:xfrm>
              <a:prstGeom prst="rect">
                <a:avLst/>
              </a:prstGeom>
              <a:blipFill>
                <a:blip r:embed="rId16"/>
                <a:stretch>
                  <a:fillRect t="-107339" b="-1467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fields of multipoles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feld 25"/>
              <p:cNvSpPr txBox="1"/>
              <p:nvPr/>
            </p:nvSpPr>
            <p:spPr>
              <a:xfrm>
                <a:off x="4212000" y="5832000"/>
                <a:ext cx="3973460" cy="533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ℓ=2;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d>
                                        <m:dPr>
                                          <m:ctrlPr>
                                            <a:rPr lang="de-DE" sz="1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ℓ=2</m:t>
                                          </m:r>
                                        </m:e>
                                      </m:d>
                                    </m:e>
                                  </m:d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5832000"/>
                <a:ext cx="3973460" cy="5334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3209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24" grpId="0"/>
      <p:bldP spid="21" grpId="0"/>
      <p:bldP spid="25" grpId="0"/>
      <p:bldP spid="27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76250" y="1069979"/>
            <a:ext cx="2438400" cy="1905000"/>
            <a:chOff x="3488" y="1008"/>
            <a:chExt cx="1936" cy="1416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3488" y="1256"/>
              <a:ext cx="1024" cy="1168"/>
            </a:xfrm>
            <a:custGeom>
              <a:avLst/>
              <a:gdLst>
                <a:gd name="T0" fmla="*/ 160 w 1024"/>
                <a:gd name="T1" fmla="*/ 760 h 1168"/>
                <a:gd name="T2" fmla="*/ 112 w 1024"/>
                <a:gd name="T3" fmla="*/ 184 h 1168"/>
                <a:gd name="T4" fmla="*/ 832 w 1024"/>
                <a:gd name="T5" fmla="*/ 136 h 1168"/>
                <a:gd name="T6" fmla="*/ 1024 w 1024"/>
                <a:gd name="T7" fmla="*/ 1000 h 1168"/>
                <a:gd name="T8" fmla="*/ 832 w 1024"/>
                <a:gd name="T9" fmla="*/ 1144 h 1168"/>
                <a:gd name="T10" fmla="*/ 592 w 1024"/>
                <a:gd name="T11" fmla="*/ 1144 h 1168"/>
                <a:gd name="T12" fmla="*/ 352 w 1024"/>
                <a:gd name="T13" fmla="*/ 1144 h 1168"/>
                <a:gd name="T14" fmla="*/ 352 w 1024"/>
                <a:gd name="T15" fmla="*/ 1000 h 1168"/>
                <a:gd name="T16" fmla="*/ 160 w 1024"/>
                <a:gd name="T17" fmla="*/ 76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4" h="1168">
                  <a:moveTo>
                    <a:pt x="160" y="760"/>
                  </a:moveTo>
                  <a:cubicBezTo>
                    <a:pt x="120" y="624"/>
                    <a:pt x="0" y="288"/>
                    <a:pt x="112" y="184"/>
                  </a:cubicBezTo>
                  <a:cubicBezTo>
                    <a:pt x="224" y="80"/>
                    <a:pt x="680" y="0"/>
                    <a:pt x="832" y="136"/>
                  </a:cubicBezTo>
                  <a:cubicBezTo>
                    <a:pt x="984" y="272"/>
                    <a:pt x="1024" y="832"/>
                    <a:pt x="1024" y="1000"/>
                  </a:cubicBezTo>
                  <a:cubicBezTo>
                    <a:pt x="1024" y="1168"/>
                    <a:pt x="904" y="1120"/>
                    <a:pt x="832" y="1144"/>
                  </a:cubicBezTo>
                  <a:cubicBezTo>
                    <a:pt x="760" y="1168"/>
                    <a:pt x="672" y="1144"/>
                    <a:pt x="592" y="1144"/>
                  </a:cubicBezTo>
                  <a:cubicBezTo>
                    <a:pt x="512" y="1144"/>
                    <a:pt x="392" y="1168"/>
                    <a:pt x="352" y="1144"/>
                  </a:cubicBezTo>
                  <a:cubicBezTo>
                    <a:pt x="312" y="1120"/>
                    <a:pt x="384" y="1064"/>
                    <a:pt x="352" y="1000"/>
                  </a:cubicBezTo>
                  <a:cubicBezTo>
                    <a:pt x="320" y="936"/>
                    <a:pt x="200" y="896"/>
                    <a:pt x="160" y="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5F5F5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4080" y="1008"/>
              <a:ext cx="1344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936" y="1536"/>
              <a:ext cx="144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3840" y="1392"/>
              <a:ext cx="192" cy="192"/>
            </a:xfrm>
            <a:prstGeom prst="cube">
              <a:avLst>
                <a:gd name="adj" fmla="val 25000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4944" y="1392"/>
            <a:ext cx="147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50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392"/>
                          <a:ext cx="147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9"/>
            <p:cNvGraphicFramePr>
              <a:graphicFrameLocks noChangeAspect="1"/>
            </p:cNvGraphicFramePr>
            <p:nvPr/>
          </p:nvGraphicFramePr>
          <p:xfrm>
            <a:off x="3792" y="1680"/>
            <a:ext cx="196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51" name="Equation" r:id="rId6" imgW="152280" imgH="164880" progId="Equation.DSMT4">
                    <p:embed/>
                  </p:oleObj>
                </mc:Choice>
                <mc:Fallback>
                  <p:oleObj name="Equation" r:id="rId6" imgW="152280" imgH="164880" progId="Equation.DSMT4">
                    <p:embed/>
                    <p:pic>
                      <p:nvPicPr>
                        <p:cNvPr id="1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680"/>
                          <a:ext cx="196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3687" y="1096"/>
            <a:ext cx="310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52" name="Equation" r:id="rId8" imgW="241200" imgH="177480" progId="Equation.DSMT4">
                    <p:embed/>
                  </p:oleObj>
                </mc:Choice>
                <mc:Fallback>
                  <p:oleObj name="Equation" r:id="rId8" imgW="241200" imgH="177480" progId="Equation.DSMT4">
                    <p:embed/>
                    <p:pic>
                      <p:nvPicPr>
                        <p:cNvPr id="1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7" y="1096"/>
                          <a:ext cx="310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032" y="1720"/>
              <a:ext cx="192" cy="104"/>
            </a:xfrm>
            <a:custGeom>
              <a:avLst/>
              <a:gdLst>
                <a:gd name="T0" fmla="*/ 0 w 192"/>
                <a:gd name="T1" fmla="*/ 56 h 104"/>
                <a:gd name="T2" fmla="*/ 96 w 192"/>
                <a:gd name="T3" fmla="*/ 8 h 104"/>
                <a:gd name="T4" fmla="*/ 192 w 192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04">
                  <a:moveTo>
                    <a:pt x="0" y="56"/>
                  </a:moveTo>
                  <a:cubicBezTo>
                    <a:pt x="32" y="28"/>
                    <a:pt x="64" y="0"/>
                    <a:pt x="96" y="8"/>
                  </a:cubicBezTo>
                  <a:cubicBezTo>
                    <a:pt x="128" y="16"/>
                    <a:pt x="160" y="60"/>
                    <a:pt x="192" y="104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arrow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4120" y="1480"/>
            <a:ext cx="212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53" name="Equation" r:id="rId10" imgW="164880" imgH="177480" progId="Equation.DSMT4">
                    <p:embed/>
                  </p:oleObj>
                </mc:Choice>
                <mc:Fallback>
                  <p:oleObj name="Equation" r:id="rId10" imgW="164880" imgH="177480" progId="Equation.DSMT4">
                    <p:embed/>
                    <p:pic>
                      <p:nvPicPr>
                        <p:cNvPr id="1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" y="1480"/>
                          <a:ext cx="212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4140000" y="764704"/>
            <a:ext cx="1973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 moments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4140000" y="1124704"/>
                <a:ext cx="3451971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1124704"/>
                <a:ext cx="3451971" cy="657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203848" y="1664704"/>
            <a:ext cx="47291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case: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electric quadrupole matrix element (</a:t>
            </a:r>
            <a:r>
              <a:rPr lang="en-US" altLang="de-DE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 = 2, m = 0</a:t>
            </a:r>
            <a:r>
              <a:rPr lang="en-U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4140000" y="4724704"/>
                <a:ext cx="2130327" cy="527965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2,0</m:t>
                          </m:r>
                        </m:e>
                      </m:d>
                      <m:r>
                        <a:rPr lang="de-DE" sz="1400" i="1">
                          <a:solidFill>
                            <a:srgbClr val="FF0000"/>
                          </a:solidFill>
                          <a:latin typeface="Cambria Math"/>
                        </a:rPr>
                        <m:t>≅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4724704"/>
                <a:ext cx="2130327" cy="5279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4140000" y="1988704"/>
                <a:ext cx="1538818" cy="551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1988704"/>
                <a:ext cx="1538818" cy="55168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4140000" y="2636704"/>
                <a:ext cx="4740272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,0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𝑠𝑖𝑛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2636704"/>
                <a:ext cx="4740272" cy="6574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4140000" y="3284704"/>
                <a:ext cx="4785862" cy="660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,0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𝑠𝑖𝑛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3284704"/>
                <a:ext cx="4785862" cy="6606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4140000" y="3932704"/>
                <a:ext cx="4091889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,0</m:t>
                          </m:r>
                        </m:e>
                      </m:d>
                      <m:r>
                        <a:rPr lang="de-DE" sz="1400" i="1">
                          <a:solidFill>
                            <a:srgbClr val="0000CC"/>
                          </a:solidFill>
                          <a:latin typeface="Cambria Math"/>
                        </a:rPr>
                        <m:t>≅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𝑍𝑒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1+5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20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Ω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3932704"/>
                <a:ext cx="4091889" cy="65742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20000" y="3418015"/>
                <a:ext cx="28732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418015"/>
                <a:ext cx="2873222" cy="307777"/>
              </a:xfrm>
              <a:prstGeom prst="rect">
                <a:avLst/>
              </a:prstGeom>
              <a:blipFill>
                <a:blip r:embed="rId1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fields of </a:t>
            </a:r>
            <a:r>
              <a:rPr lang="en-US" dirty="0" smtClean="0"/>
              <a:t>multipoles </a:t>
            </a:r>
            <a:r>
              <a:rPr lang="en-US" sz="1800" dirty="0" smtClean="0">
                <a:solidFill>
                  <a:schemeClr val="tx1"/>
                </a:solidFill>
              </a:rPr>
              <a:t>deformation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235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  <p:bldP spid="26" grpId="0"/>
      <p:bldP spid="28" grpId="0"/>
      <p:bldP spid="29" grpId="0"/>
      <p:bldP spid="3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76250" y="1069979"/>
            <a:ext cx="2438400" cy="1905000"/>
            <a:chOff x="3488" y="1008"/>
            <a:chExt cx="1936" cy="1416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3488" y="1256"/>
              <a:ext cx="1024" cy="1168"/>
            </a:xfrm>
            <a:custGeom>
              <a:avLst/>
              <a:gdLst>
                <a:gd name="T0" fmla="*/ 160 w 1024"/>
                <a:gd name="T1" fmla="*/ 760 h 1168"/>
                <a:gd name="T2" fmla="*/ 112 w 1024"/>
                <a:gd name="T3" fmla="*/ 184 h 1168"/>
                <a:gd name="T4" fmla="*/ 832 w 1024"/>
                <a:gd name="T5" fmla="*/ 136 h 1168"/>
                <a:gd name="T6" fmla="*/ 1024 w 1024"/>
                <a:gd name="T7" fmla="*/ 1000 h 1168"/>
                <a:gd name="T8" fmla="*/ 832 w 1024"/>
                <a:gd name="T9" fmla="*/ 1144 h 1168"/>
                <a:gd name="T10" fmla="*/ 592 w 1024"/>
                <a:gd name="T11" fmla="*/ 1144 h 1168"/>
                <a:gd name="T12" fmla="*/ 352 w 1024"/>
                <a:gd name="T13" fmla="*/ 1144 h 1168"/>
                <a:gd name="T14" fmla="*/ 352 w 1024"/>
                <a:gd name="T15" fmla="*/ 1000 h 1168"/>
                <a:gd name="T16" fmla="*/ 160 w 1024"/>
                <a:gd name="T17" fmla="*/ 76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4" h="1168">
                  <a:moveTo>
                    <a:pt x="160" y="760"/>
                  </a:moveTo>
                  <a:cubicBezTo>
                    <a:pt x="120" y="624"/>
                    <a:pt x="0" y="288"/>
                    <a:pt x="112" y="184"/>
                  </a:cubicBezTo>
                  <a:cubicBezTo>
                    <a:pt x="224" y="80"/>
                    <a:pt x="680" y="0"/>
                    <a:pt x="832" y="136"/>
                  </a:cubicBezTo>
                  <a:cubicBezTo>
                    <a:pt x="984" y="272"/>
                    <a:pt x="1024" y="832"/>
                    <a:pt x="1024" y="1000"/>
                  </a:cubicBezTo>
                  <a:cubicBezTo>
                    <a:pt x="1024" y="1168"/>
                    <a:pt x="904" y="1120"/>
                    <a:pt x="832" y="1144"/>
                  </a:cubicBezTo>
                  <a:cubicBezTo>
                    <a:pt x="760" y="1168"/>
                    <a:pt x="672" y="1144"/>
                    <a:pt x="592" y="1144"/>
                  </a:cubicBezTo>
                  <a:cubicBezTo>
                    <a:pt x="512" y="1144"/>
                    <a:pt x="392" y="1168"/>
                    <a:pt x="352" y="1144"/>
                  </a:cubicBezTo>
                  <a:cubicBezTo>
                    <a:pt x="312" y="1120"/>
                    <a:pt x="384" y="1064"/>
                    <a:pt x="352" y="1000"/>
                  </a:cubicBezTo>
                  <a:cubicBezTo>
                    <a:pt x="320" y="936"/>
                    <a:pt x="200" y="896"/>
                    <a:pt x="160" y="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5F5F5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4080" y="1008"/>
              <a:ext cx="1344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936" y="1536"/>
              <a:ext cx="144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3840" y="1392"/>
              <a:ext cx="192" cy="192"/>
            </a:xfrm>
            <a:prstGeom prst="cube">
              <a:avLst>
                <a:gd name="adj" fmla="val 25000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4944" y="1392"/>
            <a:ext cx="147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98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392"/>
                          <a:ext cx="147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9"/>
            <p:cNvGraphicFramePr>
              <a:graphicFrameLocks noChangeAspect="1"/>
            </p:cNvGraphicFramePr>
            <p:nvPr/>
          </p:nvGraphicFramePr>
          <p:xfrm>
            <a:off x="3792" y="1680"/>
            <a:ext cx="196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99" name="Equation" r:id="rId6" imgW="152280" imgH="164880" progId="Equation.DSMT4">
                    <p:embed/>
                  </p:oleObj>
                </mc:Choice>
                <mc:Fallback>
                  <p:oleObj name="Equation" r:id="rId6" imgW="152280" imgH="164880" progId="Equation.DSMT4">
                    <p:embed/>
                    <p:pic>
                      <p:nvPicPr>
                        <p:cNvPr id="1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680"/>
                          <a:ext cx="196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3687" y="1096"/>
            <a:ext cx="310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0" name="Equation" r:id="rId8" imgW="241200" imgH="177480" progId="Equation.DSMT4">
                    <p:embed/>
                  </p:oleObj>
                </mc:Choice>
                <mc:Fallback>
                  <p:oleObj name="Equation" r:id="rId8" imgW="241200" imgH="177480" progId="Equation.DSMT4">
                    <p:embed/>
                    <p:pic>
                      <p:nvPicPr>
                        <p:cNvPr id="1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7" y="1096"/>
                          <a:ext cx="310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032" y="1720"/>
              <a:ext cx="192" cy="104"/>
            </a:xfrm>
            <a:custGeom>
              <a:avLst/>
              <a:gdLst>
                <a:gd name="T0" fmla="*/ 0 w 192"/>
                <a:gd name="T1" fmla="*/ 56 h 104"/>
                <a:gd name="T2" fmla="*/ 96 w 192"/>
                <a:gd name="T3" fmla="*/ 8 h 104"/>
                <a:gd name="T4" fmla="*/ 192 w 192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04">
                  <a:moveTo>
                    <a:pt x="0" y="56"/>
                  </a:moveTo>
                  <a:cubicBezTo>
                    <a:pt x="32" y="28"/>
                    <a:pt x="64" y="0"/>
                    <a:pt x="96" y="8"/>
                  </a:cubicBezTo>
                  <a:cubicBezTo>
                    <a:pt x="128" y="16"/>
                    <a:pt x="160" y="60"/>
                    <a:pt x="192" y="104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arrow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4120" y="1480"/>
            <a:ext cx="212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1" name="Equation" r:id="rId10" imgW="164880" imgH="177480" progId="Equation.DSMT4">
                    <p:embed/>
                  </p:oleObj>
                </mc:Choice>
                <mc:Fallback>
                  <p:oleObj name="Equation" r:id="rId10" imgW="164880" imgH="177480" progId="Equation.DSMT4">
                    <p:embed/>
                    <p:pic>
                      <p:nvPicPr>
                        <p:cNvPr id="1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" y="1480"/>
                          <a:ext cx="212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3960000" y="720000"/>
            <a:ext cx="1973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 moments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fields of </a:t>
            </a:r>
            <a:r>
              <a:rPr lang="en-US" dirty="0" smtClean="0"/>
              <a:t>multipoles </a:t>
            </a:r>
            <a:r>
              <a:rPr lang="en-US" sz="1800" dirty="0" err="1" smtClean="0">
                <a:solidFill>
                  <a:schemeClr val="tx1"/>
                </a:solidFill>
              </a:rPr>
              <a:t>Weisskopf</a:t>
            </a:r>
            <a:r>
              <a:rPr lang="en-US" sz="1800" dirty="0" smtClean="0">
                <a:solidFill>
                  <a:schemeClr val="tx1"/>
                </a:solidFill>
              </a:rPr>
              <a:t> estimate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/>
              <p:cNvSpPr txBox="1"/>
              <p:nvPr/>
            </p:nvSpPr>
            <p:spPr>
              <a:xfrm>
                <a:off x="3960000" y="1080000"/>
                <a:ext cx="3502690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</m:d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1080000"/>
                <a:ext cx="3502690" cy="7265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/>
          <p:cNvSpPr txBox="1"/>
          <p:nvPr/>
        </p:nvSpPr>
        <p:spPr>
          <a:xfrm>
            <a:off x="3960000" y="1800000"/>
            <a:ext cx="5076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we take the radial parts of 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de-DE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de-DE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 constant for r&lt;R (the nuclear radius) and to be =0 for r&gt;R then the radial part of the transition probability is of the form: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feld 16"/>
              <p:cNvSpPr txBox="1"/>
              <p:nvPr/>
            </p:nvSpPr>
            <p:spPr>
              <a:xfrm>
                <a:off x="3960000" y="2880000"/>
                <a:ext cx="3619389" cy="930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e>
                          </m:nary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ℓ+3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ℓ+3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ℓ+3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2880000"/>
                <a:ext cx="3619389" cy="9307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3960001" y="3780000"/>
            <a:ext cx="507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 transition from an excited state I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the ground state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one finds in the electrical (Eℓ) case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feld 18"/>
              <p:cNvSpPr txBox="1"/>
              <p:nvPr/>
            </p:nvSpPr>
            <p:spPr>
              <a:xfrm>
                <a:off x="3960465" y="4392000"/>
                <a:ext cx="4702826" cy="601831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ℓ;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𝑔𝑠</m:t>
                              </m:r>
                            </m:sub>
                          </m:sSub>
                        </m:e>
                      </m:d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1.2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ℓ+3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2ℓ</m:t>
                              </m:r>
                            </m:num>
                            <m:den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𝑓𝑚</m:t>
                              </m:r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2ℓ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</p:txBody>
          </p:sp>
        </mc:Choice>
        <mc:Fallback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465" y="4392000"/>
                <a:ext cx="4702826" cy="6018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feld 22"/>
              <p:cNvSpPr txBox="1"/>
              <p:nvPr/>
            </p:nvSpPr>
            <p:spPr>
              <a:xfrm>
                <a:off x="360000" y="5256000"/>
                <a:ext cx="3375861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1;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𝑔𝑠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=6.446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5256000"/>
                <a:ext cx="3375861" cy="251223"/>
              </a:xfrm>
              <a:prstGeom prst="rect">
                <a:avLst/>
              </a:prstGeom>
              <a:blipFill>
                <a:blip r:embed="rId15"/>
                <a:stretch>
                  <a:fillRect l="-722" t="-97561" b="-1121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feld 30"/>
              <p:cNvSpPr txBox="1"/>
              <p:nvPr/>
            </p:nvSpPr>
            <p:spPr>
              <a:xfrm>
                <a:off x="360000" y="5580000"/>
                <a:ext cx="3465179" cy="256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2;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𝑔𝑠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=5.940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5580000"/>
                <a:ext cx="3465179" cy="256289"/>
              </a:xfrm>
              <a:prstGeom prst="rect">
                <a:avLst/>
              </a:prstGeom>
              <a:blipFill>
                <a:blip r:embed="rId16"/>
                <a:stretch>
                  <a:fillRect l="-704" t="-95238" b="-1071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feld 31"/>
              <p:cNvSpPr txBox="1"/>
              <p:nvPr/>
            </p:nvSpPr>
            <p:spPr>
              <a:xfrm>
                <a:off x="360000" y="5904000"/>
                <a:ext cx="3469218" cy="248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3;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𝑔𝑠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=5.940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5904000"/>
                <a:ext cx="3469218" cy="248338"/>
              </a:xfrm>
              <a:prstGeom prst="rect">
                <a:avLst/>
              </a:prstGeom>
              <a:blipFill>
                <a:blip r:embed="rId17"/>
                <a:stretch>
                  <a:fillRect l="-176" b="-17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feld 32"/>
              <p:cNvSpPr txBox="1"/>
              <p:nvPr/>
            </p:nvSpPr>
            <p:spPr>
              <a:xfrm>
                <a:off x="360000" y="6228000"/>
                <a:ext cx="3540520" cy="256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4;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𝑔𝑠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=6.285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6228000"/>
                <a:ext cx="3540520" cy="256289"/>
              </a:xfrm>
              <a:prstGeom prst="rect">
                <a:avLst/>
              </a:prstGeom>
              <a:blipFill>
                <a:blip r:embed="rId18"/>
                <a:stretch>
                  <a:fillRect l="-688" t="-97619" b="-1047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56719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76250" y="1052165"/>
            <a:ext cx="2438400" cy="1905000"/>
            <a:chOff x="3488" y="1008"/>
            <a:chExt cx="1936" cy="1416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3488" y="1256"/>
              <a:ext cx="1024" cy="1168"/>
            </a:xfrm>
            <a:custGeom>
              <a:avLst/>
              <a:gdLst>
                <a:gd name="T0" fmla="*/ 160 w 1024"/>
                <a:gd name="T1" fmla="*/ 760 h 1168"/>
                <a:gd name="T2" fmla="*/ 112 w 1024"/>
                <a:gd name="T3" fmla="*/ 184 h 1168"/>
                <a:gd name="T4" fmla="*/ 832 w 1024"/>
                <a:gd name="T5" fmla="*/ 136 h 1168"/>
                <a:gd name="T6" fmla="*/ 1024 w 1024"/>
                <a:gd name="T7" fmla="*/ 1000 h 1168"/>
                <a:gd name="T8" fmla="*/ 832 w 1024"/>
                <a:gd name="T9" fmla="*/ 1144 h 1168"/>
                <a:gd name="T10" fmla="*/ 592 w 1024"/>
                <a:gd name="T11" fmla="*/ 1144 h 1168"/>
                <a:gd name="T12" fmla="*/ 352 w 1024"/>
                <a:gd name="T13" fmla="*/ 1144 h 1168"/>
                <a:gd name="T14" fmla="*/ 352 w 1024"/>
                <a:gd name="T15" fmla="*/ 1000 h 1168"/>
                <a:gd name="T16" fmla="*/ 160 w 1024"/>
                <a:gd name="T17" fmla="*/ 76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4" h="1168">
                  <a:moveTo>
                    <a:pt x="160" y="760"/>
                  </a:moveTo>
                  <a:cubicBezTo>
                    <a:pt x="120" y="624"/>
                    <a:pt x="0" y="288"/>
                    <a:pt x="112" y="184"/>
                  </a:cubicBezTo>
                  <a:cubicBezTo>
                    <a:pt x="224" y="80"/>
                    <a:pt x="680" y="0"/>
                    <a:pt x="832" y="136"/>
                  </a:cubicBezTo>
                  <a:cubicBezTo>
                    <a:pt x="984" y="272"/>
                    <a:pt x="1024" y="832"/>
                    <a:pt x="1024" y="1000"/>
                  </a:cubicBezTo>
                  <a:cubicBezTo>
                    <a:pt x="1024" y="1168"/>
                    <a:pt x="904" y="1120"/>
                    <a:pt x="832" y="1144"/>
                  </a:cubicBezTo>
                  <a:cubicBezTo>
                    <a:pt x="760" y="1168"/>
                    <a:pt x="672" y="1144"/>
                    <a:pt x="592" y="1144"/>
                  </a:cubicBezTo>
                  <a:cubicBezTo>
                    <a:pt x="512" y="1144"/>
                    <a:pt x="392" y="1168"/>
                    <a:pt x="352" y="1144"/>
                  </a:cubicBezTo>
                  <a:cubicBezTo>
                    <a:pt x="312" y="1120"/>
                    <a:pt x="384" y="1064"/>
                    <a:pt x="352" y="1000"/>
                  </a:cubicBezTo>
                  <a:cubicBezTo>
                    <a:pt x="320" y="936"/>
                    <a:pt x="200" y="896"/>
                    <a:pt x="160" y="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5F5F5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4080" y="1008"/>
              <a:ext cx="1344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936" y="1536"/>
              <a:ext cx="144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3840" y="1392"/>
              <a:ext cx="192" cy="192"/>
            </a:xfrm>
            <a:prstGeom prst="cube">
              <a:avLst>
                <a:gd name="adj" fmla="val 25000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4944" y="1392"/>
            <a:ext cx="147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8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392"/>
                          <a:ext cx="147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9"/>
            <p:cNvGraphicFramePr>
              <a:graphicFrameLocks noChangeAspect="1"/>
            </p:cNvGraphicFramePr>
            <p:nvPr/>
          </p:nvGraphicFramePr>
          <p:xfrm>
            <a:off x="3792" y="1680"/>
            <a:ext cx="196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9" name="Equation" r:id="rId6" imgW="152280" imgH="164880" progId="Equation.DSMT4">
                    <p:embed/>
                  </p:oleObj>
                </mc:Choice>
                <mc:Fallback>
                  <p:oleObj name="Equation" r:id="rId6" imgW="152280" imgH="164880" progId="Equation.DSMT4">
                    <p:embed/>
                    <p:pic>
                      <p:nvPicPr>
                        <p:cNvPr id="1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680"/>
                          <a:ext cx="196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3687" y="1096"/>
            <a:ext cx="310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0" name="Equation" r:id="rId8" imgW="241200" imgH="177480" progId="Equation.DSMT4">
                    <p:embed/>
                  </p:oleObj>
                </mc:Choice>
                <mc:Fallback>
                  <p:oleObj name="Equation" r:id="rId8" imgW="241200" imgH="177480" progId="Equation.DSMT4">
                    <p:embed/>
                    <p:pic>
                      <p:nvPicPr>
                        <p:cNvPr id="1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7" y="1096"/>
                          <a:ext cx="310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032" y="1720"/>
              <a:ext cx="192" cy="104"/>
            </a:xfrm>
            <a:custGeom>
              <a:avLst/>
              <a:gdLst>
                <a:gd name="T0" fmla="*/ 0 w 192"/>
                <a:gd name="T1" fmla="*/ 56 h 104"/>
                <a:gd name="T2" fmla="*/ 96 w 192"/>
                <a:gd name="T3" fmla="*/ 8 h 104"/>
                <a:gd name="T4" fmla="*/ 192 w 192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04">
                  <a:moveTo>
                    <a:pt x="0" y="56"/>
                  </a:moveTo>
                  <a:cubicBezTo>
                    <a:pt x="32" y="28"/>
                    <a:pt x="64" y="0"/>
                    <a:pt x="96" y="8"/>
                  </a:cubicBezTo>
                  <a:cubicBezTo>
                    <a:pt x="128" y="16"/>
                    <a:pt x="160" y="60"/>
                    <a:pt x="192" y="104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arrow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4120" y="1480"/>
            <a:ext cx="212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1" name="Equation" r:id="rId10" imgW="164880" imgH="177480" progId="Equation.DSMT4">
                    <p:embed/>
                  </p:oleObj>
                </mc:Choice>
                <mc:Fallback>
                  <p:oleObj name="Equation" r:id="rId10" imgW="164880" imgH="177480" progId="Equation.DSMT4">
                    <p:embed/>
                    <p:pic>
                      <p:nvPicPr>
                        <p:cNvPr id="1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" y="1480"/>
                          <a:ext cx="212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12000" y="980728"/>
            <a:ext cx="3685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general the electric potential due to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arbitrary charge distribution is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212000" y="2438890"/>
            <a:ext cx="1120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4212000" y="1754890"/>
                <a:ext cx="1961114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1754890"/>
                <a:ext cx="1961114" cy="657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212000" y="2834890"/>
                <a:ext cx="4151585" cy="706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den>
                      </m:f>
                      <m:r>
                        <a:rPr lang="de-DE" sz="1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ℓ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ℓ+1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ℓ+1</m:t>
                              </m:r>
                            </m:den>
                          </m:f>
                        </m:e>
                      </m:nary>
                      <m:nary>
                        <m:naryPr>
                          <m:chr m:val="∑"/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=−ℓ</m:t>
                          </m:r>
                        </m:sub>
                        <m:sup>
                          <m: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  <m:e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2834890"/>
                <a:ext cx="4151585" cy="7065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4212000" y="3698890"/>
            <a:ext cx="1973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 moments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4212000" y="4166890"/>
                <a:ext cx="3451971" cy="65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</m:d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sup>
                          </m:sSup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166890"/>
                <a:ext cx="3451971" cy="6574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60000" y="4994890"/>
            <a:ext cx="38074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case: </a:t>
            </a:r>
            <a:r>
              <a:rPr lang="en-US" altLang="de-DE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quadrupole potential</a:t>
            </a:r>
            <a:endParaRPr lang="de-DE" altLang="de-DE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4212000" y="4796890"/>
                <a:ext cx="3955121" cy="698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=−2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=2</m:t>
                          </m:r>
                        </m:sup>
                        <m:e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4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ℓ=2,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ℓ=2,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796890"/>
                <a:ext cx="3955121" cy="6980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fields of multipoles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6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3847"/>
              </p:ext>
            </p:extLst>
          </p:nvPr>
        </p:nvGraphicFramePr>
        <p:xfrm>
          <a:off x="685800" y="1899320"/>
          <a:ext cx="2857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2" name="Equation" r:id="rId4" imgW="139680" imgH="139680" progId="Equation.DSMT4">
                  <p:embed/>
                </p:oleObj>
              </mc:Choice>
              <mc:Fallback>
                <p:oleObj name="Equation" r:id="rId4" imgW="139680" imgH="139680" progId="Equation.DSMT4">
                  <p:embed/>
                  <p:pic>
                    <p:nvPicPr>
                      <p:cNvPr id="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99320"/>
                        <a:ext cx="28575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762000" y="228032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04800" y="2708945"/>
            <a:ext cx="1449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Monopole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2381250" y="1899320"/>
            <a:ext cx="971550" cy="533400"/>
            <a:chOff x="1248" y="816"/>
            <a:chExt cx="612" cy="33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1344" y="1104"/>
              <a:ext cx="48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8" name="Oval 8"/>
            <p:cNvSpPr>
              <a:spLocks noChangeArrowheads="1"/>
            </p:cNvSpPr>
            <p:nvPr/>
          </p:nvSpPr>
          <p:spPr bwMode="auto">
            <a:xfrm>
              <a:off x="1728" y="1056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296" y="1056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graphicFrame>
          <p:nvGraphicFramePr>
            <p:cNvPr id="30" name="Object 10"/>
            <p:cNvGraphicFramePr>
              <a:graphicFrameLocks noChangeAspect="1"/>
            </p:cNvGraphicFramePr>
            <p:nvPr/>
          </p:nvGraphicFramePr>
          <p:xfrm>
            <a:off x="1680" y="816"/>
            <a:ext cx="18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63" name="Equation" r:id="rId6" imgW="139680" imgH="139680" progId="Equation.DSMT4">
                    <p:embed/>
                  </p:oleObj>
                </mc:Choice>
                <mc:Fallback>
                  <p:oleObj name="Equation" r:id="rId6" imgW="139680" imgH="139680" progId="Equation.DSMT4">
                    <p:embed/>
                    <p:pic>
                      <p:nvPicPr>
                        <p:cNvPr id="3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816"/>
                          <a:ext cx="18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11"/>
            <p:cNvGraphicFramePr>
              <a:graphicFrameLocks noChangeAspect="1"/>
            </p:cNvGraphicFramePr>
            <p:nvPr/>
          </p:nvGraphicFramePr>
          <p:xfrm>
            <a:off x="1248" y="864"/>
            <a:ext cx="163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64" name="Equation" r:id="rId8" imgW="126720" imgH="101520" progId="Equation.DSMT4">
                    <p:embed/>
                  </p:oleObj>
                </mc:Choice>
                <mc:Fallback>
                  <p:oleObj name="Equation" r:id="rId8" imgW="126720" imgH="101520" progId="Equation.DSMT4">
                    <p:embed/>
                    <p:pic>
                      <p:nvPicPr>
                        <p:cNvPr id="31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864"/>
                          <a:ext cx="163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12"/>
          <p:cNvGrpSpPr>
            <a:grpSpLocks/>
          </p:cNvGrpSpPr>
          <p:nvPr/>
        </p:nvGrpSpPr>
        <p:grpSpPr bwMode="auto">
          <a:xfrm>
            <a:off x="3962400" y="1518320"/>
            <a:ext cx="1706563" cy="914400"/>
            <a:chOff x="2352" y="672"/>
            <a:chExt cx="1075" cy="576"/>
          </a:xfrm>
        </p:grpSpPr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2640" y="768"/>
              <a:ext cx="480" cy="43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 rot="10800000">
              <a:off x="2592" y="1152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 rot="10800000">
              <a:off x="3072" y="1131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6" name="Oval 16"/>
            <p:cNvSpPr>
              <a:spLocks noChangeArrowheads="1"/>
            </p:cNvSpPr>
            <p:nvPr/>
          </p:nvSpPr>
          <p:spPr bwMode="auto">
            <a:xfrm>
              <a:off x="3051" y="720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7" name="Oval 17"/>
            <p:cNvSpPr>
              <a:spLocks noChangeArrowheads="1"/>
            </p:cNvSpPr>
            <p:nvPr/>
          </p:nvSpPr>
          <p:spPr bwMode="auto">
            <a:xfrm>
              <a:off x="2592" y="720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graphicFrame>
          <p:nvGraphicFramePr>
            <p:cNvPr id="38" name="Object 18"/>
            <p:cNvGraphicFramePr>
              <a:graphicFrameLocks noChangeAspect="1"/>
            </p:cNvGraphicFramePr>
            <p:nvPr/>
          </p:nvGraphicFramePr>
          <p:xfrm>
            <a:off x="2400" y="720"/>
            <a:ext cx="163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65" name="Equation" r:id="rId10" imgW="126720" imgH="101520" progId="Equation.DSMT4">
                    <p:embed/>
                  </p:oleObj>
                </mc:Choice>
                <mc:Fallback>
                  <p:oleObj name="Equation" r:id="rId10" imgW="126720" imgH="101520" progId="Equation.DSMT4">
                    <p:embed/>
                    <p:pic>
                      <p:nvPicPr>
                        <p:cNvPr id="38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720"/>
                          <a:ext cx="163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19"/>
            <p:cNvGraphicFramePr>
              <a:graphicFrameLocks noChangeAspect="1"/>
            </p:cNvGraphicFramePr>
            <p:nvPr/>
          </p:nvGraphicFramePr>
          <p:xfrm>
            <a:off x="3264" y="1104"/>
            <a:ext cx="163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66" name="Equation" r:id="rId12" imgW="126720" imgH="101520" progId="Equation.DSMT4">
                    <p:embed/>
                  </p:oleObj>
                </mc:Choice>
                <mc:Fallback>
                  <p:oleObj name="Equation" r:id="rId12" imgW="126720" imgH="101520" progId="Equation.DSMT4">
                    <p:embed/>
                    <p:pic>
                      <p:nvPicPr>
                        <p:cNvPr id="39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1104"/>
                          <a:ext cx="163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20"/>
            <p:cNvGraphicFramePr>
              <a:graphicFrameLocks noChangeAspect="1"/>
            </p:cNvGraphicFramePr>
            <p:nvPr/>
          </p:nvGraphicFramePr>
          <p:xfrm>
            <a:off x="3216" y="672"/>
            <a:ext cx="18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67" name="Equation" r:id="rId13" imgW="139680" imgH="139680" progId="Equation.DSMT4">
                    <p:embed/>
                  </p:oleObj>
                </mc:Choice>
                <mc:Fallback>
                  <p:oleObj name="Equation" r:id="rId13" imgW="139680" imgH="139680" progId="Equation.DSMT4">
                    <p:embed/>
                    <p:pic>
                      <p:nvPicPr>
                        <p:cNvPr id="4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672"/>
                          <a:ext cx="18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21"/>
            <p:cNvGraphicFramePr>
              <a:graphicFrameLocks noChangeAspect="1"/>
            </p:cNvGraphicFramePr>
            <p:nvPr/>
          </p:nvGraphicFramePr>
          <p:xfrm>
            <a:off x="2352" y="1056"/>
            <a:ext cx="18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68" name="Equation" r:id="rId14" imgW="139680" imgH="139680" progId="Equation.DSMT4">
                    <p:embed/>
                  </p:oleObj>
                </mc:Choice>
                <mc:Fallback>
                  <p:oleObj name="Equation" r:id="rId14" imgW="139680" imgH="139680" progId="Equation.DSMT4">
                    <p:embed/>
                    <p:pic>
                      <p:nvPicPr>
                        <p:cNvPr id="41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1056"/>
                          <a:ext cx="18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6400800" y="908720"/>
            <a:ext cx="2038350" cy="1447800"/>
            <a:chOff x="4032" y="576"/>
            <a:chExt cx="1284" cy="912"/>
          </a:xfrm>
        </p:grpSpPr>
        <p:sp>
          <p:nvSpPr>
            <p:cNvPr id="43" name="Line 23"/>
            <p:cNvSpPr>
              <a:spLocks noChangeShapeType="1"/>
            </p:cNvSpPr>
            <p:nvPr/>
          </p:nvSpPr>
          <p:spPr bwMode="auto">
            <a:xfrm flipH="1">
              <a:off x="4272" y="663"/>
              <a:ext cx="334" cy="3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4" name="Line 24"/>
            <p:cNvSpPr>
              <a:spLocks noChangeShapeType="1"/>
            </p:cNvSpPr>
            <p:nvPr/>
          </p:nvSpPr>
          <p:spPr bwMode="auto">
            <a:xfrm flipH="1">
              <a:off x="4256" y="1121"/>
              <a:ext cx="334" cy="3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" name="Line 25"/>
            <p:cNvSpPr>
              <a:spLocks noChangeShapeType="1"/>
            </p:cNvSpPr>
            <p:nvPr/>
          </p:nvSpPr>
          <p:spPr bwMode="auto">
            <a:xfrm flipH="1">
              <a:off x="4730" y="676"/>
              <a:ext cx="334" cy="3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6" name="Line 26"/>
            <p:cNvSpPr>
              <a:spLocks noChangeShapeType="1"/>
            </p:cNvSpPr>
            <p:nvPr/>
          </p:nvSpPr>
          <p:spPr bwMode="auto">
            <a:xfrm flipH="1">
              <a:off x="4749" y="1085"/>
              <a:ext cx="334" cy="3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7" name="Rectangle 27"/>
            <p:cNvSpPr>
              <a:spLocks noChangeArrowheads="1"/>
            </p:cNvSpPr>
            <p:nvPr/>
          </p:nvSpPr>
          <p:spPr bwMode="auto">
            <a:xfrm>
              <a:off x="4589" y="672"/>
              <a:ext cx="480" cy="43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8" name="Oval 28"/>
            <p:cNvSpPr>
              <a:spLocks noChangeArrowheads="1"/>
            </p:cNvSpPr>
            <p:nvPr/>
          </p:nvSpPr>
          <p:spPr bwMode="auto">
            <a:xfrm rot="10800000">
              <a:off x="4541" y="1056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9" name="Oval 29"/>
            <p:cNvSpPr>
              <a:spLocks noChangeArrowheads="1"/>
            </p:cNvSpPr>
            <p:nvPr/>
          </p:nvSpPr>
          <p:spPr bwMode="auto">
            <a:xfrm rot="10800000">
              <a:off x="5021" y="1035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0" name="Oval 30"/>
            <p:cNvSpPr>
              <a:spLocks noChangeArrowheads="1"/>
            </p:cNvSpPr>
            <p:nvPr/>
          </p:nvSpPr>
          <p:spPr bwMode="auto">
            <a:xfrm>
              <a:off x="5000" y="624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1" name="Oval 31"/>
            <p:cNvSpPr>
              <a:spLocks noChangeArrowheads="1"/>
            </p:cNvSpPr>
            <p:nvPr/>
          </p:nvSpPr>
          <p:spPr bwMode="auto">
            <a:xfrm>
              <a:off x="4541" y="624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graphicFrame>
          <p:nvGraphicFramePr>
            <p:cNvPr id="52" name="Object 32"/>
            <p:cNvGraphicFramePr>
              <a:graphicFrameLocks noChangeAspect="1"/>
            </p:cNvGraphicFramePr>
            <p:nvPr/>
          </p:nvGraphicFramePr>
          <p:xfrm>
            <a:off x="5136" y="672"/>
            <a:ext cx="163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69" name="Equation" r:id="rId15" imgW="126720" imgH="101520" progId="Equation.DSMT4">
                    <p:embed/>
                  </p:oleObj>
                </mc:Choice>
                <mc:Fallback>
                  <p:oleObj name="Equation" r:id="rId15" imgW="126720" imgH="101520" progId="Equation.DSMT4">
                    <p:embed/>
                    <p:pic>
                      <p:nvPicPr>
                        <p:cNvPr id="52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6" y="672"/>
                          <a:ext cx="163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33"/>
            <p:cNvGraphicFramePr>
              <a:graphicFrameLocks noChangeAspect="1"/>
            </p:cNvGraphicFramePr>
            <p:nvPr/>
          </p:nvGraphicFramePr>
          <p:xfrm>
            <a:off x="4368" y="1056"/>
            <a:ext cx="163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0" name="Equation" r:id="rId16" imgW="126720" imgH="101520" progId="Equation.DSMT4">
                    <p:embed/>
                  </p:oleObj>
                </mc:Choice>
                <mc:Fallback>
                  <p:oleObj name="Equation" r:id="rId16" imgW="126720" imgH="101520" progId="Equation.DSMT4">
                    <p:embed/>
                    <p:pic>
                      <p:nvPicPr>
                        <p:cNvPr id="53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1056"/>
                          <a:ext cx="163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34"/>
            <p:cNvGraphicFramePr>
              <a:graphicFrameLocks noChangeAspect="1"/>
            </p:cNvGraphicFramePr>
            <p:nvPr/>
          </p:nvGraphicFramePr>
          <p:xfrm>
            <a:off x="4272" y="576"/>
            <a:ext cx="18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1" name="Equation" r:id="rId17" imgW="139680" imgH="139680" progId="Equation.DSMT4">
                    <p:embed/>
                  </p:oleObj>
                </mc:Choice>
                <mc:Fallback>
                  <p:oleObj name="Equation" r:id="rId17" imgW="139680" imgH="139680" progId="Equation.DSMT4">
                    <p:embed/>
                    <p:pic>
                      <p:nvPicPr>
                        <p:cNvPr id="54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576"/>
                          <a:ext cx="18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35"/>
            <p:cNvGraphicFramePr>
              <a:graphicFrameLocks noChangeAspect="1"/>
            </p:cNvGraphicFramePr>
            <p:nvPr/>
          </p:nvGraphicFramePr>
          <p:xfrm>
            <a:off x="5136" y="1008"/>
            <a:ext cx="18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2" name="Equation" r:id="rId18" imgW="139680" imgH="139680" progId="Equation.DSMT4">
                    <p:embed/>
                  </p:oleObj>
                </mc:Choice>
                <mc:Fallback>
                  <p:oleObj name="Equation" r:id="rId18" imgW="139680" imgH="139680" progId="Equation.DSMT4">
                    <p:embed/>
                    <p:pic>
                      <p:nvPicPr>
                        <p:cNvPr id="55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6" y="1008"/>
                          <a:ext cx="18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272" y="1008"/>
              <a:ext cx="480" cy="43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7" name="Oval 37"/>
            <p:cNvSpPr>
              <a:spLocks noChangeArrowheads="1"/>
            </p:cNvSpPr>
            <p:nvPr/>
          </p:nvSpPr>
          <p:spPr bwMode="auto">
            <a:xfrm rot="10800000">
              <a:off x="4224" y="1392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8" name="Oval 38"/>
            <p:cNvSpPr>
              <a:spLocks noChangeArrowheads="1"/>
            </p:cNvSpPr>
            <p:nvPr/>
          </p:nvSpPr>
          <p:spPr bwMode="auto">
            <a:xfrm rot="10800000">
              <a:off x="4704" y="1371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9" name="Oval 39"/>
            <p:cNvSpPr>
              <a:spLocks noChangeArrowheads="1"/>
            </p:cNvSpPr>
            <p:nvPr/>
          </p:nvSpPr>
          <p:spPr bwMode="auto">
            <a:xfrm>
              <a:off x="4683" y="960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0" name="Oval 40"/>
            <p:cNvSpPr>
              <a:spLocks noChangeArrowheads="1"/>
            </p:cNvSpPr>
            <p:nvPr/>
          </p:nvSpPr>
          <p:spPr bwMode="auto">
            <a:xfrm>
              <a:off x="4224" y="960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graphicFrame>
          <p:nvGraphicFramePr>
            <p:cNvPr id="61" name="Object 41"/>
            <p:cNvGraphicFramePr>
              <a:graphicFrameLocks noChangeAspect="1"/>
            </p:cNvGraphicFramePr>
            <p:nvPr/>
          </p:nvGraphicFramePr>
          <p:xfrm>
            <a:off x="4032" y="960"/>
            <a:ext cx="163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3" name="Equation" r:id="rId19" imgW="126720" imgH="101520" progId="Equation.DSMT4">
                    <p:embed/>
                  </p:oleObj>
                </mc:Choice>
                <mc:Fallback>
                  <p:oleObj name="Equation" r:id="rId19" imgW="126720" imgH="101520" progId="Equation.DSMT4">
                    <p:embed/>
                    <p:pic>
                      <p:nvPicPr>
                        <p:cNvPr id="61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960"/>
                          <a:ext cx="163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42"/>
            <p:cNvGraphicFramePr>
              <a:graphicFrameLocks noChangeAspect="1"/>
            </p:cNvGraphicFramePr>
            <p:nvPr/>
          </p:nvGraphicFramePr>
          <p:xfrm>
            <a:off x="4848" y="1344"/>
            <a:ext cx="163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4" name="Equation" r:id="rId20" imgW="126720" imgH="101520" progId="Equation.DSMT4">
                    <p:embed/>
                  </p:oleObj>
                </mc:Choice>
                <mc:Fallback>
                  <p:oleObj name="Equation" r:id="rId20" imgW="126720" imgH="101520" progId="Equation.DSMT4">
                    <p:embed/>
                    <p:pic>
                      <p:nvPicPr>
                        <p:cNvPr id="62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344"/>
                          <a:ext cx="163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43"/>
            <p:cNvGraphicFramePr>
              <a:graphicFrameLocks noChangeAspect="1"/>
            </p:cNvGraphicFramePr>
            <p:nvPr/>
          </p:nvGraphicFramePr>
          <p:xfrm>
            <a:off x="4608" y="780"/>
            <a:ext cx="18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5" name="Equation" r:id="rId21" imgW="139680" imgH="139680" progId="Equation.DSMT4">
                    <p:embed/>
                  </p:oleObj>
                </mc:Choice>
                <mc:Fallback>
                  <p:oleObj name="Equation" r:id="rId21" imgW="139680" imgH="139680" progId="Equation.DSMT4">
                    <p:embed/>
                    <p:pic>
                      <p:nvPicPr>
                        <p:cNvPr id="6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780"/>
                          <a:ext cx="18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44"/>
            <p:cNvGraphicFramePr>
              <a:graphicFrameLocks noChangeAspect="1"/>
            </p:cNvGraphicFramePr>
            <p:nvPr/>
          </p:nvGraphicFramePr>
          <p:xfrm>
            <a:off x="4032" y="1296"/>
            <a:ext cx="18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6" name="Equation" r:id="rId22" imgW="139680" imgH="139680" progId="Equation.DSMT4">
                    <p:embed/>
                  </p:oleObj>
                </mc:Choice>
                <mc:Fallback>
                  <p:oleObj name="Equation" r:id="rId22" imgW="139680" imgH="139680" progId="Equation.DSMT4">
                    <p:embed/>
                    <p:pic>
                      <p:nvPicPr>
                        <p:cNvPr id="64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1296"/>
                          <a:ext cx="18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Text Box 45"/>
          <p:cNvSpPr txBox="1">
            <a:spLocks noChangeArrowheads="1"/>
          </p:cNvSpPr>
          <p:nvPr/>
        </p:nvSpPr>
        <p:spPr bwMode="auto">
          <a:xfrm>
            <a:off x="2438400" y="2708945"/>
            <a:ext cx="952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dipole</a:t>
            </a:r>
          </a:p>
        </p:txBody>
      </p:sp>
      <p:sp>
        <p:nvSpPr>
          <p:cNvPr id="66" name="Text Box 46"/>
          <p:cNvSpPr txBox="1">
            <a:spLocks noChangeArrowheads="1"/>
          </p:cNvSpPr>
          <p:nvPr/>
        </p:nvSpPr>
        <p:spPr bwMode="auto">
          <a:xfrm>
            <a:off x="4038600" y="2708945"/>
            <a:ext cx="15680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quadrupole</a:t>
            </a:r>
          </a:p>
        </p:txBody>
      </p:sp>
      <p:sp>
        <p:nvSpPr>
          <p:cNvPr id="67" name="Text Box 47"/>
          <p:cNvSpPr txBox="1">
            <a:spLocks noChangeArrowheads="1"/>
          </p:cNvSpPr>
          <p:nvPr/>
        </p:nvSpPr>
        <p:spPr bwMode="auto">
          <a:xfrm>
            <a:off x="6934200" y="2708945"/>
            <a:ext cx="12426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octopole</a:t>
            </a:r>
            <a:endParaRPr kumimoji="1" lang="en-US" altLang="zh-TW" sz="2400" dirty="0" smtClean="0">
              <a:solidFill>
                <a:srgbClr val="00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7020000" y="3415595"/>
                <a:ext cx="1228991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000" y="3415595"/>
                <a:ext cx="1228991" cy="6109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feld 71"/>
              <p:cNvSpPr txBox="1"/>
              <p:nvPr/>
            </p:nvSpPr>
            <p:spPr>
              <a:xfrm>
                <a:off x="2304000" y="3415595"/>
                <a:ext cx="1228991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feld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000" y="3415595"/>
                <a:ext cx="1228991" cy="61093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feld 72"/>
              <p:cNvSpPr txBox="1"/>
              <p:nvPr/>
            </p:nvSpPr>
            <p:spPr>
              <a:xfrm>
                <a:off x="4248000" y="3415595"/>
                <a:ext cx="1228991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feld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000" y="3415595"/>
                <a:ext cx="1228991" cy="61093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feld 73"/>
              <p:cNvSpPr txBox="1"/>
              <p:nvPr/>
            </p:nvSpPr>
            <p:spPr>
              <a:xfrm>
                <a:off x="468000" y="3415595"/>
                <a:ext cx="112960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feld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3415595"/>
                <a:ext cx="1129604" cy="61093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Monopole, dipole, quadrupole,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7534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1"/>
          <p:cNvGrpSpPr>
            <a:grpSpLocks/>
          </p:cNvGrpSpPr>
          <p:nvPr/>
        </p:nvGrpSpPr>
        <p:grpSpPr bwMode="auto">
          <a:xfrm>
            <a:off x="971600" y="1196752"/>
            <a:ext cx="7127875" cy="4105275"/>
            <a:chOff x="567" y="572"/>
            <a:chExt cx="4490" cy="2586"/>
          </a:xfrm>
        </p:grpSpPr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1111" y="1389"/>
              <a:ext cx="3855" cy="1769"/>
            </a:xfrm>
            <a:custGeom>
              <a:avLst/>
              <a:gdLst>
                <a:gd name="T0" fmla="*/ 817 w 3583"/>
                <a:gd name="T1" fmla="*/ 0 h 1769"/>
                <a:gd name="T2" fmla="*/ 3583 w 3583"/>
                <a:gd name="T3" fmla="*/ 0 h 1769"/>
                <a:gd name="T4" fmla="*/ 2722 w 3583"/>
                <a:gd name="T5" fmla="*/ 1769 h 1769"/>
                <a:gd name="T6" fmla="*/ 0 w 3583"/>
                <a:gd name="T7" fmla="*/ 1769 h 1769"/>
                <a:gd name="T8" fmla="*/ 817 w 3583"/>
                <a:gd name="T9" fmla="*/ 0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3" h="1769">
                  <a:moveTo>
                    <a:pt x="817" y="0"/>
                  </a:moveTo>
                  <a:lnTo>
                    <a:pt x="3583" y="0"/>
                  </a:lnTo>
                  <a:lnTo>
                    <a:pt x="2722" y="1769"/>
                  </a:lnTo>
                  <a:lnTo>
                    <a:pt x="0" y="1769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EBF4AA"/>
            </a:soli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EBF4AA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>
              <a:off x="567" y="2160"/>
              <a:ext cx="1044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Oval 19"/>
            <p:cNvSpPr>
              <a:spLocks noChangeArrowheads="1"/>
            </p:cNvSpPr>
            <p:nvPr/>
          </p:nvSpPr>
          <p:spPr bwMode="auto">
            <a:xfrm>
              <a:off x="3153" y="1661"/>
              <a:ext cx="317" cy="227"/>
            </a:xfrm>
            <a:prstGeom prst="ellipse">
              <a:avLst/>
            </a:prstGeom>
            <a:gradFill rotWithShape="1">
              <a:gsLst>
                <a:gs pos="0">
                  <a:srgbClr val="669900">
                    <a:gamma/>
                    <a:shade val="0"/>
                    <a:invGamma/>
                  </a:srgbClr>
                </a:gs>
                <a:gs pos="100000">
                  <a:srgbClr val="669900"/>
                </a:gs>
              </a:gsLst>
              <a:lin ang="27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99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20"/>
            <p:cNvSpPr>
              <a:spLocks noChangeArrowheads="1"/>
            </p:cNvSpPr>
            <p:nvPr/>
          </p:nvSpPr>
          <p:spPr bwMode="auto">
            <a:xfrm>
              <a:off x="3380" y="2614"/>
              <a:ext cx="363" cy="317"/>
            </a:xfrm>
            <a:prstGeom prst="ellipse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>
                    <a:alpha val="75999"/>
                  </a:srgbClr>
                </a:gs>
              </a:gsLst>
              <a:lin ang="27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99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21"/>
            <p:cNvSpPr>
              <a:spLocks noChangeShapeType="1"/>
            </p:cNvSpPr>
            <p:nvPr/>
          </p:nvSpPr>
          <p:spPr bwMode="auto">
            <a:xfrm>
              <a:off x="1611" y="2160"/>
              <a:ext cx="1678" cy="635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22"/>
            <p:cNvSpPr>
              <a:spLocks noChangeShapeType="1"/>
            </p:cNvSpPr>
            <p:nvPr/>
          </p:nvSpPr>
          <p:spPr bwMode="auto">
            <a:xfrm flipV="1">
              <a:off x="1611" y="1843"/>
              <a:ext cx="1496" cy="317"/>
            </a:xfrm>
            <a:prstGeom prst="line">
              <a:avLst/>
            </a:prstGeom>
            <a:noFill/>
            <a:ln w="57150">
              <a:solidFill>
                <a:srgbClr val="669900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23"/>
            <p:cNvSpPr>
              <a:spLocks/>
            </p:cNvSpPr>
            <p:nvPr/>
          </p:nvSpPr>
          <p:spPr bwMode="auto">
            <a:xfrm rot="-2535786">
              <a:off x="3334" y="1344"/>
              <a:ext cx="725" cy="99"/>
            </a:xfrm>
            <a:custGeom>
              <a:avLst/>
              <a:gdLst>
                <a:gd name="T0" fmla="*/ 0 w 725"/>
                <a:gd name="T1" fmla="*/ 53 h 99"/>
                <a:gd name="T2" fmla="*/ 90 w 725"/>
                <a:gd name="T3" fmla="*/ 8 h 99"/>
                <a:gd name="T4" fmla="*/ 181 w 725"/>
                <a:gd name="T5" fmla="*/ 99 h 99"/>
                <a:gd name="T6" fmla="*/ 272 w 725"/>
                <a:gd name="T7" fmla="*/ 8 h 99"/>
                <a:gd name="T8" fmla="*/ 362 w 725"/>
                <a:gd name="T9" fmla="*/ 99 h 99"/>
                <a:gd name="T10" fmla="*/ 453 w 725"/>
                <a:gd name="T11" fmla="*/ 8 h 99"/>
                <a:gd name="T12" fmla="*/ 544 w 725"/>
                <a:gd name="T13" fmla="*/ 99 h 99"/>
                <a:gd name="T14" fmla="*/ 635 w 725"/>
                <a:gd name="T15" fmla="*/ 8 h 99"/>
                <a:gd name="T16" fmla="*/ 680 w 725"/>
                <a:gd name="T17" fmla="*/ 53 h 99"/>
                <a:gd name="T18" fmla="*/ 725 w 725"/>
                <a:gd name="T19" fmla="*/ 5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5" h="99">
                  <a:moveTo>
                    <a:pt x="0" y="53"/>
                  </a:moveTo>
                  <a:cubicBezTo>
                    <a:pt x="30" y="26"/>
                    <a:pt x="60" y="0"/>
                    <a:pt x="90" y="8"/>
                  </a:cubicBezTo>
                  <a:cubicBezTo>
                    <a:pt x="120" y="16"/>
                    <a:pt x="151" y="99"/>
                    <a:pt x="181" y="99"/>
                  </a:cubicBezTo>
                  <a:cubicBezTo>
                    <a:pt x="211" y="99"/>
                    <a:pt x="242" y="8"/>
                    <a:pt x="272" y="8"/>
                  </a:cubicBezTo>
                  <a:cubicBezTo>
                    <a:pt x="302" y="8"/>
                    <a:pt x="332" y="99"/>
                    <a:pt x="362" y="99"/>
                  </a:cubicBezTo>
                  <a:cubicBezTo>
                    <a:pt x="392" y="99"/>
                    <a:pt x="423" y="8"/>
                    <a:pt x="453" y="8"/>
                  </a:cubicBezTo>
                  <a:cubicBezTo>
                    <a:pt x="483" y="8"/>
                    <a:pt x="514" y="99"/>
                    <a:pt x="544" y="99"/>
                  </a:cubicBezTo>
                  <a:cubicBezTo>
                    <a:pt x="574" y="99"/>
                    <a:pt x="612" y="16"/>
                    <a:pt x="635" y="8"/>
                  </a:cubicBezTo>
                  <a:cubicBezTo>
                    <a:pt x="658" y="0"/>
                    <a:pt x="665" y="46"/>
                    <a:pt x="680" y="53"/>
                  </a:cubicBezTo>
                  <a:cubicBezTo>
                    <a:pt x="695" y="60"/>
                    <a:pt x="718" y="53"/>
                    <a:pt x="725" y="53"/>
                  </a:cubicBezTo>
                </a:path>
              </a:pathLst>
            </a:cu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none" w="lg" len="med"/>
              <a:tailEnd type="triangl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Text Box 25"/>
            <p:cNvSpPr txBox="1">
              <a:spLocks noChangeArrowheads="1"/>
            </p:cNvSpPr>
            <p:nvPr/>
          </p:nvSpPr>
          <p:spPr bwMode="auto">
            <a:xfrm>
              <a:off x="3243" y="1117"/>
              <a:ext cx="272" cy="44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6699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de-DE" sz="4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</a:p>
          </p:txBody>
        </p:sp>
        <p:sp>
          <p:nvSpPr>
            <p:cNvPr id="55" name="Text Box 26"/>
            <p:cNvSpPr txBox="1">
              <a:spLocks noChangeArrowheads="1"/>
            </p:cNvSpPr>
            <p:nvPr/>
          </p:nvSpPr>
          <p:spPr bwMode="auto">
            <a:xfrm>
              <a:off x="3062" y="1934"/>
              <a:ext cx="93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66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dirty="0">
                  <a:solidFill>
                    <a:srgbClr val="66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de-DE" dirty="0" smtClean="0">
                  <a:solidFill>
                    <a:srgbClr val="66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arget excited</a:t>
              </a:r>
              <a:endParaRPr lang="en-US" altLang="de-DE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 Box 27"/>
            <p:cNvSpPr txBox="1">
              <a:spLocks noChangeArrowheads="1"/>
            </p:cNvSpPr>
            <p:nvPr/>
          </p:nvSpPr>
          <p:spPr bwMode="auto">
            <a:xfrm>
              <a:off x="2926" y="2924"/>
              <a:ext cx="72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66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dirty="0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  <a:endParaRPr lang="en-US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auto">
            <a:xfrm flipH="1">
              <a:off x="1520" y="1979"/>
              <a:ext cx="181" cy="36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Text Box 29"/>
            <p:cNvSpPr txBox="1">
              <a:spLocks noChangeArrowheads="1"/>
            </p:cNvSpPr>
            <p:nvPr/>
          </p:nvSpPr>
          <p:spPr bwMode="auto">
            <a:xfrm>
              <a:off x="658" y="2296"/>
              <a:ext cx="63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66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</a:p>
          </p:txBody>
        </p:sp>
        <p:sp>
          <p:nvSpPr>
            <p:cNvPr id="59" name="Text Box 30"/>
            <p:cNvSpPr txBox="1">
              <a:spLocks noChangeArrowheads="1"/>
            </p:cNvSpPr>
            <p:nvPr/>
          </p:nvSpPr>
          <p:spPr bwMode="auto">
            <a:xfrm>
              <a:off x="1338" y="1616"/>
              <a:ext cx="77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66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</a:p>
          </p:txBody>
        </p:sp>
        <p:sp>
          <p:nvSpPr>
            <p:cNvPr id="60" name="Rectangle 35"/>
            <p:cNvSpPr>
              <a:spLocks noChangeArrowheads="1"/>
            </p:cNvSpPr>
            <p:nvPr/>
          </p:nvSpPr>
          <p:spPr bwMode="auto">
            <a:xfrm rot="-1509385">
              <a:off x="4195" y="572"/>
              <a:ext cx="862" cy="54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6699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Text Box 37"/>
            <p:cNvSpPr txBox="1">
              <a:spLocks noChangeArrowheads="1"/>
            </p:cNvSpPr>
            <p:nvPr/>
          </p:nvSpPr>
          <p:spPr bwMode="auto">
            <a:xfrm rot="19966119">
              <a:off x="4286" y="691"/>
              <a:ext cx="63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66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HPGe</a:t>
              </a:r>
              <a:endParaRPr lang="en-US" altLang="de-D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39"/>
            <p:cNvSpPr txBox="1">
              <a:spLocks noChangeArrowheads="1"/>
            </p:cNvSpPr>
            <p:nvPr/>
          </p:nvSpPr>
          <p:spPr bwMode="auto">
            <a:xfrm>
              <a:off x="3561" y="1474"/>
              <a:ext cx="363" cy="36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6699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de-D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</a:p>
          </p:txBody>
        </p:sp>
        <p:sp>
          <p:nvSpPr>
            <p:cNvPr id="63" name="Freeform 40"/>
            <p:cNvSpPr>
              <a:spLocks/>
            </p:cNvSpPr>
            <p:nvPr/>
          </p:nvSpPr>
          <p:spPr bwMode="auto">
            <a:xfrm>
              <a:off x="3742" y="1525"/>
              <a:ext cx="91" cy="181"/>
            </a:xfrm>
            <a:custGeom>
              <a:avLst/>
              <a:gdLst>
                <a:gd name="T0" fmla="*/ 0 w 93"/>
                <a:gd name="T1" fmla="*/ 0 h 208"/>
                <a:gd name="T2" fmla="*/ 93 w 93"/>
                <a:gd name="T3" fmla="*/ 77 h 208"/>
                <a:gd name="T4" fmla="*/ 87 w 93"/>
                <a:gd name="T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208">
                  <a:moveTo>
                    <a:pt x="0" y="0"/>
                  </a:moveTo>
                  <a:cubicBezTo>
                    <a:pt x="44" y="10"/>
                    <a:pt x="77" y="33"/>
                    <a:pt x="93" y="77"/>
                  </a:cubicBezTo>
                  <a:cubicBezTo>
                    <a:pt x="87" y="205"/>
                    <a:pt x="87" y="161"/>
                    <a:pt x="87" y="208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</a:t>
            </a:r>
            <a:r>
              <a:rPr lang="de-DE" dirty="0" smtClean="0"/>
              <a:t> </a:t>
            </a:r>
            <a:r>
              <a:rPr lang="el-GR" dirty="0" smtClean="0"/>
              <a:t>γ</a:t>
            </a:r>
            <a:r>
              <a:rPr lang="en-US" dirty="0" smtClean="0"/>
              <a:t>-ray coincidence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258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00" y="980728"/>
            <a:ext cx="6068291" cy="4572000"/>
          </a:xfrm>
          <a:prstGeom prst="rect">
            <a:avLst/>
          </a:prstGeom>
        </p:spPr>
      </p:pic>
      <p:pic>
        <p:nvPicPr>
          <p:cNvPr id="3" name="RMaj_Coule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2800" y="980728"/>
            <a:ext cx="6096000" cy="4572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2000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3532938" cy="172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6984000" y="1295944"/>
                <a:ext cx="2049279" cy="766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𝑑𝑊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𝑅𝑒𝑠𝑡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𝑅𝑒𝑠𝑡</m:t>
                              </m:r>
                            </m:sup>
                          </m:sSubSup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000" y="1295944"/>
                <a:ext cx="2049279" cy="7662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936000" y="2447944"/>
                <a:ext cx="2306593" cy="656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𝑅𝑢𝑡h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𝑐𝑚</m:t>
                              </m:r>
                            </m:sup>
                          </m:sSubSup>
                        </m:den>
                      </m:f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𝑠𝑖𝑛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0" y="2447944"/>
                <a:ext cx="2306593" cy="6563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1008000" y="3167944"/>
                <a:ext cx="1783502" cy="657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𝑐𝑚</m:t>
                              </m:r>
                            </m:sup>
                          </m:sSubSup>
                        </m:num>
                        <m:den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  <m:r>
                        <a:rPr lang="de-DE" sz="1600" b="0" i="1" smtClean="0">
                          <a:latin typeface="Cambria Math"/>
                        </a:rPr>
                        <m:t>=4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00" y="3167944"/>
                <a:ext cx="1783502" cy="6571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/>
              <p:cNvSpPr txBox="1"/>
              <p:nvPr/>
            </p:nvSpPr>
            <p:spPr>
              <a:xfrm>
                <a:off x="936000" y="4607944"/>
                <a:ext cx="3603294" cy="764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𝑅𝑒𝑠𝑡</m:t>
                              </m:r>
                            </m:sup>
                          </m:sSubSup>
                        </m:num>
                        <m:den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de-DE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b="0" i="1" smtClean="0"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600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de-DE" sz="1600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1−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de-DE" sz="16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den>
                                  </m:f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𝜗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7" name="Textfeld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0" y="4607944"/>
                <a:ext cx="3603294" cy="7646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/>
              <p:cNvSpPr txBox="1"/>
              <p:nvPr/>
            </p:nvSpPr>
            <p:spPr>
              <a:xfrm>
                <a:off x="576000" y="3887944"/>
                <a:ext cx="6077689" cy="748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𝑑𝑊</m:t>
                          </m:r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𝑅𝑒𝑠𝑡</m:t>
                              </m:r>
                            </m:sup>
                          </m:sSubSup>
                        </m:den>
                      </m:f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4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=0,2,4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𝑘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≤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𝜅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≤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𝜅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" name="Textfeld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3887944"/>
                <a:ext cx="6077689" cy="7489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71"/>
          <p:cNvSpPr txBox="1">
            <a:spLocks noChangeArrowheads="1"/>
          </p:cNvSpPr>
          <p:nvPr/>
        </p:nvSpPr>
        <p:spPr bwMode="auto">
          <a:xfrm>
            <a:off x="539552" y="1927865"/>
            <a:ext cx="6142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fr-FR" altLang="de-DE" sz="1200" b="1" dirty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fr-FR" altLang="de-DE" sz="1200" b="1" baseline="30000" dirty="0">
                <a:solidFill>
                  <a:srgbClr val="000000"/>
                </a:solidFill>
                <a:latin typeface="Times New Roman" pitchFamily="18" charset="0"/>
              </a:rPr>
              <a:t>-22</a:t>
            </a:r>
            <a:r>
              <a:rPr lang="fr-FR" altLang="de-DE" sz="1200" b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2483768" y="991761"/>
            <a:ext cx="9076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fr-FR" altLang="de-DE" sz="1200" dirty="0">
                <a:solidFill>
                  <a:srgbClr val="0000CC"/>
                </a:solidFill>
                <a:latin typeface="Times New Roman" pitchFamily="18" charset="0"/>
              </a:rPr>
              <a:t>1</a:t>
            </a:r>
            <a:r>
              <a:rPr lang="fr-FR" altLang="de-DE" sz="1200" b="1" dirty="0">
                <a:solidFill>
                  <a:srgbClr val="0000CC"/>
                </a:solidFill>
                <a:latin typeface="Times New Roman" pitchFamily="18" charset="0"/>
              </a:rPr>
              <a:t>0</a:t>
            </a:r>
            <a:r>
              <a:rPr lang="fr-FR" altLang="de-DE" sz="1200" b="1" baseline="30000" dirty="0">
                <a:solidFill>
                  <a:srgbClr val="0000CC"/>
                </a:solidFill>
                <a:latin typeface="Times New Roman" pitchFamily="18" charset="0"/>
              </a:rPr>
              <a:t>-12</a:t>
            </a:r>
            <a:r>
              <a:rPr lang="fr-FR" altLang="de-DE" sz="1200" b="1" dirty="0">
                <a:solidFill>
                  <a:srgbClr val="0000CC"/>
                </a:solidFill>
                <a:latin typeface="Times New Roman" pitchFamily="18" charset="0"/>
              </a:rPr>
              <a:t>-10</a:t>
            </a:r>
            <a:r>
              <a:rPr lang="fr-FR" altLang="de-DE" sz="1200" b="1" baseline="30000" dirty="0">
                <a:solidFill>
                  <a:srgbClr val="0000CC"/>
                </a:solidFill>
                <a:latin typeface="Times New Roman" pitchFamily="18" charset="0"/>
              </a:rPr>
              <a:t>-9</a:t>
            </a:r>
            <a:r>
              <a:rPr lang="fr-FR" altLang="de-DE" sz="1200" b="1" dirty="0">
                <a:solidFill>
                  <a:srgbClr val="0000CC"/>
                </a:solidFill>
                <a:latin typeface="Times New Roman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5004000" y="2051944"/>
                <a:ext cx="1768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≡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sz="1000" dirty="0" smtClean="0"/>
                  <a:t>(excitation probability</a:t>
                </a:r>
                <a:r>
                  <a:rPr lang="de-DE" sz="1000" dirty="0" smtClean="0"/>
                  <a:t>)</a:t>
                </a:r>
                <a:endParaRPr lang="de-DE" sz="10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00" y="2051944"/>
                <a:ext cx="1768946" cy="369332"/>
              </a:xfrm>
              <a:prstGeom prst="rect">
                <a:avLst/>
              </a:prstGeom>
              <a:blipFill>
                <a:blip r:embed="rId9"/>
                <a:stretch>
                  <a:fillRect r="-6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eschweifte Klammer rechts 3"/>
          <p:cNvSpPr/>
          <p:nvPr/>
        </p:nvSpPr>
        <p:spPr bwMode="auto">
          <a:xfrm rot="5400000">
            <a:off x="5204301" y="1772816"/>
            <a:ext cx="216024" cy="45910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896000" y="1303144"/>
                <a:ext cx="2270365" cy="727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𝑅𝑢𝑡h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𝑐𝑚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𝑐𝑚</m:t>
                              </m:r>
                            </m:sup>
                          </m:sSubSup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000" y="1303144"/>
                <a:ext cx="2270365" cy="7278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3456000" y="1295944"/>
                <a:ext cx="1634807" cy="744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000" y="1295944"/>
                <a:ext cx="1634807" cy="74411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</a:t>
            </a:r>
            <a:r>
              <a:rPr lang="en-US" sz="1800" dirty="0" smtClean="0">
                <a:solidFill>
                  <a:schemeClr val="tx1"/>
                </a:solidFill>
              </a:rPr>
              <a:t> particle – </a:t>
            </a:r>
            <a:r>
              <a:rPr lang="el-GR" sz="1800" dirty="0" smtClean="0">
                <a:solidFill>
                  <a:schemeClr val="tx1"/>
                </a:solidFill>
              </a:rPr>
              <a:t>γ</a:t>
            </a:r>
            <a:r>
              <a:rPr lang="en-US" sz="1800" dirty="0" smtClean="0">
                <a:solidFill>
                  <a:schemeClr val="tx1"/>
                </a:solidFill>
              </a:rPr>
              <a:t>-ray coincidence measurement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262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/>
      <p:bldP spid="37" grpId="0"/>
      <p:bldP spid="38" grpId="0"/>
      <p:bldP spid="2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3532938" cy="172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420000" y="1295944"/>
                <a:ext cx="3784626" cy="744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𝑅𝑢𝑡h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𝑐𝑚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𝑐𝑚</m:t>
                              </m:r>
                            </m:sup>
                          </m:sSubSup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1295944"/>
                <a:ext cx="3784626" cy="744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6984000" y="1295944"/>
                <a:ext cx="2049279" cy="766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𝑑𝑊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𝑅𝑒𝑠𝑡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𝑅𝑒𝑠𝑡</m:t>
                              </m:r>
                            </m:sup>
                          </m:sSubSup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000" y="1295944"/>
                <a:ext cx="2049279" cy="7662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936000" y="2447944"/>
                <a:ext cx="2306593" cy="656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𝑅𝑢𝑡h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𝑐𝑚</m:t>
                              </m:r>
                            </m:sup>
                          </m:sSubSup>
                        </m:den>
                      </m:f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𝑠𝑖𝑛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0" y="2447944"/>
                <a:ext cx="2306593" cy="6563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1008000" y="3167944"/>
                <a:ext cx="1783502" cy="657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𝑐𝑚</m:t>
                              </m:r>
                            </m:sup>
                          </m:sSubSup>
                        </m:num>
                        <m:den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  <m:r>
                        <a:rPr lang="de-DE" sz="1600" b="0" i="1" smtClean="0">
                          <a:latin typeface="Cambria Math"/>
                        </a:rPr>
                        <m:t>=4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00" y="3167944"/>
                <a:ext cx="1783502" cy="6571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/>
              <p:cNvSpPr txBox="1"/>
              <p:nvPr/>
            </p:nvSpPr>
            <p:spPr>
              <a:xfrm>
                <a:off x="936000" y="4607944"/>
                <a:ext cx="1651478" cy="712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𝑅𝑒𝑠𝑡</m:t>
                              </m:r>
                            </m:sup>
                          </m:sSubSup>
                        </m:num>
                        <m:den>
                          <m:r>
                            <a:rPr lang="de-DE" sz="1600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𝑙𝑎𝑏</m:t>
                              </m:r>
                            </m:sup>
                          </m:sSubSup>
                        </m:den>
                      </m:f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7" name="Textfeld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0" y="4607944"/>
                <a:ext cx="1651478" cy="7125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/>
              <p:cNvSpPr txBox="1"/>
              <p:nvPr/>
            </p:nvSpPr>
            <p:spPr>
              <a:xfrm>
                <a:off x="579600" y="3887944"/>
                <a:ext cx="5016886" cy="686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𝑑𝑊</m:t>
                          </m:r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𝑅𝑒𝑠𝑡</m:t>
                              </m:r>
                            </m:sup>
                          </m:sSubSup>
                        </m:den>
                      </m:f>
                      <m:r>
                        <a:rPr lang="de-DE" sz="1600" i="1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≅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" name="Textfeld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00" y="3887944"/>
                <a:ext cx="5016886" cy="6863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5220000" y="5075944"/>
                <a:ext cx="3776097" cy="305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5075944"/>
                <a:ext cx="3776097" cy="3050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840000" y="3563944"/>
                <a:ext cx="1967783" cy="469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000" y="3563944"/>
                <a:ext cx="1967783" cy="469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6847200" y="3995944"/>
                <a:ext cx="1108059" cy="474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de-DE" sz="1200" b="0" i="1" smtClean="0">
                              <a:latin typeface="Cambria Math"/>
                            </a:rPr>
                            <m:t>+1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de-DE" sz="1200" b="0" i="1" smtClean="0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200" y="3995944"/>
                <a:ext cx="1108059" cy="47436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847200" y="4427944"/>
                <a:ext cx="2027671" cy="482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200" b="0" i="1" smtClean="0">
                                  <a:latin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</a:rPr>
                                <m:t>−3</m:t>
                              </m:r>
                            </m:e>
                          </m:d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200" y="4427944"/>
                <a:ext cx="2027671" cy="4820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 6"/>
          <p:cNvSpPr/>
          <p:nvPr/>
        </p:nvSpPr>
        <p:spPr bwMode="auto">
          <a:xfrm>
            <a:off x="6840000" y="3563944"/>
            <a:ext cx="1980000" cy="1400251"/>
          </a:xfrm>
          <a:prstGeom prst="rect">
            <a:avLst/>
          </a:prstGeom>
          <a:noFill/>
          <a:ln w="63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</a:t>
            </a:r>
            <a:r>
              <a:rPr lang="en-US" sz="1800" dirty="0" smtClean="0">
                <a:solidFill>
                  <a:prstClr val="black"/>
                </a:solidFill>
              </a:rPr>
              <a:t>particle </a:t>
            </a:r>
            <a:r>
              <a:rPr lang="en-US" sz="1800" dirty="0">
                <a:solidFill>
                  <a:prstClr val="black"/>
                </a:solidFill>
              </a:rPr>
              <a:t>– </a:t>
            </a:r>
            <a:r>
              <a:rPr lang="el-GR" sz="1800" dirty="0">
                <a:solidFill>
                  <a:prstClr val="black"/>
                </a:solidFill>
              </a:rPr>
              <a:t>γ</a:t>
            </a:r>
            <a:r>
              <a:rPr lang="en-US" sz="1800" dirty="0">
                <a:solidFill>
                  <a:prstClr val="black"/>
                </a:solidFill>
              </a:rPr>
              <a:t>-ray coincidence measurement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76737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360000" y="764704"/>
            <a:ext cx="5573712" cy="3744912"/>
            <a:chOff x="1785144" y="1224000"/>
            <a:chExt cx="5573712" cy="374491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144" y="1224000"/>
              <a:ext cx="5573712" cy="3744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 rot="-1620000">
              <a:off x="6120000" y="2592000"/>
              <a:ext cx="2821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Dy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 rot="3060000">
              <a:off x="5382000" y="4456800"/>
              <a:ext cx="2436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Pb</a:t>
              </a:r>
              <a:endParaRPr lang="de-DE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Gleichschenkliges Dreieck 11"/>
            <p:cNvSpPr/>
            <p:nvPr/>
          </p:nvSpPr>
          <p:spPr bwMode="auto">
            <a:xfrm rot="2460000">
              <a:off x="6239809" y="1300415"/>
              <a:ext cx="144000" cy="216000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1587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97" y="2968033"/>
            <a:ext cx="1410254" cy="112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01" y="4296850"/>
            <a:ext cx="899645" cy="135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8208000" y="3346659"/>
                <a:ext cx="899157" cy="369332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4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000" y="3346659"/>
                <a:ext cx="899157" cy="369332"/>
              </a:xfrm>
              <a:prstGeom prst="rect">
                <a:avLst/>
              </a:prstGeom>
              <a:blipFill>
                <a:blip r:embed="rId6"/>
                <a:stretch>
                  <a:fillRect l="-87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992000" y="4730311"/>
                <a:ext cx="1155636" cy="369332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12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11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000" y="4730311"/>
                <a:ext cx="1155636" cy="369332"/>
              </a:xfrm>
              <a:prstGeom prst="rect">
                <a:avLst/>
              </a:prstGeom>
              <a:blipFill>
                <a:blip r:embed="rId7"/>
                <a:stretch>
                  <a:fillRect l="-73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</a:t>
            </a:r>
            <a:r>
              <a:rPr lang="en-US" sz="1800" dirty="0" smtClean="0">
                <a:solidFill>
                  <a:prstClr val="black"/>
                </a:solidFill>
              </a:rPr>
              <a:t>particle </a:t>
            </a:r>
            <a:r>
              <a:rPr lang="en-US" sz="1800" dirty="0">
                <a:solidFill>
                  <a:prstClr val="black"/>
                </a:solidFill>
              </a:rPr>
              <a:t>– </a:t>
            </a:r>
            <a:r>
              <a:rPr lang="el-GR" sz="1800" dirty="0">
                <a:solidFill>
                  <a:prstClr val="black"/>
                </a:solidFill>
              </a:rPr>
              <a:t>γ</a:t>
            </a:r>
            <a:r>
              <a:rPr lang="en-US" sz="1800" dirty="0">
                <a:solidFill>
                  <a:prstClr val="black"/>
                </a:solidFill>
              </a:rPr>
              <a:t>-ray coincidence measurement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17354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web-docs\INDIA\IUAC-2007\KINEMATIC\Sn-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07223"/>
            <a:ext cx="7019925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78315" y="770471"/>
            <a:ext cx="259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→ </a:t>
            </a:r>
            <a:r>
              <a:rPr lang="en-US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112</a:t>
            </a: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Sn @ 175 MeV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tezist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692696"/>
            <a:ext cx="1960245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628000" y="1238471"/>
            <a:ext cx="259686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627784" y="4622471"/>
            <a:ext cx="269873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72000" bIns="0" rtlCol="0">
            <a:spAutoFit/>
          </a:bodyPr>
          <a:lstStyle/>
          <a:p>
            <a:r>
              <a:rPr lang="el-GR" sz="2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ϑ</a:t>
            </a:r>
            <a:r>
              <a:rPr lang="de-DE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990186" y="1139112"/>
                <a:ext cx="1190326" cy="345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186" y="1139112"/>
                <a:ext cx="1190326" cy="345672"/>
              </a:xfrm>
              <a:prstGeom prst="rect">
                <a:avLst/>
              </a:prstGeom>
              <a:blipFill>
                <a:blip r:embed="rId5"/>
                <a:stretch>
                  <a:fillRect l="-3077" t="-3509" b="-140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0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u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712"/>
            <a:ext cx="3249612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475656" y="5229325"/>
            <a:ext cx="1229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altLang="de-DE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beam</a:t>
            </a:r>
            <a:endParaRPr lang="de-DE" altLang="de-DE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93277" y="2591937"/>
            <a:ext cx="13424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altLang="de-DE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target</a:t>
            </a:r>
            <a:endParaRPr lang="de-DE" altLang="de-DE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595163" y="908720"/>
            <a:ext cx="3081293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baseline="30000" dirty="0" smtClean="0">
                <a:solidFill>
                  <a:srgbClr val="0000CC"/>
                </a:solidFill>
                <a:latin typeface="Times New Roman" pitchFamily="18" charset="0"/>
              </a:rPr>
              <a:t>58</a:t>
            </a: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</a:rPr>
              <a:t>Ni </a:t>
            </a: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altLang="de-DE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122</a:t>
            </a: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Sn at 175 MeV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400" b="1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altLang="de-DE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de-DE" sz="16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safe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202 MeV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beam intensity = 0.5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pnA</a:t>
            </a:r>
            <a:endParaRPr lang="en-US" altLang="de-DE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target thickness = 0.5 mg/cm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 luminosity = 8·10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27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s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  <a:endParaRPr lang="en-US" altLang="de-DE" sz="1200" baseline="30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2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altLang="de-DE" sz="1200" dirty="0" smtClean="0">
                <a:latin typeface="Times New Roman" pitchFamily="18" charset="0"/>
                <a:cs typeface="Times New Roman" pitchFamily="18" charset="0"/>
              </a:rPr>
              <a:t>cross section ~ 70 </a:t>
            </a:r>
            <a:r>
              <a:rPr lang="en-US" altLang="de-DE" sz="1200" dirty="0" err="1" smtClean="0">
                <a:latin typeface="Times New Roman" pitchFamily="18" charset="0"/>
                <a:cs typeface="Times New Roman" pitchFamily="18" charset="0"/>
              </a:rPr>
              <a:t>mb</a:t>
            </a:r>
            <a:endParaRPr lang="en-US" altLang="de-DE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2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event rate = 560 s</a:t>
            </a:r>
            <a:r>
              <a:rPr lang="en-US" altLang="de-DE" sz="12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1200" b="1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-efficiency = 0.005</a:t>
            </a:r>
            <a:endParaRPr lang="en-US" altLang="de-DE" sz="1200" baseline="30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l-GR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-rate (Sn) = 3/s</a:t>
            </a:r>
            <a:endParaRPr lang="el-GR" altLang="de-DE" sz="1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0000" y="6300000"/>
            <a:ext cx="26581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Kumar et al., Phys. Rev. C81, 024306 (2010)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00000" y="6300000"/>
            <a:ext cx="2701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Saxena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C90, 024316 (2014)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44" y="3861048"/>
            <a:ext cx="2420937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8" descr="ge-cl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47" y="4303007"/>
            <a:ext cx="1795939" cy="144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499992" y="5805264"/>
            <a:ext cx="1359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 Ge detector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at IUAC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55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595163" y="908720"/>
            <a:ext cx="2601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baseline="30000" dirty="0" smtClean="0">
                <a:solidFill>
                  <a:srgbClr val="0000CC"/>
                </a:solidFill>
                <a:latin typeface="Times New Roman" pitchFamily="18" charset="0"/>
              </a:rPr>
              <a:t>58</a:t>
            </a: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</a:rPr>
              <a:t>Ni </a:t>
            </a: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altLang="de-DE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122</a:t>
            </a: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Sn at 175 MeV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40000" y="6300000"/>
            <a:ext cx="26581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Kumar et al., Phys. Rev. C81, 024306 (2010)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00000" y="6300000"/>
            <a:ext cx="2701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Saxena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C90, 024316 (2014)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3" descr="raw-da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>
            <a:fillRect/>
          </a:stretch>
        </p:blipFill>
        <p:spPr bwMode="auto">
          <a:xfrm>
            <a:off x="5157986" y="1387152"/>
            <a:ext cx="3446462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u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712"/>
            <a:ext cx="3249612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75656" y="5229325"/>
            <a:ext cx="1229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altLang="de-DE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beam</a:t>
            </a:r>
            <a:endParaRPr lang="de-DE" altLang="de-DE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44" y="3861048"/>
            <a:ext cx="2420937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499992" y="5805264"/>
            <a:ext cx="1359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 Ge detector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93277" y="2591937"/>
            <a:ext cx="13424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altLang="de-DE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target</a:t>
            </a:r>
            <a:endParaRPr lang="de-DE" altLang="de-DE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at IUAC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190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0000" y="6300000"/>
            <a:ext cx="2220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Jhingan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laboratory at IUAC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ppac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764704"/>
            <a:ext cx="773113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ppac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7" y="764704"/>
            <a:ext cx="76676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943105"/>
              </p:ext>
            </p:extLst>
          </p:nvPr>
        </p:nvGraphicFramePr>
        <p:xfrm>
          <a:off x="2954337" y="3357091"/>
          <a:ext cx="381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6" name="Equation" r:id="rId6" imgW="162000" imgH="209460" progId="Equation.3">
                  <p:embed/>
                </p:oleObj>
              </mc:Choice>
              <mc:Fallback>
                <p:oleObj name="Equation" r:id="rId6" imgW="162000" imgH="209460" progId="Equation.3">
                  <p:embed/>
                  <p:pic>
                    <p:nvPicPr>
                      <p:cNvPr id="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337" y="3357091"/>
                        <a:ext cx="381000" cy="482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191499"/>
              </p:ext>
            </p:extLst>
          </p:nvPr>
        </p:nvGraphicFramePr>
        <p:xfrm>
          <a:off x="3530600" y="3357091"/>
          <a:ext cx="1041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7" name="Equation" r:id="rId8" imgW="495180" imgH="209460" progId="Equation.3">
                  <p:embed/>
                </p:oleObj>
              </mc:Choice>
              <mc:Fallback>
                <p:oleObj name="Equation" r:id="rId8" imgW="495180" imgH="209460" progId="Equation.3">
                  <p:embed/>
                  <p:pic>
                    <p:nvPicPr>
                      <p:cNvPr id="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0600" y="3357091"/>
                        <a:ext cx="1041400" cy="482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5"/>
          <p:cNvSpPr>
            <a:spLocks noChangeShapeType="1"/>
          </p:cNvSpPr>
          <p:nvPr/>
        </p:nvSpPr>
        <p:spPr bwMode="auto">
          <a:xfrm rot="300000">
            <a:off x="3459162" y="2709391"/>
            <a:ext cx="360363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1874837" y="1988666"/>
            <a:ext cx="1439863" cy="649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1874837" y="1988666"/>
            <a:ext cx="108108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1154112" y="1988666"/>
            <a:ext cx="6492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>
            <a:off x="1835150" y="1806104"/>
            <a:ext cx="0" cy="3603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298450" y="1629891"/>
            <a:ext cx="1216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000" baseline="3000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58</a:t>
            </a:r>
            <a:r>
              <a:rPr lang="en-US" altLang="de-DE" sz="200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Ni beam</a:t>
            </a:r>
            <a:endParaRPr lang="de-DE" altLang="de-DE" sz="2000" smtClean="0">
              <a:solidFill>
                <a:srgbClr val="FF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385467" y="1375891"/>
            <a:ext cx="7104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000" baseline="30000" dirty="0" smtClean="0">
                <a:solidFill>
                  <a:srgbClr val="3333FF"/>
                </a:solidFill>
                <a:latin typeface="Times New Roman" pitchFamily="18" charset="0"/>
                <a:cs typeface="Arial" pitchFamily="34" charset="0"/>
              </a:rPr>
              <a:t>122</a:t>
            </a:r>
            <a:r>
              <a:rPr lang="en-US" altLang="de-DE" sz="2000" dirty="0" smtClean="0">
                <a:solidFill>
                  <a:srgbClr val="3333FF"/>
                </a:solidFill>
                <a:latin typeface="Times New Roman" pitchFamily="18" charset="0"/>
                <a:cs typeface="Arial" pitchFamily="34" charset="0"/>
              </a:rPr>
              <a:t>Sn</a:t>
            </a:r>
            <a:endParaRPr lang="de-DE" altLang="de-DE" sz="2000" dirty="0" smtClean="0">
              <a:solidFill>
                <a:srgbClr val="3333FF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7339"/>
            <a:ext cx="253523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69507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56544"/>
            <a:ext cx="25590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0" y="4305945"/>
            <a:ext cx="1778508" cy="6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7632000" y="4932291"/>
            <a:ext cx="790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delay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line</a:t>
            </a:r>
            <a:endParaRPr lang="en-US" altLang="de-DE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3924291"/>
            <a:ext cx="2066544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/>
          <p:cNvSpPr txBox="1">
            <a:spLocks noChangeArrowheads="1"/>
          </p:cNvSpPr>
          <p:nvPr/>
        </p:nvSpPr>
        <p:spPr bwMode="auto">
          <a:xfrm>
            <a:off x="6120000" y="5364291"/>
            <a:ext cx="7524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time </a:t>
            </a:r>
            <a:r>
              <a:rPr lang="de-DE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endParaRPr lang="en-US" altLang="de-DE" sz="1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feld 24"/>
          <p:cNvSpPr txBox="1">
            <a:spLocks noChangeArrowheads="1"/>
          </p:cNvSpPr>
          <p:nvPr/>
        </p:nvSpPr>
        <p:spPr bwMode="auto">
          <a:xfrm>
            <a:off x="5940000" y="4032291"/>
            <a:ext cx="8451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~ tan</a:t>
            </a:r>
            <a:r>
              <a:rPr lang="el-GR" altLang="de-DE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ϑ</a:t>
            </a:r>
            <a:endParaRPr lang="en-US" altLang="de-DE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uppieren 12"/>
          <p:cNvGrpSpPr>
            <a:grpSpLocks/>
          </p:cNvGrpSpPr>
          <p:nvPr/>
        </p:nvGrpSpPr>
        <p:grpSpPr bwMode="auto">
          <a:xfrm>
            <a:off x="7092000" y="4788291"/>
            <a:ext cx="228600" cy="276225"/>
            <a:chOff x="298800" y="3438000"/>
            <a:chExt cx="227948" cy="276999"/>
          </a:xfrm>
        </p:grpSpPr>
        <p:sp>
          <p:nvSpPr>
            <p:cNvPr id="27" name="Ellipse 26"/>
            <p:cNvSpPr/>
            <p:nvPr/>
          </p:nvSpPr>
          <p:spPr>
            <a:xfrm>
              <a:off x="316212" y="3501678"/>
              <a:ext cx="178876" cy="17989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" name="Textfeld 11"/>
            <p:cNvSpPr txBox="1">
              <a:spLocks noChangeArrowheads="1"/>
            </p:cNvSpPr>
            <p:nvPr/>
          </p:nvSpPr>
          <p:spPr bwMode="auto">
            <a:xfrm>
              <a:off x="298800" y="3438000"/>
              <a:ext cx="2279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0" lang="en-US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uppieren 13"/>
          <p:cNvGrpSpPr>
            <a:grpSpLocks/>
          </p:cNvGrpSpPr>
          <p:nvPr/>
        </p:nvGrpSpPr>
        <p:grpSpPr bwMode="auto">
          <a:xfrm>
            <a:off x="7092280" y="4104291"/>
            <a:ext cx="261938" cy="276225"/>
            <a:chOff x="576000" y="3590400"/>
            <a:chExt cx="261610" cy="276999"/>
          </a:xfrm>
        </p:grpSpPr>
        <p:sp>
          <p:nvSpPr>
            <p:cNvPr id="30" name="Ellipse 29"/>
            <p:cNvSpPr/>
            <p:nvPr/>
          </p:nvSpPr>
          <p:spPr>
            <a:xfrm>
              <a:off x="615638" y="3654078"/>
              <a:ext cx="180748" cy="17989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" name="Textfeld 23"/>
            <p:cNvSpPr txBox="1">
              <a:spLocks noChangeArrowheads="1"/>
            </p:cNvSpPr>
            <p:nvPr/>
          </p:nvSpPr>
          <p:spPr bwMode="auto">
            <a:xfrm>
              <a:off x="576000" y="3590400"/>
              <a:ext cx="26161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o</a:t>
              </a:r>
              <a:endParaRPr kumimoji="0" lang="en-US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feld 17"/>
          <p:cNvSpPr txBox="1">
            <a:spLocks noChangeArrowheads="1"/>
          </p:cNvSpPr>
          <p:nvPr/>
        </p:nvSpPr>
        <p:spPr bwMode="auto">
          <a:xfrm>
            <a:off x="4160242" y="962491"/>
            <a:ext cx="22573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V</a:t>
            </a:r>
            <a:r>
              <a:rPr lang="de-DE" altLang="de-DE" sz="14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~ 500 V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p = 5-10 Torr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gap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~ 3 mm </a:t>
            </a:r>
            <a:r>
              <a:rPr lang="de-DE" altLang="de-DE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anode-cathode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de-DE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Annular gas-filled parallel-plate avalanche counter (PPAC)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47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u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712"/>
            <a:ext cx="3249612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475656" y="5229325"/>
            <a:ext cx="1229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altLang="de-DE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beam</a:t>
            </a:r>
            <a:endParaRPr lang="de-DE" altLang="de-DE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93277" y="2591937"/>
            <a:ext cx="13424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altLang="de-DE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target</a:t>
            </a:r>
            <a:endParaRPr lang="de-DE" altLang="de-DE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04048" y="764704"/>
            <a:ext cx="4032448" cy="101566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delay line: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 – outer contact </a:t>
            </a:r>
            <a:r>
              <a:rPr lang="en-US" sz="1200" dirty="0" smtClean="0">
                <a:latin typeface="Times New Roman"/>
                <a:cs typeface="Times New Roman"/>
              </a:rPr>
              <a:t>≈ tan</a:t>
            </a:r>
            <a:r>
              <a:rPr lang="el-GR" sz="1200" dirty="0" smtClean="0">
                <a:latin typeface="Times New Roman"/>
                <a:cs typeface="Times New Roman"/>
              </a:rPr>
              <a:t>ϑ</a:t>
            </a:r>
            <a:endParaRPr lang="de-DE" sz="1200" dirty="0" smtClean="0">
              <a:latin typeface="Times New Roman"/>
              <a:cs typeface="Times New Roman"/>
            </a:endParaRPr>
          </a:p>
          <a:p>
            <a:pPr algn="l"/>
            <a:endParaRPr lang="de-DE" sz="1200" dirty="0" smtClean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pPr algn="l"/>
            <a:endParaRPr lang="de-DE" sz="1200" dirty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pPr algn="l"/>
            <a:endParaRPr lang="de-DE" sz="1200" dirty="0" smtClean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pPr algn="l"/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φ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-segmentation : </a:t>
            </a:r>
            <a:r>
              <a:rPr lang="de-DE" sz="1200" dirty="0" smtClean="0">
                <a:latin typeface="Times New Roman"/>
                <a:cs typeface="Times New Roman"/>
              </a:rPr>
              <a:t>36</a:t>
            </a:r>
            <a:r>
              <a:rPr lang="de-DE" sz="1200" baseline="30000" dirty="0" smtClean="0">
                <a:latin typeface="Times New Roman"/>
                <a:cs typeface="Times New Roman"/>
              </a:rPr>
              <a:t>0</a:t>
            </a:r>
            <a:r>
              <a:rPr lang="de-DE" sz="1200" dirty="0" smtClean="0">
                <a:latin typeface="Times New Roman"/>
                <a:cs typeface="Times New Roman"/>
              </a:rPr>
              <a:t>, 72</a:t>
            </a:r>
            <a:r>
              <a:rPr lang="de-DE" sz="1200" baseline="30000" dirty="0" smtClean="0">
                <a:latin typeface="Times New Roman"/>
                <a:cs typeface="Times New Roman"/>
              </a:rPr>
              <a:t>0</a:t>
            </a:r>
            <a:r>
              <a:rPr lang="de-DE" sz="1200" dirty="0" smtClean="0">
                <a:latin typeface="Times New Roman"/>
                <a:cs typeface="Times New Roman"/>
              </a:rPr>
              <a:t>, 108</a:t>
            </a:r>
            <a:r>
              <a:rPr lang="de-DE" sz="1200" baseline="30000" dirty="0" smtClean="0">
                <a:latin typeface="Times New Roman"/>
                <a:cs typeface="Times New Roman"/>
              </a:rPr>
              <a:t>0</a:t>
            </a:r>
            <a:r>
              <a:rPr lang="de-DE" sz="1200" dirty="0" smtClean="0">
                <a:latin typeface="Times New Roman"/>
                <a:cs typeface="Times New Roman"/>
              </a:rPr>
              <a:t>, </a:t>
            </a:r>
            <a:r>
              <a:rPr lang="de-DE" sz="1200" dirty="0" err="1" smtClean="0">
                <a:latin typeface="Times New Roman"/>
                <a:cs typeface="Times New Roman"/>
              </a:rPr>
              <a:t>etc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681026" y="1025993"/>
                <a:ext cx="3355470" cy="49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𝑡𝑎𝑛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𝜗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𝑡𝑎𝑛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𝑡𝑎𝑛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15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𝑐h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𝑐h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𝑐h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𝑐h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𝑡𝑎𝑛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15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026" y="1025993"/>
                <a:ext cx="3355470" cy="493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4320000" y="1916832"/>
            <a:ext cx="47561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  <a:r>
              <a:rPr lang="en-US" sz="1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projectile measured with PPAC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en-US" sz="1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excitation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index 1 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≡ projectile</a:t>
            </a:r>
            <a:r>
              <a:rPr lang="en-US" sz="1200" dirty="0" smtClean="0">
                <a:latin typeface="Times New Roman"/>
                <a:cs typeface="Times New Roman"/>
              </a:rPr>
              <a:t> (</a:t>
            </a:r>
            <a:r>
              <a:rPr lang="en-US" sz="1200" baseline="30000" dirty="0" smtClean="0">
                <a:latin typeface="Times New Roman"/>
                <a:cs typeface="Times New Roman"/>
              </a:rPr>
              <a:t>58</a:t>
            </a:r>
            <a:r>
              <a:rPr lang="en-US" sz="1200" dirty="0" smtClean="0">
                <a:latin typeface="Times New Roman"/>
                <a:cs typeface="Times New Roman"/>
              </a:rPr>
              <a:t>Ni)     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index 2 ≡ target nucleus</a:t>
            </a:r>
            <a:r>
              <a:rPr lang="en-US" sz="1200" dirty="0" smtClean="0">
                <a:latin typeface="Times New Roman"/>
                <a:cs typeface="Times New Roman"/>
              </a:rPr>
              <a:t> (</a:t>
            </a:r>
            <a:r>
              <a:rPr lang="en-US" sz="1200" baseline="30000" dirty="0" smtClean="0">
                <a:latin typeface="Times New Roman"/>
                <a:cs typeface="Times New Roman"/>
              </a:rPr>
              <a:t>122</a:t>
            </a:r>
            <a:r>
              <a:rPr lang="en-US" sz="1200" dirty="0" smtClean="0">
                <a:latin typeface="Times New Roman"/>
                <a:cs typeface="Times New Roman"/>
              </a:rPr>
              <a:t>Sn)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4320000" y="2483944"/>
                <a:ext cx="3380348" cy="353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𝑐𝑚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=0.04634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f>
                                <m:fPr>
                                  <m:type m:val="lin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𝑙𝑎𝑏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2483944"/>
                <a:ext cx="3380348" cy="353238"/>
              </a:xfrm>
              <a:prstGeom prst="rect">
                <a:avLst/>
              </a:prstGeom>
              <a:blipFill>
                <a:blip r:embed="rId5"/>
                <a:stretch>
                  <a:fillRect t="-68966" r="-6318" b="-13448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7740000" y="2519944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= 0.02594)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320000" y="2807944"/>
                <a:ext cx="2542747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𝑐𝑚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r>
                        <a:rPr lang="de-DE" sz="1400" b="0" i="1" smtClean="0">
                          <a:latin typeface="Cambria Math"/>
                        </a:rPr>
                        <m:t>𝑎𝑟𝑐𝑠𝑖𝑛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2807944"/>
                <a:ext cx="2542747" cy="576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4320000" y="3419944"/>
                <a:ext cx="20386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=0.5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3419944"/>
                <a:ext cx="2038635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4320000" y="3779944"/>
                <a:ext cx="17248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=2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3779944"/>
                <a:ext cx="1724831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4320000" y="4139944"/>
                <a:ext cx="4382097" cy="340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4139944"/>
                <a:ext cx="4382097" cy="340350"/>
              </a:xfrm>
              <a:prstGeom prst="rect">
                <a:avLst/>
              </a:prstGeom>
              <a:blipFill>
                <a:blip r:embed="rId9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320000" y="4499944"/>
                <a:ext cx="3802900" cy="340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4499944"/>
                <a:ext cx="3802900" cy="3403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4320000" y="5075944"/>
                <a:ext cx="2351348" cy="73898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5075944"/>
                <a:ext cx="2351348" cy="7389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540000" y="6300000"/>
            <a:ext cx="26452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D. </a:t>
            </a:r>
            <a:r>
              <a:rPr lang="en-US" altLang="de-DE" sz="1000" dirty="0" err="1" smtClean="0">
                <a:solidFill>
                  <a:srgbClr val="000000"/>
                </a:solidFill>
                <a:latin typeface="Times New Roman" pitchFamily="18" charset="0"/>
              </a:rPr>
              <a:t>Schwalm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et al. </a:t>
            </a:r>
            <a:r>
              <a:rPr lang="en-US" altLang="de-DE" sz="1000" dirty="0" err="1" smtClean="0">
                <a:solidFill>
                  <a:srgbClr val="000000"/>
                </a:solidFill>
                <a:latin typeface="Times New Roman" pitchFamily="18" charset="0"/>
              </a:rPr>
              <a:t>Nucl.Phys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. A192 (1972), 449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shift correction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baseline="30000" dirty="0" smtClean="0">
                <a:solidFill>
                  <a:schemeClr val="tx1"/>
                </a:solidFill>
              </a:rPr>
              <a:t>58</a:t>
            </a:r>
            <a:r>
              <a:rPr lang="en-US" sz="1800" dirty="0" smtClean="0">
                <a:solidFill>
                  <a:schemeClr val="tx1"/>
                </a:solidFill>
              </a:rPr>
              <a:t>Ni + </a:t>
            </a:r>
            <a:r>
              <a:rPr lang="en-US" sz="1800" baseline="30000" dirty="0" smtClean="0">
                <a:solidFill>
                  <a:schemeClr val="tx1"/>
                </a:solidFill>
              </a:rPr>
              <a:t>122</a:t>
            </a:r>
            <a:r>
              <a:rPr lang="en-US" sz="1800" dirty="0" smtClean="0">
                <a:solidFill>
                  <a:schemeClr val="tx1"/>
                </a:solidFill>
              </a:rPr>
              <a:t>Sn at 175 MeV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015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u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712"/>
            <a:ext cx="3249612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475656" y="5229325"/>
            <a:ext cx="1229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altLang="de-DE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beam</a:t>
            </a:r>
            <a:endParaRPr lang="de-DE" altLang="de-DE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93277" y="2591937"/>
            <a:ext cx="13424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altLang="de-DE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target</a:t>
            </a:r>
            <a:endParaRPr lang="de-DE" altLang="de-DE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3" descr="raw-da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>
            <a:fillRect/>
          </a:stretch>
        </p:blipFill>
        <p:spPr bwMode="auto">
          <a:xfrm>
            <a:off x="5157986" y="692696"/>
            <a:ext cx="3446462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311944"/>
            <a:ext cx="3049981" cy="214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2" descr="kesqk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53669"/>
            <a:ext cx="3349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76000" y="302394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127303" y="449982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0000" y="6300000"/>
            <a:ext cx="18085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Kumar, A.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Jhingan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@ IUAC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shift </a:t>
            </a:r>
            <a:r>
              <a:rPr lang="en-US" dirty="0" smtClean="0"/>
              <a:t>correction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baseline="30000" dirty="0">
                <a:solidFill>
                  <a:prstClr val="black"/>
                </a:solidFill>
              </a:rPr>
              <a:t>58</a:t>
            </a:r>
            <a:r>
              <a:rPr lang="en-US" sz="1800" dirty="0">
                <a:solidFill>
                  <a:prstClr val="black"/>
                </a:solidFill>
              </a:rPr>
              <a:t>Ni + </a:t>
            </a:r>
            <a:r>
              <a:rPr lang="en-US" sz="1800" baseline="30000" dirty="0">
                <a:solidFill>
                  <a:prstClr val="black"/>
                </a:solidFill>
              </a:rPr>
              <a:t>122</a:t>
            </a:r>
            <a:r>
              <a:rPr lang="en-US" sz="1800" dirty="0">
                <a:solidFill>
                  <a:prstClr val="black"/>
                </a:solidFill>
              </a:rPr>
              <a:t>Sn at 175 MeV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0585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SC_06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6534912" cy="4340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8"/>
          <p:cNvCxnSpPr/>
          <p:nvPr/>
        </p:nvCxnSpPr>
        <p:spPr bwMode="auto">
          <a:xfrm flipV="1">
            <a:off x="2619199" y="2517304"/>
            <a:ext cx="800673" cy="2954069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Arrow Connector 9"/>
          <p:cNvCxnSpPr/>
          <p:nvPr/>
        </p:nvCxnSpPr>
        <p:spPr bwMode="auto">
          <a:xfrm flipV="1">
            <a:off x="2619199" y="3949477"/>
            <a:ext cx="1024114" cy="1521896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TextBox 12"/>
          <p:cNvSpPr txBox="1"/>
          <p:nvPr/>
        </p:nvSpPr>
        <p:spPr>
          <a:xfrm>
            <a:off x="62089" y="5460352"/>
            <a:ext cx="2557110" cy="6463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CLOVER DETECTORS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@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backward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angles</a:t>
            </a:r>
          </a:p>
        </p:txBody>
      </p:sp>
      <p:cxnSp>
        <p:nvCxnSpPr>
          <p:cNvPr id="9" name="Straight Arrow Connector 13"/>
          <p:cNvCxnSpPr/>
          <p:nvPr/>
        </p:nvCxnSpPr>
        <p:spPr bwMode="auto">
          <a:xfrm>
            <a:off x="4038599" y="1631729"/>
            <a:ext cx="1" cy="1689098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TextBox 17"/>
          <p:cNvSpPr txBox="1"/>
          <p:nvPr/>
        </p:nvSpPr>
        <p:spPr>
          <a:xfrm>
            <a:off x="3995936" y="1261839"/>
            <a:ext cx="1103313" cy="3698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TARGET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4572000" y="3711352"/>
            <a:ext cx="457200" cy="2133600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2" name="Picture 4" descr="DSC_03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730152"/>
            <a:ext cx="4514812" cy="2998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729" descr="IUA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89" y="1261839"/>
            <a:ext cx="938212" cy="936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5"/>
          <p:cNvSpPr txBox="1"/>
          <p:nvPr/>
        </p:nvSpPr>
        <p:spPr>
          <a:xfrm>
            <a:off x="3979037" y="5460352"/>
            <a:ext cx="2555875" cy="3698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PPAC @ forward angle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011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40000" y="692696"/>
            <a:ext cx="5649303" cy="35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15000"/>
              </a:lnSpc>
            </a:pP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excitation by electromagnetic field acting between nuclei.</a:t>
            </a:r>
            <a:endParaRPr lang="fr-FR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79"/>
          <p:cNvGrpSpPr>
            <a:grpSpLocks/>
          </p:cNvGrpSpPr>
          <p:nvPr/>
        </p:nvGrpSpPr>
        <p:grpSpPr bwMode="auto">
          <a:xfrm>
            <a:off x="755650" y="1486634"/>
            <a:ext cx="3873500" cy="1462087"/>
            <a:chOff x="476" y="1194"/>
            <a:chExt cx="2440" cy="921"/>
          </a:xfrm>
        </p:grpSpPr>
        <p:sp>
          <p:nvSpPr>
            <p:cNvPr id="18" name="Freeform 11"/>
            <p:cNvSpPr>
              <a:spLocks noChangeAspect="1"/>
            </p:cNvSpPr>
            <p:nvPr/>
          </p:nvSpPr>
          <p:spPr bwMode="auto">
            <a:xfrm>
              <a:off x="476" y="1503"/>
              <a:ext cx="1460" cy="612"/>
            </a:xfrm>
            <a:custGeom>
              <a:avLst/>
              <a:gdLst>
                <a:gd name="T0" fmla="*/ 0 w 2818"/>
                <a:gd name="T1" fmla="*/ 0 h 1908"/>
                <a:gd name="T2" fmla="*/ 165 w 2818"/>
                <a:gd name="T3" fmla="*/ 1 h 1908"/>
                <a:gd name="T4" fmla="*/ 312 w 2818"/>
                <a:gd name="T5" fmla="*/ 4 h 1908"/>
                <a:gd name="T6" fmla="*/ 491 w 2818"/>
                <a:gd name="T7" fmla="*/ 9 h 1908"/>
                <a:gd name="T8" fmla="*/ 645 w 2818"/>
                <a:gd name="T9" fmla="*/ 13 h 1908"/>
                <a:gd name="T10" fmla="*/ 830 w 2818"/>
                <a:gd name="T11" fmla="*/ 19 h 1908"/>
                <a:gd name="T12" fmla="*/ 977 w 2818"/>
                <a:gd name="T13" fmla="*/ 27 h 1908"/>
                <a:gd name="T14" fmla="*/ 1140 w 2818"/>
                <a:gd name="T15" fmla="*/ 33 h 1908"/>
                <a:gd name="T16" fmla="*/ 1365 w 2818"/>
                <a:gd name="T17" fmla="*/ 45 h 1908"/>
                <a:gd name="T18" fmla="*/ 1557 w 2818"/>
                <a:gd name="T19" fmla="*/ 55 h 1908"/>
                <a:gd name="T20" fmla="*/ 1731 w 2818"/>
                <a:gd name="T21" fmla="*/ 69 h 1908"/>
                <a:gd name="T22" fmla="*/ 1947 w 2818"/>
                <a:gd name="T23" fmla="*/ 88 h 1908"/>
                <a:gd name="T24" fmla="*/ 2153 w 2818"/>
                <a:gd name="T25" fmla="*/ 112 h 1908"/>
                <a:gd name="T26" fmla="*/ 2313 w 2818"/>
                <a:gd name="T27" fmla="*/ 139 h 1908"/>
                <a:gd name="T28" fmla="*/ 2504 w 2818"/>
                <a:gd name="T29" fmla="*/ 177 h 1908"/>
                <a:gd name="T30" fmla="*/ 2678 w 2818"/>
                <a:gd name="T31" fmla="*/ 235 h 1908"/>
                <a:gd name="T32" fmla="*/ 2765 w 2818"/>
                <a:gd name="T33" fmla="*/ 291 h 1908"/>
                <a:gd name="T34" fmla="*/ 2812 w 2818"/>
                <a:gd name="T35" fmla="*/ 366 h 1908"/>
                <a:gd name="T36" fmla="*/ 2801 w 2818"/>
                <a:gd name="T37" fmla="*/ 459 h 1908"/>
                <a:gd name="T38" fmla="*/ 2747 w 2818"/>
                <a:gd name="T39" fmla="*/ 543 h 1908"/>
                <a:gd name="T40" fmla="*/ 2658 w 2818"/>
                <a:gd name="T41" fmla="*/ 636 h 1908"/>
                <a:gd name="T42" fmla="*/ 2540 w 2818"/>
                <a:gd name="T43" fmla="*/ 729 h 1908"/>
                <a:gd name="T44" fmla="*/ 2390 w 2818"/>
                <a:gd name="T45" fmla="*/ 837 h 1908"/>
                <a:gd name="T46" fmla="*/ 2195 w 2818"/>
                <a:gd name="T47" fmla="*/ 958 h 1908"/>
                <a:gd name="T48" fmla="*/ 1988 w 2818"/>
                <a:gd name="T49" fmla="*/ 1084 h 1908"/>
                <a:gd name="T50" fmla="*/ 1814 w 2818"/>
                <a:gd name="T51" fmla="*/ 1183 h 1908"/>
                <a:gd name="T52" fmla="*/ 1662 w 2818"/>
                <a:gd name="T53" fmla="*/ 1263 h 1908"/>
                <a:gd name="T54" fmla="*/ 1493 w 2818"/>
                <a:gd name="T55" fmla="*/ 1359 h 1908"/>
                <a:gd name="T56" fmla="*/ 1311 w 2818"/>
                <a:gd name="T57" fmla="*/ 1452 h 1908"/>
                <a:gd name="T58" fmla="*/ 1134 w 2818"/>
                <a:gd name="T59" fmla="*/ 1545 h 1908"/>
                <a:gd name="T60" fmla="*/ 998 w 2818"/>
                <a:gd name="T61" fmla="*/ 1615 h 1908"/>
                <a:gd name="T62" fmla="*/ 822 w 2818"/>
                <a:gd name="T63" fmla="*/ 1704 h 1908"/>
                <a:gd name="T64" fmla="*/ 589 w 2818"/>
                <a:gd name="T65" fmla="*/ 1818 h 1908"/>
                <a:gd name="T66" fmla="*/ 408 w 2818"/>
                <a:gd name="T67" fmla="*/ 1908 h 1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8" h="1908">
                  <a:moveTo>
                    <a:pt x="0" y="0"/>
                  </a:moveTo>
                  <a:cubicBezTo>
                    <a:pt x="27" y="0"/>
                    <a:pt x="113" y="0"/>
                    <a:pt x="165" y="1"/>
                  </a:cubicBezTo>
                  <a:cubicBezTo>
                    <a:pt x="217" y="2"/>
                    <a:pt x="258" y="3"/>
                    <a:pt x="312" y="4"/>
                  </a:cubicBezTo>
                  <a:cubicBezTo>
                    <a:pt x="366" y="5"/>
                    <a:pt x="436" y="8"/>
                    <a:pt x="491" y="9"/>
                  </a:cubicBezTo>
                  <a:cubicBezTo>
                    <a:pt x="546" y="10"/>
                    <a:pt x="589" y="11"/>
                    <a:pt x="645" y="13"/>
                  </a:cubicBezTo>
                  <a:cubicBezTo>
                    <a:pt x="701" y="15"/>
                    <a:pt x="775" y="17"/>
                    <a:pt x="830" y="19"/>
                  </a:cubicBezTo>
                  <a:cubicBezTo>
                    <a:pt x="885" y="21"/>
                    <a:pt x="925" y="25"/>
                    <a:pt x="977" y="27"/>
                  </a:cubicBezTo>
                  <a:cubicBezTo>
                    <a:pt x="1029" y="29"/>
                    <a:pt x="1075" y="30"/>
                    <a:pt x="1140" y="33"/>
                  </a:cubicBezTo>
                  <a:cubicBezTo>
                    <a:pt x="1205" y="36"/>
                    <a:pt x="1296" y="41"/>
                    <a:pt x="1365" y="45"/>
                  </a:cubicBezTo>
                  <a:cubicBezTo>
                    <a:pt x="1434" y="49"/>
                    <a:pt x="1496" y="51"/>
                    <a:pt x="1557" y="55"/>
                  </a:cubicBezTo>
                  <a:cubicBezTo>
                    <a:pt x="1618" y="59"/>
                    <a:pt x="1666" y="64"/>
                    <a:pt x="1731" y="69"/>
                  </a:cubicBezTo>
                  <a:cubicBezTo>
                    <a:pt x="1796" y="74"/>
                    <a:pt x="1877" y="81"/>
                    <a:pt x="1947" y="88"/>
                  </a:cubicBezTo>
                  <a:cubicBezTo>
                    <a:pt x="2017" y="95"/>
                    <a:pt x="2092" y="104"/>
                    <a:pt x="2153" y="112"/>
                  </a:cubicBezTo>
                  <a:cubicBezTo>
                    <a:pt x="2214" y="120"/>
                    <a:pt x="2255" y="128"/>
                    <a:pt x="2313" y="139"/>
                  </a:cubicBezTo>
                  <a:cubicBezTo>
                    <a:pt x="2371" y="150"/>
                    <a:pt x="2443" y="161"/>
                    <a:pt x="2504" y="177"/>
                  </a:cubicBezTo>
                  <a:cubicBezTo>
                    <a:pt x="2565" y="193"/>
                    <a:pt x="2635" y="216"/>
                    <a:pt x="2678" y="235"/>
                  </a:cubicBezTo>
                  <a:cubicBezTo>
                    <a:pt x="2721" y="254"/>
                    <a:pt x="2743" y="269"/>
                    <a:pt x="2765" y="291"/>
                  </a:cubicBezTo>
                  <a:cubicBezTo>
                    <a:pt x="2787" y="313"/>
                    <a:pt x="2806" y="338"/>
                    <a:pt x="2812" y="366"/>
                  </a:cubicBezTo>
                  <a:cubicBezTo>
                    <a:pt x="2818" y="394"/>
                    <a:pt x="2812" y="430"/>
                    <a:pt x="2801" y="459"/>
                  </a:cubicBezTo>
                  <a:cubicBezTo>
                    <a:pt x="2790" y="488"/>
                    <a:pt x="2771" y="513"/>
                    <a:pt x="2747" y="543"/>
                  </a:cubicBezTo>
                  <a:cubicBezTo>
                    <a:pt x="2723" y="573"/>
                    <a:pt x="2692" y="605"/>
                    <a:pt x="2658" y="636"/>
                  </a:cubicBezTo>
                  <a:cubicBezTo>
                    <a:pt x="2624" y="667"/>
                    <a:pt x="2585" y="696"/>
                    <a:pt x="2540" y="729"/>
                  </a:cubicBezTo>
                  <a:cubicBezTo>
                    <a:pt x="2495" y="762"/>
                    <a:pt x="2447" y="799"/>
                    <a:pt x="2390" y="837"/>
                  </a:cubicBezTo>
                  <a:cubicBezTo>
                    <a:pt x="2333" y="875"/>
                    <a:pt x="2262" y="917"/>
                    <a:pt x="2195" y="958"/>
                  </a:cubicBezTo>
                  <a:cubicBezTo>
                    <a:pt x="2128" y="999"/>
                    <a:pt x="2052" y="1047"/>
                    <a:pt x="1988" y="1084"/>
                  </a:cubicBezTo>
                  <a:cubicBezTo>
                    <a:pt x="1924" y="1121"/>
                    <a:pt x="1868" y="1153"/>
                    <a:pt x="1814" y="1183"/>
                  </a:cubicBezTo>
                  <a:cubicBezTo>
                    <a:pt x="1760" y="1213"/>
                    <a:pt x="1716" y="1234"/>
                    <a:pt x="1662" y="1263"/>
                  </a:cubicBezTo>
                  <a:cubicBezTo>
                    <a:pt x="1608" y="1292"/>
                    <a:pt x="1551" y="1328"/>
                    <a:pt x="1493" y="1359"/>
                  </a:cubicBezTo>
                  <a:cubicBezTo>
                    <a:pt x="1435" y="1390"/>
                    <a:pt x="1371" y="1421"/>
                    <a:pt x="1311" y="1452"/>
                  </a:cubicBezTo>
                  <a:cubicBezTo>
                    <a:pt x="1251" y="1483"/>
                    <a:pt x="1186" y="1518"/>
                    <a:pt x="1134" y="1545"/>
                  </a:cubicBezTo>
                  <a:cubicBezTo>
                    <a:pt x="1082" y="1572"/>
                    <a:pt x="1050" y="1588"/>
                    <a:pt x="998" y="1615"/>
                  </a:cubicBezTo>
                  <a:cubicBezTo>
                    <a:pt x="946" y="1642"/>
                    <a:pt x="890" y="1670"/>
                    <a:pt x="822" y="1704"/>
                  </a:cubicBezTo>
                  <a:cubicBezTo>
                    <a:pt x="754" y="1738"/>
                    <a:pt x="658" y="1784"/>
                    <a:pt x="589" y="1818"/>
                  </a:cubicBezTo>
                  <a:cubicBezTo>
                    <a:pt x="520" y="1852"/>
                    <a:pt x="464" y="1878"/>
                    <a:pt x="408" y="190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476" y="1333"/>
              <a:ext cx="2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839" y="1323"/>
              <a:ext cx="0" cy="181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839" y="1305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de-DE" sz="1600" i="1"/>
                <a:t>b</a:t>
              </a:r>
              <a:endParaRPr lang="fr-FR" altLang="de-DE" sz="1600" i="1"/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1837" y="1695"/>
              <a:ext cx="6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de-DE" sz="1600">
                  <a:solidFill>
                    <a:srgbClr val="FF0000"/>
                  </a:solidFill>
                </a:rPr>
                <a:t>projectile</a:t>
              </a:r>
              <a:endParaRPr lang="fr-FR" altLang="de-DE" sz="1600">
                <a:solidFill>
                  <a:srgbClr val="FF0000"/>
                </a:solidFill>
              </a:endParaRP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2472" y="1436"/>
              <a:ext cx="4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de-DE" sz="1600">
                  <a:solidFill>
                    <a:srgbClr val="0000FF"/>
                  </a:solidFill>
                </a:rPr>
                <a:t>target</a:t>
              </a:r>
              <a:endParaRPr lang="fr-FR" altLang="de-DE" sz="1600">
                <a:solidFill>
                  <a:srgbClr val="0000FF"/>
                </a:solidFill>
              </a:endParaRPr>
            </a:p>
          </p:txBody>
        </p:sp>
        <p:sp>
          <p:nvSpPr>
            <p:cNvPr id="24" name="Freeform 19"/>
            <p:cNvSpPr>
              <a:spLocks noChangeAspect="1"/>
            </p:cNvSpPr>
            <p:nvPr/>
          </p:nvSpPr>
          <p:spPr bwMode="auto">
            <a:xfrm rot="9804066" flipV="1">
              <a:off x="2003" y="1376"/>
              <a:ext cx="529" cy="137"/>
            </a:xfrm>
            <a:custGeom>
              <a:avLst/>
              <a:gdLst>
                <a:gd name="T0" fmla="*/ 0 w 4962"/>
                <a:gd name="T1" fmla="*/ 265 h 530"/>
                <a:gd name="T2" fmla="*/ 454 w 4962"/>
                <a:gd name="T3" fmla="*/ 38 h 530"/>
                <a:gd name="T4" fmla="*/ 908 w 4962"/>
                <a:gd name="T5" fmla="*/ 492 h 530"/>
                <a:gd name="T6" fmla="*/ 1361 w 4962"/>
                <a:gd name="T7" fmla="*/ 38 h 530"/>
                <a:gd name="T8" fmla="*/ 1815 w 4962"/>
                <a:gd name="T9" fmla="*/ 492 h 530"/>
                <a:gd name="T10" fmla="*/ 2268 w 4962"/>
                <a:gd name="T11" fmla="*/ 38 h 530"/>
                <a:gd name="T12" fmla="*/ 2722 w 4962"/>
                <a:gd name="T13" fmla="*/ 464 h 530"/>
                <a:gd name="T14" fmla="*/ 3176 w 4962"/>
                <a:gd name="T15" fmla="*/ 38 h 530"/>
                <a:gd name="T16" fmla="*/ 3629 w 4962"/>
                <a:gd name="T17" fmla="*/ 492 h 530"/>
                <a:gd name="T18" fmla="*/ 4083 w 4962"/>
                <a:gd name="T19" fmla="*/ 38 h 530"/>
                <a:gd name="T20" fmla="*/ 4536 w 4962"/>
                <a:gd name="T21" fmla="*/ 492 h 530"/>
                <a:gd name="T22" fmla="*/ 4962 w 4962"/>
                <a:gd name="T23" fmla="*/ 26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62" h="530">
                  <a:moveTo>
                    <a:pt x="0" y="265"/>
                  </a:moveTo>
                  <a:cubicBezTo>
                    <a:pt x="151" y="132"/>
                    <a:pt x="303" y="0"/>
                    <a:pt x="454" y="38"/>
                  </a:cubicBezTo>
                  <a:cubicBezTo>
                    <a:pt x="605" y="76"/>
                    <a:pt x="757" y="492"/>
                    <a:pt x="908" y="492"/>
                  </a:cubicBezTo>
                  <a:cubicBezTo>
                    <a:pt x="1059" y="492"/>
                    <a:pt x="1210" y="38"/>
                    <a:pt x="1361" y="38"/>
                  </a:cubicBezTo>
                  <a:cubicBezTo>
                    <a:pt x="1512" y="38"/>
                    <a:pt x="1664" y="492"/>
                    <a:pt x="1815" y="492"/>
                  </a:cubicBezTo>
                  <a:cubicBezTo>
                    <a:pt x="1966" y="492"/>
                    <a:pt x="2117" y="43"/>
                    <a:pt x="2268" y="38"/>
                  </a:cubicBezTo>
                  <a:cubicBezTo>
                    <a:pt x="2419" y="33"/>
                    <a:pt x="2571" y="464"/>
                    <a:pt x="2722" y="464"/>
                  </a:cubicBezTo>
                  <a:cubicBezTo>
                    <a:pt x="2873" y="464"/>
                    <a:pt x="3025" y="33"/>
                    <a:pt x="3176" y="38"/>
                  </a:cubicBezTo>
                  <a:cubicBezTo>
                    <a:pt x="3327" y="43"/>
                    <a:pt x="3478" y="492"/>
                    <a:pt x="3629" y="492"/>
                  </a:cubicBezTo>
                  <a:cubicBezTo>
                    <a:pt x="3780" y="492"/>
                    <a:pt x="3932" y="38"/>
                    <a:pt x="4083" y="38"/>
                  </a:cubicBezTo>
                  <a:cubicBezTo>
                    <a:pt x="4234" y="38"/>
                    <a:pt x="4390" y="454"/>
                    <a:pt x="4536" y="492"/>
                  </a:cubicBezTo>
                  <a:cubicBezTo>
                    <a:pt x="4682" y="530"/>
                    <a:pt x="4887" y="303"/>
                    <a:pt x="4962" y="265"/>
                  </a:cubicBezTo>
                </a:path>
              </a:pathLst>
            </a:custGeom>
            <a:noFill/>
            <a:ln w="25400" cmpd="sng">
              <a:solidFill>
                <a:schemeClr val="tx1"/>
              </a:solidFill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38"/>
            <p:cNvSpPr>
              <a:spLocks noChangeArrowheads="1"/>
            </p:cNvSpPr>
            <p:nvPr/>
          </p:nvSpPr>
          <p:spPr bwMode="auto">
            <a:xfrm>
              <a:off x="1837" y="1469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9"/>
            <p:cNvSpPr>
              <a:spLocks noChangeArrowheads="1"/>
            </p:cNvSpPr>
            <p:nvPr/>
          </p:nvSpPr>
          <p:spPr bwMode="auto">
            <a:xfrm>
              <a:off x="2426" y="1222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67"/>
            <p:cNvSpPr txBox="1">
              <a:spLocks noChangeArrowheads="1"/>
            </p:cNvSpPr>
            <p:nvPr/>
          </p:nvSpPr>
          <p:spPr bwMode="auto">
            <a:xfrm>
              <a:off x="2425" y="1194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400" b="1">
                  <a:solidFill>
                    <a:schemeClr val="bg1"/>
                  </a:solidFill>
                </a:rPr>
                <a:t>+</a:t>
              </a:r>
              <a:endParaRPr lang="de-DE" altLang="de-DE" sz="2400" b="1">
                <a:solidFill>
                  <a:schemeClr val="bg1"/>
                </a:solidFill>
              </a:endParaRPr>
            </a:p>
          </p:txBody>
        </p:sp>
        <p:sp>
          <p:nvSpPr>
            <p:cNvPr id="28" name="Text Box 68"/>
            <p:cNvSpPr txBox="1">
              <a:spLocks noChangeArrowheads="1"/>
            </p:cNvSpPr>
            <p:nvPr/>
          </p:nvSpPr>
          <p:spPr bwMode="auto">
            <a:xfrm>
              <a:off x="1837" y="1451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400" b="1" dirty="0">
                  <a:solidFill>
                    <a:schemeClr val="bg1"/>
                  </a:solidFill>
                </a:rPr>
                <a:t>+</a:t>
              </a:r>
              <a:endParaRPr lang="de-DE" altLang="de-DE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 Box 71"/>
          <p:cNvSpPr txBox="1">
            <a:spLocks noChangeArrowheads="1"/>
          </p:cNvSpPr>
          <p:nvPr/>
        </p:nvSpPr>
        <p:spPr bwMode="auto">
          <a:xfrm>
            <a:off x="1619250" y="2062896"/>
            <a:ext cx="758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600" b="1" dirty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fr-FR" altLang="de-DE" sz="1600" b="1" dirty="0">
                <a:latin typeface="Times New Roman" pitchFamily="18" charset="0"/>
              </a:rPr>
              <a:t>10</a:t>
            </a:r>
            <a:r>
              <a:rPr lang="fr-FR" altLang="de-DE" sz="1600" b="1" baseline="30000" dirty="0">
                <a:latin typeface="Times New Roman" pitchFamily="18" charset="0"/>
              </a:rPr>
              <a:t>-22</a:t>
            </a:r>
            <a:r>
              <a:rPr lang="fr-FR" altLang="de-DE" sz="1600" b="1" dirty="0">
                <a:latin typeface="Times New Roman" pitchFamily="18" charset="0"/>
              </a:rPr>
              <a:t>s</a:t>
            </a:r>
          </a:p>
        </p:txBody>
      </p:sp>
      <p:grpSp>
        <p:nvGrpSpPr>
          <p:cNvPr id="35" name="Group 78"/>
          <p:cNvGrpSpPr>
            <a:grpSpLocks/>
          </p:cNvGrpSpPr>
          <p:nvPr/>
        </p:nvGrpSpPr>
        <p:grpSpPr bwMode="auto">
          <a:xfrm>
            <a:off x="3708400" y="1188184"/>
            <a:ext cx="749300" cy="712787"/>
            <a:chOff x="3393" y="1081"/>
            <a:chExt cx="472" cy="449"/>
          </a:xfrm>
        </p:grpSpPr>
        <p:sp>
          <p:nvSpPr>
            <p:cNvPr id="36" name="Oval 73"/>
            <p:cNvSpPr>
              <a:spLocks noChangeArrowheads="1"/>
            </p:cNvSpPr>
            <p:nvPr/>
          </p:nvSpPr>
          <p:spPr bwMode="auto">
            <a:xfrm>
              <a:off x="3424" y="1298"/>
              <a:ext cx="408" cy="227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74"/>
            <p:cNvSpPr txBox="1">
              <a:spLocks noChangeArrowheads="1"/>
            </p:cNvSpPr>
            <p:nvPr/>
          </p:nvSpPr>
          <p:spPr bwMode="auto">
            <a:xfrm>
              <a:off x="3393" y="129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>
                  <a:solidFill>
                    <a:schemeClr val="bg1"/>
                  </a:solidFill>
                </a:rPr>
                <a:t>+</a:t>
              </a:r>
              <a:endParaRPr lang="de-DE" altLang="de-DE" b="1">
                <a:solidFill>
                  <a:schemeClr val="bg1"/>
                </a:solidFill>
              </a:endParaRPr>
            </a:p>
          </p:txBody>
        </p:sp>
        <p:sp>
          <p:nvSpPr>
            <p:cNvPr id="38" name="Text Box 75"/>
            <p:cNvSpPr txBox="1">
              <a:spLocks noChangeArrowheads="1"/>
            </p:cNvSpPr>
            <p:nvPr/>
          </p:nvSpPr>
          <p:spPr bwMode="auto">
            <a:xfrm>
              <a:off x="3665" y="129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>
                  <a:solidFill>
                    <a:schemeClr val="bg1"/>
                  </a:solidFill>
                </a:rPr>
                <a:t>+</a:t>
              </a:r>
              <a:endParaRPr lang="de-DE" altLang="de-DE" b="1">
                <a:solidFill>
                  <a:schemeClr val="bg1"/>
                </a:solidFill>
              </a:endParaRPr>
            </a:p>
          </p:txBody>
        </p:sp>
        <p:sp>
          <p:nvSpPr>
            <p:cNvPr id="39" name="Line 76"/>
            <p:cNvSpPr>
              <a:spLocks noChangeShapeType="1"/>
            </p:cNvSpPr>
            <p:nvPr/>
          </p:nvSpPr>
          <p:spPr bwMode="auto">
            <a:xfrm rot="10800000">
              <a:off x="3620" y="111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77"/>
            <p:cNvSpPr>
              <a:spLocks noChangeAspect="1" noChangeArrowheads="1"/>
            </p:cNvSpPr>
            <p:nvPr/>
          </p:nvSpPr>
          <p:spPr bwMode="auto">
            <a:xfrm>
              <a:off x="3515" y="1081"/>
              <a:ext cx="181" cy="172"/>
            </a:xfrm>
            <a:prstGeom prst="curvedRightArrow">
              <a:avLst>
                <a:gd name="adj1" fmla="val 20000"/>
                <a:gd name="adj2" fmla="val 40000"/>
                <a:gd name="adj3" fmla="val 3507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" name="Text Box 80"/>
          <p:cNvSpPr txBox="1">
            <a:spLocks noChangeArrowheads="1"/>
          </p:cNvSpPr>
          <p:nvPr/>
        </p:nvSpPr>
        <p:spPr bwMode="auto">
          <a:xfrm>
            <a:off x="5256000" y="1117496"/>
            <a:ext cx="1497526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400" b="1" i="1" u="sng" dirty="0">
                <a:solidFill>
                  <a:srgbClr val="0000FF"/>
                </a:solidFill>
              </a:rPr>
              <a:t>observables:</a:t>
            </a:r>
          </a:p>
          <a:p>
            <a:pPr algn="l"/>
            <a:endParaRPr lang="en-US" altLang="de-DE" sz="300" b="1" i="1" u="sng" dirty="0">
              <a:solidFill>
                <a:srgbClr val="0000FF"/>
              </a:solidFill>
            </a:endParaRPr>
          </a:p>
          <a:p>
            <a:pPr algn="l"/>
            <a:r>
              <a:rPr lang="en-US" altLang="de-DE" sz="1400" dirty="0">
                <a:latin typeface="Times New Roman" pitchFamily="18" charset="0"/>
              </a:rPr>
              <a:t>1. scattering angle</a:t>
            </a:r>
          </a:p>
          <a:p>
            <a:pPr algn="l"/>
            <a:endParaRPr lang="en-US" altLang="de-DE" sz="1000" dirty="0">
              <a:latin typeface="Times New Roman" pitchFamily="18" charset="0"/>
            </a:endParaRPr>
          </a:p>
          <a:p>
            <a:pPr algn="l"/>
            <a:r>
              <a:rPr lang="en-US" altLang="de-DE" sz="1400" dirty="0">
                <a:latin typeface="Times New Roman" pitchFamily="18" charset="0"/>
              </a:rPr>
              <a:t>2. intensity</a:t>
            </a:r>
            <a:endParaRPr lang="de-DE" altLang="de-DE" sz="140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0" y="1621496"/>
                <a:ext cx="1067279" cy="439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𝑎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𝑐𝑜𝑡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21496"/>
                <a:ext cx="1067279" cy="439608"/>
              </a:xfrm>
              <a:prstGeom prst="rect">
                <a:avLst/>
              </a:prstGeom>
              <a:blipFill>
                <a:blip r:embed="rId3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660000" y="1387496"/>
                <a:ext cx="11458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𝑙𝑎𝑏</m:t>
                          </m:r>
                        </m:sub>
                      </m:sSub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⟹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𝑐𝑚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1387496"/>
                <a:ext cx="114589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660000" y="1632296"/>
                <a:ext cx="2040494" cy="560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𝑅𝑢𝑡h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𝑠𝑖𝑛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1632296"/>
                <a:ext cx="2040494" cy="5609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85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38" y="3176842"/>
            <a:ext cx="2433734" cy="270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 Box 25"/>
          <p:cNvSpPr txBox="1">
            <a:spLocks noChangeArrowheads="1"/>
          </p:cNvSpPr>
          <p:nvPr/>
        </p:nvSpPr>
        <p:spPr bwMode="auto">
          <a:xfrm>
            <a:off x="6660000" y="2881496"/>
            <a:ext cx="19639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de-DE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-particle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feld 74"/>
              <p:cNvSpPr txBox="1"/>
              <p:nvPr/>
            </p:nvSpPr>
            <p:spPr>
              <a:xfrm>
                <a:off x="6660000" y="2125496"/>
                <a:ext cx="2167837" cy="537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𝑖𝑛𝑒𝑙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⟶</m:t>
                                  </m:r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𝒇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𝑅𝑢𝑡h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5" name="Textfeld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2125496"/>
                <a:ext cx="2167837" cy="5377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ieren 5"/>
          <p:cNvGrpSpPr/>
          <p:nvPr/>
        </p:nvGrpSpPr>
        <p:grpSpPr>
          <a:xfrm>
            <a:off x="2483768" y="3358544"/>
            <a:ext cx="2700056" cy="1368152"/>
            <a:chOff x="2483768" y="4581128"/>
            <a:chExt cx="2700056" cy="1368152"/>
          </a:xfrm>
        </p:grpSpPr>
        <p:sp>
          <p:nvSpPr>
            <p:cNvPr id="35840" name="Textfeld 35839"/>
            <p:cNvSpPr txBox="1"/>
            <p:nvPr/>
          </p:nvSpPr>
          <p:spPr>
            <a:xfrm>
              <a:off x="4391781" y="5350034"/>
              <a:ext cx="26930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l-G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ϑ</a:t>
              </a:r>
              <a:r>
                <a:rPr lang="de-DE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lab</a:t>
              </a:r>
              <a:endPara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Gerade Verbindung 7"/>
            <p:cNvCxnSpPr/>
            <p:nvPr/>
          </p:nvCxnSpPr>
          <p:spPr bwMode="auto">
            <a:xfrm>
              <a:off x="2663825" y="5184000"/>
              <a:ext cx="1440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/>
            <p:cNvCxnSpPr/>
            <p:nvPr/>
          </p:nvCxnSpPr>
          <p:spPr bwMode="auto">
            <a:xfrm>
              <a:off x="4103824" y="5184000"/>
              <a:ext cx="1080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/>
          </p:nvCxnSpPr>
          <p:spPr bwMode="auto">
            <a:xfrm flipV="1">
              <a:off x="3491880" y="5184000"/>
              <a:ext cx="612000" cy="2891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Rechteck 13"/>
            <p:cNvSpPr/>
            <p:nvPr/>
          </p:nvSpPr>
          <p:spPr bwMode="auto">
            <a:xfrm rot="20160000">
              <a:off x="3099656" y="5435223"/>
              <a:ext cx="418480" cy="2340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6" name="Gerade Verbindung 15"/>
            <p:cNvCxnSpPr/>
            <p:nvPr/>
          </p:nvCxnSpPr>
          <p:spPr bwMode="auto">
            <a:xfrm>
              <a:off x="4103825" y="4968000"/>
              <a:ext cx="0" cy="43204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Freihandform 29"/>
            <p:cNvSpPr/>
            <p:nvPr/>
          </p:nvSpPr>
          <p:spPr bwMode="auto">
            <a:xfrm>
              <a:off x="3816626" y="5194710"/>
              <a:ext cx="638165" cy="300352"/>
            </a:xfrm>
            <a:custGeom>
              <a:avLst/>
              <a:gdLst>
                <a:gd name="connsiteX0" fmla="*/ 0 w 638165"/>
                <a:gd name="connsiteY0" fmla="*/ 144591 h 300352"/>
                <a:gd name="connsiteX1" fmla="*/ 67586 w 638165"/>
                <a:gd name="connsiteY1" fmla="*/ 216153 h 300352"/>
                <a:gd name="connsiteX2" fmla="*/ 198783 w 638165"/>
                <a:gd name="connsiteY2" fmla="*/ 283739 h 300352"/>
                <a:gd name="connsiteX3" fmla="*/ 326004 w 638165"/>
                <a:gd name="connsiteY3" fmla="*/ 299641 h 300352"/>
                <a:gd name="connsiteX4" fmla="*/ 457200 w 638165"/>
                <a:gd name="connsiteY4" fmla="*/ 267836 h 300352"/>
                <a:gd name="connsiteX5" fmla="*/ 548640 w 638165"/>
                <a:gd name="connsiteY5" fmla="*/ 196274 h 300352"/>
                <a:gd name="connsiteX6" fmla="*/ 608275 w 638165"/>
                <a:gd name="connsiteY6" fmla="*/ 116761 h 300352"/>
                <a:gd name="connsiteX7" fmla="*/ 636104 w 638165"/>
                <a:gd name="connsiteY7" fmla="*/ 9419 h 300352"/>
                <a:gd name="connsiteX8" fmla="*/ 636104 w 638165"/>
                <a:gd name="connsiteY8" fmla="*/ 5443 h 300352"/>
                <a:gd name="connsiteX9" fmla="*/ 636104 w 638165"/>
                <a:gd name="connsiteY9" fmla="*/ 1467 h 30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165" h="300352">
                  <a:moveTo>
                    <a:pt x="0" y="144591"/>
                  </a:moveTo>
                  <a:cubicBezTo>
                    <a:pt x="17227" y="168776"/>
                    <a:pt x="34455" y="192962"/>
                    <a:pt x="67586" y="216153"/>
                  </a:cubicBezTo>
                  <a:cubicBezTo>
                    <a:pt x="100717" y="239344"/>
                    <a:pt x="155713" y="269824"/>
                    <a:pt x="198783" y="283739"/>
                  </a:cubicBezTo>
                  <a:cubicBezTo>
                    <a:pt x="241853" y="297654"/>
                    <a:pt x="282935" y="302291"/>
                    <a:pt x="326004" y="299641"/>
                  </a:cubicBezTo>
                  <a:cubicBezTo>
                    <a:pt x="369073" y="296991"/>
                    <a:pt x="420094" y="285064"/>
                    <a:pt x="457200" y="267836"/>
                  </a:cubicBezTo>
                  <a:cubicBezTo>
                    <a:pt x="494306" y="250608"/>
                    <a:pt x="523461" y="221453"/>
                    <a:pt x="548640" y="196274"/>
                  </a:cubicBezTo>
                  <a:cubicBezTo>
                    <a:pt x="573819" y="171095"/>
                    <a:pt x="593698" y="147903"/>
                    <a:pt x="608275" y="116761"/>
                  </a:cubicBezTo>
                  <a:cubicBezTo>
                    <a:pt x="622852" y="85619"/>
                    <a:pt x="631466" y="27972"/>
                    <a:pt x="636104" y="9419"/>
                  </a:cubicBezTo>
                  <a:cubicBezTo>
                    <a:pt x="640742" y="-9134"/>
                    <a:pt x="636104" y="5443"/>
                    <a:pt x="636104" y="5443"/>
                  </a:cubicBezTo>
                  <a:lnTo>
                    <a:pt x="636104" y="1467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5842" name="Gerade Verbindung mit Pfeil 35841"/>
            <p:cNvCxnSpPr/>
            <p:nvPr/>
          </p:nvCxnSpPr>
          <p:spPr bwMode="auto">
            <a:xfrm flipH="1">
              <a:off x="2663781" y="5184000"/>
              <a:ext cx="6840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triangle" w="lg" len="lg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Textfeld 30"/>
            <p:cNvSpPr txBox="1"/>
            <p:nvPr/>
          </p:nvSpPr>
          <p:spPr>
            <a:xfrm>
              <a:off x="3563888" y="4581128"/>
              <a:ext cx="1051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152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Sm target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3275856" y="5641503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Si-detector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44" name="Textfeld 35843"/>
            <p:cNvSpPr txBox="1"/>
            <p:nvPr/>
          </p:nvSpPr>
          <p:spPr>
            <a:xfrm>
              <a:off x="2483768" y="4849415"/>
              <a:ext cx="9476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de-DE" sz="14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particles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847" name="Textfeld 35846"/>
          <p:cNvSpPr txBox="1"/>
          <p:nvPr/>
        </p:nvSpPr>
        <p:spPr>
          <a:xfrm>
            <a:off x="540000" y="6300000"/>
            <a:ext cx="2797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H.J. </a:t>
            </a:r>
            <a:r>
              <a:rPr lang="en-US" sz="1000" dirty="0" err="1" smtClean="0"/>
              <a:t>Wollersheim</a:t>
            </a:r>
            <a:r>
              <a:rPr lang="en-US" sz="1000" dirty="0" smtClean="0"/>
              <a:t> et al., Phys. Lett 48B (1974) 323</a:t>
            </a:r>
            <a:endParaRPr lang="en-US" sz="1000" dirty="0"/>
          </a:p>
        </p:txBody>
      </p:sp>
      <p:sp>
        <p:nvSpPr>
          <p:cNvPr id="9" name="Textfeld 8"/>
          <p:cNvSpPr txBox="1"/>
          <p:nvPr/>
        </p:nvSpPr>
        <p:spPr>
          <a:xfrm>
            <a:off x="2449189" y="5094573"/>
            <a:ext cx="3937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inelastic scattering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kinetic energy is transferred</a:t>
            </a:r>
          </a:p>
          <a:p>
            <a:pPr algn="l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into nuclear excitation energy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4006616"/>
            <a:ext cx="1668780" cy="113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feld 47"/>
          <p:cNvSpPr txBox="1"/>
          <p:nvPr/>
        </p:nvSpPr>
        <p:spPr>
          <a:xfrm>
            <a:off x="36000" y="5194616"/>
            <a:ext cx="14734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Possible:</a:t>
            </a:r>
          </a:p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depletion depth 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300</a:t>
            </a:r>
            <a:r>
              <a:rPr lang="el-GR" sz="1000" dirty="0" smtClean="0">
                <a:latin typeface="Times New Roman"/>
                <a:cs typeface="Times New Roman"/>
              </a:rPr>
              <a:t>μ</a:t>
            </a:r>
            <a:r>
              <a:rPr lang="de-DE" sz="1000" dirty="0" smtClean="0">
                <a:latin typeface="Times New Roman"/>
                <a:cs typeface="Times New Roman"/>
              </a:rPr>
              <a:t>m</a:t>
            </a:r>
          </a:p>
          <a:p>
            <a:r>
              <a:rPr lang="en-US" sz="1000" dirty="0" smtClean="0">
                <a:latin typeface="Times New Roman"/>
                <a:cs typeface="Times New Roman"/>
              </a:rPr>
              <a:t>dead layer </a:t>
            </a:r>
            <a:r>
              <a:rPr lang="de-DE" sz="1000" dirty="0" err="1" smtClean="0">
                <a:latin typeface="Times New Roman"/>
                <a:cs typeface="Times New Roman"/>
              </a:rPr>
              <a:t>d</a:t>
            </a:r>
            <a:r>
              <a:rPr lang="de-DE" sz="1000" baseline="-25000" dirty="0" err="1" smtClean="0">
                <a:latin typeface="Times New Roman"/>
                <a:cs typeface="Times New Roman"/>
              </a:rPr>
              <a:t>d</a:t>
            </a:r>
            <a:r>
              <a:rPr lang="de-DE" sz="1000" dirty="0" smtClean="0">
                <a:latin typeface="Times New Roman"/>
                <a:cs typeface="Times New Roman"/>
              </a:rPr>
              <a:t> ≤ 1</a:t>
            </a:r>
            <a:r>
              <a:rPr lang="el-GR" sz="1000" dirty="0" smtClean="0">
                <a:latin typeface="Times New Roman"/>
                <a:cs typeface="Times New Roman"/>
              </a:rPr>
              <a:t>μ</a:t>
            </a:r>
            <a:endParaRPr lang="de-DE" sz="1000" dirty="0" smtClean="0">
              <a:latin typeface="Times New Roman"/>
              <a:cs typeface="Times New Roman"/>
            </a:endParaRPr>
          </a:p>
          <a:p>
            <a:r>
              <a:rPr lang="de-DE" sz="1000" dirty="0" smtClean="0">
                <a:latin typeface="Times New Roman"/>
                <a:cs typeface="Times New Roman"/>
              </a:rPr>
              <a:t>V ~ 0.5 V/</a:t>
            </a:r>
            <a:r>
              <a:rPr lang="el-GR" sz="1000" dirty="0" smtClean="0">
                <a:latin typeface="Times New Roman"/>
                <a:cs typeface="Times New Roman"/>
              </a:rPr>
              <a:t>μ</a:t>
            </a:r>
            <a:endParaRPr lang="de-DE" sz="1000" dirty="0" smtClean="0">
              <a:latin typeface="Times New Roman"/>
              <a:cs typeface="Times New Roman"/>
            </a:endParaRPr>
          </a:p>
          <a:p>
            <a:r>
              <a:rPr lang="en-US" sz="1000" dirty="0" smtClean="0">
                <a:latin typeface="Times New Roman"/>
                <a:cs typeface="Times New Roman"/>
              </a:rPr>
              <a:t>Over-bias reduces </a:t>
            </a:r>
            <a:r>
              <a:rPr lang="de-DE" sz="1000" dirty="0" err="1" smtClean="0">
                <a:latin typeface="Times New Roman"/>
                <a:cs typeface="Times New Roman"/>
              </a:rPr>
              <a:t>d</a:t>
            </a:r>
            <a:r>
              <a:rPr lang="de-DE" sz="1000" baseline="-25000" dirty="0" err="1" smtClean="0">
                <a:latin typeface="Times New Roman"/>
                <a:cs typeface="Times New Roman"/>
              </a:rPr>
              <a:t>d</a:t>
            </a:r>
            <a:endParaRPr lang="de-DE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</a:t>
            </a:r>
            <a:r>
              <a:rPr lang="en-US" sz="1800" dirty="0" smtClean="0">
                <a:solidFill>
                  <a:schemeClr val="tx1"/>
                </a:solidFill>
              </a:rPr>
              <a:t> particle detection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06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/>
      <p:bldP spid="4" grpId="0"/>
      <p:bldP spid="74" grpId="0"/>
      <p:bldP spid="75" grpId="0"/>
      <p:bldP spid="9" grpId="0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91"/>
          <p:cNvGrpSpPr>
            <a:grpSpLocks/>
          </p:cNvGrpSpPr>
          <p:nvPr/>
        </p:nvGrpSpPr>
        <p:grpSpPr bwMode="auto">
          <a:xfrm>
            <a:off x="517935" y="3028454"/>
            <a:ext cx="1693862" cy="1704975"/>
            <a:chOff x="521" y="2538"/>
            <a:chExt cx="1067" cy="1074"/>
          </a:xfrm>
        </p:grpSpPr>
        <p:sp>
          <p:nvSpPr>
            <p:cNvPr id="8" name="Line 20"/>
            <p:cNvSpPr>
              <a:spLocks noChangeShapeType="1"/>
            </p:cNvSpPr>
            <p:nvPr/>
          </p:nvSpPr>
          <p:spPr bwMode="auto">
            <a:xfrm>
              <a:off x="715" y="2674"/>
              <a:ext cx="713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Line 21"/>
            <p:cNvSpPr>
              <a:spLocks noChangeShapeType="1"/>
            </p:cNvSpPr>
            <p:nvPr/>
          </p:nvSpPr>
          <p:spPr bwMode="auto">
            <a:xfrm>
              <a:off x="715" y="3218"/>
              <a:ext cx="66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21" y="2538"/>
              <a:ext cx="28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fr-FR" altLang="de-DE" baseline="30000" dirty="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fr-FR" altLang="de-DE" dirty="0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fr-FR" altLang="de-DE" baseline="30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V="1">
              <a:off x="975" y="2674"/>
              <a:ext cx="0" cy="544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702" y="3218"/>
              <a:ext cx="5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sz="1400" dirty="0">
                  <a:solidFill>
                    <a:srgbClr val="000000"/>
                  </a:solidFill>
                </a:rPr>
                <a:t>1</a:t>
              </a:r>
              <a:r>
                <a:rPr lang="fr-FR" altLang="de-DE" sz="1400" baseline="30000" dirty="0">
                  <a:solidFill>
                    <a:srgbClr val="000000"/>
                  </a:solidFill>
                </a:rPr>
                <a:t>st</a:t>
              </a:r>
              <a:r>
                <a:rPr lang="fr-FR" altLang="de-DE" sz="1400" dirty="0">
                  <a:solidFill>
                    <a:srgbClr val="000000"/>
                  </a:solidFill>
                </a:rPr>
                <a:t> </a:t>
              </a:r>
              <a:r>
                <a:rPr lang="fr-FR" altLang="de-DE" sz="1400" dirty="0" err="1">
                  <a:solidFill>
                    <a:srgbClr val="000000"/>
                  </a:solidFill>
                </a:rPr>
                <a:t>order</a:t>
              </a:r>
              <a:r>
                <a:rPr lang="fr-FR" altLang="de-DE" sz="1400" dirty="0">
                  <a:solidFill>
                    <a:srgbClr val="000000"/>
                  </a:solidFill>
                </a:rPr>
                <a:t>:</a:t>
              </a:r>
            </a:p>
          </p:txBody>
        </p:sp>
        <p:graphicFrame>
          <p:nvGraphicFramePr>
            <p:cNvPr id="13" name="Object 25"/>
            <p:cNvGraphicFramePr>
              <a:graphicFrameLocks noChangeAspect="1"/>
            </p:cNvGraphicFramePr>
            <p:nvPr/>
          </p:nvGraphicFramePr>
          <p:xfrm>
            <a:off x="536" y="3400"/>
            <a:ext cx="1052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97" name="Equation" r:id="rId6" imgW="1384200" imgH="279360" progId="Equation.3">
                    <p:embed/>
                  </p:oleObj>
                </mc:Choice>
                <mc:Fallback>
                  <p:oleObj name="Equation" r:id="rId6" imgW="1384200" imgH="279360" progId="Equation.3">
                    <p:embed/>
                    <p:pic>
                      <p:nvPicPr>
                        <p:cNvPr id="13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" y="3400"/>
                          <a:ext cx="1052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26"/>
            <p:cNvSpPr txBox="1">
              <a:spLocks noChangeArrowheads="1"/>
            </p:cNvSpPr>
            <p:nvPr/>
          </p:nvSpPr>
          <p:spPr bwMode="auto">
            <a:xfrm>
              <a:off x="521" y="3082"/>
              <a:ext cx="24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dirty="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r>
                <a:rPr lang="fr-FR" altLang="de-DE" baseline="30000" dirty="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fr-FR" altLang="de-DE" baseline="30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" name="Line 61"/>
          <p:cNvSpPr>
            <a:spLocks noChangeShapeType="1"/>
          </p:cNvSpPr>
          <p:nvPr/>
        </p:nvSpPr>
        <p:spPr bwMode="auto">
          <a:xfrm>
            <a:off x="1597435" y="3245942"/>
            <a:ext cx="0" cy="863600"/>
          </a:xfrm>
          <a:prstGeom prst="line">
            <a:avLst/>
          </a:prstGeom>
          <a:noFill/>
          <a:ln w="76200" cmpd="tri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7" name="Group 79"/>
          <p:cNvGrpSpPr>
            <a:grpSpLocks/>
          </p:cNvGrpSpPr>
          <p:nvPr/>
        </p:nvGrpSpPr>
        <p:grpSpPr bwMode="auto">
          <a:xfrm>
            <a:off x="467544" y="1071439"/>
            <a:ext cx="3873500" cy="1462087"/>
            <a:chOff x="476" y="1194"/>
            <a:chExt cx="2440" cy="921"/>
          </a:xfrm>
        </p:grpSpPr>
        <p:sp>
          <p:nvSpPr>
            <p:cNvPr id="18" name="Freeform 11"/>
            <p:cNvSpPr>
              <a:spLocks noChangeAspect="1"/>
            </p:cNvSpPr>
            <p:nvPr/>
          </p:nvSpPr>
          <p:spPr bwMode="auto">
            <a:xfrm>
              <a:off x="476" y="1503"/>
              <a:ext cx="1460" cy="612"/>
            </a:xfrm>
            <a:custGeom>
              <a:avLst/>
              <a:gdLst>
                <a:gd name="T0" fmla="*/ 0 w 2818"/>
                <a:gd name="T1" fmla="*/ 0 h 1908"/>
                <a:gd name="T2" fmla="*/ 165 w 2818"/>
                <a:gd name="T3" fmla="*/ 1 h 1908"/>
                <a:gd name="T4" fmla="*/ 312 w 2818"/>
                <a:gd name="T5" fmla="*/ 4 h 1908"/>
                <a:gd name="T6" fmla="*/ 491 w 2818"/>
                <a:gd name="T7" fmla="*/ 9 h 1908"/>
                <a:gd name="T8" fmla="*/ 645 w 2818"/>
                <a:gd name="T9" fmla="*/ 13 h 1908"/>
                <a:gd name="T10" fmla="*/ 830 w 2818"/>
                <a:gd name="T11" fmla="*/ 19 h 1908"/>
                <a:gd name="T12" fmla="*/ 977 w 2818"/>
                <a:gd name="T13" fmla="*/ 27 h 1908"/>
                <a:gd name="T14" fmla="*/ 1140 w 2818"/>
                <a:gd name="T15" fmla="*/ 33 h 1908"/>
                <a:gd name="T16" fmla="*/ 1365 w 2818"/>
                <a:gd name="T17" fmla="*/ 45 h 1908"/>
                <a:gd name="T18" fmla="*/ 1557 w 2818"/>
                <a:gd name="T19" fmla="*/ 55 h 1908"/>
                <a:gd name="T20" fmla="*/ 1731 w 2818"/>
                <a:gd name="T21" fmla="*/ 69 h 1908"/>
                <a:gd name="T22" fmla="*/ 1947 w 2818"/>
                <a:gd name="T23" fmla="*/ 88 h 1908"/>
                <a:gd name="T24" fmla="*/ 2153 w 2818"/>
                <a:gd name="T25" fmla="*/ 112 h 1908"/>
                <a:gd name="T26" fmla="*/ 2313 w 2818"/>
                <a:gd name="T27" fmla="*/ 139 h 1908"/>
                <a:gd name="T28" fmla="*/ 2504 w 2818"/>
                <a:gd name="T29" fmla="*/ 177 h 1908"/>
                <a:gd name="T30" fmla="*/ 2678 w 2818"/>
                <a:gd name="T31" fmla="*/ 235 h 1908"/>
                <a:gd name="T32" fmla="*/ 2765 w 2818"/>
                <a:gd name="T33" fmla="*/ 291 h 1908"/>
                <a:gd name="T34" fmla="*/ 2812 w 2818"/>
                <a:gd name="T35" fmla="*/ 366 h 1908"/>
                <a:gd name="T36" fmla="*/ 2801 w 2818"/>
                <a:gd name="T37" fmla="*/ 459 h 1908"/>
                <a:gd name="T38" fmla="*/ 2747 w 2818"/>
                <a:gd name="T39" fmla="*/ 543 h 1908"/>
                <a:gd name="T40" fmla="*/ 2658 w 2818"/>
                <a:gd name="T41" fmla="*/ 636 h 1908"/>
                <a:gd name="T42" fmla="*/ 2540 w 2818"/>
                <a:gd name="T43" fmla="*/ 729 h 1908"/>
                <a:gd name="T44" fmla="*/ 2390 w 2818"/>
                <a:gd name="T45" fmla="*/ 837 h 1908"/>
                <a:gd name="T46" fmla="*/ 2195 w 2818"/>
                <a:gd name="T47" fmla="*/ 958 h 1908"/>
                <a:gd name="T48" fmla="*/ 1988 w 2818"/>
                <a:gd name="T49" fmla="*/ 1084 h 1908"/>
                <a:gd name="T50" fmla="*/ 1814 w 2818"/>
                <a:gd name="T51" fmla="*/ 1183 h 1908"/>
                <a:gd name="T52" fmla="*/ 1662 w 2818"/>
                <a:gd name="T53" fmla="*/ 1263 h 1908"/>
                <a:gd name="T54" fmla="*/ 1493 w 2818"/>
                <a:gd name="T55" fmla="*/ 1359 h 1908"/>
                <a:gd name="T56" fmla="*/ 1311 w 2818"/>
                <a:gd name="T57" fmla="*/ 1452 h 1908"/>
                <a:gd name="T58" fmla="*/ 1134 w 2818"/>
                <a:gd name="T59" fmla="*/ 1545 h 1908"/>
                <a:gd name="T60" fmla="*/ 998 w 2818"/>
                <a:gd name="T61" fmla="*/ 1615 h 1908"/>
                <a:gd name="T62" fmla="*/ 822 w 2818"/>
                <a:gd name="T63" fmla="*/ 1704 h 1908"/>
                <a:gd name="T64" fmla="*/ 589 w 2818"/>
                <a:gd name="T65" fmla="*/ 1818 h 1908"/>
                <a:gd name="T66" fmla="*/ 408 w 2818"/>
                <a:gd name="T67" fmla="*/ 1908 h 1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8" h="1908">
                  <a:moveTo>
                    <a:pt x="0" y="0"/>
                  </a:moveTo>
                  <a:cubicBezTo>
                    <a:pt x="27" y="0"/>
                    <a:pt x="113" y="0"/>
                    <a:pt x="165" y="1"/>
                  </a:cubicBezTo>
                  <a:cubicBezTo>
                    <a:pt x="217" y="2"/>
                    <a:pt x="258" y="3"/>
                    <a:pt x="312" y="4"/>
                  </a:cubicBezTo>
                  <a:cubicBezTo>
                    <a:pt x="366" y="5"/>
                    <a:pt x="436" y="8"/>
                    <a:pt x="491" y="9"/>
                  </a:cubicBezTo>
                  <a:cubicBezTo>
                    <a:pt x="546" y="10"/>
                    <a:pt x="589" y="11"/>
                    <a:pt x="645" y="13"/>
                  </a:cubicBezTo>
                  <a:cubicBezTo>
                    <a:pt x="701" y="15"/>
                    <a:pt x="775" y="17"/>
                    <a:pt x="830" y="19"/>
                  </a:cubicBezTo>
                  <a:cubicBezTo>
                    <a:pt x="885" y="21"/>
                    <a:pt x="925" y="25"/>
                    <a:pt x="977" y="27"/>
                  </a:cubicBezTo>
                  <a:cubicBezTo>
                    <a:pt x="1029" y="29"/>
                    <a:pt x="1075" y="30"/>
                    <a:pt x="1140" y="33"/>
                  </a:cubicBezTo>
                  <a:cubicBezTo>
                    <a:pt x="1205" y="36"/>
                    <a:pt x="1296" y="41"/>
                    <a:pt x="1365" y="45"/>
                  </a:cubicBezTo>
                  <a:cubicBezTo>
                    <a:pt x="1434" y="49"/>
                    <a:pt x="1496" y="51"/>
                    <a:pt x="1557" y="55"/>
                  </a:cubicBezTo>
                  <a:cubicBezTo>
                    <a:pt x="1618" y="59"/>
                    <a:pt x="1666" y="64"/>
                    <a:pt x="1731" y="69"/>
                  </a:cubicBezTo>
                  <a:cubicBezTo>
                    <a:pt x="1796" y="74"/>
                    <a:pt x="1877" y="81"/>
                    <a:pt x="1947" y="88"/>
                  </a:cubicBezTo>
                  <a:cubicBezTo>
                    <a:pt x="2017" y="95"/>
                    <a:pt x="2092" y="104"/>
                    <a:pt x="2153" y="112"/>
                  </a:cubicBezTo>
                  <a:cubicBezTo>
                    <a:pt x="2214" y="120"/>
                    <a:pt x="2255" y="128"/>
                    <a:pt x="2313" y="139"/>
                  </a:cubicBezTo>
                  <a:cubicBezTo>
                    <a:pt x="2371" y="150"/>
                    <a:pt x="2443" y="161"/>
                    <a:pt x="2504" y="177"/>
                  </a:cubicBezTo>
                  <a:cubicBezTo>
                    <a:pt x="2565" y="193"/>
                    <a:pt x="2635" y="216"/>
                    <a:pt x="2678" y="235"/>
                  </a:cubicBezTo>
                  <a:cubicBezTo>
                    <a:pt x="2721" y="254"/>
                    <a:pt x="2743" y="269"/>
                    <a:pt x="2765" y="291"/>
                  </a:cubicBezTo>
                  <a:cubicBezTo>
                    <a:pt x="2787" y="313"/>
                    <a:pt x="2806" y="338"/>
                    <a:pt x="2812" y="366"/>
                  </a:cubicBezTo>
                  <a:cubicBezTo>
                    <a:pt x="2818" y="394"/>
                    <a:pt x="2812" y="430"/>
                    <a:pt x="2801" y="459"/>
                  </a:cubicBezTo>
                  <a:cubicBezTo>
                    <a:pt x="2790" y="488"/>
                    <a:pt x="2771" y="513"/>
                    <a:pt x="2747" y="543"/>
                  </a:cubicBezTo>
                  <a:cubicBezTo>
                    <a:pt x="2723" y="573"/>
                    <a:pt x="2692" y="605"/>
                    <a:pt x="2658" y="636"/>
                  </a:cubicBezTo>
                  <a:cubicBezTo>
                    <a:pt x="2624" y="667"/>
                    <a:pt x="2585" y="696"/>
                    <a:pt x="2540" y="729"/>
                  </a:cubicBezTo>
                  <a:cubicBezTo>
                    <a:pt x="2495" y="762"/>
                    <a:pt x="2447" y="799"/>
                    <a:pt x="2390" y="837"/>
                  </a:cubicBezTo>
                  <a:cubicBezTo>
                    <a:pt x="2333" y="875"/>
                    <a:pt x="2262" y="917"/>
                    <a:pt x="2195" y="958"/>
                  </a:cubicBezTo>
                  <a:cubicBezTo>
                    <a:pt x="2128" y="999"/>
                    <a:pt x="2052" y="1047"/>
                    <a:pt x="1988" y="1084"/>
                  </a:cubicBezTo>
                  <a:cubicBezTo>
                    <a:pt x="1924" y="1121"/>
                    <a:pt x="1868" y="1153"/>
                    <a:pt x="1814" y="1183"/>
                  </a:cubicBezTo>
                  <a:cubicBezTo>
                    <a:pt x="1760" y="1213"/>
                    <a:pt x="1716" y="1234"/>
                    <a:pt x="1662" y="1263"/>
                  </a:cubicBezTo>
                  <a:cubicBezTo>
                    <a:pt x="1608" y="1292"/>
                    <a:pt x="1551" y="1328"/>
                    <a:pt x="1493" y="1359"/>
                  </a:cubicBezTo>
                  <a:cubicBezTo>
                    <a:pt x="1435" y="1390"/>
                    <a:pt x="1371" y="1421"/>
                    <a:pt x="1311" y="1452"/>
                  </a:cubicBezTo>
                  <a:cubicBezTo>
                    <a:pt x="1251" y="1483"/>
                    <a:pt x="1186" y="1518"/>
                    <a:pt x="1134" y="1545"/>
                  </a:cubicBezTo>
                  <a:cubicBezTo>
                    <a:pt x="1082" y="1572"/>
                    <a:pt x="1050" y="1588"/>
                    <a:pt x="998" y="1615"/>
                  </a:cubicBezTo>
                  <a:cubicBezTo>
                    <a:pt x="946" y="1642"/>
                    <a:pt x="890" y="1670"/>
                    <a:pt x="822" y="1704"/>
                  </a:cubicBezTo>
                  <a:cubicBezTo>
                    <a:pt x="754" y="1738"/>
                    <a:pt x="658" y="1784"/>
                    <a:pt x="589" y="1818"/>
                  </a:cubicBezTo>
                  <a:cubicBezTo>
                    <a:pt x="520" y="1852"/>
                    <a:pt x="464" y="1878"/>
                    <a:pt x="408" y="190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476" y="1333"/>
              <a:ext cx="2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839" y="1323"/>
              <a:ext cx="0" cy="181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839" y="1305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600" i="1">
                  <a:solidFill>
                    <a:srgbClr val="000000"/>
                  </a:solidFill>
                </a:rPr>
                <a:t>b</a:t>
              </a:r>
              <a:endParaRPr lang="fr-FR" altLang="de-DE" sz="1600" i="1">
                <a:solidFill>
                  <a:srgbClr val="000000"/>
                </a:solidFill>
              </a:endParaRP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1837" y="1695"/>
              <a:ext cx="6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600">
                  <a:solidFill>
                    <a:srgbClr val="FF0000"/>
                  </a:solidFill>
                </a:rPr>
                <a:t>projectile</a:t>
              </a:r>
              <a:endParaRPr lang="fr-FR" altLang="de-DE" sz="1600">
                <a:solidFill>
                  <a:srgbClr val="FF0000"/>
                </a:solidFill>
              </a:endParaRP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2472" y="1436"/>
              <a:ext cx="4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600">
                  <a:solidFill>
                    <a:srgbClr val="0000FF"/>
                  </a:solidFill>
                </a:rPr>
                <a:t>target</a:t>
              </a:r>
              <a:endParaRPr lang="fr-FR" altLang="de-DE" sz="1600">
                <a:solidFill>
                  <a:srgbClr val="0000FF"/>
                </a:solidFill>
              </a:endParaRPr>
            </a:p>
          </p:txBody>
        </p:sp>
        <p:sp>
          <p:nvSpPr>
            <p:cNvPr id="24" name="Freeform 19"/>
            <p:cNvSpPr>
              <a:spLocks noChangeAspect="1"/>
            </p:cNvSpPr>
            <p:nvPr/>
          </p:nvSpPr>
          <p:spPr bwMode="auto">
            <a:xfrm rot="9804066" flipV="1">
              <a:off x="2003" y="1376"/>
              <a:ext cx="529" cy="137"/>
            </a:xfrm>
            <a:custGeom>
              <a:avLst/>
              <a:gdLst>
                <a:gd name="T0" fmla="*/ 0 w 4962"/>
                <a:gd name="T1" fmla="*/ 265 h 530"/>
                <a:gd name="T2" fmla="*/ 454 w 4962"/>
                <a:gd name="T3" fmla="*/ 38 h 530"/>
                <a:gd name="T4" fmla="*/ 908 w 4962"/>
                <a:gd name="T5" fmla="*/ 492 h 530"/>
                <a:gd name="T6" fmla="*/ 1361 w 4962"/>
                <a:gd name="T7" fmla="*/ 38 h 530"/>
                <a:gd name="T8" fmla="*/ 1815 w 4962"/>
                <a:gd name="T9" fmla="*/ 492 h 530"/>
                <a:gd name="T10" fmla="*/ 2268 w 4962"/>
                <a:gd name="T11" fmla="*/ 38 h 530"/>
                <a:gd name="T12" fmla="*/ 2722 w 4962"/>
                <a:gd name="T13" fmla="*/ 464 h 530"/>
                <a:gd name="T14" fmla="*/ 3176 w 4962"/>
                <a:gd name="T15" fmla="*/ 38 h 530"/>
                <a:gd name="T16" fmla="*/ 3629 w 4962"/>
                <a:gd name="T17" fmla="*/ 492 h 530"/>
                <a:gd name="T18" fmla="*/ 4083 w 4962"/>
                <a:gd name="T19" fmla="*/ 38 h 530"/>
                <a:gd name="T20" fmla="*/ 4536 w 4962"/>
                <a:gd name="T21" fmla="*/ 492 h 530"/>
                <a:gd name="T22" fmla="*/ 4962 w 4962"/>
                <a:gd name="T23" fmla="*/ 26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62" h="530">
                  <a:moveTo>
                    <a:pt x="0" y="265"/>
                  </a:moveTo>
                  <a:cubicBezTo>
                    <a:pt x="151" y="132"/>
                    <a:pt x="303" y="0"/>
                    <a:pt x="454" y="38"/>
                  </a:cubicBezTo>
                  <a:cubicBezTo>
                    <a:pt x="605" y="76"/>
                    <a:pt x="757" y="492"/>
                    <a:pt x="908" y="492"/>
                  </a:cubicBezTo>
                  <a:cubicBezTo>
                    <a:pt x="1059" y="492"/>
                    <a:pt x="1210" y="38"/>
                    <a:pt x="1361" y="38"/>
                  </a:cubicBezTo>
                  <a:cubicBezTo>
                    <a:pt x="1512" y="38"/>
                    <a:pt x="1664" y="492"/>
                    <a:pt x="1815" y="492"/>
                  </a:cubicBezTo>
                  <a:cubicBezTo>
                    <a:pt x="1966" y="492"/>
                    <a:pt x="2117" y="43"/>
                    <a:pt x="2268" y="38"/>
                  </a:cubicBezTo>
                  <a:cubicBezTo>
                    <a:pt x="2419" y="33"/>
                    <a:pt x="2571" y="464"/>
                    <a:pt x="2722" y="464"/>
                  </a:cubicBezTo>
                  <a:cubicBezTo>
                    <a:pt x="2873" y="464"/>
                    <a:pt x="3025" y="33"/>
                    <a:pt x="3176" y="38"/>
                  </a:cubicBezTo>
                  <a:cubicBezTo>
                    <a:pt x="3327" y="43"/>
                    <a:pt x="3478" y="492"/>
                    <a:pt x="3629" y="492"/>
                  </a:cubicBezTo>
                  <a:cubicBezTo>
                    <a:pt x="3780" y="492"/>
                    <a:pt x="3932" y="38"/>
                    <a:pt x="4083" y="38"/>
                  </a:cubicBezTo>
                  <a:cubicBezTo>
                    <a:pt x="4234" y="38"/>
                    <a:pt x="4390" y="454"/>
                    <a:pt x="4536" y="492"/>
                  </a:cubicBezTo>
                  <a:cubicBezTo>
                    <a:pt x="4682" y="530"/>
                    <a:pt x="4887" y="303"/>
                    <a:pt x="4962" y="265"/>
                  </a:cubicBezTo>
                </a:path>
              </a:pathLst>
            </a:custGeom>
            <a:noFill/>
            <a:ln w="25400" cmpd="sng">
              <a:solidFill>
                <a:schemeClr val="tx1"/>
              </a:solidFill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38"/>
            <p:cNvSpPr>
              <a:spLocks noChangeArrowheads="1"/>
            </p:cNvSpPr>
            <p:nvPr/>
          </p:nvSpPr>
          <p:spPr bwMode="auto">
            <a:xfrm>
              <a:off x="1837" y="1469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Oval 39"/>
            <p:cNvSpPr>
              <a:spLocks noChangeArrowheads="1"/>
            </p:cNvSpPr>
            <p:nvPr/>
          </p:nvSpPr>
          <p:spPr bwMode="auto">
            <a:xfrm>
              <a:off x="2426" y="1222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Text Box 67"/>
            <p:cNvSpPr txBox="1">
              <a:spLocks noChangeArrowheads="1"/>
            </p:cNvSpPr>
            <p:nvPr/>
          </p:nvSpPr>
          <p:spPr bwMode="auto">
            <a:xfrm>
              <a:off x="2425" y="1194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400" b="1">
                  <a:solidFill>
                    <a:srgbClr val="FFFFFF"/>
                  </a:solidFill>
                </a:rPr>
                <a:t>+</a:t>
              </a:r>
              <a:endParaRPr lang="de-DE" altLang="de-DE" sz="2400" b="1">
                <a:solidFill>
                  <a:srgbClr val="FFFFFF"/>
                </a:solidFill>
              </a:endParaRPr>
            </a:p>
          </p:txBody>
        </p:sp>
        <p:sp>
          <p:nvSpPr>
            <p:cNvPr id="28" name="Text Box 68"/>
            <p:cNvSpPr txBox="1">
              <a:spLocks noChangeArrowheads="1"/>
            </p:cNvSpPr>
            <p:nvPr/>
          </p:nvSpPr>
          <p:spPr bwMode="auto">
            <a:xfrm>
              <a:off x="1837" y="1451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400" b="1">
                  <a:solidFill>
                    <a:srgbClr val="FFFFFF"/>
                  </a:solidFill>
                </a:rPr>
                <a:t>+</a:t>
              </a:r>
              <a:endParaRPr lang="de-DE" altLang="de-DE" sz="2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1938747" y="2715717"/>
            <a:ext cx="1193093" cy="641410"/>
            <a:chOff x="1888356" y="3933056"/>
            <a:chExt cx="1193093" cy="641410"/>
          </a:xfrm>
        </p:grpSpPr>
        <p:sp>
          <p:nvSpPr>
            <p:cNvPr id="30" name="Text Box 62"/>
            <p:cNvSpPr txBox="1">
              <a:spLocks noChangeArrowheads="1"/>
            </p:cNvSpPr>
            <p:nvPr/>
          </p:nvSpPr>
          <p:spPr bwMode="auto">
            <a:xfrm>
              <a:off x="1888356" y="4174356"/>
              <a:ext cx="29687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sz="2000" b="1" dirty="0">
                  <a:solidFill>
                    <a:srgbClr val="CC0000"/>
                  </a:solidFill>
                  <a:sym typeface="Symbol" pitchFamily="18" charset="2"/>
                </a:rPr>
                <a:t></a:t>
              </a:r>
            </a:p>
          </p:txBody>
        </p:sp>
        <p:sp>
          <p:nvSpPr>
            <p:cNvPr id="31" name="Text Box 63"/>
            <p:cNvSpPr txBox="1">
              <a:spLocks noChangeArrowheads="1"/>
            </p:cNvSpPr>
            <p:nvPr/>
          </p:nvSpPr>
          <p:spPr bwMode="auto">
            <a:xfrm>
              <a:off x="2051720" y="3933056"/>
              <a:ext cx="7969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sz="1600" i="1" dirty="0" err="1">
                  <a:solidFill>
                    <a:srgbClr val="CC0000"/>
                  </a:solidFill>
                  <a:latin typeface="Times New Roman" pitchFamily="18" charset="0"/>
                </a:rPr>
                <a:t>lifetime</a:t>
              </a:r>
              <a:endParaRPr lang="fr-FR" altLang="de-DE" sz="1600" i="1" dirty="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Text Box 70"/>
            <p:cNvSpPr txBox="1">
              <a:spLocks noChangeArrowheads="1"/>
            </p:cNvSpPr>
            <p:nvPr/>
          </p:nvSpPr>
          <p:spPr bwMode="auto">
            <a:xfrm>
              <a:off x="2052000" y="4247381"/>
              <a:ext cx="102944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r>
                <a:rPr lang="fr-FR" altLang="de-DE" sz="1400" dirty="0">
                  <a:solidFill>
                    <a:srgbClr val="CC0000"/>
                  </a:solidFill>
                  <a:latin typeface="Times New Roman" pitchFamily="18" charset="0"/>
                </a:rPr>
                <a:t>1</a:t>
              </a:r>
              <a:r>
                <a:rPr lang="fr-FR" altLang="de-DE" sz="1400" b="1" dirty="0">
                  <a:solidFill>
                    <a:srgbClr val="CC0000"/>
                  </a:solidFill>
                  <a:latin typeface="Times New Roman" pitchFamily="18" charset="0"/>
                </a:rPr>
                <a:t>0</a:t>
              </a:r>
              <a:r>
                <a:rPr lang="fr-FR" altLang="de-DE" sz="1400" b="1" baseline="30000" dirty="0">
                  <a:solidFill>
                    <a:srgbClr val="CC0000"/>
                  </a:solidFill>
                  <a:latin typeface="Times New Roman" pitchFamily="18" charset="0"/>
                </a:rPr>
                <a:t>-12</a:t>
              </a:r>
              <a:r>
                <a:rPr lang="fr-FR" altLang="de-DE" sz="1400" b="1" dirty="0">
                  <a:solidFill>
                    <a:srgbClr val="CC0000"/>
                  </a:solidFill>
                  <a:latin typeface="Times New Roman" pitchFamily="18" charset="0"/>
                </a:rPr>
                <a:t>-10</a:t>
              </a:r>
              <a:r>
                <a:rPr lang="fr-FR" altLang="de-DE" sz="1400" b="1" baseline="30000" dirty="0">
                  <a:solidFill>
                    <a:srgbClr val="CC0000"/>
                  </a:solidFill>
                  <a:latin typeface="Times New Roman" pitchFamily="18" charset="0"/>
                </a:rPr>
                <a:t>-9</a:t>
              </a:r>
              <a:r>
                <a:rPr lang="fr-FR" altLang="de-DE" sz="1400" b="1" dirty="0">
                  <a:solidFill>
                    <a:srgbClr val="CC0000"/>
                  </a:solidFill>
                  <a:latin typeface="Times New Roman" pitchFamily="18" charset="0"/>
                </a:rPr>
                <a:t>s</a:t>
              </a:r>
            </a:p>
          </p:txBody>
        </p:sp>
      </p:grpSp>
      <p:sp>
        <p:nvSpPr>
          <p:cNvPr id="33" name="Text Box 71"/>
          <p:cNvSpPr txBox="1">
            <a:spLocks noChangeArrowheads="1"/>
          </p:cNvSpPr>
          <p:nvPr/>
        </p:nvSpPr>
        <p:spPr bwMode="auto">
          <a:xfrm>
            <a:off x="1331144" y="1647701"/>
            <a:ext cx="758825" cy="336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fr-FR" altLang="de-DE" sz="1600" b="1" dirty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fr-FR" altLang="de-DE" sz="1600" b="1" baseline="30000" dirty="0">
                <a:solidFill>
                  <a:srgbClr val="000000"/>
                </a:solidFill>
                <a:latin typeface="Times New Roman" pitchFamily="18" charset="0"/>
              </a:rPr>
              <a:t>-22</a:t>
            </a:r>
            <a:r>
              <a:rPr lang="fr-FR" altLang="de-DE" sz="1600" b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</a:p>
        </p:txBody>
      </p:sp>
      <p:grpSp>
        <p:nvGrpSpPr>
          <p:cNvPr id="35" name="Group 78"/>
          <p:cNvGrpSpPr>
            <a:grpSpLocks/>
          </p:cNvGrpSpPr>
          <p:nvPr/>
        </p:nvGrpSpPr>
        <p:grpSpPr bwMode="auto">
          <a:xfrm>
            <a:off x="3420294" y="772989"/>
            <a:ext cx="749300" cy="712787"/>
            <a:chOff x="3393" y="1081"/>
            <a:chExt cx="472" cy="449"/>
          </a:xfrm>
        </p:grpSpPr>
        <p:sp>
          <p:nvSpPr>
            <p:cNvPr id="36" name="Oval 73"/>
            <p:cNvSpPr>
              <a:spLocks noChangeArrowheads="1"/>
            </p:cNvSpPr>
            <p:nvPr/>
          </p:nvSpPr>
          <p:spPr bwMode="auto">
            <a:xfrm>
              <a:off x="3424" y="1298"/>
              <a:ext cx="408" cy="227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Text Box 74"/>
            <p:cNvSpPr txBox="1">
              <a:spLocks noChangeArrowheads="1"/>
            </p:cNvSpPr>
            <p:nvPr/>
          </p:nvSpPr>
          <p:spPr bwMode="auto">
            <a:xfrm>
              <a:off x="3393" y="129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>
                  <a:solidFill>
                    <a:srgbClr val="FFFFFF"/>
                  </a:solidFill>
                </a:rPr>
                <a:t>+</a:t>
              </a:r>
              <a:endParaRPr lang="de-DE" altLang="de-DE" b="1">
                <a:solidFill>
                  <a:srgbClr val="FFFFFF"/>
                </a:solidFill>
              </a:endParaRPr>
            </a:p>
          </p:txBody>
        </p:sp>
        <p:sp>
          <p:nvSpPr>
            <p:cNvPr id="38" name="Text Box 75"/>
            <p:cNvSpPr txBox="1">
              <a:spLocks noChangeArrowheads="1"/>
            </p:cNvSpPr>
            <p:nvPr/>
          </p:nvSpPr>
          <p:spPr bwMode="auto">
            <a:xfrm>
              <a:off x="3665" y="129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>
                  <a:solidFill>
                    <a:srgbClr val="FFFFFF"/>
                  </a:solidFill>
                </a:rPr>
                <a:t>+</a:t>
              </a:r>
              <a:endParaRPr lang="de-DE" altLang="de-DE" b="1">
                <a:solidFill>
                  <a:srgbClr val="FFFFFF"/>
                </a:solidFill>
              </a:endParaRPr>
            </a:p>
          </p:txBody>
        </p:sp>
        <p:sp>
          <p:nvSpPr>
            <p:cNvPr id="39" name="Line 76"/>
            <p:cNvSpPr>
              <a:spLocks noChangeShapeType="1"/>
            </p:cNvSpPr>
            <p:nvPr/>
          </p:nvSpPr>
          <p:spPr bwMode="auto">
            <a:xfrm rot="10800000">
              <a:off x="3620" y="111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AutoShape 77"/>
            <p:cNvSpPr>
              <a:spLocks noChangeAspect="1" noChangeArrowheads="1"/>
            </p:cNvSpPr>
            <p:nvPr/>
          </p:nvSpPr>
          <p:spPr bwMode="auto">
            <a:xfrm>
              <a:off x="3515" y="1081"/>
              <a:ext cx="181" cy="172"/>
            </a:xfrm>
            <a:prstGeom prst="curvedRightArrow">
              <a:avLst>
                <a:gd name="adj1" fmla="val 20000"/>
                <a:gd name="adj2" fmla="val 40000"/>
                <a:gd name="adj3" fmla="val 3507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" name="RMaj_Coulex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2160" y="764704"/>
            <a:ext cx="3048000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3096000" y="3644229"/>
                <a:ext cx="6014527" cy="4639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de-DE" sz="1200" b="1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𝑬</m:t>
                          </m:r>
                          <m:r>
                            <a:rPr lang="de-DE" sz="1200" b="1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en-US" sz="12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=4.819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f>
                                <m:fPr>
                                  <m:type m:val="lin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  <m:d>
                            <m:dPr>
                              <m:ctrlP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000" y="3644229"/>
                <a:ext cx="6014527" cy="463964"/>
              </a:xfrm>
              <a:prstGeom prst="rect">
                <a:avLst/>
              </a:prstGeom>
              <a:blipFill>
                <a:blip r:embed="rId9"/>
                <a:stretch>
                  <a:fillRect t="-35897" b="-6282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/>
              <p:cNvSpPr txBox="1"/>
              <p:nvPr/>
            </p:nvSpPr>
            <p:spPr>
              <a:xfrm>
                <a:off x="3096000" y="4220229"/>
                <a:ext cx="3504229" cy="49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p>
                          </m:sSub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</m:sub>
                          </m:sSub>
                        </m:num>
                        <m:den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12.65∙</m:t>
                          </m:r>
                          <m:sSup>
                            <m:sSup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𝑀𝑒𝑉</m:t>
                                      </m:r>
                                    </m:sub>
                                  </m:s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−0.5∙∆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𝑀𝑒𝑉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32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43" name="Textfeld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000" y="4220229"/>
                <a:ext cx="3504229" cy="4944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feld 43"/>
          <p:cNvSpPr txBox="1"/>
          <p:nvPr/>
        </p:nvSpPr>
        <p:spPr>
          <a:xfrm>
            <a:off x="3096000" y="3212229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 excitation: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Particle-gamma coincidence spectroscopy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4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 animBg="1"/>
      <p:bldP spid="33" grpId="0" animBg="1"/>
      <p:bldP spid="34" grpId="0" animBg="1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Maj_Coule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764704"/>
            <a:ext cx="3048000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3096000" y="3644229"/>
                <a:ext cx="6014527" cy="4639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de-DE" sz="1200" b="1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𝑬</m:t>
                          </m:r>
                          <m:r>
                            <a:rPr lang="de-DE" sz="1200" b="1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en-US" sz="12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=4.819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f>
                                <m:fPr>
                                  <m:type m:val="lin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  <m:d>
                            <m:dPr>
                              <m:ctrlP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000" y="3644229"/>
                <a:ext cx="6014527" cy="463964"/>
              </a:xfrm>
              <a:prstGeom prst="rect">
                <a:avLst/>
              </a:prstGeom>
              <a:blipFill>
                <a:blip r:embed="rId6"/>
                <a:stretch>
                  <a:fillRect t="-35897" b="-6282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/>
              <p:cNvSpPr txBox="1"/>
              <p:nvPr/>
            </p:nvSpPr>
            <p:spPr>
              <a:xfrm>
                <a:off x="3096000" y="4220229"/>
                <a:ext cx="3504229" cy="49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p>
                          </m:sSub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</m:sub>
                          </m:sSub>
                        </m:num>
                        <m:den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12.65∙</m:t>
                          </m:r>
                          <m:sSup>
                            <m:sSup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𝑀𝑒𝑉</m:t>
                                      </m:r>
                                    </m:sub>
                                  </m:s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−0.5∙∆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𝑀𝑒𝑉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32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43" name="Textfeld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000" y="4220229"/>
                <a:ext cx="3504229" cy="4944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feld 43"/>
          <p:cNvSpPr txBox="1"/>
          <p:nvPr/>
        </p:nvSpPr>
        <p:spPr>
          <a:xfrm>
            <a:off x="3096000" y="3212229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 excitation: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5" descr="Coulex_fig2_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5815"/>
            <a:ext cx="2700337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540000" y="6300000"/>
            <a:ext cx="18822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Alder et al., RMP 28 (56) 432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Particle-gamma coincidence spectroscopy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333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Maj_Coulex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764704"/>
            <a:ext cx="3048000" cy="2286000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3096000" y="4355386"/>
            <a:ext cx="60003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Particle-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coincidence spectroscopy</a:t>
            </a:r>
            <a:r>
              <a:rPr lang="de-DE" dirty="0" smtClean="0">
                <a:latin typeface="Times New Roman"/>
                <a:cs typeface="Times New Roman"/>
              </a:rPr>
              <a:t>: </a:t>
            </a:r>
            <a:r>
              <a:rPr lang="de-DE" dirty="0">
                <a:solidFill>
                  <a:srgbClr val="FF0000"/>
                </a:solidFill>
                <a:latin typeface="Times New Roman"/>
                <a:cs typeface="Times New Roman"/>
              </a:rPr>
              <a:t>Y</a:t>
            </a:r>
            <a:r>
              <a:rPr lang="el-GR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de-DE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de-DE" dirty="0" err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de-DE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de-DE" dirty="0" err="1">
                <a:solidFill>
                  <a:srgbClr val="FF0000"/>
                </a:solidFill>
                <a:latin typeface="Times New Roman"/>
                <a:cs typeface="Times New Roman"/>
              </a:rPr>
              <a:t>→I</a:t>
            </a:r>
            <a:r>
              <a:rPr lang="de-DE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lang="de-DE" dirty="0">
                <a:solidFill>
                  <a:srgbClr val="FF0000"/>
                </a:solidFill>
                <a:latin typeface="Times New Roman"/>
                <a:cs typeface="Times New Roman"/>
              </a:rPr>
              <a:t>) → </a:t>
            </a:r>
            <a:r>
              <a:rPr lang="el-GR" dirty="0">
                <a:solidFill>
                  <a:srgbClr val="FF0000"/>
                </a:solidFill>
                <a:latin typeface="Times New Roman"/>
                <a:cs typeface="Times New Roman"/>
              </a:rPr>
              <a:t>σ</a:t>
            </a:r>
            <a:r>
              <a:rPr lang="de-DE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E2</a:t>
            </a:r>
            <a:r>
              <a:rPr lang="de-DE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de-DE" dirty="0" err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de-DE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de-DE" dirty="0" smtClean="0"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(indirect measurement)</a:t>
            </a:r>
            <a:endParaRPr lang="en-US" sz="14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de-DE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/>
                <a:cs typeface="Times New Roman"/>
              </a:rPr>
              <a:t>need to take into account branching ratios, particle-</a:t>
            </a:r>
            <a:r>
              <a:rPr lang="el-GR" sz="1400" dirty="0" smtClean="0"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angular correlations, electron conversion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91"/>
          <p:cNvGrpSpPr>
            <a:grpSpLocks/>
          </p:cNvGrpSpPr>
          <p:nvPr/>
        </p:nvGrpSpPr>
        <p:grpSpPr bwMode="auto">
          <a:xfrm>
            <a:off x="517935" y="3028454"/>
            <a:ext cx="1693862" cy="1704975"/>
            <a:chOff x="521" y="2538"/>
            <a:chExt cx="1067" cy="1074"/>
          </a:xfrm>
        </p:grpSpPr>
        <p:sp>
          <p:nvSpPr>
            <p:cNvPr id="44" name="Line 20"/>
            <p:cNvSpPr>
              <a:spLocks noChangeShapeType="1"/>
            </p:cNvSpPr>
            <p:nvPr/>
          </p:nvSpPr>
          <p:spPr bwMode="auto">
            <a:xfrm>
              <a:off x="715" y="2674"/>
              <a:ext cx="713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Line 21"/>
            <p:cNvSpPr>
              <a:spLocks noChangeShapeType="1"/>
            </p:cNvSpPr>
            <p:nvPr/>
          </p:nvSpPr>
          <p:spPr bwMode="auto">
            <a:xfrm>
              <a:off x="715" y="3218"/>
              <a:ext cx="66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521" y="2538"/>
              <a:ext cx="28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fr-FR" altLang="de-DE" baseline="30000" dirty="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fr-FR" altLang="de-DE" dirty="0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fr-FR" altLang="de-DE" baseline="30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" name="Line 23"/>
            <p:cNvSpPr>
              <a:spLocks noChangeShapeType="1"/>
            </p:cNvSpPr>
            <p:nvPr/>
          </p:nvSpPr>
          <p:spPr bwMode="auto">
            <a:xfrm flipV="1">
              <a:off x="975" y="2674"/>
              <a:ext cx="0" cy="544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Text Box 24"/>
            <p:cNvSpPr txBox="1">
              <a:spLocks noChangeArrowheads="1"/>
            </p:cNvSpPr>
            <p:nvPr/>
          </p:nvSpPr>
          <p:spPr bwMode="auto">
            <a:xfrm>
              <a:off x="702" y="3218"/>
              <a:ext cx="5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sz="1400" dirty="0">
                  <a:solidFill>
                    <a:srgbClr val="000000"/>
                  </a:solidFill>
                </a:rPr>
                <a:t>1</a:t>
              </a:r>
              <a:r>
                <a:rPr lang="fr-FR" altLang="de-DE" sz="1400" baseline="30000" dirty="0">
                  <a:solidFill>
                    <a:srgbClr val="000000"/>
                  </a:solidFill>
                </a:rPr>
                <a:t>st</a:t>
              </a:r>
              <a:r>
                <a:rPr lang="fr-FR" altLang="de-DE" sz="1400" dirty="0">
                  <a:solidFill>
                    <a:srgbClr val="000000"/>
                  </a:solidFill>
                </a:rPr>
                <a:t> </a:t>
              </a:r>
              <a:r>
                <a:rPr lang="fr-FR" altLang="de-DE" sz="1400" dirty="0" err="1">
                  <a:solidFill>
                    <a:srgbClr val="000000"/>
                  </a:solidFill>
                </a:rPr>
                <a:t>order</a:t>
              </a:r>
              <a:r>
                <a:rPr lang="fr-FR" altLang="de-DE" sz="1400" dirty="0">
                  <a:solidFill>
                    <a:srgbClr val="000000"/>
                  </a:solidFill>
                </a:rPr>
                <a:t>:</a:t>
              </a:r>
            </a:p>
          </p:txBody>
        </p:sp>
        <p:graphicFrame>
          <p:nvGraphicFramePr>
            <p:cNvPr id="50" name="Object 25"/>
            <p:cNvGraphicFramePr>
              <a:graphicFrameLocks noChangeAspect="1"/>
            </p:cNvGraphicFramePr>
            <p:nvPr/>
          </p:nvGraphicFramePr>
          <p:xfrm>
            <a:off x="536" y="3400"/>
            <a:ext cx="1052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21" name="Equation" r:id="rId7" imgW="1384200" imgH="279360" progId="Equation.3">
                    <p:embed/>
                  </p:oleObj>
                </mc:Choice>
                <mc:Fallback>
                  <p:oleObj name="Equation" r:id="rId7" imgW="1384200" imgH="279360" progId="Equation.3">
                    <p:embed/>
                    <p:pic>
                      <p:nvPicPr>
                        <p:cNvPr id="5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" y="3400"/>
                          <a:ext cx="1052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521" y="3082"/>
              <a:ext cx="24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dirty="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r>
                <a:rPr lang="fr-FR" altLang="de-DE" baseline="30000" dirty="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fr-FR" altLang="de-DE" baseline="30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Line 61"/>
          <p:cNvSpPr>
            <a:spLocks noChangeShapeType="1"/>
          </p:cNvSpPr>
          <p:nvPr/>
        </p:nvSpPr>
        <p:spPr bwMode="auto">
          <a:xfrm>
            <a:off x="1597435" y="3245942"/>
            <a:ext cx="0" cy="863600"/>
          </a:xfrm>
          <a:prstGeom prst="line">
            <a:avLst/>
          </a:prstGeom>
          <a:noFill/>
          <a:ln w="76200" cmpd="tri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3" name="Group 79"/>
          <p:cNvGrpSpPr>
            <a:grpSpLocks/>
          </p:cNvGrpSpPr>
          <p:nvPr/>
        </p:nvGrpSpPr>
        <p:grpSpPr bwMode="auto">
          <a:xfrm>
            <a:off x="467544" y="1071439"/>
            <a:ext cx="3873500" cy="1462087"/>
            <a:chOff x="476" y="1194"/>
            <a:chExt cx="2440" cy="921"/>
          </a:xfrm>
        </p:grpSpPr>
        <p:sp>
          <p:nvSpPr>
            <p:cNvPr id="54" name="Freeform 11"/>
            <p:cNvSpPr>
              <a:spLocks noChangeAspect="1"/>
            </p:cNvSpPr>
            <p:nvPr/>
          </p:nvSpPr>
          <p:spPr bwMode="auto">
            <a:xfrm>
              <a:off x="476" y="1503"/>
              <a:ext cx="1460" cy="612"/>
            </a:xfrm>
            <a:custGeom>
              <a:avLst/>
              <a:gdLst>
                <a:gd name="T0" fmla="*/ 0 w 2818"/>
                <a:gd name="T1" fmla="*/ 0 h 1908"/>
                <a:gd name="T2" fmla="*/ 165 w 2818"/>
                <a:gd name="T3" fmla="*/ 1 h 1908"/>
                <a:gd name="T4" fmla="*/ 312 w 2818"/>
                <a:gd name="T5" fmla="*/ 4 h 1908"/>
                <a:gd name="T6" fmla="*/ 491 w 2818"/>
                <a:gd name="T7" fmla="*/ 9 h 1908"/>
                <a:gd name="T8" fmla="*/ 645 w 2818"/>
                <a:gd name="T9" fmla="*/ 13 h 1908"/>
                <a:gd name="T10" fmla="*/ 830 w 2818"/>
                <a:gd name="T11" fmla="*/ 19 h 1908"/>
                <a:gd name="T12" fmla="*/ 977 w 2818"/>
                <a:gd name="T13" fmla="*/ 27 h 1908"/>
                <a:gd name="T14" fmla="*/ 1140 w 2818"/>
                <a:gd name="T15" fmla="*/ 33 h 1908"/>
                <a:gd name="T16" fmla="*/ 1365 w 2818"/>
                <a:gd name="T17" fmla="*/ 45 h 1908"/>
                <a:gd name="T18" fmla="*/ 1557 w 2818"/>
                <a:gd name="T19" fmla="*/ 55 h 1908"/>
                <a:gd name="T20" fmla="*/ 1731 w 2818"/>
                <a:gd name="T21" fmla="*/ 69 h 1908"/>
                <a:gd name="T22" fmla="*/ 1947 w 2818"/>
                <a:gd name="T23" fmla="*/ 88 h 1908"/>
                <a:gd name="T24" fmla="*/ 2153 w 2818"/>
                <a:gd name="T25" fmla="*/ 112 h 1908"/>
                <a:gd name="T26" fmla="*/ 2313 w 2818"/>
                <a:gd name="T27" fmla="*/ 139 h 1908"/>
                <a:gd name="T28" fmla="*/ 2504 w 2818"/>
                <a:gd name="T29" fmla="*/ 177 h 1908"/>
                <a:gd name="T30" fmla="*/ 2678 w 2818"/>
                <a:gd name="T31" fmla="*/ 235 h 1908"/>
                <a:gd name="T32" fmla="*/ 2765 w 2818"/>
                <a:gd name="T33" fmla="*/ 291 h 1908"/>
                <a:gd name="T34" fmla="*/ 2812 w 2818"/>
                <a:gd name="T35" fmla="*/ 366 h 1908"/>
                <a:gd name="T36" fmla="*/ 2801 w 2818"/>
                <a:gd name="T37" fmla="*/ 459 h 1908"/>
                <a:gd name="T38" fmla="*/ 2747 w 2818"/>
                <a:gd name="T39" fmla="*/ 543 h 1908"/>
                <a:gd name="T40" fmla="*/ 2658 w 2818"/>
                <a:gd name="T41" fmla="*/ 636 h 1908"/>
                <a:gd name="T42" fmla="*/ 2540 w 2818"/>
                <a:gd name="T43" fmla="*/ 729 h 1908"/>
                <a:gd name="T44" fmla="*/ 2390 w 2818"/>
                <a:gd name="T45" fmla="*/ 837 h 1908"/>
                <a:gd name="T46" fmla="*/ 2195 w 2818"/>
                <a:gd name="T47" fmla="*/ 958 h 1908"/>
                <a:gd name="T48" fmla="*/ 1988 w 2818"/>
                <a:gd name="T49" fmla="*/ 1084 h 1908"/>
                <a:gd name="T50" fmla="*/ 1814 w 2818"/>
                <a:gd name="T51" fmla="*/ 1183 h 1908"/>
                <a:gd name="T52" fmla="*/ 1662 w 2818"/>
                <a:gd name="T53" fmla="*/ 1263 h 1908"/>
                <a:gd name="T54" fmla="*/ 1493 w 2818"/>
                <a:gd name="T55" fmla="*/ 1359 h 1908"/>
                <a:gd name="T56" fmla="*/ 1311 w 2818"/>
                <a:gd name="T57" fmla="*/ 1452 h 1908"/>
                <a:gd name="T58" fmla="*/ 1134 w 2818"/>
                <a:gd name="T59" fmla="*/ 1545 h 1908"/>
                <a:gd name="T60" fmla="*/ 998 w 2818"/>
                <a:gd name="T61" fmla="*/ 1615 h 1908"/>
                <a:gd name="T62" fmla="*/ 822 w 2818"/>
                <a:gd name="T63" fmla="*/ 1704 h 1908"/>
                <a:gd name="T64" fmla="*/ 589 w 2818"/>
                <a:gd name="T65" fmla="*/ 1818 h 1908"/>
                <a:gd name="T66" fmla="*/ 408 w 2818"/>
                <a:gd name="T67" fmla="*/ 1908 h 1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8" h="1908">
                  <a:moveTo>
                    <a:pt x="0" y="0"/>
                  </a:moveTo>
                  <a:cubicBezTo>
                    <a:pt x="27" y="0"/>
                    <a:pt x="113" y="0"/>
                    <a:pt x="165" y="1"/>
                  </a:cubicBezTo>
                  <a:cubicBezTo>
                    <a:pt x="217" y="2"/>
                    <a:pt x="258" y="3"/>
                    <a:pt x="312" y="4"/>
                  </a:cubicBezTo>
                  <a:cubicBezTo>
                    <a:pt x="366" y="5"/>
                    <a:pt x="436" y="8"/>
                    <a:pt x="491" y="9"/>
                  </a:cubicBezTo>
                  <a:cubicBezTo>
                    <a:pt x="546" y="10"/>
                    <a:pt x="589" y="11"/>
                    <a:pt x="645" y="13"/>
                  </a:cubicBezTo>
                  <a:cubicBezTo>
                    <a:pt x="701" y="15"/>
                    <a:pt x="775" y="17"/>
                    <a:pt x="830" y="19"/>
                  </a:cubicBezTo>
                  <a:cubicBezTo>
                    <a:pt x="885" y="21"/>
                    <a:pt x="925" y="25"/>
                    <a:pt x="977" y="27"/>
                  </a:cubicBezTo>
                  <a:cubicBezTo>
                    <a:pt x="1029" y="29"/>
                    <a:pt x="1075" y="30"/>
                    <a:pt x="1140" y="33"/>
                  </a:cubicBezTo>
                  <a:cubicBezTo>
                    <a:pt x="1205" y="36"/>
                    <a:pt x="1296" y="41"/>
                    <a:pt x="1365" y="45"/>
                  </a:cubicBezTo>
                  <a:cubicBezTo>
                    <a:pt x="1434" y="49"/>
                    <a:pt x="1496" y="51"/>
                    <a:pt x="1557" y="55"/>
                  </a:cubicBezTo>
                  <a:cubicBezTo>
                    <a:pt x="1618" y="59"/>
                    <a:pt x="1666" y="64"/>
                    <a:pt x="1731" y="69"/>
                  </a:cubicBezTo>
                  <a:cubicBezTo>
                    <a:pt x="1796" y="74"/>
                    <a:pt x="1877" y="81"/>
                    <a:pt x="1947" y="88"/>
                  </a:cubicBezTo>
                  <a:cubicBezTo>
                    <a:pt x="2017" y="95"/>
                    <a:pt x="2092" y="104"/>
                    <a:pt x="2153" y="112"/>
                  </a:cubicBezTo>
                  <a:cubicBezTo>
                    <a:pt x="2214" y="120"/>
                    <a:pt x="2255" y="128"/>
                    <a:pt x="2313" y="139"/>
                  </a:cubicBezTo>
                  <a:cubicBezTo>
                    <a:pt x="2371" y="150"/>
                    <a:pt x="2443" y="161"/>
                    <a:pt x="2504" y="177"/>
                  </a:cubicBezTo>
                  <a:cubicBezTo>
                    <a:pt x="2565" y="193"/>
                    <a:pt x="2635" y="216"/>
                    <a:pt x="2678" y="235"/>
                  </a:cubicBezTo>
                  <a:cubicBezTo>
                    <a:pt x="2721" y="254"/>
                    <a:pt x="2743" y="269"/>
                    <a:pt x="2765" y="291"/>
                  </a:cubicBezTo>
                  <a:cubicBezTo>
                    <a:pt x="2787" y="313"/>
                    <a:pt x="2806" y="338"/>
                    <a:pt x="2812" y="366"/>
                  </a:cubicBezTo>
                  <a:cubicBezTo>
                    <a:pt x="2818" y="394"/>
                    <a:pt x="2812" y="430"/>
                    <a:pt x="2801" y="459"/>
                  </a:cubicBezTo>
                  <a:cubicBezTo>
                    <a:pt x="2790" y="488"/>
                    <a:pt x="2771" y="513"/>
                    <a:pt x="2747" y="543"/>
                  </a:cubicBezTo>
                  <a:cubicBezTo>
                    <a:pt x="2723" y="573"/>
                    <a:pt x="2692" y="605"/>
                    <a:pt x="2658" y="636"/>
                  </a:cubicBezTo>
                  <a:cubicBezTo>
                    <a:pt x="2624" y="667"/>
                    <a:pt x="2585" y="696"/>
                    <a:pt x="2540" y="729"/>
                  </a:cubicBezTo>
                  <a:cubicBezTo>
                    <a:pt x="2495" y="762"/>
                    <a:pt x="2447" y="799"/>
                    <a:pt x="2390" y="837"/>
                  </a:cubicBezTo>
                  <a:cubicBezTo>
                    <a:pt x="2333" y="875"/>
                    <a:pt x="2262" y="917"/>
                    <a:pt x="2195" y="958"/>
                  </a:cubicBezTo>
                  <a:cubicBezTo>
                    <a:pt x="2128" y="999"/>
                    <a:pt x="2052" y="1047"/>
                    <a:pt x="1988" y="1084"/>
                  </a:cubicBezTo>
                  <a:cubicBezTo>
                    <a:pt x="1924" y="1121"/>
                    <a:pt x="1868" y="1153"/>
                    <a:pt x="1814" y="1183"/>
                  </a:cubicBezTo>
                  <a:cubicBezTo>
                    <a:pt x="1760" y="1213"/>
                    <a:pt x="1716" y="1234"/>
                    <a:pt x="1662" y="1263"/>
                  </a:cubicBezTo>
                  <a:cubicBezTo>
                    <a:pt x="1608" y="1292"/>
                    <a:pt x="1551" y="1328"/>
                    <a:pt x="1493" y="1359"/>
                  </a:cubicBezTo>
                  <a:cubicBezTo>
                    <a:pt x="1435" y="1390"/>
                    <a:pt x="1371" y="1421"/>
                    <a:pt x="1311" y="1452"/>
                  </a:cubicBezTo>
                  <a:cubicBezTo>
                    <a:pt x="1251" y="1483"/>
                    <a:pt x="1186" y="1518"/>
                    <a:pt x="1134" y="1545"/>
                  </a:cubicBezTo>
                  <a:cubicBezTo>
                    <a:pt x="1082" y="1572"/>
                    <a:pt x="1050" y="1588"/>
                    <a:pt x="998" y="1615"/>
                  </a:cubicBezTo>
                  <a:cubicBezTo>
                    <a:pt x="946" y="1642"/>
                    <a:pt x="890" y="1670"/>
                    <a:pt x="822" y="1704"/>
                  </a:cubicBezTo>
                  <a:cubicBezTo>
                    <a:pt x="754" y="1738"/>
                    <a:pt x="658" y="1784"/>
                    <a:pt x="589" y="1818"/>
                  </a:cubicBezTo>
                  <a:cubicBezTo>
                    <a:pt x="520" y="1852"/>
                    <a:pt x="464" y="1878"/>
                    <a:pt x="408" y="190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Line 12"/>
            <p:cNvSpPr>
              <a:spLocks noChangeShapeType="1"/>
            </p:cNvSpPr>
            <p:nvPr/>
          </p:nvSpPr>
          <p:spPr bwMode="auto">
            <a:xfrm>
              <a:off x="476" y="1333"/>
              <a:ext cx="2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Line 14"/>
            <p:cNvSpPr>
              <a:spLocks noChangeShapeType="1"/>
            </p:cNvSpPr>
            <p:nvPr/>
          </p:nvSpPr>
          <p:spPr bwMode="auto">
            <a:xfrm>
              <a:off x="839" y="1323"/>
              <a:ext cx="0" cy="181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Text Box 15"/>
            <p:cNvSpPr txBox="1">
              <a:spLocks noChangeArrowheads="1"/>
            </p:cNvSpPr>
            <p:nvPr/>
          </p:nvSpPr>
          <p:spPr bwMode="auto">
            <a:xfrm>
              <a:off x="839" y="1305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600" i="1">
                  <a:solidFill>
                    <a:srgbClr val="000000"/>
                  </a:solidFill>
                </a:rPr>
                <a:t>b</a:t>
              </a:r>
              <a:endParaRPr lang="fr-FR" altLang="de-DE" sz="1600" i="1">
                <a:solidFill>
                  <a:srgbClr val="000000"/>
                </a:solidFill>
              </a:endParaRPr>
            </a:p>
          </p:txBody>
        </p:sp>
        <p:sp>
          <p:nvSpPr>
            <p:cNvPr id="58" name="Text Box 16"/>
            <p:cNvSpPr txBox="1">
              <a:spLocks noChangeArrowheads="1"/>
            </p:cNvSpPr>
            <p:nvPr/>
          </p:nvSpPr>
          <p:spPr bwMode="auto">
            <a:xfrm>
              <a:off x="1837" y="1695"/>
              <a:ext cx="6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600">
                  <a:solidFill>
                    <a:srgbClr val="FF0000"/>
                  </a:solidFill>
                </a:rPr>
                <a:t>projectile</a:t>
              </a:r>
              <a:endParaRPr lang="fr-FR" altLang="de-DE" sz="1600">
                <a:solidFill>
                  <a:srgbClr val="FF0000"/>
                </a:solidFill>
              </a:endParaRPr>
            </a:p>
          </p:txBody>
        </p:sp>
        <p:sp>
          <p:nvSpPr>
            <p:cNvPr id="59" name="Text Box 17"/>
            <p:cNvSpPr txBox="1">
              <a:spLocks noChangeArrowheads="1"/>
            </p:cNvSpPr>
            <p:nvPr/>
          </p:nvSpPr>
          <p:spPr bwMode="auto">
            <a:xfrm>
              <a:off x="2472" y="1436"/>
              <a:ext cx="4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600">
                  <a:solidFill>
                    <a:srgbClr val="0000FF"/>
                  </a:solidFill>
                </a:rPr>
                <a:t>target</a:t>
              </a:r>
              <a:endParaRPr lang="fr-FR" altLang="de-DE" sz="1600">
                <a:solidFill>
                  <a:srgbClr val="0000FF"/>
                </a:solidFill>
              </a:endParaRPr>
            </a:p>
          </p:txBody>
        </p:sp>
        <p:sp>
          <p:nvSpPr>
            <p:cNvPr id="60" name="Freeform 19"/>
            <p:cNvSpPr>
              <a:spLocks noChangeAspect="1"/>
            </p:cNvSpPr>
            <p:nvPr/>
          </p:nvSpPr>
          <p:spPr bwMode="auto">
            <a:xfrm rot="9804066" flipV="1">
              <a:off x="2003" y="1376"/>
              <a:ext cx="529" cy="137"/>
            </a:xfrm>
            <a:custGeom>
              <a:avLst/>
              <a:gdLst>
                <a:gd name="T0" fmla="*/ 0 w 4962"/>
                <a:gd name="T1" fmla="*/ 265 h 530"/>
                <a:gd name="T2" fmla="*/ 454 w 4962"/>
                <a:gd name="T3" fmla="*/ 38 h 530"/>
                <a:gd name="T4" fmla="*/ 908 w 4962"/>
                <a:gd name="T5" fmla="*/ 492 h 530"/>
                <a:gd name="T6" fmla="*/ 1361 w 4962"/>
                <a:gd name="T7" fmla="*/ 38 h 530"/>
                <a:gd name="T8" fmla="*/ 1815 w 4962"/>
                <a:gd name="T9" fmla="*/ 492 h 530"/>
                <a:gd name="T10" fmla="*/ 2268 w 4962"/>
                <a:gd name="T11" fmla="*/ 38 h 530"/>
                <a:gd name="T12" fmla="*/ 2722 w 4962"/>
                <a:gd name="T13" fmla="*/ 464 h 530"/>
                <a:gd name="T14" fmla="*/ 3176 w 4962"/>
                <a:gd name="T15" fmla="*/ 38 h 530"/>
                <a:gd name="T16" fmla="*/ 3629 w 4962"/>
                <a:gd name="T17" fmla="*/ 492 h 530"/>
                <a:gd name="T18" fmla="*/ 4083 w 4962"/>
                <a:gd name="T19" fmla="*/ 38 h 530"/>
                <a:gd name="T20" fmla="*/ 4536 w 4962"/>
                <a:gd name="T21" fmla="*/ 492 h 530"/>
                <a:gd name="T22" fmla="*/ 4962 w 4962"/>
                <a:gd name="T23" fmla="*/ 26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62" h="530">
                  <a:moveTo>
                    <a:pt x="0" y="265"/>
                  </a:moveTo>
                  <a:cubicBezTo>
                    <a:pt x="151" y="132"/>
                    <a:pt x="303" y="0"/>
                    <a:pt x="454" y="38"/>
                  </a:cubicBezTo>
                  <a:cubicBezTo>
                    <a:pt x="605" y="76"/>
                    <a:pt x="757" y="492"/>
                    <a:pt x="908" y="492"/>
                  </a:cubicBezTo>
                  <a:cubicBezTo>
                    <a:pt x="1059" y="492"/>
                    <a:pt x="1210" y="38"/>
                    <a:pt x="1361" y="38"/>
                  </a:cubicBezTo>
                  <a:cubicBezTo>
                    <a:pt x="1512" y="38"/>
                    <a:pt x="1664" y="492"/>
                    <a:pt x="1815" y="492"/>
                  </a:cubicBezTo>
                  <a:cubicBezTo>
                    <a:pt x="1966" y="492"/>
                    <a:pt x="2117" y="43"/>
                    <a:pt x="2268" y="38"/>
                  </a:cubicBezTo>
                  <a:cubicBezTo>
                    <a:pt x="2419" y="33"/>
                    <a:pt x="2571" y="464"/>
                    <a:pt x="2722" y="464"/>
                  </a:cubicBezTo>
                  <a:cubicBezTo>
                    <a:pt x="2873" y="464"/>
                    <a:pt x="3025" y="33"/>
                    <a:pt x="3176" y="38"/>
                  </a:cubicBezTo>
                  <a:cubicBezTo>
                    <a:pt x="3327" y="43"/>
                    <a:pt x="3478" y="492"/>
                    <a:pt x="3629" y="492"/>
                  </a:cubicBezTo>
                  <a:cubicBezTo>
                    <a:pt x="3780" y="492"/>
                    <a:pt x="3932" y="38"/>
                    <a:pt x="4083" y="38"/>
                  </a:cubicBezTo>
                  <a:cubicBezTo>
                    <a:pt x="4234" y="38"/>
                    <a:pt x="4390" y="454"/>
                    <a:pt x="4536" y="492"/>
                  </a:cubicBezTo>
                  <a:cubicBezTo>
                    <a:pt x="4682" y="530"/>
                    <a:pt x="4887" y="303"/>
                    <a:pt x="4962" y="265"/>
                  </a:cubicBezTo>
                </a:path>
              </a:pathLst>
            </a:custGeom>
            <a:noFill/>
            <a:ln w="25400" cmpd="sng">
              <a:solidFill>
                <a:schemeClr val="tx1"/>
              </a:solidFill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1837" y="1469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426" y="1222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Text Box 67"/>
            <p:cNvSpPr txBox="1">
              <a:spLocks noChangeArrowheads="1"/>
            </p:cNvSpPr>
            <p:nvPr/>
          </p:nvSpPr>
          <p:spPr bwMode="auto">
            <a:xfrm>
              <a:off x="2425" y="1194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400" b="1">
                  <a:solidFill>
                    <a:srgbClr val="FFFFFF"/>
                  </a:solidFill>
                </a:rPr>
                <a:t>+</a:t>
              </a:r>
              <a:endParaRPr lang="de-DE" altLang="de-DE" sz="2400" b="1">
                <a:solidFill>
                  <a:srgbClr val="FFFFFF"/>
                </a:solidFill>
              </a:endParaRPr>
            </a:p>
          </p:txBody>
        </p:sp>
        <p:sp>
          <p:nvSpPr>
            <p:cNvPr id="64" name="Text Box 68"/>
            <p:cNvSpPr txBox="1">
              <a:spLocks noChangeArrowheads="1"/>
            </p:cNvSpPr>
            <p:nvPr/>
          </p:nvSpPr>
          <p:spPr bwMode="auto">
            <a:xfrm>
              <a:off x="1837" y="1451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400" b="1">
                  <a:solidFill>
                    <a:srgbClr val="FFFFFF"/>
                  </a:solidFill>
                </a:rPr>
                <a:t>+</a:t>
              </a:r>
              <a:endParaRPr lang="de-DE" altLang="de-DE" sz="2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1938747" y="2715717"/>
            <a:ext cx="1193093" cy="641410"/>
            <a:chOff x="1888356" y="3933056"/>
            <a:chExt cx="1193093" cy="641410"/>
          </a:xfrm>
        </p:grpSpPr>
        <p:sp>
          <p:nvSpPr>
            <p:cNvPr id="66" name="Text Box 62"/>
            <p:cNvSpPr txBox="1">
              <a:spLocks noChangeArrowheads="1"/>
            </p:cNvSpPr>
            <p:nvPr/>
          </p:nvSpPr>
          <p:spPr bwMode="auto">
            <a:xfrm>
              <a:off x="1888356" y="4174356"/>
              <a:ext cx="29687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sz="2000" b="1" dirty="0">
                  <a:solidFill>
                    <a:srgbClr val="CC0000"/>
                  </a:solidFill>
                  <a:sym typeface="Symbol" pitchFamily="18" charset="2"/>
                </a:rPr>
                <a:t></a:t>
              </a:r>
            </a:p>
          </p:txBody>
        </p:sp>
        <p:sp>
          <p:nvSpPr>
            <p:cNvPr id="67" name="Text Box 63"/>
            <p:cNvSpPr txBox="1">
              <a:spLocks noChangeArrowheads="1"/>
            </p:cNvSpPr>
            <p:nvPr/>
          </p:nvSpPr>
          <p:spPr bwMode="auto">
            <a:xfrm>
              <a:off x="2051720" y="3933056"/>
              <a:ext cx="7969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i="1" dirty="0" smtClean="0">
                  <a:solidFill>
                    <a:srgbClr val="CC0000"/>
                  </a:solidFill>
                  <a:latin typeface="Times New Roman" pitchFamily="18" charset="0"/>
                </a:rPr>
                <a:t>lifetime</a:t>
              </a:r>
              <a:endParaRPr lang="en-US" altLang="de-DE" sz="1600" i="1" dirty="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68" name="Text Box 70"/>
            <p:cNvSpPr txBox="1">
              <a:spLocks noChangeArrowheads="1"/>
            </p:cNvSpPr>
            <p:nvPr/>
          </p:nvSpPr>
          <p:spPr bwMode="auto">
            <a:xfrm>
              <a:off x="2052000" y="4247381"/>
              <a:ext cx="102944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r>
                <a:rPr lang="fr-FR" altLang="de-DE" sz="1400" dirty="0">
                  <a:solidFill>
                    <a:srgbClr val="CC0000"/>
                  </a:solidFill>
                  <a:latin typeface="Times New Roman" pitchFamily="18" charset="0"/>
                </a:rPr>
                <a:t>1</a:t>
              </a:r>
              <a:r>
                <a:rPr lang="fr-FR" altLang="de-DE" sz="1400" b="1" dirty="0">
                  <a:solidFill>
                    <a:srgbClr val="CC0000"/>
                  </a:solidFill>
                  <a:latin typeface="Times New Roman" pitchFamily="18" charset="0"/>
                </a:rPr>
                <a:t>0</a:t>
              </a:r>
              <a:r>
                <a:rPr lang="fr-FR" altLang="de-DE" sz="1400" b="1" baseline="30000" dirty="0">
                  <a:solidFill>
                    <a:srgbClr val="CC0000"/>
                  </a:solidFill>
                  <a:latin typeface="Times New Roman" pitchFamily="18" charset="0"/>
                </a:rPr>
                <a:t>-12</a:t>
              </a:r>
              <a:r>
                <a:rPr lang="fr-FR" altLang="de-DE" sz="1400" b="1" dirty="0">
                  <a:solidFill>
                    <a:srgbClr val="CC0000"/>
                  </a:solidFill>
                  <a:latin typeface="Times New Roman" pitchFamily="18" charset="0"/>
                </a:rPr>
                <a:t>-10</a:t>
              </a:r>
              <a:r>
                <a:rPr lang="fr-FR" altLang="de-DE" sz="1400" b="1" baseline="30000" dirty="0">
                  <a:solidFill>
                    <a:srgbClr val="CC0000"/>
                  </a:solidFill>
                  <a:latin typeface="Times New Roman" pitchFamily="18" charset="0"/>
                </a:rPr>
                <a:t>-9</a:t>
              </a:r>
              <a:r>
                <a:rPr lang="fr-FR" altLang="de-DE" sz="1400" b="1" dirty="0">
                  <a:solidFill>
                    <a:srgbClr val="CC0000"/>
                  </a:solidFill>
                  <a:latin typeface="Times New Roman" pitchFamily="18" charset="0"/>
                </a:rPr>
                <a:t>s</a:t>
              </a:r>
            </a:p>
          </p:txBody>
        </p:sp>
      </p:grpSp>
      <p:sp>
        <p:nvSpPr>
          <p:cNvPr id="69" name="Text Box 71"/>
          <p:cNvSpPr txBox="1">
            <a:spLocks noChangeArrowheads="1"/>
          </p:cNvSpPr>
          <p:nvPr/>
        </p:nvSpPr>
        <p:spPr bwMode="auto">
          <a:xfrm>
            <a:off x="1331144" y="1647701"/>
            <a:ext cx="758825" cy="336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fr-FR" altLang="de-DE" sz="1600" b="1" dirty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fr-FR" altLang="de-DE" sz="1600" b="1" baseline="30000" dirty="0">
                <a:solidFill>
                  <a:srgbClr val="000000"/>
                </a:solidFill>
                <a:latin typeface="Times New Roman" pitchFamily="18" charset="0"/>
              </a:rPr>
              <a:t>-22</a:t>
            </a:r>
            <a:r>
              <a:rPr lang="fr-FR" altLang="de-DE" sz="1600" b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</a:p>
        </p:txBody>
      </p:sp>
      <p:grpSp>
        <p:nvGrpSpPr>
          <p:cNvPr id="70" name="Group 78"/>
          <p:cNvGrpSpPr>
            <a:grpSpLocks/>
          </p:cNvGrpSpPr>
          <p:nvPr/>
        </p:nvGrpSpPr>
        <p:grpSpPr bwMode="auto">
          <a:xfrm>
            <a:off x="3420294" y="772989"/>
            <a:ext cx="749300" cy="712787"/>
            <a:chOff x="3393" y="1081"/>
            <a:chExt cx="472" cy="449"/>
          </a:xfrm>
        </p:grpSpPr>
        <p:sp>
          <p:nvSpPr>
            <p:cNvPr id="71" name="Oval 73"/>
            <p:cNvSpPr>
              <a:spLocks noChangeArrowheads="1"/>
            </p:cNvSpPr>
            <p:nvPr/>
          </p:nvSpPr>
          <p:spPr bwMode="auto">
            <a:xfrm>
              <a:off x="3424" y="1298"/>
              <a:ext cx="408" cy="227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74"/>
            <p:cNvSpPr txBox="1">
              <a:spLocks noChangeArrowheads="1"/>
            </p:cNvSpPr>
            <p:nvPr/>
          </p:nvSpPr>
          <p:spPr bwMode="auto">
            <a:xfrm>
              <a:off x="3393" y="129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>
                  <a:solidFill>
                    <a:srgbClr val="FFFFFF"/>
                  </a:solidFill>
                </a:rPr>
                <a:t>+</a:t>
              </a:r>
              <a:endParaRPr lang="de-DE" altLang="de-DE" b="1">
                <a:solidFill>
                  <a:srgbClr val="FFFFFF"/>
                </a:solidFill>
              </a:endParaRPr>
            </a:p>
          </p:txBody>
        </p:sp>
        <p:sp>
          <p:nvSpPr>
            <p:cNvPr id="73" name="Text Box 75"/>
            <p:cNvSpPr txBox="1">
              <a:spLocks noChangeArrowheads="1"/>
            </p:cNvSpPr>
            <p:nvPr/>
          </p:nvSpPr>
          <p:spPr bwMode="auto">
            <a:xfrm>
              <a:off x="3665" y="129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>
                  <a:solidFill>
                    <a:srgbClr val="FFFFFF"/>
                  </a:solidFill>
                </a:rPr>
                <a:t>+</a:t>
              </a:r>
              <a:endParaRPr lang="de-DE" altLang="de-DE" b="1">
                <a:solidFill>
                  <a:srgbClr val="FFFFFF"/>
                </a:solidFill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rot="10800000">
              <a:off x="3620" y="111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AutoShape 77"/>
            <p:cNvSpPr>
              <a:spLocks noChangeAspect="1" noChangeArrowheads="1"/>
            </p:cNvSpPr>
            <p:nvPr/>
          </p:nvSpPr>
          <p:spPr bwMode="auto">
            <a:xfrm>
              <a:off x="3515" y="1081"/>
              <a:ext cx="181" cy="172"/>
            </a:xfrm>
            <a:prstGeom prst="curvedRightArrow">
              <a:avLst>
                <a:gd name="adj1" fmla="val 20000"/>
                <a:gd name="adj2" fmla="val 40000"/>
                <a:gd name="adj3" fmla="val 3507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" name="Textfeld 79"/>
          <p:cNvSpPr txBox="1"/>
          <p:nvPr/>
        </p:nvSpPr>
        <p:spPr>
          <a:xfrm>
            <a:off x="3096000" y="3212229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 excitation: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/>
              <p:cNvSpPr txBox="1"/>
              <p:nvPr/>
            </p:nvSpPr>
            <p:spPr>
              <a:xfrm>
                <a:off x="3096000" y="3644229"/>
                <a:ext cx="6014527" cy="4639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de-DE" sz="1200" b="1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𝑬</m:t>
                          </m:r>
                          <m:r>
                            <a:rPr lang="de-DE" sz="1200" b="1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en-US" sz="12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=4.819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f>
                                <m:fPr>
                                  <m:type m:val="lin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  <m:d>
                            <m:dPr>
                              <m:ctrlP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de-DE" sz="12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de-DE" sz="1200" b="1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9" name="Textfeld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000" y="3644229"/>
                <a:ext cx="6014527" cy="463964"/>
              </a:xfrm>
              <a:prstGeom prst="rect">
                <a:avLst/>
              </a:prstGeom>
              <a:blipFill>
                <a:blip r:embed="rId9"/>
                <a:stretch>
                  <a:fillRect t="-35897" b="-6282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Particle-gamma coincidence spectroscopy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48536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1" grpId="0"/>
      <p:bldP spid="52" grpId="0" animBg="1"/>
      <p:bldP spid="6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0" y="7647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42" name="Picture 6" descr="Composite-Dopp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764704"/>
            <a:ext cx="4433887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9" descr="ppac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780579"/>
            <a:ext cx="773113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8" descr="ppac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780579"/>
            <a:ext cx="76676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34511"/>
              </p:ext>
            </p:extLst>
          </p:nvPr>
        </p:nvGraphicFramePr>
        <p:xfrm>
          <a:off x="7451725" y="3372966"/>
          <a:ext cx="381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1" name="Equation" r:id="rId7" imgW="162000" imgH="209460" progId="Equation.3">
                  <p:embed/>
                </p:oleObj>
              </mc:Choice>
              <mc:Fallback>
                <p:oleObj name="Equation" r:id="rId7" imgW="162000" imgH="209460" progId="Equation.3">
                  <p:embed/>
                  <p:pic>
                    <p:nvPicPr>
                      <p:cNvPr id="7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3372966"/>
                        <a:ext cx="381000" cy="482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384036"/>
              </p:ext>
            </p:extLst>
          </p:nvPr>
        </p:nvGraphicFramePr>
        <p:xfrm>
          <a:off x="8027988" y="3372966"/>
          <a:ext cx="1041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2" name="Equation" r:id="rId9" imgW="495180" imgH="209460" progId="Equation.3">
                  <p:embed/>
                </p:oleObj>
              </mc:Choice>
              <mc:Fallback>
                <p:oleObj name="Equation" r:id="rId9" imgW="495180" imgH="209460" progId="Equation.3">
                  <p:embed/>
                  <p:pic>
                    <p:nvPicPr>
                      <p:cNvPr id="7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3372966"/>
                        <a:ext cx="1041400" cy="482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Line 15"/>
          <p:cNvSpPr>
            <a:spLocks noChangeShapeType="1"/>
          </p:cNvSpPr>
          <p:nvPr/>
        </p:nvSpPr>
        <p:spPr bwMode="auto">
          <a:xfrm rot="300000">
            <a:off x="7956550" y="2725266"/>
            <a:ext cx="360363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" name="Line 16"/>
          <p:cNvSpPr>
            <a:spLocks noChangeShapeType="1"/>
          </p:cNvSpPr>
          <p:nvPr/>
        </p:nvSpPr>
        <p:spPr bwMode="auto">
          <a:xfrm>
            <a:off x="6372225" y="2004541"/>
            <a:ext cx="1439863" cy="649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3" name="Line 18"/>
          <p:cNvSpPr>
            <a:spLocks noChangeShapeType="1"/>
          </p:cNvSpPr>
          <p:nvPr/>
        </p:nvSpPr>
        <p:spPr bwMode="auto">
          <a:xfrm flipH="1">
            <a:off x="6372225" y="2004541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84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548726"/>
              </p:ext>
            </p:extLst>
          </p:nvPr>
        </p:nvGraphicFramePr>
        <p:xfrm>
          <a:off x="2124075" y="5533554"/>
          <a:ext cx="381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3" name="Equation" r:id="rId11" imgW="162000" imgH="209460" progId="Equation.3">
                  <p:embed/>
                </p:oleObj>
              </mc:Choice>
              <mc:Fallback>
                <p:oleObj name="Equation" r:id="rId11" imgW="162000" imgH="209460" progId="Equation.3">
                  <p:embed/>
                  <p:pic>
                    <p:nvPicPr>
                      <p:cNvPr id="84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5533554"/>
                        <a:ext cx="381000" cy="482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Line 21"/>
          <p:cNvSpPr>
            <a:spLocks noChangeShapeType="1"/>
          </p:cNvSpPr>
          <p:nvPr/>
        </p:nvSpPr>
        <p:spPr bwMode="auto">
          <a:xfrm>
            <a:off x="5651500" y="2004541"/>
            <a:ext cx="6492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" name="Line 22"/>
          <p:cNvSpPr>
            <a:spLocks noChangeShapeType="1"/>
          </p:cNvSpPr>
          <p:nvPr/>
        </p:nvSpPr>
        <p:spPr bwMode="auto">
          <a:xfrm>
            <a:off x="6332538" y="1821979"/>
            <a:ext cx="0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" name="Text Box 23"/>
          <p:cNvSpPr txBox="1">
            <a:spLocks noChangeArrowheads="1"/>
          </p:cNvSpPr>
          <p:nvPr/>
        </p:nvSpPr>
        <p:spPr bwMode="auto">
          <a:xfrm>
            <a:off x="4795838" y="1645766"/>
            <a:ext cx="1216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2000" baseline="3000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58</a:t>
            </a:r>
            <a:r>
              <a:rPr lang="en-US" altLang="de-DE" sz="200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Ni beam</a:t>
            </a:r>
            <a:endParaRPr lang="de-DE" altLang="de-DE" sz="2000">
              <a:solidFill>
                <a:srgbClr val="FF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8" name="Text Box 24"/>
          <p:cNvSpPr txBox="1">
            <a:spLocks noChangeArrowheads="1"/>
          </p:cNvSpPr>
          <p:nvPr/>
        </p:nvSpPr>
        <p:spPr bwMode="auto">
          <a:xfrm>
            <a:off x="5888038" y="1391766"/>
            <a:ext cx="700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2000" baseline="30000">
                <a:solidFill>
                  <a:srgbClr val="3333FF"/>
                </a:solidFill>
                <a:latin typeface="Times New Roman" pitchFamily="18" charset="0"/>
                <a:cs typeface="Arial" pitchFamily="34" charset="0"/>
              </a:rPr>
              <a:t>112</a:t>
            </a:r>
            <a:r>
              <a:rPr lang="en-US" altLang="de-DE" sz="2000">
                <a:solidFill>
                  <a:srgbClr val="3333FF"/>
                </a:solidFill>
                <a:latin typeface="Times New Roman" pitchFamily="18" charset="0"/>
                <a:cs typeface="Arial" pitchFamily="34" charset="0"/>
              </a:rPr>
              <a:t>Sn</a:t>
            </a:r>
            <a:endParaRPr lang="de-DE" altLang="de-DE" sz="2000">
              <a:solidFill>
                <a:srgbClr val="3333FF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89" name="Picture 5" descr="DSC_064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40000" y="4012166"/>
            <a:ext cx="2613522" cy="1735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Particle-gamma angular correlation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566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692696"/>
            <a:ext cx="8241287" cy="312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 Box 121"/>
          <p:cNvSpPr txBox="1">
            <a:spLocks noChangeArrowheads="1"/>
          </p:cNvSpPr>
          <p:nvPr/>
        </p:nvSpPr>
        <p:spPr bwMode="auto">
          <a:xfrm>
            <a:off x="611560" y="3880732"/>
            <a:ext cx="7993063" cy="2070100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Energetics of CE-decay (</a:t>
            </a:r>
            <a:r>
              <a:rPr lang="en-US" altLang="de-DE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de-DE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=K, L, M,….)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de-DE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de-DE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de-DE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ce,i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de-DE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BE,i</a:t>
            </a:r>
            <a:endParaRPr lang="en-US" altLang="de-DE" b="1" baseline="-25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b="1" dirty="0" smtClean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de-DE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CE-decays are independent; transition probability (λ ~ Intensity)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b="1" dirty="0" smtClean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de-DE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de-DE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de-D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de-DE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de-DE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de-D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de-D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de-D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altLang="de-DE" b="1" dirty="0" smtClean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Conversion coefficient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de-D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de-DE" b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CE,i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de-DE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de-DE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altLang="de-DE" b="1" baseline="-25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en-US" altLang="de-DE" sz="800" b="1" baseline="-25000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electrons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516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E2-20_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467995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n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016704"/>
            <a:ext cx="417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n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78" y="1700704"/>
            <a:ext cx="36909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n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50" y="2384704"/>
            <a:ext cx="4972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12000" y="1421536"/>
            <a:ext cx="43200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2664000" y="836704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836000" y="1511536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2664000" y="1511536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4291476" y="1511536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5940000" y="2222704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412000" y="764704"/>
            <a:ext cx="252000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2340000" y="1421536"/>
            <a:ext cx="43200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960000" y="1421536"/>
            <a:ext cx="43200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508000" y="2132704"/>
            <a:ext cx="50400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04800" y="800704"/>
            <a:ext cx="504000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= 50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64" y="836712"/>
            <a:ext cx="2521524" cy="18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580000" y="3167952"/>
            <a:ext cx="255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single-particle transition: </a:t>
            </a:r>
          </a:p>
          <a:p>
            <a:pPr algn="l"/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Weisskopf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estimate)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580000" y="3815952"/>
                <a:ext cx="3042692" cy="305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2;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𝑔𝑠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=5.94 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−6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4/3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3815952"/>
                <a:ext cx="3042692" cy="3052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580000" y="5435952"/>
                <a:ext cx="2626104" cy="443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100" b="0" i="1" smtClean="0">
                              <a:latin typeface="Cambria Math"/>
                            </a:rPr>
                            <m:t>2;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de-DE" sz="1100" b="0" i="1" smtClean="0">
                              <a:latin typeface="Cambria Math"/>
                            </a:rPr>
                            <m:t>+1</m:t>
                          </m:r>
                        </m:num>
                        <m:den>
                          <m:r>
                            <a:rPr lang="de-DE" sz="11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100" b="0" i="1" smtClean="0">
                              <a:latin typeface="Cambria Math"/>
                            </a:rPr>
                            <m:t>+1</m:t>
                          </m:r>
                        </m:den>
                      </m:f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𝐵</m:t>
                      </m:r>
                      <m:d>
                        <m:d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2;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5435952"/>
                <a:ext cx="2626104" cy="4436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5580000" y="4139952"/>
                <a:ext cx="27081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d>
                      <m:dPr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2;</m:t>
                        </m:r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/>
                      </a:rPr>
                      <m:t>=14 </m:t>
                    </m:r>
                    <m:d>
                      <m:dPr>
                        <m:begChr m:val="["/>
                        <m:endChr m:val="]"/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𝑠𝑝𝑢</m:t>
                        </m:r>
                      </m:e>
                    </m:d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    for </a:t>
                </a:r>
                <a:r>
                  <a:rPr lang="en-US" sz="1200" baseline="30000" dirty="0" smtClean="0">
                    <a:solidFill>
                      <a:schemeClr val="tx1"/>
                    </a:solidFill>
                  </a:rPr>
                  <a:t>114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Sn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4139952"/>
                <a:ext cx="2708177" cy="276999"/>
              </a:xfrm>
              <a:prstGeom prst="rect">
                <a:avLst/>
              </a:prstGeom>
              <a:blipFill>
                <a:blip r:embed="rId10"/>
                <a:stretch>
                  <a:fillRect t="-2174" r="-899"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5580000" y="5147952"/>
                <a:ext cx="29787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d>
                      <m:dPr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2;</m:t>
                        </m:r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0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/>
                      </a:rPr>
                      <m:t>=0.232 </m:t>
                    </m:r>
                    <m:d>
                      <m:dPr>
                        <m:begChr m:val="["/>
                        <m:endChr m:val="]"/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    for </a:t>
                </a:r>
                <a:r>
                  <a:rPr lang="en-US" sz="1200" baseline="30000" dirty="0" smtClean="0">
                    <a:solidFill>
                      <a:schemeClr val="tx1"/>
                    </a:solidFill>
                  </a:rPr>
                  <a:t>114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Sn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5147952"/>
                <a:ext cx="2978701" cy="276999"/>
              </a:xfrm>
              <a:prstGeom prst="rect">
                <a:avLst/>
              </a:prstGeom>
              <a:blipFill>
                <a:blip r:embed="rId11"/>
                <a:stretch>
                  <a:fillRect t="-2174" r="-818"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224000" y="5930920"/>
            <a:ext cx="504000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4788024" y="5894920"/>
            <a:ext cx="504000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altLang="de-DE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results of semi-magic Sn isotopes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065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4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44696"/>
            <a:ext cx="417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n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78" y="1628696"/>
            <a:ext cx="36909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n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50" y="2312696"/>
            <a:ext cx="4972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12000" y="1349528"/>
            <a:ext cx="43200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2664000" y="764696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836000" y="1439528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2664000" y="1439528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4291476" y="1439528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5940000" y="2150696"/>
            <a:ext cx="216000" cy="14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412000" y="692696"/>
            <a:ext cx="252000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2340000" y="1349528"/>
            <a:ext cx="43200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960000" y="1349528"/>
            <a:ext cx="43200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508000" y="2060696"/>
            <a:ext cx="50400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de-DE" sz="14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04800" y="728696"/>
            <a:ext cx="504000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= 50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64" y="764704"/>
            <a:ext cx="2521524" cy="18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03" y="3284984"/>
            <a:ext cx="1856393" cy="279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807947"/>
            <a:ext cx="3988958" cy="305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972109"/>
            <a:ext cx="874356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34949" y="3219443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seniority scheme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results of semi-magic Sn isotopes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32299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64704"/>
            <a:ext cx="65357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847254"/>
            <a:ext cx="13176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256954"/>
            <a:ext cx="898525" cy="1003300"/>
          </a:xfrm>
          <a:prstGeom prst="rect">
            <a:avLst/>
          </a:prstGeom>
          <a:noFill/>
          <a:ln w="38160">
            <a:solidFill>
              <a:srgbClr val="3BD6F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498379"/>
            <a:ext cx="1714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hteck 5"/>
          <p:cNvSpPr>
            <a:spLocks noChangeArrowheads="1"/>
          </p:cNvSpPr>
          <p:nvPr/>
        </p:nvSpPr>
        <p:spPr bwMode="auto">
          <a:xfrm>
            <a:off x="360000" y="5121816"/>
            <a:ext cx="68403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</a:pP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Vivek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Mishra, Pieter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Doornenbal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Mansi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Saxena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Chhavi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Joshi, Sunil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Prajapati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Rakesh Kumar, </a:t>
            </a:r>
            <a:r>
              <a:rPr lang="en-IN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Paer</a:t>
            </a:r>
            <a:r>
              <a:rPr lang="en-IN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-Anders </a:t>
            </a:r>
            <a:r>
              <a:rPr lang="en-IN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Soederstroem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Mohit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Kumar, Sunil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Dutt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Akhil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Jhingan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Aakashrup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Banerjee, Hans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Jürgen </a:t>
            </a:r>
            <a:r>
              <a:rPr lang="en-US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Wollersheim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IN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896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908721"/>
            <a:ext cx="7310477" cy="493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eck 17"/>
          <p:cNvSpPr/>
          <p:nvPr/>
        </p:nvSpPr>
        <p:spPr bwMode="auto">
          <a:xfrm>
            <a:off x="2880000" y="1736721"/>
            <a:ext cx="216024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2160000" y="3788721"/>
            <a:ext cx="28803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3563887" y="908720"/>
            <a:ext cx="4646589" cy="493095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(multi-step) Coulomb excitation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854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692696"/>
            <a:ext cx="6161429" cy="48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</a:t>
            </a:r>
            <a:r>
              <a:rPr lang="en-US" dirty="0" smtClean="0"/>
              <a:t>-ray decay after multiple Coulomb excitation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066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91"/>
          <p:cNvGrpSpPr>
            <a:grpSpLocks/>
          </p:cNvGrpSpPr>
          <p:nvPr/>
        </p:nvGrpSpPr>
        <p:grpSpPr bwMode="auto">
          <a:xfrm>
            <a:off x="827088" y="3526571"/>
            <a:ext cx="1693862" cy="1704975"/>
            <a:chOff x="521" y="2538"/>
            <a:chExt cx="1067" cy="1074"/>
          </a:xfrm>
        </p:grpSpPr>
        <p:sp>
          <p:nvSpPr>
            <p:cNvPr id="8" name="Line 20"/>
            <p:cNvSpPr>
              <a:spLocks noChangeShapeType="1"/>
            </p:cNvSpPr>
            <p:nvPr/>
          </p:nvSpPr>
          <p:spPr bwMode="auto">
            <a:xfrm>
              <a:off x="715" y="2674"/>
              <a:ext cx="713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Line 21"/>
            <p:cNvSpPr>
              <a:spLocks noChangeShapeType="1"/>
            </p:cNvSpPr>
            <p:nvPr/>
          </p:nvSpPr>
          <p:spPr bwMode="auto">
            <a:xfrm>
              <a:off x="715" y="3218"/>
              <a:ext cx="66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21" y="2538"/>
              <a:ext cx="2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r>
                <a:rPr lang="fr-FR" altLang="de-DE" baseline="-25000">
                  <a:solidFill>
                    <a:srgbClr val="000000"/>
                  </a:solidFill>
                  <a:latin typeface="Times New Roman" pitchFamily="18" charset="0"/>
                </a:rPr>
                <a:t>f</a:t>
              </a:r>
              <a:r>
                <a:rPr lang="fr-FR" altLang="de-DE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fr-FR" altLang="de-DE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V="1">
              <a:off x="975" y="2674"/>
              <a:ext cx="0" cy="544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702" y="3218"/>
              <a:ext cx="5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sz="1400">
                  <a:solidFill>
                    <a:srgbClr val="000000"/>
                  </a:solidFill>
                </a:rPr>
                <a:t>1</a:t>
              </a:r>
              <a:r>
                <a:rPr lang="fr-FR" altLang="de-DE" sz="1400" baseline="30000">
                  <a:solidFill>
                    <a:srgbClr val="000000"/>
                  </a:solidFill>
                </a:rPr>
                <a:t>st</a:t>
              </a:r>
              <a:r>
                <a:rPr lang="fr-FR" altLang="de-DE" sz="1400">
                  <a:solidFill>
                    <a:srgbClr val="000000"/>
                  </a:solidFill>
                </a:rPr>
                <a:t> order:</a:t>
              </a:r>
            </a:p>
          </p:txBody>
        </p:sp>
        <p:graphicFrame>
          <p:nvGraphicFramePr>
            <p:cNvPr id="13" name="Object 25"/>
            <p:cNvGraphicFramePr>
              <a:graphicFrameLocks noChangeAspect="1"/>
            </p:cNvGraphicFramePr>
            <p:nvPr/>
          </p:nvGraphicFramePr>
          <p:xfrm>
            <a:off x="536" y="3400"/>
            <a:ext cx="1052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2" name="Equation" r:id="rId4" imgW="1384200" imgH="279360" progId="Equation.3">
                    <p:embed/>
                  </p:oleObj>
                </mc:Choice>
                <mc:Fallback>
                  <p:oleObj name="Equation" r:id="rId4" imgW="1384200" imgH="279360" progId="Equation.3">
                    <p:embed/>
                    <p:pic>
                      <p:nvPicPr>
                        <p:cNvPr id="13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" y="3400"/>
                          <a:ext cx="1052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26"/>
            <p:cNvSpPr txBox="1">
              <a:spLocks noChangeArrowheads="1"/>
            </p:cNvSpPr>
            <p:nvPr/>
          </p:nvSpPr>
          <p:spPr bwMode="auto">
            <a:xfrm>
              <a:off x="521" y="3082"/>
              <a:ext cx="1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r>
                <a:rPr lang="fr-FR" altLang="de-DE" baseline="-25000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endParaRPr lang="fr-FR" altLang="de-DE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" name="Line 61"/>
          <p:cNvSpPr>
            <a:spLocks noChangeShapeType="1"/>
          </p:cNvSpPr>
          <p:nvPr/>
        </p:nvSpPr>
        <p:spPr bwMode="auto">
          <a:xfrm>
            <a:off x="1906588" y="3744059"/>
            <a:ext cx="0" cy="863600"/>
          </a:xfrm>
          <a:prstGeom prst="line">
            <a:avLst/>
          </a:prstGeom>
          <a:noFill/>
          <a:ln w="76200" cmpd="tri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7" name="Group 79"/>
          <p:cNvGrpSpPr>
            <a:grpSpLocks/>
          </p:cNvGrpSpPr>
          <p:nvPr/>
        </p:nvGrpSpPr>
        <p:grpSpPr bwMode="auto">
          <a:xfrm>
            <a:off x="755650" y="1486634"/>
            <a:ext cx="3873500" cy="1462087"/>
            <a:chOff x="476" y="1194"/>
            <a:chExt cx="2440" cy="921"/>
          </a:xfrm>
        </p:grpSpPr>
        <p:sp>
          <p:nvSpPr>
            <p:cNvPr id="18" name="Freeform 11"/>
            <p:cNvSpPr>
              <a:spLocks noChangeAspect="1"/>
            </p:cNvSpPr>
            <p:nvPr/>
          </p:nvSpPr>
          <p:spPr bwMode="auto">
            <a:xfrm>
              <a:off x="476" y="1503"/>
              <a:ext cx="1460" cy="612"/>
            </a:xfrm>
            <a:custGeom>
              <a:avLst/>
              <a:gdLst>
                <a:gd name="T0" fmla="*/ 0 w 2818"/>
                <a:gd name="T1" fmla="*/ 0 h 1908"/>
                <a:gd name="T2" fmla="*/ 165 w 2818"/>
                <a:gd name="T3" fmla="*/ 1 h 1908"/>
                <a:gd name="T4" fmla="*/ 312 w 2818"/>
                <a:gd name="T5" fmla="*/ 4 h 1908"/>
                <a:gd name="T6" fmla="*/ 491 w 2818"/>
                <a:gd name="T7" fmla="*/ 9 h 1908"/>
                <a:gd name="T8" fmla="*/ 645 w 2818"/>
                <a:gd name="T9" fmla="*/ 13 h 1908"/>
                <a:gd name="T10" fmla="*/ 830 w 2818"/>
                <a:gd name="T11" fmla="*/ 19 h 1908"/>
                <a:gd name="T12" fmla="*/ 977 w 2818"/>
                <a:gd name="T13" fmla="*/ 27 h 1908"/>
                <a:gd name="T14" fmla="*/ 1140 w 2818"/>
                <a:gd name="T15" fmla="*/ 33 h 1908"/>
                <a:gd name="T16" fmla="*/ 1365 w 2818"/>
                <a:gd name="T17" fmla="*/ 45 h 1908"/>
                <a:gd name="T18" fmla="*/ 1557 w 2818"/>
                <a:gd name="T19" fmla="*/ 55 h 1908"/>
                <a:gd name="T20" fmla="*/ 1731 w 2818"/>
                <a:gd name="T21" fmla="*/ 69 h 1908"/>
                <a:gd name="T22" fmla="*/ 1947 w 2818"/>
                <a:gd name="T23" fmla="*/ 88 h 1908"/>
                <a:gd name="T24" fmla="*/ 2153 w 2818"/>
                <a:gd name="T25" fmla="*/ 112 h 1908"/>
                <a:gd name="T26" fmla="*/ 2313 w 2818"/>
                <a:gd name="T27" fmla="*/ 139 h 1908"/>
                <a:gd name="T28" fmla="*/ 2504 w 2818"/>
                <a:gd name="T29" fmla="*/ 177 h 1908"/>
                <a:gd name="T30" fmla="*/ 2678 w 2818"/>
                <a:gd name="T31" fmla="*/ 235 h 1908"/>
                <a:gd name="T32" fmla="*/ 2765 w 2818"/>
                <a:gd name="T33" fmla="*/ 291 h 1908"/>
                <a:gd name="T34" fmla="*/ 2812 w 2818"/>
                <a:gd name="T35" fmla="*/ 366 h 1908"/>
                <a:gd name="T36" fmla="*/ 2801 w 2818"/>
                <a:gd name="T37" fmla="*/ 459 h 1908"/>
                <a:gd name="T38" fmla="*/ 2747 w 2818"/>
                <a:gd name="T39" fmla="*/ 543 h 1908"/>
                <a:gd name="T40" fmla="*/ 2658 w 2818"/>
                <a:gd name="T41" fmla="*/ 636 h 1908"/>
                <a:gd name="T42" fmla="*/ 2540 w 2818"/>
                <a:gd name="T43" fmla="*/ 729 h 1908"/>
                <a:gd name="T44" fmla="*/ 2390 w 2818"/>
                <a:gd name="T45" fmla="*/ 837 h 1908"/>
                <a:gd name="T46" fmla="*/ 2195 w 2818"/>
                <a:gd name="T47" fmla="*/ 958 h 1908"/>
                <a:gd name="T48" fmla="*/ 1988 w 2818"/>
                <a:gd name="T49" fmla="*/ 1084 h 1908"/>
                <a:gd name="T50" fmla="*/ 1814 w 2818"/>
                <a:gd name="T51" fmla="*/ 1183 h 1908"/>
                <a:gd name="T52" fmla="*/ 1662 w 2818"/>
                <a:gd name="T53" fmla="*/ 1263 h 1908"/>
                <a:gd name="T54" fmla="*/ 1493 w 2818"/>
                <a:gd name="T55" fmla="*/ 1359 h 1908"/>
                <a:gd name="T56" fmla="*/ 1311 w 2818"/>
                <a:gd name="T57" fmla="*/ 1452 h 1908"/>
                <a:gd name="T58" fmla="*/ 1134 w 2818"/>
                <a:gd name="T59" fmla="*/ 1545 h 1908"/>
                <a:gd name="T60" fmla="*/ 998 w 2818"/>
                <a:gd name="T61" fmla="*/ 1615 h 1908"/>
                <a:gd name="T62" fmla="*/ 822 w 2818"/>
                <a:gd name="T63" fmla="*/ 1704 h 1908"/>
                <a:gd name="T64" fmla="*/ 589 w 2818"/>
                <a:gd name="T65" fmla="*/ 1818 h 1908"/>
                <a:gd name="T66" fmla="*/ 408 w 2818"/>
                <a:gd name="T67" fmla="*/ 1908 h 1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8" h="1908">
                  <a:moveTo>
                    <a:pt x="0" y="0"/>
                  </a:moveTo>
                  <a:cubicBezTo>
                    <a:pt x="27" y="0"/>
                    <a:pt x="113" y="0"/>
                    <a:pt x="165" y="1"/>
                  </a:cubicBezTo>
                  <a:cubicBezTo>
                    <a:pt x="217" y="2"/>
                    <a:pt x="258" y="3"/>
                    <a:pt x="312" y="4"/>
                  </a:cubicBezTo>
                  <a:cubicBezTo>
                    <a:pt x="366" y="5"/>
                    <a:pt x="436" y="8"/>
                    <a:pt x="491" y="9"/>
                  </a:cubicBezTo>
                  <a:cubicBezTo>
                    <a:pt x="546" y="10"/>
                    <a:pt x="589" y="11"/>
                    <a:pt x="645" y="13"/>
                  </a:cubicBezTo>
                  <a:cubicBezTo>
                    <a:pt x="701" y="15"/>
                    <a:pt x="775" y="17"/>
                    <a:pt x="830" y="19"/>
                  </a:cubicBezTo>
                  <a:cubicBezTo>
                    <a:pt x="885" y="21"/>
                    <a:pt x="925" y="25"/>
                    <a:pt x="977" y="27"/>
                  </a:cubicBezTo>
                  <a:cubicBezTo>
                    <a:pt x="1029" y="29"/>
                    <a:pt x="1075" y="30"/>
                    <a:pt x="1140" y="33"/>
                  </a:cubicBezTo>
                  <a:cubicBezTo>
                    <a:pt x="1205" y="36"/>
                    <a:pt x="1296" y="41"/>
                    <a:pt x="1365" y="45"/>
                  </a:cubicBezTo>
                  <a:cubicBezTo>
                    <a:pt x="1434" y="49"/>
                    <a:pt x="1496" y="51"/>
                    <a:pt x="1557" y="55"/>
                  </a:cubicBezTo>
                  <a:cubicBezTo>
                    <a:pt x="1618" y="59"/>
                    <a:pt x="1666" y="64"/>
                    <a:pt x="1731" y="69"/>
                  </a:cubicBezTo>
                  <a:cubicBezTo>
                    <a:pt x="1796" y="74"/>
                    <a:pt x="1877" y="81"/>
                    <a:pt x="1947" y="88"/>
                  </a:cubicBezTo>
                  <a:cubicBezTo>
                    <a:pt x="2017" y="95"/>
                    <a:pt x="2092" y="104"/>
                    <a:pt x="2153" y="112"/>
                  </a:cubicBezTo>
                  <a:cubicBezTo>
                    <a:pt x="2214" y="120"/>
                    <a:pt x="2255" y="128"/>
                    <a:pt x="2313" y="139"/>
                  </a:cubicBezTo>
                  <a:cubicBezTo>
                    <a:pt x="2371" y="150"/>
                    <a:pt x="2443" y="161"/>
                    <a:pt x="2504" y="177"/>
                  </a:cubicBezTo>
                  <a:cubicBezTo>
                    <a:pt x="2565" y="193"/>
                    <a:pt x="2635" y="216"/>
                    <a:pt x="2678" y="235"/>
                  </a:cubicBezTo>
                  <a:cubicBezTo>
                    <a:pt x="2721" y="254"/>
                    <a:pt x="2743" y="269"/>
                    <a:pt x="2765" y="291"/>
                  </a:cubicBezTo>
                  <a:cubicBezTo>
                    <a:pt x="2787" y="313"/>
                    <a:pt x="2806" y="338"/>
                    <a:pt x="2812" y="366"/>
                  </a:cubicBezTo>
                  <a:cubicBezTo>
                    <a:pt x="2818" y="394"/>
                    <a:pt x="2812" y="430"/>
                    <a:pt x="2801" y="459"/>
                  </a:cubicBezTo>
                  <a:cubicBezTo>
                    <a:pt x="2790" y="488"/>
                    <a:pt x="2771" y="513"/>
                    <a:pt x="2747" y="543"/>
                  </a:cubicBezTo>
                  <a:cubicBezTo>
                    <a:pt x="2723" y="573"/>
                    <a:pt x="2692" y="605"/>
                    <a:pt x="2658" y="636"/>
                  </a:cubicBezTo>
                  <a:cubicBezTo>
                    <a:pt x="2624" y="667"/>
                    <a:pt x="2585" y="696"/>
                    <a:pt x="2540" y="729"/>
                  </a:cubicBezTo>
                  <a:cubicBezTo>
                    <a:pt x="2495" y="762"/>
                    <a:pt x="2447" y="799"/>
                    <a:pt x="2390" y="837"/>
                  </a:cubicBezTo>
                  <a:cubicBezTo>
                    <a:pt x="2333" y="875"/>
                    <a:pt x="2262" y="917"/>
                    <a:pt x="2195" y="958"/>
                  </a:cubicBezTo>
                  <a:cubicBezTo>
                    <a:pt x="2128" y="999"/>
                    <a:pt x="2052" y="1047"/>
                    <a:pt x="1988" y="1084"/>
                  </a:cubicBezTo>
                  <a:cubicBezTo>
                    <a:pt x="1924" y="1121"/>
                    <a:pt x="1868" y="1153"/>
                    <a:pt x="1814" y="1183"/>
                  </a:cubicBezTo>
                  <a:cubicBezTo>
                    <a:pt x="1760" y="1213"/>
                    <a:pt x="1716" y="1234"/>
                    <a:pt x="1662" y="1263"/>
                  </a:cubicBezTo>
                  <a:cubicBezTo>
                    <a:pt x="1608" y="1292"/>
                    <a:pt x="1551" y="1328"/>
                    <a:pt x="1493" y="1359"/>
                  </a:cubicBezTo>
                  <a:cubicBezTo>
                    <a:pt x="1435" y="1390"/>
                    <a:pt x="1371" y="1421"/>
                    <a:pt x="1311" y="1452"/>
                  </a:cubicBezTo>
                  <a:cubicBezTo>
                    <a:pt x="1251" y="1483"/>
                    <a:pt x="1186" y="1518"/>
                    <a:pt x="1134" y="1545"/>
                  </a:cubicBezTo>
                  <a:cubicBezTo>
                    <a:pt x="1082" y="1572"/>
                    <a:pt x="1050" y="1588"/>
                    <a:pt x="998" y="1615"/>
                  </a:cubicBezTo>
                  <a:cubicBezTo>
                    <a:pt x="946" y="1642"/>
                    <a:pt x="890" y="1670"/>
                    <a:pt x="822" y="1704"/>
                  </a:cubicBezTo>
                  <a:cubicBezTo>
                    <a:pt x="754" y="1738"/>
                    <a:pt x="658" y="1784"/>
                    <a:pt x="589" y="1818"/>
                  </a:cubicBezTo>
                  <a:cubicBezTo>
                    <a:pt x="520" y="1852"/>
                    <a:pt x="464" y="1878"/>
                    <a:pt x="408" y="190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476" y="1333"/>
              <a:ext cx="2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839" y="1323"/>
              <a:ext cx="0" cy="181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839" y="1305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600" i="1">
                  <a:solidFill>
                    <a:srgbClr val="000000"/>
                  </a:solidFill>
                </a:rPr>
                <a:t>b</a:t>
              </a:r>
              <a:endParaRPr lang="fr-FR" altLang="de-DE" sz="1600" i="1">
                <a:solidFill>
                  <a:srgbClr val="000000"/>
                </a:solidFill>
              </a:endParaRP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1837" y="1695"/>
              <a:ext cx="6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600">
                  <a:solidFill>
                    <a:srgbClr val="FF0000"/>
                  </a:solidFill>
                </a:rPr>
                <a:t>projectile</a:t>
              </a:r>
              <a:endParaRPr lang="fr-FR" altLang="de-DE" sz="1600">
                <a:solidFill>
                  <a:srgbClr val="FF0000"/>
                </a:solidFill>
              </a:endParaRP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2472" y="1436"/>
              <a:ext cx="4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600">
                  <a:solidFill>
                    <a:srgbClr val="0000FF"/>
                  </a:solidFill>
                </a:rPr>
                <a:t>target</a:t>
              </a:r>
              <a:endParaRPr lang="fr-FR" altLang="de-DE" sz="1600">
                <a:solidFill>
                  <a:srgbClr val="0000FF"/>
                </a:solidFill>
              </a:endParaRPr>
            </a:p>
          </p:txBody>
        </p:sp>
        <p:sp>
          <p:nvSpPr>
            <p:cNvPr id="24" name="Freeform 19"/>
            <p:cNvSpPr>
              <a:spLocks noChangeAspect="1"/>
            </p:cNvSpPr>
            <p:nvPr/>
          </p:nvSpPr>
          <p:spPr bwMode="auto">
            <a:xfrm rot="9804066" flipV="1">
              <a:off x="2003" y="1376"/>
              <a:ext cx="529" cy="137"/>
            </a:xfrm>
            <a:custGeom>
              <a:avLst/>
              <a:gdLst>
                <a:gd name="T0" fmla="*/ 0 w 4962"/>
                <a:gd name="T1" fmla="*/ 265 h 530"/>
                <a:gd name="T2" fmla="*/ 454 w 4962"/>
                <a:gd name="T3" fmla="*/ 38 h 530"/>
                <a:gd name="T4" fmla="*/ 908 w 4962"/>
                <a:gd name="T5" fmla="*/ 492 h 530"/>
                <a:gd name="T6" fmla="*/ 1361 w 4962"/>
                <a:gd name="T7" fmla="*/ 38 h 530"/>
                <a:gd name="T8" fmla="*/ 1815 w 4962"/>
                <a:gd name="T9" fmla="*/ 492 h 530"/>
                <a:gd name="T10" fmla="*/ 2268 w 4962"/>
                <a:gd name="T11" fmla="*/ 38 h 530"/>
                <a:gd name="T12" fmla="*/ 2722 w 4962"/>
                <a:gd name="T13" fmla="*/ 464 h 530"/>
                <a:gd name="T14" fmla="*/ 3176 w 4962"/>
                <a:gd name="T15" fmla="*/ 38 h 530"/>
                <a:gd name="T16" fmla="*/ 3629 w 4962"/>
                <a:gd name="T17" fmla="*/ 492 h 530"/>
                <a:gd name="T18" fmla="*/ 4083 w 4962"/>
                <a:gd name="T19" fmla="*/ 38 h 530"/>
                <a:gd name="T20" fmla="*/ 4536 w 4962"/>
                <a:gd name="T21" fmla="*/ 492 h 530"/>
                <a:gd name="T22" fmla="*/ 4962 w 4962"/>
                <a:gd name="T23" fmla="*/ 26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62" h="530">
                  <a:moveTo>
                    <a:pt x="0" y="265"/>
                  </a:moveTo>
                  <a:cubicBezTo>
                    <a:pt x="151" y="132"/>
                    <a:pt x="303" y="0"/>
                    <a:pt x="454" y="38"/>
                  </a:cubicBezTo>
                  <a:cubicBezTo>
                    <a:pt x="605" y="76"/>
                    <a:pt x="757" y="492"/>
                    <a:pt x="908" y="492"/>
                  </a:cubicBezTo>
                  <a:cubicBezTo>
                    <a:pt x="1059" y="492"/>
                    <a:pt x="1210" y="38"/>
                    <a:pt x="1361" y="38"/>
                  </a:cubicBezTo>
                  <a:cubicBezTo>
                    <a:pt x="1512" y="38"/>
                    <a:pt x="1664" y="492"/>
                    <a:pt x="1815" y="492"/>
                  </a:cubicBezTo>
                  <a:cubicBezTo>
                    <a:pt x="1966" y="492"/>
                    <a:pt x="2117" y="43"/>
                    <a:pt x="2268" y="38"/>
                  </a:cubicBezTo>
                  <a:cubicBezTo>
                    <a:pt x="2419" y="33"/>
                    <a:pt x="2571" y="464"/>
                    <a:pt x="2722" y="464"/>
                  </a:cubicBezTo>
                  <a:cubicBezTo>
                    <a:pt x="2873" y="464"/>
                    <a:pt x="3025" y="33"/>
                    <a:pt x="3176" y="38"/>
                  </a:cubicBezTo>
                  <a:cubicBezTo>
                    <a:pt x="3327" y="43"/>
                    <a:pt x="3478" y="492"/>
                    <a:pt x="3629" y="492"/>
                  </a:cubicBezTo>
                  <a:cubicBezTo>
                    <a:pt x="3780" y="492"/>
                    <a:pt x="3932" y="38"/>
                    <a:pt x="4083" y="38"/>
                  </a:cubicBezTo>
                  <a:cubicBezTo>
                    <a:pt x="4234" y="38"/>
                    <a:pt x="4390" y="454"/>
                    <a:pt x="4536" y="492"/>
                  </a:cubicBezTo>
                  <a:cubicBezTo>
                    <a:pt x="4682" y="530"/>
                    <a:pt x="4887" y="303"/>
                    <a:pt x="4962" y="265"/>
                  </a:cubicBezTo>
                </a:path>
              </a:pathLst>
            </a:custGeom>
            <a:noFill/>
            <a:ln w="25400" cmpd="sng">
              <a:solidFill>
                <a:schemeClr val="tx1"/>
              </a:solidFill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38"/>
            <p:cNvSpPr>
              <a:spLocks noChangeArrowheads="1"/>
            </p:cNvSpPr>
            <p:nvPr/>
          </p:nvSpPr>
          <p:spPr bwMode="auto">
            <a:xfrm>
              <a:off x="1837" y="1469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Oval 39"/>
            <p:cNvSpPr>
              <a:spLocks noChangeArrowheads="1"/>
            </p:cNvSpPr>
            <p:nvPr/>
          </p:nvSpPr>
          <p:spPr bwMode="auto">
            <a:xfrm>
              <a:off x="2426" y="1222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Text Box 67"/>
            <p:cNvSpPr txBox="1">
              <a:spLocks noChangeArrowheads="1"/>
            </p:cNvSpPr>
            <p:nvPr/>
          </p:nvSpPr>
          <p:spPr bwMode="auto">
            <a:xfrm>
              <a:off x="2425" y="1194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400" b="1">
                  <a:solidFill>
                    <a:srgbClr val="FFFFFF"/>
                  </a:solidFill>
                </a:rPr>
                <a:t>+</a:t>
              </a:r>
              <a:endParaRPr lang="de-DE" altLang="de-DE" sz="2400" b="1">
                <a:solidFill>
                  <a:srgbClr val="FFFFFF"/>
                </a:solidFill>
              </a:endParaRPr>
            </a:p>
          </p:txBody>
        </p:sp>
        <p:sp>
          <p:nvSpPr>
            <p:cNvPr id="28" name="Text Box 68"/>
            <p:cNvSpPr txBox="1">
              <a:spLocks noChangeArrowheads="1"/>
            </p:cNvSpPr>
            <p:nvPr/>
          </p:nvSpPr>
          <p:spPr bwMode="auto">
            <a:xfrm>
              <a:off x="1837" y="1451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400" b="1">
                  <a:solidFill>
                    <a:srgbClr val="FFFFFF"/>
                  </a:solidFill>
                </a:rPr>
                <a:t>+</a:t>
              </a:r>
              <a:endParaRPr lang="de-DE" altLang="de-DE" sz="2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95"/>
          <p:cNvGrpSpPr>
            <a:grpSpLocks/>
          </p:cNvGrpSpPr>
          <p:nvPr/>
        </p:nvGrpSpPr>
        <p:grpSpPr bwMode="auto">
          <a:xfrm>
            <a:off x="2247900" y="3213834"/>
            <a:ext cx="1385888" cy="698500"/>
            <a:chOff x="1416" y="2341"/>
            <a:chExt cx="873" cy="440"/>
          </a:xfrm>
        </p:grpSpPr>
        <p:sp>
          <p:nvSpPr>
            <p:cNvPr id="30" name="Text Box 62"/>
            <p:cNvSpPr txBox="1">
              <a:spLocks noChangeArrowheads="1"/>
            </p:cNvSpPr>
            <p:nvPr/>
          </p:nvSpPr>
          <p:spPr bwMode="auto">
            <a:xfrm>
              <a:off x="1416" y="2493"/>
              <a:ext cx="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sz="2400" b="1">
                  <a:solidFill>
                    <a:srgbClr val="CC0000"/>
                  </a:solidFill>
                  <a:sym typeface="Symbol" pitchFamily="18" charset="2"/>
                </a:rPr>
                <a:t></a:t>
              </a:r>
            </a:p>
          </p:txBody>
        </p:sp>
        <p:sp>
          <p:nvSpPr>
            <p:cNvPr id="31" name="Text Box 63"/>
            <p:cNvSpPr txBox="1">
              <a:spLocks noChangeArrowheads="1"/>
            </p:cNvSpPr>
            <p:nvPr/>
          </p:nvSpPr>
          <p:spPr bwMode="auto">
            <a:xfrm>
              <a:off x="1565" y="2341"/>
              <a:ext cx="5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de-DE" sz="1600" i="1" dirty="0" err="1">
                  <a:solidFill>
                    <a:srgbClr val="CC0000"/>
                  </a:solidFill>
                  <a:latin typeface="Times New Roman" pitchFamily="18" charset="0"/>
                </a:rPr>
                <a:t>lifetime</a:t>
              </a:r>
              <a:endParaRPr lang="fr-FR" altLang="de-DE" sz="1600" i="1" dirty="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Text Box 70"/>
            <p:cNvSpPr txBox="1">
              <a:spLocks noChangeArrowheads="1"/>
            </p:cNvSpPr>
            <p:nvPr/>
          </p:nvSpPr>
          <p:spPr bwMode="auto">
            <a:xfrm>
              <a:off x="1565" y="2539"/>
              <a:ext cx="7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r>
                <a:rPr lang="fr-FR" altLang="de-DE" sz="1600" dirty="0">
                  <a:solidFill>
                    <a:srgbClr val="CC0000"/>
                  </a:solidFill>
                  <a:latin typeface="Times New Roman" pitchFamily="18" charset="0"/>
                </a:rPr>
                <a:t>1</a:t>
              </a:r>
              <a:r>
                <a:rPr lang="fr-FR" altLang="de-DE" sz="1600" b="1" dirty="0">
                  <a:solidFill>
                    <a:srgbClr val="CC0000"/>
                  </a:solidFill>
                  <a:latin typeface="Times New Roman" pitchFamily="18" charset="0"/>
                </a:rPr>
                <a:t>0</a:t>
              </a:r>
              <a:r>
                <a:rPr lang="fr-FR" altLang="de-DE" sz="1600" b="1" baseline="30000" dirty="0">
                  <a:solidFill>
                    <a:srgbClr val="CC0000"/>
                  </a:solidFill>
                  <a:latin typeface="Times New Roman" pitchFamily="18" charset="0"/>
                </a:rPr>
                <a:t>-12</a:t>
              </a:r>
              <a:r>
                <a:rPr lang="fr-FR" altLang="de-DE" sz="1600" b="1" dirty="0">
                  <a:solidFill>
                    <a:srgbClr val="CC0000"/>
                  </a:solidFill>
                  <a:latin typeface="Times New Roman" pitchFamily="18" charset="0"/>
                </a:rPr>
                <a:t>-10</a:t>
              </a:r>
              <a:r>
                <a:rPr lang="fr-FR" altLang="de-DE" sz="1600" b="1" baseline="30000" dirty="0">
                  <a:solidFill>
                    <a:srgbClr val="CC0000"/>
                  </a:solidFill>
                  <a:latin typeface="Times New Roman" pitchFamily="18" charset="0"/>
                </a:rPr>
                <a:t>-9</a:t>
              </a:r>
              <a:r>
                <a:rPr lang="fr-FR" altLang="de-DE" sz="1600" b="1" dirty="0">
                  <a:solidFill>
                    <a:srgbClr val="CC0000"/>
                  </a:solidFill>
                  <a:latin typeface="Times New Roman" pitchFamily="18" charset="0"/>
                </a:rPr>
                <a:t>s</a:t>
              </a:r>
            </a:p>
          </p:txBody>
        </p:sp>
      </p:grpSp>
      <p:sp>
        <p:nvSpPr>
          <p:cNvPr id="33" name="Text Box 71"/>
          <p:cNvSpPr txBox="1">
            <a:spLocks noChangeArrowheads="1"/>
          </p:cNvSpPr>
          <p:nvPr/>
        </p:nvSpPr>
        <p:spPr bwMode="auto">
          <a:xfrm>
            <a:off x="1619250" y="2062896"/>
            <a:ext cx="758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fr-FR" altLang="de-DE" sz="1600" b="1" dirty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fr-FR" altLang="de-DE" sz="1600" b="1" baseline="30000" dirty="0">
                <a:solidFill>
                  <a:srgbClr val="000000"/>
                </a:solidFill>
                <a:latin typeface="Times New Roman" pitchFamily="18" charset="0"/>
              </a:rPr>
              <a:t>-22</a:t>
            </a:r>
            <a:r>
              <a:rPr lang="fr-FR" altLang="de-DE" sz="1600" b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</a:p>
        </p:txBody>
      </p:sp>
      <p:grpSp>
        <p:nvGrpSpPr>
          <p:cNvPr id="35" name="Group 78"/>
          <p:cNvGrpSpPr>
            <a:grpSpLocks/>
          </p:cNvGrpSpPr>
          <p:nvPr/>
        </p:nvGrpSpPr>
        <p:grpSpPr bwMode="auto">
          <a:xfrm>
            <a:off x="3708400" y="1188184"/>
            <a:ext cx="749300" cy="712787"/>
            <a:chOff x="3393" y="1081"/>
            <a:chExt cx="472" cy="449"/>
          </a:xfrm>
        </p:grpSpPr>
        <p:sp>
          <p:nvSpPr>
            <p:cNvPr id="36" name="Oval 73"/>
            <p:cNvSpPr>
              <a:spLocks noChangeArrowheads="1"/>
            </p:cNvSpPr>
            <p:nvPr/>
          </p:nvSpPr>
          <p:spPr bwMode="auto">
            <a:xfrm>
              <a:off x="3424" y="1298"/>
              <a:ext cx="408" cy="227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Text Box 74"/>
            <p:cNvSpPr txBox="1">
              <a:spLocks noChangeArrowheads="1"/>
            </p:cNvSpPr>
            <p:nvPr/>
          </p:nvSpPr>
          <p:spPr bwMode="auto">
            <a:xfrm>
              <a:off x="3393" y="129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>
                  <a:solidFill>
                    <a:srgbClr val="FFFFFF"/>
                  </a:solidFill>
                </a:rPr>
                <a:t>+</a:t>
              </a:r>
              <a:endParaRPr lang="de-DE" altLang="de-DE" b="1">
                <a:solidFill>
                  <a:srgbClr val="FFFFFF"/>
                </a:solidFill>
              </a:endParaRPr>
            </a:p>
          </p:txBody>
        </p:sp>
        <p:sp>
          <p:nvSpPr>
            <p:cNvPr id="38" name="Text Box 75"/>
            <p:cNvSpPr txBox="1">
              <a:spLocks noChangeArrowheads="1"/>
            </p:cNvSpPr>
            <p:nvPr/>
          </p:nvSpPr>
          <p:spPr bwMode="auto">
            <a:xfrm>
              <a:off x="3665" y="1299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>
                  <a:solidFill>
                    <a:srgbClr val="FFFFFF"/>
                  </a:solidFill>
                </a:rPr>
                <a:t>+</a:t>
              </a:r>
              <a:endParaRPr lang="de-DE" altLang="de-DE" b="1">
                <a:solidFill>
                  <a:srgbClr val="FFFFFF"/>
                </a:solidFill>
              </a:endParaRPr>
            </a:p>
          </p:txBody>
        </p:sp>
        <p:sp>
          <p:nvSpPr>
            <p:cNvPr id="39" name="Line 76"/>
            <p:cNvSpPr>
              <a:spLocks noChangeShapeType="1"/>
            </p:cNvSpPr>
            <p:nvPr/>
          </p:nvSpPr>
          <p:spPr bwMode="auto">
            <a:xfrm rot="10800000">
              <a:off x="3620" y="111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AutoShape 77"/>
            <p:cNvSpPr>
              <a:spLocks noChangeAspect="1" noChangeArrowheads="1"/>
            </p:cNvSpPr>
            <p:nvPr/>
          </p:nvSpPr>
          <p:spPr bwMode="auto">
            <a:xfrm>
              <a:off x="3515" y="1081"/>
              <a:ext cx="181" cy="172"/>
            </a:xfrm>
            <a:prstGeom prst="curvedRightArrow">
              <a:avLst>
                <a:gd name="adj1" fmla="val 20000"/>
                <a:gd name="adj2" fmla="val 40000"/>
                <a:gd name="adj3" fmla="val 3507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0" y="1621496"/>
                <a:ext cx="1067279" cy="439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𝑎</m:t>
                      </m:r>
                      <m:r>
                        <a:rPr lang="de-DE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𝑐𝑜𝑡</m:t>
                      </m:r>
                      <m:f>
                        <m:fPr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de-DE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21496"/>
                <a:ext cx="1067279" cy="439608"/>
              </a:xfrm>
              <a:prstGeom prst="rect">
                <a:avLst/>
              </a:prstGeom>
              <a:blipFill>
                <a:blip r:embed="rId6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540000" y="692696"/>
            <a:ext cx="6053137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15000"/>
              </a:lnSpc>
            </a:pPr>
            <a:r>
              <a:rPr lang="en-US" altLang="de-DE" sz="1600" dirty="0"/>
              <a:t>Nuclear excitation by electromagnetic field acting between nuclei.</a:t>
            </a:r>
            <a:endParaRPr lang="fr-FR" altLang="de-DE" sz="1600" dirty="0"/>
          </a:p>
        </p:txBody>
      </p:sp>
      <p:sp>
        <p:nvSpPr>
          <p:cNvPr id="57" name="Text Box 80"/>
          <p:cNvSpPr txBox="1">
            <a:spLocks noChangeArrowheads="1"/>
          </p:cNvSpPr>
          <p:nvPr/>
        </p:nvSpPr>
        <p:spPr bwMode="auto">
          <a:xfrm>
            <a:off x="5256000" y="1117496"/>
            <a:ext cx="1497526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400" b="1" i="1" u="sng" dirty="0">
                <a:solidFill>
                  <a:srgbClr val="0000FF"/>
                </a:solidFill>
              </a:rPr>
              <a:t>observables:</a:t>
            </a:r>
          </a:p>
          <a:p>
            <a:pPr algn="l"/>
            <a:endParaRPr lang="en-US" altLang="de-DE" sz="300" b="1" i="1" u="sng" dirty="0">
              <a:solidFill>
                <a:srgbClr val="0000FF"/>
              </a:solidFill>
            </a:endParaRPr>
          </a:p>
          <a:p>
            <a:pPr algn="l"/>
            <a:r>
              <a:rPr lang="en-US" altLang="de-DE" sz="1400" dirty="0">
                <a:latin typeface="Times New Roman" pitchFamily="18" charset="0"/>
              </a:rPr>
              <a:t>1. scattering angle</a:t>
            </a:r>
          </a:p>
          <a:p>
            <a:pPr algn="l"/>
            <a:endParaRPr lang="en-US" altLang="de-DE" sz="1000" dirty="0">
              <a:latin typeface="Times New Roman" pitchFamily="18" charset="0"/>
            </a:endParaRPr>
          </a:p>
          <a:p>
            <a:pPr algn="l"/>
            <a:r>
              <a:rPr lang="en-US" altLang="de-DE" sz="1400" dirty="0">
                <a:latin typeface="Times New Roman" pitchFamily="18" charset="0"/>
              </a:rPr>
              <a:t>2. intensity</a:t>
            </a:r>
            <a:endParaRPr lang="de-DE" altLang="de-DE" sz="140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feld 57"/>
              <p:cNvSpPr txBox="1"/>
              <p:nvPr/>
            </p:nvSpPr>
            <p:spPr>
              <a:xfrm>
                <a:off x="6660000" y="1387496"/>
                <a:ext cx="11458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𝑙𝑎𝑏</m:t>
                          </m:r>
                        </m:sub>
                      </m:sSub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⟹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𝑐𝑚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8" name="Textfeld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1387496"/>
                <a:ext cx="1145891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feld 58"/>
              <p:cNvSpPr txBox="1"/>
              <p:nvPr/>
            </p:nvSpPr>
            <p:spPr>
              <a:xfrm>
                <a:off x="6660000" y="1632296"/>
                <a:ext cx="2040494" cy="560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𝑅𝑢𝑡h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𝑠𝑖𝑛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9" name="Textfeld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1632296"/>
                <a:ext cx="2040494" cy="5609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feld 59"/>
              <p:cNvSpPr txBox="1"/>
              <p:nvPr/>
            </p:nvSpPr>
            <p:spPr>
              <a:xfrm>
                <a:off x="6660000" y="2125496"/>
                <a:ext cx="2167837" cy="537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𝑖𝑛𝑒𝑙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⟶</m:t>
                                  </m:r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𝒇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𝑅𝑢𝑡h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0" name="Textfeld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2125496"/>
                <a:ext cx="2167837" cy="5377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38" y="3176842"/>
            <a:ext cx="2433734" cy="270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555776" y="3997496"/>
                <a:ext cx="3653116" cy="4970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𝝉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≅</m:t>
                      </m:r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𝟐𝟑</m:t>
                      </m:r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𝟏𝟑</m:t>
                          </m:r>
                        </m:sup>
                      </m:sSup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𝑩</m:t>
                      </m:r>
                      <m:d>
                        <m:dPr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;</m:t>
                          </m:r>
                          <m:sSub>
                            <m:sSubPr>
                              <m:ctrlP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𝒇</m:t>
                              </m:r>
                            </m:sub>
                          </m:sSub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  <m:sub>
                          <m:r>
                            <a:rPr lang="de-DE" sz="14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𝜸</m:t>
                          </m:r>
                        </m:sub>
                        <m:sup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𝟓</m:t>
                          </m:r>
                        </m:sup>
                      </m:sSubSup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997496"/>
                <a:ext cx="3653116" cy="4970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ieren 4"/>
          <p:cNvGrpSpPr/>
          <p:nvPr/>
        </p:nvGrpSpPr>
        <p:grpSpPr>
          <a:xfrm>
            <a:off x="360000" y="5437496"/>
            <a:ext cx="3018383" cy="461665"/>
            <a:chOff x="395536" y="5919663"/>
            <a:chExt cx="3018383" cy="461665"/>
          </a:xfrm>
        </p:grpSpPr>
        <p:sp>
          <p:nvSpPr>
            <p:cNvPr id="52" name="Text Box 18"/>
            <p:cNvSpPr txBox="1">
              <a:spLocks noChangeArrowheads="1"/>
            </p:cNvSpPr>
            <p:nvPr/>
          </p:nvSpPr>
          <p:spPr bwMode="auto">
            <a:xfrm>
              <a:off x="395536" y="5919663"/>
              <a:ext cx="301838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eaLnBrk="0" hangingPunct="0"/>
              <a:r>
                <a:rPr lang="en-US" altLang="de-DE" sz="1200" i="1" dirty="0">
                  <a:solidFill>
                    <a:srgbClr val="000000"/>
                  </a:solidFill>
                  <a:latin typeface="Times New Roman" pitchFamily="18" charset="0"/>
                </a:rPr>
                <a:t>The </a:t>
              </a:r>
              <a:r>
                <a:rPr lang="en-US" altLang="de-DE" sz="1200" i="1" dirty="0" smtClean="0">
                  <a:solidFill>
                    <a:srgbClr val="000000"/>
                  </a:solidFill>
                  <a:latin typeface="Times New Roman" pitchFamily="18" charset="0"/>
                </a:rPr>
                <a:t>inelastic </a:t>
              </a:r>
              <a:r>
                <a:rPr lang="en-US" altLang="de-DE" sz="1200" i="1" dirty="0">
                  <a:solidFill>
                    <a:srgbClr val="000000"/>
                  </a:solidFill>
                  <a:latin typeface="Times New Roman" pitchFamily="18" charset="0"/>
                </a:rPr>
                <a:t>cross section  </a:t>
              </a:r>
              <a:r>
                <a:rPr lang="en-US" altLang="de-DE" sz="1200" i="1" dirty="0" smtClean="0">
                  <a:solidFill>
                    <a:srgbClr val="000000"/>
                  </a:solidFill>
                  <a:latin typeface="Times New Roman" pitchFamily="18" charset="0"/>
                </a:rPr>
                <a:t>                      </a:t>
              </a:r>
            </a:p>
            <a:p>
              <a:pPr algn="l" eaLnBrk="0" hangingPunct="0"/>
              <a:r>
                <a:rPr lang="en-US" altLang="de-DE" sz="1200" i="1" dirty="0" smtClean="0">
                  <a:solidFill>
                    <a:srgbClr val="000000"/>
                  </a:solidFill>
                  <a:latin typeface="Times New Roman" pitchFamily="18" charset="0"/>
                </a:rPr>
                <a:t>is a direct measure of the E</a:t>
              </a:r>
              <a:r>
                <a:rPr lang="en-US" altLang="de-DE" sz="1200" i="1" dirty="0" smtClean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2 matrix elements</a:t>
              </a:r>
              <a:endParaRPr lang="en-US" altLang="de-DE" sz="1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2116609" y="5919663"/>
                  <a:ext cx="101523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de-DE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𝑖𝑛𝑒𝑙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de-DE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𝑐𝑚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609" y="5919663"/>
                  <a:ext cx="1015231" cy="276999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t="-91304" r="-5988" b="-1456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960623" y="4769344"/>
                <a:ext cx="3267561" cy="533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2;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𝑀</m:t>
                                  </m:r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623" y="4769344"/>
                <a:ext cx="3267561" cy="53341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feld 53"/>
          <p:cNvSpPr txBox="1"/>
          <p:nvPr/>
        </p:nvSpPr>
        <p:spPr>
          <a:xfrm>
            <a:off x="540000" y="6300000"/>
            <a:ext cx="2797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H.J. </a:t>
            </a:r>
            <a:r>
              <a:rPr lang="en-US" sz="1000" dirty="0" err="1" smtClean="0"/>
              <a:t>Wollersheim</a:t>
            </a:r>
            <a:r>
              <a:rPr lang="en-US" sz="1000" dirty="0" smtClean="0"/>
              <a:t> et al., Phys. Lett 48B (1974) 323</a:t>
            </a:r>
            <a:endParaRPr lang="en-US" sz="1000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</a:t>
            </a:r>
            <a:r>
              <a:rPr lang="en-US" sz="1800" dirty="0" smtClean="0">
                <a:solidFill>
                  <a:prstClr val="black"/>
                </a:solidFill>
              </a:rPr>
              <a:t>particle </a:t>
            </a:r>
            <a:r>
              <a:rPr lang="en-US" sz="1800" dirty="0">
                <a:solidFill>
                  <a:prstClr val="black"/>
                </a:solidFill>
              </a:rPr>
              <a:t>detection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931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0.01736 C -0.0842 0.07708 -0.14341 0.13681 -0.15938 0.18033 C -0.17535 0.22384 -0.14809 0.25139 -0.12084 0.27894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/>
      <p:bldP spid="33" grpId="1"/>
      <p:bldP spid="3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040000" y="944704"/>
            <a:ext cx="36311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excitation cross section is a </a:t>
            </a:r>
          </a:p>
          <a:p>
            <a:pPr algn="l"/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measure of the </a:t>
            </a:r>
            <a:r>
              <a:rPr lang="en-US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 matrix elements.</a:t>
            </a:r>
          </a:p>
        </p:txBody>
      </p:sp>
      <p:grpSp>
        <p:nvGrpSpPr>
          <p:cNvPr id="40" name="Group 33"/>
          <p:cNvGrpSpPr>
            <a:grpSpLocks/>
          </p:cNvGrpSpPr>
          <p:nvPr/>
        </p:nvGrpSpPr>
        <p:grpSpPr bwMode="auto">
          <a:xfrm>
            <a:off x="2880000" y="2528704"/>
            <a:ext cx="2768600" cy="2022475"/>
            <a:chOff x="3898" y="1324"/>
            <a:chExt cx="1744" cy="1274"/>
          </a:xfrm>
        </p:grpSpPr>
        <p:graphicFrame>
          <p:nvGraphicFramePr>
            <p:cNvPr id="41" name="Object 34"/>
            <p:cNvGraphicFramePr>
              <a:graphicFrameLocks noChangeAspect="1"/>
            </p:cNvGraphicFramePr>
            <p:nvPr/>
          </p:nvGraphicFramePr>
          <p:xfrm>
            <a:off x="3898" y="2387"/>
            <a:ext cx="1744" cy="2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52" name="Equation" r:id="rId4" imgW="2311400" imgH="279400" progId="Equation.3">
                    <p:embed/>
                  </p:oleObj>
                </mc:Choice>
                <mc:Fallback>
                  <p:oleObj name="Equation" r:id="rId4" imgW="2311400" imgH="279400" progId="Equation.3">
                    <p:embed/>
                    <p:pic>
                      <p:nvPicPr>
                        <p:cNvPr id="41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8" y="2387"/>
                          <a:ext cx="1744" cy="2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 Box 35"/>
            <p:cNvSpPr txBox="1">
              <a:spLocks noChangeArrowheads="1"/>
            </p:cNvSpPr>
            <p:nvPr/>
          </p:nvSpPr>
          <p:spPr bwMode="auto">
            <a:xfrm>
              <a:off x="4195" y="2205"/>
              <a:ext cx="10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r-FR" altLang="de-DE" sz="1400"/>
                <a:t>reorientation effect:</a:t>
              </a: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flipV="1">
              <a:off x="4271" y="1632"/>
              <a:ext cx="5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 flipV="1">
              <a:off x="4271" y="2205"/>
              <a:ext cx="86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38"/>
            <p:cNvSpPr txBox="1">
              <a:spLocks noChangeArrowheads="1"/>
            </p:cNvSpPr>
            <p:nvPr/>
          </p:nvSpPr>
          <p:spPr bwMode="auto">
            <a:xfrm>
              <a:off x="4039" y="1491"/>
              <a:ext cx="2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r-FR" altLang="de-DE">
                  <a:latin typeface="Times New Roman" pitchFamily="18" charset="0"/>
                </a:rPr>
                <a:t>I</a:t>
              </a:r>
              <a:r>
                <a:rPr lang="fr-FR" altLang="de-DE" baseline="-25000">
                  <a:latin typeface="Times New Roman" pitchFamily="18" charset="0"/>
                </a:rPr>
                <a:t>f</a:t>
              </a:r>
              <a:r>
                <a:rPr lang="fr-FR" altLang="de-DE">
                  <a:latin typeface="Times New Roman" pitchFamily="18" charset="0"/>
                </a:rPr>
                <a:t> </a:t>
              </a:r>
              <a:endParaRPr lang="fr-FR" altLang="de-DE" baseline="30000">
                <a:latin typeface="Times New Roman" pitchFamily="18" charset="0"/>
              </a:endParaRPr>
            </a:p>
          </p:txBody>
        </p:sp>
        <p:sp>
          <p:nvSpPr>
            <p:cNvPr id="46" name="Text Box 39"/>
            <p:cNvSpPr txBox="1">
              <a:spLocks noChangeArrowheads="1"/>
            </p:cNvSpPr>
            <p:nvPr/>
          </p:nvSpPr>
          <p:spPr bwMode="auto">
            <a:xfrm>
              <a:off x="4034" y="2069"/>
              <a:ext cx="1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r-FR" altLang="de-DE">
                  <a:latin typeface="Times New Roman" pitchFamily="18" charset="0"/>
                </a:rPr>
                <a:t>I</a:t>
              </a:r>
              <a:r>
                <a:rPr lang="fr-FR" altLang="de-DE" baseline="-25000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47" name="Line 40"/>
            <p:cNvSpPr>
              <a:spLocks noChangeShapeType="1"/>
            </p:cNvSpPr>
            <p:nvPr/>
          </p:nvSpPr>
          <p:spPr bwMode="auto">
            <a:xfrm flipH="1" flipV="1">
              <a:off x="4513" y="1616"/>
              <a:ext cx="0" cy="589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>
              <a:off x="4906" y="1627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>
              <a:off x="4906" y="1672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>
              <a:off x="4906" y="1718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44"/>
            <p:cNvSpPr>
              <a:spLocks noChangeShapeType="1"/>
            </p:cNvSpPr>
            <p:nvPr/>
          </p:nvSpPr>
          <p:spPr bwMode="auto">
            <a:xfrm>
              <a:off x="4906" y="1536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45"/>
            <p:cNvSpPr>
              <a:spLocks noChangeShapeType="1"/>
            </p:cNvSpPr>
            <p:nvPr/>
          </p:nvSpPr>
          <p:spPr bwMode="auto">
            <a:xfrm>
              <a:off x="4906" y="1582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46"/>
            <p:cNvSpPr>
              <a:spLocks noChangeShapeType="1"/>
            </p:cNvSpPr>
            <p:nvPr/>
          </p:nvSpPr>
          <p:spPr bwMode="auto">
            <a:xfrm flipV="1">
              <a:off x="4815" y="1536"/>
              <a:ext cx="91" cy="9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7"/>
            <p:cNvSpPr>
              <a:spLocks noChangeShapeType="1"/>
            </p:cNvSpPr>
            <p:nvPr/>
          </p:nvSpPr>
          <p:spPr bwMode="auto">
            <a:xfrm flipV="1">
              <a:off x="4815" y="1582"/>
              <a:ext cx="91" cy="4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48"/>
            <p:cNvSpPr>
              <a:spLocks noChangeShapeType="1"/>
            </p:cNvSpPr>
            <p:nvPr/>
          </p:nvSpPr>
          <p:spPr bwMode="auto">
            <a:xfrm flipV="1">
              <a:off x="4815" y="1627"/>
              <a:ext cx="91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49"/>
            <p:cNvSpPr>
              <a:spLocks noChangeShapeType="1"/>
            </p:cNvSpPr>
            <p:nvPr/>
          </p:nvSpPr>
          <p:spPr bwMode="auto">
            <a:xfrm>
              <a:off x="4815" y="1627"/>
              <a:ext cx="91" cy="4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50"/>
            <p:cNvSpPr>
              <a:spLocks noChangeShapeType="1"/>
            </p:cNvSpPr>
            <p:nvPr/>
          </p:nvSpPr>
          <p:spPr bwMode="auto">
            <a:xfrm>
              <a:off x="4815" y="1627"/>
              <a:ext cx="91" cy="9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 Box 51"/>
            <p:cNvSpPr txBox="1">
              <a:spLocks noChangeArrowheads="1"/>
            </p:cNvSpPr>
            <p:nvPr/>
          </p:nvSpPr>
          <p:spPr bwMode="auto">
            <a:xfrm>
              <a:off x="4925" y="1324"/>
              <a:ext cx="29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r-FR" altLang="de-DE" sz="1600" b="1">
                  <a:latin typeface="Times New Roman" pitchFamily="18" charset="0"/>
                </a:rPr>
                <a:t>M</a:t>
              </a:r>
              <a:r>
                <a:rPr lang="fr-FR" altLang="de-DE" sz="1600" b="1" baseline="-25000">
                  <a:latin typeface="Times New Roman" pitchFamily="18" charset="0"/>
                </a:rPr>
                <a:t>f</a:t>
              </a:r>
              <a:r>
                <a:rPr lang="fr-FR" altLang="de-DE" sz="1600" b="1">
                  <a:latin typeface="Times New Roman" pitchFamily="18" charset="0"/>
                </a:rPr>
                <a:t> </a:t>
              </a:r>
              <a:endParaRPr lang="fr-FR" altLang="de-DE" sz="1600" b="1" baseline="30000">
                <a:latin typeface="Times New Roman" pitchFamily="18" charset="0"/>
              </a:endParaRPr>
            </a:p>
          </p:txBody>
        </p:sp>
        <p:sp>
          <p:nvSpPr>
            <p:cNvPr id="59" name="AutoShape 52"/>
            <p:cNvSpPr>
              <a:spLocks noChangeArrowheads="1"/>
            </p:cNvSpPr>
            <p:nvPr/>
          </p:nvSpPr>
          <p:spPr bwMode="auto">
            <a:xfrm>
              <a:off x="4407" y="136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6 w 21600"/>
                <a:gd name="T19" fmla="*/ 3176 h 21600"/>
                <a:gd name="T20" fmla="*/ 1842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109" y="15985"/>
                  </a:moveTo>
                  <a:cubicBezTo>
                    <a:pt x="17463" y="14599"/>
                    <a:pt x="18222" y="12738"/>
                    <a:pt x="18222" y="10800"/>
                  </a:cubicBezTo>
                  <a:cubicBezTo>
                    <a:pt x="18222" y="6700"/>
                    <a:pt x="14899" y="3378"/>
                    <a:pt x="10800" y="3378"/>
                  </a:cubicBezTo>
                  <a:cubicBezTo>
                    <a:pt x="6700" y="3378"/>
                    <a:pt x="3378" y="6700"/>
                    <a:pt x="3378" y="10800"/>
                  </a:cubicBezTo>
                  <a:cubicBezTo>
                    <a:pt x="3377" y="13403"/>
                    <a:pt x="4741" y="15816"/>
                    <a:pt x="6972" y="17158"/>
                  </a:cubicBezTo>
                  <a:lnTo>
                    <a:pt x="5230" y="20053"/>
                  </a:lnTo>
                  <a:cubicBezTo>
                    <a:pt x="1984" y="18099"/>
                    <a:pt x="0" y="14588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3620"/>
                    <a:pt x="20496" y="16328"/>
                    <a:pt x="18526" y="18346"/>
                  </a:cubicBezTo>
                  <a:lnTo>
                    <a:pt x="20458" y="20232"/>
                  </a:lnTo>
                  <a:lnTo>
                    <a:pt x="14252" y="20305"/>
                  </a:lnTo>
                  <a:lnTo>
                    <a:pt x="14178" y="14099"/>
                  </a:lnTo>
                  <a:lnTo>
                    <a:pt x="16109" y="15985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" name="Group 58"/>
          <p:cNvGrpSpPr>
            <a:grpSpLocks/>
          </p:cNvGrpSpPr>
          <p:nvPr/>
        </p:nvGrpSpPr>
        <p:grpSpPr bwMode="auto">
          <a:xfrm>
            <a:off x="720000" y="2744704"/>
            <a:ext cx="1738313" cy="1776412"/>
            <a:chOff x="521" y="1480"/>
            <a:chExt cx="1095" cy="1119"/>
          </a:xfrm>
        </p:grpSpPr>
        <p:sp>
          <p:nvSpPr>
            <p:cNvPr id="61" name="Line 13"/>
            <p:cNvSpPr>
              <a:spLocks noChangeShapeType="1"/>
            </p:cNvSpPr>
            <p:nvPr/>
          </p:nvSpPr>
          <p:spPr bwMode="auto">
            <a:xfrm>
              <a:off x="715" y="1661"/>
              <a:ext cx="713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14"/>
            <p:cNvSpPr>
              <a:spLocks noChangeShapeType="1"/>
            </p:cNvSpPr>
            <p:nvPr/>
          </p:nvSpPr>
          <p:spPr bwMode="auto">
            <a:xfrm>
              <a:off x="715" y="2205"/>
              <a:ext cx="66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 Box 15"/>
            <p:cNvSpPr txBox="1">
              <a:spLocks noChangeArrowheads="1"/>
            </p:cNvSpPr>
            <p:nvPr/>
          </p:nvSpPr>
          <p:spPr bwMode="auto">
            <a:xfrm>
              <a:off x="521" y="1525"/>
              <a:ext cx="2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r-FR" altLang="de-DE">
                  <a:latin typeface="Times New Roman" pitchFamily="18" charset="0"/>
                </a:rPr>
                <a:t>I</a:t>
              </a:r>
              <a:r>
                <a:rPr lang="fr-FR" altLang="de-DE" baseline="-25000">
                  <a:latin typeface="Times New Roman" pitchFamily="18" charset="0"/>
                </a:rPr>
                <a:t>f</a:t>
              </a:r>
              <a:r>
                <a:rPr lang="fr-FR" altLang="de-DE">
                  <a:latin typeface="Times New Roman" pitchFamily="18" charset="0"/>
                </a:rPr>
                <a:t> </a:t>
              </a:r>
              <a:endParaRPr lang="fr-FR" altLang="de-DE" baseline="30000">
                <a:latin typeface="Times New Roman" pitchFamily="18" charset="0"/>
              </a:endParaRPr>
            </a:p>
          </p:txBody>
        </p:sp>
        <p:sp>
          <p:nvSpPr>
            <p:cNvPr id="64" name="Line 16"/>
            <p:cNvSpPr>
              <a:spLocks noChangeShapeType="1"/>
            </p:cNvSpPr>
            <p:nvPr/>
          </p:nvSpPr>
          <p:spPr bwMode="auto">
            <a:xfrm flipV="1">
              <a:off x="975" y="1661"/>
              <a:ext cx="0" cy="544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 Box 17"/>
            <p:cNvSpPr txBox="1">
              <a:spLocks noChangeArrowheads="1"/>
            </p:cNvSpPr>
            <p:nvPr/>
          </p:nvSpPr>
          <p:spPr bwMode="auto">
            <a:xfrm>
              <a:off x="702" y="2205"/>
              <a:ext cx="5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r-FR" altLang="de-DE" sz="1400"/>
                <a:t>1</a:t>
              </a:r>
              <a:r>
                <a:rPr lang="fr-FR" altLang="de-DE" sz="1400" baseline="30000"/>
                <a:t>st</a:t>
              </a:r>
              <a:r>
                <a:rPr lang="fr-FR" altLang="de-DE" sz="1400"/>
                <a:t> order:</a:t>
              </a:r>
            </a:p>
          </p:txBody>
        </p:sp>
        <p:graphicFrame>
          <p:nvGraphicFramePr>
            <p:cNvPr id="66" name="Object 18"/>
            <p:cNvGraphicFramePr>
              <a:graphicFrameLocks noChangeAspect="1"/>
            </p:cNvGraphicFramePr>
            <p:nvPr/>
          </p:nvGraphicFramePr>
          <p:xfrm>
            <a:off x="536" y="2387"/>
            <a:ext cx="1052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53" name="Equation" r:id="rId6" imgW="1384300" imgH="279400" progId="Equation.3">
                    <p:embed/>
                  </p:oleObj>
                </mc:Choice>
                <mc:Fallback>
                  <p:oleObj name="Equation" r:id="rId6" imgW="1384300" imgH="279400" progId="Equation.3">
                    <p:embed/>
                    <p:pic>
                      <p:nvPicPr>
                        <p:cNvPr id="66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" y="2387"/>
                          <a:ext cx="1052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Text Box 19"/>
            <p:cNvSpPr txBox="1">
              <a:spLocks noChangeArrowheads="1"/>
            </p:cNvSpPr>
            <p:nvPr/>
          </p:nvSpPr>
          <p:spPr bwMode="auto">
            <a:xfrm>
              <a:off x="521" y="2069"/>
              <a:ext cx="1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r-FR" altLang="de-DE">
                  <a:latin typeface="Times New Roman" pitchFamily="18" charset="0"/>
                </a:rPr>
                <a:t>I</a:t>
              </a:r>
              <a:r>
                <a:rPr lang="fr-FR" altLang="de-DE" baseline="-25000">
                  <a:latin typeface="Times New Roman" pitchFamily="18" charset="0"/>
                </a:rPr>
                <a:t>i</a:t>
              </a:r>
              <a:endParaRPr lang="fr-FR" altLang="de-DE" baseline="30000">
                <a:latin typeface="Times New Roman" pitchFamily="18" charset="0"/>
              </a:endParaRPr>
            </a:p>
          </p:txBody>
        </p:sp>
        <p:sp>
          <p:nvSpPr>
            <p:cNvPr id="68" name="Line 54"/>
            <p:cNvSpPr>
              <a:spLocks noChangeShapeType="1"/>
            </p:cNvSpPr>
            <p:nvPr/>
          </p:nvSpPr>
          <p:spPr bwMode="auto">
            <a:xfrm>
              <a:off x="1202" y="1661"/>
              <a:ext cx="0" cy="544"/>
            </a:xfrm>
            <a:prstGeom prst="line">
              <a:avLst/>
            </a:prstGeom>
            <a:noFill/>
            <a:ln w="76200" cmpd="tri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 Box 55"/>
            <p:cNvSpPr txBox="1">
              <a:spLocks noChangeArrowheads="1"/>
            </p:cNvSpPr>
            <p:nvPr/>
          </p:nvSpPr>
          <p:spPr bwMode="auto">
            <a:xfrm>
              <a:off x="1416" y="1480"/>
              <a:ext cx="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r-FR" altLang="de-DE" sz="2400" b="1">
                  <a:solidFill>
                    <a:srgbClr val="CC0000"/>
                  </a:solidFill>
                  <a:sym typeface="Symbol" pitchFamily="18" charset="2"/>
                </a:rPr>
                <a:t></a:t>
              </a:r>
            </a:p>
          </p:txBody>
        </p:sp>
      </p:grp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64704"/>
            <a:ext cx="38766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60000" y="4796704"/>
                <a:ext cx="5318314" cy="886012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→2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(2)</m:t>
                          </m:r>
                        </m:sup>
                      </m:sSubSup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=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→2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(1)</m:t>
                          </m:r>
                        </m:sup>
                      </m:sSubSup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rad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f>
                                <m:fPr>
                                  <m:type m:val="skw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𝐾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4796704"/>
                <a:ext cx="5318314" cy="8860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940000" y="4832704"/>
                <a:ext cx="2711383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7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d>
                            </m:e>
                          </m:d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000" y="4832704"/>
                <a:ext cx="2711383" cy="7288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314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1664704"/>
            <a:ext cx="2734293" cy="291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reorientation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8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 bwMode="auto">
          <a:xfrm>
            <a:off x="2987824" y="1493544"/>
            <a:ext cx="216024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2339752" y="3365752"/>
            <a:ext cx="28803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764704"/>
            <a:ext cx="3707143" cy="48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84706"/>
            <a:ext cx="4071429" cy="33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coexistence in </a:t>
            </a:r>
            <a:r>
              <a:rPr lang="en-US" baseline="30000" dirty="0" smtClean="0"/>
              <a:t>74</a:t>
            </a:r>
            <a:r>
              <a:rPr lang="en-US" dirty="0" smtClean="0"/>
              <a:t>Kr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557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92696"/>
            <a:ext cx="3608306" cy="534924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791944"/>
            <a:ext cx="3304933" cy="25530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405004"/>
            <a:ext cx="3873606" cy="24116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shift correction </a:t>
            </a:r>
            <a:r>
              <a:rPr lang="en-US" sz="1800" baseline="30000" dirty="0" smtClean="0">
                <a:solidFill>
                  <a:schemeClr val="tx1"/>
                </a:solidFill>
              </a:rPr>
              <a:t>208</a:t>
            </a:r>
            <a:r>
              <a:rPr lang="en-US" sz="1800" dirty="0" smtClean="0">
                <a:solidFill>
                  <a:schemeClr val="tx1"/>
                </a:solidFill>
              </a:rPr>
              <a:t>Pb + </a:t>
            </a:r>
            <a:r>
              <a:rPr lang="en-US" sz="1800" baseline="30000" dirty="0" smtClean="0">
                <a:solidFill>
                  <a:schemeClr val="tx1"/>
                </a:solidFill>
              </a:rPr>
              <a:t>164</a:t>
            </a:r>
            <a:r>
              <a:rPr lang="en-US" sz="1800" dirty="0" smtClean="0">
                <a:solidFill>
                  <a:schemeClr val="tx1"/>
                </a:solidFill>
              </a:rPr>
              <a:t>Dy at 978 MeV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5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791944"/>
            <a:ext cx="3304933" cy="25530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405004"/>
            <a:ext cx="3873606" cy="24116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shift correction </a:t>
            </a:r>
            <a:r>
              <a:rPr lang="en-US" sz="1800" baseline="30000" dirty="0" smtClean="0">
                <a:solidFill>
                  <a:schemeClr val="tx1"/>
                </a:solidFill>
              </a:rPr>
              <a:t>208</a:t>
            </a:r>
            <a:r>
              <a:rPr lang="en-US" sz="1800" dirty="0" smtClean="0">
                <a:solidFill>
                  <a:schemeClr val="tx1"/>
                </a:solidFill>
              </a:rPr>
              <a:t>Pb + </a:t>
            </a:r>
            <a:r>
              <a:rPr lang="en-US" sz="1800" baseline="30000" dirty="0" smtClean="0">
                <a:solidFill>
                  <a:schemeClr val="tx1"/>
                </a:solidFill>
              </a:rPr>
              <a:t>164</a:t>
            </a:r>
            <a:r>
              <a:rPr lang="en-US" sz="1800" dirty="0" smtClean="0">
                <a:solidFill>
                  <a:schemeClr val="tx1"/>
                </a:solidFill>
              </a:rPr>
              <a:t>Dy at 978 MeV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720000"/>
            <a:ext cx="42005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568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791944"/>
            <a:ext cx="3304933" cy="25530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405004"/>
            <a:ext cx="3873606" cy="24116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shift correction </a:t>
            </a:r>
            <a:r>
              <a:rPr lang="en-US" sz="1800" baseline="30000" dirty="0" smtClean="0">
                <a:solidFill>
                  <a:schemeClr val="tx1"/>
                </a:solidFill>
              </a:rPr>
              <a:t>208</a:t>
            </a:r>
            <a:r>
              <a:rPr lang="en-US" sz="1800" dirty="0" smtClean="0">
                <a:solidFill>
                  <a:schemeClr val="tx1"/>
                </a:solidFill>
              </a:rPr>
              <a:t>Pb + </a:t>
            </a:r>
            <a:r>
              <a:rPr lang="en-US" sz="1800" baseline="30000" dirty="0" smtClean="0">
                <a:solidFill>
                  <a:schemeClr val="tx1"/>
                </a:solidFill>
              </a:rPr>
              <a:t>164</a:t>
            </a:r>
            <a:r>
              <a:rPr lang="en-US" sz="1800" dirty="0" smtClean="0">
                <a:solidFill>
                  <a:schemeClr val="tx1"/>
                </a:solidFill>
              </a:rPr>
              <a:t>Dy at 978 MeV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80000" y="4860000"/>
            <a:ext cx="324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B(E2)-values in good agreement </a:t>
            </a:r>
          </a:p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rigid rotor model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720000"/>
            <a:ext cx="4015740" cy="37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78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40000" y="620688"/>
            <a:ext cx="1481137" cy="1555750"/>
            <a:chOff x="169" y="2906"/>
            <a:chExt cx="933" cy="980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02" y="3580"/>
              <a:ext cx="876" cy="1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169" y="3416"/>
              <a:ext cx="923" cy="470"/>
            </a:xfrm>
            <a:prstGeom prst="ellipse">
              <a:avLst/>
            </a:prstGeom>
            <a:gradFill rotWithShape="1">
              <a:gsLst>
                <a:gs pos="0">
                  <a:srgbClr val="F4F842"/>
                </a:gs>
                <a:gs pos="100000">
                  <a:srgbClr val="71731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 flipV="1">
              <a:off x="640" y="3040"/>
              <a:ext cx="6" cy="59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ash"/>
              <a:round/>
              <a:headEnd/>
              <a:tailEnd type="arrow" w="med" len="med"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9" name="Arc 9"/>
            <p:cNvSpPr>
              <a:spLocks/>
            </p:cNvSpPr>
            <p:nvPr/>
          </p:nvSpPr>
          <p:spPr bwMode="auto">
            <a:xfrm rot="16280464" flipH="1">
              <a:off x="384" y="3464"/>
              <a:ext cx="45" cy="422"/>
            </a:xfrm>
            <a:custGeom>
              <a:avLst/>
              <a:gdLst>
                <a:gd name="T0" fmla="*/ 0 w 21600"/>
                <a:gd name="T1" fmla="*/ 0 h 25197"/>
                <a:gd name="T2" fmla="*/ 44 w 21600"/>
                <a:gd name="T3" fmla="*/ 422 h 25197"/>
                <a:gd name="T4" fmla="*/ 0 w 21600"/>
                <a:gd name="T5" fmla="*/ 362 h 251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5197"/>
                <a:gd name="T11" fmla="*/ 21600 w 21600"/>
                <a:gd name="T12" fmla="*/ 25197 h 25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5197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805"/>
                    <a:pt x="21499" y="24008"/>
                    <a:pt x="21298" y="25197"/>
                  </a:cubicBezTo>
                </a:path>
                <a:path w="21600" h="25197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805"/>
                    <a:pt x="21499" y="24008"/>
                    <a:pt x="21298" y="2519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10" name="Arc 10"/>
            <p:cNvSpPr>
              <a:spLocks/>
            </p:cNvSpPr>
            <p:nvPr/>
          </p:nvSpPr>
          <p:spPr bwMode="auto">
            <a:xfrm rot="5319536">
              <a:off x="814" y="3425"/>
              <a:ext cx="65" cy="481"/>
            </a:xfrm>
            <a:custGeom>
              <a:avLst/>
              <a:gdLst>
                <a:gd name="T0" fmla="*/ 0 w 30785"/>
                <a:gd name="T1" fmla="*/ 39 h 25197"/>
                <a:gd name="T2" fmla="*/ 64 w 30785"/>
                <a:gd name="T3" fmla="*/ 481 h 25197"/>
                <a:gd name="T4" fmla="*/ 19 w 30785"/>
                <a:gd name="T5" fmla="*/ 412 h 25197"/>
                <a:gd name="T6" fmla="*/ 0 60000 65536"/>
                <a:gd name="T7" fmla="*/ 0 60000 65536"/>
                <a:gd name="T8" fmla="*/ 0 60000 65536"/>
                <a:gd name="T9" fmla="*/ 0 w 30785"/>
                <a:gd name="T10" fmla="*/ 0 h 25197"/>
                <a:gd name="T11" fmla="*/ 30785 w 30785"/>
                <a:gd name="T12" fmla="*/ 25197 h 25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785" h="25197" fill="none" extrusionOk="0">
                  <a:moveTo>
                    <a:pt x="0" y="2050"/>
                  </a:moveTo>
                  <a:cubicBezTo>
                    <a:pt x="2873" y="699"/>
                    <a:pt x="6009" y="-1"/>
                    <a:pt x="9185" y="0"/>
                  </a:cubicBezTo>
                  <a:cubicBezTo>
                    <a:pt x="21114" y="0"/>
                    <a:pt x="30785" y="9670"/>
                    <a:pt x="30785" y="21600"/>
                  </a:cubicBezTo>
                  <a:cubicBezTo>
                    <a:pt x="30785" y="22805"/>
                    <a:pt x="30684" y="24008"/>
                    <a:pt x="30483" y="25197"/>
                  </a:cubicBezTo>
                </a:path>
                <a:path w="30785" h="25197" stroke="0" extrusionOk="0">
                  <a:moveTo>
                    <a:pt x="0" y="2050"/>
                  </a:moveTo>
                  <a:cubicBezTo>
                    <a:pt x="2873" y="699"/>
                    <a:pt x="6009" y="-1"/>
                    <a:pt x="9185" y="0"/>
                  </a:cubicBezTo>
                  <a:cubicBezTo>
                    <a:pt x="21114" y="0"/>
                    <a:pt x="30785" y="9670"/>
                    <a:pt x="30785" y="21600"/>
                  </a:cubicBezTo>
                  <a:cubicBezTo>
                    <a:pt x="30785" y="22805"/>
                    <a:pt x="30684" y="24008"/>
                    <a:pt x="30483" y="25197"/>
                  </a:cubicBezTo>
                  <a:lnTo>
                    <a:pt x="9185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1042" y="3616"/>
              <a:ext cx="60" cy="6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452" y="3103"/>
              <a:ext cx="346" cy="284"/>
            </a:xfrm>
            <a:prstGeom prst="curvedRightArrow">
              <a:avLst>
                <a:gd name="adj1" fmla="val 20000"/>
                <a:gd name="adj2" fmla="val 40000"/>
                <a:gd name="adj3" fmla="val 40610"/>
              </a:avLst>
            </a:prstGeom>
            <a:solidFill>
              <a:srgbClr val="F4F84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640" y="3118"/>
              <a:ext cx="0" cy="1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96" y="2906"/>
              <a:ext cx="31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z</a:t>
              </a: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647" y="3624"/>
              <a:ext cx="416" cy="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396" y="3385"/>
              <a:ext cx="3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b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18" y="3388"/>
              <a:ext cx="354" cy="250"/>
            </a:xfrm>
            <a:prstGeom prst="rect">
              <a:avLst/>
            </a:prstGeom>
            <a:noFill/>
            <a:ln w="9525">
              <a:noFill/>
              <a:prstDash val="sys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a</a:t>
              </a:r>
            </a:p>
          </p:txBody>
        </p:sp>
      </p:grpSp>
      <p:pic>
        <p:nvPicPr>
          <p:cNvPr id="18" name="Picture 20" descr="Pu-Erot"/>
          <p:cNvPicPr>
            <a:picLocks noChangeAspect="1" noChangeArrowheads="1"/>
          </p:cNvPicPr>
          <p:nvPr/>
        </p:nvPicPr>
        <p:blipFill>
          <a:blip r:embed="rId3">
            <a:lum bright="-18000" contrast="42000"/>
          </a:blip>
          <a:srcRect/>
          <a:stretch>
            <a:fillRect/>
          </a:stretch>
        </p:blipFill>
        <p:spPr bwMode="auto">
          <a:xfrm>
            <a:off x="3229427" y="2298768"/>
            <a:ext cx="5629956" cy="352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2520000" y="957840"/>
                <a:ext cx="34415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20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957840"/>
                <a:ext cx="3441583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5904000" y="867840"/>
                <a:ext cx="1208536" cy="530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000" y="867840"/>
                <a:ext cx="1208536" cy="530723"/>
              </a:xfrm>
              <a:prstGeom prst="rect">
                <a:avLst/>
              </a:prstGeom>
              <a:blipFill>
                <a:blip r:embed="rId5"/>
                <a:stretch>
                  <a:fillRect r="-4040" b="-11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8100000" y="885840"/>
                <a:ext cx="1001363" cy="499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𝑅</m:t>
                          </m:r>
                        </m:e>
                      </m:acc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000" y="885840"/>
                <a:ext cx="1001363" cy="499945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7063635" y="1002624"/>
                <a:ext cx="11087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635" y="1002624"/>
                <a:ext cx="1108765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281616" y="2577839"/>
                <a:ext cx="1298496" cy="4710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ℑ</m:t>
                          </m:r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𝐼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616" y="2577839"/>
                <a:ext cx="1298496" cy="471091"/>
              </a:xfrm>
              <a:prstGeom prst="rect">
                <a:avLst/>
              </a:prstGeom>
              <a:blipFill>
                <a:blip r:embed="rId8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108000" y="2577839"/>
                <a:ext cx="2983317" cy="5080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61200" rIns="0" bIns="612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200" b="0" i="1" smtClean="0">
                              <a:latin typeface="Cambria Math"/>
                            </a:rPr>
                            <m:t>2;</m:t>
                          </m:r>
                          <m:r>
                            <a:rPr lang="de-DE" sz="1200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15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32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𝐼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200" b="0" i="1" smtClean="0">
                                  <a:latin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200" b="0" i="1" smtClean="0">
                                  <a:latin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" y="2577839"/>
                <a:ext cx="2983317" cy="508060"/>
              </a:xfrm>
              <a:prstGeom prst="rect">
                <a:avLst/>
              </a:prstGeom>
              <a:blipFill>
                <a:blip r:embed="rId9"/>
                <a:stretch>
                  <a:fillRect l="-16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900000" y="3477840"/>
                <a:ext cx="1313373" cy="56823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3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5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𝛽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3477840"/>
                <a:ext cx="1313373" cy="5682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900000" y="4377840"/>
                <a:ext cx="1757148" cy="49705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ℑ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𝑀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4377840"/>
                <a:ext cx="1757148" cy="4970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feld 26"/>
          <p:cNvSpPr txBox="1"/>
          <p:nvPr/>
        </p:nvSpPr>
        <p:spPr>
          <a:xfrm>
            <a:off x="540000" y="6300000"/>
            <a:ext cx="2759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Spreng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Lett. 51 (1983), 1522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6445524" y="1794712"/>
                <a:ext cx="2158924" cy="47109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−2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ℑ</m:t>
                          </m:r>
                        </m:den>
                      </m:f>
                      <m:d>
                        <m:dPr>
                          <m:ctrlP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524" y="1794712"/>
                <a:ext cx="2158924" cy="4710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540000" y="5817840"/>
            <a:ext cx="2385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/>
              <a:t>analysis with GOSIA code</a:t>
            </a:r>
            <a:endParaRPr lang="en-US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Deformed nuclei </a:t>
            </a:r>
            <a:r>
              <a:rPr lang="en-US" sz="1800" dirty="0" smtClean="0">
                <a:solidFill>
                  <a:schemeClr val="tx1"/>
                </a:solidFill>
              </a:rPr>
              <a:t>collective rotation and nucleon pairing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083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" grpId="0" animBg="1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GOSIA code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692696"/>
            <a:ext cx="3000375" cy="1381125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755721"/>
            <a:ext cx="3964781" cy="50363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35721"/>
            <a:ext cx="4550569" cy="27055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0" y="2735721"/>
            <a:ext cx="4604124" cy="27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6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42"/>
          <p:cNvGrpSpPr/>
          <p:nvPr/>
        </p:nvGrpSpPr>
        <p:grpSpPr>
          <a:xfrm>
            <a:off x="540000" y="764704"/>
            <a:ext cx="3200000" cy="5278572"/>
            <a:chOff x="540000" y="1260000"/>
            <a:chExt cx="3200000" cy="5278572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0" y="1260000"/>
              <a:ext cx="3200000" cy="5278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Gerade Verbindung 5"/>
            <p:cNvCxnSpPr/>
            <p:nvPr/>
          </p:nvCxnSpPr>
          <p:spPr bwMode="auto">
            <a:xfrm>
              <a:off x="971600" y="1270800"/>
              <a:ext cx="2610000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feld 7"/>
            <p:cNvSpPr txBox="1"/>
            <p:nvPr/>
          </p:nvSpPr>
          <p:spPr>
            <a:xfrm>
              <a:off x="2376000" y="1378800"/>
              <a:ext cx="1099660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aseline="30000" dirty="0" smtClean="0"/>
                <a:t>164</a:t>
              </a:r>
              <a:r>
                <a:rPr lang="en-US" sz="1100" dirty="0" smtClean="0"/>
                <a:t>Dy(</a:t>
              </a:r>
              <a:r>
                <a:rPr lang="en-US" sz="1100" baseline="30000" dirty="0" smtClean="0"/>
                <a:t>208</a:t>
              </a:r>
              <a:r>
                <a:rPr lang="en-US" sz="1100" dirty="0" smtClean="0"/>
                <a:t>Pb, </a:t>
              </a:r>
              <a:r>
                <a:rPr lang="en-US" sz="1100" baseline="30000" dirty="0" smtClean="0"/>
                <a:t>208</a:t>
              </a:r>
              <a:r>
                <a:rPr lang="en-US" sz="1100" dirty="0" smtClean="0"/>
                <a:t>Pb</a:t>
              </a:r>
              <a:r>
                <a:rPr lang="en-US" sz="1100" dirty="0" smtClean="0">
                  <a:latin typeface="Times New Roman"/>
                  <a:cs typeface="Times New Roman"/>
                </a:rPr>
                <a:t>´</a:t>
              </a:r>
              <a:r>
                <a:rPr lang="en-US" sz="1100" dirty="0" smtClean="0"/>
                <a:t>)</a:t>
              </a:r>
            </a:p>
            <a:p>
              <a:r>
                <a:rPr lang="en-US" sz="1100" dirty="0" err="1" smtClean="0"/>
                <a:t>E</a:t>
              </a:r>
              <a:r>
                <a:rPr lang="en-US" sz="1100" baseline="-25000" dirty="0" err="1" smtClean="0"/>
                <a:t>Pb</a:t>
              </a:r>
              <a:r>
                <a:rPr lang="en-US" sz="1100" dirty="0" smtClean="0"/>
                <a:t> = 4.7 MeV/A</a:t>
              </a:r>
            </a:p>
            <a:p>
              <a:endParaRPr lang="en-US" sz="1100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043608" y="1404000"/>
              <a:ext cx="31739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→2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475656" y="1412776"/>
              <a:ext cx="31739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→4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835696" y="1634317"/>
              <a:ext cx="31739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→6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108665" y="1880931"/>
              <a:ext cx="37510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→8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1224000" y="1548000"/>
              <a:ext cx="144000" cy="14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1691696" y="1566000"/>
              <a:ext cx="144000" cy="14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2016000" y="1764000"/>
              <a:ext cx="144000" cy="14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2322000" y="2016000"/>
              <a:ext cx="144000" cy="14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2556000" y="2304000"/>
              <a:ext cx="144000" cy="14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322000" y="2232000"/>
              <a:ext cx="43281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→10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808000" y="2196000"/>
              <a:ext cx="761427" cy="21120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36000" rIns="0" bIns="36000" rtlCol="0">
              <a:spAutoFit/>
            </a:bodyPr>
            <a:lstStyle/>
            <a:p>
              <a:r>
                <a:rPr lang="el-GR" sz="9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θ</a:t>
              </a:r>
              <a:r>
                <a:rPr lang="de-DE" sz="900" baseline="-250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cm</a:t>
              </a:r>
              <a:r>
                <a:rPr lang="de-DE" sz="9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= 66.5</a:t>
              </a:r>
              <a:r>
                <a:rPr lang="de-DE" sz="900" baseline="300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0</a:t>
              </a:r>
              <a:r>
                <a:rPr lang="de-DE" sz="9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-70.9</a:t>
              </a:r>
              <a:r>
                <a:rPr lang="de-DE" sz="900" baseline="300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0</a:t>
              </a:r>
              <a:endParaRPr lang="en-US" sz="900" baseline="30000" dirty="0">
                <a:solidFill>
                  <a:srgbClr val="0000CC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808000" y="3456000"/>
              <a:ext cx="761427" cy="21120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36000" rIns="0" bIns="36000" rtlCol="0">
              <a:spAutoFit/>
            </a:bodyPr>
            <a:lstStyle/>
            <a:p>
              <a:r>
                <a:rPr lang="el-GR" sz="9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θ</a:t>
              </a:r>
              <a:r>
                <a:rPr lang="de-DE" sz="900" baseline="-250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cm</a:t>
              </a:r>
              <a:r>
                <a:rPr lang="de-DE" sz="9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= 88.0</a:t>
              </a:r>
              <a:r>
                <a:rPr lang="de-DE" sz="900" baseline="300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0</a:t>
              </a:r>
              <a:r>
                <a:rPr lang="de-DE" sz="9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-94.2</a:t>
              </a:r>
              <a:r>
                <a:rPr lang="de-DE" sz="900" baseline="300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0</a:t>
              </a:r>
              <a:endParaRPr lang="en-US" sz="900" baseline="30000" dirty="0">
                <a:solidFill>
                  <a:srgbClr val="0000CC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065302" y="4154597"/>
              <a:ext cx="31739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→2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1259632" y="4284000"/>
              <a:ext cx="144000" cy="14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518301" y="4221088"/>
              <a:ext cx="31739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→4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1728000" y="4356000"/>
              <a:ext cx="1440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878341" y="4373488"/>
              <a:ext cx="31739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→6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2088000" y="4500000"/>
              <a:ext cx="144000" cy="14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/>
            <p:cNvSpPr/>
            <p:nvPr/>
          </p:nvSpPr>
          <p:spPr bwMode="auto">
            <a:xfrm>
              <a:off x="2340000" y="4652400"/>
              <a:ext cx="144000" cy="14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2123728" y="4525888"/>
              <a:ext cx="37510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→8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hteck 31"/>
            <p:cNvSpPr/>
            <p:nvPr/>
          </p:nvSpPr>
          <p:spPr bwMode="auto">
            <a:xfrm>
              <a:off x="2556000" y="4752000"/>
              <a:ext cx="144000" cy="14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2340000" y="4678288"/>
              <a:ext cx="43281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→10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2718000" y="4770000"/>
              <a:ext cx="876843" cy="1748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36000" rtlCol="0">
              <a:spAutoFit/>
            </a:bodyPr>
            <a:lstStyle/>
            <a:p>
              <a:r>
                <a:rPr lang="el-GR" sz="9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θ</a:t>
              </a:r>
              <a:r>
                <a:rPr lang="de-DE" sz="900" baseline="-250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cm</a:t>
              </a:r>
              <a:r>
                <a:rPr lang="de-DE" sz="9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= 128.5</a:t>
              </a:r>
              <a:r>
                <a:rPr lang="de-DE" sz="900" baseline="300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0</a:t>
              </a:r>
              <a:r>
                <a:rPr lang="de-DE" sz="9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-148.5</a:t>
              </a:r>
              <a:r>
                <a:rPr lang="de-DE" sz="900" baseline="30000" dirty="0" smtClean="0">
                  <a:solidFill>
                    <a:srgbClr val="0000CC"/>
                  </a:solidFill>
                  <a:latin typeface="Times New Roman"/>
                  <a:cs typeface="Times New Roman"/>
                </a:rPr>
                <a:t>0</a:t>
              </a:r>
              <a:endParaRPr lang="en-US" sz="900" baseline="30000" dirty="0">
                <a:solidFill>
                  <a:srgbClr val="0000CC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2771037" y="4946685"/>
              <a:ext cx="43281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→12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2923437" y="5076000"/>
              <a:ext cx="43281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→14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060000" y="5202000"/>
              <a:ext cx="43281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→16</a:t>
              </a:r>
              <a:r>
                <a:rPr lang="en-US" sz="9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14" descr="dy164-popul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00" y="764711"/>
            <a:ext cx="3618586" cy="30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/>
              <p:cNvSpPr txBox="1"/>
              <p:nvPr/>
            </p:nvSpPr>
            <p:spPr>
              <a:xfrm>
                <a:off x="6120000" y="3824704"/>
                <a:ext cx="2062616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𝑚𝑎𝑥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𝐽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20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feld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3824704"/>
                <a:ext cx="2062616" cy="495649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/>
              <p:cNvSpPr txBox="1"/>
              <p:nvPr/>
            </p:nvSpPr>
            <p:spPr>
              <a:xfrm>
                <a:off x="6120000" y="4364704"/>
                <a:ext cx="1256048" cy="467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𝑞</m:t>
                      </m:r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∙ℏ∙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1" name="Textfeld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4364704"/>
                <a:ext cx="1256048" cy="467757"/>
              </a:xfrm>
              <a:prstGeom prst="rect">
                <a:avLst/>
              </a:prstGeom>
              <a:blipFill>
                <a:blip r:embed="rId6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/>
              <p:cNvSpPr txBox="1"/>
              <p:nvPr/>
            </p:nvSpPr>
            <p:spPr>
              <a:xfrm>
                <a:off x="6120000" y="5264704"/>
                <a:ext cx="2883353" cy="400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20</m:t>
                          </m:r>
                        </m:sub>
                      </m:sSub>
                      <m:d>
                        <m:d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9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  <m:r>
                        <a:rPr lang="de-DE" sz="9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900" b="0" i="1" smtClean="0">
                              <a:latin typeface="Cambria Math"/>
                            </a:rPr>
                            <m:t>𝑠𝑖𝑛</m:t>
                          </m:r>
                        </m:e>
                        <m:sup>
                          <m:r>
                            <a:rPr lang="de-DE" sz="9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9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9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9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900" b="0" i="1" smtClean="0">
                              <a:latin typeface="Cambria Math"/>
                            </a:rPr>
                            <m:t>𝑡𝑎𝑛</m:t>
                          </m:r>
                        </m:e>
                        <m:sup>
                          <m:r>
                            <a:rPr lang="de-DE" sz="9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9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9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900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9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de-DE" sz="9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9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9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900" b="0" i="1" smtClean="0">
                                      <a:latin typeface="Cambria Math"/>
                                      <a:ea typeface="Cambria Math"/>
                                    </a:rPr>
                                    <m:t>𝑐𝑚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9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900" b="0" i="1" smtClean="0">
                              <a:latin typeface="Cambria Math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9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900" b="0" i="1" smtClean="0">
                                      <a:latin typeface="Cambria Math"/>
                                    </a:rPr>
                                    <m:t>𝑐𝑚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9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2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5264704"/>
                <a:ext cx="2883353" cy="4005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/>
              <p:cNvSpPr txBox="1"/>
              <p:nvPr/>
            </p:nvSpPr>
            <p:spPr>
              <a:xfrm>
                <a:off x="6120000" y="5516704"/>
                <a:ext cx="1671740" cy="381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20</m:t>
                          </m:r>
                        </m:sub>
                      </m:sSub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  <m:r>
                        <a:rPr lang="de-DE" sz="1000" i="1">
                          <a:latin typeface="Cambria Math"/>
                          <a:ea typeface="Cambria Math"/>
                        </a:rPr>
                        <m:t>≅</m:t>
                      </m:r>
                      <m:f>
                        <m:fPr>
                          <m:ctrlPr>
                            <a:rPr lang="de-DE" sz="1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de-DE" sz="1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44" name="Textfeld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5516704"/>
                <a:ext cx="1671740" cy="3814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</a:t>
            </a:r>
            <a:r>
              <a:rPr lang="en-US" sz="1800" dirty="0" smtClean="0">
                <a:solidFill>
                  <a:schemeClr val="tx1"/>
                </a:solidFill>
              </a:rPr>
              <a:t> angular momentum transfer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45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1" descr="EM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908720"/>
            <a:ext cx="3530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28"/>
          <p:cNvSpPr>
            <a:spLocks noChangeShapeType="1"/>
          </p:cNvSpPr>
          <p:nvPr/>
        </p:nvSpPr>
        <p:spPr bwMode="auto">
          <a:xfrm>
            <a:off x="1692275" y="2204120"/>
            <a:ext cx="0" cy="1657350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 Box 29"/>
          <p:cNvSpPr txBox="1">
            <a:spLocks noChangeArrowheads="1"/>
          </p:cNvSpPr>
          <p:nvPr/>
        </p:nvSpPr>
        <p:spPr bwMode="auto">
          <a:xfrm>
            <a:off x="1662113" y="3429670"/>
            <a:ext cx="388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altLang="de-DE" sz="1400" baseline="-2500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260000" y="1187845"/>
                <a:ext cx="791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1187845"/>
                <a:ext cx="791627" cy="369332"/>
              </a:xfrm>
              <a:prstGeom prst="rect">
                <a:avLst/>
              </a:prstGeom>
              <a:blipFill>
                <a:blip r:embed="rId4"/>
                <a:stretch>
                  <a:fillRect l="-2308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4320000" y="1295845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suddenness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660000" y="1223845"/>
                <a:ext cx="2002151" cy="533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𝜉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𝑒𝑥𝑐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ℏ∙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1223845"/>
                <a:ext cx="2002151" cy="533351"/>
              </a:xfrm>
              <a:prstGeom prst="rect">
                <a:avLst/>
              </a:prstGeom>
              <a:blipFill>
                <a:blip r:embed="rId5"/>
                <a:stretch>
                  <a:fillRect b="-57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4320000" y="2555845"/>
            <a:ext cx="3717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“adiabatic limit”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(single step) excitation </a:t>
            </a:r>
            <a:r>
              <a:rPr lang="el-GR" sz="1400" b="1" dirty="0" smtClean="0">
                <a:latin typeface="Times New Roman"/>
                <a:cs typeface="Times New Roman"/>
              </a:rPr>
              <a:t>ξ</a:t>
            </a:r>
            <a:r>
              <a:rPr lang="de-DE" sz="1400" b="1" dirty="0" smtClean="0">
                <a:latin typeface="Times New Roman"/>
                <a:cs typeface="Times New Roman"/>
              </a:rPr>
              <a:t> = 1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20000" y="3671845"/>
            <a:ext cx="2247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energy transfer: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6660000" y="3563845"/>
                <a:ext cx="1791388" cy="501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𝑒𝑥𝑐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=ℏ∙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3563845"/>
                <a:ext cx="1791388" cy="501419"/>
              </a:xfrm>
              <a:prstGeom prst="rect">
                <a:avLst/>
              </a:prstGeom>
              <a:blipFill>
                <a:blip r:embed="rId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</a:t>
            </a:r>
            <a:r>
              <a:rPr lang="en-US" sz="1800" dirty="0" smtClean="0">
                <a:solidFill>
                  <a:schemeClr val="tx1"/>
                </a:solidFill>
              </a:rPr>
              <a:t> energy transfer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042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648336"/>
              </p:ext>
            </p:extLst>
          </p:nvPr>
        </p:nvGraphicFramePr>
        <p:xfrm>
          <a:off x="2411413" y="764704"/>
          <a:ext cx="4703762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7" name="Equation" r:id="rId4" imgW="2361960" imgH="482400" progId="Equation.3">
                  <p:embed/>
                </p:oleObj>
              </mc:Choice>
              <mc:Fallback>
                <p:oleObj name="Equation" r:id="rId4" imgW="2361960" imgH="482400" progId="Equation.3">
                  <p:embed/>
                  <p:pic>
                    <p:nvPicPr>
                      <p:cNvPr id="3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764704"/>
                        <a:ext cx="4703762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900113" y="2089523"/>
            <a:ext cx="3267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 dirty="0">
                <a:latin typeface="Times New Roman" pitchFamily="18" charset="0"/>
                <a:ea typeface="ＭＳ Ｐゴシック" pitchFamily="50" charset="-128"/>
              </a:rPr>
              <a:t>axially symmetric </a:t>
            </a:r>
            <a:r>
              <a:rPr kumimoji="1" lang="en-US" altLang="ja-JP" sz="20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quadrupole</a:t>
            </a:r>
            <a:r>
              <a:rPr kumimoji="1" lang="en-US" altLang="ja-JP" dirty="0">
                <a:latin typeface="Times New Roman" pitchFamily="18" charset="0"/>
                <a:ea typeface="ＭＳ Ｐゴシック" pitchFamily="50" charset="-128"/>
              </a:rPr>
              <a:t> 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219700" y="2089523"/>
            <a:ext cx="3005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>
                <a:latin typeface="Times New Roman" pitchFamily="18" charset="0"/>
                <a:ea typeface="ＭＳ Ｐゴシック" pitchFamily="50" charset="-128"/>
              </a:rPr>
              <a:t>axially symmetric </a:t>
            </a:r>
            <a:r>
              <a:rPr kumimoji="1" lang="en-US" altLang="ja-JP" sz="20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octupole</a:t>
            </a:r>
            <a:r>
              <a:rPr kumimoji="1" lang="en-US" altLang="ja-JP" sz="2000">
                <a:latin typeface="Times New Roman" pitchFamily="18" charset="0"/>
                <a:ea typeface="ＭＳ Ｐゴシック" pitchFamily="50" charset="-128"/>
              </a:rPr>
              <a:t> </a:t>
            </a: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541960"/>
            <a:ext cx="265430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521323"/>
            <a:ext cx="2581275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187450" y="4580310"/>
            <a:ext cx="30972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ja-JP" sz="2400" b="1" dirty="0">
                <a:latin typeface="Symbol" pitchFamily="18" charset="2"/>
                <a:ea typeface="ＭＳ Ｐゴシック" pitchFamily="50" charset="-128"/>
              </a:rPr>
              <a:t>l</a:t>
            </a:r>
            <a:r>
              <a:rPr kumimoji="1" lang="en-US" altLang="ja-JP" sz="2400" b="1" dirty="0">
                <a:latin typeface="Times New Roman" pitchFamily="18" charset="0"/>
                <a:ea typeface="ＭＳ Ｐゴシック" pitchFamily="50" charset="-128"/>
              </a:rPr>
              <a:t>=2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  <a:latin typeface="Symbol" pitchFamily="18" charset="2"/>
                <a:ea typeface="ＭＳ Ｐゴシック" pitchFamily="50" charset="-128"/>
              </a:rPr>
              <a:t>a</a:t>
            </a:r>
            <a:r>
              <a:rPr kumimoji="1" lang="en-US" altLang="ja-JP" sz="2400" baseline="-250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20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≠0</a:t>
            </a:r>
            <a:r>
              <a:rPr kumimoji="1" lang="en-US" altLang="ja-JP" sz="24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, </a:t>
            </a:r>
            <a:r>
              <a:rPr kumimoji="1" lang="en-US" altLang="ja-JP" sz="2400" dirty="0">
                <a:latin typeface="Symbol" pitchFamily="18" charset="2"/>
                <a:ea typeface="ＭＳ Ｐゴシック" pitchFamily="50" charset="-128"/>
                <a:cs typeface="Times New Roman" pitchFamily="18" charset="0"/>
              </a:rPr>
              <a:t>a</a:t>
            </a:r>
            <a:r>
              <a:rPr kumimoji="1" lang="en-US" altLang="ja-JP" sz="2400" baseline="-250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2±1</a:t>
            </a:r>
            <a:r>
              <a:rPr kumimoji="1" lang="en-US" altLang="ja-JP" sz="24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= </a:t>
            </a:r>
            <a:r>
              <a:rPr kumimoji="1" lang="en-US" altLang="ja-JP" sz="2400" dirty="0">
                <a:latin typeface="Symbol" pitchFamily="18" charset="2"/>
                <a:ea typeface="ＭＳ Ｐゴシック" pitchFamily="50" charset="-128"/>
                <a:cs typeface="Times New Roman" pitchFamily="18" charset="0"/>
              </a:rPr>
              <a:t>a</a:t>
            </a:r>
            <a:r>
              <a:rPr kumimoji="1" lang="en-US" altLang="ja-JP" sz="2400" baseline="-250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2±2</a:t>
            </a:r>
            <a:r>
              <a:rPr kumimoji="1" lang="en-US" altLang="ja-JP" sz="24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= 0</a:t>
            </a:r>
            <a:endParaRPr kumimoji="1" lang="en-US" altLang="ja-JP" sz="2400" baseline="-25000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343525" y="4618410"/>
            <a:ext cx="316865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ja-JP" sz="2400" b="1" dirty="0">
                <a:latin typeface="Symbol" pitchFamily="18" charset="2"/>
                <a:ea typeface="ＭＳ Ｐゴシック" pitchFamily="50" charset="-128"/>
              </a:rPr>
              <a:t>l</a:t>
            </a:r>
            <a:r>
              <a:rPr kumimoji="1" lang="en-US" altLang="ja-JP" sz="2400" b="1" dirty="0">
                <a:latin typeface="Times New Roman" pitchFamily="18" charset="0"/>
                <a:ea typeface="ＭＳ Ｐゴシック" pitchFamily="50" charset="-128"/>
              </a:rPr>
              <a:t>=3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  <a:latin typeface="Symbol" pitchFamily="18" charset="2"/>
                <a:ea typeface="ＭＳ Ｐゴシック" pitchFamily="50" charset="-128"/>
              </a:rPr>
              <a:t>a</a:t>
            </a:r>
            <a:r>
              <a:rPr kumimoji="1" lang="en-US" altLang="ja-JP" sz="2400" baseline="-250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30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≠0</a:t>
            </a:r>
            <a:r>
              <a:rPr kumimoji="1" lang="en-US" altLang="ja-JP" sz="24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, </a:t>
            </a:r>
            <a:r>
              <a:rPr kumimoji="1" lang="en-US" altLang="ja-JP" sz="2400" dirty="0">
                <a:latin typeface="Symbol" pitchFamily="18" charset="2"/>
                <a:ea typeface="ＭＳ Ｐゴシック" pitchFamily="50" charset="-128"/>
                <a:cs typeface="Times New Roman" pitchFamily="18" charset="0"/>
              </a:rPr>
              <a:t>a</a:t>
            </a:r>
            <a:r>
              <a:rPr kumimoji="1" lang="en-US" altLang="ja-JP" sz="2400" baseline="-250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3±1,2,3</a:t>
            </a:r>
            <a:r>
              <a:rPr kumimoji="1" lang="en-US" altLang="ja-JP" sz="2400" dirty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= 0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  <a:latin typeface="Symbol" pitchFamily="18" charset="2"/>
                <a:ea typeface="ＭＳ Ｐゴシック" pitchFamily="50" charset="-128"/>
              </a:rPr>
              <a:t>a</a:t>
            </a:r>
            <a:r>
              <a:rPr kumimoji="1" lang="en-US" altLang="ja-JP" sz="2400" baseline="-250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20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≠0</a:t>
            </a:r>
            <a:r>
              <a:rPr kumimoji="1" lang="en-US" altLang="ja-JP" sz="2400" dirty="0">
                <a:latin typeface="Times New Roman" pitchFamily="18" charset="0"/>
                <a:ea typeface="ＭＳ Ｐゴシック" pitchFamily="50" charset="-128"/>
              </a:rPr>
              <a:t>, </a:t>
            </a:r>
            <a:r>
              <a:rPr kumimoji="1" lang="en-US" altLang="ja-JP" sz="2400" dirty="0">
                <a:latin typeface="Symbol" pitchFamily="18" charset="2"/>
                <a:ea typeface="ＭＳ Ｐゴシック" pitchFamily="50" charset="-128"/>
              </a:rPr>
              <a:t>a</a:t>
            </a:r>
            <a:r>
              <a:rPr kumimoji="1" lang="en-US" altLang="ja-JP" sz="2400" baseline="-25000" dirty="0">
                <a:latin typeface="Times New Roman" pitchFamily="18" charset="0"/>
                <a:ea typeface="ＭＳ Ｐゴシック" pitchFamily="50" charset="-128"/>
              </a:rPr>
              <a:t>2±1,2</a:t>
            </a:r>
            <a:r>
              <a:rPr kumimoji="1" lang="en-US" altLang="ja-JP" sz="2400" dirty="0">
                <a:latin typeface="Times New Roman" pitchFamily="18" charset="0"/>
                <a:ea typeface="ＭＳ Ｐゴシック" pitchFamily="50" charset="-128"/>
              </a:rPr>
              <a:t> = 0</a:t>
            </a:r>
          </a:p>
          <a:p>
            <a:endParaRPr kumimoji="1" lang="en-US" altLang="ja-JP" sz="2400" baseline="-25000" dirty="0"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parameterization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937496"/>
            <a:ext cx="2328947" cy="117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img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692696"/>
            <a:ext cx="4189412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5436096" y="2272470"/>
            <a:ext cx="3522662" cy="3462338"/>
            <a:chOff x="3243" y="2024"/>
            <a:chExt cx="2219" cy="2181"/>
          </a:xfrm>
        </p:grpSpPr>
        <p:pic>
          <p:nvPicPr>
            <p:cNvPr id="8" name="Picture 12" descr="ETA-100MEV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024"/>
              <a:ext cx="2219" cy="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wel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489"/>
              <a:ext cx="37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welle-teilchen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2136"/>
              <a:ext cx="374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3627" y="3094"/>
              <a:ext cx="1814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3947" y="3430"/>
              <a:ext cx="203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wave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3725" y="2432"/>
              <a:ext cx="380" cy="1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7200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particle</a:t>
              </a:r>
            </a:p>
          </p:txBody>
        </p:sp>
      </p:grp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360000" y="5077496"/>
            <a:ext cx="35448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Z=2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projectiles behave like waves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quantum mechanical analysis is needed</a:t>
            </a:r>
          </a:p>
        </p:txBody>
      </p:sp>
      <p:sp>
        <p:nvSpPr>
          <p:cNvPr id="20" name="Freihandform 19"/>
          <p:cNvSpPr/>
          <p:nvPr/>
        </p:nvSpPr>
        <p:spPr bwMode="auto">
          <a:xfrm>
            <a:off x="2825474" y="1109964"/>
            <a:ext cx="1156108" cy="1121286"/>
          </a:xfrm>
          <a:custGeom>
            <a:avLst/>
            <a:gdLst>
              <a:gd name="connsiteX0" fmla="*/ 120926 w 1156108"/>
              <a:gd name="connsiteY0" fmla="*/ 73457 h 1121286"/>
              <a:gd name="connsiteX1" fmla="*/ 193951 w 1156108"/>
              <a:gd name="connsiteY1" fmla="*/ 35357 h 1121286"/>
              <a:gd name="connsiteX2" fmla="*/ 279676 w 1156108"/>
              <a:gd name="connsiteY2" fmla="*/ 13132 h 1121286"/>
              <a:gd name="connsiteX3" fmla="*/ 352701 w 1156108"/>
              <a:gd name="connsiteY3" fmla="*/ 432 h 1121286"/>
              <a:gd name="connsiteX4" fmla="*/ 422551 w 1156108"/>
              <a:gd name="connsiteY4" fmla="*/ 3607 h 1121286"/>
              <a:gd name="connsiteX5" fmla="*/ 489226 w 1156108"/>
              <a:gd name="connsiteY5" fmla="*/ 9957 h 1121286"/>
              <a:gd name="connsiteX6" fmla="*/ 571776 w 1156108"/>
              <a:gd name="connsiteY6" fmla="*/ 25832 h 1121286"/>
              <a:gd name="connsiteX7" fmla="*/ 638451 w 1156108"/>
              <a:gd name="connsiteY7" fmla="*/ 41707 h 1121286"/>
              <a:gd name="connsiteX8" fmla="*/ 727351 w 1156108"/>
              <a:gd name="connsiteY8" fmla="*/ 57582 h 1121286"/>
              <a:gd name="connsiteX9" fmla="*/ 857526 w 1156108"/>
              <a:gd name="connsiteY9" fmla="*/ 114732 h 1121286"/>
              <a:gd name="connsiteX10" fmla="*/ 905151 w 1156108"/>
              <a:gd name="connsiteY10" fmla="*/ 152832 h 1121286"/>
              <a:gd name="connsiteX11" fmla="*/ 955951 w 1156108"/>
              <a:gd name="connsiteY11" fmla="*/ 197282 h 1121286"/>
              <a:gd name="connsiteX12" fmla="*/ 984526 w 1156108"/>
              <a:gd name="connsiteY12" fmla="*/ 241732 h 1121286"/>
              <a:gd name="connsiteX13" fmla="*/ 1028976 w 1156108"/>
              <a:gd name="connsiteY13" fmla="*/ 327457 h 1121286"/>
              <a:gd name="connsiteX14" fmla="*/ 1060726 w 1156108"/>
              <a:gd name="connsiteY14" fmla="*/ 397307 h 1121286"/>
              <a:gd name="connsiteX15" fmla="*/ 1082951 w 1156108"/>
              <a:gd name="connsiteY15" fmla="*/ 467157 h 1121286"/>
              <a:gd name="connsiteX16" fmla="*/ 1114701 w 1156108"/>
              <a:gd name="connsiteY16" fmla="*/ 543357 h 1121286"/>
              <a:gd name="connsiteX17" fmla="*/ 1140101 w 1156108"/>
              <a:gd name="connsiteY17" fmla="*/ 616382 h 1121286"/>
              <a:gd name="connsiteX18" fmla="*/ 1152801 w 1156108"/>
              <a:gd name="connsiteY18" fmla="*/ 708457 h 1121286"/>
              <a:gd name="connsiteX19" fmla="*/ 1155976 w 1156108"/>
              <a:gd name="connsiteY19" fmla="*/ 778307 h 1121286"/>
              <a:gd name="connsiteX20" fmla="*/ 1149626 w 1156108"/>
              <a:gd name="connsiteY20" fmla="*/ 835457 h 1121286"/>
              <a:gd name="connsiteX21" fmla="*/ 1136926 w 1156108"/>
              <a:gd name="connsiteY21" fmla="*/ 889432 h 1121286"/>
              <a:gd name="connsiteX22" fmla="*/ 1098826 w 1156108"/>
              <a:gd name="connsiteY22" fmla="*/ 971982 h 1121286"/>
              <a:gd name="connsiteX23" fmla="*/ 1070251 w 1156108"/>
              <a:gd name="connsiteY23" fmla="*/ 1013257 h 1121286"/>
              <a:gd name="connsiteX24" fmla="*/ 1013101 w 1156108"/>
              <a:gd name="connsiteY24" fmla="*/ 1057707 h 1121286"/>
              <a:gd name="connsiteX25" fmla="*/ 962301 w 1156108"/>
              <a:gd name="connsiteY25" fmla="*/ 1086282 h 1121286"/>
              <a:gd name="connsiteX26" fmla="*/ 886101 w 1156108"/>
              <a:gd name="connsiteY26" fmla="*/ 1111682 h 1121286"/>
              <a:gd name="connsiteX27" fmla="*/ 803551 w 1156108"/>
              <a:gd name="connsiteY27" fmla="*/ 1121207 h 1121286"/>
              <a:gd name="connsiteX28" fmla="*/ 682901 w 1156108"/>
              <a:gd name="connsiteY28" fmla="*/ 1114857 h 1121286"/>
              <a:gd name="connsiteX29" fmla="*/ 574951 w 1156108"/>
              <a:gd name="connsiteY29" fmla="*/ 1092632 h 1121286"/>
              <a:gd name="connsiteX30" fmla="*/ 460651 w 1156108"/>
              <a:gd name="connsiteY30" fmla="*/ 1067232 h 1121286"/>
              <a:gd name="connsiteX31" fmla="*/ 362226 w 1156108"/>
              <a:gd name="connsiteY31" fmla="*/ 1041832 h 1121286"/>
              <a:gd name="connsiteX32" fmla="*/ 266976 w 1156108"/>
              <a:gd name="connsiteY32" fmla="*/ 991032 h 1121286"/>
              <a:gd name="connsiteX33" fmla="*/ 197126 w 1156108"/>
              <a:gd name="connsiteY33" fmla="*/ 927532 h 1121286"/>
              <a:gd name="connsiteX34" fmla="*/ 136801 w 1156108"/>
              <a:gd name="connsiteY34" fmla="*/ 844982 h 1121286"/>
              <a:gd name="connsiteX35" fmla="*/ 101876 w 1156108"/>
              <a:gd name="connsiteY35" fmla="*/ 752907 h 1121286"/>
              <a:gd name="connsiteX36" fmla="*/ 73301 w 1156108"/>
              <a:gd name="connsiteY36" fmla="*/ 667182 h 1121286"/>
              <a:gd name="connsiteX37" fmla="*/ 44726 w 1156108"/>
              <a:gd name="connsiteY37" fmla="*/ 587807 h 1121286"/>
              <a:gd name="connsiteX38" fmla="*/ 25676 w 1156108"/>
              <a:gd name="connsiteY38" fmla="*/ 527482 h 1121286"/>
              <a:gd name="connsiteX39" fmla="*/ 276 w 1156108"/>
              <a:gd name="connsiteY39" fmla="*/ 406832 h 1121286"/>
              <a:gd name="connsiteX40" fmla="*/ 12976 w 1156108"/>
              <a:gd name="connsiteY40" fmla="*/ 279832 h 1121286"/>
              <a:gd name="connsiteX41" fmla="*/ 25676 w 1156108"/>
              <a:gd name="connsiteY41" fmla="*/ 219507 h 1121286"/>
              <a:gd name="connsiteX42" fmla="*/ 73301 w 1156108"/>
              <a:gd name="connsiteY42" fmla="*/ 130607 h 1121286"/>
              <a:gd name="connsiteX43" fmla="*/ 120926 w 1156108"/>
              <a:gd name="connsiteY43" fmla="*/ 73457 h 112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6108" h="1121286">
                <a:moveTo>
                  <a:pt x="120926" y="73457"/>
                </a:moveTo>
                <a:cubicBezTo>
                  <a:pt x="141034" y="57582"/>
                  <a:pt x="167493" y="45411"/>
                  <a:pt x="193951" y="35357"/>
                </a:cubicBezTo>
                <a:cubicBezTo>
                  <a:pt x="220409" y="25303"/>
                  <a:pt x="253218" y="18953"/>
                  <a:pt x="279676" y="13132"/>
                </a:cubicBezTo>
                <a:cubicBezTo>
                  <a:pt x="306134" y="7311"/>
                  <a:pt x="328888" y="2020"/>
                  <a:pt x="352701" y="432"/>
                </a:cubicBezTo>
                <a:cubicBezTo>
                  <a:pt x="376514" y="-1156"/>
                  <a:pt x="399797" y="2020"/>
                  <a:pt x="422551" y="3607"/>
                </a:cubicBezTo>
                <a:cubicBezTo>
                  <a:pt x="445305" y="5194"/>
                  <a:pt x="464355" y="6253"/>
                  <a:pt x="489226" y="9957"/>
                </a:cubicBezTo>
                <a:cubicBezTo>
                  <a:pt x="514097" y="13661"/>
                  <a:pt x="546905" y="20540"/>
                  <a:pt x="571776" y="25832"/>
                </a:cubicBezTo>
                <a:cubicBezTo>
                  <a:pt x="596647" y="31124"/>
                  <a:pt x="612522" y="36415"/>
                  <a:pt x="638451" y="41707"/>
                </a:cubicBezTo>
                <a:cubicBezTo>
                  <a:pt x="664380" y="46999"/>
                  <a:pt x="690839" y="45411"/>
                  <a:pt x="727351" y="57582"/>
                </a:cubicBezTo>
                <a:cubicBezTo>
                  <a:pt x="763863" y="69753"/>
                  <a:pt x="827893" y="98857"/>
                  <a:pt x="857526" y="114732"/>
                </a:cubicBezTo>
                <a:cubicBezTo>
                  <a:pt x="887159" y="130607"/>
                  <a:pt x="888747" y="139074"/>
                  <a:pt x="905151" y="152832"/>
                </a:cubicBezTo>
                <a:cubicBezTo>
                  <a:pt x="921555" y="166590"/>
                  <a:pt x="942722" y="182465"/>
                  <a:pt x="955951" y="197282"/>
                </a:cubicBezTo>
                <a:cubicBezTo>
                  <a:pt x="969180" y="212099"/>
                  <a:pt x="972355" y="220036"/>
                  <a:pt x="984526" y="241732"/>
                </a:cubicBezTo>
                <a:cubicBezTo>
                  <a:pt x="996697" y="263428"/>
                  <a:pt x="1016276" y="301528"/>
                  <a:pt x="1028976" y="327457"/>
                </a:cubicBezTo>
                <a:cubicBezTo>
                  <a:pt x="1041676" y="353386"/>
                  <a:pt x="1051730" y="374024"/>
                  <a:pt x="1060726" y="397307"/>
                </a:cubicBezTo>
                <a:cubicBezTo>
                  <a:pt x="1069722" y="420590"/>
                  <a:pt x="1073955" y="442815"/>
                  <a:pt x="1082951" y="467157"/>
                </a:cubicBezTo>
                <a:cubicBezTo>
                  <a:pt x="1091947" y="491499"/>
                  <a:pt x="1105176" y="518486"/>
                  <a:pt x="1114701" y="543357"/>
                </a:cubicBezTo>
                <a:cubicBezTo>
                  <a:pt x="1124226" y="568228"/>
                  <a:pt x="1133751" y="588865"/>
                  <a:pt x="1140101" y="616382"/>
                </a:cubicBezTo>
                <a:cubicBezTo>
                  <a:pt x="1146451" y="643899"/>
                  <a:pt x="1150155" y="681470"/>
                  <a:pt x="1152801" y="708457"/>
                </a:cubicBezTo>
                <a:cubicBezTo>
                  <a:pt x="1155447" y="735445"/>
                  <a:pt x="1156505" y="757140"/>
                  <a:pt x="1155976" y="778307"/>
                </a:cubicBezTo>
                <a:cubicBezTo>
                  <a:pt x="1155447" y="799474"/>
                  <a:pt x="1152801" y="816936"/>
                  <a:pt x="1149626" y="835457"/>
                </a:cubicBezTo>
                <a:cubicBezTo>
                  <a:pt x="1146451" y="853978"/>
                  <a:pt x="1145393" y="866678"/>
                  <a:pt x="1136926" y="889432"/>
                </a:cubicBezTo>
                <a:cubicBezTo>
                  <a:pt x="1128459" y="912186"/>
                  <a:pt x="1109938" y="951345"/>
                  <a:pt x="1098826" y="971982"/>
                </a:cubicBezTo>
                <a:cubicBezTo>
                  <a:pt x="1087714" y="992619"/>
                  <a:pt x="1084538" y="998970"/>
                  <a:pt x="1070251" y="1013257"/>
                </a:cubicBezTo>
                <a:cubicBezTo>
                  <a:pt x="1055964" y="1027544"/>
                  <a:pt x="1031093" y="1045536"/>
                  <a:pt x="1013101" y="1057707"/>
                </a:cubicBezTo>
                <a:cubicBezTo>
                  <a:pt x="995109" y="1069878"/>
                  <a:pt x="983468" y="1077286"/>
                  <a:pt x="962301" y="1086282"/>
                </a:cubicBezTo>
                <a:cubicBezTo>
                  <a:pt x="941134" y="1095278"/>
                  <a:pt x="912559" y="1105861"/>
                  <a:pt x="886101" y="1111682"/>
                </a:cubicBezTo>
                <a:cubicBezTo>
                  <a:pt x="859643" y="1117503"/>
                  <a:pt x="837418" y="1120678"/>
                  <a:pt x="803551" y="1121207"/>
                </a:cubicBezTo>
                <a:cubicBezTo>
                  <a:pt x="769684" y="1121736"/>
                  <a:pt x="721001" y="1119620"/>
                  <a:pt x="682901" y="1114857"/>
                </a:cubicBezTo>
                <a:cubicBezTo>
                  <a:pt x="644801" y="1110095"/>
                  <a:pt x="574951" y="1092632"/>
                  <a:pt x="574951" y="1092632"/>
                </a:cubicBezTo>
                <a:lnTo>
                  <a:pt x="460651" y="1067232"/>
                </a:lnTo>
                <a:cubicBezTo>
                  <a:pt x="425197" y="1058765"/>
                  <a:pt x="394505" y="1054532"/>
                  <a:pt x="362226" y="1041832"/>
                </a:cubicBezTo>
                <a:cubicBezTo>
                  <a:pt x="329947" y="1029132"/>
                  <a:pt x="294493" y="1010082"/>
                  <a:pt x="266976" y="991032"/>
                </a:cubicBezTo>
                <a:cubicBezTo>
                  <a:pt x="239459" y="971982"/>
                  <a:pt x="218822" y="951873"/>
                  <a:pt x="197126" y="927532"/>
                </a:cubicBezTo>
                <a:cubicBezTo>
                  <a:pt x="175430" y="903191"/>
                  <a:pt x="152676" y="874086"/>
                  <a:pt x="136801" y="844982"/>
                </a:cubicBezTo>
                <a:cubicBezTo>
                  <a:pt x="120926" y="815878"/>
                  <a:pt x="112459" y="782540"/>
                  <a:pt x="101876" y="752907"/>
                </a:cubicBezTo>
                <a:cubicBezTo>
                  <a:pt x="91293" y="723274"/>
                  <a:pt x="82826" y="694699"/>
                  <a:pt x="73301" y="667182"/>
                </a:cubicBezTo>
                <a:cubicBezTo>
                  <a:pt x="63776" y="639665"/>
                  <a:pt x="52663" y="611090"/>
                  <a:pt x="44726" y="587807"/>
                </a:cubicBezTo>
                <a:cubicBezTo>
                  <a:pt x="36788" y="564524"/>
                  <a:pt x="33084" y="557644"/>
                  <a:pt x="25676" y="527482"/>
                </a:cubicBezTo>
                <a:cubicBezTo>
                  <a:pt x="18268" y="497320"/>
                  <a:pt x="2393" y="448107"/>
                  <a:pt x="276" y="406832"/>
                </a:cubicBezTo>
                <a:cubicBezTo>
                  <a:pt x="-1841" y="365557"/>
                  <a:pt x="8743" y="311053"/>
                  <a:pt x="12976" y="279832"/>
                </a:cubicBezTo>
                <a:cubicBezTo>
                  <a:pt x="17209" y="248611"/>
                  <a:pt x="15622" y="244378"/>
                  <a:pt x="25676" y="219507"/>
                </a:cubicBezTo>
                <a:cubicBezTo>
                  <a:pt x="35730" y="194636"/>
                  <a:pt x="57955" y="153361"/>
                  <a:pt x="73301" y="130607"/>
                </a:cubicBezTo>
                <a:cubicBezTo>
                  <a:pt x="88647" y="107853"/>
                  <a:pt x="100818" y="89332"/>
                  <a:pt x="120926" y="73457"/>
                </a:cubicBezTo>
                <a:close/>
              </a:path>
            </a:pathLst>
          </a:custGeom>
          <a:solidFill>
            <a:srgbClr val="0000CC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853200" y="1945496"/>
            <a:ext cx="334800" cy="334800"/>
          </a:xfrm>
          <a:prstGeom prst="ellipse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</a:t>
            </a:r>
            <a:r>
              <a:rPr lang="en-US" sz="1800" dirty="0" err="1" smtClean="0">
                <a:solidFill>
                  <a:schemeClr val="tx1"/>
                </a:solidFill>
              </a:rPr>
              <a:t>Sommerfeld</a:t>
            </a:r>
            <a:r>
              <a:rPr lang="en-US" sz="1800" dirty="0" smtClean="0">
                <a:solidFill>
                  <a:schemeClr val="tx1"/>
                </a:solidFill>
              </a:rPr>
              <a:t> parameter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360000" y="3205496"/>
            <a:ext cx="4478338" cy="1452562"/>
            <a:chOff x="360000" y="3205496"/>
            <a:chExt cx="4478338" cy="1452562"/>
          </a:xfrm>
        </p:grpSpPr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360000" y="3205496"/>
              <a:ext cx="4478338" cy="1452562"/>
            </a:xfrm>
            <a:prstGeom prst="rect">
              <a:avLst/>
            </a:prstGeom>
            <a:noFill/>
            <a:ln w="158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Sommerfeld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parameter: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h"/>
                <a:tabLst/>
                <a:defRPr/>
              </a:pP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sym typeface="Symbol" pitchFamily="18" charset="2"/>
                </a:rPr>
                <a:t> &gt;&gt; 1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sym typeface="Symbol" pitchFamily="18" charset="2"/>
                </a:rPr>
                <a:t> requirement for a (semi-) classical treatment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None/>
                <a:tabLst/>
                <a:defRPr/>
              </a:pP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sym typeface="Symbol" pitchFamily="18" charset="2"/>
                </a:rPr>
                <a:t>of equations of motion 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(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hyperbolic trajectories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 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453600" y="3604186"/>
                  <a:ext cx="2246192" cy="4728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ℏ∙</m:t>
                            </m:r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</m:den>
                        </m:f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≫1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00" y="3604186"/>
                  <a:ext cx="2246192" cy="472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682434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OCTUPOL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86" y="692696"/>
            <a:ext cx="4005262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OCTUPOL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75546"/>
            <a:ext cx="41068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40000" y="6300000"/>
            <a:ext cx="313900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R.H. Spear At. Data and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Data Tables 42 (1989), 55</a:t>
            </a:r>
          </a:p>
        </p:txBody>
      </p:sp>
      <p:graphicFrame>
        <p:nvGraphicFramePr>
          <p:cNvPr id="1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39278"/>
              </p:ext>
            </p:extLst>
          </p:nvPr>
        </p:nvGraphicFramePr>
        <p:xfrm>
          <a:off x="2818061" y="3327946"/>
          <a:ext cx="1449387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8" name="Equation" r:id="rId5" imgW="1930320" imgH="419040" progId="Equation.3">
                  <p:embed/>
                </p:oleObj>
              </mc:Choice>
              <mc:Fallback>
                <p:oleObj name="Equation" r:id="rId5" imgW="1930320" imgH="419040" progId="Equation.3">
                  <p:embed/>
                  <p:pic>
                    <p:nvPicPr>
                      <p:cNvPr id="1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8061" y="3327946"/>
                        <a:ext cx="1449387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5351711" y="799257"/>
            <a:ext cx="3697287" cy="4729162"/>
            <a:chOff x="3439" y="678"/>
            <a:chExt cx="2329" cy="2979"/>
          </a:xfrm>
        </p:grpSpPr>
        <p:pic>
          <p:nvPicPr>
            <p:cNvPr id="18" name="Picture 13" descr="shell-stru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9" y="835"/>
              <a:ext cx="2054" cy="2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5040" y="678"/>
              <a:ext cx="7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600" b="1">
                  <a:solidFill>
                    <a:srgbClr val="0000CC"/>
                  </a:solidFill>
                  <a:latin typeface="Times New Roman" pitchFamily="18" charset="0"/>
                </a:rPr>
                <a:t>Y</a:t>
              </a:r>
              <a:r>
                <a:rPr lang="en-US" altLang="de-DE" sz="1600" b="1" baseline="-25000">
                  <a:solidFill>
                    <a:srgbClr val="0000CC"/>
                  </a:solidFill>
                  <a:latin typeface="Times New Roman" pitchFamily="18" charset="0"/>
                </a:rPr>
                <a:t>30 </a:t>
              </a:r>
              <a:r>
                <a:rPr lang="en-US" altLang="de-DE" sz="1400" b="1">
                  <a:solidFill>
                    <a:srgbClr val="0000CC"/>
                  </a:solidFill>
                  <a:latin typeface="Times New Roman" pitchFamily="18" charset="0"/>
                </a:rPr>
                <a:t>coupling</a:t>
              </a:r>
            </a:p>
            <a:p>
              <a:pPr algn="ctr"/>
              <a:endParaRPr lang="en-US" altLang="de-DE" sz="400" b="1">
                <a:solidFill>
                  <a:srgbClr val="0000CC"/>
                </a:solidFill>
                <a:latin typeface="Times New Roman" pitchFamily="18" charset="0"/>
              </a:endParaRPr>
            </a:p>
            <a:p>
              <a:pPr algn="ctr"/>
              <a:r>
                <a:rPr lang="el-GR" altLang="de-DE" sz="1200" b="1">
                  <a:solidFill>
                    <a:srgbClr val="0000CC"/>
                  </a:solidFill>
                  <a:latin typeface="Times New Roman" pitchFamily="18" charset="0"/>
                </a:rPr>
                <a:t>Δℓ</a:t>
              </a:r>
              <a:r>
                <a:rPr lang="de-DE" altLang="de-DE" sz="1200" b="1">
                  <a:solidFill>
                    <a:srgbClr val="0000CC"/>
                  </a:solidFill>
                  <a:latin typeface="Times New Roman" pitchFamily="18" charset="0"/>
                </a:rPr>
                <a:t>=3 </a:t>
              </a:r>
              <a:r>
                <a:rPr lang="el-GR" altLang="de-DE" sz="1200" b="1">
                  <a:solidFill>
                    <a:srgbClr val="0000CC"/>
                  </a:solidFill>
                  <a:latin typeface="Times New Roman" pitchFamily="18" charset="0"/>
                </a:rPr>
                <a:t>Δ</a:t>
              </a:r>
              <a:r>
                <a:rPr lang="de-DE" altLang="de-DE" sz="1200" b="1">
                  <a:solidFill>
                    <a:srgbClr val="0000CC"/>
                  </a:solidFill>
                  <a:latin typeface="Times New Roman" pitchFamily="18" charset="0"/>
                </a:rPr>
                <a:t>j=3</a:t>
              </a:r>
              <a:endParaRPr lang="en-US" altLang="de-DE" sz="1200" b="1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5186611" y="5110137"/>
            <a:ext cx="3751262" cy="9223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l"/>
            <a:r>
              <a:rPr lang="de-DE" altLang="de-DE" sz="1200" dirty="0" err="1">
                <a:latin typeface="Times New Roman" pitchFamily="18" charset="0"/>
              </a:rPr>
              <a:t>some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subshells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interact</a:t>
            </a:r>
            <a:r>
              <a:rPr lang="de-DE" altLang="de-DE" sz="1200" dirty="0">
                <a:latin typeface="Times New Roman" pitchFamily="18" charset="0"/>
              </a:rPr>
              <a:t> via </a:t>
            </a:r>
            <a:r>
              <a:rPr lang="de-DE" altLang="de-DE" sz="1200" dirty="0" err="1">
                <a:latin typeface="Times New Roman" pitchFamily="18" charset="0"/>
              </a:rPr>
              <a:t>the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400" dirty="0">
                <a:solidFill>
                  <a:srgbClr val="0000CC"/>
                </a:solidFill>
                <a:latin typeface="Times New Roman" pitchFamily="18" charset="0"/>
              </a:rPr>
              <a:t>r</a:t>
            </a:r>
            <a:r>
              <a:rPr lang="de-DE" altLang="de-DE" sz="1400" baseline="30000" dirty="0">
                <a:solidFill>
                  <a:srgbClr val="0000CC"/>
                </a:solidFill>
                <a:latin typeface="Times New Roman" pitchFamily="18" charset="0"/>
              </a:rPr>
              <a:t>3</a:t>
            </a:r>
            <a:r>
              <a:rPr lang="de-DE" altLang="de-DE" sz="1400" dirty="0">
                <a:solidFill>
                  <a:srgbClr val="0000CC"/>
                </a:solidFill>
                <a:latin typeface="Times New Roman" pitchFamily="18" charset="0"/>
              </a:rPr>
              <a:t>Y</a:t>
            </a:r>
            <a:r>
              <a:rPr lang="de-DE" altLang="de-DE" sz="1400" baseline="-25000" dirty="0">
                <a:solidFill>
                  <a:srgbClr val="0000CC"/>
                </a:solidFill>
                <a:latin typeface="Times New Roman" pitchFamily="18" charset="0"/>
              </a:rPr>
              <a:t>30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operator</a:t>
            </a:r>
            <a:r>
              <a:rPr lang="de-DE" altLang="de-DE" sz="1200" dirty="0">
                <a:latin typeface="Times New Roman" pitchFamily="18" charset="0"/>
              </a:rPr>
              <a:t> </a:t>
            </a:r>
          </a:p>
          <a:p>
            <a:pPr algn="l"/>
            <a:endParaRPr lang="de-DE" altLang="de-DE" sz="400" dirty="0">
              <a:latin typeface="Times New Roman" pitchFamily="18" charset="0"/>
            </a:endParaRPr>
          </a:p>
          <a:p>
            <a:pPr algn="l"/>
            <a:r>
              <a:rPr lang="de-DE" altLang="de-DE" sz="1200" dirty="0">
                <a:latin typeface="Times New Roman" pitchFamily="18" charset="0"/>
              </a:rPr>
              <a:t>e.g. in light </a:t>
            </a:r>
            <a:r>
              <a:rPr lang="de-DE" altLang="de-DE" sz="1200" dirty="0" err="1">
                <a:latin typeface="Times New Roman" pitchFamily="18" charset="0"/>
              </a:rPr>
              <a:t>actinide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nuclei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one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has</a:t>
            </a:r>
            <a:r>
              <a:rPr lang="de-DE" altLang="de-DE" sz="1200" dirty="0">
                <a:latin typeface="Times New Roman" pitchFamily="18" charset="0"/>
              </a:rPr>
              <a:t> an </a:t>
            </a:r>
            <a:r>
              <a:rPr lang="de-DE" altLang="de-DE" sz="1200" dirty="0" err="1">
                <a:latin typeface="Times New Roman" pitchFamily="18" charset="0"/>
              </a:rPr>
              <a:t>interaction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between</a:t>
            </a:r>
            <a:endParaRPr lang="de-DE" altLang="de-DE" sz="1200" dirty="0">
              <a:latin typeface="Times New Roman" pitchFamily="18" charset="0"/>
            </a:endParaRPr>
          </a:p>
          <a:p>
            <a:pPr algn="l"/>
            <a:r>
              <a:rPr lang="de-DE" altLang="de-DE" sz="1200" dirty="0">
                <a:solidFill>
                  <a:srgbClr val="0000CC"/>
                </a:solidFill>
                <a:latin typeface="Times New Roman" pitchFamily="18" charset="0"/>
              </a:rPr>
              <a:t>                             j</a:t>
            </a:r>
            <a:r>
              <a:rPr lang="de-DE" altLang="de-DE" sz="1200" baseline="-25000" dirty="0">
                <a:solidFill>
                  <a:srgbClr val="0000CC"/>
                </a:solidFill>
                <a:latin typeface="Times New Roman" pitchFamily="18" charset="0"/>
              </a:rPr>
              <a:t>15/2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and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>
                <a:solidFill>
                  <a:srgbClr val="0000CC"/>
                </a:solidFill>
                <a:latin typeface="Times New Roman" pitchFamily="18" charset="0"/>
              </a:rPr>
              <a:t>g</a:t>
            </a:r>
            <a:r>
              <a:rPr lang="de-DE" altLang="de-DE" sz="1200" baseline="-25000" dirty="0">
                <a:solidFill>
                  <a:srgbClr val="0000CC"/>
                </a:solidFill>
                <a:latin typeface="Times New Roman" pitchFamily="18" charset="0"/>
              </a:rPr>
              <a:t>9/2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FF0000"/>
                </a:solidFill>
                <a:latin typeface="Times New Roman" pitchFamily="18" charset="0"/>
              </a:rPr>
              <a:t>neutron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orbitals</a:t>
            </a:r>
            <a:endParaRPr lang="de-DE" altLang="de-DE" sz="1200" dirty="0">
              <a:latin typeface="Times New Roman" pitchFamily="18" charset="0"/>
            </a:endParaRPr>
          </a:p>
          <a:p>
            <a:pPr algn="l"/>
            <a:r>
              <a:rPr lang="de-DE" altLang="de-DE" sz="1200" dirty="0">
                <a:solidFill>
                  <a:srgbClr val="0000CC"/>
                </a:solidFill>
                <a:latin typeface="Times New Roman" pitchFamily="18" charset="0"/>
              </a:rPr>
              <a:t>                             i</a:t>
            </a:r>
            <a:r>
              <a:rPr lang="de-DE" altLang="de-DE" sz="1200" baseline="-25000" dirty="0">
                <a:solidFill>
                  <a:srgbClr val="0000CC"/>
                </a:solidFill>
                <a:latin typeface="Times New Roman" pitchFamily="18" charset="0"/>
              </a:rPr>
              <a:t>13/2</a:t>
            </a:r>
            <a:r>
              <a:rPr lang="de-DE" altLang="de-DE" sz="1200" baseline="-25000" dirty="0">
                <a:latin typeface="Times New Roman" pitchFamily="18" charset="0"/>
              </a:rPr>
              <a:t> </a:t>
            </a:r>
            <a:r>
              <a:rPr lang="de-DE" altLang="de-DE" sz="1200" dirty="0" err="1">
                <a:latin typeface="Times New Roman" pitchFamily="18" charset="0"/>
              </a:rPr>
              <a:t>and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dirty="0">
                <a:solidFill>
                  <a:srgbClr val="0000CC"/>
                </a:solidFill>
                <a:latin typeface="Times New Roman" pitchFamily="18" charset="0"/>
              </a:rPr>
              <a:t>f</a:t>
            </a:r>
            <a:r>
              <a:rPr lang="de-DE" altLang="de-DE" sz="1200" baseline="-25000" dirty="0">
                <a:solidFill>
                  <a:srgbClr val="0000CC"/>
                </a:solidFill>
                <a:latin typeface="Times New Roman" pitchFamily="18" charset="0"/>
              </a:rPr>
              <a:t>7/2</a:t>
            </a:r>
            <a:r>
              <a:rPr lang="de-DE" altLang="de-DE" sz="1200" dirty="0">
                <a:latin typeface="Times New Roman" pitchFamily="18" charset="0"/>
              </a:rPr>
              <a:t>   </a:t>
            </a:r>
            <a:r>
              <a:rPr lang="de-DE" altLang="de-DE" sz="1200" dirty="0" err="1">
                <a:solidFill>
                  <a:srgbClr val="FF0000"/>
                </a:solidFill>
                <a:latin typeface="Times New Roman" pitchFamily="18" charset="0"/>
              </a:rPr>
              <a:t>proton</a:t>
            </a:r>
            <a:r>
              <a:rPr lang="de-DE" altLang="de-DE" sz="1200" dirty="0">
                <a:latin typeface="Times New Roman" pitchFamily="18" charset="0"/>
              </a:rPr>
              <a:t>  </a:t>
            </a:r>
            <a:r>
              <a:rPr lang="de-DE" altLang="de-DE" sz="1200" dirty="0" err="1">
                <a:latin typeface="Times New Roman" pitchFamily="18" charset="0"/>
              </a:rPr>
              <a:t>orbitals</a:t>
            </a:r>
            <a:endParaRPr lang="de-DE" altLang="de-DE" sz="1200" dirty="0">
              <a:latin typeface="Times New Roman" pitchFamily="18" charset="0"/>
            </a:endParaRPr>
          </a:p>
        </p:txBody>
      </p:sp>
      <p:graphicFrame>
        <p:nvGraphicFramePr>
          <p:cNvPr id="21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929403"/>
              </p:ext>
            </p:extLst>
          </p:nvPr>
        </p:nvGraphicFramePr>
        <p:xfrm>
          <a:off x="8121898" y="2145457"/>
          <a:ext cx="88582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9" name="Equation" r:id="rId8" imgW="507960" imgH="253800" progId="Equation.3">
                  <p:embed/>
                </p:oleObj>
              </mc:Choice>
              <mc:Fallback>
                <p:oleObj name="Equation" r:id="rId8" imgW="507960" imgH="253800" progId="Equation.3">
                  <p:embed/>
                  <p:pic>
                    <p:nvPicPr>
                      <p:cNvPr id="1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898" y="2145457"/>
                        <a:ext cx="885825" cy="4429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CC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27"/>
          <p:cNvSpPr txBox="1">
            <a:spLocks noChangeArrowheads="1"/>
          </p:cNvSpPr>
          <p:nvPr/>
        </p:nvSpPr>
        <p:spPr bwMode="auto">
          <a:xfrm rot="16200000">
            <a:off x="488405" y="1520577"/>
            <a:ext cx="354012" cy="1524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r>
              <a:rPr lang="de-DE" altLang="de-DE" sz="1000" b="1" dirty="0"/>
              <a:t>(W.u.)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Octupole</a:t>
            </a:r>
            <a:r>
              <a:rPr lang="en-US" dirty="0" smtClean="0"/>
              <a:t> collectivity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4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047875" y="692696"/>
            <a:ext cx="5048250" cy="3689350"/>
            <a:chOff x="1290" y="998"/>
            <a:chExt cx="3180" cy="2324"/>
          </a:xfrm>
        </p:grpSpPr>
        <p:pic>
          <p:nvPicPr>
            <p:cNvPr id="7" name="Picture 4" descr="OCTUPOL1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" y="998"/>
              <a:ext cx="3180" cy="2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442" y="2383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b="1" baseline="30000">
                  <a:solidFill>
                    <a:srgbClr val="0000CC"/>
                  </a:solidFill>
                  <a:latin typeface="Times New Roman" pitchFamily="18" charset="0"/>
                </a:rPr>
                <a:t>226</a:t>
              </a:r>
              <a:r>
                <a:rPr lang="de-DE" altLang="de-DE" b="1">
                  <a:solidFill>
                    <a:srgbClr val="0000CC"/>
                  </a:solidFill>
                  <a:latin typeface="Times New Roman" pitchFamily="18" charset="0"/>
                </a:rPr>
                <a:t>Ra</a:t>
              </a: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rot="10800000" flipV="1">
              <a:off x="3061" y="2568"/>
              <a:ext cx="409" cy="227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 flipV="1">
              <a:off x="3107" y="2432"/>
              <a:ext cx="363" cy="91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ra-226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3517950"/>
            <a:ext cx="325526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6111875" y="3707036"/>
            <a:ext cx="2205038" cy="1539875"/>
            <a:chOff x="3242" y="3006"/>
            <a:chExt cx="1389" cy="970"/>
          </a:xfrm>
        </p:grpSpPr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3242" y="3006"/>
              <a:ext cx="1389" cy="970"/>
              <a:chOff x="849" y="840"/>
              <a:chExt cx="1389" cy="970"/>
            </a:xfrm>
          </p:grpSpPr>
          <p:pic>
            <p:nvPicPr>
              <p:cNvPr id="15" name="Picture 14" descr="oc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38" t="33859" r="7101"/>
              <a:stretch>
                <a:fillRect/>
              </a:stretch>
            </p:blipFill>
            <p:spPr bwMode="auto">
              <a:xfrm rot="-5400000">
                <a:off x="1074" y="797"/>
                <a:ext cx="970" cy="1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936" y="894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de-DE" sz="2400">
                    <a:ea typeface="ＭＳ Ｐゴシック" pitchFamily="50" charset="-128"/>
                  </a:rPr>
                  <a:t>+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885" y="1032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de-DE" sz="2400">
                    <a:ea typeface="ＭＳ Ｐゴシック" pitchFamily="50" charset="-128"/>
                  </a:rPr>
                  <a:t>+</a:t>
                </a: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849" y="1170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de-DE" sz="2400">
                    <a:ea typeface="ＭＳ Ｐゴシック" pitchFamily="50" charset="-128"/>
                  </a:rPr>
                  <a:t>+</a:t>
                </a:r>
              </a:p>
            </p:txBody>
          </p:sp>
          <p:sp>
            <p:nvSpPr>
              <p:cNvPr id="19" name="Text Box 18"/>
              <p:cNvSpPr txBox="1">
                <a:spLocks noChangeArrowheads="1"/>
              </p:cNvSpPr>
              <p:nvPr/>
            </p:nvSpPr>
            <p:spPr bwMode="auto">
              <a:xfrm>
                <a:off x="879" y="1312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de-DE" sz="2400">
                    <a:ea typeface="ＭＳ Ｐゴシック" pitchFamily="50" charset="-128"/>
                  </a:rPr>
                  <a:t>+</a:t>
                </a:r>
              </a:p>
            </p:txBody>
          </p:sp>
          <p:sp>
            <p:nvSpPr>
              <p:cNvPr id="20" name="Text Box 19"/>
              <p:cNvSpPr txBox="1">
                <a:spLocks noChangeArrowheads="1"/>
              </p:cNvSpPr>
              <p:nvPr/>
            </p:nvSpPr>
            <p:spPr bwMode="auto">
              <a:xfrm>
                <a:off x="945" y="1468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de-DE" sz="2400">
                    <a:ea typeface="ＭＳ Ｐゴシック" pitchFamily="50" charset="-128"/>
                  </a:rPr>
                  <a:t>+</a:t>
                </a:r>
              </a:p>
            </p:txBody>
          </p:sp>
          <p:sp>
            <p:nvSpPr>
              <p:cNvPr id="21" name="Text Box 20"/>
              <p:cNvSpPr txBox="1">
                <a:spLocks noChangeArrowheads="1"/>
              </p:cNvSpPr>
              <p:nvPr/>
            </p:nvSpPr>
            <p:spPr bwMode="auto">
              <a:xfrm>
                <a:off x="1866" y="846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de-DE" sz="2400">
                    <a:ea typeface="ＭＳ Ｐゴシック" pitchFamily="50" charset="-128"/>
                  </a:rPr>
                  <a:t>-</a:t>
                </a:r>
              </a:p>
            </p:txBody>
          </p:sp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1986" y="985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de-DE" sz="2400">
                    <a:ea typeface="ＭＳ Ｐゴシック" pitchFamily="50" charset="-128"/>
                  </a:rPr>
                  <a:t>-</a:t>
                </a:r>
              </a:p>
            </p:txBody>
          </p:sp>
          <p:sp>
            <p:nvSpPr>
              <p:cNvPr id="23" name="Text Box 22"/>
              <p:cNvSpPr txBox="1">
                <a:spLocks noChangeArrowheads="1"/>
              </p:cNvSpPr>
              <p:nvPr/>
            </p:nvSpPr>
            <p:spPr bwMode="auto">
              <a:xfrm>
                <a:off x="2046" y="1156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de-DE" sz="2400">
                    <a:ea typeface="ＭＳ Ｐゴシック" pitchFamily="50" charset="-128"/>
                  </a:rPr>
                  <a:t>-</a:t>
                </a:r>
              </a:p>
            </p:txBody>
          </p:sp>
          <p:sp>
            <p:nvSpPr>
              <p:cNvPr id="24" name="Text Box 23"/>
              <p:cNvSpPr txBox="1">
                <a:spLocks noChangeArrowheads="1"/>
              </p:cNvSpPr>
              <p:nvPr/>
            </p:nvSpPr>
            <p:spPr bwMode="auto">
              <a:xfrm>
                <a:off x="1867" y="1493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de-DE" sz="2400">
                    <a:ea typeface="ＭＳ Ｐゴシック" pitchFamily="50" charset="-128"/>
                  </a:rPr>
                  <a:t>-</a:t>
                </a:r>
              </a:p>
            </p:txBody>
          </p:sp>
          <p:sp>
            <p:nvSpPr>
              <p:cNvPr id="25" name="Text Box 24"/>
              <p:cNvSpPr txBox="1">
                <a:spLocks noChangeArrowheads="1"/>
              </p:cNvSpPr>
              <p:nvPr/>
            </p:nvSpPr>
            <p:spPr bwMode="auto">
              <a:xfrm>
                <a:off x="1963" y="1346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de-DE" sz="2400">
                    <a:ea typeface="ＭＳ Ｐゴシック" pitchFamily="50" charset="-128"/>
                  </a:rPr>
                  <a:t>-</a:t>
                </a:r>
              </a:p>
            </p:txBody>
          </p:sp>
        </p:grpSp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3557" y="3316"/>
              <a:ext cx="77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de-DE" sz="3200" b="1" baseline="30000">
                  <a:solidFill>
                    <a:schemeClr val="bg1"/>
                  </a:solidFill>
                  <a:latin typeface="Comic Sans MS" pitchFamily="66" charset="0"/>
                  <a:ea typeface="ＭＳ Ｐゴシック" pitchFamily="50" charset="-128"/>
                </a:rPr>
                <a:t>226</a:t>
              </a:r>
              <a:r>
                <a:rPr lang="en-US" altLang="de-DE" sz="3200" b="1">
                  <a:solidFill>
                    <a:schemeClr val="bg1"/>
                  </a:solidFill>
                  <a:latin typeface="Comic Sans MS" pitchFamily="66" charset="0"/>
                  <a:ea typeface="ＭＳ Ｐゴシック" pitchFamily="50" charset="-128"/>
                </a:rPr>
                <a:t>Ra</a:t>
              </a: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5219700" y="5308824"/>
            <a:ext cx="39608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e-DE" altLang="de-DE" sz="1400" dirty="0">
                <a:latin typeface="Times New Roman" pitchFamily="18" charset="0"/>
              </a:rPr>
              <a:t>In an </a:t>
            </a:r>
            <a:r>
              <a:rPr lang="de-DE" altLang="de-DE" sz="1400" b="1" dirty="0" err="1">
                <a:solidFill>
                  <a:srgbClr val="FF0000"/>
                </a:solidFill>
                <a:latin typeface="Times New Roman" pitchFamily="18" charset="0"/>
              </a:rPr>
              <a:t>octupole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deformed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nucleus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the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center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of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mass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and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center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of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charge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tend</a:t>
            </a:r>
            <a:r>
              <a:rPr lang="de-DE" altLang="de-DE" sz="1400" dirty="0">
                <a:latin typeface="Times New Roman" pitchFamily="18" charset="0"/>
              </a:rPr>
              <a:t> </a:t>
            </a:r>
            <a:r>
              <a:rPr lang="de-DE" altLang="de-DE" sz="1400" dirty="0" err="1">
                <a:latin typeface="Times New Roman" pitchFamily="18" charset="0"/>
              </a:rPr>
              <a:t>to</a:t>
            </a:r>
            <a:r>
              <a:rPr lang="de-DE" altLang="de-DE" sz="1400" dirty="0">
                <a:latin typeface="Times New Roman" pitchFamily="18" charset="0"/>
              </a:rPr>
              <a:t> separate, </a:t>
            </a:r>
          </a:p>
          <a:p>
            <a:pPr algn="l"/>
            <a:r>
              <a:rPr lang="de-DE" altLang="de-DE" sz="1400" dirty="0" err="1">
                <a:latin typeface="Times New Roman" pitchFamily="18" charset="0"/>
              </a:rPr>
              <a:t>creating</a:t>
            </a:r>
            <a:r>
              <a:rPr lang="de-DE" altLang="de-DE" sz="1400" dirty="0">
                <a:latin typeface="Times New Roman" pitchFamily="18" charset="0"/>
              </a:rPr>
              <a:t> a non-zero </a:t>
            </a:r>
            <a:r>
              <a:rPr lang="de-DE" altLang="de-DE" sz="1400" b="1" dirty="0" err="1">
                <a:solidFill>
                  <a:srgbClr val="0000CC"/>
                </a:solidFill>
                <a:latin typeface="Times New Roman" pitchFamily="18" charset="0"/>
              </a:rPr>
              <a:t>electric</a:t>
            </a:r>
            <a:r>
              <a:rPr lang="de-DE" altLang="de-DE" sz="1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err="1">
                <a:solidFill>
                  <a:srgbClr val="0000CC"/>
                </a:solidFill>
                <a:latin typeface="Times New Roman" pitchFamily="18" charset="0"/>
              </a:rPr>
              <a:t>dipole</a:t>
            </a:r>
            <a:r>
              <a:rPr lang="de-DE" altLang="de-DE" sz="1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err="1">
                <a:solidFill>
                  <a:srgbClr val="0000CC"/>
                </a:solidFill>
                <a:latin typeface="Times New Roman" pitchFamily="18" charset="0"/>
              </a:rPr>
              <a:t>moment</a:t>
            </a:r>
            <a:r>
              <a:rPr lang="de-DE" altLang="de-DE" sz="14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Octupole</a:t>
            </a:r>
            <a:r>
              <a:rPr lang="en-US" dirty="0" smtClean="0"/>
              <a:t> collectivity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8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066134"/>
              </p:ext>
            </p:extLst>
          </p:nvPr>
        </p:nvGraphicFramePr>
        <p:xfrm>
          <a:off x="3949700" y="760016"/>
          <a:ext cx="41624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9" name="Equation" r:id="rId3" imgW="2768400" imgH="457200" progId="Equation.3">
                  <p:embed/>
                </p:oleObj>
              </mc:Choice>
              <mc:Fallback>
                <p:oleObj name="Equation" r:id="rId3" imgW="2768400" imgH="457200" progId="Equation.3">
                  <p:embed/>
                  <p:pic>
                    <p:nvPicPr>
                      <p:cNvPr id="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700" y="760016"/>
                        <a:ext cx="416242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ra-226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346"/>
            <a:ext cx="2709863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16000" y="2348459"/>
            <a:ext cx="941388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de-DE" altLang="de-DE" sz="1600">
                <a:solidFill>
                  <a:srgbClr val="0000CC"/>
                </a:solidFill>
                <a:latin typeface="Times New Roman" pitchFamily="18" charset="0"/>
              </a:rPr>
              <a:t>-a          a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950" y="692696"/>
            <a:ext cx="333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Comic Sans MS" pitchFamily="66" charset="0"/>
              </a:rPr>
              <a:t>V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5288" y="1505496"/>
            <a:ext cx="369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00CC"/>
                </a:solidFill>
                <a:latin typeface="Times New Roman" pitchFamily="18" charset="0"/>
              </a:rPr>
              <a:t>V</a:t>
            </a:r>
            <a:r>
              <a:rPr lang="de-DE" altLang="de-DE" sz="1400" b="1" baseline="-25000">
                <a:solidFill>
                  <a:srgbClr val="0000CC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66725" y="1792834"/>
            <a:ext cx="1079500" cy="0"/>
          </a:xfrm>
          <a:prstGeom prst="line">
            <a:avLst/>
          </a:prstGeom>
          <a:noFill/>
          <a:ln w="9525">
            <a:solidFill>
              <a:srgbClr val="00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643194"/>
              </p:ext>
            </p:extLst>
          </p:nvPr>
        </p:nvGraphicFramePr>
        <p:xfrm>
          <a:off x="3957638" y="1839516"/>
          <a:ext cx="3811587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0" name="Equation" r:id="rId6" imgW="3035160" imgH="558720" progId="Equation.3">
                  <p:embed/>
                </p:oleObj>
              </mc:Choice>
              <mc:Fallback>
                <p:oleObj name="Equation" r:id="rId6" imgW="3035160" imgH="558720" progId="Equation.3">
                  <p:embed/>
                  <p:pic>
                    <p:nvPicPr>
                      <p:cNvPr id="4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638" y="1839516"/>
                        <a:ext cx="3811587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296969"/>
              </p:ext>
            </p:extLst>
          </p:nvPr>
        </p:nvGraphicFramePr>
        <p:xfrm>
          <a:off x="3957638" y="2631679"/>
          <a:ext cx="3763962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1" name="Equation" r:id="rId8" imgW="2997000" imgH="558720" progId="Equation.3">
                  <p:embed/>
                </p:oleObj>
              </mc:Choice>
              <mc:Fallback>
                <p:oleObj name="Equation" r:id="rId8" imgW="2997000" imgH="558720" progId="Equation.3">
                  <p:embed/>
                  <p:pic>
                    <p:nvPicPr>
                      <p:cNvPr id="4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638" y="2631679"/>
                        <a:ext cx="3763962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0000" y="6300000"/>
            <a:ext cx="199285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Merzbacher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 ‘Quantum Mechanics’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82950" y="5406952"/>
            <a:ext cx="1717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>
                <a:solidFill>
                  <a:srgbClr val="0000CC"/>
                </a:solidFill>
                <a:latin typeface="Times New Roman" pitchFamily="18" charset="0"/>
              </a:rPr>
              <a:t>octupole deformed</a:t>
            </a:r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2627313" y="3492427"/>
            <a:ext cx="2449512" cy="1930400"/>
            <a:chOff x="1655" y="2350"/>
            <a:chExt cx="1543" cy="121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2467" y="3374"/>
              <a:ext cx="21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de-DE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de-DE" altLang="de-DE" sz="1400" b="1" baseline="-25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l-GR" altLang="de-DE" sz="14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" y="3015"/>
              <a:ext cx="451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350"/>
              <a:ext cx="968" cy="1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2426" y="3067"/>
              <a:ext cx="182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5724525" y="3478139"/>
            <a:ext cx="3168650" cy="2311400"/>
            <a:chOff x="3606" y="2341"/>
            <a:chExt cx="1996" cy="1456"/>
          </a:xfrm>
        </p:grpSpPr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4422" y="3368"/>
              <a:ext cx="21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de-DE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de-DE" altLang="de-DE" sz="1400" b="1" baseline="-25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l-GR" altLang="de-DE" sz="14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3969" y="3585"/>
              <a:ext cx="114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solidFill>
                    <a:srgbClr val="0000CC"/>
                  </a:solidFill>
                  <a:latin typeface="Times New Roman" pitchFamily="18" charset="0"/>
                </a:rPr>
                <a:t>octupole vibrational</a:t>
              </a:r>
            </a:p>
          </p:txBody>
        </p:sp>
        <p:pic>
          <p:nvPicPr>
            <p:cNvPr id="24" name="Picture 2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341"/>
              <a:ext cx="945" cy="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" y="2985"/>
              <a:ext cx="871" cy="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4205" y="3067"/>
              <a:ext cx="363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7" name="Picture 24" descr="octupole_wavefuncti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151734"/>
            <a:ext cx="1249362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double oscillator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3"/>
          <p:cNvGrpSpPr>
            <a:grpSpLocks noChangeAspect="1"/>
          </p:cNvGrpSpPr>
          <p:nvPr/>
        </p:nvGrpSpPr>
        <p:grpSpPr bwMode="auto">
          <a:xfrm>
            <a:off x="540000" y="692696"/>
            <a:ext cx="8111722" cy="5132841"/>
            <a:chOff x="285" y="374"/>
            <a:chExt cx="5310" cy="3360"/>
          </a:xfrm>
        </p:grpSpPr>
        <p:pic>
          <p:nvPicPr>
            <p:cNvPr id="7" name="Picture 3" descr="J:\Vorlesung\WS0607\CLX\EckertFig3_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" y="374"/>
              <a:ext cx="5310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222" y="3287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baseline="30000" dirty="0">
                  <a:latin typeface="Times New Roman" pitchFamily="18" charset="0"/>
                </a:rPr>
                <a:t>226</a:t>
              </a:r>
              <a:r>
                <a:rPr lang="de-DE" altLang="de-DE" dirty="0">
                  <a:latin typeface="Times New Roman" pitchFamily="18" charset="0"/>
                </a:rPr>
                <a:t>Ra</a:t>
              </a: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2392" y="1864"/>
              <a:ext cx="208" cy="5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2392" y="2208"/>
              <a:ext cx="1488" cy="2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3651" y="2478"/>
              <a:ext cx="121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r>
                <a:rPr lang="de-DE" altLang="de-DE" dirty="0">
                  <a:solidFill>
                    <a:srgbClr val="FF0000"/>
                  </a:solidFill>
                  <a:latin typeface="Times New Roman" pitchFamily="18" charset="0"/>
                </a:rPr>
                <a:t>PPAC </a:t>
              </a:r>
              <a:r>
                <a:rPr lang="en-US" altLang="de-DE" dirty="0" smtClean="0">
                  <a:solidFill>
                    <a:srgbClr val="FF0000"/>
                  </a:solidFill>
                  <a:latin typeface="Times New Roman" pitchFamily="18" charset="0"/>
                </a:rPr>
                <a:t>ring counter</a:t>
              </a:r>
            </a:p>
            <a:p>
              <a:r>
                <a:rPr lang="de-DE" altLang="de-DE" sz="1200" dirty="0" smtClean="0">
                  <a:solidFill>
                    <a:srgbClr val="FF0000"/>
                  </a:solidFill>
                  <a:latin typeface="Times New Roman" pitchFamily="18" charset="0"/>
                </a:rPr>
                <a:t>15</a:t>
              </a:r>
              <a:r>
                <a:rPr lang="de-DE" altLang="de-DE" sz="1200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≤</a:t>
              </a:r>
              <a:r>
                <a:rPr lang="el-GR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Θ</a:t>
              </a:r>
              <a:r>
                <a:rPr lang="de-DE" altLang="de-DE" sz="1200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l-GR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≤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45</a:t>
              </a:r>
              <a:r>
                <a:rPr lang="de-DE" altLang="de-DE" sz="1200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0</a:t>
              </a:r>
              <a:r>
                <a:rPr lang="de-DE" altLang="de-DE" sz="1200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≤</a:t>
              </a:r>
              <a:r>
                <a:rPr lang="el-GR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de-DE" altLang="de-DE" sz="1200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l-GR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≤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360</a:t>
              </a:r>
              <a:r>
                <a:rPr lang="de-DE" altLang="de-DE" sz="1200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l-GR" altLang="de-DE" sz="12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288" y="3084"/>
              <a:ext cx="99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bIns="0">
              <a:spAutoFit/>
            </a:bodyPr>
            <a:lstStyle/>
            <a:p>
              <a:r>
                <a:rPr lang="de-DE" altLang="de-DE" dirty="0">
                  <a:solidFill>
                    <a:srgbClr val="FF0000"/>
                  </a:solidFill>
                  <a:latin typeface="Times New Roman" pitchFamily="18" charset="0"/>
                </a:rPr>
                <a:t>4 </a:t>
              </a:r>
              <a:r>
                <a:rPr lang="en-US" altLang="de-DE" dirty="0" smtClean="0">
                  <a:solidFill>
                    <a:srgbClr val="FF0000"/>
                  </a:solidFill>
                  <a:latin typeface="Times New Roman" pitchFamily="18" charset="0"/>
                </a:rPr>
                <a:t>PPAC counter</a:t>
              </a:r>
            </a:p>
            <a:p>
              <a:r>
                <a:rPr lang="de-DE" altLang="de-DE" sz="1200" dirty="0" smtClean="0">
                  <a:solidFill>
                    <a:srgbClr val="FF0000"/>
                  </a:solidFill>
                  <a:latin typeface="Times New Roman" pitchFamily="18" charset="0"/>
                </a:rPr>
                <a:t>53</a:t>
              </a:r>
              <a:r>
                <a:rPr lang="de-DE" altLang="de-DE" sz="1200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≤</a:t>
              </a:r>
              <a:r>
                <a:rPr lang="el-GR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Θ</a:t>
              </a:r>
              <a:r>
                <a:rPr lang="de-DE" altLang="de-DE" sz="1200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l-GR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≤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90</a:t>
              </a:r>
              <a:r>
                <a:rPr lang="de-DE" altLang="de-DE" sz="1200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0</a:t>
              </a:r>
              <a:r>
                <a:rPr lang="de-DE" altLang="de-DE" sz="1200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≤</a:t>
              </a:r>
              <a:r>
                <a:rPr lang="el-GR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de-DE" altLang="de-DE" sz="1200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l-GR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≤</a:t>
              </a:r>
              <a:r>
                <a:rPr lang="de-DE" altLang="de-DE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84</a:t>
              </a:r>
              <a:r>
                <a:rPr lang="de-DE" altLang="de-DE" sz="1200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de-DE" altLang="de-DE" sz="12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 rot="19860000">
              <a:off x="469" y="3135"/>
              <a:ext cx="644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baseline="30000" dirty="0">
                  <a:latin typeface="Times New Roman" pitchFamily="18" charset="0"/>
                </a:rPr>
                <a:t>208</a:t>
              </a:r>
              <a:r>
                <a:rPr lang="de-DE" altLang="de-DE" dirty="0">
                  <a:latin typeface="Times New Roman" pitchFamily="18" charset="0"/>
                </a:rPr>
                <a:t>Pb beam</a:t>
              </a:r>
            </a:p>
          </p:txBody>
        </p:sp>
        <p:sp>
          <p:nvSpPr>
            <p:cNvPr id="14" name="Oval 26"/>
            <p:cNvSpPr>
              <a:spLocks noChangeArrowheads="1"/>
            </p:cNvSpPr>
            <p:nvPr/>
          </p:nvSpPr>
          <p:spPr bwMode="auto">
            <a:xfrm rot="1680000">
              <a:off x="4142" y="1167"/>
              <a:ext cx="340" cy="1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7"/>
            <p:cNvSpPr>
              <a:spLocks noChangeArrowheads="1"/>
            </p:cNvSpPr>
            <p:nvPr/>
          </p:nvSpPr>
          <p:spPr bwMode="auto">
            <a:xfrm rot="1680000">
              <a:off x="4300" y="850"/>
              <a:ext cx="340" cy="1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28"/>
            <p:cNvSpPr>
              <a:spLocks noChangeArrowheads="1"/>
            </p:cNvSpPr>
            <p:nvPr/>
          </p:nvSpPr>
          <p:spPr bwMode="auto">
            <a:xfrm rot="4320000">
              <a:off x="4627" y="1156"/>
              <a:ext cx="340" cy="1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9"/>
            <p:cNvSpPr>
              <a:spLocks noChangeArrowheads="1"/>
            </p:cNvSpPr>
            <p:nvPr/>
          </p:nvSpPr>
          <p:spPr bwMode="auto">
            <a:xfrm rot="6420000">
              <a:off x="4391" y="1469"/>
              <a:ext cx="340" cy="1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0"/>
            <p:cNvSpPr>
              <a:spLocks noChangeArrowheads="1"/>
            </p:cNvSpPr>
            <p:nvPr/>
          </p:nvSpPr>
          <p:spPr bwMode="auto">
            <a:xfrm rot="9960000">
              <a:off x="2019" y="1304"/>
              <a:ext cx="376" cy="20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1"/>
            <p:cNvSpPr>
              <a:spLocks noChangeArrowheads="1"/>
            </p:cNvSpPr>
            <p:nvPr/>
          </p:nvSpPr>
          <p:spPr bwMode="auto">
            <a:xfrm rot="7800000">
              <a:off x="1586" y="1729"/>
              <a:ext cx="376" cy="20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5754497"/>
                </p:ext>
              </p:extLst>
            </p:nvPr>
          </p:nvGraphicFramePr>
          <p:xfrm>
            <a:off x="4422" y="1979"/>
            <a:ext cx="177" cy="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4" name="Equation" r:id="rId5" imgW="139680" imgH="177480" progId="Equation.3">
                    <p:embed/>
                  </p:oleObj>
                </mc:Choice>
                <mc:Fallback>
                  <p:oleObj name="Equation" r:id="rId5" imgW="139680" imgH="177480" progId="Equation.3">
                    <p:embed/>
                    <p:pic>
                      <p:nvPicPr>
                        <p:cNvPr id="96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2" y="1979"/>
                          <a:ext cx="177" cy="2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2253040"/>
                </p:ext>
              </p:extLst>
            </p:nvPr>
          </p:nvGraphicFramePr>
          <p:xfrm>
            <a:off x="3833" y="709"/>
            <a:ext cx="17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5" name="Equation" r:id="rId7" imgW="139680" imgH="164880" progId="Equation.3">
                    <p:embed/>
                  </p:oleObj>
                </mc:Choice>
                <mc:Fallback>
                  <p:oleObj name="Equation" r:id="rId7" imgW="139680" imgH="164880" progId="Equation.3">
                    <p:embed/>
                    <p:pic>
                      <p:nvPicPr>
                        <p:cNvPr id="97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709"/>
                          <a:ext cx="177" cy="20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35"/>
            <p:cNvSpPr txBox="1">
              <a:spLocks noChangeArrowheads="1"/>
            </p:cNvSpPr>
            <p:nvPr/>
          </p:nvSpPr>
          <p:spPr bwMode="auto">
            <a:xfrm rot="600000">
              <a:off x="1540" y="2398"/>
              <a:ext cx="25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600" b="1" dirty="0" err="1">
                  <a:solidFill>
                    <a:srgbClr val="0000CC"/>
                  </a:solidFill>
                  <a:latin typeface="Times New Roman" pitchFamily="18" charset="0"/>
                </a:rPr>
                <a:t>Ge</a:t>
              </a:r>
              <a:r>
                <a:rPr lang="de-DE" altLang="de-DE" sz="1600" b="1" dirty="0">
                  <a:solidFill>
                    <a:srgbClr val="0000CC"/>
                  </a:solidFill>
                  <a:latin typeface="Times New Roman" pitchFamily="18" charset="0"/>
                </a:rPr>
                <a:t> 1</a:t>
              </a:r>
            </a:p>
          </p:txBody>
        </p:sp>
        <p:sp>
          <p:nvSpPr>
            <p:cNvPr id="23" name="Text Box 36"/>
            <p:cNvSpPr txBox="1">
              <a:spLocks noChangeArrowheads="1"/>
            </p:cNvSpPr>
            <p:nvPr/>
          </p:nvSpPr>
          <p:spPr bwMode="auto">
            <a:xfrm rot="18720000">
              <a:off x="1738" y="2779"/>
              <a:ext cx="285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600" b="1" dirty="0" err="1">
                  <a:solidFill>
                    <a:srgbClr val="0000CC"/>
                  </a:solidFill>
                  <a:latin typeface="Times New Roman" pitchFamily="18" charset="0"/>
                </a:rPr>
                <a:t>Ge</a:t>
              </a:r>
              <a:r>
                <a:rPr lang="de-DE" altLang="de-DE" sz="1600" b="1" dirty="0">
                  <a:solidFill>
                    <a:srgbClr val="0000CC"/>
                  </a:solidFill>
                  <a:latin typeface="Times New Roman" pitchFamily="18" charset="0"/>
                </a:rPr>
                <a:t> 2 </a:t>
              </a: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 rot="18240000">
              <a:off x="1629" y="3237"/>
              <a:ext cx="25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600" b="1" dirty="0" err="1">
                  <a:solidFill>
                    <a:srgbClr val="0000CC"/>
                  </a:solidFill>
                  <a:latin typeface="Times New Roman" pitchFamily="18" charset="0"/>
                </a:rPr>
                <a:t>Ge</a:t>
              </a:r>
              <a:r>
                <a:rPr lang="de-DE" altLang="de-DE" sz="1600" b="1" dirty="0">
                  <a:solidFill>
                    <a:srgbClr val="0000CC"/>
                  </a:solidFill>
                  <a:latin typeface="Times New Roman" pitchFamily="18" charset="0"/>
                </a:rPr>
                <a:t> 3</a:t>
              </a:r>
            </a:p>
          </p:txBody>
        </p:sp>
        <p:sp>
          <p:nvSpPr>
            <p:cNvPr id="25" name="Text Box 38"/>
            <p:cNvSpPr txBox="1">
              <a:spLocks noChangeArrowheads="1"/>
            </p:cNvSpPr>
            <p:nvPr/>
          </p:nvSpPr>
          <p:spPr bwMode="auto">
            <a:xfrm rot="20040000">
              <a:off x="1405" y="2670"/>
              <a:ext cx="284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b="1" dirty="0" err="1">
                  <a:solidFill>
                    <a:srgbClr val="0000CC"/>
                  </a:solidFill>
                  <a:latin typeface="Times New Roman" pitchFamily="18" charset="0"/>
                </a:rPr>
                <a:t>Ge</a:t>
              </a:r>
              <a:r>
                <a:rPr lang="de-DE" altLang="de-DE" b="1" dirty="0">
                  <a:solidFill>
                    <a:srgbClr val="0000CC"/>
                  </a:solidFill>
                  <a:latin typeface="Times New Roman" pitchFamily="18" charset="0"/>
                </a:rPr>
                <a:t> 4</a:t>
              </a:r>
            </a:p>
          </p:txBody>
        </p:sp>
        <p:sp>
          <p:nvSpPr>
            <p:cNvPr id="26" name="Text Box 39"/>
            <p:cNvSpPr txBox="1">
              <a:spLocks noChangeArrowheads="1"/>
            </p:cNvSpPr>
            <p:nvPr/>
          </p:nvSpPr>
          <p:spPr bwMode="auto">
            <a:xfrm rot="900000">
              <a:off x="4649" y="1525"/>
              <a:ext cx="25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600" b="1" dirty="0" err="1">
                  <a:solidFill>
                    <a:srgbClr val="0000CC"/>
                  </a:solidFill>
                  <a:latin typeface="Times New Roman" pitchFamily="18" charset="0"/>
                </a:rPr>
                <a:t>Ge</a:t>
              </a:r>
              <a:r>
                <a:rPr lang="de-DE" altLang="de-DE" sz="1600" b="1" dirty="0">
                  <a:solidFill>
                    <a:srgbClr val="0000CC"/>
                  </a:solidFill>
                  <a:latin typeface="Times New Roman" pitchFamily="18" charset="0"/>
                </a:rPr>
                <a:t> 7</a:t>
              </a:r>
            </a:p>
          </p:txBody>
        </p:sp>
        <p:sp>
          <p:nvSpPr>
            <p:cNvPr id="27" name="Text Box 40"/>
            <p:cNvSpPr txBox="1">
              <a:spLocks noChangeArrowheads="1"/>
            </p:cNvSpPr>
            <p:nvPr/>
          </p:nvSpPr>
          <p:spPr bwMode="auto">
            <a:xfrm rot="20640000">
              <a:off x="4895" y="1067"/>
              <a:ext cx="285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600" b="1" dirty="0" err="1">
                  <a:solidFill>
                    <a:srgbClr val="0000CC"/>
                  </a:solidFill>
                  <a:latin typeface="Times New Roman" pitchFamily="18" charset="0"/>
                </a:rPr>
                <a:t>Ge</a:t>
              </a:r>
              <a:r>
                <a:rPr lang="de-DE" altLang="de-DE" sz="1600" b="1" dirty="0">
                  <a:solidFill>
                    <a:srgbClr val="0000CC"/>
                  </a:solidFill>
                  <a:latin typeface="Times New Roman" pitchFamily="18" charset="0"/>
                </a:rPr>
                <a:t> 6 </a:t>
              </a:r>
            </a:p>
          </p:txBody>
        </p:sp>
        <p:sp>
          <p:nvSpPr>
            <p:cNvPr id="28" name="Text Box 41"/>
            <p:cNvSpPr txBox="1">
              <a:spLocks noChangeArrowheads="1"/>
            </p:cNvSpPr>
            <p:nvPr/>
          </p:nvSpPr>
          <p:spPr bwMode="auto">
            <a:xfrm rot="17820000">
              <a:off x="4445" y="663"/>
              <a:ext cx="25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600" b="1" dirty="0" err="1">
                  <a:solidFill>
                    <a:srgbClr val="0000CC"/>
                  </a:solidFill>
                  <a:latin typeface="Times New Roman" pitchFamily="18" charset="0"/>
                </a:rPr>
                <a:t>Ge</a:t>
              </a:r>
              <a:r>
                <a:rPr lang="de-DE" altLang="de-DE" sz="1600" b="1" dirty="0">
                  <a:solidFill>
                    <a:srgbClr val="0000CC"/>
                  </a:solidFill>
                  <a:latin typeface="Times New Roman" pitchFamily="18" charset="0"/>
                </a:rPr>
                <a:t> 5</a:t>
              </a:r>
            </a:p>
          </p:txBody>
        </p:sp>
        <p:sp>
          <p:nvSpPr>
            <p:cNvPr id="29" name="Text Box 42"/>
            <p:cNvSpPr txBox="1">
              <a:spLocks noChangeArrowheads="1"/>
            </p:cNvSpPr>
            <p:nvPr/>
          </p:nvSpPr>
          <p:spPr bwMode="auto">
            <a:xfrm rot="17820000">
              <a:off x="4314" y="995"/>
              <a:ext cx="221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600" b="1" dirty="0">
                  <a:solidFill>
                    <a:srgbClr val="0000CC"/>
                  </a:solidFill>
                  <a:latin typeface="Times New Roman" pitchFamily="18" charset="0"/>
                </a:rPr>
                <a:t>Ge8</a:t>
              </a:r>
            </a:p>
          </p:txBody>
        </p:sp>
      </p:grpSp>
      <p:sp>
        <p:nvSpPr>
          <p:cNvPr id="30" name="Text Box 44"/>
          <p:cNvSpPr txBox="1">
            <a:spLocks noChangeArrowheads="1"/>
          </p:cNvSpPr>
          <p:nvPr/>
        </p:nvSpPr>
        <p:spPr bwMode="auto">
          <a:xfrm>
            <a:off x="971550" y="5751392"/>
            <a:ext cx="5135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aseline="30000" dirty="0">
                <a:latin typeface="Times New Roman" pitchFamily="18" charset="0"/>
              </a:rPr>
              <a:t>226</a:t>
            </a:r>
            <a:r>
              <a:rPr lang="de-DE" altLang="de-DE" sz="1200" dirty="0">
                <a:latin typeface="Times New Roman" pitchFamily="18" charset="0"/>
              </a:rPr>
              <a:t>RaBr</a:t>
            </a:r>
            <a:r>
              <a:rPr lang="de-DE" altLang="de-DE" sz="1200" baseline="-25000" dirty="0">
                <a:latin typeface="Times New Roman" pitchFamily="18" charset="0"/>
              </a:rPr>
              <a:t>2</a:t>
            </a:r>
            <a:r>
              <a:rPr lang="de-DE" altLang="de-DE" sz="1200" dirty="0">
                <a:latin typeface="Times New Roman" pitchFamily="18" charset="0"/>
              </a:rPr>
              <a:t> (400 </a:t>
            </a:r>
            <a:r>
              <a:rPr lang="el-GR" altLang="de-DE" sz="1200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DE" altLang="de-DE" sz="1200" dirty="0">
                <a:latin typeface="Times New Roman" pitchFamily="18" charset="0"/>
                <a:cs typeface="Times New Roman" pitchFamily="18" charset="0"/>
              </a:rPr>
              <a:t>g/cm</a:t>
            </a:r>
            <a:r>
              <a:rPr lang="de-DE" altLang="de-DE" sz="1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sz="1200" dirty="0">
                <a:latin typeface="Times New Roman" pitchFamily="18" charset="0"/>
                <a:cs typeface="Times New Roman" pitchFamily="18" charset="0"/>
              </a:rPr>
              <a:t>) on </a:t>
            </a:r>
            <a:r>
              <a:rPr lang="de-DE" altLang="de-DE" sz="1200" dirty="0" smtClean="0">
                <a:latin typeface="Times New Roman" pitchFamily="18" charset="0"/>
                <a:cs typeface="Times New Roman" pitchFamily="18" charset="0"/>
              </a:rPr>
              <a:t>C-</a:t>
            </a:r>
            <a:r>
              <a:rPr lang="en-US" altLang="de-DE" sz="1200" dirty="0" smtClean="0">
                <a:latin typeface="Times New Roman" pitchFamily="18" charset="0"/>
                <a:cs typeface="Times New Roman" pitchFamily="18" charset="0"/>
              </a:rPr>
              <a:t>backing</a:t>
            </a:r>
            <a:r>
              <a:rPr lang="de-DE" altLang="de-DE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sz="1200" dirty="0">
                <a:latin typeface="Times New Roman" pitchFamily="18" charset="0"/>
                <a:cs typeface="Times New Roman" pitchFamily="18" charset="0"/>
              </a:rPr>
              <a:t>(50 </a:t>
            </a:r>
            <a:r>
              <a:rPr lang="el-GR" altLang="de-DE" sz="1200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DE" altLang="de-DE" sz="1200" dirty="0">
                <a:latin typeface="Times New Roman" pitchFamily="18" charset="0"/>
                <a:cs typeface="Times New Roman" pitchFamily="18" charset="0"/>
              </a:rPr>
              <a:t>g/cm</a:t>
            </a:r>
            <a:r>
              <a:rPr lang="de-DE" altLang="de-DE" sz="1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sz="1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de-DE" sz="1200" dirty="0" smtClean="0">
                <a:latin typeface="Times New Roman" pitchFamily="18" charset="0"/>
                <a:cs typeface="Times New Roman" pitchFamily="18" charset="0"/>
              </a:rPr>
              <a:t>and covered by Be </a:t>
            </a:r>
            <a:r>
              <a:rPr lang="de-DE" altLang="de-DE" sz="1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altLang="de-DE" sz="1200" dirty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el-GR" altLang="de-DE" sz="1200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DE" altLang="de-DE" sz="1200" dirty="0">
                <a:latin typeface="Times New Roman" pitchFamily="18" charset="0"/>
                <a:cs typeface="Times New Roman" pitchFamily="18" charset="0"/>
              </a:rPr>
              <a:t>g/cm</a:t>
            </a:r>
            <a:r>
              <a:rPr lang="de-DE" altLang="de-DE" sz="1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sz="1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alt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ra226spec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736"/>
            <a:ext cx="51498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3119438" y="4653186"/>
            <a:ext cx="1308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 dirty="0" err="1">
                <a:latin typeface="Times New Roman" pitchFamily="18" charset="0"/>
              </a:rPr>
              <a:t>energy</a:t>
            </a:r>
            <a:r>
              <a:rPr lang="de-DE" altLang="de-DE" sz="1600" b="1" dirty="0">
                <a:latin typeface="Times New Roman" pitchFamily="18" charset="0"/>
              </a:rPr>
              <a:t> [</a:t>
            </a:r>
            <a:r>
              <a:rPr lang="de-DE" altLang="de-DE" sz="1600" b="1" dirty="0" err="1">
                <a:latin typeface="Times New Roman" pitchFamily="18" charset="0"/>
              </a:rPr>
              <a:t>keV</a:t>
            </a:r>
            <a:r>
              <a:rPr lang="de-DE" altLang="de-DE" sz="1600" b="1" dirty="0">
                <a:latin typeface="Times New Roman" pitchFamily="18" charset="0"/>
              </a:rPr>
              <a:t>]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 rot="16200000">
            <a:off x="693738" y="2627536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 dirty="0" err="1">
                <a:latin typeface="Times New Roman" pitchFamily="18" charset="0"/>
              </a:rPr>
              <a:t>counts</a:t>
            </a:r>
            <a:endParaRPr lang="de-DE" altLang="de-DE" sz="1600" b="1" dirty="0">
              <a:latin typeface="Times New Roman" pitchFamily="18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586538" y="1124174"/>
            <a:ext cx="1989137" cy="156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400" b="1" baseline="30000" dirty="0">
                <a:latin typeface="Times New Roman" pitchFamily="18" charset="0"/>
              </a:rPr>
              <a:t>208</a:t>
            </a:r>
            <a:r>
              <a:rPr lang="de-DE" altLang="de-DE" sz="2400" b="1" dirty="0">
                <a:latin typeface="Times New Roman" pitchFamily="18" charset="0"/>
              </a:rPr>
              <a:t>Pb </a:t>
            </a:r>
            <a:r>
              <a:rPr lang="de-DE" altLang="de-DE" sz="2400" b="1" dirty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de-DE" altLang="de-DE" sz="2400" b="1" baseline="30000" dirty="0">
                <a:latin typeface="Times New Roman" pitchFamily="18" charset="0"/>
                <a:cs typeface="Times New Roman" pitchFamily="18" charset="0"/>
              </a:rPr>
              <a:t>226</a:t>
            </a:r>
            <a:r>
              <a:rPr lang="de-DE" altLang="de-DE" sz="2400" b="1" dirty="0">
                <a:latin typeface="Times New Roman" pitchFamily="18" charset="0"/>
                <a:cs typeface="Times New Roman" pitchFamily="18" charset="0"/>
              </a:rPr>
              <a:t>Ra</a:t>
            </a:r>
          </a:p>
          <a:p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de-DE" altLang="de-DE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de-DE" altLang="de-DE" baseline="-25000" dirty="0" err="1">
                <a:latin typeface="Times New Roman" pitchFamily="18" charset="0"/>
                <a:cs typeface="Times New Roman" pitchFamily="18" charset="0"/>
              </a:rPr>
              <a:t>lab</a:t>
            </a: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 = 4.7 </a:t>
            </a:r>
            <a:r>
              <a:rPr lang="de-DE" altLang="de-DE" dirty="0" err="1">
                <a:latin typeface="Times New Roman" pitchFamily="18" charset="0"/>
                <a:cs typeface="Times New Roman" pitchFamily="18" charset="0"/>
              </a:rPr>
              <a:t>AMeV</a:t>
            </a:r>
            <a:endParaRPr lang="de-DE" altLang="de-DE" dirty="0">
              <a:latin typeface="Times New Roman" pitchFamily="18" charset="0"/>
              <a:cs typeface="Times New Roman" pitchFamily="18" charset="0"/>
            </a:endParaRPr>
          </a:p>
          <a:p>
            <a:endParaRPr lang="de-DE" altLang="de-DE" dirty="0">
              <a:latin typeface="Times New Roman" pitchFamily="18" charset="0"/>
              <a:cs typeface="Times New Roman" pitchFamily="18" charset="0"/>
            </a:endParaRPr>
          </a:p>
          <a:p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  15</a:t>
            </a:r>
            <a:r>
              <a:rPr lang="de-DE" altLang="de-DE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 ≤ </a:t>
            </a:r>
            <a:r>
              <a:rPr lang="el-GR" altLang="de-DE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de-DE" altLang="de-DE" baseline="-25000" dirty="0">
                <a:latin typeface="Times New Roman" pitchFamily="18" charset="0"/>
                <a:cs typeface="Times New Roman" pitchFamily="18" charset="0"/>
              </a:rPr>
              <a:t>lab</a:t>
            </a: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 ≤ 45</a:t>
            </a:r>
            <a:r>
              <a:rPr lang="de-DE" altLang="de-DE" baseline="30000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r>
              <a:rPr lang="de-DE" altLang="de-DE" baseline="30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  0</a:t>
            </a:r>
            <a:r>
              <a:rPr lang="de-DE" altLang="de-DE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 ≤ </a:t>
            </a:r>
            <a:r>
              <a:rPr lang="el-GR" altLang="de-DE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de-DE" altLang="de-DE" baseline="-25000" dirty="0">
                <a:latin typeface="Times New Roman" pitchFamily="18" charset="0"/>
                <a:cs typeface="Times New Roman" pitchFamily="18" charset="0"/>
              </a:rPr>
              <a:t>lab</a:t>
            </a: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 ≤ 360</a:t>
            </a:r>
            <a:r>
              <a:rPr lang="de-DE" altLang="de-DE" baseline="30000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</a:t>
            </a:r>
            <a:r>
              <a:rPr lang="en-US" dirty="0" smtClean="0"/>
              <a:t>-ray spectrum of </a:t>
            </a:r>
            <a:r>
              <a:rPr lang="en-US" baseline="30000" dirty="0" smtClean="0"/>
              <a:t>226</a:t>
            </a:r>
            <a:r>
              <a:rPr lang="en-US" dirty="0" smtClean="0"/>
              <a:t>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8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801415"/>
              </p:ext>
            </p:extLst>
          </p:nvPr>
        </p:nvGraphicFramePr>
        <p:xfrm>
          <a:off x="719138" y="692696"/>
          <a:ext cx="44227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0" name="Equation" r:id="rId4" imgW="2971800" imgH="228600" progId="Equation.3">
                  <p:embed/>
                </p:oleObj>
              </mc:Choice>
              <mc:Fallback>
                <p:oleObj name="Equation" r:id="rId4" imgW="2971800" imgH="228600" progId="Equation.3">
                  <p:embed/>
                  <p:pic>
                    <p:nvPicPr>
                      <p:cNvPr id="1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692696"/>
                        <a:ext cx="442277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827088" y="1205930"/>
            <a:ext cx="2238375" cy="1831975"/>
            <a:chOff x="521" y="1071"/>
            <a:chExt cx="1410" cy="1154"/>
          </a:xfrm>
        </p:grpSpPr>
        <p:pic>
          <p:nvPicPr>
            <p:cNvPr id="13" name="Picture 26" descr="SHAPE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071"/>
              <a:ext cx="1410" cy="1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4" name="Object 27"/>
            <p:cNvGraphicFramePr>
              <a:graphicFrameLocks noChangeAspect="1"/>
            </p:cNvGraphicFramePr>
            <p:nvPr/>
          </p:nvGraphicFramePr>
          <p:xfrm>
            <a:off x="612" y="1488"/>
            <a:ext cx="463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1" name="Equation" r:id="rId7" imgW="368280" imgH="241200" progId="Equation.3">
                    <p:embed/>
                  </p:oleObj>
                </mc:Choice>
                <mc:Fallback>
                  <p:oleObj name="Equation" r:id="rId7" imgW="368280" imgH="241200" progId="Equation.3">
                    <p:embed/>
                    <p:pic>
                      <p:nvPicPr>
                        <p:cNvPr id="13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1488"/>
                          <a:ext cx="463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CC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28"/>
            <p:cNvSpPr txBox="1">
              <a:spLocks noChangeArrowheads="1"/>
            </p:cNvSpPr>
            <p:nvPr/>
          </p:nvSpPr>
          <p:spPr bwMode="auto">
            <a:xfrm>
              <a:off x="1111" y="1356"/>
              <a:ext cx="61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de-DE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el-GR" altLang="de-DE" baseline="-25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de-DE" altLang="de-DE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= 0.16</a:t>
              </a:r>
            </a:p>
            <a:p>
              <a:r>
                <a:rPr lang="el-GR" altLang="de-DE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el-GR" altLang="de-DE" baseline="-25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de-DE" altLang="de-DE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=-0.11</a:t>
              </a:r>
            </a:p>
            <a:p>
              <a:r>
                <a:rPr lang="el-GR" altLang="de-DE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el-GR" altLang="de-DE" baseline="-25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de-DE" altLang="de-DE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= 0.10</a:t>
              </a:r>
              <a:endParaRPr lang="el-GR" altLang="de-DE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33"/>
          <p:cNvGrpSpPr>
            <a:grpSpLocks noChangeAspect="1"/>
          </p:cNvGrpSpPr>
          <p:nvPr/>
        </p:nvGrpSpPr>
        <p:grpSpPr bwMode="auto">
          <a:xfrm>
            <a:off x="5221290" y="1062737"/>
            <a:ext cx="3365896" cy="4877671"/>
            <a:chOff x="3243" y="800"/>
            <a:chExt cx="2222" cy="3220"/>
          </a:xfrm>
        </p:grpSpPr>
        <p:pic>
          <p:nvPicPr>
            <p:cNvPr id="17" name="Picture 30" descr="ra226-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800"/>
              <a:ext cx="2222" cy="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31"/>
            <p:cNvSpPr>
              <a:spLocks noChangeArrowheads="1"/>
            </p:cNvSpPr>
            <p:nvPr/>
          </p:nvSpPr>
          <p:spPr bwMode="auto">
            <a:xfrm>
              <a:off x="3288" y="845"/>
              <a:ext cx="227" cy="294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2"/>
            <p:cNvSpPr>
              <a:spLocks noChangeArrowheads="1"/>
            </p:cNvSpPr>
            <p:nvPr/>
          </p:nvSpPr>
          <p:spPr bwMode="auto">
            <a:xfrm>
              <a:off x="4399" y="1027"/>
              <a:ext cx="227" cy="2494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5688000" y="2673122"/>
            <a:ext cx="331788" cy="339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sz="2000" b="1" dirty="0">
                <a:solidFill>
                  <a:srgbClr val="FF0000"/>
                </a:solidFill>
                <a:latin typeface="Times New Roman" pitchFamily="18" charset="0"/>
              </a:rPr>
              <a:t>E2</a:t>
            </a:r>
          </a:p>
        </p:txBody>
      </p:sp>
      <p:sp>
        <p:nvSpPr>
          <p:cNvPr id="21" name="Text Box 35"/>
          <p:cNvSpPr txBox="1">
            <a:spLocks noChangeArrowheads="1"/>
          </p:cNvSpPr>
          <p:nvPr/>
        </p:nvSpPr>
        <p:spPr bwMode="auto">
          <a:xfrm>
            <a:off x="6588125" y="2673122"/>
            <a:ext cx="3317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sz="2000" b="1" dirty="0">
                <a:solidFill>
                  <a:srgbClr val="FF0000"/>
                </a:solidFill>
                <a:latin typeface="Times New Roman" pitchFamily="18" charset="0"/>
              </a:rPr>
              <a:t>E1</a:t>
            </a: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5868000" y="707522"/>
            <a:ext cx="558800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de-DE" altLang="de-DE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l-GR" altLang="de-DE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7737475" y="1045270"/>
            <a:ext cx="506413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altLang="de-DE">
                <a:latin typeface="Times New Roman" pitchFamily="18" charset="0"/>
                <a:cs typeface="Times New Roman" pitchFamily="18" charset="0"/>
              </a:rPr>
              <a:t>: -</a:t>
            </a:r>
            <a:endParaRPr lang="el-GR" altLang="de-DE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5"/>
          <p:cNvGrpSpPr>
            <a:grpSpLocks noChangeAspect="1"/>
          </p:cNvGrpSpPr>
          <p:nvPr/>
        </p:nvGrpSpPr>
        <p:grpSpPr bwMode="auto">
          <a:xfrm>
            <a:off x="612000" y="3033131"/>
            <a:ext cx="3230099" cy="2881754"/>
            <a:chOff x="567" y="1842"/>
            <a:chExt cx="2448" cy="218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842"/>
              <a:ext cx="2430" cy="2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2018" y="3612"/>
              <a:ext cx="997" cy="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5733122"/>
            <a:ext cx="2800350" cy="24003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5445122"/>
            <a:ext cx="2771775" cy="23431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Signature of an </a:t>
            </a:r>
            <a:r>
              <a:rPr lang="en-US" dirty="0" err="1" smtClean="0"/>
              <a:t>octupole</a:t>
            </a:r>
            <a:r>
              <a:rPr lang="en-US" dirty="0" smtClean="0"/>
              <a:t> deformed nucleus</a:t>
            </a:r>
            <a:endParaRPr lang="en-US" dirty="0"/>
          </a:p>
        </p:txBody>
      </p:sp>
      <p:pic>
        <p:nvPicPr>
          <p:cNvPr id="10" name="Picture 1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81" y="-15601"/>
            <a:ext cx="1145286" cy="99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18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501346"/>
              </p:ext>
            </p:extLst>
          </p:nvPr>
        </p:nvGraphicFramePr>
        <p:xfrm>
          <a:off x="4572000" y="2050579"/>
          <a:ext cx="345122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5" name="Equation" r:id="rId4" imgW="2730240" imgH="444240" progId="Equation.3">
                  <p:embed/>
                </p:oleObj>
              </mc:Choice>
              <mc:Fallback>
                <p:oleObj name="Equation" r:id="rId4" imgW="2730240" imgH="444240" progId="Equation.3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0579"/>
                        <a:ext cx="3451225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4" descr="RA226M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4704"/>
            <a:ext cx="3459162" cy="342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4284663" y="836142"/>
            <a:ext cx="1531937" cy="457200"/>
            <a:chOff x="3105" y="1359"/>
            <a:chExt cx="965" cy="288"/>
          </a:xfrm>
        </p:grpSpPr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3140" y="1359"/>
              <a:ext cx="9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dirty="0">
                  <a:latin typeface="Times New Roman" pitchFamily="18" charset="0"/>
                </a:rPr>
                <a:t>negative </a:t>
              </a:r>
              <a:r>
                <a:rPr lang="de-DE" altLang="de-DE" sz="1200" dirty="0" err="1">
                  <a:latin typeface="Times New Roman" pitchFamily="18" charset="0"/>
                </a:rPr>
                <a:t>parity</a:t>
              </a:r>
              <a:r>
                <a:rPr lang="de-DE" altLang="de-DE" sz="1200" dirty="0">
                  <a:latin typeface="Times New Roman" pitchFamily="18" charset="0"/>
                </a:rPr>
                <a:t> </a:t>
              </a:r>
              <a:r>
                <a:rPr lang="de-DE" altLang="de-DE" sz="1200" dirty="0" err="1">
                  <a:latin typeface="Times New Roman" pitchFamily="18" charset="0"/>
                </a:rPr>
                <a:t>states</a:t>
              </a:r>
              <a:endParaRPr lang="de-DE" altLang="de-DE" sz="1200" dirty="0">
                <a:latin typeface="Times New Roman" pitchFamily="18" charset="0"/>
              </a:endParaRPr>
            </a:p>
            <a:p>
              <a:r>
                <a:rPr lang="de-DE" altLang="de-DE" sz="1200" dirty="0">
                  <a:latin typeface="Times New Roman" pitchFamily="18" charset="0"/>
                </a:rPr>
                <a:t>positive </a:t>
              </a:r>
              <a:r>
                <a:rPr lang="de-DE" altLang="de-DE" sz="1200" dirty="0" err="1">
                  <a:latin typeface="Times New Roman" pitchFamily="18" charset="0"/>
                </a:rPr>
                <a:t>parity</a:t>
              </a:r>
              <a:r>
                <a:rPr lang="de-DE" altLang="de-DE" sz="1200" dirty="0">
                  <a:latin typeface="Times New Roman" pitchFamily="18" charset="0"/>
                </a:rPr>
                <a:t> </a:t>
              </a:r>
              <a:r>
                <a:rPr lang="de-DE" altLang="de-DE" sz="1200" dirty="0" err="1">
                  <a:latin typeface="Times New Roman" pitchFamily="18" charset="0"/>
                </a:rPr>
                <a:t>states</a:t>
              </a:r>
              <a:endParaRPr lang="de-DE" altLang="de-DE" sz="1200" dirty="0">
                <a:latin typeface="Times New Roman" pitchFamily="18" charset="0"/>
              </a:endParaRPr>
            </a:p>
          </p:txBody>
        </p:sp>
        <p:sp>
          <p:nvSpPr>
            <p:cNvPr id="29" name="Oval 7"/>
            <p:cNvSpPr>
              <a:spLocks noChangeArrowheads="1"/>
            </p:cNvSpPr>
            <p:nvPr/>
          </p:nvSpPr>
          <p:spPr bwMode="auto">
            <a:xfrm>
              <a:off x="3105" y="1530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8"/>
            <p:cNvSpPr>
              <a:spLocks noChangeArrowheads="1"/>
            </p:cNvSpPr>
            <p:nvPr/>
          </p:nvSpPr>
          <p:spPr bwMode="auto">
            <a:xfrm>
              <a:off x="3105" y="1412"/>
              <a:ext cx="68" cy="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600000" y="6300000"/>
            <a:ext cx="28087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W.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Nazarewicz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 et al.;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Phys. A467 (1987) 437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497388" y="1653704"/>
            <a:ext cx="1555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00CC"/>
                </a:solidFill>
                <a:latin typeface="Times New Roman" pitchFamily="18" charset="0"/>
              </a:rPr>
              <a:t>rigid rotor model: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4497388" y="2841154"/>
            <a:ext cx="1095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00CC"/>
                </a:solidFill>
                <a:latin typeface="Times New Roman" pitchFamily="18" charset="0"/>
              </a:rPr>
              <a:t>liquid drop:</a:t>
            </a:r>
          </a:p>
        </p:txBody>
      </p:sp>
      <p:graphicFrame>
        <p:nvGraphicFramePr>
          <p:cNvPr id="3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378801"/>
              </p:ext>
            </p:extLst>
          </p:nvPr>
        </p:nvGraphicFramePr>
        <p:xfrm>
          <a:off x="4586288" y="3238029"/>
          <a:ext cx="4373562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6" name="Equation" r:id="rId7" imgW="4305240" imgH="444240" progId="Equation.3">
                  <p:embed/>
                </p:oleObj>
              </mc:Choice>
              <mc:Fallback>
                <p:oleObj name="Equation" r:id="rId7" imgW="4305240" imgH="444240" progId="Equation.3">
                  <p:embed/>
                  <p:pic>
                    <p:nvPicPr>
                      <p:cNvPr id="1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6288" y="3238029"/>
                        <a:ext cx="4373562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4570413" y="4385792"/>
            <a:ext cx="1765300" cy="758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>
                <a:solidFill>
                  <a:srgbClr val="0000CC"/>
                </a:solidFill>
                <a:latin typeface="Times New Roman" pitchFamily="18" charset="0"/>
              </a:rPr>
              <a:t>Q</a:t>
            </a:r>
            <a:r>
              <a:rPr lang="de-DE" altLang="de-DE" sz="1600" baseline="-2500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de-DE" altLang="de-DE" sz="1600">
                <a:latin typeface="Times New Roman" pitchFamily="18" charset="0"/>
              </a:rPr>
              <a:t>(exp) </a:t>
            </a:r>
            <a:r>
              <a:rPr lang="de-DE" altLang="de-DE" sz="1600">
                <a:solidFill>
                  <a:srgbClr val="0000CC"/>
                </a:solidFill>
                <a:latin typeface="Times New Roman" pitchFamily="18" charset="0"/>
              </a:rPr>
              <a:t>= 750 fm</a:t>
            </a:r>
            <a:r>
              <a:rPr lang="de-DE" altLang="de-DE" sz="1600" baseline="30000">
                <a:solidFill>
                  <a:srgbClr val="0000CC"/>
                </a:solidFill>
                <a:latin typeface="Times New Roman" pitchFamily="18" charset="0"/>
              </a:rPr>
              <a:t>2</a:t>
            </a:r>
          </a:p>
          <a:p>
            <a:endParaRPr lang="de-DE" altLang="de-DE" sz="1600" baseline="3000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de-DE" altLang="de-DE" sz="1600">
                <a:solidFill>
                  <a:srgbClr val="0000CC"/>
                </a:solidFill>
                <a:latin typeface="Times New Roman" pitchFamily="18" charset="0"/>
              </a:rPr>
              <a:t>Q</a:t>
            </a:r>
            <a:r>
              <a:rPr lang="de-DE" altLang="de-DE" sz="1600" baseline="-2500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de-DE" altLang="de-DE" sz="1600">
                <a:latin typeface="Times New Roman" pitchFamily="18" charset="0"/>
              </a:rPr>
              <a:t>(theo) </a:t>
            </a:r>
            <a:r>
              <a:rPr lang="de-DE" altLang="de-DE" sz="1600">
                <a:solidFill>
                  <a:srgbClr val="0000CC"/>
                </a:solidFill>
                <a:latin typeface="Times New Roman" pitchFamily="18" charset="0"/>
              </a:rPr>
              <a:t>= 680 fm</a:t>
            </a:r>
            <a:r>
              <a:rPr lang="de-DE" altLang="de-DE" sz="1600" baseline="30000">
                <a:solidFill>
                  <a:srgbClr val="0000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451600" y="4365154"/>
            <a:ext cx="1000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l-GR" altLang="de-DE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0.21</a:t>
            </a:r>
            <a:endParaRPr lang="el-GR" altLang="de-DE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40000" y="6300000"/>
            <a:ext cx="29354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H.J.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Wollersheim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 et al.;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Phys. A556 (1993) 261</a:t>
            </a:r>
          </a:p>
        </p:txBody>
      </p:sp>
      <p:graphicFrame>
        <p:nvGraphicFramePr>
          <p:cNvPr id="3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540391"/>
              </p:ext>
            </p:extLst>
          </p:nvPr>
        </p:nvGraphicFramePr>
        <p:xfrm>
          <a:off x="5724525" y="3357092"/>
          <a:ext cx="2798763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7" name="Equation" r:id="rId9" imgW="2755800" imgH="241200" progId="Equation.3">
                  <p:embed/>
                </p:oleObj>
              </mc:Choice>
              <mc:Fallback>
                <p:oleObj name="Equation" r:id="rId9" imgW="2755800" imgH="241200" progId="Equation.3">
                  <p:embed/>
                  <p:pic>
                    <p:nvPicPr>
                      <p:cNvPr id="2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3357092"/>
                        <a:ext cx="2798763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transition quadrupole moments in </a:t>
            </a:r>
            <a:r>
              <a:rPr lang="en-US" baseline="30000" dirty="0" smtClean="0"/>
              <a:t>226</a:t>
            </a:r>
            <a:r>
              <a:rPr lang="en-US" dirty="0" smtClean="0"/>
              <a:t>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14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 animBg="1"/>
      <p:bldP spid="3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40000" y="6300000"/>
            <a:ext cx="29354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H.J.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Wollersheim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 et al.;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Phys. A556 (1993) 261</a:t>
            </a: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567256"/>
              </p:ext>
            </p:extLst>
          </p:nvPr>
        </p:nvGraphicFramePr>
        <p:xfrm>
          <a:off x="4857750" y="2279179"/>
          <a:ext cx="38227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4" name="Equation" r:id="rId4" imgW="3047760" imgH="507960" progId="Equation.3">
                  <p:embed/>
                </p:oleObj>
              </mc:Choice>
              <mc:Fallback>
                <p:oleObj name="Equation" r:id="rId4" imgW="3047760" imgH="507960" progId="Equation.3">
                  <p:embed/>
                  <p:pic>
                    <p:nvPicPr>
                      <p:cNvPr id="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2279179"/>
                        <a:ext cx="3822700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5" descr="TRIAQ2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764704"/>
            <a:ext cx="3825875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6"/>
          <p:cNvGrpSpPr>
            <a:grpSpLocks/>
          </p:cNvGrpSpPr>
          <p:nvPr/>
        </p:nvGrpSpPr>
        <p:grpSpPr bwMode="auto">
          <a:xfrm>
            <a:off x="4552950" y="810742"/>
            <a:ext cx="1531938" cy="457200"/>
            <a:chOff x="3105" y="1359"/>
            <a:chExt cx="965" cy="288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3140" y="1359"/>
              <a:ext cx="9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>
                  <a:latin typeface="Times New Roman" pitchFamily="18" charset="0"/>
                </a:rPr>
                <a:t>negative parity states</a:t>
              </a:r>
            </a:p>
            <a:p>
              <a:r>
                <a:rPr lang="de-DE" altLang="de-DE" sz="1200">
                  <a:latin typeface="Times New Roman" pitchFamily="18" charset="0"/>
                </a:rPr>
                <a:t>positive parity states</a:t>
              </a: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3105" y="1530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3105" y="1412"/>
              <a:ext cx="68" cy="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857750" y="1736254"/>
            <a:ext cx="1555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00CC"/>
                </a:solidFill>
                <a:latin typeface="Times New Roman" pitchFamily="18" charset="0"/>
              </a:rPr>
              <a:t>rigid rotor model: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5218113" y="4700117"/>
            <a:ext cx="1878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>
                <a:latin typeface="Times New Roman" pitchFamily="18" charset="0"/>
                <a:ea typeface="ＭＳ Ｐゴシック" pitchFamily="50" charset="-128"/>
              </a:rPr>
              <a:t>rigid triaxial rotor model:</a:t>
            </a: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3600000" y="6300000"/>
            <a:ext cx="271420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Davydov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 and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Filippov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,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Phys. 8, 237 (1958)</a:t>
            </a:r>
          </a:p>
        </p:txBody>
      </p:sp>
      <p:sp>
        <p:nvSpPr>
          <p:cNvPr id="41" name="Rectangle 13"/>
          <p:cNvSpPr>
            <a:spLocks noChangeArrowheads="1"/>
          </p:cNvSpPr>
          <p:nvPr/>
        </p:nvSpPr>
        <p:spPr bwMode="auto">
          <a:xfrm>
            <a:off x="4714875" y="3980979"/>
            <a:ext cx="3744913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05799"/>
              </p:ext>
            </p:extLst>
          </p:nvPr>
        </p:nvGraphicFramePr>
        <p:xfrm>
          <a:off x="5292725" y="5108104"/>
          <a:ext cx="18383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5" name="Equation" r:id="rId7" imgW="1841400" imgH="469800" progId="Equation.3">
                  <p:embed/>
                </p:oleObj>
              </mc:Choice>
              <mc:Fallback>
                <p:oleObj name="Equation" r:id="rId7" imgW="1841400" imgH="469800" progId="Equation.3">
                  <p:embed/>
                  <p:pic>
                    <p:nvPicPr>
                      <p:cNvPr id="3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5108104"/>
                        <a:ext cx="183832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quadrupole moments in </a:t>
            </a:r>
            <a:r>
              <a:rPr lang="en-US" baseline="30000" dirty="0" smtClean="0"/>
              <a:t>226</a:t>
            </a:r>
            <a:r>
              <a:rPr lang="en-US" dirty="0" smtClean="0"/>
              <a:t>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2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40000" y="6300000"/>
            <a:ext cx="29354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H.J.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Wollersheim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 et al.;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Phys. A556 (1993) 261</a:t>
            </a:r>
          </a:p>
        </p:txBody>
      </p:sp>
      <p:pic>
        <p:nvPicPr>
          <p:cNvPr id="15" name="Picture 4" descr="RA226A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696"/>
            <a:ext cx="3587750" cy="35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365797"/>
              </p:ext>
            </p:extLst>
          </p:nvPr>
        </p:nvGraphicFramePr>
        <p:xfrm>
          <a:off x="5199063" y="1222921"/>
          <a:ext cx="387826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48" name="Equation" r:id="rId5" imgW="3111480" imgH="444240" progId="Equation.3">
                  <p:embed/>
                </p:oleObj>
              </mc:Choice>
              <mc:Fallback>
                <p:oleObj name="Equation" r:id="rId5" imgW="3111480" imgH="444240" progId="Equation.3">
                  <p:embed/>
                  <p:pic>
                    <p:nvPicPr>
                      <p:cNvPr id="1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9063" y="1222921"/>
                        <a:ext cx="3878262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500563" y="1629321"/>
            <a:ext cx="49530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l-GR" altLang="de-DE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l-GR" altLang="de-DE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de-DE" altLang="de-DE" baseline="-250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DE" altLang="de-DE" sz="16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0.18</a:t>
            </a:r>
          </a:p>
          <a:p>
            <a:pPr algn="ctr"/>
            <a:endParaRPr lang="de-DE" altLang="de-DE" sz="17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0.12</a:t>
            </a:r>
          </a:p>
          <a:p>
            <a:pPr algn="ctr"/>
            <a:endParaRPr lang="de-DE" altLang="de-DE" sz="17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0.06</a:t>
            </a:r>
            <a:endParaRPr lang="el-GR" altLang="de-DE" sz="1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600000" y="6300000"/>
            <a:ext cx="28087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W.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Nazarewicz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 et al.;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Phys. A467 (1987) 437</a:t>
            </a:r>
          </a:p>
        </p:txBody>
      </p:sp>
      <p:grpSp>
        <p:nvGrpSpPr>
          <p:cNvPr id="26" name="Group 32"/>
          <p:cNvGrpSpPr>
            <a:grpSpLocks/>
          </p:cNvGrpSpPr>
          <p:nvPr/>
        </p:nvGrpSpPr>
        <p:grpSpPr bwMode="auto">
          <a:xfrm>
            <a:off x="5127625" y="2924944"/>
            <a:ext cx="3836988" cy="3135312"/>
            <a:chOff x="3334" y="2317"/>
            <a:chExt cx="2417" cy="1975"/>
          </a:xfrm>
        </p:grpSpPr>
        <p:pic>
          <p:nvPicPr>
            <p:cNvPr id="27" name="Picture 10" descr="img00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478"/>
              <a:ext cx="1183" cy="1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Line 11"/>
            <p:cNvSpPr>
              <a:spLocks noChangeShapeType="1"/>
            </p:cNvSpPr>
            <p:nvPr/>
          </p:nvSpPr>
          <p:spPr bwMode="auto">
            <a:xfrm flipH="1">
              <a:off x="4783" y="2636"/>
              <a:ext cx="318" cy="0"/>
            </a:xfrm>
            <a:prstGeom prst="lin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 flipH="1">
              <a:off x="4749" y="3361"/>
              <a:ext cx="318" cy="0"/>
            </a:xfrm>
            <a:prstGeom prst="lin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H="1">
              <a:off x="4749" y="3740"/>
              <a:ext cx="318" cy="0"/>
            </a:xfrm>
            <a:prstGeom prst="lin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flipH="1">
              <a:off x="4726" y="3536"/>
              <a:ext cx="318" cy="0"/>
            </a:xfrm>
            <a:prstGeom prst="lin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2" name="Object 16"/>
            <p:cNvGraphicFramePr>
              <a:graphicFrameLocks noChangeAspect="1"/>
            </p:cNvGraphicFramePr>
            <p:nvPr/>
          </p:nvGraphicFramePr>
          <p:xfrm>
            <a:off x="5146" y="2543"/>
            <a:ext cx="331" cy="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49" name="Equation" r:id="rId8" imgW="419040" imgH="203040" progId="Equation.3">
                    <p:embed/>
                  </p:oleObj>
                </mc:Choice>
                <mc:Fallback>
                  <p:oleObj name="Equation" r:id="rId8" imgW="419040" imgH="203040" progId="Equation.3">
                    <p:embed/>
                    <p:pic>
                      <p:nvPicPr>
                        <p:cNvPr id="37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6" y="2543"/>
                          <a:ext cx="331" cy="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7"/>
            <p:cNvGraphicFramePr>
              <a:graphicFrameLocks noChangeAspect="1"/>
            </p:cNvGraphicFramePr>
            <p:nvPr/>
          </p:nvGraphicFramePr>
          <p:xfrm>
            <a:off x="5146" y="3269"/>
            <a:ext cx="372" cy="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50" name="Equation" r:id="rId10" imgW="469800" imgH="203040" progId="Equation.3">
                    <p:embed/>
                  </p:oleObj>
                </mc:Choice>
                <mc:Fallback>
                  <p:oleObj name="Equation" r:id="rId10" imgW="469800" imgH="203040" progId="Equation.3">
                    <p:embed/>
                    <p:pic>
                      <p:nvPicPr>
                        <p:cNvPr id="38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6" y="3269"/>
                          <a:ext cx="372" cy="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18"/>
            <p:cNvGraphicFramePr>
              <a:graphicFrameLocks noChangeAspect="1"/>
            </p:cNvGraphicFramePr>
            <p:nvPr/>
          </p:nvGraphicFramePr>
          <p:xfrm>
            <a:off x="5146" y="3657"/>
            <a:ext cx="372" cy="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51" name="Equation" r:id="rId12" imgW="469800" imgH="203040" progId="Equation.3">
                    <p:embed/>
                  </p:oleObj>
                </mc:Choice>
                <mc:Fallback>
                  <p:oleObj name="Equation" r:id="rId12" imgW="469800" imgH="203040" progId="Equation.3">
                    <p:embed/>
                    <p:pic>
                      <p:nvPicPr>
                        <p:cNvPr id="3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6" y="3657"/>
                          <a:ext cx="372" cy="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19"/>
            <p:cNvGraphicFramePr>
              <a:graphicFrameLocks noChangeAspect="1"/>
            </p:cNvGraphicFramePr>
            <p:nvPr/>
          </p:nvGraphicFramePr>
          <p:xfrm>
            <a:off x="5146" y="3451"/>
            <a:ext cx="383" cy="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52" name="Equation" r:id="rId14" imgW="482400" imgH="203040" progId="Equation.3">
                    <p:embed/>
                  </p:oleObj>
                </mc:Choice>
                <mc:Fallback>
                  <p:oleObj name="Equation" r:id="rId14" imgW="482400" imgH="203040" progId="Equation.3">
                    <p:embed/>
                    <p:pic>
                      <p:nvPicPr>
                        <p:cNvPr id="4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6" y="3451"/>
                          <a:ext cx="383" cy="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20"/>
            <p:cNvGraphicFramePr>
              <a:graphicFrameLocks noChangeAspect="1"/>
            </p:cNvGraphicFramePr>
            <p:nvPr/>
          </p:nvGraphicFramePr>
          <p:xfrm>
            <a:off x="4987" y="2317"/>
            <a:ext cx="764" cy="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53" name="Equation" r:id="rId16" imgW="965160" imgH="203040" progId="Equation.3">
                    <p:embed/>
                  </p:oleObj>
                </mc:Choice>
                <mc:Fallback>
                  <p:oleObj name="Equation" r:id="rId16" imgW="965160" imgH="203040" progId="Equation.3">
                    <p:embed/>
                    <p:pic>
                      <p:nvPicPr>
                        <p:cNvPr id="41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7" y="2317"/>
                          <a:ext cx="764" cy="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21"/>
            <p:cNvGraphicFramePr>
              <a:graphicFrameLocks noChangeAspect="1"/>
            </p:cNvGraphicFramePr>
            <p:nvPr/>
          </p:nvGraphicFramePr>
          <p:xfrm>
            <a:off x="4987" y="3022"/>
            <a:ext cx="764" cy="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54" name="Equation" r:id="rId18" imgW="965160" imgH="203040" progId="Equation.3">
                    <p:embed/>
                  </p:oleObj>
                </mc:Choice>
                <mc:Fallback>
                  <p:oleObj name="Equation" r:id="rId18" imgW="965160" imgH="203040" progId="Equation.3">
                    <p:embed/>
                    <p:pic>
                      <p:nvPicPr>
                        <p:cNvPr id="42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7" y="3022"/>
                          <a:ext cx="764" cy="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3436" y="2946"/>
              <a:ext cx="3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0000"/>
                  </a:solidFill>
                  <a:latin typeface="Times New Roman" pitchFamily="18" charset="0"/>
                </a:rPr>
                <a:t>- 0.1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3511" y="2492"/>
              <a:ext cx="2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0000"/>
                  </a:solidFill>
                  <a:latin typeface="Times New Roman" pitchFamily="18" charset="0"/>
                </a:rPr>
                <a:t>0.1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511" y="3203"/>
              <a:ext cx="2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0000"/>
                  </a:solidFill>
                  <a:latin typeface="Times New Roman" pitchFamily="18" charset="0"/>
                </a:rPr>
                <a:t>0.1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36" y="3657"/>
              <a:ext cx="3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0000"/>
                  </a:solidFill>
                  <a:latin typeface="Times New Roman" pitchFamily="18" charset="0"/>
                </a:rPr>
                <a:t>- 0.1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559" y="343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3560" y="2719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49" name="Text Box 28"/>
            <p:cNvSpPr txBox="1">
              <a:spLocks noChangeArrowheads="1"/>
            </p:cNvSpPr>
            <p:nvPr/>
          </p:nvSpPr>
          <p:spPr bwMode="auto">
            <a:xfrm>
              <a:off x="4422" y="3898"/>
              <a:ext cx="3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0000"/>
                  </a:solidFill>
                  <a:latin typeface="Times New Roman" pitchFamily="18" charset="0"/>
                </a:rPr>
                <a:t>0.16</a:t>
              </a:r>
            </a:p>
          </p:txBody>
        </p:sp>
        <p:sp>
          <p:nvSpPr>
            <p:cNvPr id="50" name="Text Box 29"/>
            <p:cNvSpPr txBox="1">
              <a:spLocks noChangeArrowheads="1"/>
            </p:cNvSpPr>
            <p:nvPr/>
          </p:nvSpPr>
          <p:spPr bwMode="auto">
            <a:xfrm>
              <a:off x="3334" y="27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de-DE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de-DE" altLang="de-DE" b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l-GR" altLang="de-DE" b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 Box 30"/>
            <p:cNvSpPr txBox="1">
              <a:spLocks noChangeArrowheads="1"/>
            </p:cNvSpPr>
            <p:nvPr/>
          </p:nvSpPr>
          <p:spPr bwMode="auto">
            <a:xfrm>
              <a:off x="4228" y="4061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de-DE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de-DE" altLang="de-DE" b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l-GR" altLang="de-DE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31"/>
            <p:cNvSpPr txBox="1">
              <a:spLocks noChangeArrowheads="1"/>
            </p:cNvSpPr>
            <p:nvPr/>
          </p:nvSpPr>
          <p:spPr bwMode="auto">
            <a:xfrm>
              <a:off x="3334" y="342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de-DE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de-DE" altLang="de-DE" b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l-GR" altLang="de-DE" b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4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48217"/>
              </p:ext>
            </p:extLst>
          </p:nvPr>
        </p:nvGraphicFramePr>
        <p:xfrm>
          <a:off x="1258888" y="4797971"/>
          <a:ext cx="3187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55" name="Equation" r:id="rId20" imgW="3187440" imgH="469800" progId="Equation.3">
                  <p:embed/>
                </p:oleObj>
              </mc:Choice>
              <mc:Fallback>
                <p:oleObj name="Equation" r:id="rId20" imgW="3187440" imgH="469800" progId="Equation.3">
                  <p:embed/>
                  <p:pic>
                    <p:nvPicPr>
                      <p:cNvPr id="54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797971"/>
                        <a:ext cx="31877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086792"/>
              </p:ext>
            </p:extLst>
          </p:nvPr>
        </p:nvGraphicFramePr>
        <p:xfrm>
          <a:off x="1258888" y="5372646"/>
          <a:ext cx="3073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56" name="Equation" r:id="rId22" imgW="3073320" imgH="469800" progId="Equation.3">
                  <p:embed/>
                </p:oleObj>
              </mc:Choice>
              <mc:Fallback>
                <p:oleObj name="Equation" r:id="rId22" imgW="3073320" imgH="469800" progId="Equation.3">
                  <p:embed/>
                  <p:pic>
                    <p:nvPicPr>
                      <p:cNvPr id="55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372646"/>
                        <a:ext cx="30734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36"/>
          <p:cNvSpPr txBox="1">
            <a:spLocks noChangeArrowheads="1"/>
          </p:cNvSpPr>
          <p:nvPr/>
        </p:nvSpPr>
        <p:spPr bwMode="auto">
          <a:xfrm>
            <a:off x="5148263" y="827633"/>
            <a:ext cx="1095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00CC"/>
                </a:solidFill>
                <a:latin typeface="Times New Roman" pitchFamily="18" charset="0"/>
              </a:rPr>
              <a:t>liquid drop:</a:t>
            </a:r>
          </a:p>
        </p:txBody>
      </p:sp>
      <p:graphicFrame>
        <p:nvGraphicFramePr>
          <p:cNvPr id="57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266116"/>
              </p:ext>
            </p:extLst>
          </p:nvPr>
        </p:nvGraphicFramePr>
        <p:xfrm>
          <a:off x="6602413" y="1345158"/>
          <a:ext cx="19304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57" name="Equation" r:id="rId24" imgW="1549080" imgH="228600" progId="Equation.3">
                  <p:embed/>
                </p:oleObj>
              </mc:Choice>
              <mc:Fallback>
                <p:oleObj name="Equation" r:id="rId24" imgW="1549080" imgH="228600" progId="Equation.3">
                  <p:embed/>
                  <p:pic>
                    <p:nvPicPr>
                      <p:cNvPr id="5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2413" y="1345158"/>
                        <a:ext cx="193040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transition </a:t>
            </a:r>
            <a:r>
              <a:rPr lang="en-US" dirty="0" err="1" smtClean="0"/>
              <a:t>octupole</a:t>
            </a:r>
            <a:r>
              <a:rPr lang="en-US" dirty="0" smtClean="0"/>
              <a:t> moments in </a:t>
            </a:r>
            <a:r>
              <a:rPr lang="en-US" baseline="30000" dirty="0" smtClean="0"/>
              <a:t>226</a:t>
            </a:r>
            <a:r>
              <a:rPr lang="en-US" dirty="0" smtClean="0"/>
              <a:t>Ra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8388424" y="3285564"/>
                <a:ext cx="1582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de-DE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8424" y="3285564"/>
                <a:ext cx="158258" cy="215444"/>
              </a:xfrm>
              <a:prstGeom prst="rect">
                <a:avLst/>
              </a:prstGeom>
              <a:blipFill>
                <a:blip r:embed="rId26"/>
                <a:stretch>
                  <a:fillRect l="-38462" r="-7692" b="-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7790400" y="4032000"/>
                <a:ext cx="21885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2000" tIns="0" rIns="72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de-DE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de-DE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de-DE" sz="1500" dirty="0"/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400" y="4032000"/>
                <a:ext cx="218855" cy="230832"/>
              </a:xfrm>
              <a:prstGeom prst="rect">
                <a:avLst/>
              </a:prstGeom>
              <a:blipFill>
                <a:blip r:embed="rId27"/>
                <a:stretch>
                  <a:fillRect l="-41667" r="-44444"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/>
              <p:cNvSpPr txBox="1"/>
              <p:nvPr/>
            </p:nvSpPr>
            <p:spPr>
              <a:xfrm>
                <a:off x="7790400" y="2910136"/>
                <a:ext cx="21885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2000" tIns="0" rIns="72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de-DE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de-DE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de-DE" sz="1500" dirty="0"/>
              </a:p>
            </p:txBody>
          </p:sp>
        </mc:Choice>
        <mc:Fallback xmlns="">
          <p:sp>
            <p:nvSpPr>
              <p:cNvPr id="39" name="Textfeld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400" y="2910136"/>
                <a:ext cx="218855" cy="230832"/>
              </a:xfrm>
              <a:prstGeom prst="rect">
                <a:avLst/>
              </a:prstGeom>
              <a:blipFill>
                <a:blip r:embed="rId28"/>
                <a:stretch>
                  <a:fillRect l="-41667" r="-44444"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/>
              <p:cNvSpPr txBox="1"/>
              <p:nvPr/>
            </p:nvSpPr>
            <p:spPr>
              <a:xfrm>
                <a:off x="8460000" y="4428000"/>
                <a:ext cx="158258" cy="2517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de-DE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1" name="Textfeld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000" y="4428000"/>
                <a:ext cx="158258" cy="251795"/>
              </a:xfrm>
              <a:prstGeom prst="rect">
                <a:avLst/>
              </a:prstGeom>
              <a:blipFill>
                <a:blip r:embed="rId29"/>
                <a:stretch>
                  <a:fillRect l="-42308" r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/>
              <p:cNvSpPr txBox="1"/>
              <p:nvPr/>
            </p:nvSpPr>
            <p:spPr>
              <a:xfrm>
                <a:off x="8460000" y="4716000"/>
                <a:ext cx="158258" cy="2517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de-DE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2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000" y="4716000"/>
                <a:ext cx="158258" cy="251795"/>
              </a:xfrm>
              <a:prstGeom prst="rect">
                <a:avLst/>
              </a:prstGeom>
              <a:blipFill>
                <a:blip r:embed="rId30"/>
                <a:stretch>
                  <a:fillRect l="-5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/>
              <p:cNvSpPr txBox="1"/>
              <p:nvPr/>
            </p:nvSpPr>
            <p:spPr>
              <a:xfrm>
                <a:off x="8460000" y="5058000"/>
                <a:ext cx="1582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de-DE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Textfeld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000" y="5058000"/>
                <a:ext cx="158258" cy="215444"/>
              </a:xfrm>
              <a:prstGeom prst="rect">
                <a:avLst/>
              </a:prstGeom>
              <a:blipFill>
                <a:blip r:embed="rId31"/>
                <a:stretch>
                  <a:fillRect l="-42308" r="-3846" b="-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15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animBg="1"/>
      <p:bldP spid="40" grpId="0" animBg="1"/>
      <p:bldP spid="39" grpId="0" animBg="1"/>
      <p:bldP spid="41" grpId="0" animBg="1"/>
      <p:bldP spid="42" grpId="0" animBg="1"/>
      <p:bldP spid="5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40000" y="6300000"/>
            <a:ext cx="29354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H.J.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Wollersheim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 et al.;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Phys. A556 (1993) 261</a:t>
            </a:r>
          </a:p>
        </p:txBody>
      </p:sp>
      <p:pic>
        <p:nvPicPr>
          <p:cNvPr id="39" name="Picture 4" descr="SHA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0"/>
            <a:ext cx="171291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4570413" y="1834803"/>
            <a:ext cx="2100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00CC"/>
                </a:solidFill>
                <a:latin typeface="Times New Roman" pitchFamily="18" charset="0"/>
              </a:rPr>
              <a:t>liquid-drop contribution: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570413" y="3196878"/>
            <a:ext cx="1555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00CC"/>
                </a:solidFill>
                <a:latin typeface="Times New Roman" pitchFamily="18" charset="0"/>
              </a:rPr>
              <a:t>rigid rotor model:</a:t>
            </a:r>
          </a:p>
        </p:txBody>
      </p:sp>
      <p:graphicFrame>
        <p:nvGraphicFramePr>
          <p:cNvPr id="4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974524"/>
              </p:ext>
            </p:extLst>
          </p:nvPr>
        </p:nvGraphicFramePr>
        <p:xfrm>
          <a:off x="5099050" y="2215803"/>
          <a:ext cx="2928938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7" name="Equation" r:id="rId5" imgW="2336760" imgH="241200" progId="Equation.3">
                  <p:embed/>
                </p:oleObj>
              </mc:Choice>
              <mc:Fallback>
                <p:oleObj name="Equation" r:id="rId5" imgW="2336760" imgH="241200" progId="Equation.3">
                  <p:embed/>
                  <p:pic>
                    <p:nvPicPr>
                      <p:cNvPr id="6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215803"/>
                        <a:ext cx="2928938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981612"/>
              </p:ext>
            </p:extLst>
          </p:nvPr>
        </p:nvGraphicFramePr>
        <p:xfrm>
          <a:off x="4860925" y="2636490"/>
          <a:ext cx="1608138" cy="22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8" name="Equation" r:id="rId7" imgW="1625400" imgH="228600" progId="Equation.3">
                  <p:embed/>
                </p:oleObj>
              </mc:Choice>
              <mc:Fallback>
                <p:oleObj name="Equation" r:id="rId7" imgW="1625400" imgH="228600" progId="Equation.3">
                  <p:embed/>
                  <p:pic>
                    <p:nvPicPr>
                      <p:cNvPr id="6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2636490"/>
                        <a:ext cx="1608138" cy="22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210650"/>
              </p:ext>
            </p:extLst>
          </p:nvPr>
        </p:nvGraphicFramePr>
        <p:xfrm>
          <a:off x="5099050" y="3446115"/>
          <a:ext cx="2705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9" name="Equation" r:id="rId9" imgW="2158920" imgH="444240" progId="Equation.3">
                  <p:embed/>
                </p:oleObj>
              </mc:Choice>
              <mc:Fallback>
                <p:oleObj name="Equation" r:id="rId9" imgW="2158920" imgH="444240" progId="Equation.3">
                  <p:embed/>
                  <p:pic>
                    <p:nvPicPr>
                      <p:cNvPr id="6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3446115"/>
                        <a:ext cx="27051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3600000" y="6300000"/>
            <a:ext cx="25603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G. Leander et al.;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Phys. A453 (1986) 58</a:t>
            </a:r>
          </a:p>
        </p:txBody>
      </p:sp>
      <p:pic>
        <p:nvPicPr>
          <p:cNvPr id="60" name="Picture 14" descr="RA226Q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980728"/>
            <a:ext cx="3513138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 electric dipole moments in </a:t>
            </a:r>
            <a:r>
              <a:rPr lang="en-US" baseline="30000" dirty="0" smtClean="0"/>
              <a:t>226</a:t>
            </a:r>
            <a:r>
              <a:rPr lang="en-US" dirty="0" smtClean="0"/>
              <a:t>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696"/>
            <a:ext cx="426402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787900" y="3008426"/>
            <a:ext cx="71438" cy="73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11638" y="2073388"/>
            <a:ext cx="987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00000"/>
                </a:solidFill>
                <a:latin typeface="Times New Roman" pitchFamily="18" charset="0"/>
              </a:rPr>
              <a:t>scattering angle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93813" y="1190738"/>
            <a:ext cx="1073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</a:rPr>
              <a:t>impact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</a:rPr>
              <a:t>parameter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68313" y="3934608"/>
            <a:ext cx="24449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distance of closest approach:</a:t>
            </a:r>
          </a:p>
          <a:p>
            <a:pPr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de-DE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impact parameter:</a:t>
            </a:r>
          </a:p>
          <a:p>
            <a:pPr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de-DE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angular momentum : </a:t>
            </a:r>
          </a:p>
        </p:txBody>
      </p: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106896"/>
              </p:ext>
            </p:extLst>
          </p:nvPr>
        </p:nvGraphicFramePr>
        <p:xfrm>
          <a:off x="5133975" y="3246551"/>
          <a:ext cx="17748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Equation" r:id="rId5" imgW="1244520" imgH="215640" progId="Equation.3">
                  <p:embed/>
                </p:oleObj>
              </mc:Choice>
              <mc:Fallback>
                <p:oleObj name="Equation" r:id="rId5" imgW="1244520" imgH="215640" progId="Equation.3">
                  <p:embed/>
                  <p:pic>
                    <p:nvPicPr>
                      <p:cNvPr id="1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975" y="3246551"/>
                        <a:ext cx="17748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043488" y="2798876"/>
            <a:ext cx="3992562" cy="1208087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imes New Roman" pitchFamily="18" charset="0"/>
              </a:rPr>
              <a:t>Hyperbolic trajectory: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el-GR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sin</a:t>
            </a:r>
            <a:r>
              <a:rPr lang="en-US" altLang="de-DE" sz="16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altLang="de-DE" sz="16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/2)   eccentricity of orbit                </a:t>
            </a:r>
            <a:endParaRPr lang="el-GR" altLang="de-DE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2880000" y="4654493"/>
                <a:ext cx="1364604" cy="497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𝑏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𝑎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𝑐𝑜𝑡</m:t>
                      </m:r>
                      <m:f>
                        <m:fPr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4654493"/>
                <a:ext cx="1364604" cy="497508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2880000" y="3970493"/>
                <a:ext cx="2014462" cy="5717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𝐷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𝑎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40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3970493"/>
                <a:ext cx="2014462" cy="5717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880000" y="5338493"/>
                <a:ext cx="2041393" cy="497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ℓ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𝑐𝑜𝑡</m:t>
                      </m:r>
                      <m:f>
                        <m:fPr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5338493"/>
                <a:ext cx="2041393" cy="497508"/>
              </a:xfrm>
              <a:prstGeom prst="rect">
                <a:avLst/>
              </a:prstGeom>
              <a:blipFill>
                <a:blip r:embed="rId9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6948000" y="3133496"/>
                <a:ext cx="2203552" cy="554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𝑡</m:t>
                      </m:r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𝜖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𝑠𝑖𝑛h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00" y="3133496"/>
                <a:ext cx="2203552" cy="5543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Coulomb trajectories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63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40000" y="6300000"/>
            <a:ext cx="29354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H.J.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Wollersheim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 et al.; </a:t>
            </a:r>
            <a:r>
              <a:rPr kumimoji="1" lang="en-US" altLang="ja-JP" sz="1000" i="1" dirty="0" err="1">
                <a:latin typeface="Times New Roman" pitchFamily="18" charset="0"/>
                <a:ea typeface="ＭＳ Ｐゴシック" pitchFamily="50" charset="-128"/>
              </a:rPr>
              <a:t>Nucl</a:t>
            </a:r>
            <a:r>
              <a:rPr kumimoji="1" lang="en-US" altLang="ja-JP" sz="1000" i="1" dirty="0">
                <a:latin typeface="Times New Roman" pitchFamily="18" charset="0"/>
                <a:ea typeface="ＭＳ Ｐゴシック" pitchFamily="50" charset="-128"/>
              </a:rPr>
              <a:t>. Phys. A556 (1993) 261</a:t>
            </a:r>
          </a:p>
        </p:txBody>
      </p:sp>
      <p:pic>
        <p:nvPicPr>
          <p:cNvPr id="12" name="Picture 24" descr="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692696"/>
            <a:ext cx="414655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692696"/>
            <a:ext cx="3502025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827088" y="5310734"/>
            <a:ext cx="3752850" cy="396875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 baseline="30000">
                <a:solidFill>
                  <a:srgbClr val="FF0000"/>
                </a:solidFill>
                <a:latin typeface="Times New Roman" pitchFamily="18" charset="0"/>
              </a:rPr>
              <a:t>226</a:t>
            </a:r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Ra target broken after 8 hours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888038" y="5366296"/>
            <a:ext cx="1997075" cy="304800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>
                <a:solidFill>
                  <a:srgbClr val="0000CC"/>
                </a:solidFill>
              </a:rPr>
              <a:t>Christoph Fleischmann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of </a:t>
            </a:r>
            <a:r>
              <a:rPr lang="en-US" baseline="30000" dirty="0" smtClean="0"/>
              <a:t>226</a:t>
            </a:r>
            <a:r>
              <a:rPr lang="en-US" dirty="0" smtClean="0"/>
              <a:t>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6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692696"/>
            <a:ext cx="7078313" cy="511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nuclear structure </a:t>
            </a:r>
            <a:r>
              <a:rPr lang="en-US" sz="1800" dirty="0" smtClean="0">
                <a:solidFill>
                  <a:schemeClr val="tx1"/>
                </a:solidFill>
              </a:rPr>
              <a:t>as a function of nucleon number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119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GD160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692696"/>
            <a:ext cx="3957637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6675438" y="2137321"/>
            <a:ext cx="0" cy="1901825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472000" y="4607721"/>
            <a:ext cx="3636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Pure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Coulomb excitation 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requires a much larger distance</a:t>
            </a:r>
            <a:r>
              <a:rPr lang="en-US" altLang="de-DE" sz="1400" dirty="0" smtClean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between the nuclei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 ´safe bombarding </a:t>
            </a:r>
            <a:r>
              <a:rPr lang="en-US" altLang="de-DE" sz="1600" dirty="0" err="1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energy´requirement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 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5867400" y="1302296"/>
            <a:ext cx="3168650" cy="0"/>
          </a:xfrm>
          <a:prstGeom prst="line">
            <a:avLst/>
          </a:prstGeom>
          <a:noFill/>
          <a:ln w="15875">
            <a:solidFill>
              <a:srgbClr val="0000C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60000" y="4535721"/>
            <a:ext cx="2374900" cy="962025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imes New Roman" pitchFamily="18" charset="0"/>
              </a:rPr>
              <a:t>Nuclear interaction radius: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2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2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, 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half-density radii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60000" y="4931721"/>
                <a:ext cx="2154821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≅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+3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𝑓𝑚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4931721"/>
                <a:ext cx="2154821" cy="357534"/>
              </a:xfrm>
              <a:prstGeom prst="rect">
                <a:avLst/>
              </a:prstGeom>
              <a:blipFill>
                <a:blip r:embed="rId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360000" y="5651721"/>
                <a:ext cx="1964319" cy="38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</a:rPr>
                        <m:t>+4.49−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de-DE" sz="1000" b="0" i="1" smtClean="0">
                              <a:latin typeface="Cambria Math"/>
                            </a:rPr>
                            <m:t>6.35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5651721"/>
                <a:ext cx="1964319" cy="385362"/>
              </a:xfrm>
              <a:prstGeom prst="rect">
                <a:avLst/>
              </a:prstGeom>
              <a:blipFill>
                <a:blip r:embed="rId7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RMaj_Coule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000" y="863721"/>
            <a:ext cx="3048000" cy="228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bombarding energy </a:t>
            </a:r>
            <a:r>
              <a:rPr lang="en-US" sz="1800" dirty="0" smtClean="0">
                <a:solidFill>
                  <a:schemeClr val="tx1"/>
                </a:solidFill>
              </a:rPr>
              <a:t>pure electromagnetic interaction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126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GD160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692696"/>
            <a:ext cx="3957637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6675438" y="2137321"/>
            <a:ext cx="0" cy="1901825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5867400" y="1302296"/>
            <a:ext cx="3168650" cy="0"/>
          </a:xfrm>
          <a:prstGeom prst="line">
            <a:avLst/>
          </a:prstGeom>
          <a:noFill/>
          <a:ln w="15875">
            <a:solidFill>
              <a:srgbClr val="0000C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60000" y="4535721"/>
            <a:ext cx="2374900" cy="962025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imes New Roman" pitchFamily="18" charset="0"/>
              </a:rPr>
              <a:t>Nuclear interaction radius: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2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2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, 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half-density radii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60000" y="4931721"/>
                <a:ext cx="2154821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≅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+3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𝑓𝑚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4931721"/>
                <a:ext cx="2154821" cy="357534"/>
              </a:xfrm>
              <a:prstGeom prst="rect">
                <a:avLst/>
              </a:prstGeom>
              <a:blipFill>
                <a:blip r:embed="rId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360000" y="5651721"/>
                <a:ext cx="1964319" cy="38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</a:rPr>
                        <m:t>+4.49−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de-DE" sz="1000" b="0" i="1" smtClean="0">
                              <a:latin typeface="Cambria Math"/>
                            </a:rPr>
                            <m:t>6.35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5651721"/>
                <a:ext cx="1964319" cy="385362"/>
              </a:xfrm>
              <a:prstGeom prst="rect">
                <a:avLst/>
              </a:prstGeom>
              <a:blipFill>
                <a:blip r:embed="rId7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RMaj_Coule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000" y="863721"/>
            <a:ext cx="3048000" cy="228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bombarding energy </a:t>
            </a:r>
            <a:r>
              <a:rPr lang="en-US" sz="1800" dirty="0" smtClean="0">
                <a:solidFill>
                  <a:schemeClr val="tx1"/>
                </a:solidFill>
              </a:rPr>
              <a:t>pure electromagnetic interaction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4499992" y="5066955"/>
            <a:ext cx="155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</a:rPr>
              <a:t>nuclear absorption:</a:t>
            </a:r>
            <a:endParaRPr lang="en-US" altLang="de-DE" sz="1400" dirty="0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3995738" y="4534000"/>
            <a:ext cx="2224087" cy="33655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inel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endParaRPr lang="el-GR" altLang="de-DE" sz="16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3995738" y="4534000"/>
            <a:ext cx="1811337" cy="33655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inel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endParaRPr lang="el-GR" altLang="de-DE" sz="16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6043756" y="4939508"/>
                <a:ext cx="2992294" cy="505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𝑎𝑏𝑠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nary>
                            <m:nary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𝑊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𝑑𝑡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756" y="4939508"/>
                <a:ext cx="2992294" cy="505716"/>
              </a:xfrm>
              <a:prstGeom prst="rect">
                <a:avLst/>
              </a:prstGeom>
              <a:blipFill>
                <a:blip r:embed="rId9"/>
                <a:stretch>
                  <a:fillRect t="-143373" b="-2132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6302417" y="5459064"/>
                <a:ext cx="2733633" cy="503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𝑊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𝑟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417" y="5459064"/>
                <a:ext cx="2733633" cy="5032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5105294" y="6007066"/>
                <a:ext cx="3930756" cy="504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𝑎𝑏𝑠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𝐷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𝐼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294" y="6007066"/>
                <a:ext cx="3930756" cy="5043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9450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/>
      <p:bldP spid="16" grpId="0" animBg="1"/>
      <p:bldP spid="16" grpId="1" animBg="1"/>
      <p:bldP spid="17" grpId="0" animBg="1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GD160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692696"/>
            <a:ext cx="3957637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796136" y="4868937"/>
            <a:ext cx="3096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choose </a:t>
            </a:r>
            <a:r>
              <a:rPr lang="en-US" altLang="de-DE" sz="1400" b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adequate beam energy </a:t>
            </a:r>
            <a:r>
              <a:rPr lang="en-US" altLang="de-DE" sz="1400" b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E</a:t>
            </a:r>
            <a:r>
              <a:rPr lang="en-US" altLang="de-DE" sz="1400" b="1" baseline="-25000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lab</a:t>
            </a:r>
            <a:r>
              <a:rPr lang="en-US" altLang="de-DE" sz="1400" b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   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(D &gt; </a:t>
            </a:r>
            <a:r>
              <a:rPr lang="en-US" altLang="de-DE" sz="1400" dirty="0" err="1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D</a:t>
            </a:r>
            <a:r>
              <a:rPr lang="en-US" altLang="de-DE" sz="1400" baseline="-25000" dirty="0" err="1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min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 for all </a:t>
            </a:r>
            <a:r>
              <a:rPr lang="el-GR" altLang="de-DE" sz="14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θ</a:t>
            </a:r>
            <a:r>
              <a:rPr lang="de-DE" altLang="de-DE" sz="1400" baseline="-25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cm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)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5867400" y="1302296"/>
            <a:ext cx="3168650" cy="0"/>
          </a:xfrm>
          <a:prstGeom prst="line">
            <a:avLst/>
          </a:prstGeom>
          <a:noFill/>
          <a:ln w="15875">
            <a:solidFill>
              <a:srgbClr val="0000C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7159"/>
            <a:ext cx="4240212" cy="350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265486" y="2445296"/>
            <a:ext cx="3240087" cy="1588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322636" y="908596"/>
            <a:ext cx="3113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</a:rPr>
              <a:t>&lt; 1% deviation from Coulomb excitation</a:t>
            </a: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7306270" y="1268959"/>
            <a:ext cx="0" cy="2772000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7090370" y="899071"/>
            <a:ext cx="361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de-DE" sz="1600" baseline="-25000" smtClean="0">
                <a:solidFill>
                  <a:srgbClr val="FF0000"/>
                </a:solidFill>
                <a:latin typeface="Times New Roman" pitchFamily="18" charset="0"/>
              </a:rPr>
              <a:t>min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259632" y="4605884"/>
            <a:ext cx="3190232" cy="1107996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Rutherford scattering only if </a:t>
            </a:r>
            <a:r>
              <a:rPr lang="en-US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de-DE" sz="1400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min</a:t>
            </a:r>
            <a:r>
              <a:rPr lang="en-US" altLang="de-DE" sz="1400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is large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compared to </a:t>
            </a:r>
            <a:r>
              <a:rPr lang="en-US" altLang="de-DE" sz="1400" dirty="0" smtClean="0">
                <a:solidFill>
                  <a:srgbClr val="0000CC"/>
                </a:solidFill>
                <a:latin typeface="Times New Roman" pitchFamily="18" charset="0"/>
              </a:rPr>
              <a:t>nuclear radii + surfaces</a:t>
            </a:r>
            <a:r>
              <a:rPr lang="en-US" altLang="de-DE" sz="1400" dirty="0" smtClean="0">
                <a:latin typeface="Times New Roman" pitchFamily="18" charset="0"/>
              </a:rPr>
              <a:t>: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altLang="de-DE" sz="4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i="1" dirty="0" err="1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de-DE" sz="1600" i="1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min</a:t>
            </a:r>
            <a:r>
              <a:rPr lang="en-US" altLang="de-DE" sz="1600" i="1" dirty="0" smtClean="0">
                <a:solidFill>
                  <a:srgbClr val="FF0000"/>
                </a:solidFill>
                <a:latin typeface="Times New Roman" pitchFamily="18" charset="0"/>
              </a:rPr>
              <a:t> &gt; </a:t>
            </a:r>
            <a:r>
              <a:rPr lang="en-US" altLang="de-DE" sz="1600" i="1" dirty="0" err="1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de-DE" sz="1600" i="1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en-US" altLang="de-DE" sz="1600" i="1" dirty="0" smtClean="0">
                <a:solidFill>
                  <a:srgbClr val="FF0000"/>
                </a:solidFill>
                <a:latin typeface="Times New Roman" pitchFamily="18" charset="0"/>
              </a:rPr>
              <a:t> + C</a:t>
            </a:r>
            <a:r>
              <a:rPr lang="en-US" altLang="de-DE" sz="1600" i="1" baseline="-25000" dirty="0" smtClean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de-DE" sz="1600" i="1" dirty="0" smtClean="0">
                <a:solidFill>
                  <a:srgbClr val="FF0000"/>
                </a:solidFill>
                <a:latin typeface="Times New Roman" pitchFamily="18" charset="0"/>
              </a:rPr>
              <a:t> + 5 </a:t>
            </a:r>
            <a:r>
              <a:rPr lang="en-US" altLang="de-DE" sz="1600" i="1" dirty="0" err="1" smtClean="0">
                <a:solidFill>
                  <a:srgbClr val="FF0000"/>
                </a:solidFill>
                <a:latin typeface="Times New Roman" pitchFamily="18" charset="0"/>
              </a:rPr>
              <a:t>fm</a:t>
            </a:r>
            <a:endParaRPr lang="en-US" altLang="de-DE" sz="1600" i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altLang="de-DE" sz="400" i="1" dirty="0" smtClean="0">
              <a:latin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, 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half-density radii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bombarding energy </a:t>
            </a:r>
            <a:r>
              <a:rPr lang="en-US" sz="1800" dirty="0" smtClean="0">
                <a:solidFill>
                  <a:schemeClr val="tx1"/>
                </a:solidFill>
              </a:rPr>
              <a:t>pure electromagnetic interaction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51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7157</Words>
  <Application>Microsoft Office PowerPoint</Application>
  <PresentationFormat>Bildschirmpräsentation (4:3)</PresentationFormat>
  <Paragraphs>670</Paragraphs>
  <Slides>61</Slides>
  <Notes>58</Notes>
  <HiddenSlides>2</HiddenSlides>
  <MMClips>6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75" baseType="lpstr">
      <vt:lpstr>ＭＳ Ｐゴシック</vt:lpstr>
      <vt:lpstr>Arial</vt:lpstr>
      <vt:lpstr>Arial Unicode MS</vt:lpstr>
      <vt:lpstr>Calibri</vt:lpstr>
      <vt:lpstr>Cambria Math</vt:lpstr>
      <vt:lpstr>Comic Sans MS</vt:lpstr>
      <vt:lpstr>新細明體</vt:lpstr>
      <vt:lpstr>Symbol</vt:lpstr>
      <vt:lpstr>Times New Roman</vt:lpstr>
      <vt:lpstr>Verdana</vt:lpstr>
      <vt:lpstr>Wingdings</vt:lpstr>
      <vt:lpstr>Larissa</vt:lpstr>
      <vt:lpstr>1_Larissa</vt:lpstr>
      <vt:lpstr>Equation</vt:lpstr>
      <vt:lpstr>Outline: Coulomb excitation</vt:lpstr>
      <vt:lpstr>Coulomb excitation</vt:lpstr>
      <vt:lpstr>Coulomb excitation particle detection</vt:lpstr>
      <vt:lpstr>Coulomb excitation particle detection</vt:lpstr>
      <vt:lpstr>Coulomb excitation Sommerfeld parameter</vt:lpstr>
      <vt:lpstr>Classical Coulomb trajectories</vt:lpstr>
      <vt:lpstr>Safe bombarding energy pure electromagnetic interaction</vt:lpstr>
      <vt:lpstr>Safe bombarding energy pure electromagnetic interaction</vt:lpstr>
      <vt:lpstr>Safe bombarding energy pure electromagnetic interaction</vt:lpstr>
      <vt:lpstr>PowerPoint-Präsentation</vt:lpstr>
      <vt:lpstr>Electric fields of multipoles</vt:lpstr>
      <vt:lpstr>Electric fields of multipoles</vt:lpstr>
      <vt:lpstr>Electric fields of multipoles</vt:lpstr>
      <vt:lpstr>Electric fields of multipoles</vt:lpstr>
      <vt:lpstr>Electric fields of multipoles deformation parameters</vt:lpstr>
      <vt:lpstr>Electric fields of multipoles Weisskopf estimate</vt:lpstr>
      <vt:lpstr>Electric fields of multipoles</vt:lpstr>
      <vt:lpstr>Monopole, dipole, quadrupole, …</vt:lpstr>
      <vt:lpstr>Particle γ-ray coincidence measurement</vt:lpstr>
      <vt:lpstr>Coulomb excitation  particle – γ-ray coincidence measurement</vt:lpstr>
      <vt:lpstr>Coulomb excitation particle – γ-ray coincidence measurement</vt:lpstr>
      <vt:lpstr>Coulomb excitation particle – γ-ray coincidence measurement</vt:lpstr>
      <vt:lpstr>Kinematics</vt:lpstr>
      <vt:lpstr>Coulomb excitation at IUAC</vt:lpstr>
      <vt:lpstr>Coulomb excitation at IUAC</vt:lpstr>
      <vt:lpstr>Annular gas-filled parallel-plate avalanche counter (PPAC)</vt:lpstr>
      <vt:lpstr>Doppler shift correction 58Ni + 122Sn at 175 MeV</vt:lpstr>
      <vt:lpstr>Doppler shift correction 58Ni + 122Sn at 175 MeV</vt:lpstr>
      <vt:lpstr>Experimental set-up</vt:lpstr>
      <vt:lpstr>Particle-gamma coincidence spectroscopy</vt:lpstr>
      <vt:lpstr>Particle-gamma coincidence spectroscopy</vt:lpstr>
      <vt:lpstr>Particle-gamma coincidence spectroscopy</vt:lpstr>
      <vt:lpstr>Particle-gamma angular correlation</vt:lpstr>
      <vt:lpstr>Conversion electrons</vt:lpstr>
      <vt:lpstr>Coulomb excitation results of semi-magic Sn isotopes</vt:lpstr>
      <vt:lpstr>Coulomb excitation results of semi-magic Sn isotopes</vt:lpstr>
      <vt:lpstr>Coulomb excitation team</vt:lpstr>
      <vt:lpstr>Multiple (multi-step) Coulomb excitation</vt:lpstr>
      <vt:lpstr>γ-ray decay after multiple Coulomb excitation</vt:lpstr>
      <vt:lpstr>The reorientation effect</vt:lpstr>
      <vt:lpstr>Shape coexistence in 74Kr</vt:lpstr>
      <vt:lpstr>Doppler shift correction 208Pb + 164Dy at 978 MeV</vt:lpstr>
      <vt:lpstr>Doppler shift correction 208Pb + 164Dy at 978 MeV</vt:lpstr>
      <vt:lpstr>Doppler shift correction 208Pb + 164Dy at 978 MeV</vt:lpstr>
      <vt:lpstr>Deformed nuclei collective rotation and nucleon pairing</vt:lpstr>
      <vt:lpstr>GOSIA code</vt:lpstr>
      <vt:lpstr>Coulomb excitation angular momentum transfer</vt:lpstr>
      <vt:lpstr>Coulomb excitation energy transfer</vt:lpstr>
      <vt:lpstr>Shape parameterization</vt:lpstr>
      <vt:lpstr>Octupole collectivity</vt:lpstr>
      <vt:lpstr>Octupole collectivity</vt:lpstr>
      <vt:lpstr>The double oscillator</vt:lpstr>
      <vt:lpstr>Experimental set-up</vt:lpstr>
      <vt:lpstr>γ-ray spectrum of 226Ra</vt:lpstr>
      <vt:lpstr>Signature of an octupole deformed nucleus</vt:lpstr>
      <vt:lpstr>Electric transition quadrupole moments in 226Ra</vt:lpstr>
      <vt:lpstr>Static quadrupole moments in 226Ra</vt:lpstr>
      <vt:lpstr>Electric transition octupole moments in 226Ra</vt:lpstr>
      <vt:lpstr>Intrinsic electric dipole moments in 226Ra</vt:lpstr>
      <vt:lpstr>Coulomb excitation of 226Ra</vt:lpstr>
      <vt:lpstr>Evolution of nuclear structure as a function of nucleon number</vt:lpstr>
    </vt:vector>
  </TitlesOfParts>
  <Company>IKP,Universität zu 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RISING Spectroscopy at relativistic energies</dc:title>
  <dc:creator>Peter Reiter</dc:creator>
  <cp:lastModifiedBy>Wollersheim, Hans-Juergen Dr.</cp:lastModifiedBy>
  <cp:revision>1472</cp:revision>
  <dcterms:created xsi:type="dcterms:W3CDTF">2002-02-11T17:14:28Z</dcterms:created>
  <dcterms:modified xsi:type="dcterms:W3CDTF">2022-09-09T11:01:19Z</dcterms:modified>
</cp:coreProperties>
</file>