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3" r:id="rId1"/>
  </p:sldMasterIdLst>
  <p:notesMasterIdLst>
    <p:notesMasterId r:id="rId64"/>
  </p:notesMasterIdLst>
  <p:handoutMasterIdLst>
    <p:handoutMasterId r:id="rId65"/>
  </p:handoutMasterIdLst>
  <p:sldIdLst>
    <p:sldId id="1693" r:id="rId2"/>
    <p:sldId id="1694" r:id="rId3"/>
    <p:sldId id="1695" r:id="rId4"/>
    <p:sldId id="1756" r:id="rId5"/>
    <p:sldId id="1757" r:id="rId6"/>
    <p:sldId id="1758" r:id="rId7"/>
    <p:sldId id="1759" r:id="rId8"/>
    <p:sldId id="1696" r:id="rId9"/>
    <p:sldId id="1697" r:id="rId10"/>
    <p:sldId id="1698" r:id="rId11"/>
    <p:sldId id="1699" r:id="rId12"/>
    <p:sldId id="1700" r:id="rId13"/>
    <p:sldId id="1701" r:id="rId14"/>
    <p:sldId id="1761" r:id="rId15"/>
    <p:sldId id="1702" r:id="rId16"/>
    <p:sldId id="1760" r:id="rId17"/>
    <p:sldId id="1703" r:id="rId18"/>
    <p:sldId id="1763" r:id="rId19"/>
    <p:sldId id="1704" r:id="rId20"/>
    <p:sldId id="1705" r:id="rId21"/>
    <p:sldId id="1706" r:id="rId22"/>
    <p:sldId id="1707" r:id="rId23"/>
    <p:sldId id="1708" r:id="rId24"/>
    <p:sldId id="1709" r:id="rId25"/>
    <p:sldId id="1710" r:id="rId26"/>
    <p:sldId id="1755" r:id="rId27"/>
    <p:sldId id="1711" r:id="rId28"/>
    <p:sldId id="1712" r:id="rId29"/>
    <p:sldId id="1713" r:id="rId30"/>
    <p:sldId id="1714" r:id="rId31"/>
    <p:sldId id="1715" r:id="rId32"/>
    <p:sldId id="1716" r:id="rId33"/>
    <p:sldId id="1718" r:id="rId34"/>
    <p:sldId id="1719" r:id="rId35"/>
    <p:sldId id="1720" r:id="rId36"/>
    <p:sldId id="1725" r:id="rId37"/>
    <p:sldId id="1726" r:id="rId38"/>
    <p:sldId id="1727" r:id="rId39"/>
    <p:sldId id="1729" r:id="rId40"/>
    <p:sldId id="1730" r:id="rId41"/>
    <p:sldId id="1731" r:id="rId42"/>
    <p:sldId id="1732" r:id="rId43"/>
    <p:sldId id="1733" r:id="rId44"/>
    <p:sldId id="1734" r:id="rId45"/>
    <p:sldId id="1735" r:id="rId46"/>
    <p:sldId id="1736" r:id="rId47"/>
    <p:sldId id="1737" r:id="rId48"/>
    <p:sldId id="1738" r:id="rId49"/>
    <p:sldId id="1739" r:id="rId50"/>
    <p:sldId id="1740" r:id="rId51"/>
    <p:sldId id="1762" r:id="rId52"/>
    <p:sldId id="1741" r:id="rId53"/>
    <p:sldId id="1751" r:id="rId54"/>
    <p:sldId id="1754" r:id="rId55"/>
    <p:sldId id="1752" r:id="rId56"/>
    <p:sldId id="1753" r:id="rId57"/>
    <p:sldId id="1742" r:id="rId58"/>
    <p:sldId id="1743" r:id="rId59"/>
    <p:sldId id="1744" r:id="rId60"/>
    <p:sldId id="1745" r:id="rId61"/>
    <p:sldId id="1749" r:id="rId62"/>
    <p:sldId id="1750" r:id="rId63"/>
  </p:sldIdLst>
  <p:sldSz cx="9144000" cy="6858000" type="screen4x3"/>
  <p:notesSz cx="6797675" cy="9926638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40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CC"/>
    <a:srgbClr val="CC0000"/>
    <a:srgbClr val="E1F1F3"/>
    <a:srgbClr val="D9EDEF"/>
    <a:srgbClr val="FFFFFF"/>
    <a:srgbClr val="66FF66"/>
    <a:srgbClr val="336600"/>
    <a:srgbClr val="0066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53" autoAdjust="0"/>
    <p:restoredTop sz="94689" autoAdjust="0"/>
  </p:normalViewPr>
  <p:slideViewPr>
    <p:cSldViewPr>
      <p:cViewPr varScale="1">
        <p:scale>
          <a:sx n="65" d="100"/>
          <a:sy n="65" d="100"/>
        </p:scale>
        <p:origin x="1512" y="72"/>
      </p:cViewPr>
      <p:guideLst>
        <p:guide orient="horz" pos="3840"/>
        <p:guide pos="46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690"/>
    </p:cViewPr>
  </p:sorterViewPr>
  <p:notesViewPr>
    <p:cSldViewPr>
      <p:cViewPr varScale="1">
        <p:scale>
          <a:sx n="84" d="100"/>
          <a:sy n="84" d="100"/>
        </p:scale>
        <p:origin x="-1884" y="-84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9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image" Target="../media/image6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2" Type="http://schemas.openxmlformats.org/officeDocument/2006/relationships/image" Target="../media/image74.wmf"/><Relationship Id="rId1" Type="http://schemas.openxmlformats.org/officeDocument/2006/relationships/image" Target="../media/image73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92.wmf"/><Relationship Id="rId1" Type="http://schemas.openxmlformats.org/officeDocument/2006/relationships/image" Target="../media/image91.e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image" Target="../media/image97.wmf"/><Relationship Id="rId1" Type="http://schemas.openxmlformats.org/officeDocument/2006/relationships/image" Target="../media/image96.wmf"/><Relationship Id="rId5" Type="http://schemas.openxmlformats.org/officeDocument/2006/relationships/image" Target="../media/image100.wmf"/><Relationship Id="rId4" Type="http://schemas.openxmlformats.org/officeDocument/2006/relationships/image" Target="../media/image99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wmf"/><Relationship Id="rId1" Type="http://schemas.openxmlformats.org/officeDocument/2006/relationships/image" Target="../media/image101.w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wmf"/><Relationship Id="rId1" Type="http://schemas.openxmlformats.org/officeDocument/2006/relationships/image" Target="../media/image101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2" Type="http://schemas.openxmlformats.org/officeDocument/2006/relationships/image" Target="../media/image108.emf"/><Relationship Id="rId1" Type="http://schemas.openxmlformats.org/officeDocument/2006/relationships/image" Target="../media/image107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image" Target="../media/image12.e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image" Target="../media/image115.emf"/><Relationship Id="rId1" Type="http://schemas.openxmlformats.org/officeDocument/2006/relationships/image" Target="../media/image114.emf"/><Relationship Id="rId5" Type="http://schemas.openxmlformats.org/officeDocument/2006/relationships/image" Target="../media/image118.emf"/><Relationship Id="rId4" Type="http://schemas.openxmlformats.org/officeDocument/2006/relationships/image" Target="../media/image117.e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image" Target="../media/image122.emf"/><Relationship Id="rId1" Type="http://schemas.openxmlformats.org/officeDocument/2006/relationships/image" Target="../media/image121.e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wmf"/><Relationship Id="rId1" Type="http://schemas.openxmlformats.org/officeDocument/2006/relationships/image" Target="../media/image33.wmf"/><Relationship Id="rId5" Type="http://schemas.openxmlformats.org/officeDocument/2006/relationships/image" Target="../media/image37.wmf"/><Relationship Id="rId4" Type="http://schemas.openxmlformats.org/officeDocument/2006/relationships/image" Target="../media/image36.emf"/></Relationships>
</file>

<file path=ppt/drawings/_rels/vmlDrawing2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emf"/><Relationship Id="rId1" Type="http://schemas.openxmlformats.org/officeDocument/2006/relationships/image" Target="../media/image127.w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emf"/><Relationship Id="rId2" Type="http://schemas.openxmlformats.org/officeDocument/2006/relationships/image" Target="../media/image132.emf"/><Relationship Id="rId1" Type="http://schemas.openxmlformats.org/officeDocument/2006/relationships/image" Target="../media/image131.emf"/><Relationship Id="rId4" Type="http://schemas.openxmlformats.org/officeDocument/2006/relationships/image" Target="../media/image134.emf"/></Relationships>
</file>

<file path=ppt/drawings/_rels/vmlDrawing2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emf"/><Relationship Id="rId1" Type="http://schemas.openxmlformats.org/officeDocument/2006/relationships/image" Target="../media/image136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1.wmf"/></Relationships>
</file>

<file path=ppt/drawings/_rels/vmlDrawing2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wmf"/><Relationship Id="rId1" Type="http://schemas.openxmlformats.org/officeDocument/2006/relationships/image" Target="../media/image144.emf"/></Relationships>
</file>

<file path=ppt/drawings/_rels/vmlDrawing2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wmf"/><Relationship Id="rId2" Type="http://schemas.openxmlformats.org/officeDocument/2006/relationships/image" Target="../media/image148.wmf"/><Relationship Id="rId1" Type="http://schemas.openxmlformats.org/officeDocument/2006/relationships/image" Target="../media/image147.wmf"/><Relationship Id="rId5" Type="http://schemas.openxmlformats.org/officeDocument/2006/relationships/image" Target="../media/image151.wmf"/><Relationship Id="rId4" Type="http://schemas.openxmlformats.org/officeDocument/2006/relationships/image" Target="../media/image150.wmf"/></Relationships>
</file>

<file path=ppt/drawings/_rels/vmlDrawing2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wmf"/><Relationship Id="rId2" Type="http://schemas.openxmlformats.org/officeDocument/2006/relationships/image" Target="../media/image154.emf"/><Relationship Id="rId1" Type="http://schemas.openxmlformats.org/officeDocument/2006/relationships/image" Target="../media/image153.wmf"/><Relationship Id="rId4" Type="http://schemas.openxmlformats.org/officeDocument/2006/relationships/image" Target="../media/image15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1.emf"/></Relationships>
</file>

<file path=ppt/drawings/_rels/vmlDrawing3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wmf"/><Relationship Id="rId2" Type="http://schemas.openxmlformats.org/officeDocument/2006/relationships/image" Target="../media/image185.emf"/><Relationship Id="rId1" Type="http://schemas.openxmlformats.org/officeDocument/2006/relationships/image" Target="../media/image184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9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image" Target="../media/image19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image" Target="../media/image1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wmf"/><Relationship Id="rId1" Type="http://schemas.openxmlformats.org/officeDocument/2006/relationships/image" Target="../media/image33.wmf"/><Relationship Id="rId5" Type="http://schemas.openxmlformats.org/officeDocument/2006/relationships/image" Target="../media/image37.wmf"/><Relationship Id="rId4" Type="http://schemas.openxmlformats.org/officeDocument/2006/relationships/image" Target="../media/image3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image" Target="../media/image4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880" cy="493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41" tIns="45770" rIns="91541" bIns="45770" numCol="1" anchor="t" anchorCtr="0" compatLnSpc="1">
            <a:prstTxWarp prst="textNoShape">
              <a:avLst/>
            </a:prstTxWarp>
          </a:bodyPr>
          <a:lstStyle>
            <a:lvl1pPr algn="l" defTabSz="915591" eaLnBrk="1" hangingPunct="1">
              <a:spcBef>
                <a:spcPct val="50000"/>
              </a:spcBef>
              <a:buFontTx/>
              <a:buChar char="•"/>
              <a:defRPr sz="1200">
                <a:latin typeface="Arial Unicode MS" pitchFamily="34" charset="-128"/>
              </a:defRPr>
            </a:lvl1pPr>
          </a:lstStyle>
          <a:p>
            <a:endParaRPr lang="en-US" altLang="de-DE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796" y="0"/>
            <a:ext cx="2945879" cy="493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41" tIns="45770" rIns="91541" bIns="45770" numCol="1" anchor="t" anchorCtr="0" compatLnSpc="1">
            <a:prstTxWarp prst="textNoShape">
              <a:avLst/>
            </a:prstTxWarp>
          </a:bodyPr>
          <a:lstStyle>
            <a:lvl1pPr algn="r" defTabSz="915591" eaLnBrk="1" hangingPunct="1">
              <a:spcBef>
                <a:spcPct val="50000"/>
              </a:spcBef>
              <a:buFontTx/>
              <a:buChar char="•"/>
              <a:defRPr sz="1200">
                <a:latin typeface="Arial Unicode MS" pitchFamily="34" charset="-128"/>
              </a:defRPr>
            </a:lvl1pPr>
          </a:lstStyle>
          <a:p>
            <a:endParaRPr lang="en-US" altLang="de-DE"/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3417"/>
            <a:ext cx="2945880" cy="493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41" tIns="45770" rIns="91541" bIns="45770" numCol="1" anchor="b" anchorCtr="0" compatLnSpc="1">
            <a:prstTxWarp prst="textNoShape">
              <a:avLst/>
            </a:prstTxWarp>
          </a:bodyPr>
          <a:lstStyle>
            <a:lvl1pPr algn="l" defTabSz="915591" eaLnBrk="1" hangingPunct="1">
              <a:spcBef>
                <a:spcPct val="50000"/>
              </a:spcBef>
              <a:buFontTx/>
              <a:buChar char="•"/>
              <a:defRPr sz="1200">
                <a:latin typeface="Arial Unicode MS" pitchFamily="34" charset="-128"/>
              </a:defRPr>
            </a:lvl1pPr>
          </a:lstStyle>
          <a:p>
            <a:endParaRPr lang="en-US" altLang="de-DE"/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796" y="9433417"/>
            <a:ext cx="2945879" cy="493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41" tIns="45770" rIns="91541" bIns="45770" numCol="1" anchor="b" anchorCtr="0" compatLnSpc="1">
            <a:prstTxWarp prst="textNoShape">
              <a:avLst/>
            </a:prstTxWarp>
          </a:bodyPr>
          <a:lstStyle>
            <a:lvl1pPr algn="r" defTabSz="915591" eaLnBrk="1" hangingPunct="1">
              <a:spcBef>
                <a:spcPct val="50000"/>
              </a:spcBef>
              <a:buFontTx/>
              <a:buChar char="•"/>
              <a:defRPr sz="1200">
                <a:latin typeface="Arial Unicode MS" pitchFamily="34" charset="-128"/>
              </a:defRPr>
            </a:lvl1pPr>
          </a:lstStyle>
          <a:p>
            <a:fld id="{9C97765F-009D-4615-9660-22AEA7C40238}" type="slidenum">
              <a:rPr lang="en-US" altLang="de-DE"/>
              <a:pPr/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0606423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880" cy="493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41" tIns="45770" rIns="91541" bIns="45770" numCol="1" anchor="t" anchorCtr="0" compatLnSpc="1">
            <a:prstTxWarp prst="textNoShape">
              <a:avLst/>
            </a:prstTxWarp>
          </a:bodyPr>
          <a:lstStyle>
            <a:lvl1pPr algn="l" defTabSz="915591" eaLnBrk="1" hangingPunct="1">
              <a:spcBef>
                <a:spcPct val="20000"/>
              </a:spcBef>
              <a:buFontTx/>
              <a:buChar char="•"/>
              <a:defRPr sz="1200">
                <a:latin typeface="Comic Sans MS" pitchFamily="66" charset="0"/>
              </a:defRPr>
            </a:lvl1pPr>
          </a:lstStyle>
          <a:p>
            <a:endParaRPr lang="en-US" altLang="de-DE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796" y="0"/>
            <a:ext cx="2945879" cy="493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41" tIns="45770" rIns="91541" bIns="45770" numCol="1" anchor="t" anchorCtr="0" compatLnSpc="1">
            <a:prstTxWarp prst="textNoShape">
              <a:avLst/>
            </a:prstTxWarp>
          </a:bodyPr>
          <a:lstStyle>
            <a:lvl1pPr algn="r" defTabSz="915591" eaLnBrk="1" hangingPunct="1">
              <a:spcBef>
                <a:spcPct val="20000"/>
              </a:spcBef>
              <a:buFontTx/>
              <a:buChar char="•"/>
              <a:defRPr sz="1200">
                <a:latin typeface="Comic Sans MS" pitchFamily="66" charset="0"/>
              </a:defRPr>
            </a:lvl1pPr>
          </a:lstStyle>
          <a:p>
            <a:endParaRPr lang="en-US" altLang="de-DE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0938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7019" y="4715598"/>
            <a:ext cx="4983639" cy="4466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41" tIns="45770" rIns="91541" bIns="4577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text styles</a:t>
            </a:r>
          </a:p>
          <a:p>
            <a:pPr lvl="1"/>
            <a:r>
              <a:rPr lang="en-US" altLang="de-DE" smtClean="0"/>
              <a:t>Second level</a:t>
            </a:r>
          </a:p>
          <a:p>
            <a:pPr lvl="2"/>
            <a:r>
              <a:rPr lang="en-US" altLang="de-DE" smtClean="0"/>
              <a:t>Third level</a:t>
            </a:r>
          </a:p>
          <a:p>
            <a:pPr lvl="3"/>
            <a:r>
              <a:rPr lang="en-US" altLang="de-DE" smtClean="0"/>
              <a:t>Fourth level</a:t>
            </a:r>
          </a:p>
          <a:p>
            <a:pPr lvl="4"/>
            <a:r>
              <a:rPr lang="en-US" altLang="de-DE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3417"/>
            <a:ext cx="2945880" cy="493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41" tIns="45770" rIns="91541" bIns="45770" numCol="1" anchor="b" anchorCtr="0" compatLnSpc="1">
            <a:prstTxWarp prst="textNoShape">
              <a:avLst/>
            </a:prstTxWarp>
          </a:bodyPr>
          <a:lstStyle>
            <a:lvl1pPr algn="l" defTabSz="915591" eaLnBrk="1" hangingPunct="1">
              <a:spcBef>
                <a:spcPct val="20000"/>
              </a:spcBef>
              <a:buFontTx/>
              <a:buChar char="•"/>
              <a:defRPr sz="1200">
                <a:latin typeface="Comic Sans MS" pitchFamily="66" charset="0"/>
              </a:defRPr>
            </a:lvl1pPr>
          </a:lstStyle>
          <a:p>
            <a:endParaRPr lang="en-US" altLang="de-DE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796" y="9433417"/>
            <a:ext cx="2945879" cy="493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41" tIns="45770" rIns="91541" bIns="45770" numCol="1" anchor="b" anchorCtr="0" compatLnSpc="1">
            <a:prstTxWarp prst="textNoShape">
              <a:avLst/>
            </a:prstTxWarp>
          </a:bodyPr>
          <a:lstStyle>
            <a:lvl1pPr algn="r" defTabSz="915591" eaLnBrk="1" hangingPunct="1">
              <a:spcBef>
                <a:spcPct val="20000"/>
              </a:spcBef>
              <a:buFontTx/>
              <a:buChar char="•"/>
              <a:defRPr sz="1200">
                <a:latin typeface="Comic Sans MS" pitchFamily="66" charset="0"/>
              </a:defRPr>
            </a:lvl1pPr>
          </a:lstStyle>
          <a:p>
            <a:fld id="{6F82F727-3C41-4D93-A0E5-BFD018A5601B}" type="slidenum">
              <a:rPr lang="en-US" altLang="de-DE"/>
              <a:pPr/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4926680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3253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02872-054E-4DC1-8281-0EC203A9341F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7210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02872-054E-4DC1-8281-0EC203A9341F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1167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lower </a:t>
            </a:r>
            <a:r>
              <a:rPr lang="en-US" dirty="0" err="1" smtClean="0"/>
              <a:t>multipolarities</a:t>
            </a:r>
            <a:r>
              <a:rPr lang="en-US" dirty="0" smtClean="0"/>
              <a:t> are dominant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02872-054E-4DC1-8281-0EC203A9341F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93036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lower </a:t>
            </a:r>
            <a:r>
              <a:rPr lang="en-US" dirty="0" err="1" smtClean="0"/>
              <a:t>multipolarities</a:t>
            </a:r>
            <a:r>
              <a:rPr lang="en-US" dirty="0" smtClean="0"/>
              <a:t> are dominant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02872-054E-4DC1-8281-0EC203A9341F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44524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invariant-mass</a:t>
            </a:r>
            <a:r>
              <a:rPr lang="en-US" baseline="0" dirty="0" smtClean="0"/>
              <a:t> technique, Rossi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02872-054E-4DC1-8281-0EC203A9341F}" type="slidenum">
              <a:rPr lang="de-DE" smtClean="0"/>
              <a:t>53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6217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12.06.2022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8109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12.06.2022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3540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12.06.2022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5394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76591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12.06.2022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9213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12.06.2022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5230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12.06.2022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9590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12.06.2022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48337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12.06.2022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8601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12.06.2022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2853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12.06.2022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9970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4400"/>
          </a:xfrm>
          <a:prstGeom prst="rect">
            <a:avLst/>
          </a:prstGeom>
          <a:solidFill>
            <a:srgbClr val="0066F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pic>
        <p:nvPicPr>
          <p:cNvPr id="7" name="Picture 4" descr="GSI-logo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578600"/>
            <a:ext cx="650875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5"/>
          <p:cNvSpPr>
            <a:spLocks noChangeShapeType="1"/>
          </p:cNvSpPr>
          <p:nvPr userDrawn="1"/>
        </p:nvSpPr>
        <p:spPr bwMode="auto">
          <a:xfrm>
            <a:off x="0" y="6553200"/>
            <a:ext cx="91440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4763" y="6589713"/>
            <a:ext cx="9139237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Hans-Jürgen </a:t>
            </a:r>
            <a:r>
              <a:rPr lang="de-DE" altLang="de-DE" sz="1000" dirty="0" err="1" smtClean="0">
                <a:solidFill>
                  <a:srgbClr val="000000"/>
                </a:solidFill>
                <a:cs typeface="Arial" charset="0"/>
              </a:rPr>
              <a:t>Wollersheim</a:t>
            </a: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de-DE" altLang="de-DE" sz="1000" baseline="0" dirty="0" smtClean="0">
                <a:solidFill>
                  <a:srgbClr val="000000"/>
                </a:solidFill>
                <a:cs typeface="Arial" charset="0"/>
              </a:rPr>
              <a:t>- </a:t>
            </a: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2022</a:t>
            </a:r>
            <a:endParaRPr lang="en-US" altLang="de-DE" sz="1000" dirty="0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107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2400" kern="1200">
          <a:solidFill>
            <a:srgbClr val="FFC000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h.j.wollersheim@gsi.d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jpeg"/><Relationship Id="rId4" Type="http://schemas.openxmlformats.org/officeDocument/2006/relationships/hyperlink" Target="https://web-docs.gsi.de/~wolle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0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19.emf"/><Relationship Id="rId4" Type="http://schemas.openxmlformats.org/officeDocument/2006/relationships/oleObject" Target="../embeddings/oleObject8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wmf"/><Relationship Id="rId5" Type="http://schemas.openxmlformats.org/officeDocument/2006/relationships/image" Target="../media/image28.png"/><Relationship Id="rId4" Type="http://schemas.openxmlformats.org/officeDocument/2006/relationships/image" Target="../media/image27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13" Type="http://schemas.openxmlformats.org/officeDocument/2006/relationships/oleObject" Target="../embeddings/oleObject13.bin"/><Relationship Id="rId18" Type="http://schemas.openxmlformats.org/officeDocument/2006/relationships/image" Target="../media/image37.wm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9.jpeg"/><Relationship Id="rId12" Type="http://schemas.openxmlformats.org/officeDocument/2006/relationships/image" Target="../media/image42.gif"/><Relationship Id="rId17" Type="http://schemas.openxmlformats.org/officeDocument/2006/relationships/oleObject" Target="../embeddings/oleObject15.bin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36.emf"/><Relationship Id="rId1" Type="http://schemas.openxmlformats.org/officeDocument/2006/relationships/vmlDrawing" Target="../drawings/vmlDrawing7.vml"/><Relationship Id="rId6" Type="http://schemas.openxmlformats.org/officeDocument/2006/relationships/image" Target="../media/image33.wmf"/><Relationship Id="rId11" Type="http://schemas.openxmlformats.org/officeDocument/2006/relationships/image" Target="../media/image41.gif"/><Relationship Id="rId5" Type="http://schemas.openxmlformats.org/officeDocument/2006/relationships/oleObject" Target="../embeddings/oleObject11.bin"/><Relationship Id="rId15" Type="http://schemas.openxmlformats.org/officeDocument/2006/relationships/oleObject" Target="../embeddings/oleObject14.bin"/><Relationship Id="rId10" Type="http://schemas.openxmlformats.org/officeDocument/2006/relationships/image" Target="../media/image40.gif"/><Relationship Id="rId4" Type="http://schemas.openxmlformats.org/officeDocument/2006/relationships/image" Target="../media/image38.wmf"/><Relationship Id="rId9" Type="http://schemas.openxmlformats.org/officeDocument/2006/relationships/image" Target="../media/image34.wmf"/><Relationship Id="rId14" Type="http://schemas.openxmlformats.org/officeDocument/2006/relationships/image" Target="../media/image35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oleObject" Target="../embeddings/oleObject16.bin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wmf"/><Relationship Id="rId9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3" Type="http://schemas.openxmlformats.org/officeDocument/2006/relationships/oleObject" Target="../embeddings/oleObject17.bin"/><Relationship Id="rId7" Type="http://schemas.openxmlformats.org/officeDocument/2006/relationships/oleObject" Target="../embeddings/oleObject1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50.emf"/><Relationship Id="rId5" Type="http://schemas.openxmlformats.org/officeDocument/2006/relationships/oleObject" Target="../embeddings/oleObject18.bin"/><Relationship Id="rId10" Type="http://schemas.openxmlformats.org/officeDocument/2006/relationships/image" Target="../media/image53.png"/><Relationship Id="rId4" Type="http://schemas.openxmlformats.org/officeDocument/2006/relationships/image" Target="../media/image49.emf"/><Relationship Id="rId9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oleObject" Target="../embeddings/oleObject20.bin"/><Relationship Id="rId7" Type="http://schemas.openxmlformats.org/officeDocument/2006/relationships/image" Target="../media/image58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30.png"/><Relationship Id="rId9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3" Type="http://schemas.openxmlformats.org/officeDocument/2006/relationships/image" Target="../media/image59.png"/><Relationship Id="rId7" Type="http://schemas.openxmlformats.org/officeDocument/2006/relationships/image" Target="../media/image61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21.bin"/><Relationship Id="rId11" Type="http://schemas.openxmlformats.org/officeDocument/2006/relationships/image" Target="../media/image63.emf"/><Relationship Id="rId5" Type="http://schemas.openxmlformats.org/officeDocument/2006/relationships/image" Target="../media/image65.png"/><Relationship Id="rId10" Type="http://schemas.openxmlformats.org/officeDocument/2006/relationships/oleObject" Target="../embeddings/oleObject23.bin"/><Relationship Id="rId4" Type="http://schemas.openxmlformats.org/officeDocument/2006/relationships/image" Target="../media/image64.jpeg"/><Relationship Id="rId9" Type="http://schemas.openxmlformats.org/officeDocument/2006/relationships/image" Target="../media/image62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oleObject" Target="../embeddings/oleObject24.bin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67.png"/><Relationship Id="rId5" Type="http://schemas.openxmlformats.org/officeDocument/2006/relationships/image" Target="../media/image66.wmf"/><Relationship Id="rId10" Type="http://schemas.openxmlformats.org/officeDocument/2006/relationships/image" Target="../media/image71.jpeg"/><Relationship Id="rId4" Type="http://schemas.openxmlformats.org/officeDocument/2006/relationships/image" Target="../media/image30.png"/><Relationship Id="rId9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3" Type="http://schemas.openxmlformats.org/officeDocument/2006/relationships/image" Target="../media/image66.wmf"/><Relationship Id="rId7" Type="http://schemas.openxmlformats.org/officeDocument/2006/relationships/image" Target="../media/image73.wmf"/><Relationship Id="rId12" Type="http://schemas.openxmlformats.org/officeDocument/2006/relationships/image" Target="../media/image77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25.bin"/><Relationship Id="rId11" Type="http://schemas.openxmlformats.org/officeDocument/2006/relationships/image" Target="../media/image75.wmf"/><Relationship Id="rId5" Type="http://schemas.openxmlformats.org/officeDocument/2006/relationships/image" Target="../media/image76.png"/><Relationship Id="rId10" Type="http://schemas.openxmlformats.org/officeDocument/2006/relationships/oleObject" Target="../embeddings/oleObject27.bin"/><Relationship Id="rId4" Type="http://schemas.openxmlformats.org/officeDocument/2006/relationships/image" Target="../media/image67.png"/><Relationship Id="rId9" Type="http://schemas.openxmlformats.org/officeDocument/2006/relationships/image" Target="../media/image74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89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7" Type="http://schemas.openxmlformats.org/officeDocument/2006/relationships/image" Target="../media/image90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92.wmf"/><Relationship Id="rId5" Type="http://schemas.openxmlformats.org/officeDocument/2006/relationships/oleObject" Target="../embeddings/oleObject29.bin"/><Relationship Id="rId4" Type="http://schemas.openxmlformats.org/officeDocument/2006/relationships/image" Target="../media/image91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0.png"/><Relationship Id="rId5" Type="http://schemas.openxmlformats.org/officeDocument/2006/relationships/image" Target="../media/image90.jpeg"/><Relationship Id="rId4" Type="http://schemas.openxmlformats.org/officeDocument/2006/relationships/image" Target="../media/image95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emf"/><Relationship Id="rId13" Type="http://schemas.openxmlformats.org/officeDocument/2006/relationships/image" Target="../media/image90.jpeg"/><Relationship Id="rId3" Type="http://schemas.openxmlformats.org/officeDocument/2006/relationships/oleObject" Target="../embeddings/oleObject30.bin"/><Relationship Id="rId7" Type="http://schemas.openxmlformats.org/officeDocument/2006/relationships/oleObject" Target="../embeddings/oleObject32.bin"/><Relationship Id="rId12" Type="http://schemas.openxmlformats.org/officeDocument/2006/relationships/image" Target="../media/image100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97.wmf"/><Relationship Id="rId11" Type="http://schemas.openxmlformats.org/officeDocument/2006/relationships/oleObject" Target="../embeddings/oleObject34.bin"/><Relationship Id="rId5" Type="http://schemas.openxmlformats.org/officeDocument/2006/relationships/oleObject" Target="../embeddings/oleObject31.bin"/><Relationship Id="rId10" Type="http://schemas.openxmlformats.org/officeDocument/2006/relationships/image" Target="../media/image99.wmf"/><Relationship Id="rId4" Type="http://schemas.openxmlformats.org/officeDocument/2006/relationships/image" Target="../media/image96.wmf"/><Relationship Id="rId9" Type="http://schemas.openxmlformats.org/officeDocument/2006/relationships/oleObject" Target="../embeddings/oleObject33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wmf"/><Relationship Id="rId3" Type="http://schemas.openxmlformats.org/officeDocument/2006/relationships/image" Target="../media/image90.jpeg"/><Relationship Id="rId7" Type="http://schemas.openxmlformats.org/officeDocument/2006/relationships/oleObject" Target="../embeddings/oleObject3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03.jpeg"/><Relationship Id="rId11" Type="http://schemas.openxmlformats.org/officeDocument/2006/relationships/image" Target="../media/image84.png"/><Relationship Id="rId5" Type="http://schemas.openxmlformats.org/officeDocument/2006/relationships/image" Target="../media/image101.wmf"/><Relationship Id="rId10" Type="http://schemas.openxmlformats.org/officeDocument/2006/relationships/image" Target="../media/image830.png"/><Relationship Id="rId4" Type="http://schemas.openxmlformats.org/officeDocument/2006/relationships/oleObject" Target="../embeddings/oleObject35.bin"/><Relationship Id="rId9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oleObject" Target="../embeddings/oleObject37.bin"/><Relationship Id="rId7" Type="http://schemas.openxmlformats.org/officeDocument/2006/relationships/image" Target="../media/image102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38.bin"/><Relationship Id="rId5" Type="http://schemas.openxmlformats.org/officeDocument/2006/relationships/image" Target="../media/image103.jpeg"/><Relationship Id="rId4" Type="http://schemas.openxmlformats.org/officeDocument/2006/relationships/image" Target="../media/image101.w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90.jpeg"/><Relationship Id="rId7" Type="http://schemas.openxmlformats.org/officeDocument/2006/relationships/image" Target="../media/image104.gi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03.jpeg"/><Relationship Id="rId5" Type="http://schemas.openxmlformats.org/officeDocument/2006/relationships/image" Target="../media/image33.wmf"/><Relationship Id="rId4" Type="http://schemas.openxmlformats.org/officeDocument/2006/relationships/oleObject" Target="../embeddings/oleObject39.bin"/><Relationship Id="rId9" Type="http://schemas.openxmlformats.org/officeDocument/2006/relationships/image" Target="../media/image10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emf"/><Relationship Id="rId3" Type="http://schemas.openxmlformats.org/officeDocument/2006/relationships/image" Target="../media/image90.jpeg"/><Relationship Id="rId7" Type="http://schemas.openxmlformats.org/officeDocument/2006/relationships/oleObject" Target="../embeddings/oleObject4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07.emf"/><Relationship Id="rId11" Type="http://schemas.openxmlformats.org/officeDocument/2006/relationships/image" Target="../media/image109.emf"/><Relationship Id="rId5" Type="http://schemas.openxmlformats.org/officeDocument/2006/relationships/oleObject" Target="../embeddings/oleObject40.bin"/><Relationship Id="rId10" Type="http://schemas.openxmlformats.org/officeDocument/2006/relationships/oleObject" Target="../embeddings/oleObject42.bin"/><Relationship Id="rId4" Type="http://schemas.openxmlformats.org/officeDocument/2006/relationships/image" Target="../media/image112.png"/><Relationship Id="rId9" Type="http://schemas.openxmlformats.org/officeDocument/2006/relationships/image" Target="../media/image113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emf"/><Relationship Id="rId13" Type="http://schemas.openxmlformats.org/officeDocument/2006/relationships/oleObject" Target="../embeddings/oleObject47.bin"/><Relationship Id="rId3" Type="http://schemas.openxmlformats.org/officeDocument/2006/relationships/image" Target="../media/image119.jpeg"/><Relationship Id="rId7" Type="http://schemas.openxmlformats.org/officeDocument/2006/relationships/oleObject" Target="../embeddings/oleObject44.bin"/><Relationship Id="rId12" Type="http://schemas.openxmlformats.org/officeDocument/2006/relationships/image" Target="../media/image117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14.emf"/><Relationship Id="rId11" Type="http://schemas.openxmlformats.org/officeDocument/2006/relationships/oleObject" Target="../embeddings/oleObject46.bin"/><Relationship Id="rId5" Type="http://schemas.openxmlformats.org/officeDocument/2006/relationships/oleObject" Target="../embeddings/oleObject43.bin"/><Relationship Id="rId10" Type="http://schemas.openxmlformats.org/officeDocument/2006/relationships/image" Target="../media/image116.emf"/><Relationship Id="rId4" Type="http://schemas.openxmlformats.org/officeDocument/2006/relationships/image" Target="../media/image120.jpeg"/><Relationship Id="rId9" Type="http://schemas.openxmlformats.org/officeDocument/2006/relationships/oleObject" Target="../embeddings/oleObject45.bin"/><Relationship Id="rId14" Type="http://schemas.openxmlformats.org/officeDocument/2006/relationships/image" Target="../media/image118.e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emf"/><Relationship Id="rId3" Type="http://schemas.openxmlformats.org/officeDocument/2006/relationships/image" Target="../media/image124.jpeg"/><Relationship Id="rId7" Type="http://schemas.openxmlformats.org/officeDocument/2006/relationships/oleObject" Target="../embeddings/oleObject4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21.emf"/><Relationship Id="rId11" Type="http://schemas.openxmlformats.org/officeDocument/2006/relationships/image" Target="../media/image126.jpeg"/><Relationship Id="rId5" Type="http://schemas.openxmlformats.org/officeDocument/2006/relationships/oleObject" Target="../embeddings/oleObject48.bin"/><Relationship Id="rId10" Type="http://schemas.openxmlformats.org/officeDocument/2006/relationships/image" Target="../media/image123.emf"/><Relationship Id="rId4" Type="http://schemas.openxmlformats.org/officeDocument/2006/relationships/image" Target="../media/image125.jpeg"/><Relationship Id="rId9" Type="http://schemas.openxmlformats.org/officeDocument/2006/relationships/oleObject" Target="../embeddings/oleObject50.bin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13" Type="http://schemas.openxmlformats.org/officeDocument/2006/relationships/oleObject" Target="../embeddings/oleObject13.bin"/><Relationship Id="rId18" Type="http://schemas.openxmlformats.org/officeDocument/2006/relationships/image" Target="../media/image37.wmf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9.jpeg"/><Relationship Id="rId12" Type="http://schemas.openxmlformats.org/officeDocument/2006/relationships/image" Target="../media/image42.gif"/><Relationship Id="rId17" Type="http://schemas.openxmlformats.org/officeDocument/2006/relationships/oleObject" Target="../embeddings/oleObject15.bin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36.emf"/><Relationship Id="rId1" Type="http://schemas.openxmlformats.org/officeDocument/2006/relationships/vmlDrawing" Target="../drawings/vmlDrawing22.vml"/><Relationship Id="rId6" Type="http://schemas.openxmlformats.org/officeDocument/2006/relationships/image" Target="../media/image33.wmf"/><Relationship Id="rId11" Type="http://schemas.openxmlformats.org/officeDocument/2006/relationships/image" Target="../media/image41.gif"/><Relationship Id="rId5" Type="http://schemas.openxmlformats.org/officeDocument/2006/relationships/oleObject" Target="../embeddings/oleObject11.bin"/><Relationship Id="rId15" Type="http://schemas.openxmlformats.org/officeDocument/2006/relationships/oleObject" Target="../embeddings/oleObject14.bin"/><Relationship Id="rId10" Type="http://schemas.openxmlformats.org/officeDocument/2006/relationships/image" Target="../media/image40.gif"/><Relationship Id="rId19" Type="http://schemas.openxmlformats.org/officeDocument/2006/relationships/image" Target="../media/image113.png"/><Relationship Id="rId4" Type="http://schemas.openxmlformats.org/officeDocument/2006/relationships/image" Target="../media/image38.wmf"/><Relationship Id="rId9" Type="http://schemas.openxmlformats.org/officeDocument/2006/relationships/image" Target="../media/image34.wmf"/><Relationship Id="rId14" Type="http://schemas.openxmlformats.org/officeDocument/2006/relationships/image" Target="../media/image35.e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emf"/><Relationship Id="rId3" Type="http://schemas.openxmlformats.org/officeDocument/2006/relationships/oleObject" Target="../embeddings/oleObject51.bin"/><Relationship Id="rId7" Type="http://schemas.openxmlformats.org/officeDocument/2006/relationships/oleObject" Target="../embeddings/oleObject5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10" Type="http://schemas.openxmlformats.org/officeDocument/2006/relationships/image" Target="../media/image131.png"/><Relationship Id="rId4" Type="http://schemas.openxmlformats.org/officeDocument/2006/relationships/image" Target="../media/image127.wmf"/><Relationship Id="rId9" Type="http://schemas.openxmlformats.org/officeDocument/2006/relationships/image" Target="../media/image13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5.bin"/><Relationship Id="rId3" Type="http://schemas.openxmlformats.org/officeDocument/2006/relationships/image" Target="../media/image135.jpeg"/><Relationship Id="rId7" Type="http://schemas.openxmlformats.org/officeDocument/2006/relationships/image" Target="../media/image132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4.vml"/><Relationship Id="rId6" Type="http://schemas.openxmlformats.org/officeDocument/2006/relationships/oleObject" Target="../embeddings/oleObject54.bin"/><Relationship Id="rId11" Type="http://schemas.openxmlformats.org/officeDocument/2006/relationships/image" Target="../media/image134.emf"/><Relationship Id="rId5" Type="http://schemas.openxmlformats.org/officeDocument/2006/relationships/image" Target="../media/image131.emf"/><Relationship Id="rId10" Type="http://schemas.openxmlformats.org/officeDocument/2006/relationships/oleObject" Target="../embeddings/oleObject56.bin"/><Relationship Id="rId4" Type="http://schemas.openxmlformats.org/officeDocument/2006/relationships/oleObject" Target="../embeddings/oleObject53.bin"/><Relationship Id="rId9" Type="http://schemas.openxmlformats.org/officeDocument/2006/relationships/image" Target="../media/image133.e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emf"/><Relationship Id="rId3" Type="http://schemas.openxmlformats.org/officeDocument/2006/relationships/image" Target="../media/image138.jpeg"/><Relationship Id="rId7" Type="http://schemas.openxmlformats.org/officeDocument/2006/relationships/oleObject" Target="../embeddings/oleObject5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136.emf"/><Relationship Id="rId5" Type="http://schemas.openxmlformats.org/officeDocument/2006/relationships/oleObject" Target="../embeddings/oleObject57.bin"/><Relationship Id="rId10" Type="http://schemas.openxmlformats.org/officeDocument/2006/relationships/image" Target="../media/image145.png"/><Relationship Id="rId4" Type="http://schemas.openxmlformats.org/officeDocument/2006/relationships/image" Target="../media/image139.jpeg"/><Relationship Id="rId9" Type="http://schemas.openxmlformats.org/officeDocument/2006/relationships/image" Target="../media/image14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10.emf"/><Relationship Id="rId17" Type="http://schemas.openxmlformats.org/officeDocument/2006/relationships/image" Target="../media/image110.pn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109.png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1.jpeg"/><Relationship Id="rId15" Type="http://schemas.openxmlformats.org/officeDocument/2006/relationships/image" Target="../media/image108.png"/><Relationship Id="rId4" Type="http://schemas.openxmlformats.org/officeDocument/2006/relationships/image" Target="../media/image9.emf"/><Relationship Id="rId14" Type="http://schemas.openxmlformats.org/officeDocument/2006/relationships/image" Target="../media/image1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143.wmf"/><Relationship Id="rId5" Type="http://schemas.openxmlformats.org/officeDocument/2006/relationships/image" Target="../media/image141.wmf"/><Relationship Id="rId4" Type="http://schemas.openxmlformats.org/officeDocument/2006/relationships/oleObject" Target="../embeddings/oleObject59.bin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wmf"/><Relationship Id="rId3" Type="http://schemas.openxmlformats.org/officeDocument/2006/relationships/image" Target="../media/image146.jpeg"/><Relationship Id="rId7" Type="http://schemas.openxmlformats.org/officeDocument/2006/relationships/image" Target="../media/image145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7.vml"/><Relationship Id="rId6" Type="http://schemas.openxmlformats.org/officeDocument/2006/relationships/oleObject" Target="../embeddings/oleObject61.bin"/><Relationship Id="rId5" Type="http://schemas.openxmlformats.org/officeDocument/2006/relationships/image" Target="../media/image144.emf"/><Relationship Id="rId4" Type="http://schemas.openxmlformats.org/officeDocument/2006/relationships/oleObject" Target="../embeddings/oleObject60.bin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4.bin"/><Relationship Id="rId13" Type="http://schemas.openxmlformats.org/officeDocument/2006/relationships/image" Target="../media/image151.wmf"/><Relationship Id="rId3" Type="http://schemas.openxmlformats.org/officeDocument/2006/relationships/image" Target="../media/image152.jpeg"/><Relationship Id="rId7" Type="http://schemas.openxmlformats.org/officeDocument/2006/relationships/image" Target="../media/image148.wmf"/><Relationship Id="rId12" Type="http://schemas.openxmlformats.org/officeDocument/2006/relationships/oleObject" Target="../embeddings/oleObject6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8.vml"/><Relationship Id="rId6" Type="http://schemas.openxmlformats.org/officeDocument/2006/relationships/oleObject" Target="../embeddings/oleObject63.bin"/><Relationship Id="rId11" Type="http://schemas.openxmlformats.org/officeDocument/2006/relationships/image" Target="../media/image150.wmf"/><Relationship Id="rId5" Type="http://schemas.openxmlformats.org/officeDocument/2006/relationships/image" Target="../media/image147.wmf"/><Relationship Id="rId10" Type="http://schemas.openxmlformats.org/officeDocument/2006/relationships/oleObject" Target="../embeddings/oleObject65.bin"/><Relationship Id="rId4" Type="http://schemas.openxmlformats.org/officeDocument/2006/relationships/oleObject" Target="../embeddings/oleObject62.bin"/><Relationship Id="rId9" Type="http://schemas.openxmlformats.org/officeDocument/2006/relationships/image" Target="../media/image149.w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13" Type="http://schemas.openxmlformats.org/officeDocument/2006/relationships/image" Target="../media/image154.emf"/><Relationship Id="rId18" Type="http://schemas.openxmlformats.org/officeDocument/2006/relationships/image" Target="../media/image164.png"/><Relationship Id="rId3" Type="http://schemas.openxmlformats.org/officeDocument/2006/relationships/image" Target="../media/image157.jpeg"/><Relationship Id="rId7" Type="http://schemas.openxmlformats.org/officeDocument/2006/relationships/image" Target="../media/image161.wmf"/><Relationship Id="rId12" Type="http://schemas.openxmlformats.org/officeDocument/2006/relationships/oleObject" Target="../embeddings/oleObject68.bin"/><Relationship Id="rId17" Type="http://schemas.openxmlformats.org/officeDocument/2006/relationships/image" Target="../media/image156.emf"/><Relationship Id="rId2" Type="http://schemas.openxmlformats.org/officeDocument/2006/relationships/slideLayout" Target="../slideLayouts/slideLayout6.xml"/><Relationship Id="rId16" Type="http://schemas.openxmlformats.org/officeDocument/2006/relationships/oleObject" Target="../embeddings/oleObject70.bin"/><Relationship Id="rId1" Type="http://schemas.openxmlformats.org/officeDocument/2006/relationships/vmlDrawing" Target="../drawings/vmlDrawing29.vml"/><Relationship Id="rId6" Type="http://schemas.openxmlformats.org/officeDocument/2006/relationships/image" Target="../media/image160.png"/><Relationship Id="rId11" Type="http://schemas.openxmlformats.org/officeDocument/2006/relationships/image" Target="../media/image153.wmf"/><Relationship Id="rId5" Type="http://schemas.openxmlformats.org/officeDocument/2006/relationships/image" Target="../media/image159.png"/><Relationship Id="rId15" Type="http://schemas.openxmlformats.org/officeDocument/2006/relationships/image" Target="../media/image155.wmf"/><Relationship Id="rId10" Type="http://schemas.openxmlformats.org/officeDocument/2006/relationships/oleObject" Target="../embeddings/oleObject67.bin"/><Relationship Id="rId19" Type="http://schemas.openxmlformats.org/officeDocument/2006/relationships/image" Target="../media/image165.jpeg"/><Relationship Id="rId4" Type="http://schemas.openxmlformats.org/officeDocument/2006/relationships/image" Target="../media/image158.jpeg"/><Relationship Id="rId9" Type="http://schemas.openxmlformats.org/officeDocument/2006/relationships/image" Target="../media/image163.jpeg"/><Relationship Id="rId14" Type="http://schemas.openxmlformats.org/officeDocument/2006/relationships/oleObject" Target="../embeddings/oleObject69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13" Type="http://schemas.openxmlformats.org/officeDocument/2006/relationships/image" Target="../media/image180.jpeg"/><Relationship Id="rId3" Type="http://schemas.openxmlformats.org/officeDocument/2006/relationships/image" Target="../media/image170.png"/><Relationship Id="rId7" Type="http://schemas.openxmlformats.org/officeDocument/2006/relationships/image" Target="../media/image174.png"/><Relationship Id="rId12" Type="http://schemas.openxmlformats.org/officeDocument/2006/relationships/image" Target="../media/image179.jpe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3.png"/><Relationship Id="rId11" Type="http://schemas.openxmlformats.org/officeDocument/2006/relationships/image" Target="../media/image178.jpeg"/><Relationship Id="rId5" Type="http://schemas.openxmlformats.org/officeDocument/2006/relationships/image" Target="../media/image172.png"/><Relationship Id="rId10" Type="http://schemas.openxmlformats.org/officeDocument/2006/relationships/image" Target="../media/image177.png"/><Relationship Id="rId4" Type="http://schemas.openxmlformats.org/officeDocument/2006/relationships/image" Target="../media/image171.png"/><Relationship Id="rId9" Type="http://schemas.openxmlformats.org/officeDocument/2006/relationships/image" Target="../media/image17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7" Type="http://schemas.openxmlformats.org/officeDocument/2006/relationships/image" Target="../media/image181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0.vml"/><Relationship Id="rId6" Type="http://schemas.openxmlformats.org/officeDocument/2006/relationships/oleObject" Target="../embeddings/oleObject71.bin"/><Relationship Id="rId5" Type="http://schemas.openxmlformats.org/officeDocument/2006/relationships/image" Target="../media/image183.png"/><Relationship Id="rId4" Type="http://schemas.openxmlformats.org/officeDocument/2006/relationships/image" Target="../media/image140.gi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emf"/><Relationship Id="rId3" Type="http://schemas.openxmlformats.org/officeDocument/2006/relationships/image" Target="../media/image187.jpeg"/><Relationship Id="rId7" Type="http://schemas.openxmlformats.org/officeDocument/2006/relationships/oleObject" Target="../embeddings/oleObject7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184.emf"/><Relationship Id="rId5" Type="http://schemas.openxmlformats.org/officeDocument/2006/relationships/oleObject" Target="../embeddings/oleObject72.bin"/><Relationship Id="rId10" Type="http://schemas.openxmlformats.org/officeDocument/2006/relationships/image" Target="../media/image186.wmf"/><Relationship Id="rId4" Type="http://schemas.openxmlformats.org/officeDocument/2006/relationships/image" Target="../media/image188.png"/><Relationship Id="rId9" Type="http://schemas.openxmlformats.org/officeDocument/2006/relationships/oleObject" Target="../embeddings/oleObject74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7" Type="http://schemas.openxmlformats.org/officeDocument/2006/relationships/image" Target="../media/image80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3.jpeg"/><Relationship Id="rId5" Type="http://schemas.openxmlformats.org/officeDocument/2006/relationships/image" Target="../media/image192.png"/><Relationship Id="rId4" Type="http://schemas.openxmlformats.org/officeDocument/2006/relationships/image" Target="../media/image19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oleObject" Target="../embeddings/oleObject3.bin"/><Relationship Id="rId7" Type="http://schemas.openxmlformats.org/officeDocument/2006/relationships/image" Target="../media/image13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116.png"/><Relationship Id="rId5" Type="http://schemas.openxmlformats.org/officeDocument/2006/relationships/image" Target="../media/image14.jpeg"/><Relationship Id="rId10" Type="http://schemas.openxmlformats.org/officeDocument/2006/relationships/image" Target="../media/image108.png"/><Relationship Id="rId4" Type="http://schemas.openxmlformats.org/officeDocument/2006/relationships/image" Target="../media/image12.emf"/><Relationship Id="rId9" Type="http://schemas.openxmlformats.org/officeDocument/2006/relationships/image" Target="../media/image1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7" Type="http://schemas.openxmlformats.org/officeDocument/2006/relationships/image" Target="../media/image80.jpe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8.jpeg"/><Relationship Id="rId5" Type="http://schemas.openxmlformats.org/officeDocument/2006/relationships/image" Target="../media/image197.jpeg"/><Relationship Id="rId4" Type="http://schemas.openxmlformats.org/officeDocument/2006/relationships/image" Target="../media/image19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9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0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3.jpeg"/><Relationship Id="rId4" Type="http://schemas.openxmlformats.org/officeDocument/2006/relationships/image" Target="../media/image21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6.png"/><Relationship Id="rId3" Type="http://schemas.openxmlformats.org/officeDocument/2006/relationships/image" Target="../media/image221.png"/><Relationship Id="rId7" Type="http://schemas.openxmlformats.org/officeDocument/2006/relationships/image" Target="../media/image225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4.png"/><Relationship Id="rId11" Type="http://schemas.openxmlformats.org/officeDocument/2006/relationships/image" Target="../media/image229.png"/><Relationship Id="rId5" Type="http://schemas.openxmlformats.org/officeDocument/2006/relationships/image" Target="../media/image223.png"/><Relationship Id="rId10" Type="http://schemas.openxmlformats.org/officeDocument/2006/relationships/image" Target="../media/image228.png"/><Relationship Id="rId4" Type="http://schemas.openxmlformats.org/officeDocument/2006/relationships/image" Target="../media/image222.png"/><Relationship Id="rId9" Type="http://schemas.openxmlformats.org/officeDocument/2006/relationships/image" Target="../media/image22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0.jpeg"/><Relationship Id="rId5" Type="http://schemas.openxmlformats.org/officeDocument/2006/relationships/image" Target="../media/image209.gif"/><Relationship Id="rId4" Type="http://schemas.openxmlformats.org/officeDocument/2006/relationships/image" Target="../media/image20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20.png"/><Relationship Id="rId4" Type="http://schemas.openxmlformats.org/officeDocument/2006/relationships/image" Target="../media/image21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image" Target="../media/image214.w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8.wmf"/><Relationship Id="rId5" Type="http://schemas.openxmlformats.org/officeDocument/2006/relationships/image" Target="../media/image217.wmf"/><Relationship Id="rId4" Type="http://schemas.openxmlformats.org/officeDocument/2006/relationships/image" Target="../media/image21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219.emf"/><Relationship Id="rId5" Type="http://schemas.openxmlformats.org/officeDocument/2006/relationships/oleObject" Target="../embeddings/oleObject75.bin"/><Relationship Id="rId4" Type="http://schemas.openxmlformats.org/officeDocument/2006/relationships/image" Target="../media/image23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5.bin"/><Relationship Id="rId10" Type="http://schemas.openxmlformats.org/officeDocument/2006/relationships/image" Target="../media/image125.png"/><Relationship Id="rId4" Type="http://schemas.openxmlformats.org/officeDocument/2006/relationships/image" Target="../media/image17.jpeg"/><Relationship Id="rId9" Type="http://schemas.openxmlformats.org/officeDocument/2006/relationships/image" Target="../media/image12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1.jpeg"/><Relationship Id="rId7" Type="http://schemas.openxmlformats.org/officeDocument/2006/relationships/image" Target="../media/image20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19.emf"/><Relationship Id="rId10" Type="http://schemas.openxmlformats.org/officeDocument/2006/relationships/image" Target="../media/image24.jpeg"/><Relationship Id="rId4" Type="http://schemas.openxmlformats.org/officeDocument/2006/relationships/oleObject" Target="../embeddings/oleObject6.bin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Outline: Relativistic Coulomb excitation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1345839" y="620688"/>
            <a:ext cx="6162264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Lecturer: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Hans-Jürgen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Wollersheim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e-mail: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/>
              </a:rPr>
              <a:t>h.j.wollersheim@gsi.de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web-page: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/>
              </a:rPr>
              <a:t>https://web-docs.gsi.de/~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/>
              </a:rPr>
              <a:t>wolle/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and click on  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898599"/>
            <a:ext cx="1255222" cy="86868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2209815" y="5085184"/>
            <a:ext cx="472437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 algn="l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roduction, separation, identification of 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RIB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kumimoji="0" lang="en-US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scattering experiments at relativistic energies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relativistic Coulomb excitation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Doppler shift correction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results with 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RIB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53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2-B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853200"/>
            <a:ext cx="4103687" cy="529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680000" y="2143862"/>
            <a:ext cx="258436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de-DE" sz="20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energy of 2</a:t>
            </a:r>
            <a:r>
              <a:rPr lang="en-US" altLang="de-DE" sz="2000" kern="0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de-DE" sz="2000" kern="0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de-DE" sz="20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state</a:t>
            </a:r>
            <a:endParaRPr lang="de-DE" altLang="de-DE" kern="0" dirty="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4680000" y="1171862"/>
            <a:ext cx="338105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de-DE" sz="2200" kern="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Nuclei with magic numbers 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de-DE" sz="2200" kern="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neutrons/protons </a:t>
            </a:r>
            <a:endParaRPr lang="de-DE" altLang="de-DE" kern="0" dirty="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7622413"/>
              </p:ext>
            </p:extLst>
          </p:nvPr>
        </p:nvGraphicFramePr>
        <p:xfrm>
          <a:off x="3708400" y="1198800"/>
          <a:ext cx="484188" cy="534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96" name="Equation" r:id="rId4" imgW="241200" imgH="266400" progId="Equation.3">
                  <p:embed/>
                </p:oleObj>
              </mc:Choice>
              <mc:Fallback>
                <p:oleObj name="Equation" r:id="rId4" imgW="241200" imgH="266400" progId="Equation.3">
                  <p:embed/>
                  <p:pic>
                    <p:nvPicPr>
                      <p:cNvPr id="9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8400" y="1198800"/>
                        <a:ext cx="484188" cy="534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680000" y="4159862"/>
            <a:ext cx="2903359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de-DE" sz="20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 B(E2; 2</a:t>
            </a:r>
            <a:r>
              <a:rPr lang="en-US" altLang="de-DE" sz="2000" kern="0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de-DE" sz="2000" kern="0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de-DE" sz="20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→0</a:t>
            </a:r>
            <a:r>
              <a:rPr lang="en-US" altLang="de-DE" sz="2000" kern="0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de-DE" sz="20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values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de-DE" sz="12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transition probability measured in 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de-DE" sz="12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single particle units (</a:t>
            </a:r>
            <a:r>
              <a:rPr lang="en-US" altLang="de-DE" sz="12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spu</a:t>
            </a:r>
            <a:r>
              <a:rPr lang="en-US" altLang="de-DE" sz="12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de-DE" altLang="de-DE" kern="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680000" y="5330925"/>
            <a:ext cx="3860351" cy="430887"/>
          </a:xfrm>
          <a:prstGeom prst="rect">
            <a:avLst/>
          </a:prstGeom>
          <a:noFill/>
          <a:ln w="952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de-DE" sz="2200" kern="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we move away from stability?</a:t>
            </a:r>
            <a:endParaRPr lang="de-DE" altLang="de-DE" kern="0" dirty="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6044817"/>
              </p:ext>
            </p:extLst>
          </p:nvPr>
        </p:nvGraphicFramePr>
        <p:xfrm>
          <a:off x="2627313" y="5461200"/>
          <a:ext cx="1544637" cy="347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97" name="Equation" r:id="rId6" imgW="1015920" imgH="228600" progId="Equation.3">
                  <p:embed/>
                </p:oleObj>
              </mc:Choice>
              <mc:Fallback>
                <p:oleObj name="Equation" r:id="rId6" imgW="1015920" imgH="228600" progId="Equation.3">
                  <p:embed/>
                  <p:pic>
                    <p:nvPicPr>
                      <p:cNvPr id="1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313" y="5461200"/>
                        <a:ext cx="1544637" cy="347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evidence for magic numbers close to stability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05995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"/>
          <p:cNvGrpSpPr>
            <a:grpSpLocks/>
          </p:cNvGrpSpPr>
          <p:nvPr/>
        </p:nvGrpSpPr>
        <p:grpSpPr bwMode="auto">
          <a:xfrm>
            <a:off x="5126038" y="1314698"/>
            <a:ext cx="958850" cy="963612"/>
            <a:chOff x="3152" y="1142"/>
            <a:chExt cx="604" cy="607"/>
          </a:xfrm>
        </p:grpSpPr>
        <p:sp>
          <p:nvSpPr>
            <p:cNvPr id="7" name="Text Box 3"/>
            <p:cNvSpPr txBox="1">
              <a:spLocks noChangeAspect="1" noChangeArrowheads="1"/>
            </p:cNvSpPr>
            <p:nvPr/>
          </p:nvSpPr>
          <p:spPr bwMode="auto">
            <a:xfrm>
              <a:off x="3152" y="1518"/>
              <a:ext cx="6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de-DE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pitchFamily="34" charset="0"/>
                </a:rPr>
                <a:t>abrasion</a:t>
              </a:r>
              <a:endParaRPr lang="de-DE" altLang="de-DE" smtClean="0">
                <a:solidFill>
                  <a:srgbClr val="000000"/>
                </a:solidFill>
                <a:latin typeface="Arial" pitchFamily="34" charset="0"/>
                <a:ea typeface="ＭＳ Ｐゴシック"/>
                <a:cs typeface="Arial" pitchFamily="34" charset="0"/>
              </a:endParaRPr>
            </a:p>
          </p:txBody>
        </p:sp>
        <p:sp>
          <p:nvSpPr>
            <p:cNvPr id="8" name="Oval 4"/>
            <p:cNvSpPr>
              <a:spLocks noChangeAspect="1" noChangeArrowheads="1"/>
            </p:cNvSpPr>
            <p:nvPr/>
          </p:nvSpPr>
          <p:spPr bwMode="auto">
            <a:xfrm>
              <a:off x="3262" y="1142"/>
              <a:ext cx="215" cy="215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9" name="Oval 5"/>
            <p:cNvSpPr>
              <a:spLocks noChangeAspect="1" noChangeArrowheads="1"/>
            </p:cNvSpPr>
            <p:nvPr/>
          </p:nvSpPr>
          <p:spPr bwMode="auto">
            <a:xfrm>
              <a:off x="3405" y="1321"/>
              <a:ext cx="144" cy="14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10" name="AutoShape 6"/>
            <p:cNvSpPr>
              <a:spLocks noChangeAspect="1" noChangeArrowheads="1"/>
            </p:cNvSpPr>
            <p:nvPr/>
          </p:nvSpPr>
          <p:spPr bwMode="auto">
            <a:xfrm rot="-5400000">
              <a:off x="3352" y="1267"/>
              <a:ext cx="36" cy="143"/>
            </a:xfrm>
            <a:prstGeom prst="moon">
              <a:avLst>
                <a:gd name="adj" fmla="val 87500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11" name="Line 7"/>
            <p:cNvSpPr>
              <a:spLocks noChangeAspect="1" noChangeShapeType="1"/>
            </p:cNvSpPr>
            <p:nvPr/>
          </p:nvSpPr>
          <p:spPr bwMode="auto">
            <a:xfrm>
              <a:off x="3459" y="1267"/>
              <a:ext cx="179" cy="0"/>
            </a:xfrm>
            <a:prstGeom prst="line">
              <a:avLst/>
            </a:prstGeom>
            <a:noFill/>
            <a:ln w="38100">
              <a:solidFill>
                <a:srgbClr val="0033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</p:grpSp>
      <p:grpSp>
        <p:nvGrpSpPr>
          <p:cNvPr id="12" name="Group 8"/>
          <p:cNvGrpSpPr>
            <a:grpSpLocks/>
          </p:cNvGrpSpPr>
          <p:nvPr/>
        </p:nvGrpSpPr>
        <p:grpSpPr bwMode="auto">
          <a:xfrm>
            <a:off x="3189288" y="1240085"/>
            <a:ext cx="1744662" cy="787400"/>
            <a:chOff x="1963" y="1095"/>
            <a:chExt cx="1099" cy="496"/>
          </a:xfrm>
        </p:grpSpPr>
        <p:grpSp>
          <p:nvGrpSpPr>
            <p:cNvPr id="13" name="Group 9"/>
            <p:cNvGrpSpPr>
              <a:grpSpLocks noChangeAspect="1"/>
            </p:cNvGrpSpPr>
            <p:nvPr/>
          </p:nvGrpSpPr>
          <p:grpSpPr bwMode="auto">
            <a:xfrm>
              <a:off x="2580" y="1142"/>
              <a:ext cx="482" cy="317"/>
              <a:chOff x="336" y="1680"/>
              <a:chExt cx="1344" cy="912"/>
            </a:xfrm>
          </p:grpSpPr>
          <p:sp>
            <p:nvSpPr>
              <p:cNvPr id="16" name="Oval 10"/>
              <p:cNvSpPr>
                <a:spLocks noChangeAspect="1" noChangeArrowheads="1"/>
              </p:cNvSpPr>
              <p:nvPr/>
            </p:nvSpPr>
            <p:spPr bwMode="auto">
              <a:xfrm>
                <a:off x="336" y="1680"/>
                <a:ext cx="576" cy="576"/>
              </a:xfrm>
              <a:prstGeom prst="ellipse">
                <a:avLst/>
              </a:prstGeom>
              <a:solidFill>
                <a:srgbClr val="3333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</a:endParaRPr>
              </a:p>
            </p:txBody>
          </p:sp>
          <p:sp>
            <p:nvSpPr>
              <p:cNvPr id="17" name="Oval 11"/>
              <p:cNvSpPr>
                <a:spLocks noChangeAspect="1" noChangeArrowheads="1"/>
              </p:cNvSpPr>
              <p:nvPr/>
            </p:nvSpPr>
            <p:spPr bwMode="auto">
              <a:xfrm>
                <a:off x="1296" y="2208"/>
                <a:ext cx="384" cy="38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</a:endParaRPr>
              </a:p>
            </p:txBody>
          </p:sp>
          <p:sp>
            <p:nvSpPr>
              <p:cNvPr id="18" name="Line 12"/>
              <p:cNvSpPr>
                <a:spLocks noChangeAspect="1" noChangeShapeType="1"/>
              </p:cNvSpPr>
              <p:nvPr/>
            </p:nvSpPr>
            <p:spPr bwMode="auto">
              <a:xfrm>
                <a:off x="864" y="2016"/>
                <a:ext cx="480" cy="0"/>
              </a:xfrm>
              <a:prstGeom prst="line">
                <a:avLst/>
              </a:prstGeom>
              <a:noFill/>
              <a:ln w="38100">
                <a:solidFill>
                  <a:srgbClr val="0033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</a:endParaRPr>
              </a:p>
            </p:txBody>
          </p:sp>
        </p:grpSp>
        <p:sp>
          <p:nvSpPr>
            <p:cNvPr id="14" name="Text Box 13"/>
            <p:cNvSpPr txBox="1">
              <a:spLocks noChangeArrowheads="1"/>
            </p:cNvSpPr>
            <p:nvPr/>
          </p:nvSpPr>
          <p:spPr bwMode="auto">
            <a:xfrm>
              <a:off x="1963" y="1095"/>
              <a:ext cx="60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600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pitchFamily="34" charset="0"/>
                </a:rPr>
                <a:t>projectile</a:t>
              </a:r>
              <a:endParaRPr lang="de-DE" altLang="de-DE" sz="1600" smtClean="0">
                <a:solidFill>
                  <a:srgbClr val="000000"/>
                </a:solidFill>
                <a:latin typeface="Times New Roman" pitchFamily="18" charset="0"/>
                <a:ea typeface="ＭＳ Ｐゴシック"/>
                <a:cs typeface="Arial" pitchFamily="34" charset="0"/>
              </a:endParaRPr>
            </a:p>
          </p:txBody>
        </p:sp>
        <p:sp>
          <p:nvSpPr>
            <p:cNvPr id="15" name="Text Box 14"/>
            <p:cNvSpPr txBox="1">
              <a:spLocks noChangeArrowheads="1"/>
            </p:cNvSpPr>
            <p:nvPr/>
          </p:nvSpPr>
          <p:spPr bwMode="auto">
            <a:xfrm>
              <a:off x="2201" y="1379"/>
              <a:ext cx="83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600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pitchFamily="34" charset="0"/>
                </a:rPr>
                <a:t>target nucleus</a:t>
              </a:r>
              <a:endParaRPr lang="de-DE" altLang="de-DE" sz="1600" smtClean="0">
                <a:solidFill>
                  <a:srgbClr val="000000"/>
                </a:solidFill>
                <a:latin typeface="Times New Roman" pitchFamily="18" charset="0"/>
                <a:ea typeface="ＭＳ Ｐゴシック"/>
                <a:cs typeface="Arial" pitchFamily="34" charset="0"/>
              </a:endParaRPr>
            </a:p>
          </p:txBody>
        </p:sp>
      </p:grpSp>
      <p:grpSp>
        <p:nvGrpSpPr>
          <p:cNvPr id="19" name="Group 15"/>
          <p:cNvGrpSpPr>
            <a:grpSpLocks/>
          </p:cNvGrpSpPr>
          <p:nvPr/>
        </p:nvGrpSpPr>
        <p:grpSpPr bwMode="auto">
          <a:xfrm>
            <a:off x="6189663" y="1187698"/>
            <a:ext cx="2703512" cy="1090612"/>
            <a:chOff x="3853" y="1062"/>
            <a:chExt cx="1703" cy="687"/>
          </a:xfrm>
        </p:grpSpPr>
        <p:sp>
          <p:nvSpPr>
            <p:cNvPr id="20" name="Text Box 16"/>
            <p:cNvSpPr txBox="1">
              <a:spLocks noChangeAspect="1" noChangeArrowheads="1"/>
            </p:cNvSpPr>
            <p:nvPr/>
          </p:nvSpPr>
          <p:spPr bwMode="auto">
            <a:xfrm>
              <a:off x="3853" y="1518"/>
              <a:ext cx="58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de-DE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pitchFamily="34" charset="0"/>
                </a:rPr>
                <a:t>ablation</a:t>
              </a:r>
              <a:endParaRPr lang="de-DE" altLang="de-DE" smtClean="0">
                <a:solidFill>
                  <a:srgbClr val="000000"/>
                </a:solidFill>
                <a:latin typeface="Arial" pitchFamily="34" charset="0"/>
                <a:ea typeface="ＭＳ Ｐゴシック"/>
                <a:cs typeface="Arial" pitchFamily="34" charset="0"/>
              </a:endParaRPr>
            </a:p>
          </p:txBody>
        </p:sp>
        <p:sp>
          <p:nvSpPr>
            <p:cNvPr id="21" name="Oval 17"/>
            <p:cNvSpPr>
              <a:spLocks noChangeAspect="1" noChangeArrowheads="1"/>
            </p:cNvSpPr>
            <p:nvPr/>
          </p:nvSpPr>
          <p:spPr bwMode="auto">
            <a:xfrm>
              <a:off x="4056" y="1166"/>
              <a:ext cx="173" cy="179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22" name="Oval 18"/>
            <p:cNvSpPr>
              <a:spLocks noChangeAspect="1" noChangeArrowheads="1"/>
            </p:cNvSpPr>
            <p:nvPr/>
          </p:nvSpPr>
          <p:spPr bwMode="auto">
            <a:xfrm>
              <a:off x="4027" y="1151"/>
              <a:ext cx="14" cy="15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23" name="Oval 19"/>
            <p:cNvSpPr>
              <a:spLocks noChangeAspect="1" noChangeArrowheads="1"/>
            </p:cNvSpPr>
            <p:nvPr/>
          </p:nvSpPr>
          <p:spPr bwMode="auto">
            <a:xfrm>
              <a:off x="3998" y="1301"/>
              <a:ext cx="14" cy="14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24" name="Oval 20"/>
            <p:cNvSpPr>
              <a:spLocks noChangeAspect="1" noChangeArrowheads="1"/>
            </p:cNvSpPr>
            <p:nvPr/>
          </p:nvSpPr>
          <p:spPr bwMode="auto">
            <a:xfrm>
              <a:off x="4200" y="1390"/>
              <a:ext cx="15" cy="15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25" name="Oval 21"/>
            <p:cNvSpPr>
              <a:spLocks noChangeAspect="1" noChangeArrowheads="1"/>
            </p:cNvSpPr>
            <p:nvPr/>
          </p:nvSpPr>
          <p:spPr bwMode="auto">
            <a:xfrm>
              <a:off x="4200" y="1151"/>
              <a:ext cx="15" cy="15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26" name="Line 22"/>
            <p:cNvSpPr>
              <a:spLocks noChangeAspect="1" noChangeShapeType="1"/>
            </p:cNvSpPr>
            <p:nvPr/>
          </p:nvSpPr>
          <p:spPr bwMode="auto">
            <a:xfrm flipH="1">
              <a:off x="3940" y="1315"/>
              <a:ext cx="58" cy="45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27" name="Line 23"/>
            <p:cNvSpPr>
              <a:spLocks noChangeAspect="1" noChangeShapeType="1"/>
            </p:cNvSpPr>
            <p:nvPr/>
          </p:nvSpPr>
          <p:spPr bwMode="auto">
            <a:xfrm>
              <a:off x="4215" y="1405"/>
              <a:ext cx="43" cy="74"/>
            </a:xfrm>
            <a:prstGeom prst="line">
              <a:avLst/>
            </a:prstGeom>
            <a:noFill/>
            <a:ln w="15875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28" name="Line 24"/>
            <p:cNvSpPr>
              <a:spLocks noChangeAspect="1" noChangeShapeType="1"/>
            </p:cNvSpPr>
            <p:nvPr/>
          </p:nvSpPr>
          <p:spPr bwMode="auto">
            <a:xfrm flipV="1">
              <a:off x="4215" y="1122"/>
              <a:ext cx="72" cy="29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29" name="Line 25"/>
            <p:cNvSpPr>
              <a:spLocks noChangeAspect="1" noChangeShapeType="1"/>
            </p:cNvSpPr>
            <p:nvPr/>
          </p:nvSpPr>
          <p:spPr bwMode="auto">
            <a:xfrm flipH="1" flipV="1">
              <a:off x="3998" y="1092"/>
              <a:ext cx="29" cy="59"/>
            </a:xfrm>
            <a:prstGeom prst="line">
              <a:avLst/>
            </a:prstGeom>
            <a:noFill/>
            <a:ln w="15875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30" name="Line 26"/>
            <p:cNvSpPr>
              <a:spLocks noChangeAspect="1" noChangeShapeType="1"/>
            </p:cNvSpPr>
            <p:nvPr/>
          </p:nvSpPr>
          <p:spPr bwMode="auto">
            <a:xfrm>
              <a:off x="4215" y="1256"/>
              <a:ext cx="145" cy="0"/>
            </a:xfrm>
            <a:prstGeom prst="line">
              <a:avLst/>
            </a:prstGeom>
            <a:noFill/>
            <a:ln w="38100">
              <a:solidFill>
                <a:srgbClr val="0033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31" name="Oval 27"/>
            <p:cNvSpPr>
              <a:spLocks noChangeAspect="1" noChangeArrowheads="1"/>
            </p:cNvSpPr>
            <p:nvPr/>
          </p:nvSpPr>
          <p:spPr bwMode="auto">
            <a:xfrm>
              <a:off x="4157" y="1301"/>
              <a:ext cx="14" cy="14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33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32" name="Oval 28"/>
            <p:cNvSpPr>
              <a:spLocks noChangeAspect="1" noChangeArrowheads="1"/>
            </p:cNvSpPr>
            <p:nvPr/>
          </p:nvSpPr>
          <p:spPr bwMode="auto">
            <a:xfrm>
              <a:off x="4157" y="1226"/>
              <a:ext cx="14" cy="15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33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33" name="Oval 29"/>
            <p:cNvSpPr>
              <a:spLocks noChangeAspect="1" noChangeArrowheads="1"/>
            </p:cNvSpPr>
            <p:nvPr/>
          </p:nvSpPr>
          <p:spPr bwMode="auto">
            <a:xfrm>
              <a:off x="4099" y="1256"/>
              <a:ext cx="14" cy="15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33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34" name="Oval 30"/>
            <p:cNvSpPr>
              <a:spLocks noChangeAspect="1" noChangeArrowheads="1"/>
            </p:cNvSpPr>
            <p:nvPr/>
          </p:nvSpPr>
          <p:spPr bwMode="auto">
            <a:xfrm>
              <a:off x="4099" y="1390"/>
              <a:ext cx="14" cy="15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35" name="Oval 31"/>
            <p:cNvSpPr>
              <a:spLocks noChangeAspect="1" noChangeArrowheads="1"/>
            </p:cNvSpPr>
            <p:nvPr/>
          </p:nvSpPr>
          <p:spPr bwMode="auto">
            <a:xfrm>
              <a:off x="4128" y="1107"/>
              <a:ext cx="14" cy="15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36" name="Line 32"/>
            <p:cNvSpPr>
              <a:spLocks noChangeAspect="1" noChangeShapeType="1"/>
            </p:cNvSpPr>
            <p:nvPr/>
          </p:nvSpPr>
          <p:spPr bwMode="auto">
            <a:xfrm flipV="1">
              <a:off x="4128" y="1062"/>
              <a:ext cx="0" cy="45"/>
            </a:xfrm>
            <a:prstGeom prst="line">
              <a:avLst/>
            </a:prstGeom>
            <a:noFill/>
            <a:ln w="15875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37" name="Line 33"/>
            <p:cNvSpPr>
              <a:spLocks noChangeAspect="1" noChangeShapeType="1"/>
            </p:cNvSpPr>
            <p:nvPr/>
          </p:nvSpPr>
          <p:spPr bwMode="auto">
            <a:xfrm flipH="1">
              <a:off x="4084" y="1405"/>
              <a:ext cx="15" cy="74"/>
            </a:xfrm>
            <a:prstGeom prst="line">
              <a:avLst/>
            </a:prstGeom>
            <a:noFill/>
            <a:ln w="15875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38" name="Text Box 34"/>
            <p:cNvSpPr txBox="1">
              <a:spLocks noChangeArrowheads="1"/>
            </p:cNvSpPr>
            <p:nvPr/>
          </p:nvSpPr>
          <p:spPr bwMode="auto">
            <a:xfrm>
              <a:off x="4340" y="1117"/>
              <a:ext cx="121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mtClean="0">
                  <a:solidFill>
                    <a:srgbClr val="0000CC"/>
                  </a:solidFill>
                  <a:latin typeface="Times New Roman" pitchFamily="18" charset="0"/>
                  <a:ea typeface="ＭＳ Ｐゴシック"/>
                  <a:cs typeface="Arial" pitchFamily="34" charset="0"/>
                </a:rPr>
                <a:t>projectile fragment</a:t>
              </a:r>
              <a:endParaRPr lang="de-DE" altLang="de-DE" smtClean="0">
                <a:solidFill>
                  <a:srgbClr val="0000CC"/>
                </a:solidFill>
                <a:latin typeface="Times New Roman" pitchFamily="18" charset="0"/>
                <a:ea typeface="ＭＳ Ｐゴシック"/>
                <a:cs typeface="Arial" pitchFamily="34" charset="0"/>
              </a:endParaRPr>
            </a:p>
          </p:txBody>
        </p:sp>
      </p:grpSp>
      <p:grpSp>
        <p:nvGrpSpPr>
          <p:cNvPr id="39" name="Group 35"/>
          <p:cNvGrpSpPr>
            <a:grpSpLocks/>
          </p:cNvGrpSpPr>
          <p:nvPr/>
        </p:nvGrpSpPr>
        <p:grpSpPr bwMode="auto">
          <a:xfrm>
            <a:off x="395288" y="908720"/>
            <a:ext cx="2632075" cy="1862137"/>
            <a:chOff x="249" y="443"/>
            <a:chExt cx="1658" cy="1173"/>
          </a:xfrm>
        </p:grpSpPr>
        <p:pic>
          <p:nvPicPr>
            <p:cNvPr id="40" name="Picture 36" descr="3dgsimodel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" y="443"/>
              <a:ext cx="1496" cy="11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 Box 37"/>
            <p:cNvSpPr txBox="1">
              <a:spLocks noChangeArrowheads="1"/>
            </p:cNvSpPr>
            <p:nvPr/>
          </p:nvSpPr>
          <p:spPr bwMode="auto">
            <a:xfrm>
              <a:off x="1428" y="641"/>
              <a:ext cx="25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smtClean="0">
                  <a:solidFill>
                    <a:srgbClr val="FF0000"/>
                  </a:solidFill>
                  <a:latin typeface="Times New Roman" pitchFamily="18" charset="0"/>
                  <a:ea typeface="ＭＳ Ｐゴシック"/>
                </a:rPr>
                <a:t>SIS</a:t>
              </a:r>
            </a:p>
          </p:txBody>
        </p:sp>
        <p:sp>
          <p:nvSpPr>
            <p:cNvPr id="42" name="Text Box 38"/>
            <p:cNvSpPr txBox="1">
              <a:spLocks noChangeArrowheads="1"/>
            </p:cNvSpPr>
            <p:nvPr/>
          </p:nvSpPr>
          <p:spPr bwMode="auto">
            <a:xfrm rot="780000">
              <a:off x="566" y="715"/>
              <a:ext cx="49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smtClean="0">
                  <a:solidFill>
                    <a:srgbClr val="FF0000"/>
                  </a:solidFill>
                  <a:latin typeface="Times New Roman" pitchFamily="18" charset="0"/>
                  <a:ea typeface="ＭＳ Ｐゴシック"/>
                </a:rPr>
                <a:t>UNILAC</a:t>
              </a:r>
            </a:p>
          </p:txBody>
        </p:sp>
        <p:sp>
          <p:nvSpPr>
            <p:cNvPr id="43" name="Text Box 39"/>
            <p:cNvSpPr txBox="1">
              <a:spLocks noChangeArrowheads="1"/>
            </p:cNvSpPr>
            <p:nvPr/>
          </p:nvSpPr>
          <p:spPr bwMode="auto">
            <a:xfrm>
              <a:off x="1610" y="890"/>
              <a:ext cx="29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smtClean="0">
                  <a:solidFill>
                    <a:srgbClr val="FF0000"/>
                  </a:solidFill>
                  <a:latin typeface="Times New Roman" pitchFamily="18" charset="0"/>
                  <a:ea typeface="ＭＳ Ｐゴシック"/>
                </a:rPr>
                <a:t>FRS</a:t>
              </a:r>
            </a:p>
          </p:txBody>
        </p:sp>
      </p:grpSp>
      <p:pic>
        <p:nvPicPr>
          <p:cNvPr id="44" name="Picture 4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250" y="2482825"/>
            <a:ext cx="22860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765452"/>
            <a:ext cx="1749425" cy="124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" name="Text Box 43"/>
          <p:cNvSpPr txBox="1">
            <a:spLocks noChangeArrowheads="1"/>
          </p:cNvSpPr>
          <p:nvPr/>
        </p:nvSpPr>
        <p:spPr bwMode="auto">
          <a:xfrm>
            <a:off x="2268538" y="4765452"/>
            <a:ext cx="1008062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TPC-</a:t>
            </a:r>
            <a:r>
              <a:rPr lang="de-DE" altLang="de-DE" sz="1600" b="1" dirty="0" err="1" smtClean="0">
                <a:solidFill>
                  <a:srgbClr val="FF0000"/>
                </a:solidFill>
                <a:latin typeface="Times New Roman" pitchFamily="18" charset="0"/>
                <a:ea typeface="ＭＳ Ｐゴシック"/>
              </a:rPr>
              <a:t>x,y</a:t>
            </a:r>
            <a:r>
              <a:rPr lang="de-DE" altLang="de-DE" sz="1600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 </a:t>
            </a:r>
            <a:r>
              <a:rPr lang="de-DE" altLang="de-DE" sz="1600" b="1" dirty="0" err="1" smtClean="0">
                <a:solidFill>
                  <a:srgbClr val="FF0000"/>
                </a:solidFill>
                <a:latin typeface="Times New Roman" pitchFamily="18" charset="0"/>
                <a:ea typeface="ＭＳ Ｐゴシック"/>
              </a:rPr>
              <a:t>position</a:t>
            </a:r>
            <a:r>
              <a:rPr lang="de-DE" altLang="de-DE" sz="1600" b="1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 </a:t>
            </a:r>
            <a:r>
              <a:rPr lang="de-DE" altLang="de-DE" sz="1600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@ S2,S4</a:t>
            </a:r>
          </a:p>
        </p:txBody>
      </p:sp>
      <p:pic>
        <p:nvPicPr>
          <p:cNvPr id="47" name="Picture 4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888" y="4765452"/>
            <a:ext cx="1712912" cy="124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Text Box 45"/>
          <p:cNvSpPr txBox="1">
            <a:spLocks noChangeArrowheads="1"/>
          </p:cNvSpPr>
          <p:nvPr/>
        </p:nvSpPr>
        <p:spPr bwMode="auto">
          <a:xfrm>
            <a:off x="5003800" y="4765452"/>
            <a:ext cx="1296988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dirty="0" err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Plastic</a:t>
            </a:r>
            <a:r>
              <a:rPr lang="de-DE" altLang="de-DE" sz="1600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 </a:t>
            </a:r>
            <a:r>
              <a:rPr lang="de-DE" altLang="de-DE" sz="1600" dirty="0" err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scintillator</a:t>
            </a:r>
            <a:r>
              <a:rPr lang="de-DE" altLang="de-DE" sz="1600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 (</a:t>
            </a:r>
            <a:r>
              <a:rPr lang="de-DE" altLang="de-DE" sz="1600" b="1" dirty="0" smtClean="0">
                <a:solidFill>
                  <a:srgbClr val="FF0000"/>
                </a:solidFill>
                <a:latin typeface="Times New Roman" pitchFamily="18" charset="0"/>
                <a:ea typeface="ＭＳ Ｐゴシック"/>
              </a:rPr>
              <a:t>TOF</a:t>
            </a:r>
            <a:r>
              <a:rPr lang="de-DE" altLang="de-DE" sz="1600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) 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@ S4</a:t>
            </a:r>
          </a:p>
        </p:txBody>
      </p:sp>
      <p:pic>
        <p:nvPicPr>
          <p:cNvPr id="49" name="Picture 4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975" y="4765452"/>
            <a:ext cx="1519238" cy="1239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" name="Text Box 47"/>
          <p:cNvSpPr txBox="1">
            <a:spLocks noChangeArrowheads="1"/>
          </p:cNvSpPr>
          <p:nvPr/>
        </p:nvSpPr>
        <p:spPr bwMode="auto">
          <a:xfrm>
            <a:off x="7667625" y="4765452"/>
            <a:ext cx="1081088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MUSIC (</a:t>
            </a:r>
            <a:r>
              <a:rPr lang="el-GR" altLang="de-DE" sz="1600" b="1" dirty="0" smtClean="0">
                <a:solidFill>
                  <a:srgbClr val="FF0000"/>
                </a:solidFill>
                <a:latin typeface="Times New Roman" pitchFamily="18" charset="0"/>
                <a:ea typeface="ＭＳ Ｐゴシック"/>
                <a:cs typeface="Arial" pitchFamily="34" charset="0"/>
              </a:rPr>
              <a:t>Δ</a:t>
            </a:r>
            <a:r>
              <a:rPr lang="de-DE" altLang="de-DE" sz="1600" b="1" dirty="0" smtClean="0">
                <a:solidFill>
                  <a:srgbClr val="FF0000"/>
                </a:solidFill>
                <a:latin typeface="Times New Roman" pitchFamily="18" charset="0"/>
                <a:ea typeface="ＭＳ Ｐゴシック"/>
                <a:cs typeface="Arial" pitchFamily="34" charset="0"/>
              </a:rPr>
              <a:t>E</a:t>
            </a:r>
            <a:r>
              <a:rPr lang="de-DE" altLang="de-DE" sz="1600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  <a:cs typeface="Arial" pitchFamily="34" charset="0"/>
              </a:rPr>
              <a:t>) 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  <a:cs typeface="Arial" pitchFamily="34" charset="0"/>
              </a:rPr>
              <a:t>@ S4</a:t>
            </a:r>
            <a:endParaRPr lang="el-GR" altLang="de-DE" sz="1600" dirty="0" smtClean="0">
              <a:solidFill>
                <a:srgbClr val="000000"/>
              </a:solidFill>
              <a:latin typeface="Times New Roman" pitchFamily="18" charset="0"/>
              <a:ea typeface="ＭＳ Ｐゴシック"/>
              <a:cs typeface="Arial" pitchFamily="34" charset="0"/>
            </a:endParaRPr>
          </a:p>
        </p:txBody>
      </p:sp>
      <p:sp>
        <p:nvSpPr>
          <p:cNvPr id="51" name="Text Box 48"/>
          <p:cNvSpPr txBox="1">
            <a:spLocks noChangeArrowheads="1"/>
          </p:cNvSpPr>
          <p:nvPr/>
        </p:nvSpPr>
        <p:spPr bwMode="auto">
          <a:xfrm>
            <a:off x="539750" y="4220939"/>
            <a:ext cx="2303463" cy="346075"/>
          </a:xfrm>
          <a:prstGeom prst="rect">
            <a:avLst/>
          </a:prstGeom>
          <a:solidFill>
            <a:srgbClr val="BBE0E3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1" i="0" u="none" strike="noStrike" kern="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rPr>
              <a:t>Standard FRS detectors</a:t>
            </a:r>
            <a:endParaRPr kumimoji="0" lang="el-GR" altLang="de-DE" sz="1600" b="1" i="0" u="none" strike="noStrike" kern="0" cap="none" spc="0" normalizeH="0" baseline="0" noProof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ＭＳ Ｐゴシック"/>
              <a:cs typeface="Times New Roman" pitchFamily="18" charset="0"/>
            </a:endParaRPr>
          </a:p>
        </p:txBody>
      </p:sp>
      <p:sp>
        <p:nvSpPr>
          <p:cNvPr id="52" name="Rectangle 49"/>
          <p:cNvSpPr>
            <a:spLocks noChangeArrowheads="1"/>
          </p:cNvSpPr>
          <p:nvPr/>
        </p:nvSpPr>
        <p:spPr bwMode="auto">
          <a:xfrm>
            <a:off x="3203575" y="1114673"/>
            <a:ext cx="5761038" cy="1152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53" name="Text Box 50"/>
          <p:cNvSpPr txBox="1">
            <a:spLocks noChangeArrowheads="1"/>
          </p:cNvSpPr>
          <p:nvPr/>
        </p:nvSpPr>
        <p:spPr bwMode="auto">
          <a:xfrm>
            <a:off x="5246688" y="3544862"/>
            <a:ext cx="10541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b="1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FR</a:t>
            </a:r>
            <a:r>
              <a:rPr lang="de-DE" altLang="de-DE" sz="160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agment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b="1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S</a:t>
            </a:r>
            <a:r>
              <a:rPr lang="de-DE" altLang="de-DE" sz="160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eparator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Production, Separation, Identification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34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8" grpId="0"/>
      <p:bldP spid="50" grpId="0"/>
      <p:bldP spid="51" grpId="0" animBg="1"/>
      <p:bldP spid="5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6042455"/>
              </p:ext>
            </p:extLst>
          </p:nvPr>
        </p:nvGraphicFramePr>
        <p:xfrm>
          <a:off x="179388" y="908720"/>
          <a:ext cx="6332537" cy="2141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7" name="Photo Editor Photo" r:id="rId3" imgW="7914286" imgH="2676899" progId="MSPhotoEd.3">
                  <p:embed/>
                </p:oleObj>
              </mc:Choice>
              <mc:Fallback>
                <p:oleObj name="Photo Editor Photo" r:id="rId3" imgW="7914286" imgH="2676899" progId="MSPhotoEd.3">
                  <p:embed/>
                  <p:pic>
                    <p:nvPicPr>
                      <p:cNvPr id="6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908720"/>
                        <a:ext cx="6332537" cy="2141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44"/>
          <p:cNvSpPr txBox="1">
            <a:spLocks noChangeArrowheads="1"/>
          </p:cNvSpPr>
          <p:nvPr/>
        </p:nvSpPr>
        <p:spPr bwMode="auto">
          <a:xfrm>
            <a:off x="5435600" y="1250032"/>
            <a:ext cx="1224632" cy="24622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000" b="1" baseline="30000" dirty="0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104</a:t>
            </a:r>
            <a:r>
              <a:rPr lang="en-US" altLang="de-DE" sz="1000" b="1" dirty="0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Sn, 100 MeV/u</a:t>
            </a:r>
            <a:endParaRPr lang="en-US" altLang="de-DE" sz="1000" dirty="0" smtClean="0">
              <a:solidFill>
                <a:srgbClr val="0000CC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8" name="Line 45"/>
          <p:cNvSpPr>
            <a:spLocks noChangeShapeType="1"/>
          </p:cNvSpPr>
          <p:nvPr/>
        </p:nvSpPr>
        <p:spPr bwMode="auto">
          <a:xfrm>
            <a:off x="5365750" y="1537370"/>
            <a:ext cx="574675" cy="0"/>
          </a:xfrm>
          <a:prstGeom prst="line">
            <a:avLst/>
          </a:prstGeom>
          <a:noFill/>
          <a:ln w="25400">
            <a:solidFill>
              <a:srgbClr val="333399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9" name="Text Box 46"/>
          <p:cNvSpPr txBox="1">
            <a:spLocks noChangeArrowheads="1"/>
          </p:cNvSpPr>
          <p:nvPr/>
        </p:nvSpPr>
        <p:spPr bwMode="auto">
          <a:xfrm>
            <a:off x="247650" y="1797720"/>
            <a:ext cx="1024370" cy="277484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000" tIns="61200" rIns="54000" bIns="612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000" b="1" baseline="30000" dirty="0" smtClean="0">
                <a:solidFill>
                  <a:srgbClr val="FF0000"/>
                </a:solidFill>
                <a:latin typeface="Times New Roman" pitchFamily="18" charset="0"/>
                <a:ea typeface="ＭＳ Ｐゴシック"/>
              </a:rPr>
              <a:t>124</a:t>
            </a:r>
            <a:r>
              <a:rPr lang="en-US" altLang="de-DE" sz="1000" b="1" dirty="0" smtClean="0">
                <a:solidFill>
                  <a:srgbClr val="FF0000"/>
                </a:solidFill>
                <a:latin typeface="Times New Roman" pitchFamily="18" charset="0"/>
                <a:ea typeface="ＭＳ Ｐゴシック"/>
              </a:rPr>
              <a:t>Xe, 793MeV/u</a:t>
            </a:r>
            <a:endParaRPr lang="en-US" altLang="de-DE" sz="1000" dirty="0" smtClean="0">
              <a:solidFill>
                <a:srgbClr val="FF0000"/>
              </a:solidFill>
              <a:latin typeface="Times New Roman" pitchFamily="18" charset="0"/>
              <a:ea typeface="ＭＳ Ｐゴシック"/>
            </a:endParaRPr>
          </a:p>
        </p:txBody>
      </p:sp>
      <p:pic>
        <p:nvPicPr>
          <p:cNvPr id="38" name="Picture 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425" y="2774577"/>
            <a:ext cx="1443038" cy="1117600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1414"/>
            <a:ext cx="6056313" cy="187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Text Box 17"/>
          <p:cNvSpPr txBox="1">
            <a:spLocks noChangeArrowheads="1"/>
          </p:cNvSpPr>
          <p:nvPr/>
        </p:nvSpPr>
        <p:spPr bwMode="auto">
          <a:xfrm>
            <a:off x="158750" y="3854077"/>
            <a:ext cx="21494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FF0000"/>
                </a:solidFill>
                <a:latin typeface="Times New Roman" pitchFamily="18" charset="0"/>
                <a:ea typeface="ＭＳ Ｐゴシック"/>
              </a:rPr>
              <a:t>standard scintillator (SC21)</a:t>
            </a:r>
          </a:p>
        </p:txBody>
      </p:sp>
      <p:sp>
        <p:nvSpPr>
          <p:cNvPr id="41" name="Text Box 18"/>
          <p:cNvSpPr txBox="1">
            <a:spLocks noChangeArrowheads="1"/>
          </p:cNvSpPr>
          <p:nvPr/>
        </p:nvSpPr>
        <p:spPr bwMode="auto">
          <a:xfrm>
            <a:off x="3187700" y="3854077"/>
            <a:ext cx="2032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FF0000"/>
                </a:solidFill>
                <a:latin typeface="Times New Roman" pitchFamily="18" charset="0"/>
                <a:ea typeface="ＭＳ Ｐゴシック"/>
              </a:rPr>
              <a:t>finger segmented detector</a:t>
            </a:r>
          </a:p>
        </p:txBody>
      </p:sp>
      <p:sp>
        <p:nvSpPr>
          <p:cNvPr id="42" name="Text Box 19"/>
          <p:cNvSpPr txBox="1">
            <a:spLocks noChangeArrowheads="1"/>
          </p:cNvSpPr>
          <p:nvPr/>
        </p:nvSpPr>
        <p:spPr bwMode="auto">
          <a:xfrm>
            <a:off x="6280150" y="4235077"/>
            <a:ext cx="283116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baseline="30000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104</a:t>
            </a:r>
            <a:r>
              <a:rPr lang="de-DE" altLang="de-DE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Sn </a:t>
            </a:r>
            <a:r>
              <a:rPr lang="de-DE" altLang="de-DE" dirty="0" err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fragments</a:t>
            </a:r>
            <a:endParaRPr lang="de-DE" altLang="de-DE" dirty="0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            </a:t>
            </a: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using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 </a:t>
            </a:r>
            <a:r>
              <a:rPr lang="de-DE" altLang="de-DE" sz="1400" baseline="30000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124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Xe at 793 </a:t>
            </a: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MeV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/u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de-DE" sz="400" dirty="0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          </a:t>
            </a:r>
            <a:r>
              <a:rPr lang="de-DE" altLang="de-DE" sz="1400" b="1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high rate at S2 </a:t>
            </a:r>
            <a:r>
              <a:rPr lang="de-DE" altLang="de-DE" sz="1400" b="1" dirty="0" smtClean="0">
                <a:solidFill>
                  <a:srgbClr val="FF0000"/>
                </a:solidFill>
                <a:latin typeface="Times New Roman" pitchFamily="18" charset="0"/>
                <a:ea typeface="ＭＳ Ｐゴシック"/>
              </a:rPr>
              <a:t>~10</a:t>
            </a:r>
            <a:r>
              <a:rPr lang="de-DE" altLang="de-DE" sz="1400" b="1" baseline="30000" dirty="0" smtClean="0">
                <a:solidFill>
                  <a:srgbClr val="FF0000"/>
                </a:solidFill>
                <a:latin typeface="Times New Roman" pitchFamily="18" charset="0"/>
                <a:ea typeface="ＭＳ Ｐゴシック"/>
              </a:rPr>
              <a:t>6</a:t>
            </a:r>
            <a:r>
              <a:rPr lang="de-DE" altLang="de-DE" sz="1400" b="1" dirty="0" smtClean="0">
                <a:solidFill>
                  <a:srgbClr val="FF0000"/>
                </a:solidFill>
                <a:latin typeface="Times New Roman" pitchFamily="18" charset="0"/>
                <a:ea typeface="ＭＳ Ｐゴシック"/>
              </a:rPr>
              <a:t> s</a:t>
            </a:r>
            <a:r>
              <a:rPr lang="de-DE" altLang="de-DE" sz="1400" b="1" baseline="30000" dirty="0" smtClean="0">
                <a:solidFill>
                  <a:srgbClr val="FF0000"/>
                </a:solidFill>
                <a:latin typeface="Times New Roman" pitchFamily="18" charset="0"/>
                <a:ea typeface="ＭＳ Ｐゴシック"/>
              </a:rPr>
              <a:t>-1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de-DE" sz="1400" b="1" dirty="0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  <a:p>
            <a:pPr algn="l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Ø"/>
            </a:pP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 </a:t>
            </a:r>
            <a:r>
              <a:rPr lang="de-DE" altLang="de-DE" sz="1400" dirty="0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~2400 % </a:t>
            </a:r>
            <a:r>
              <a:rPr lang="de-DE" altLang="de-DE" sz="1400" dirty="0" err="1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more</a:t>
            </a:r>
            <a:r>
              <a:rPr lang="de-DE" altLang="de-DE" sz="1400" dirty="0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 </a:t>
            </a:r>
            <a:r>
              <a:rPr lang="de-DE" altLang="de-DE" sz="1400" dirty="0" err="1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tracking</a:t>
            </a:r>
            <a:r>
              <a:rPr lang="de-DE" altLang="de-DE" sz="1400" dirty="0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 </a:t>
            </a:r>
            <a:r>
              <a:rPr lang="de-DE" altLang="de-DE" sz="1400" dirty="0" err="1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efficiency</a:t>
            </a:r>
            <a:endParaRPr lang="de-DE" altLang="de-DE" sz="1400" dirty="0" smtClean="0">
              <a:solidFill>
                <a:srgbClr val="0000CC"/>
              </a:solidFill>
              <a:latin typeface="Times New Roman" pitchFamily="18" charset="0"/>
              <a:ea typeface="ＭＳ Ｐゴシック"/>
            </a:endParaRPr>
          </a:p>
          <a:p>
            <a:pPr algn="l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Ø"/>
            </a:pPr>
            <a:r>
              <a:rPr lang="de-DE" altLang="de-DE" sz="1400" dirty="0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 </a:t>
            </a:r>
            <a:r>
              <a:rPr lang="de-DE" altLang="de-DE" sz="1400" dirty="0" err="1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good</a:t>
            </a:r>
            <a:r>
              <a:rPr lang="de-DE" altLang="de-DE" sz="1400" dirty="0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 A/Q </a:t>
            </a:r>
            <a:r>
              <a:rPr lang="de-DE" altLang="de-DE" sz="1400" dirty="0" err="1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resolving</a:t>
            </a:r>
            <a:r>
              <a:rPr lang="de-DE" altLang="de-DE" sz="1400" dirty="0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 power</a:t>
            </a:r>
          </a:p>
        </p:txBody>
      </p:sp>
      <p:sp>
        <p:nvSpPr>
          <p:cNvPr id="43" name="Text Box 20"/>
          <p:cNvSpPr txBox="1">
            <a:spLocks noChangeArrowheads="1"/>
          </p:cNvSpPr>
          <p:nvPr/>
        </p:nvSpPr>
        <p:spPr bwMode="auto">
          <a:xfrm>
            <a:off x="576000" y="6300000"/>
            <a:ext cx="96693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000" i="1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Frederic </a:t>
            </a:r>
            <a:r>
              <a:rPr lang="de-DE" altLang="de-DE" sz="1000" i="1" dirty="0" err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Ameil</a:t>
            </a:r>
            <a:endParaRPr lang="de-DE" altLang="de-DE" sz="1000" i="1" dirty="0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44" name="Line 21"/>
          <p:cNvSpPr>
            <a:spLocks noChangeShapeType="1"/>
          </p:cNvSpPr>
          <p:nvPr/>
        </p:nvSpPr>
        <p:spPr bwMode="auto">
          <a:xfrm rot="20880000" flipH="1" flipV="1">
            <a:off x="3096134" y="2444050"/>
            <a:ext cx="144000" cy="360363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45" name="Rectangle 22"/>
          <p:cNvSpPr>
            <a:spLocks noChangeArrowheads="1"/>
          </p:cNvSpPr>
          <p:nvPr/>
        </p:nvSpPr>
        <p:spPr bwMode="auto">
          <a:xfrm>
            <a:off x="0" y="3782639"/>
            <a:ext cx="2843213" cy="241538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47" name="Text Box 24"/>
          <p:cNvSpPr txBox="1">
            <a:spLocks noChangeArrowheads="1"/>
          </p:cNvSpPr>
          <p:nvPr/>
        </p:nvSpPr>
        <p:spPr bwMode="auto">
          <a:xfrm>
            <a:off x="4714875" y="2125810"/>
            <a:ext cx="865188" cy="369332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200" dirty="0" err="1" smtClean="0">
                <a:solidFill>
                  <a:srgbClr val="CC0099"/>
                </a:solidFill>
                <a:latin typeface="Times New Roman" pitchFamily="18" charset="0"/>
                <a:ea typeface="ＭＳ Ｐゴシック"/>
              </a:rPr>
              <a:t>new</a:t>
            </a:r>
            <a:r>
              <a:rPr lang="de-DE" altLang="de-DE" sz="1200" dirty="0" smtClean="0">
                <a:solidFill>
                  <a:srgbClr val="CC0099"/>
                </a:solidFill>
                <a:latin typeface="Times New Roman" pitchFamily="18" charset="0"/>
                <a:ea typeface="ＭＳ Ｐゴシック"/>
              </a:rPr>
              <a:t> digital </a:t>
            </a:r>
            <a:r>
              <a:rPr lang="de-DE" altLang="de-DE" sz="1200" dirty="0" err="1" smtClean="0">
                <a:solidFill>
                  <a:srgbClr val="CC0099"/>
                </a:solidFill>
                <a:latin typeface="Times New Roman" pitchFamily="18" charset="0"/>
                <a:ea typeface="ＭＳ Ｐゴシック"/>
              </a:rPr>
              <a:t>readout</a:t>
            </a:r>
            <a:endParaRPr lang="de-DE" altLang="de-DE" sz="1200" dirty="0" smtClean="0">
              <a:solidFill>
                <a:srgbClr val="CC009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48" name="Rectangle 25"/>
          <p:cNvSpPr>
            <a:spLocks noChangeArrowheads="1"/>
          </p:cNvSpPr>
          <p:nvPr/>
        </p:nvSpPr>
        <p:spPr bwMode="auto">
          <a:xfrm>
            <a:off x="6877050" y="4851027"/>
            <a:ext cx="1908175" cy="2873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Scattering experiments at relativistic energies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36875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3" grpId="0"/>
      <p:bldP spid="44" grpId="0" animBg="1"/>
      <p:bldP spid="45" grpId="0" animBg="1"/>
      <p:bldP spid="4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5"/>
          <p:cNvSpPr txBox="1">
            <a:spLocks noChangeAspect="1" noChangeArrowheads="1"/>
          </p:cNvSpPr>
          <p:nvPr/>
        </p:nvSpPr>
        <p:spPr bwMode="auto">
          <a:xfrm>
            <a:off x="107504" y="1918384"/>
            <a:ext cx="148438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de-DE" sz="1200" kern="0" dirty="0" smtClean="0">
                <a:solidFill>
                  <a:srgbClr val="0000CC"/>
                </a:solidFill>
                <a:latin typeface="Times New Roman" pitchFamily="18" charset="0"/>
              </a:rPr>
              <a:t>impact parameter: </a:t>
            </a:r>
            <a:r>
              <a:rPr lang="en-US" altLang="de-DE" sz="2000" kern="0" dirty="0" smtClean="0">
                <a:solidFill>
                  <a:srgbClr val="000000"/>
                </a:solidFill>
                <a:latin typeface="Times New Roman" pitchFamily="18" charset="0"/>
              </a:rPr>
              <a:t>b</a:t>
            </a:r>
            <a:endParaRPr kumimoji="0" lang="en-US" altLang="de-DE" sz="2000" i="0" u="none" strike="noStrike" kern="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2339752" y="2691308"/>
            <a:ext cx="71147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de-DE" sz="2800" kern="0" dirty="0" smtClean="0">
                <a:solidFill>
                  <a:srgbClr val="0000CC"/>
                </a:solidFill>
                <a:latin typeface="Times New Roman" pitchFamily="18" charset="0"/>
              </a:rPr>
              <a:t>Au</a:t>
            </a:r>
            <a:endParaRPr kumimoji="0" lang="en-US" altLang="de-DE" sz="2800" b="0" i="0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pic>
        <p:nvPicPr>
          <p:cNvPr id="15" name="Picture 7" descr="phot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85085">
            <a:off x="1870075" y="1950555"/>
            <a:ext cx="5651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Line 8"/>
          <p:cNvSpPr>
            <a:spLocks noChangeAspect="1" noChangeShapeType="1"/>
          </p:cNvSpPr>
          <p:nvPr/>
        </p:nvSpPr>
        <p:spPr bwMode="auto">
          <a:xfrm>
            <a:off x="1241425" y="2534755"/>
            <a:ext cx="492125" cy="1588"/>
          </a:xfrm>
          <a:prstGeom prst="line">
            <a:avLst/>
          </a:prstGeom>
          <a:noFill/>
          <a:ln w="15875">
            <a:solidFill>
              <a:srgbClr val="00000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17" name="Line 9"/>
          <p:cNvSpPr>
            <a:spLocks noChangeAspect="1" noChangeShapeType="1"/>
          </p:cNvSpPr>
          <p:nvPr/>
        </p:nvSpPr>
        <p:spPr bwMode="auto">
          <a:xfrm>
            <a:off x="1179513" y="1656868"/>
            <a:ext cx="798513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18" name="Oval 10"/>
          <p:cNvSpPr>
            <a:spLocks noChangeAspect="1" noChangeArrowheads="1"/>
          </p:cNvSpPr>
          <p:nvPr/>
        </p:nvSpPr>
        <p:spPr bwMode="auto">
          <a:xfrm rot="677670">
            <a:off x="1978025" y="1467955"/>
            <a:ext cx="450850" cy="463550"/>
          </a:xfrm>
          <a:prstGeom prst="ellipse">
            <a:avLst/>
          </a:prstGeom>
          <a:gradFill rotWithShape="1">
            <a:gsLst>
              <a:gs pos="0">
                <a:srgbClr val="33CCCC">
                  <a:gamma/>
                  <a:shade val="46275"/>
                  <a:invGamma/>
                </a:srgbClr>
              </a:gs>
              <a:gs pos="100000">
                <a:srgbClr val="33CCCC">
                  <a:alpha val="3000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19" name="Oval 11"/>
          <p:cNvSpPr>
            <a:spLocks noChangeAspect="1" noChangeArrowheads="1"/>
          </p:cNvSpPr>
          <p:nvPr/>
        </p:nvSpPr>
        <p:spPr bwMode="auto">
          <a:xfrm>
            <a:off x="4187825" y="1091718"/>
            <a:ext cx="101600" cy="104775"/>
          </a:xfrm>
          <a:prstGeom prst="ellipse">
            <a:avLst/>
          </a:prstGeom>
          <a:solidFill>
            <a:srgbClr val="33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20" name="Line 12"/>
          <p:cNvSpPr>
            <a:spLocks noChangeAspect="1" noChangeShapeType="1"/>
          </p:cNvSpPr>
          <p:nvPr/>
        </p:nvSpPr>
        <p:spPr bwMode="auto">
          <a:xfrm flipV="1">
            <a:off x="1547813" y="1656868"/>
            <a:ext cx="0" cy="8778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 type="arrow" w="med" len="lg"/>
            <a:tailEnd type="arrow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21" name="Oval 13"/>
          <p:cNvSpPr>
            <a:spLocks noChangeAspect="1" noChangeArrowheads="1"/>
          </p:cNvSpPr>
          <p:nvPr/>
        </p:nvSpPr>
        <p:spPr bwMode="auto">
          <a:xfrm rot="21173199">
            <a:off x="1793875" y="2222018"/>
            <a:ext cx="696913" cy="712788"/>
          </a:xfrm>
          <a:prstGeom prst="ellipse">
            <a:avLst/>
          </a:prstGeom>
          <a:gradFill rotWithShape="1">
            <a:gsLst>
              <a:gs pos="0">
                <a:srgbClr val="339966">
                  <a:alpha val="60001"/>
                </a:srgbClr>
              </a:gs>
              <a:gs pos="100000">
                <a:srgbClr val="339966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22" name="Line 14"/>
          <p:cNvSpPr>
            <a:spLocks noChangeAspect="1" noChangeShapeType="1"/>
          </p:cNvSpPr>
          <p:nvPr/>
        </p:nvSpPr>
        <p:spPr bwMode="auto">
          <a:xfrm flipV="1">
            <a:off x="2406650" y="1531455"/>
            <a:ext cx="1168400" cy="125413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23" name="Oval 15"/>
          <p:cNvSpPr>
            <a:spLocks noChangeAspect="1" noChangeArrowheads="1"/>
          </p:cNvSpPr>
          <p:nvPr/>
        </p:nvSpPr>
        <p:spPr bwMode="auto">
          <a:xfrm rot="677670">
            <a:off x="3575050" y="1279043"/>
            <a:ext cx="450850" cy="463550"/>
          </a:xfrm>
          <a:prstGeom prst="ellipse">
            <a:avLst/>
          </a:prstGeom>
          <a:gradFill rotWithShape="1">
            <a:gsLst>
              <a:gs pos="0">
                <a:srgbClr val="33CCCC">
                  <a:gamma/>
                  <a:shade val="46275"/>
                  <a:invGamma/>
                </a:srgbClr>
              </a:gs>
              <a:gs pos="100000">
                <a:srgbClr val="33CCCC">
                  <a:alpha val="3000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24" name="Oval 16"/>
          <p:cNvSpPr>
            <a:spLocks noChangeAspect="1" noChangeArrowheads="1"/>
          </p:cNvSpPr>
          <p:nvPr/>
        </p:nvSpPr>
        <p:spPr bwMode="auto">
          <a:xfrm>
            <a:off x="4371975" y="1531455"/>
            <a:ext cx="101600" cy="104775"/>
          </a:xfrm>
          <a:prstGeom prst="ellipse">
            <a:avLst/>
          </a:prstGeom>
          <a:solidFill>
            <a:srgbClr val="33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25" name="Line 17"/>
          <p:cNvSpPr>
            <a:spLocks noChangeAspect="1" noChangeShapeType="1"/>
          </p:cNvSpPr>
          <p:nvPr/>
        </p:nvSpPr>
        <p:spPr bwMode="auto">
          <a:xfrm rot="21540000" flipV="1">
            <a:off x="4003675" y="1406043"/>
            <a:ext cx="552450" cy="61913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26" name="Line 18"/>
          <p:cNvSpPr>
            <a:spLocks noChangeAspect="1" noChangeShapeType="1"/>
          </p:cNvSpPr>
          <p:nvPr/>
        </p:nvSpPr>
        <p:spPr bwMode="auto">
          <a:xfrm rot="600000" flipV="1">
            <a:off x="4494213" y="1531455"/>
            <a:ext cx="614363" cy="125413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27" name="Line 19"/>
          <p:cNvSpPr>
            <a:spLocks noChangeAspect="1" noChangeShapeType="1"/>
          </p:cNvSpPr>
          <p:nvPr/>
        </p:nvSpPr>
        <p:spPr bwMode="auto">
          <a:xfrm rot="21000000" flipV="1">
            <a:off x="4249738" y="966305"/>
            <a:ext cx="612775" cy="125413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pic>
        <p:nvPicPr>
          <p:cNvPr id="28" name="Picture 20" descr="phot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20000">
            <a:off x="3709988" y="1152043"/>
            <a:ext cx="315913" cy="12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0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6359142"/>
              </p:ext>
            </p:extLst>
          </p:nvPr>
        </p:nvGraphicFramePr>
        <p:xfrm>
          <a:off x="431800" y="4517791"/>
          <a:ext cx="2074863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18" name="Equation" r:id="rId5" imgW="1396800" imgH="215640" progId="Equation.3">
                  <p:embed/>
                </p:oleObj>
              </mc:Choice>
              <mc:Fallback>
                <p:oleObj name="Equation" r:id="rId5" imgW="1396800" imgH="215640" progId="Equation.3">
                  <p:embed/>
                  <p:pic>
                    <p:nvPicPr>
                      <p:cNvPr id="3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" y="4517791"/>
                        <a:ext cx="2074863" cy="320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 Box 11"/>
          <p:cNvSpPr txBox="1">
            <a:spLocks noChangeArrowheads="1"/>
          </p:cNvSpPr>
          <p:nvPr/>
        </p:nvSpPr>
        <p:spPr bwMode="auto">
          <a:xfrm>
            <a:off x="361950" y="4006616"/>
            <a:ext cx="4642098" cy="1077218"/>
          </a:xfrm>
          <a:prstGeom prst="rect">
            <a:avLst/>
          </a:prstGeom>
          <a:noFill/>
          <a:ln w="158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400" dirty="0" smtClean="0">
                <a:solidFill>
                  <a:srgbClr val="000000"/>
                </a:solidFill>
                <a:latin typeface="Times New Roman" pitchFamily="18" charset="0"/>
              </a:rPr>
              <a:t>Rutherford scattering only if distance of closest approach </a:t>
            </a:r>
            <a:r>
              <a:rPr lang="en-US" altLang="de-DE" sz="1400" dirty="0" err="1" smtClean="0">
                <a:solidFill>
                  <a:srgbClr val="FF0000"/>
                </a:solidFill>
                <a:latin typeface="Times New Roman" pitchFamily="18" charset="0"/>
              </a:rPr>
              <a:t>D</a:t>
            </a:r>
            <a:r>
              <a:rPr lang="en-US" altLang="de-DE" sz="1400" baseline="-25000" dirty="0" err="1" smtClean="0">
                <a:solidFill>
                  <a:srgbClr val="FF0000"/>
                </a:solidFill>
                <a:latin typeface="Times New Roman" pitchFamily="18" charset="0"/>
              </a:rPr>
              <a:t>min</a:t>
            </a:r>
            <a:r>
              <a:rPr lang="en-US" altLang="de-DE" sz="1400" baseline="-250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400" dirty="0" smtClean="0">
                <a:solidFill>
                  <a:srgbClr val="000000"/>
                </a:solidFill>
                <a:latin typeface="Times New Roman" pitchFamily="18" charset="0"/>
              </a:rPr>
              <a:t>is large compared to </a:t>
            </a:r>
            <a:r>
              <a:rPr lang="en-US" altLang="de-DE" sz="1400" dirty="0" smtClean="0">
                <a:solidFill>
                  <a:srgbClr val="FF0000"/>
                </a:solidFill>
                <a:latin typeface="Times New Roman" pitchFamily="18" charset="0"/>
              </a:rPr>
              <a:t>nuclear radii + surfaces: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endParaRPr lang="en-US" altLang="de-DE" sz="800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endParaRPr lang="en-US" altLang="de-DE" sz="1400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000000"/>
                </a:solidFill>
                <a:latin typeface="Times New Roman" pitchFamily="18" charset="0"/>
              </a:rPr>
              <a:t>C</a:t>
            </a:r>
            <a:r>
              <a:rPr lang="en-US" altLang="de-DE" sz="1200" baseline="-25000" dirty="0" smtClean="0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altLang="de-DE" sz="1200" dirty="0" smtClean="0">
                <a:solidFill>
                  <a:srgbClr val="000000"/>
                </a:solidFill>
                <a:latin typeface="Times New Roman" pitchFamily="18" charset="0"/>
              </a:rPr>
              <a:t>, C</a:t>
            </a:r>
            <a:r>
              <a:rPr lang="en-US" altLang="de-DE" sz="1200" baseline="-25000" dirty="0" smtClean="0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lang="en-US" altLang="de-DE" sz="1200" dirty="0" smtClean="0">
                <a:solidFill>
                  <a:srgbClr val="000000"/>
                </a:solidFill>
                <a:latin typeface="Times New Roman" pitchFamily="18" charset="0"/>
              </a:rPr>
              <a:t> half-density radii</a:t>
            </a:r>
            <a:r>
              <a:rPr lang="en-US" altLang="de-DE" sz="1400" dirty="0" smtClean="0">
                <a:solidFill>
                  <a:srgbClr val="000000"/>
                </a:solidFill>
                <a:latin typeface="Times New Roman" pitchFamily="18" charset="0"/>
              </a:rPr>
              <a:t>         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2339752" y="1846376"/>
            <a:ext cx="591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endParaRPr 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 Box 6"/>
          <p:cNvSpPr txBox="1">
            <a:spLocks noChangeArrowheads="1"/>
          </p:cNvSpPr>
          <p:nvPr/>
        </p:nvSpPr>
        <p:spPr bwMode="auto">
          <a:xfrm>
            <a:off x="3394199" y="1702360"/>
            <a:ext cx="110579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de-DE" sz="2000" kern="0" noProof="0" dirty="0" smtClean="0">
                <a:solidFill>
                  <a:srgbClr val="0000CC"/>
                </a:solidFill>
                <a:latin typeface="Times New Roman" pitchFamily="18" charset="0"/>
              </a:rPr>
              <a:t>fragment</a:t>
            </a:r>
            <a:endParaRPr kumimoji="0" lang="en-US" altLang="de-DE" sz="2000" b="0" i="0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pic>
        <p:nvPicPr>
          <p:cNvPr id="33" name="Picture 32" descr="GRUENSCHLOSS-P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00" y="836712"/>
            <a:ext cx="3776472" cy="275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9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113380"/>
              </p:ext>
            </p:extLst>
          </p:nvPr>
        </p:nvGraphicFramePr>
        <p:xfrm>
          <a:off x="7106128" y="3867872"/>
          <a:ext cx="1498320" cy="48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19" name="Equation" r:id="rId8" imgW="1498320" imgH="482400" progId="Equation.3">
                  <p:embed/>
                </p:oleObj>
              </mc:Choice>
              <mc:Fallback>
                <p:oleObj name="Equation" r:id="rId8" imgW="1498320" imgH="482400" progId="Equation.3">
                  <p:embed/>
                  <p:pic>
                    <p:nvPicPr>
                      <p:cNvPr id="39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06128" y="3867872"/>
                        <a:ext cx="1498320" cy="48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Grafik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128" y="3903872"/>
            <a:ext cx="714375" cy="476250"/>
          </a:xfrm>
          <a:prstGeom prst="rect">
            <a:avLst/>
          </a:prstGeom>
        </p:spPr>
      </p:pic>
      <p:pic>
        <p:nvPicPr>
          <p:cNvPr id="29" name="Picture 21" descr="quadrupole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128" y="4443872"/>
            <a:ext cx="822960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0" descr="octupole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42128" y="5127872"/>
            <a:ext cx="822960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1991846"/>
              </p:ext>
            </p:extLst>
          </p:nvPr>
        </p:nvGraphicFramePr>
        <p:xfrm>
          <a:off x="7106128" y="4587872"/>
          <a:ext cx="1358640" cy="48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20" name="Equation" r:id="rId13" imgW="1358640" imgH="482400" progId="Equation.3">
                  <p:embed/>
                </p:oleObj>
              </mc:Choice>
              <mc:Fallback>
                <p:oleObj name="Equation" r:id="rId13" imgW="1358640" imgH="482400" progId="Equation.3">
                  <p:embed/>
                  <p:pic>
                    <p:nvPicPr>
                      <p:cNvPr id="35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06128" y="4587872"/>
                        <a:ext cx="1358640" cy="48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5037598"/>
              </p:ext>
            </p:extLst>
          </p:nvPr>
        </p:nvGraphicFramePr>
        <p:xfrm>
          <a:off x="7106128" y="5307872"/>
          <a:ext cx="1409400" cy="48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21" name="Equation" r:id="rId15" imgW="1409400" imgH="482400" progId="Equation.3">
                  <p:embed/>
                </p:oleObj>
              </mc:Choice>
              <mc:Fallback>
                <p:oleObj name="Equation" r:id="rId15" imgW="1409400" imgH="482400" progId="Equation.3">
                  <p:embed/>
                  <p:pic>
                    <p:nvPicPr>
                      <p:cNvPr id="36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06128" y="5307872"/>
                        <a:ext cx="1409400" cy="48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2379130"/>
              </p:ext>
            </p:extLst>
          </p:nvPr>
        </p:nvGraphicFramePr>
        <p:xfrm>
          <a:off x="401960" y="5590792"/>
          <a:ext cx="3810000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22" name="Equation" r:id="rId17" imgW="3809880" imgH="520560" progId="Equation.3">
                  <p:embed/>
                </p:oleObj>
              </mc:Choice>
              <mc:Fallback>
                <p:oleObj name="Equation" r:id="rId17" imgW="3809880" imgH="520560" progId="Equation.3">
                  <p:embed/>
                  <p:pic>
                    <p:nvPicPr>
                      <p:cNvPr id="37" name="Object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1960" y="5590792"/>
                        <a:ext cx="3810000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Scattering experiments at relativistic energies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75116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Bremsstrahlung</a:t>
            </a:r>
            <a:endParaRPr lang="de-DE" dirty="0"/>
          </a:p>
        </p:txBody>
      </p:sp>
      <p:graphicFrame>
        <p:nvGraphicFramePr>
          <p:cNvPr id="3" name="Object 4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94" name="Equation" r:id="rId3" imgW="114120" imgH="215640" progId="Equation.3">
                  <p:embed/>
                </p:oleObj>
              </mc:Choice>
              <mc:Fallback>
                <p:oleObj name="Equation" r:id="rId3" imgW="114120" imgH="215640" progId="Equation.3">
                  <p:embed/>
                  <p:pic>
                    <p:nvPicPr>
                      <p:cNvPr id="24781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5" descr="feld0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0"/>
            <a:ext cx="2605088" cy="259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feld0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048000"/>
            <a:ext cx="2605088" cy="259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feld02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048000"/>
            <a:ext cx="2605088" cy="259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bremsstrahlu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066800"/>
            <a:ext cx="2293938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457200" y="5867400"/>
            <a:ext cx="31257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electric field lines (v/c=0.99)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5943600" y="1828800"/>
            <a:ext cx="2438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de-DE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slowing down of a moving point-charge</a:t>
            </a:r>
          </a:p>
        </p:txBody>
      </p:sp>
      <p:pic>
        <p:nvPicPr>
          <p:cNvPr id="10" name="Picture 3" descr="rising-bi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66800"/>
            <a:ext cx="2057400" cy="137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872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358775" y="6236712"/>
            <a:ext cx="367823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000000"/>
                </a:solidFill>
                <a:latin typeface="Times New Roman" pitchFamily="18" charset="0"/>
              </a:rPr>
              <a:t>Bremsstrahlung: slowing down of a moving point-charge</a:t>
            </a:r>
            <a:endParaRPr lang="de-DE" altLang="de-DE" sz="1200" dirty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13" name="Group 16"/>
          <p:cNvGrpSpPr>
            <a:grpSpLocks/>
          </p:cNvGrpSpPr>
          <p:nvPr/>
        </p:nvGrpSpPr>
        <p:grpSpPr bwMode="auto">
          <a:xfrm>
            <a:off x="358775" y="1564825"/>
            <a:ext cx="3825875" cy="3738562"/>
            <a:chOff x="226" y="1207"/>
            <a:chExt cx="2410" cy="2355"/>
          </a:xfrm>
        </p:grpSpPr>
        <p:sp>
          <p:nvSpPr>
            <p:cNvPr id="14" name="Text Box 9"/>
            <p:cNvSpPr txBox="1">
              <a:spLocks noChangeArrowheads="1"/>
            </p:cNvSpPr>
            <p:nvPr/>
          </p:nvSpPr>
          <p:spPr bwMode="auto">
            <a:xfrm>
              <a:off x="226" y="1207"/>
              <a:ext cx="2410" cy="22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fontAlgn="base">
                <a:spcBef>
                  <a:spcPct val="0"/>
                </a:spcBef>
                <a:spcAft>
                  <a:spcPct val="0"/>
                </a:spcAft>
                <a:buClr>
                  <a:srgbClr val="FF0000"/>
                </a:buClr>
                <a:buFont typeface="Wingdings" pitchFamily="2" charset="2"/>
                <a:buChar char="Ø"/>
                <a:defRPr/>
              </a:pPr>
              <a:r>
                <a:rPr lang="en-US" altLang="de-DE" sz="2000" kern="0" dirty="0" smtClean="0">
                  <a:solidFill>
                    <a:srgbClr val="FF0000"/>
                  </a:solidFill>
                  <a:latin typeface="Times New Roman" pitchFamily="18" charset="0"/>
                </a:rPr>
                <a:t>Radiative electron capture (REC) </a:t>
              </a:r>
              <a:r>
                <a:rPr lang="en-US" altLang="de-DE" sz="2000" kern="0" dirty="0" smtClean="0">
                  <a:solidFill>
                    <a:srgbClr val="333399"/>
                  </a:solidFill>
                  <a:latin typeface="Times New Roman" pitchFamily="18" charset="0"/>
                </a:rPr>
                <a:t>capture of target electrons into bound states of the projectile:</a:t>
              </a:r>
            </a:p>
            <a:p>
              <a:pPr algn="l" fontAlgn="base">
                <a:spcBef>
                  <a:spcPct val="0"/>
                </a:spcBef>
                <a:spcAft>
                  <a:spcPct val="0"/>
                </a:spcAft>
                <a:buClr>
                  <a:srgbClr val="FF0000"/>
                </a:buClr>
                <a:buFont typeface="Wingdings" pitchFamily="2" charset="2"/>
                <a:buNone/>
                <a:defRPr/>
              </a:pPr>
              <a:endParaRPr lang="en-US" altLang="de-DE" sz="1200" kern="0" dirty="0" smtClean="0">
                <a:solidFill>
                  <a:srgbClr val="333399"/>
                </a:solidFill>
                <a:latin typeface="Times New Roman" pitchFamily="18" charset="0"/>
              </a:endParaRPr>
            </a:p>
            <a:p>
              <a:pPr algn="l" fontAlgn="base">
                <a:spcBef>
                  <a:spcPct val="0"/>
                </a:spcBef>
                <a:spcAft>
                  <a:spcPct val="0"/>
                </a:spcAft>
                <a:buClr>
                  <a:srgbClr val="FF0000"/>
                </a:buClr>
                <a:buFont typeface="Wingdings" pitchFamily="2" charset="2"/>
                <a:buNone/>
                <a:defRPr/>
              </a:pPr>
              <a:endParaRPr lang="en-US" altLang="de-DE" sz="1200" kern="0" dirty="0" smtClean="0">
                <a:solidFill>
                  <a:srgbClr val="333399"/>
                </a:solidFill>
                <a:latin typeface="Times New Roman" pitchFamily="18" charset="0"/>
              </a:endParaRPr>
            </a:p>
            <a:p>
              <a:pPr algn="l" fontAlgn="base">
                <a:spcBef>
                  <a:spcPct val="0"/>
                </a:spcBef>
                <a:spcAft>
                  <a:spcPct val="0"/>
                </a:spcAft>
                <a:buClr>
                  <a:srgbClr val="FF0000"/>
                </a:buClr>
                <a:buFont typeface="Wingdings" pitchFamily="2" charset="2"/>
                <a:buChar char="Ø"/>
                <a:defRPr/>
              </a:pPr>
              <a:r>
                <a:rPr lang="en-US" altLang="de-DE" sz="2000" kern="0" dirty="0" smtClean="0">
                  <a:solidFill>
                    <a:srgbClr val="FF0000"/>
                  </a:solidFill>
                  <a:latin typeface="Times New Roman" pitchFamily="18" charset="0"/>
                </a:rPr>
                <a:t>Primary Bremsstrahlung (PB)</a:t>
              </a:r>
            </a:p>
            <a:p>
              <a:pPr algn="l" fontAlgn="base">
                <a:spcBef>
                  <a:spcPct val="0"/>
                </a:spcBef>
                <a:spcAft>
                  <a:spcPct val="0"/>
                </a:spcAft>
                <a:buClr>
                  <a:srgbClr val="FF0000"/>
                </a:buClr>
                <a:buFont typeface="Wingdings" pitchFamily="2" charset="2"/>
                <a:buNone/>
                <a:defRPr/>
              </a:pPr>
              <a:r>
                <a:rPr lang="en-US" altLang="de-DE" sz="2000" kern="0" dirty="0" smtClean="0">
                  <a:solidFill>
                    <a:srgbClr val="333399"/>
                  </a:solidFill>
                  <a:latin typeface="Times New Roman" pitchFamily="18" charset="0"/>
                </a:rPr>
                <a:t>capture of target electrons into continuum states of the projectile:</a:t>
              </a:r>
            </a:p>
            <a:p>
              <a:pPr algn="l" fontAlgn="base">
                <a:spcBef>
                  <a:spcPct val="0"/>
                </a:spcBef>
                <a:spcAft>
                  <a:spcPct val="0"/>
                </a:spcAft>
                <a:buClr>
                  <a:srgbClr val="FF0000"/>
                </a:buClr>
                <a:buFont typeface="Wingdings" pitchFamily="2" charset="2"/>
                <a:buNone/>
                <a:defRPr/>
              </a:pPr>
              <a:endParaRPr lang="en-US" altLang="de-DE" sz="1200" kern="0" dirty="0" smtClean="0">
                <a:solidFill>
                  <a:srgbClr val="333399"/>
                </a:solidFill>
                <a:latin typeface="Times New Roman" pitchFamily="18" charset="0"/>
              </a:endParaRPr>
            </a:p>
            <a:p>
              <a:pPr algn="l" fontAlgn="base">
                <a:spcBef>
                  <a:spcPct val="0"/>
                </a:spcBef>
                <a:spcAft>
                  <a:spcPct val="0"/>
                </a:spcAft>
                <a:buClr>
                  <a:srgbClr val="FF0000"/>
                </a:buClr>
                <a:buFont typeface="Wingdings" pitchFamily="2" charset="2"/>
                <a:buNone/>
                <a:defRPr/>
              </a:pPr>
              <a:endParaRPr lang="en-US" altLang="de-DE" sz="1200" kern="0" dirty="0" smtClean="0">
                <a:solidFill>
                  <a:srgbClr val="333399"/>
                </a:solidFill>
                <a:latin typeface="Times New Roman" pitchFamily="18" charset="0"/>
              </a:endParaRPr>
            </a:p>
            <a:p>
              <a:pPr algn="l" fontAlgn="base">
                <a:spcBef>
                  <a:spcPct val="0"/>
                </a:spcBef>
                <a:spcAft>
                  <a:spcPct val="0"/>
                </a:spcAft>
                <a:buClr>
                  <a:srgbClr val="FF0000"/>
                </a:buClr>
                <a:buFont typeface="Wingdings" pitchFamily="2" charset="2"/>
                <a:buChar char="Ø"/>
                <a:defRPr/>
              </a:pPr>
              <a:r>
                <a:rPr lang="en-US" altLang="de-DE" sz="2000" kern="0" dirty="0" smtClean="0">
                  <a:solidFill>
                    <a:srgbClr val="FF0000"/>
                  </a:solidFill>
                  <a:latin typeface="Times New Roman" pitchFamily="18" charset="0"/>
                </a:rPr>
                <a:t>Secondary Bremsstrahlung (SB)</a:t>
              </a:r>
            </a:p>
            <a:p>
              <a:pPr algn="l" fontAlgn="base">
                <a:spcBef>
                  <a:spcPct val="0"/>
                </a:spcBef>
                <a:spcAft>
                  <a:spcPct val="0"/>
                </a:spcAft>
                <a:buClr>
                  <a:srgbClr val="FF0000"/>
                </a:buClr>
                <a:buFont typeface="Wingdings" pitchFamily="2" charset="2"/>
                <a:buNone/>
                <a:defRPr/>
              </a:pPr>
              <a:r>
                <a:rPr lang="en-US" altLang="de-DE" sz="2000" kern="0" dirty="0" smtClean="0">
                  <a:solidFill>
                    <a:srgbClr val="333399"/>
                  </a:solidFill>
                  <a:latin typeface="Times New Roman" pitchFamily="18" charset="0"/>
                </a:rPr>
                <a:t>Stopping of high energy electrons in the target:</a:t>
              </a:r>
            </a:p>
          </p:txBody>
        </p:sp>
        <p:graphicFrame>
          <p:nvGraphicFramePr>
            <p:cNvPr id="15" name="Object 10"/>
            <p:cNvGraphicFramePr>
              <a:graphicFrameLocks noChangeAspect="1"/>
            </p:cNvGraphicFramePr>
            <p:nvPr/>
          </p:nvGraphicFramePr>
          <p:xfrm>
            <a:off x="1152" y="3242"/>
            <a:ext cx="896" cy="3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91" name="Equation" r:id="rId3" imgW="711000" imgH="253800" progId="Equation.3">
                    <p:embed/>
                  </p:oleObj>
                </mc:Choice>
                <mc:Fallback>
                  <p:oleObj name="Equation" r:id="rId3" imgW="711000" imgH="253800" progId="Equation.3">
                    <p:embed/>
                    <p:pic>
                      <p:nvPicPr>
                        <p:cNvPr id="15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2" y="3242"/>
                          <a:ext cx="896" cy="3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Object 11"/>
            <p:cNvGraphicFramePr>
              <a:graphicFrameLocks noChangeAspect="1"/>
            </p:cNvGraphicFramePr>
            <p:nvPr/>
          </p:nvGraphicFramePr>
          <p:xfrm>
            <a:off x="1152" y="1788"/>
            <a:ext cx="864" cy="3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92" name="Equation" r:id="rId5" imgW="685800" imgH="253800" progId="Equation.3">
                    <p:embed/>
                  </p:oleObj>
                </mc:Choice>
                <mc:Fallback>
                  <p:oleObj name="Equation" r:id="rId5" imgW="685800" imgH="253800" progId="Equation.3">
                    <p:embed/>
                    <p:pic>
                      <p:nvPicPr>
                        <p:cNvPr id="16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2" y="1788"/>
                          <a:ext cx="864" cy="3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Object 12"/>
            <p:cNvGraphicFramePr>
              <a:graphicFrameLocks noChangeAspect="1"/>
            </p:cNvGraphicFramePr>
            <p:nvPr/>
          </p:nvGraphicFramePr>
          <p:xfrm>
            <a:off x="1200" y="2605"/>
            <a:ext cx="864" cy="3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93" name="Equation" r:id="rId7" imgW="685800" imgH="253800" progId="Equation.3">
                    <p:embed/>
                  </p:oleObj>
                </mc:Choice>
                <mc:Fallback>
                  <p:oleObj name="Equation" r:id="rId7" imgW="685800" imgH="253800" progId="Equation.3">
                    <p:embed/>
                    <p:pic>
                      <p:nvPicPr>
                        <p:cNvPr id="17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00" y="2605"/>
                          <a:ext cx="864" cy="3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9" name="Picture 14" descr="atom_sn132-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663" y="3653975"/>
            <a:ext cx="387985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3" descr="atom_sn132-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713" y="836712"/>
            <a:ext cx="3860800" cy="282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Atomic background radiation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87004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Suppression of atomic background radiation </a:t>
            </a:r>
            <a:r>
              <a:rPr lang="en-US" sz="1800" dirty="0" err="1" smtClean="0">
                <a:solidFill>
                  <a:schemeClr val="tx1"/>
                </a:solidFill>
              </a:rPr>
              <a:t>Pb</a:t>
            </a:r>
            <a:r>
              <a:rPr lang="en-US" sz="1800" dirty="0" smtClean="0">
                <a:solidFill>
                  <a:schemeClr val="tx1"/>
                </a:solidFill>
              </a:rPr>
              <a:t> &amp; Sn absorbers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11" name="Picture 4" descr="Cluster-shild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793" y="554400"/>
            <a:ext cx="6360414" cy="5997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 descr="pb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886" y="1670413"/>
            <a:ext cx="3981450" cy="410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799888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092950" y="1124620"/>
            <a:ext cx="1289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baseline="30000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197</a:t>
            </a:r>
            <a:r>
              <a:rPr lang="de-DE" altLang="de-DE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Au-target</a:t>
            </a:r>
          </a:p>
        </p:txBody>
      </p:sp>
      <p:graphicFrame>
        <p:nvGraphicFramePr>
          <p:cNvPr id="6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3821344"/>
              </p:ext>
            </p:extLst>
          </p:nvPr>
        </p:nvGraphicFramePr>
        <p:xfrm>
          <a:off x="179388" y="908720"/>
          <a:ext cx="6332537" cy="2141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9" name="Photo Editor Photo" r:id="rId3" imgW="7914286" imgH="2676899" progId="MSPhotoEd.3">
                  <p:embed/>
                </p:oleObj>
              </mc:Choice>
              <mc:Fallback>
                <p:oleObj name="Photo Editor Photo" r:id="rId3" imgW="7914286" imgH="2676899" progId="MSPhotoEd.3">
                  <p:embed/>
                  <p:pic>
                    <p:nvPicPr>
                      <p:cNvPr id="6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908720"/>
                        <a:ext cx="6332537" cy="2141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44"/>
          <p:cNvSpPr txBox="1">
            <a:spLocks noChangeArrowheads="1"/>
          </p:cNvSpPr>
          <p:nvPr/>
        </p:nvSpPr>
        <p:spPr bwMode="auto">
          <a:xfrm>
            <a:off x="5435600" y="1250032"/>
            <a:ext cx="504825" cy="2444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000" b="1" baseline="30000" dirty="0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104</a:t>
            </a:r>
            <a:r>
              <a:rPr lang="en-US" altLang="de-DE" sz="1000" b="1" dirty="0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Sn</a:t>
            </a:r>
            <a:endParaRPr lang="en-US" altLang="de-DE" sz="1000" dirty="0" smtClean="0">
              <a:solidFill>
                <a:srgbClr val="0000CC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8" name="Line 45"/>
          <p:cNvSpPr>
            <a:spLocks noChangeShapeType="1"/>
          </p:cNvSpPr>
          <p:nvPr/>
        </p:nvSpPr>
        <p:spPr bwMode="auto">
          <a:xfrm>
            <a:off x="5365750" y="1537370"/>
            <a:ext cx="574675" cy="0"/>
          </a:xfrm>
          <a:prstGeom prst="line">
            <a:avLst/>
          </a:prstGeom>
          <a:noFill/>
          <a:ln w="25400">
            <a:solidFill>
              <a:srgbClr val="333399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9" name="Text Box 46"/>
          <p:cNvSpPr txBox="1">
            <a:spLocks noChangeArrowheads="1"/>
          </p:cNvSpPr>
          <p:nvPr/>
        </p:nvSpPr>
        <p:spPr bwMode="auto">
          <a:xfrm>
            <a:off x="247650" y="1797720"/>
            <a:ext cx="1024370" cy="277484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000" tIns="61200" rIns="54000" bIns="612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000" b="1" baseline="30000" dirty="0" smtClean="0">
                <a:solidFill>
                  <a:srgbClr val="FF0000"/>
                </a:solidFill>
                <a:latin typeface="Times New Roman" pitchFamily="18" charset="0"/>
                <a:ea typeface="ＭＳ Ｐゴシック"/>
              </a:rPr>
              <a:t>124</a:t>
            </a:r>
            <a:r>
              <a:rPr lang="en-US" altLang="de-DE" sz="1000" b="1" dirty="0" smtClean="0">
                <a:solidFill>
                  <a:srgbClr val="FF0000"/>
                </a:solidFill>
                <a:latin typeface="Times New Roman" pitchFamily="18" charset="0"/>
                <a:ea typeface="ＭＳ Ｐゴシック"/>
              </a:rPr>
              <a:t>Xe, 793MeV/u</a:t>
            </a:r>
            <a:endParaRPr lang="en-US" altLang="de-DE" sz="1000" dirty="0" smtClean="0">
              <a:solidFill>
                <a:srgbClr val="FF0000"/>
              </a:solidFill>
              <a:latin typeface="Times New Roman" pitchFamily="18" charset="0"/>
              <a:ea typeface="ＭＳ Ｐゴシック"/>
            </a:endParaRPr>
          </a:p>
        </p:txBody>
      </p:sp>
      <p:grpSp>
        <p:nvGrpSpPr>
          <p:cNvPr id="10" name="Group 48"/>
          <p:cNvGrpSpPr>
            <a:grpSpLocks noChangeAspect="1"/>
          </p:cNvGrpSpPr>
          <p:nvPr/>
        </p:nvGrpSpPr>
        <p:grpSpPr bwMode="auto">
          <a:xfrm>
            <a:off x="6227763" y="1499270"/>
            <a:ext cx="2652712" cy="1354137"/>
            <a:chOff x="3833" y="1071"/>
            <a:chExt cx="2086" cy="1064"/>
          </a:xfrm>
        </p:grpSpPr>
        <p:sp>
          <p:nvSpPr>
            <p:cNvPr id="11" name="Rectangle 9"/>
            <p:cNvSpPr>
              <a:spLocks noChangeAspect="1" noChangeArrowheads="1"/>
            </p:cNvSpPr>
            <p:nvPr/>
          </p:nvSpPr>
          <p:spPr bwMode="auto">
            <a:xfrm>
              <a:off x="3833" y="1071"/>
              <a:ext cx="2086" cy="1064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altLang="de-DE" b="1" kern="0" smtClean="0">
                <a:solidFill>
                  <a:srgbClr val="000000"/>
                </a:solidFill>
                <a:ea typeface="ＭＳ Ｐゴシック"/>
                <a:cs typeface="Arial" charset="0"/>
              </a:endParaRPr>
            </a:p>
          </p:txBody>
        </p:sp>
        <p:grpSp>
          <p:nvGrpSpPr>
            <p:cNvPr id="12" name="Group 10"/>
            <p:cNvGrpSpPr>
              <a:grpSpLocks noChangeAspect="1"/>
            </p:cNvGrpSpPr>
            <p:nvPr/>
          </p:nvGrpSpPr>
          <p:grpSpPr bwMode="auto">
            <a:xfrm>
              <a:off x="3876" y="1541"/>
              <a:ext cx="249" cy="293"/>
              <a:chOff x="3198" y="1933"/>
              <a:chExt cx="697" cy="817"/>
            </a:xfrm>
          </p:grpSpPr>
          <p:pic>
            <p:nvPicPr>
              <p:cNvPr id="27" name="Picture 11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344" t="7813" r="35278"/>
              <a:stretch>
                <a:fillRect/>
              </a:stretch>
            </p:blipFill>
            <p:spPr bwMode="auto">
              <a:xfrm>
                <a:off x="3198" y="1933"/>
                <a:ext cx="697" cy="8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" name="Rectangle 12"/>
              <p:cNvSpPr>
                <a:spLocks noChangeAspect="1" noChangeArrowheads="1"/>
              </p:cNvSpPr>
              <p:nvPr/>
            </p:nvSpPr>
            <p:spPr bwMode="auto">
              <a:xfrm>
                <a:off x="3243" y="2478"/>
                <a:ext cx="635" cy="272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altLang="de-DE" b="1" kern="0" smtClean="0">
                  <a:solidFill>
                    <a:srgbClr val="000000"/>
                  </a:solidFill>
                  <a:ea typeface="ＭＳ Ｐゴシック"/>
                  <a:cs typeface="Arial" charset="0"/>
                </a:endParaRPr>
              </a:p>
            </p:txBody>
          </p:sp>
        </p:grpSp>
        <p:grpSp>
          <p:nvGrpSpPr>
            <p:cNvPr id="13" name="Group 13"/>
            <p:cNvGrpSpPr>
              <a:grpSpLocks noChangeAspect="1"/>
            </p:cNvGrpSpPr>
            <p:nvPr/>
          </p:nvGrpSpPr>
          <p:grpSpPr bwMode="auto">
            <a:xfrm>
              <a:off x="4694" y="1071"/>
              <a:ext cx="382" cy="479"/>
              <a:chOff x="3198" y="1933"/>
              <a:chExt cx="697" cy="817"/>
            </a:xfrm>
          </p:grpSpPr>
          <p:pic>
            <p:nvPicPr>
              <p:cNvPr id="25" name="Picture 1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344" t="7813" r="35278"/>
              <a:stretch>
                <a:fillRect/>
              </a:stretch>
            </p:blipFill>
            <p:spPr bwMode="auto">
              <a:xfrm>
                <a:off x="3198" y="1933"/>
                <a:ext cx="697" cy="8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" name="Rectangle 15"/>
              <p:cNvSpPr>
                <a:spLocks noChangeAspect="1" noChangeArrowheads="1"/>
              </p:cNvSpPr>
              <p:nvPr/>
            </p:nvSpPr>
            <p:spPr bwMode="auto">
              <a:xfrm>
                <a:off x="3243" y="2478"/>
                <a:ext cx="635" cy="272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altLang="de-DE" b="1" kern="0" smtClean="0">
                  <a:solidFill>
                    <a:srgbClr val="000000"/>
                  </a:solidFill>
                  <a:ea typeface="ＭＳ Ｐゴシック"/>
                  <a:cs typeface="Arial" charset="0"/>
                </a:endParaRPr>
              </a:p>
            </p:txBody>
          </p:sp>
        </p:grpSp>
        <p:grpSp>
          <p:nvGrpSpPr>
            <p:cNvPr id="14" name="Group 16"/>
            <p:cNvGrpSpPr>
              <a:grpSpLocks noChangeAspect="1"/>
            </p:cNvGrpSpPr>
            <p:nvPr/>
          </p:nvGrpSpPr>
          <p:grpSpPr bwMode="auto">
            <a:xfrm>
              <a:off x="4329" y="1541"/>
              <a:ext cx="248" cy="293"/>
              <a:chOff x="3198" y="1933"/>
              <a:chExt cx="697" cy="817"/>
            </a:xfrm>
          </p:grpSpPr>
          <p:pic>
            <p:nvPicPr>
              <p:cNvPr id="23" name="Picture 17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344" t="7813" r="35278"/>
              <a:stretch>
                <a:fillRect/>
              </a:stretch>
            </p:blipFill>
            <p:spPr bwMode="auto">
              <a:xfrm>
                <a:off x="3198" y="1933"/>
                <a:ext cx="697" cy="8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Rectangle 18"/>
              <p:cNvSpPr>
                <a:spLocks noChangeAspect="1" noChangeArrowheads="1"/>
              </p:cNvSpPr>
              <p:nvPr/>
            </p:nvSpPr>
            <p:spPr bwMode="auto">
              <a:xfrm>
                <a:off x="3243" y="2478"/>
                <a:ext cx="635" cy="272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altLang="de-DE" b="1" kern="0" smtClean="0">
                  <a:solidFill>
                    <a:srgbClr val="000000"/>
                  </a:solidFill>
                  <a:ea typeface="ＭＳ Ｐゴシック"/>
                  <a:cs typeface="Arial" charset="0"/>
                </a:endParaRPr>
              </a:p>
            </p:txBody>
          </p:sp>
        </p:grpSp>
        <p:grpSp>
          <p:nvGrpSpPr>
            <p:cNvPr id="15" name="Group 19"/>
            <p:cNvGrpSpPr>
              <a:grpSpLocks noChangeAspect="1"/>
            </p:cNvGrpSpPr>
            <p:nvPr/>
          </p:nvGrpSpPr>
          <p:grpSpPr bwMode="auto">
            <a:xfrm>
              <a:off x="4783" y="1541"/>
              <a:ext cx="248" cy="293"/>
              <a:chOff x="3198" y="1933"/>
              <a:chExt cx="697" cy="817"/>
            </a:xfrm>
          </p:grpSpPr>
          <p:pic>
            <p:nvPicPr>
              <p:cNvPr id="21" name="Picture 2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344" t="7813" r="35278"/>
              <a:stretch>
                <a:fillRect/>
              </a:stretch>
            </p:blipFill>
            <p:spPr bwMode="auto">
              <a:xfrm>
                <a:off x="3198" y="1933"/>
                <a:ext cx="697" cy="8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" name="Rectangle 21"/>
              <p:cNvSpPr>
                <a:spLocks noChangeAspect="1" noChangeArrowheads="1"/>
              </p:cNvSpPr>
              <p:nvPr/>
            </p:nvSpPr>
            <p:spPr bwMode="auto">
              <a:xfrm>
                <a:off x="3243" y="2478"/>
                <a:ext cx="635" cy="272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altLang="de-DE" b="1" kern="0" smtClean="0">
                  <a:solidFill>
                    <a:srgbClr val="000000"/>
                  </a:solidFill>
                  <a:ea typeface="ＭＳ Ｐゴシック"/>
                  <a:cs typeface="Arial" charset="0"/>
                </a:endParaRPr>
              </a:p>
            </p:txBody>
          </p:sp>
        </p:grpSp>
        <p:grpSp>
          <p:nvGrpSpPr>
            <p:cNvPr id="16" name="Group 22"/>
            <p:cNvGrpSpPr>
              <a:grpSpLocks noChangeAspect="1"/>
            </p:cNvGrpSpPr>
            <p:nvPr/>
          </p:nvGrpSpPr>
          <p:grpSpPr bwMode="auto">
            <a:xfrm>
              <a:off x="5236" y="1682"/>
              <a:ext cx="249" cy="293"/>
              <a:chOff x="3198" y="1933"/>
              <a:chExt cx="697" cy="817"/>
            </a:xfrm>
          </p:grpSpPr>
          <p:pic>
            <p:nvPicPr>
              <p:cNvPr id="19" name="Picture 2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344" t="7813" r="35278"/>
              <a:stretch>
                <a:fillRect/>
              </a:stretch>
            </p:blipFill>
            <p:spPr bwMode="auto">
              <a:xfrm>
                <a:off x="3198" y="1933"/>
                <a:ext cx="697" cy="8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" name="Rectangle 24"/>
              <p:cNvSpPr>
                <a:spLocks noChangeAspect="1" noChangeArrowheads="1"/>
              </p:cNvSpPr>
              <p:nvPr/>
            </p:nvSpPr>
            <p:spPr bwMode="auto">
              <a:xfrm>
                <a:off x="3243" y="2478"/>
                <a:ext cx="635" cy="272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altLang="de-DE" b="1" kern="0" smtClean="0">
                  <a:solidFill>
                    <a:srgbClr val="000000"/>
                  </a:solidFill>
                  <a:ea typeface="ＭＳ Ｐゴシック"/>
                  <a:cs typeface="Arial" charset="0"/>
                </a:endParaRPr>
              </a:p>
            </p:txBody>
          </p:sp>
        </p:grpSp>
        <p:pic>
          <p:nvPicPr>
            <p:cNvPr id="17" name="Picture 28" descr="gamma decay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8" y="1390"/>
              <a:ext cx="75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29" descr="gamma deca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291602">
              <a:off x="5427" y="1542"/>
              <a:ext cx="447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" name="Text Box 67"/>
          <p:cNvSpPr txBox="1">
            <a:spLocks noChangeArrowheads="1"/>
          </p:cNvSpPr>
          <p:nvPr/>
        </p:nvSpPr>
        <p:spPr bwMode="auto">
          <a:xfrm>
            <a:off x="6307138" y="2878807"/>
            <a:ext cx="25130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400" b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relativistic Coulomb excitation</a:t>
            </a:r>
          </a:p>
        </p:txBody>
      </p:sp>
      <p:sp>
        <p:nvSpPr>
          <p:cNvPr id="30" name="Line 69"/>
          <p:cNvSpPr>
            <a:spLocks noChangeShapeType="1"/>
          </p:cNvSpPr>
          <p:nvPr/>
        </p:nvSpPr>
        <p:spPr bwMode="auto">
          <a:xfrm>
            <a:off x="6661150" y="2266032"/>
            <a:ext cx="215900" cy="0"/>
          </a:xfrm>
          <a:prstGeom prst="line">
            <a:avLst/>
          </a:prstGeom>
          <a:noFill/>
          <a:ln w="9525">
            <a:solidFill>
              <a:srgbClr val="CCFFFF"/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31" name="Line 70"/>
          <p:cNvSpPr>
            <a:spLocks noChangeShapeType="1"/>
          </p:cNvSpPr>
          <p:nvPr/>
        </p:nvSpPr>
        <p:spPr bwMode="auto">
          <a:xfrm>
            <a:off x="7235825" y="2266032"/>
            <a:ext cx="215900" cy="0"/>
          </a:xfrm>
          <a:prstGeom prst="line">
            <a:avLst/>
          </a:prstGeom>
          <a:noFill/>
          <a:ln w="9525">
            <a:solidFill>
              <a:srgbClr val="CCFFFF"/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32" name="Line 71"/>
          <p:cNvSpPr>
            <a:spLocks noChangeShapeType="1"/>
          </p:cNvSpPr>
          <p:nvPr/>
        </p:nvSpPr>
        <p:spPr bwMode="auto">
          <a:xfrm rot="1140000">
            <a:off x="7812088" y="2348582"/>
            <a:ext cx="215900" cy="0"/>
          </a:xfrm>
          <a:prstGeom prst="line">
            <a:avLst/>
          </a:prstGeom>
          <a:noFill/>
          <a:ln w="9525">
            <a:solidFill>
              <a:srgbClr val="CCFFFF"/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grpSp>
        <p:nvGrpSpPr>
          <p:cNvPr id="33" name="Group 2"/>
          <p:cNvGrpSpPr>
            <a:grpSpLocks/>
          </p:cNvGrpSpPr>
          <p:nvPr/>
        </p:nvGrpSpPr>
        <p:grpSpPr bwMode="auto">
          <a:xfrm>
            <a:off x="0" y="3171714"/>
            <a:ext cx="5722938" cy="3060700"/>
            <a:chOff x="0" y="742"/>
            <a:chExt cx="3605" cy="1928"/>
          </a:xfrm>
        </p:grpSpPr>
        <p:pic>
          <p:nvPicPr>
            <p:cNvPr id="34" name="Picture 3" descr="grebosz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42"/>
              <a:ext cx="3605" cy="1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" y="890"/>
              <a:ext cx="608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" name="AutoShape 5"/>
            <p:cNvSpPr>
              <a:spLocks noChangeAspect="1" noChangeArrowheads="1"/>
            </p:cNvSpPr>
            <p:nvPr/>
          </p:nvSpPr>
          <p:spPr bwMode="auto">
            <a:xfrm>
              <a:off x="3040" y="906"/>
              <a:ext cx="512" cy="213"/>
            </a:xfrm>
            <a:prstGeom prst="wedgeRectCallout">
              <a:avLst>
                <a:gd name="adj1" fmla="val -40162"/>
                <a:gd name="adj2" fmla="val 142227"/>
              </a:avLst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 altLang="de-DE" kern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37" name="Text Box 6"/>
            <p:cNvSpPr txBox="1">
              <a:spLocks noChangeArrowheads="1"/>
            </p:cNvSpPr>
            <p:nvPr/>
          </p:nvSpPr>
          <p:spPr bwMode="auto">
            <a:xfrm>
              <a:off x="3003" y="890"/>
              <a:ext cx="59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1000" b="1" kern="0" smtClean="0">
                  <a:solidFill>
                    <a:srgbClr val="FFFFFF"/>
                  </a:solidFill>
                  <a:latin typeface="Arial"/>
                  <a:ea typeface="ＭＳ Ｐゴシック"/>
                </a:rPr>
                <a:t>xy position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1000" b="1" kern="0" smtClean="0">
                  <a:solidFill>
                    <a:srgbClr val="FFFFFF"/>
                  </a:solidFill>
                  <a:latin typeface="Arial"/>
                  <a:ea typeface="ＭＳ Ｐゴシック"/>
                </a:rPr>
                <a:t>from LYCCA</a:t>
              </a: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Scattering experiment at relativistic energies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23604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Scattering experiment at relativistic energies</a:t>
            </a:r>
            <a:endParaRPr lang="en-US" dirty="0"/>
          </a:p>
        </p:txBody>
      </p:sp>
      <p:pic>
        <p:nvPicPr>
          <p:cNvPr id="38" name="Picture 2" descr="grebos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5722938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4" descr="ang_widt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075" y="711746"/>
            <a:ext cx="2632075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5" descr="graz_p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3512096"/>
            <a:ext cx="2751137" cy="267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 Box 6"/>
          <p:cNvSpPr txBox="1">
            <a:spLocks noChangeArrowheads="1"/>
          </p:cNvSpPr>
          <p:nvPr/>
        </p:nvSpPr>
        <p:spPr bwMode="auto">
          <a:xfrm>
            <a:off x="6732588" y="3185071"/>
            <a:ext cx="1744662" cy="2286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>
            <a:spAutoFit/>
          </a:bodyPr>
          <a:lstStyle/>
          <a:p>
            <a:r>
              <a:rPr lang="en-US" altLang="de-DE" sz="1200" i="1">
                <a:latin typeface="Times New Roman" panose="02020603050405020304" pitchFamily="18" charset="0"/>
              </a:rPr>
              <a:t>target thickness (mg/cm</a:t>
            </a:r>
            <a:r>
              <a:rPr lang="en-US" altLang="de-DE" sz="1200" i="1" baseline="30000">
                <a:latin typeface="Times New Roman" panose="02020603050405020304" pitchFamily="18" charset="0"/>
              </a:rPr>
              <a:t>2</a:t>
            </a:r>
            <a:r>
              <a:rPr lang="en-US" altLang="de-DE" sz="1200" i="1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42" name="Text Box 7"/>
          <p:cNvSpPr txBox="1">
            <a:spLocks noChangeArrowheads="1"/>
          </p:cNvSpPr>
          <p:nvPr/>
        </p:nvSpPr>
        <p:spPr bwMode="auto">
          <a:xfrm rot="16200000">
            <a:off x="5469732" y="1758702"/>
            <a:ext cx="1504950" cy="274637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200" i="1">
                <a:latin typeface="Times New Roman" panose="02020603050405020304" pitchFamily="18" charset="0"/>
              </a:rPr>
              <a:t>angular width (mrad)</a:t>
            </a:r>
          </a:p>
        </p:txBody>
      </p:sp>
      <p:sp>
        <p:nvSpPr>
          <p:cNvPr id="43" name="Text Box 8"/>
          <p:cNvSpPr txBox="1">
            <a:spLocks noChangeArrowheads="1"/>
          </p:cNvSpPr>
          <p:nvPr/>
        </p:nvSpPr>
        <p:spPr bwMode="auto">
          <a:xfrm>
            <a:off x="827088" y="4189959"/>
            <a:ext cx="2057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i="1">
                <a:latin typeface="Times New Roman" panose="02020603050405020304" pitchFamily="18" charset="0"/>
              </a:rPr>
              <a:t>Coulomb excitation:</a:t>
            </a:r>
          </a:p>
        </p:txBody>
      </p:sp>
      <p:graphicFrame>
        <p:nvGraphicFramePr>
          <p:cNvPr id="44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1112421"/>
              </p:ext>
            </p:extLst>
          </p:nvPr>
        </p:nvGraphicFramePr>
        <p:xfrm>
          <a:off x="2878138" y="4229646"/>
          <a:ext cx="1189037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14" name="Equation" r:id="rId6" imgW="787320" imgH="253800" progId="Equation.3">
                  <p:embed/>
                </p:oleObj>
              </mc:Choice>
              <mc:Fallback>
                <p:oleObj name="Equation" r:id="rId6" imgW="787320" imgH="253800" progId="Equation.3">
                  <p:embed/>
                  <p:pic>
                    <p:nvPicPr>
                      <p:cNvPr id="290825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78138" y="4229646"/>
                        <a:ext cx="1189037" cy="384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3873214"/>
              </p:ext>
            </p:extLst>
          </p:nvPr>
        </p:nvGraphicFramePr>
        <p:xfrm>
          <a:off x="900113" y="4888459"/>
          <a:ext cx="3875087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15" name="Equation" r:id="rId8" imgW="3886200" imgH="457200" progId="Equation.3">
                  <p:embed/>
                </p:oleObj>
              </mc:Choice>
              <mc:Fallback>
                <p:oleObj name="Equation" r:id="rId8" imgW="3886200" imgH="457200" progId="Equation.3">
                  <p:embed/>
                  <p:pic>
                    <p:nvPicPr>
                      <p:cNvPr id="290826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4888459"/>
                        <a:ext cx="3875087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9504475"/>
              </p:ext>
            </p:extLst>
          </p:nvPr>
        </p:nvGraphicFramePr>
        <p:xfrm>
          <a:off x="971550" y="6077496"/>
          <a:ext cx="1800225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16" name="Equation" r:id="rId10" imgW="2425680" imgH="393480" progId="Equation.3">
                  <p:embed/>
                </p:oleObj>
              </mc:Choice>
              <mc:Fallback>
                <p:oleObj name="Equation" r:id="rId10" imgW="2425680" imgH="393480" progId="Equation.3">
                  <p:embed/>
                  <p:pic>
                    <p:nvPicPr>
                      <p:cNvPr id="290827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550" y="6077496"/>
                        <a:ext cx="1800225" cy="292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Text Box 12"/>
          <p:cNvSpPr txBox="1">
            <a:spLocks noChangeArrowheads="1"/>
          </p:cNvSpPr>
          <p:nvPr/>
        </p:nvSpPr>
        <p:spPr bwMode="auto">
          <a:xfrm>
            <a:off x="6804025" y="5967959"/>
            <a:ext cx="1798638" cy="2286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>
            <a:spAutoFit/>
          </a:bodyPr>
          <a:lstStyle/>
          <a:p>
            <a:r>
              <a:rPr lang="en-US" altLang="de-DE" sz="1200" i="1">
                <a:latin typeface="Times New Roman" panose="02020603050405020304" pitchFamily="18" charset="0"/>
              </a:rPr>
              <a:t>projectile mass number A</a:t>
            </a:r>
            <a:r>
              <a:rPr lang="en-US" altLang="de-DE" sz="1200" i="1" baseline="-25000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48" name="Text Box 13"/>
          <p:cNvSpPr txBox="1">
            <a:spLocks noChangeArrowheads="1"/>
          </p:cNvSpPr>
          <p:nvPr/>
        </p:nvSpPr>
        <p:spPr bwMode="auto">
          <a:xfrm rot="16200000">
            <a:off x="5421313" y="4558259"/>
            <a:ext cx="1487487" cy="274637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200" i="1">
                <a:latin typeface="Times New Roman" panose="02020603050405020304" pitchFamily="18" charset="0"/>
              </a:rPr>
              <a:t>grazing angle (mrad)</a:t>
            </a:r>
          </a:p>
        </p:txBody>
      </p:sp>
      <p:sp>
        <p:nvSpPr>
          <p:cNvPr id="49" name="Line 15"/>
          <p:cNvSpPr>
            <a:spLocks noChangeShapeType="1"/>
          </p:cNvSpPr>
          <p:nvPr/>
        </p:nvSpPr>
        <p:spPr bwMode="auto">
          <a:xfrm flipH="1">
            <a:off x="6588125" y="1503909"/>
            <a:ext cx="360363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350026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5719776"/>
              </p:ext>
            </p:extLst>
          </p:nvPr>
        </p:nvGraphicFramePr>
        <p:xfrm>
          <a:off x="179388" y="908720"/>
          <a:ext cx="6332537" cy="2141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93" name="Photo Editor Photo" r:id="rId3" imgW="7914286" imgH="2676899" progId="MSPhotoEd.3">
                  <p:embed/>
                </p:oleObj>
              </mc:Choice>
              <mc:Fallback>
                <p:oleObj name="Photo Editor Photo" r:id="rId3" imgW="7914286" imgH="2676899" progId="MSPhotoEd.3">
                  <p:embed/>
                  <p:pic>
                    <p:nvPicPr>
                      <p:cNvPr id="6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908720"/>
                        <a:ext cx="6332537" cy="2141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44"/>
          <p:cNvSpPr txBox="1">
            <a:spLocks noChangeArrowheads="1"/>
          </p:cNvSpPr>
          <p:nvPr/>
        </p:nvSpPr>
        <p:spPr bwMode="auto">
          <a:xfrm>
            <a:off x="5435600" y="1250032"/>
            <a:ext cx="504825" cy="2444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000" b="1" baseline="30000" dirty="0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104</a:t>
            </a:r>
            <a:r>
              <a:rPr lang="en-US" altLang="de-DE" sz="1000" b="1" dirty="0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Sn</a:t>
            </a:r>
            <a:endParaRPr lang="en-US" altLang="de-DE" sz="1000" dirty="0" smtClean="0">
              <a:solidFill>
                <a:srgbClr val="0000CC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8" name="Line 45"/>
          <p:cNvSpPr>
            <a:spLocks noChangeShapeType="1"/>
          </p:cNvSpPr>
          <p:nvPr/>
        </p:nvSpPr>
        <p:spPr bwMode="auto">
          <a:xfrm>
            <a:off x="5365750" y="1537370"/>
            <a:ext cx="574675" cy="0"/>
          </a:xfrm>
          <a:prstGeom prst="line">
            <a:avLst/>
          </a:prstGeom>
          <a:noFill/>
          <a:ln w="25400">
            <a:solidFill>
              <a:srgbClr val="333399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9" name="Text Box 46"/>
          <p:cNvSpPr txBox="1">
            <a:spLocks noChangeArrowheads="1"/>
          </p:cNvSpPr>
          <p:nvPr/>
        </p:nvSpPr>
        <p:spPr bwMode="auto">
          <a:xfrm>
            <a:off x="247650" y="1797720"/>
            <a:ext cx="1024370" cy="277484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000" tIns="61200" rIns="54000" bIns="612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000" b="1" baseline="30000" dirty="0" smtClean="0">
                <a:solidFill>
                  <a:srgbClr val="FF0000"/>
                </a:solidFill>
                <a:latin typeface="Times New Roman" pitchFamily="18" charset="0"/>
                <a:ea typeface="ＭＳ Ｐゴシック"/>
              </a:rPr>
              <a:t>124</a:t>
            </a:r>
            <a:r>
              <a:rPr lang="en-US" altLang="de-DE" sz="1000" b="1" dirty="0" smtClean="0">
                <a:solidFill>
                  <a:srgbClr val="FF0000"/>
                </a:solidFill>
                <a:latin typeface="Times New Roman" pitchFamily="18" charset="0"/>
                <a:ea typeface="ＭＳ Ｐゴシック"/>
              </a:rPr>
              <a:t>Xe, 793MeV/u</a:t>
            </a:r>
            <a:endParaRPr lang="en-US" altLang="de-DE" sz="1000" dirty="0" smtClean="0">
              <a:solidFill>
                <a:srgbClr val="FF0000"/>
              </a:solidFill>
              <a:latin typeface="Times New Roman" pitchFamily="18" charset="0"/>
              <a:ea typeface="ＭＳ Ｐゴシック"/>
            </a:endParaRPr>
          </a:p>
        </p:txBody>
      </p:sp>
      <p:pic>
        <p:nvPicPr>
          <p:cNvPr id="63" name="Picture 5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4816914"/>
            <a:ext cx="669925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57" descr="LYCCA_telescope_fron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288" y="4816914"/>
            <a:ext cx="871537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Text Box 75"/>
          <p:cNvSpPr txBox="1">
            <a:spLocks noChangeArrowheads="1"/>
          </p:cNvSpPr>
          <p:nvPr/>
        </p:nvSpPr>
        <p:spPr bwMode="auto">
          <a:xfrm>
            <a:off x="6942138" y="3664914"/>
            <a:ext cx="1781175" cy="650875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dirty="0" err="1" smtClean="0">
                <a:solidFill>
                  <a:srgbClr val="3333FF"/>
                </a:solidFill>
                <a:latin typeface="Times New Roman" pitchFamily="18" charset="0"/>
                <a:ea typeface="ＭＳ Ｐゴシック"/>
              </a:rPr>
              <a:t>exp</a:t>
            </a:r>
            <a:r>
              <a:rPr lang="de-DE" altLang="de-DE" dirty="0" smtClean="0">
                <a:solidFill>
                  <a:srgbClr val="3333FF"/>
                </a:solidFill>
                <a:latin typeface="Times New Roman" pitchFamily="18" charset="0"/>
                <a:ea typeface="ＭＳ Ｐゴシック"/>
              </a:rPr>
              <a:t>. observables: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b="1" dirty="0" smtClean="0">
                <a:solidFill>
                  <a:srgbClr val="FF0000"/>
                </a:solidFill>
                <a:latin typeface="Times New Roman" pitchFamily="18" charset="0"/>
                <a:ea typeface="ＭＳ Ｐゴシック"/>
              </a:rPr>
              <a:t>Z</a:t>
            </a:r>
            <a:r>
              <a:rPr lang="de-DE" altLang="de-DE" b="1" dirty="0">
                <a:latin typeface="Times New Roman" pitchFamily="18" charset="0"/>
                <a:ea typeface="ＭＳ Ｐゴシック"/>
              </a:rPr>
              <a:t>,</a:t>
            </a:r>
            <a:r>
              <a:rPr lang="de-DE" altLang="de-DE" b="1" dirty="0" smtClean="0">
                <a:solidFill>
                  <a:srgbClr val="3333FF"/>
                </a:solidFill>
                <a:latin typeface="Times New Roman" pitchFamily="18" charset="0"/>
                <a:ea typeface="ＭＳ Ｐゴシック"/>
              </a:rPr>
              <a:t> </a:t>
            </a:r>
            <a:r>
              <a:rPr lang="de-DE" altLang="de-DE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ＭＳ Ｐゴシック"/>
              </a:rPr>
              <a:t>A</a:t>
            </a:r>
            <a:r>
              <a:rPr lang="de-DE" altLang="de-DE" b="1" dirty="0" smtClean="0">
                <a:latin typeface="Times New Roman" pitchFamily="18" charset="0"/>
                <a:ea typeface="ＭＳ Ｐゴシック"/>
              </a:rPr>
              <a:t>,</a:t>
            </a:r>
            <a:r>
              <a:rPr lang="de-DE" altLang="de-DE" b="1" dirty="0" smtClean="0">
                <a:solidFill>
                  <a:srgbClr val="3333FF"/>
                </a:solidFill>
                <a:latin typeface="Times New Roman" pitchFamily="18" charset="0"/>
                <a:ea typeface="ＭＳ Ｐゴシック"/>
              </a:rPr>
              <a:t> </a:t>
            </a:r>
            <a:r>
              <a:rPr lang="el-GR" altLang="de-DE" b="1" dirty="0" smtClean="0">
                <a:solidFill>
                  <a:srgbClr val="FF0000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θ</a:t>
            </a:r>
          </a:p>
        </p:txBody>
      </p:sp>
      <p:sp>
        <p:nvSpPr>
          <p:cNvPr id="67" name="Rectangle 29"/>
          <p:cNvSpPr>
            <a:spLocks noChangeArrowheads="1"/>
          </p:cNvSpPr>
          <p:nvPr/>
        </p:nvSpPr>
        <p:spPr bwMode="auto">
          <a:xfrm>
            <a:off x="6011863" y="4636914"/>
            <a:ext cx="36513" cy="86360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68" name="Rectangle 30"/>
          <p:cNvSpPr>
            <a:spLocks noChangeArrowheads="1"/>
          </p:cNvSpPr>
          <p:nvPr/>
        </p:nvSpPr>
        <p:spPr bwMode="auto">
          <a:xfrm>
            <a:off x="2051051" y="4708914"/>
            <a:ext cx="36513" cy="719138"/>
          </a:xfrm>
          <a:prstGeom prst="rect">
            <a:avLst/>
          </a:prstGeom>
          <a:solidFill>
            <a:srgbClr val="5F5F5F"/>
          </a:solidFill>
          <a:ln w="9525">
            <a:solidFill>
              <a:srgbClr val="5F5F5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69" name="Rectangle 31"/>
          <p:cNvSpPr>
            <a:spLocks noChangeArrowheads="1"/>
          </p:cNvSpPr>
          <p:nvPr/>
        </p:nvSpPr>
        <p:spPr bwMode="auto">
          <a:xfrm>
            <a:off x="5795963" y="4708914"/>
            <a:ext cx="36513" cy="719138"/>
          </a:xfrm>
          <a:prstGeom prst="rect">
            <a:avLst/>
          </a:prstGeom>
          <a:solidFill>
            <a:srgbClr val="5F5F5F"/>
          </a:solidFill>
          <a:ln w="9525">
            <a:solidFill>
              <a:srgbClr val="5F5F5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70" name="Rectangle 32"/>
          <p:cNvSpPr>
            <a:spLocks noChangeArrowheads="1"/>
          </p:cNvSpPr>
          <p:nvPr/>
        </p:nvSpPr>
        <p:spPr bwMode="auto">
          <a:xfrm>
            <a:off x="6119813" y="4647714"/>
            <a:ext cx="431800" cy="28733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71" name="Rectangle 33"/>
          <p:cNvSpPr>
            <a:spLocks noChangeArrowheads="1"/>
          </p:cNvSpPr>
          <p:nvPr/>
        </p:nvSpPr>
        <p:spPr bwMode="auto">
          <a:xfrm>
            <a:off x="6119813" y="4932114"/>
            <a:ext cx="431800" cy="28733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72" name="Rectangle 34"/>
          <p:cNvSpPr>
            <a:spLocks noChangeArrowheads="1"/>
          </p:cNvSpPr>
          <p:nvPr/>
        </p:nvSpPr>
        <p:spPr bwMode="auto">
          <a:xfrm>
            <a:off x="6119813" y="5223714"/>
            <a:ext cx="431800" cy="28733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73" name="Rectangle 35"/>
          <p:cNvSpPr>
            <a:spLocks noChangeArrowheads="1"/>
          </p:cNvSpPr>
          <p:nvPr/>
        </p:nvSpPr>
        <p:spPr bwMode="auto">
          <a:xfrm>
            <a:off x="5940426" y="4564914"/>
            <a:ext cx="719138" cy="1008063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74" name="Line 36"/>
          <p:cNvSpPr>
            <a:spLocks noChangeShapeType="1"/>
          </p:cNvSpPr>
          <p:nvPr/>
        </p:nvSpPr>
        <p:spPr bwMode="auto">
          <a:xfrm flipV="1">
            <a:off x="1154113" y="5068914"/>
            <a:ext cx="863600" cy="11113"/>
          </a:xfrm>
          <a:prstGeom prst="line">
            <a:avLst/>
          </a:prstGeom>
          <a:noFill/>
          <a:ln w="31750">
            <a:solidFill>
              <a:srgbClr val="0000CC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75" name="Line 37"/>
          <p:cNvSpPr>
            <a:spLocks noChangeShapeType="1"/>
          </p:cNvSpPr>
          <p:nvPr/>
        </p:nvSpPr>
        <p:spPr bwMode="auto">
          <a:xfrm flipV="1">
            <a:off x="2090738" y="5068914"/>
            <a:ext cx="4318000" cy="11113"/>
          </a:xfrm>
          <a:prstGeom prst="line">
            <a:avLst/>
          </a:prstGeom>
          <a:noFill/>
          <a:ln w="31750">
            <a:solidFill>
              <a:srgbClr val="0000CC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76" name="Text Box 38"/>
          <p:cNvSpPr txBox="1">
            <a:spLocks noChangeArrowheads="1"/>
          </p:cNvSpPr>
          <p:nvPr/>
        </p:nvSpPr>
        <p:spPr bwMode="auto">
          <a:xfrm>
            <a:off x="395288" y="4600914"/>
            <a:ext cx="1530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RIB </a:t>
            </a:r>
            <a:r>
              <a:rPr kumimoji="0" lang="de-DE" alt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from</a:t>
            </a:r>
            <a:r>
              <a:rPr kumimoji="0" lang="de-DE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 FRS</a:t>
            </a:r>
          </a:p>
        </p:txBody>
      </p:sp>
      <p:sp>
        <p:nvSpPr>
          <p:cNvPr id="77" name="Text Box 39"/>
          <p:cNvSpPr txBox="1">
            <a:spLocks noChangeArrowheads="1"/>
          </p:cNvSpPr>
          <p:nvPr/>
        </p:nvSpPr>
        <p:spPr bwMode="auto">
          <a:xfrm>
            <a:off x="492126" y="3628914"/>
            <a:ext cx="1279525" cy="650875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secondary</a:t>
            </a:r>
            <a:endParaRPr kumimoji="0" lang="de-DE" altLang="de-DE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197</a:t>
            </a:r>
            <a:r>
              <a:rPr kumimoji="0" lang="de-DE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Au</a:t>
            </a:r>
            <a:r>
              <a:rPr kumimoji="0" lang="de-DE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 </a:t>
            </a:r>
            <a:r>
              <a:rPr kumimoji="0" lang="de-DE" alt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target</a:t>
            </a:r>
            <a:endParaRPr kumimoji="0" lang="de-DE" altLang="de-DE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78" name="Text Box 40"/>
          <p:cNvSpPr txBox="1">
            <a:spLocks noChangeArrowheads="1"/>
          </p:cNvSpPr>
          <p:nvPr/>
        </p:nvSpPr>
        <p:spPr bwMode="auto">
          <a:xfrm>
            <a:off x="1873251" y="3736914"/>
            <a:ext cx="895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DSSSD</a:t>
            </a:r>
          </a:p>
        </p:txBody>
      </p:sp>
      <p:sp>
        <p:nvSpPr>
          <p:cNvPr id="79" name="Text Box 41"/>
          <p:cNvSpPr txBox="1">
            <a:spLocks noChangeArrowheads="1"/>
          </p:cNvSpPr>
          <p:nvPr/>
        </p:nvSpPr>
        <p:spPr bwMode="auto">
          <a:xfrm>
            <a:off x="5505451" y="3736914"/>
            <a:ext cx="895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DSSSD</a:t>
            </a:r>
          </a:p>
        </p:txBody>
      </p:sp>
      <p:sp>
        <p:nvSpPr>
          <p:cNvPr id="80" name="Text Box 42"/>
          <p:cNvSpPr txBox="1">
            <a:spLocks noChangeArrowheads="1"/>
          </p:cNvSpPr>
          <p:nvPr/>
        </p:nvSpPr>
        <p:spPr bwMode="auto">
          <a:xfrm>
            <a:off x="6084000" y="5176914"/>
            <a:ext cx="501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CsI</a:t>
            </a:r>
            <a:endParaRPr kumimoji="0" lang="de-DE" altLang="de-DE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81" name="Text Box 43"/>
          <p:cNvSpPr txBox="1">
            <a:spLocks noChangeArrowheads="1"/>
          </p:cNvSpPr>
          <p:nvPr/>
        </p:nvSpPr>
        <p:spPr bwMode="auto">
          <a:xfrm>
            <a:off x="6084000" y="4600914"/>
            <a:ext cx="501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CsI</a:t>
            </a:r>
            <a:endParaRPr kumimoji="0" lang="de-DE" altLang="de-DE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82" name="Line 44"/>
          <p:cNvSpPr>
            <a:spLocks noChangeShapeType="1"/>
          </p:cNvSpPr>
          <p:nvPr/>
        </p:nvSpPr>
        <p:spPr bwMode="auto">
          <a:xfrm flipV="1">
            <a:off x="2051051" y="5572914"/>
            <a:ext cx="0" cy="515938"/>
          </a:xfrm>
          <a:prstGeom prst="line">
            <a:avLst/>
          </a:prstGeom>
          <a:noFill/>
          <a:ln w="31750">
            <a:solidFill>
              <a:srgbClr val="5F5F5F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83" name="Line 45"/>
          <p:cNvSpPr>
            <a:spLocks noChangeShapeType="1"/>
          </p:cNvSpPr>
          <p:nvPr/>
        </p:nvSpPr>
        <p:spPr bwMode="auto">
          <a:xfrm flipV="1">
            <a:off x="5795963" y="5572914"/>
            <a:ext cx="0" cy="515938"/>
          </a:xfrm>
          <a:prstGeom prst="line">
            <a:avLst/>
          </a:prstGeom>
          <a:noFill/>
          <a:ln w="31750">
            <a:solidFill>
              <a:srgbClr val="5F5F5F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84" name="Line 46"/>
          <p:cNvSpPr>
            <a:spLocks noChangeShapeType="1"/>
          </p:cNvSpPr>
          <p:nvPr/>
        </p:nvSpPr>
        <p:spPr bwMode="auto">
          <a:xfrm>
            <a:off x="2043113" y="6076914"/>
            <a:ext cx="1258888" cy="0"/>
          </a:xfrm>
          <a:prstGeom prst="line">
            <a:avLst/>
          </a:prstGeom>
          <a:noFill/>
          <a:ln w="31750">
            <a:solidFill>
              <a:srgbClr val="5F5F5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85" name="Text Box 47"/>
          <p:cNvSpPr txBox="1">
            <a:spLocks noChangeArrowheads="1"/>
          </p:cNvSpPr>
          <p:nvPr/>
        </p:nvSpPr>
        <p:spPr bwMode="auto">
          <a:xfrm>
            <a:off x="3348038" y="5860914"/>
            <a:ext cx="1428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time-of-flight</a:t>
            </a:r>
          </a:p>
        </p:txBody>
      </p:sp>
      <p:sp>
        <p:nvSpPr>
          <p:cNvPr id="86" name="Line 48"/>
          <p:cNvSpPr>
            <a:spLocks noChangeShapeType="1"/>
          </p:cNvSpPr>
          <p:nvPr/>
        </p:nvSpPr>
        <p:spPr bwMode="auto">
          <a:xfrm>
            <a:off x="4752976" y="6076914"/>
            <a:ext cx="1042988" cy="0"/>
          </a:xfrm>
          <a:prstGeom prst="line">
            <a:avLst/>
          </a:prstGeom>
          <a:noFill/>
          <a:ln w="31750">
            <a:solidFill>
              <a:srgbClr val="5F5F5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87" name="Text Box 50"/>
          <p:cNvSpPr txBox="1">
            <a:spLocks noChangeArrowheads="1"/>
          </p:cNvSpPr>
          <p:nvPr/>
        </p:nvSpPr>
        <p:spPr bwMode="auto">
          <a:xfrm>
            <a:off x="1835151" y="4060914"/>
            <a:ext cx="9667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(</a:t>
            </a:r>
            <a:r>
              <a:rPr kumimoji="0" lang="de-DE" alt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x,y</a:t>
            </a:r>
            <a:r>
              <a:rPr kumimoji="0" lang="de-DE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,</a:t>
            </a:r>
            <a:r>
              <a:rPr kumimoji="0" lang="el-GR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rPr>
              <a:t>Δ</a:t>
            </a:r>
            <a:r>
              <a:rPr kumimoji="0" lang="de-DE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rPr>
              <a:t>E)</a:t>
            </a:r>
            <a:endParaRPr kumimoji="0" lang="el-GR" altLang="de-DE" sz="18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ＭＳ Ｐゴシック"/>
              <a:cs typeface="Times New Roman" pitchFamily="18" charset="0"/>
            </a:endParaRPr>
          </a:p>
        </p:txBody>
      </p:sp>
      <p:sp>
        <p:nvSpPr>
          <p:cNvPr id="88" name="Text Box 51"/>
          <p:cNvSpPr txBox="1">
            <a:spLocks noChangeArrowheads="1"/>
          </p:cNvSpPr>
          <p:nvPr/>
        </p:nvSpPr>
        <p:spPr bwMode="auto">
          <a:xfrm>
            <a:off x="5468938" y="4060914"/>
            <a:ext cx="9667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(</a:t>
            </a:r>
            <a:r>
              <a:rPr kumimoji="0" lang="de-DE" alt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x,y</a:t>
            </a:r>
            <a:r>
              <a:rPr kumimoji="0" lang="de-DE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,</a:t>
            </a:r>
            <a:r>
              <a:rPr kumimoji="0" lang="el-GR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rPr>
              <a:t>Δ</a:t>
            </a:r>
            <a:r>
              <a:rPr kumimoji="0" lang="de-DE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rPr>
              <a:t>E)</a:t>
            </a:r>
            <a:endParaRPr kumimoji="0" lang="el-GR" altLang="de-DE" sz="18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ＭＳ Ｐゴシック"/>
              <a:cs typeface="Times New Roman" pitchFamily="18" charset="0"/>
            </a:endParaRPr>
          </a:p>
        </p:txBody>
      </p:sp>
      <p:sp>
        <p:nvSpPr>
          <p:cNvPr id="89" name="Text Box 52"/>
          <p:cNvSpPr txBox="1">
            <a:spLocks noChangeArrowheads="1"/>
          </p:cNvSpPr>
          <p:nvPr/>
        </p:nvSpPr>
        <p:spPr bwMode="auto">
          <a:xfrm>
            <a:off x="3214688" y="3736914"/>
            <a:ext cx="1644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diamond</a:t>
            </a:r>
            <a:r>
              <a:rPr kumimoji="0" lang="de-DE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/</a:t>
            </a:r>
            <a:r>
              <a:rPr kumimoji="0" lang="de-DE" alt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plastic</a:t>
            </a:r>
            <a:endParaRPr kumimoji="0" lang="de-DE" altLang="de-DE" sz="1800" b="0" i="0" u="none" strike="noStrike" kern="0" cap="none" spc="0" normalizeH="0" baseline="0" noProof="0" dirty="0" smtClean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90" name="Line 54"/>
          <p:cNvSpPr>
            <a:spLocks noChangeShapeType="1"/>
          </p:cNvSpPr>
          <p:nvPr/>
        </p:nvSpPr>
        <p:spPr bwMode="auto">
          <a:xfrm rot="18120000">
            <a:off x="5289551" y="3733314"/>
            <a:ext cx="0" cy="11874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grpSp>
        <p:nvGrpSpPr>
          <p:cNvPr id="102" name="Gruppieren 101"/>
          <p:cNvGrpSpPr/>
          <p:nvPr/>
        </p:nvGrpSpPr>
        <p:grpSpPr>
          <a:xfrm>
            <a:off x="4860032" y="2557535"/>
            <a:ext cx="3835400" cy="576387"/>
            <a:chOff x="4985072" y="3212976"/>
            <a:chExt cx="3835400" cy="576387"/>
          </a:xfrm>
        </p:grpSpPr>
        <p:pic>
          <p:nvPicPr>
            <p:cNvPr id="97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0622" y="3554413"/>
              <a:ext cx="1127125" cy="158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" name="Picture 7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8097" y="3521075"/>
              <a:ext cx="1144588" cy="223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" name="Picture 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1560" y="3482975"/>
              <a:ext cx="1223963" cy="306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0" name="Title 1"/>
            <p:cNvSpPr>
              <a:spLocks/>
            </p:cNvSpPr>
            <p:nvPr/>
          </p:nvSpPr>
          <p:spPr bwMode="auto">
            <a:xfrm>
              <a:off x="4985072" y="3241675"/>
              <a:ext cx="3835400" cy="23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algn="ctr">
                <a:defRPr sz="4400">
                  <a:solidFill>
                    <a:schemeClr val="tx2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algn="ctr">
                <a:defRPr sz="4400">
                  <a:solidFill>
                    <a:schemeClr val="tx2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algn="ctr">
                <a:defRPr sz="4400">
                  <a:solidFill>
                    <a:schemeClr val="tx2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algn="ctr">
                <a:defRPr sz="4400">
                  <a:solidFill>
                    <a:schemeClr val="tx2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algn="ctr">
                <a:defRPr sz="4400">
                  <a:solidFill>
                    <a:schemeClr val="tx2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457200" algn="ctr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914400" algn="ctr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1371600" algn="ctr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1828800" algn="ctr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rPr>
                <a:t>L</a:t>
              </a:r>
              <a:r>
                <a:rPr kumimoji="0" lang="en-US" altLang="de-DE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24456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rPr>
                <a:t>und-</a:t>
              </a:r>
              <a:r>
                <a:rPr kumimoji="0" lang="en-US" altLang="de-DE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rPr>
                <a:t>Y</a:t>
              </a:r>
              <a:r>
                <a:rPr kumimoji="0" lang="en-US" altLang="de-DE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24456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rPr>
                <a:t>ork-</a:t>
              </a:r>
              <a:r>
                <a:rPr kumimoji="0" lang="en-US" altLang="de-DE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rPr>
                <a:t>C</a:t>
              </a:r>
              <a:r>
                <a:rPr kumimoji="0" lang="en-US" altLang="de-DE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24456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rPr>
                <a:t>ologne </a:t>
              </a:r>
              <a:r>
                <a:rPr kumimoji="0" lang="en-US" altLang="de-DE" sz="2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rPr>
                <a:t>CA</a:t>
              </a:r>
              <a:r>
                <a:rPr kumimoji="0" lang="en-US" altLang="de-DE" sz="20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424456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rPr>
                <a:t>lorimeter</a:t>
              </a:r>
              <a:endParaRPr kumimoji="0" lang="en-US" altLang="de-DE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424456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92" name="Rectangle 66"/>
            <p:cNvSpPr>
              <a:spLocks noChangeArrowheads="1"/>
            </p:cNvSpPr>
            <p:nvPr/>
          </p:nvSpPr>
          <p:spPr bwMode="auto">
            <a:xfrm>
              <a:off x="5004122" y="3212976"/>
              <a:ext cx="3816350" cy="576263"/>
            </a:xfrm>
            <a:prstGeom prst="rect">
              <a:avLst/>
            </a:prstGeom>
            <a:noFill/>
            <a:ln w="9525">
              <a:solidFill>
                <a:srgbClr val="0000C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endParaRPr>
            </a:p>
          </p:txBody>
        </p:sp>
      </p:grpSp>
      <p:sp>
        <p:nvSpPr>
          <p:cNvPr id="93" name="Rectangle 27"/>
          <p:cNvSpPr>
            <a:spLocks noChangeArrowheads="1"/>
          </p:cNvSpPr>
          <p:nvPr/>
        </p:nvSpPr>
        <p:spPr bwMode="auto">
          <a:xfrm>
            <a:off x="2301876" y="4744914"/>
            <a:ext cx="71438" cy="649288"/>
          </a:xfrm>
          <a:prstGeom prst="rect">
            <a:avLst/>
          </a:prstGeom>
          <a:solidFill>
            <a:srgbClr val="FFCC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94" name="AutoShape 70"/>
          <p:cNvSpPr>
            <a:spLocks noChangeArrowheads="1"/>
          </p:cNvSpPr>
          <p:nvPr/>
        </p:nvSpPr>
        <p:spPr bwMode="auto">
          <a:xfrm rot="2400000">
            <a:off x="1690688" y="4377714"/>
            <a:ext cx="503238" cy="107950"/>
          </a:xfrm>
          <a:prstGeom prst="rightArrow">
            <a:avLst>
              <a:gd name="adj1" fmla="val 50000"/>
              <a:gd name="adj2" fmla="val 116544"/>
            </a:avLst>
          </a:prstGeom>
          <a:solidFill>
            <a:srgbClr val="FFCC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95" name="Rectangle 28"/>
          <p:cNvSpPr>
            <a:spLocks noChangeArrowheads="1"/>
          </p:cNvSpPr>
          <p:nvPr/>
        </p:nvSpPr>
        <p:spPr bwMode="auto">
          <a:xfrm>
            <a:off x="2193926" y="4636914"/>
            <a:ext cx="36513" cy="86360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96" name="Line 53"/>
          <p:cNvSpPr>
            <a:spLocks noChangeShapeType="1"/>
          </p:cNvSpPr>
          <p:nvPr/>
        </p:nvSpPr>
        <p:spPr bwMode="auto">
          <a:xfrm rot="3600000">
            <a:off x="2687638" y="3711714"/>
            <a:ext cx="0" cy="13319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pic>
        <p:nvPicPr>
          <p:cNvPr id="101" name="Picture 55" descr="Szintillator01medium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326407"/>
            <a:ext cx="1363663" cy="204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Scattering experiment at relativistic energies</a:t>
            </a:r>
            <a:endParaRPr lang="en-US" dirty="0"/>
          </a:p>
        </p:txBody>
      </p:sp>
      <p:sp>
        <p:nvSpPr>
          <p:cNvPr id="45" name="Text Box 44"/>
          <p:cNvSpPr txBox="1">
            <a:spLocks noChangeArrowheads="1"/>
          </p:cNvSpPr>
          <p:nvPr/>
        </p:nvSpPr>
        <p:spPr bwMode="auto">
          <a:xfrm>
            <a:off x="5435600" y="1250032"/>
            <a:ext cx="1224632" cy="24622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000" b="1" baseline="30000" dirty="0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104</a:t>
            </a:r>
            <a:r>
              <a:rPr lang="en-US" altLang="de-DE" sz="1000" b="1" dirty="0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Sn, 100 MeV/u</a:t>
            </a:r>
            <a:endParaRPr lang="en-US" altLang="de-DE" sz="1000" dirty="0" smtClean="0">
              <a:solidFill>
                <a:srgbClr val="0000CC"/>
              </a:solidFill>
              <a:latin typeface="Times New Roman" pitchFamily="18" charset="0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68253900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8" grpId="0"/>
      <p:bldP spid="79" grpId="0"/>
      <p:bldP spid="80" grpId="0"/>
      <p:bldP spid="81" grpId="0"/>
      <p:bldP spid="82" grpId="0" animBg="1"/>
      <p:bldP spid="83" grpId="0" animBg="1"/>
      <p:bldP spid="84" grpId="0" animBg="1"/>
      <p:bldP spid="85" grpId="0"/>
      <p:bldP spid="86" grpId="0" animBg="1"/>
      <p:bldP spid="87" grpId="0"/>
      <p:bldP spid="88" grpId="0"/>
      <p:bldP spid="89" grpId="0"/>
      <p:bldP spid="90" grpId="0" animBg="1"/>
      <p:bldP spid="95" grpId="0" animBg="1"/>
      <p:bldP spid="9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6" descr="fair-mesh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9" r="5373" b="5511"/>
          <a:stretch/>
        </p:blipFill>
        <p:spPr>
          <a:xfrm>
            <a:off x="110437" y="620688"/>
            <a:ext cx="8926586" cy="5056250"/>
          </a:xfrm>
          <a:prstGeom prst="rect">
            <a:avLst/>
          </a:prstGeom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998" y="1772816"/>
            <a:ext cx="3246120" cy="234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Physics with exotic nuclei</a:t>
            </a:r>
            <a:endParaRPr lang="en-US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6156000"/>
            <a:ext cx="5652120" cy="39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000" b="1" dirty="0" smtClean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     </a:t>
            </a:r>
            <a:r>
              <a:rPr lang="en-GB" altLang="de-DE" sz="2000" b="1" dirty="0" err="1" smtClean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NU</a:t>
            </a:r>
            <a:r>
              <a:rPr lang="en-GB" altLang="de-DE" sz="2000" b="1" dirty="0" err="1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clear</a:t>
            </a:r>
            <a:r>
              <a:rPr lang="en-GB" altLang="de-DE" sz="20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en-GB" altLang="de-DE" sz="2000" b="1" dirty="0" err="1" smtClean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ST</a:t>
            </a:r>
            <a:r>
              <a:rPr lang="en-GB" altLang="de-DE" sz="2000" b="1" dirty="0" err="1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ructure</a:t>
            </a:r>
            <a:r>
              <a:rPr lang="en-GB" altLang="de-DE" sz="20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, </a:t>
            </a:r>
            <a:r>
              <a:rPr lang="en-GB" altLang="de-DE" sz="2000" b="1" dirty="0" smtClean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A</a:t>
            </a:r>
            <a:r>
              <a:rPr lang="en-GB" altLang="de-DE" sz="20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strophysics and </a:t>
            </a:r>
            <a:r>
              <a:rPr lang="en-GB" altLang="de-DE" sz="2000" b="1" dirty="0" smtClean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R</a:t>
            </a:r>
            <a:r>
              <a:rPr lang="en-GB" altLang="de-DE" sz="20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eactions</a:t>
            </a:r>
          </a:p>
        </p:txBody>
      </p:sp>
    </p:spTree>
    <p:extLst>
      <p:ext uri="{BB962C8B-B14F-4D97-AF65-F5344CB8AC3E}">
        <p14:creationId xmlns:p14="http://schemas.microsoft.com/office/powerpoint/2010/main" val="403005824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836712"/>
            <a:ext cx="7011988" cy="293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5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4823960"/>
            <a:ext cx="669925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57" descr="LYCCA_telescope_fro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288" y="4823960"/>
            <a:ext cx="871537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Text Box 75"/>
          <p:cNvSpPr txBox="1">
            <a:spLocks noChangeArrowheads="1"/>
          </p:cNvSpPr>
          <p:nvPr/>
        </p:nvSpPr>
        <p:spPr bwMode="auto">
          <a:xfrm>
            <a:off x="6942138" y="3671960"/>
            <a:ext cx="1781175" cy="650875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dirty="0" err="1" smtClean="0">
                <a:solidFill>
                  <a:srgbClr val="3333FF"/>
                </a:solidFill>
                <a:latin typeface="Times New Roman" pitchFamily="18" charset="0"/>
                <a:ea typeface="ＭＳ Ｐゴシック"/>
              </a:rPr>
              <a:t>exp</a:t>
            </a:r>
            <a:r>
              <a:rPr lang="de-DE" altLang="de-DE" dirty="0" smtClean="0">
                <a:solidFill>
                  <a:srgbClr val="3333FF"/>
                </a:solidFill>
                <a:latin typeface="Times New Roman" pitchFamily="18" charset="0"/>
                <a:ea typeface="ＭＳ Ｐゴシック"/>
              </a:rPr>
              <a:t>. observables: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b="1" dirty="0" smtClean="0">
                <a:solidFill>
                  <a:srgbClr val="FF0000"/>
                </a:solidFill>
                <a:latin typeface="Times New Roman" pitchFamily="18" charset="0"/>
                <a:ea typeface="ＭＳ Ｐゴシック"/>
              </a:rPr>
              <a:t>Z</a:t>
            </a:r>
            <a:r>
              <a:rPr lang="de-DE" altLang="de-DE" b="1" dirty="0">
                <a:latin typeface="Times New Roman" pitchFamily="18" charset="0"/>
                <a:ea typeface="ＭＳ Ｐゴシック"/>
              </a:rPr>
              <a:t>,</a:t>
            </a:r>
            <a:r>
              <a:rPr lang="de-DE" altLang="de-DE" b="1" dirty="0" smtClean="0">
                <a:solidFill>
                  <a:srgbClr val="3333FF"/>
                </a:solidFill>
                <a:latin typeface="Times New Roman" pitchFamily="18" charset="0"/>
                <a:ea typeface="ＭＳ Ｐゴシック"/>
              </a:rPr>
              <a:t> </a:t>
            </a:r>
            <a:r>
              <a:rPr lang="de-DE" altLang="de-DE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ＭＳ Ｐゴシック"/>
              </a:rPr>
              <a:t>A</a:t>
            </a:r>
            <a:r>
              <a:rPr lang="de-DE" altLang="de-DE" b="1" dirty="0" smtClean="0">
                <a:latin typeface="Times New Roman" pitchFamily="18" charset="0"/>
                <a:ea typeface="ＭＳ Ｐゴシック"/>
              </a:rPr>
              <a:t>,</a:t>
            </a:r>
            <a:r>
              <a:rPr lang="de-DE" altLang="de-DE" b="1" dirty="0" smtClean="0">
                <a:solidFill>
                  <a:srgbClr val="3333FF"/>
                </a:solidFill>
                <a:latin typeface="Times New Roman" pitchFamily="18" charset="0"/>
                <a:ea typeface="ＭＳ Ｐゴシック"/>
              </a:rPr>
              <a:t> </a:t>
            </a:r>
            <a:r>
              <a:rPr lang="el-GR" altLang="de-DE" b="1" dirty="0" smtClean="0">
                <a:solidFill>
                  <a:srgbClr val="FF0000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θ</a:t>
            </a:r>
          </a:p>
        </p:txBody>
      </p:sp>
      <p:sp>
        <p:nvSpPr>
          <p:cNvPr id="67" name="Rectangle 29"/>
          <p:cNvSpPr>
            <a:spLocks noChangeArrowheads="1"/>
          </p:cNvSpPr>
          <p:nvPr/>
        </p:nvSpPr>
        <p:spPr bwMode="auto">
          <a:xfrm>
            <a:off x="6011863" y="4643960"/>
            <a:ext cx="36513" cy="86360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68" name="Rectangle 30"/>
          <p:cNvSpPr>
            <a:spLocks noChangeArrowheads="1"/>
          </p:cNvSpPr>
          <p:nvPr/>
        </p:nvSpPr>
        <p:spPr bwMode="auto">
          <a:xfrm>
            <a:off x="2051051" y="4715960"/>
            <a:ext cx="36513" cy="719138"/>
          </a:xfrm>
          <a:prstGeom prst="rect">
            <a:avLst/>
          </a:prstGeom>
          <a:solidFill>
            <a:srgbClr val="5F5F5F"/>
          </a:solidFill>
          <a:ln w="9525">
            <a:solidFill>
              <a:srgbClr val="5F5F5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69" name="Rectangle 31"/>
          <p:cNvSpPr>
            <a:spLocks noChangeArrowheads="1"/>
          </p:cNvSpPr>
          <p:nvPr/>
        </p:nvSpPr>
        <p:spPr bwMode="auto">
          <a:xfrm>
            <a:off x="5795963" y="4715960"/>
            <a:ext cx="36513" cy="719138"/>
          </a:xfrm>
          <a:prstGeom prst="rect">
            <a:avLst/>
          </a:prstGeom>
          <a:solidFill>
            <a:srgbClr val="5F5F5F"/>
          </a:solidFill>
          <a:ln w="9525">
            <a:solidFill>
              <a:srgbClr val="5F5F5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70" name="Rectangle 32"/>
          <p:cNvSpPr>
            <a:spLocks noChangeArrowheads="1"/>
          </p:cNvSpPr>
          <p:nvPr/>
        </p:nvSpPr>
        <p:spPr bwMode="auto">
          <a:xfrm>
            <a:off x="6119813" y="4652986"/>
            <a:ext cx="431800" cy="28733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71" name="Rectangle 33"/>
          <p:cNvSpPr>
            <a:spLocks noChangeArrowheads="1"/>
          </p:cNvSpPr>
          <p:nvPr/>
        </p:nvSpPr>
        <p:spPr bwMode="auto">
          <a:xfrm>
            <a:off x="6119813" y="4940324"/>
            <a:ext cx="431800" cy="28733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72" name="Rectangle 34"/>
          <p:cNvSpPr>
            <a:spLocks noChangeArrowheads="1"/>
          </p:cNvSpPr>
          <p:nvPr/>
        </p:nvSpPr>
        <p:spPr bwMode="auto">
          <a:xfrm>
            <a:off x="6119813" y="5229249"/>
            <a:ext cx="431800" cy="28733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73" name="Rectangle 35"/>
          <p:cNvSpPr>
            <a:spLocks noChangeArrowheads="1"/>
          </p:cNvSpPr>
          <p:nvPr/>
        </p:nvSpPr>
        <p:spPr bwMode="auto">
          <a:xfrm>
            <a:off x="5940426" y="4571960"/>
            <a:ext cx="719138" cy="1008063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74" name="Line 36"/>
          <p:cNvSpPr>
            <a:spLocks noChangeShapeType="1"/>
          </p:cNvSpPr>
          <p:nvPr/>
        </p:nvSpPr>
        <p:spPr bwMode="auto">
          <a:xfrm flipV="1">
            <a:off x="1154113" y="5075960"/>
            <a:ext cx="863600" cy="11113"/>
          </a:xfrm>
          <a:prstGeom prst="line">
            <a:avLst/>
          </a:prstGeom>
          <a:noFill/>
          <a:ln w="31750">
            <a:solidFill>
              <a:srgbClr val="0000CC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75" name="Line 37"/>
          <p:cNvSpPr>
            <a:spLocks noChangeShapeType="1"/>
          </p:cNvSpPr>
          <p:nvPr/>
        </p:nvSpPr>
        <p:spPr bwMode="auto">
          <a:xfrm flipV="1">
            <a:off x="2090738" y="5075960"/>
            <a:ext cx="4318000" cy="11113"/>
          </a:xfrm>
          <a:prstGeom prst="line">
            <a:avLst/>
          </a:prstGeom>
          <a:noFill/>
          <a:ln w="31750">
            <a:solidFill>
              <a:srgbClr val="0000CC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76" name="Text Box 38"/>
          <p:cNvSpPr txBox="1">
            <a:spLocks noChangeArrowheads="1"/>
          </p:cNvSpPr>
          <p:nvPr/>
        </p:nvSpPr>
        <p:spPr bwMode="auto">
          <a:xfrm>
            <a:off x="395288" y="4607960"/>
            <a:ext cx="1530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RIB </a:t>
            </a:r>
            <a:r>
              <a:rPr kumimoji="0" lang="de-DE" alt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from</a:t>
            </a:r>
            <a:r>
              <a:rPr kumimoji="0" lang="de-DE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 FRS</a:t>
            </a:r>
          </a:p>
        </p:txBody>
      </p:sp>
      <p:sp>
        <p:nvSpPr>
          <p:cNvPr id="77" name="Text Box 39"/>
          <p:cNvSpPr txBox="1">
            <a:spLocks noChangeArrowheads="1"/>
          </p:cNvSpPr>
          <p:nvPr/>
        </p:nvSpPr>
        <p:spPr bwMode="auto">
          <a:xfrm>
            <a:off x="568272" y="3635960"/>
            <a:ext cx="1127232" cy="646331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secondary</a:t>
            </a:r>
            <a:endParaRPr kumimoji="0" lang="de-DE" altLang="de-DE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kern="0" baseline="30000" dirty="0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9</a:t>
            </a:r>
            <a:r>
              <a:rPr lang="de-DE" altLang="de-DE" kern="0" dirty="0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Be</a:t>
            </a:r>
            <a:r>
              <a:rPr kumimoji="0" lang="de-DE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 </a:t>
            </a:r>
            <a:r>
              <a:rPr kumimoji="0" lang="de-DE" alt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target</a:t>
            </a:r>
            <a:endParaRPr kumimoji="0" lang="de-DE" altLang="de-DE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78" name="Text Box 40"/>
          <p:cNvSpPr txBox="1">
            <a:spLocks noChangeArrowheads="1"/>
          </p:cNvSpPr>
          <p:nvPr/>
        </p:nvSpPr>
        <p:spPr bwMode="auto">
          <a:xfrm>
            <a:off x="1873251" y="3743960"/>
            <a:ext cx="895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DSSSD</a:t>
            </a:r>
          </a:p>
        </p:txBody>
      </p:sp>
      <p:sp>
        <p:nvSpPr>
          <p:cNvPr id="79" name="Text Box 41"/>
          <p:cNvSpPr txBox="1">
            <a:spLocks noChangeArrowheads="1"/>
          </p:cNvSpPr>
          <p:nvPr/>
        </p:nvSpPr>
        <p:spPr bwMode="auto">
          <a:xfrm>
            <a:off x="5505451" y="3743960"/>
            <a:ext cx="895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DSSSD</a:t>
            </a:r>
          </a:p>
        </p:txBody>
      </p:sp>
      <p:sp>
        <p:nvSpPr>
          <p:cNvPr id="80" name="Text Box 42"/>
          <p:cNvSpPr txBox="1">
            <a:spLocks noChangeArrowheads="1"/>
          </p:cNvSpPr>
          <p:nvPr/>
        </p:nvSpPr>
        <p:spPr bwMode="auto">
          <a:xfrm>
            <a:off x="6084000" y="5183211"/>
            <a:ext cx="501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CsI</a:t>
            </a:r>
            <a:endParaRPr kumimoji="0" lang="de-DE" altLang="de-DE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81" name="Text Box 43"/>
          <p:cNvSpPr txBox="1">
            <a:spLocks noChangeArrowheads="1"/>
          </p:cNvSpPr>
          <p:nvPr/>
        </p:nvSpPr>
        <p:spPr bwMode="auto">
          <a:xfrm>
            <a:off x="6084000" y="4606949"/>
            <a:ext cx="501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CsI</a:t>
            </a:r>
            <a:endParaRPr kumimoji="0" lang="de-DE" altLang="de-DE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82" name="Line 44"/>
          <p:cNvSpPr>
            <a:spLocks noChangeShapeType="1"/>
          </p:cNvSpPr>
          <p:nvPr/>
        </p:nvSpPr>
        <p:spPr bwMode="auto">
          <a:xfrm flipV="1">
            <a:off x="2051051" y="5578499"/>
            <a:ext cx="0" cy="515938"/>
          </a:xfrm>
          <a:prstGeom prst="line">
            <a:avLst/>
          </a:prstGeom>
          <a:noFill/>
          <a:ln w="31750">
            <a:solidFill>
              <a:srgbClr val="5F5F5F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83" name="Line 45"/>
          <p:cNvSpPr>
            <a:spLocks noChangeShapeType="1"/>
          </p:cNvSpPr>
          <p:nvPr/>
        </p:nvSpPr>
        <p:spPr bwMode="auto">
          <a:xfrm flipV="1">
            <a:off x="5795963" y="5578499"/>
            <a:ext cx="0" cy="515938"/>
          </a:xfrm>
          <a:prstGeom prst="line">
            <a:avLst/>
          </a:prstGeom>
          <a:noFill/>
          <a:ln w="31750">
            <a:solidFill>
              <a:srgbClr val="5F5F5F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84" name="Line 46"/>
          <p:cNvSpPr>
            <a:spLocks noChangeShapeType="1"/>
          </p:cNvSpPr>
          <p:nvPr/>
        </p:nvSpPr>
        <p:spPr bwMode="auto">
          <a:xfrm>
            <a:off x="2043113" y="6083960"/>
            <a:ext cx="1258888" cy="0"/>
          </a:xfrm>
          <a:prstGeom prst="line">
            <a:avLst/>
          </a:prstGeom>
          <a:noFill/>
          <a:ln w="31750">
            <a:solidFill>
              <a:srgbClr val="5F5F5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85" name="Text Box 47"/>
          <p:cNvSpPr txBox="1">
            <a:spLocks noChangeArrowheads="1"/>
          </p:cNvSpPr>
          <p:nvPr/>
        </p:nvSpPr>
        <p:spPr bwMode="auto">
          <a:xfrm>
            <a:off x="3348038" y="5867960"/>
            <a:ext cx="1428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time-</a:t>
            </a:r>
            <a:r>
              <a:rPr kumimoji="0" lang="de-DE" alt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of</a:t>
            </a:r>
            <a:r>
              <a:rPr kumimoji="0" lang="de-DE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-</a:t>
            </a:r>
            <a:r>
              <a:rPr kumimoji="0" lang="de-DE" alt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flight</a:t>
            </a:r>
            <a:endParaRPr kumimoji="0" lang="de-DE" altLang="de-DE" sz="1800" b="0" i="0" u="none" strike="noStrike" kern="0" cap="none" spc="0" normalizeH="0" baseline="0" noProof="0" dirty="0" smtClean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86" name="Line 48"/>
          <p:cNvSpPr>
            <a:spLocks noChangeShapeType="1"/>
          </p:cNvSpPr>
          <p:nvPr/>
        </p:nvSpPr>
        <p:spPr bwMode="auto">
          <a:xfrm>
            <a:off x="4752976" y="6083324"/>
            <a:ext cx="1042988" cy="0"/>
          </a:xfrm>
          <a:prstGeom prst="line">
            <a:avLst/>
          </a:prstGeom>
          <a:noFill/>
          <a:ln w="31750">
            <a:solidFill>
              <a:srgbClr val="5F5F5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87" name="Text Box 50"/>
          <p:cNvSpPr txBox="1">
            <a:spLocks noChangeArrowheads="1"/>
          </p:cNvSpPr>
          <p:nvPr/>
        </p:nvSpPr>
        <p:spPr bwMode="auto">
          <a:xfrm>
            <a:off x="1835151" y="4067199"/>
            <a:ext cx="9667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(</a:t>
            </a:r>
            <a:r>
              <a:rPr kumimoji="0" lang="de-DE" alt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x,y</a:t>
            </a:r>
            <a:r>
              <a:rPr kumimoji="0" lang="de-DE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,</a:t>
            </a:r>
            <a:r>
              <a:rPr kumimoji="0" lang="el-GR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rPr>
              <a:t>Δ</a:t>
            </a:r>
            <a:r>
              <a:rPr kumimoji="0" lang="de-DE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rPr>
              <a:t>E)</a:t>
            </a:r>
            <a:endParaRPr kumimoji="0" lang="el-GR" altLang="de-DE" sz="18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ＭＳ Ｐゴシック"/>
              <a:cs typeface="Times New Roman" pitchFamily="18" charset="0"/>
            </a:endParaRPr>
          </a:p>
        </p:txBody>
      </p:sp>
      <p:sp>
        <p:nvSpPr>
          <p:cNvPr id="88" name="Text Box 51"/>
          <p:cNvSpPr txBox="1">
            <a:spLocks noChangeArrowheads="1"/>
          </p:cNvSpPr>
          <p:nvPr/>
        </p:nvSpPr>
        <p:spPr bwMode="auto">
          <a:xfrm>
            <a:off x="5468938" y="4067199"/>
            <a:ext cx="9667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(</a:t>
            </a:r>
            <a:r>
              <a:rPr kumimoji="0" lang="de-DE" alt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x,y</a:t>
            </a:r>
            <a:r>
              <a:rPr kumimoji="0" lang="de-DE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,</a:t>
            </a:r>
            <a:r>
              <a:rPr kumimoji="0" lang="el-GR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rPr>
              <a:t>Δ</a:t>
            </a:r>
            <a:r>
              <a:rPr kumimoji="0" lang="de-DE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rPr>
              <a:t>E)</a:t>
            </a:r>
            <a:endParaRPr kumimoji="0" lang="el-GR" altLang="de-DE" sz="18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ＭＳ Ｐゴシック"/>
              <a:cs typeface="Times New Roman" pitchFamily="18" charset="0"/>
            </a:endParaRPr>
          </a:p>
        </p:txBody>
      </p:sp>
      <p:sp>
        <p:nvSpPr>
          <p:cNvPr id="89" name="Text Box 52"/>
          <p:cNvSpPr txBox="1">
            <a:spLocks noChangeArrowheads="1"/>
          </p:cNvSpPr>
          <p:nvPr/>
        </p:nvSpPr>
        <p:spPr bwMode="auto">
          <a:xfrm>
            <a:off x="3214688" y="3743349"/>
            <a:ext cx="1644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diamond</a:t>
            </a:r>
            <a:r>
              <a:rPr kumimoji="0" lang="de-DE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/</a:t>
            </a:r>
            <a:r>
              <a:rPr kumimoji="0" lang="de-DE" alt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plastic</a:t>
            </a:r>
            <a:endParaRPr kumimoji="0" lang="de-DE" altLang="de-DE" sz="1800" b="0" i="0" u="none" strike="noStrike" kern="0" cap="none" spc="0" normalizeH="0" baseline="0" noProof="0" dirty="0" smtClean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90" name="Line 54"/>
          <p:cNvSpPr>
            <a:spLocks noChangeShapeType="1"/>
          </p:cNvSpPr>
          <p:nvPr/>
        </p:nvSpPr>
        <p:spPr bwMode="auto">
          <a:xfrm rot="18120000">
            <a:off x="5289551" y="3738586"/>
            <a:ext cx="0" cy="11874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93" name="Rectangle 27"/>
          <p:cNvSpPr>
            <a:spLocks noChangeArrowheads="1"/>
          </p:cNvSpPr>
          <p:nvPr/>
        </p:nvSpPr>
        <p:spPr bwMode="auto">
          <a:xfrm>
            <a:off x="2301876" y="4751960"/>
            <a:ext cx="71438" cy="649288"/>
          </a:xfrm>
          <a:prstGeom prst="rect">
            <a:avLst/>
          </a:prstGeom>
          <a:solidFill>
            <a:srgbClr val="FFCC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94" name="AutoShape 70"/>
          <p:cNvSpPr>
            <a:spLocks noChangeArrowheads="1"/>
          </p:cNvSpPr>
          <p:nvPr/>
        </p:nvSpPr>
        <p:spPr bwMode="auto">
          <a:xfrm rot="2400000">
            <a:off x="1690688" y="4386286"/>
            <a:ext cx="503238" cy="107950"/>
          </a:xfrm>
          <a:prstGeom prst="rightArrow">
            <a:avLst>
              <a:gd name="adj1" fmla="val 50000"/>
              <a:gd name="adj2" fmla="val 116544"/>
            </a:avLst>
          </a:prstGeom>
          <a:solidFill>
            <a:srgbClr val="FFCC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95" name="Rectangle 28"/>
          <p:cNvSpPr>
            <a:spLocks noChangeArrowheads="1"/>
          </p:cNvSpPr>
          <p:nvPr/>
        </p:nvSpPr>
        <p:spPr bwMode="auto">
          <a:xfrm>
            <a:off x="2193926" y="4643960"/>
            <a:ext cx="36513" cy="86360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96" name="Line 53"/>
          <p:cNvSpPr>
            <a:spLocks noChangeShapeType="1"/>
          </p:cNvSpPr>
          <p:nvPr/>
        </p:nvSpPr>
        <p:spPr bwMode="auto">
          <a:xfrm rot="3600000">
            <a:off x="2687638" y="3719536"/>
            <a:ext cx="0" cy="13319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Scattering experiment at relativistic energies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82227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5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4869328"/>
            <a:ext cx="669925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57" descr="LYCCA_telescope_fro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288" y="4869328"/>
            <a:ext cx="871537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Text Box 75"/>
          <p:cNvSpPr txBox="1">
            <a:spLocks noChangeArrowheads="1"/>
          </p:cNvSpPr>
          <p:nvPr/>
        </p:nvSpPr>
        <p:spPr bwMode="auto">
          <a:xfrm>
            <a:off x="6942138" y="3717328"/>
            <a:ext cx="1781175" cy="650875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dirty="0" err="1" smtClean="0">
                <a:solidFill>
                  <a:srgbClr val="3333FF"/>
                </a:solidFill>
                <a:latin typeface="Times New Roman" pitchFamily="18" charset="0"/>
                <a:ea typeface="ＭＳ Ｐゴシック"/>
              </a:rPr>
              <a:t>exp</a:t>
            </a:r>
            <a:r>
              <a:rPr lang="de-DE" altLang="de-DE" dirty="0" smtClean="0">
                <a:solidFill>
                  <a:srgbClr val="3333FF"/>
                </a:solidFill>
                <a:latin typeface="Times New Roman" pitchFamily="18" charset="0"/>
                <a:ea typeface="ＭＳ Ｐゴシック"/>
              </a:rPr>
              <a:t>. observables: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b="1" dirty="0" smtClean="0">
                <a:solidFill>
                  <a:srgbClr val="FF0000"/>
                </a:solidFill>
                <a:latin typeface="Times New Roman" pitchFamily="18" charset="0"/>
                <a:ea typeface="ＭＳ Ｐゴシック"/>
              </a:rPr>
              <a:t>Z</a:t>
            </a:r>
            <a:r>
              <a:rPr lang="de-DE" altLang="de-DE" b="1" dirty="0">
                <a:latin typeface="Times New Roman" pitchFamily="18" charset="0"/>
                <a:ea typeface="ＭＳ Ｐゴシック"/>
              </a:rPr>
              <a:t>,</a:t>
            </a:r>
            <a:r>
              <a:rPr lang="de-DE" altLang="de-DE" b="1" dirty="0" smtClean="0">
                <a:solidFill>
                  <a:srgbClr val="3333FF"/>
                </a:solidFill>
                <a:latin typeface="Times New Roman" pitchFamily="18" charset="0"/>
                <a:ea typeface="ＭＳ Ｐゴシック"/>
              </a:rPr>
              <a:t> </a:t>
            </a:r>
            <a:r>
              <a:rPr lang="de-DE" altLang="de-DE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ＭＳ Ｐゴシック"/>
              </a:rPr>
              <a:t>A</a:t>
            </a:r>
            <a:r>
              <a:rPr lang="de-DE" altLang="de-DE" b="1" dirty="0" smtClean="0">
                <a:latin typeface="Times New Roman" pitchFamily="18" charset="0"/>
                <a:ea typeface="ＭＳ Ｐゴシック"/>
              </a:rPr>
              <a:t>,</a:t>
            </a:r>
            <a:r>
              <a:rPr lang="de-DE" altLang="de-DE" b="1" dirty="0" smtClean="0">
                <a:solidFill>
                  <a:srgbClr val="3333FF"/>
                </a:solidFill>
                <a:latin typeface="Times New Roman" pitchFamily="18" charset="0"/>
                <a:ea typeface="ＭＳ Ｐゴシック"/>
              </a:rPr>
              <a:t> </a:t>
            </a:r>
            <a:r>
              <a:rPr lang="el-GR" altLang="de-DE" b="1" dirty="0" smtClean="0">
                <a:solidFill>
                  <a:srgbClr val="FF0000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θ</a:t>
            </a:r>
          </a:p>
        </p:txBody>
      </p:sp>
      <p:sp>
        <p:nvSpPr>
          <p:cNvPr id="67" name="Rectangle 29"/>
          <p:cNvSpPr>
            <a:spLocks noChangeArrowheads="1"/>
          </p:cNvSpPr>
          <p:nvPr/>
        </p:nvSpPr>
        <p:spPr bwMode="auto">
          <a:xfrm>
            <a:off x="6011863" y="4689328"/>
            <a:ext cx="36513" cy="86360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68" name="Rectangle 30"/>
          <p:cNvSpPr>
            <a:spLocks noChangeArrowheads="1"/>
          </p:cNvSpPr>
          <p:nvPr/>
        </p:nvSpPr>
        <p:spPr bwMode="auto">
          <a:xfrm>
            <a:off x="2051051" y="4761328"/>
            <a:ext cx="36513" cy="719138"/>
          </a:xfrm>
          <a:prstGeom prst="rect">
            <a:avLst/>
          </a:prstGeom>
          <a:solidFill>
            <a:srgbClr val="5F5F5F"/>
          </a:solidFill>
          <a:ln w="9525">
            <a:solidFill>
              <a:srgbClr val="5F5F5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69" name="Rectangle 31"/>
          <p:cNvSpPr>
            <a:spLocks noChangeArrowheads="1"/>
          </p:cNvSpPr>
          <p:nvPr/>
        </p:nvSpPr>
        <p:spPr bwMode="auto">
          <a:xfrm>
            <a:off x="5795963" y="4761328"/>
            <a:ext cx="36513" cy="719138"/>
          </a:xfrm>
          <a:prstGeom prst="rect">
            <a:avLst/>
          </a:prstGeom>
          <a:solidFill>
            <a:srgbClr val="5F5F5F"/>
          </a:solidFill>
          <a:ln w="9525">
            <a:solidFill>
              <a:srgbClr val="5F5F5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70" name="Rectangle 32"/>
          <p:cNvSpPr>
            <a:spLocks noChangeArrowheads="1"/>
          </p:cNvSpPr>
          <p:nvPr/>
        </p:nvSpPr>
        <p:spPr bwMode="auto">
          <a:xfrm>
            <a:off x="6119813" y="4698354"/>
            <a:ext cx="431800" cy="28733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71" name="Rectangle 33"/>
          <p:cNvSpPr>
            <a:spLocks noChangeArrowheads="1"/>
          </p:cNvSpPr>
          <p:nvPr/>
        </p:nvSpPr>
        <p:spPr bwMode="auto">
          <a:xfrm>
            <a:off x="6119813" y="4985692"/>
            <a:ext cx="431800" cy="28733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72" name="Rectangle 34"/>
          <p:cNvSpPr>
            <a:spLocks noChangeArrowheads="1"/>
          </p:cNvSpPr>
          <p:nvPr/>
        </p:nvSpPr>
        <p:spPr bwMode="auto">
          <a:xfrm>
            <a:off x="6119813" y="5274617"/>
            <a:ext cx="431800" cy="28733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73" name="Rectangle 35"/>
          <p:cNvSpPr>
            <a:spLocks noChangeArrowheads="1"/>
          </p:cNvSpPr>
          <p:nvPr/>
        </p:nvSpPr>
        <p:spPr bwMode="auto">
          <a:xfrm>
            <a:off x="5940426" y="4617328"/>
            <a:ext cx="719138" cy="1008063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74" name="Line 36"/>
          <p:cNvSpPr>
            <a:spLocks noChangeShapeType="1"/>
          </p:cNvSpPr>
          <p:nvPr/>
        </p:nvSpPr>
        <p:spPr bwMode="auto">
          <a:xfrm flipV="1">
            <a:off x="1154113" y="5121328"/>
            <a:ext cx="863600" cy="11113"/>
          </a:xfrm>
          <a:prstGeom prst="line">
            <a:avLst/>
          </a:prstGeom>
          <a:noFill/>
          <a:ln w="31750">
            <a:solidFill>
              <a:srgbClr val="0000CC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75" name="Line 37"/>
          <p:cNvSpPr>
            <a:spLocks noChangeShapeType="1"/>
          </p:cNvSpPr>
          <p:nvPr/>
        </p:nvSpPr>
        <p:spPr bwMode="auto">
          <a:xfrm flipV="1">
            <a:off x="2090738" y="5121328"/>
            <a:ext cx="4318000" cy="11113"/>
          </a:xfrm>
          <a:prstGeom prst="line">
            <a:avLst/>
          </a:prstGeom>
          <a:noFill/>
          <a:ln w="31750">
            <a:solidFill>
              <a:srgbClr val="0000CC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76" name="Text Box 38"/>
          <p:cNvSpPr txBox="1">
            <a:spLocks noChangeArrowheads="1"/>
          </p:cNvSpPr>
          <p:nvPr/>
        </p:nvSpPr>
        <p:spPr bwMode="auto">
          <a:xfrm>
            <a:off x="395288" y="4653328"/>
            <a:ext cx="1530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RIB </a:t>
            </a:r>
            <a:r>
              <a:rPr kumimoji="0" lang="de-DE" alt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from</a:t>
            </a:r>
            <a:r>
              <a:rPr kumimoji="0" lang="de-DE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 FRS</a:t>
            </a:r>
          </a:p>
        </p:txBody>
      </p:sp>
      <p:sp>
        <p:nvSpPr>
          <p:cNvPr id="77" name="Text Box 39"/>
          <p:cNvSpPr txBox="1">
            <a:spLocks noChangeArrowheads="1"/>
          </p:cNvSpPr>
          <p:nvPr/>
        </p:nvSpPr>
        <p:spPr bwMode="auto">
          <a:xfrm>
            <a:off x="568272" y="3681328"/>
            <a:ext cx="1127232" cy="646331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secondary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de-DE" kern="0" baseline="30000" dirty="0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9</a:t>
            </a:r>
            <a:r>
              <a:rPr lang="en-US" altLang="de-DE" kern="0" dirty="0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Be</a:t>
            </a:r>
            <a:r>
              <a:rPr kumimoji="0" lang="en-US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 target</a:t>
            </a:r>
          </a:p>
        </p:txBody>
      </p:sp>
      <p:sp>
        <p:nvSpPr>
          <p:cNvPr id="78" name="Text Box 40"/>
          <p:cNvSpPr txBox="1">
            <a:spLocks noChangeArrowheads="1"/>
          </p:cNvSpPr>
          <p:nvPr/>
        </p:nvSpPr>
        <p:spPr bwMode="auto">
          <a:xfrm>
            <a:off x="1873251" y="3789328"/>
            <a:ext cx="895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DSSSD</a:t>
            </a:r>
          </a:p>
        </p:txBody>
      </p:sp>
      <p:sp>
        <p:nvSpPr>
          <p:cNvPr id="79" name="Text Box 41"/>
          <p:cNvSpPr txBox="1">
            <a:spLocks noChangeArrowheads="1"/>
          </p:cNvSpPr>
          <p:nvPr/>
        </p:nvSpPr>
        <p:spPr bwMode="auto">
          <a:xfrm>
            <a:off x="5505451" y="3789328"/>
            <a:ext cx="895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DSSSD</a:t>
            </a:r>
          </a:p>
        </p:txBody>
      </p:sp>
      <p:sp>
        <p:nvSpPr>
          <p:cNvPr id="80" name="Text Box 42"/>
          <p:cNvSpPr txBox="1">
            <a:spLocks noChangeArrowheads="1"/>
          </p:cNvSpPr>
          <p:nvPr/>
        </p:nvSpPr>
        <p:spPr bwMode="auto">
          <a:xfrm>
            <a:off x="6084000" y="5228579"/>
            <a:ext cx="501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CsI</a:t>
            </a:r>
            <a:endParaRPr kumimoji="0" lang="de-DE" altLang="de-DE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81" name="Text Box 43"/>
          <p:cNvSpPr txBox="1">
            <a:spLocks noChangeArrowheads="1"/>
          </p:cNvSpPr>
          <p:nvPr/>
        </p:nvSpPr>
        <p:spPr bwMode="auto">
          <a:xfrm>
            <a:off x="6084000" y="4652317"/>
            <a:ext cx="501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CsI</a:t>
            </a:r>
            <a:endParaRPr kumimoji="0" lang="de-DE" altLang="de-DE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82" name="Line 44"/>
          <p:cNvSpPr>
            <a:spLocks noChangeShapeType="1"/>
          </p:cNvSpPr>
          <p:nvPr/>
        </p:nvSpPr>
        <p:spPr bwMode="auto">
          <a:xfrm flipV="1">
            <a:off x="2051051" y="5623867"/>
            <a:ext cx="0" cy="515938"/>
          </a:xfrm>
          <a:prstGeom prst="line">
            <a:avLst/>
          </a:prstGeom>
          <a:noFill/>
          <a:ln w="31750">
            <a:solidFill>
              <a:srgbClr val="5F5F5F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83" name="Line 45"/>
          <p:cNvSpPr>
            <a:spLocks noChangeShapeType="1"/>
          </p:cNvSpPr>
          <p:nvPr/>
        </p:nvSpPr>
        <p:spPr bwMode="auto">
          <a:xfrm flipV="1">
            <a:off x="5795963" y="5623867"/>
            <a:ext cx="0" cy="515938"/>
          </a:xfrm>
          <a:prstGeom prst="line">
            <a:avLst/>
          </a:prstGeom>
          <a:noFill/>
          <a:ln w="31750">
            <a:solidFill>
              <a:srgbClr val="5F5F5F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84" name="Line 46"/>
          <p:cNvSpPr>
            <a:spLocks noChangeShapeType="1"/>
          </p:cNvSpPr>
          <p:nvPr/>
        </p:nvSpPr>
        <p:spPr bwMode="auto">
          <a:xfrm>
            <a:off x="2043113" y="6129328"/>
            <a:ext cx="1258888" cy="0"/>
          </a:xfrm>
          <a:prstGeom prst="line">
            <a:avLst/>
          </a:prstGeom>
          <a:noFill/>
          <a:ln w="31750">
            <a:solidFill>
              <a:srgbClr val="5F5F5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85" name="Text Box 47"/>
          <p:cNvSpPr txBox="1">
            <a:spLocks noChangeArrowheads="1"/>
          </p:cNvSpPr>
          <p:nvPr/>
        </p:nvSpPr>
        <p:spPr bwMode="auto">
          <a:xfrm>
            <a:off x="3348038" y="5913328"/>
            <a:ext cx="1428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time-</a:t>
            </a:r>
            <a:r>
              <a:rPr kumimoji="0" lang="de-DE" alt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of</a:t>
            </a:r>
            <a:r>
              <a:rPr kumimoji="0" lang="de-DE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-</a:t>
            </a:r>
            <a:r>
              <a:rPr kumimoji="0" lang="de-DE" alt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flight</a:t>
            </a:r>
            <a:endParaRPr kumimoji="0" lang="de-DE" altLang="de-DE" sz="1800" b="0" i="0" u="none" strike="noStrike" kern="0" cap="none" spc="0" normalizeH="0" baseline="0" noProof="0" dirty="0" smtClean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86" name="Line 48"/>
          <p:cNvSpPr>
            <a:spLocks noChangeShapeType="1"/>
          </p:cNvSpPr>
          <p:nvPr/>
        </p:nvSpPr>
        <p:spPr bwMode="auto">
          <a:xfrm>
            <a:off x="4752976" y="6128692"/>
            <a:ext cx="1042988" cy="0"/>
          </a:xfrm>
          <a:prstGeom prst="line">
            <a:avLst/>
          </a:prstGeom>
          <a:noFill/>
          <a:ln w="31750">
            <a:solidFill>
              <a:srgbClr val="5F5F5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87" name="Text Box 50"/>
          <p:cNvSpPr txBox="1">
            <a:spLocks noChangeArrowheads="1"/>
          </p:cNvSpPr>
          <p:nvPr/>
        </p:nvSpPr>
        <p:spPr bwMode="auto">
          <a:xfrm>
            <a:off x="1835151" y="4112567"/>
            <a:ext cx="9667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(</a:t>
            </a:r>
            <a:r>
              <a:rPr kumimoji="0" lang="de-DE" alt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x,y</a:t>
            </a:r>
            <a:r>
              <a:rPr kumimoji="0" lang="de-DE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,</a:t>
            </a:r>
            <a:r>
              <a:rPr kumimoji="0" lang="el-GR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rPr>
              <a:t>Δ</a:t>
            </a:r>
            <a:r>
              <a:rPr kumimoji="0" lang="de-DE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rPr>
              <a:t>E)</a:t>
            </a:r>
            <a:endParaRPr kumimoji="0" lang="el-GR" altLang="de-DE" sz="18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ＭＳ Ｐゴシック"/>
              <a:cs typeface="Times New Roman" pitchFamily="18" charset="0"/>
            </a:endParaRPr>
          </a:p>
        </p:txBody>
      </p:sp>
      <p:sp>
        <p:nvSpPr>
          <p:cNvPr id="88" name="Text Box 51"/>
          <p:cNvSpPr txBox="1">
            <a:spLocks noChangeArrowheads="1"/>
          </p:cNvSpPr>
          <p:nvPr/>
        </p:nvSpPr>
        <p:spPr bwMode="auto">
          <a:xfrm>
            <a:off x="5468938" y="4112567"/>
            <a:ext cx="9667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(</a:t>
            </a:r>
            <a:r>
              <a:rPr kumimoji="0" lang="de-DE" alt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x,y</a:t>
            </a:r>
            <a:r>
              <a:rPr kumimoji="0" lang="de-DE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,</a:t>
            </a:r>
            <a:r>
              <a:rPr kumimoji="0" lang="el-GR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rPr>
              <a:t>Δ</a:t>
            </a:r>
            <a:r>
              <a:rPr kumimoji="0" lang="de-DE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rPr>
              <a:t>E)</a:t>
            </a:r>
            <a:endParaRPr kumimoji="0" lang="el-GR" altLang="de-DE" sz="18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ＭＳ Ｐゴシック"/>
              <a:cs typeface="Times New Roman" pitchFamily="18" charset="0"/>
            </a:endParaRPr>
          </a:p>
        </p:txBody>
      </p:sp>
      <p:sp>
        <p:nvSpPr>
          <p:cNvPr id="89" name="Text Box 52"/>
          <p:cNvSpPr txBox="1">
            <a:spLocks noChangeArrowheads="1"/>
          </p:cNvSpPr>
          <p:nvPr/>
        </p:nvSpPr>
        <p:spPr bwMode="auto">
          <a:xfrm>
            <a:off x="3214688" y="3788717"/>
            <a:ext cx="1644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800" b="0" i="0" u="none" strike="noStrike" kern="0" cap="none" spc="0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diamond/plastic</a:t>
            </a:r>
          </a:p>
        </p:txBody>
      </p:sp>
      <p:sp>
        <p:nvSpPr>
          <p:cNvPr id="90" name="Line 54"/>
          <p:cNvSpPr>
            <a:spLocks noChangeShapeType="1"/>
          </p:cNvSpPr>
          <p:nvPr/>
        </p:nvSpPr>
        <p:spPr bwMode="auto">
          <a:xfrm rot="18120000">
            <a:off x="5289551" y="3783954"/>
            <a:ext cx="0" cy="11874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93" name="Rectangle 27"/>
          <p:cNvSpPr>
            <a:spLocks noChangeArrowheads="1"/>
          </p:cNvSpPr>
          <p:nvPr/>
        </p:nvSpPr>
        <p:spPr bwMode="auto">
          <a:xfrm>
            <a:off x="2301876" y="4797328"/>
            <a:ext cx="71438" cy="649288"/>
          </a:xfrm>
          <a:prstGeom prst="rect">
            <a:avLst/>
          </a:prstGeom>
          <a:solidFill>
            <a:srgbClr val="FFCC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94" name="AutoShape 70"/>
          <p:cNvSpPr>
            <a:spLocks noChangeArrowheads="1"/>
          </p:cNvSpPr>
          <p:nvPr/>
        </p:nvSpPr>
        <p:spPr bwMode="auto">
          <a:xfrm rot="2400000">
            <a:off x="1690688" y="4431654"/>
            <a:ext cx="503238" cy="107950"/>
          </a:xfrm>
          <a:prstGeom prst="rightArrow">
            <a:avLst>
              <a:gd name="adj1" fmla="val 50000"/>
              <a:gd name="adj2" fmla="val 116544"/>
            </a:avLst>
          </a:prstGeom>
          <a:solidFill>
            <a:srgbClr val="FFCC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95" name="Rectangle 28"/>
          <p:cNvSpPr>
            <a:spLocks noChangeArrowheads="1"/>
          </p:cNvSpPr>
          <p:nvPr/>
        </p:nvSpPr>
        <p:spPr bwMode="auto">
          <a:xfrm>
            <a:off x="2193926" y="4689328"/>
            <a:ext cx="36513" cy="86360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96" name="Line 53"/>
          <p:cNvSpPr>
            <a:spLocks noChangeShapeType="1"/>
          </p:cNvSpPr>
          <p:nvPr/>
        </p:nvSpPr>
        <p:spPr bwMode="auto">
          <a:xfrm rot="3600000">
            <a:off x="2687638" y="3764904"/>
            <a:ext cx="0" cy="13319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pic>
        <p:nvPicPr>
          <p:cNvPr id="35" name="Picture 4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388" y="980728"/>
            <a:ext cx="3541712" cy="243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6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0633603"/>
              </p:ext>
            </p:extLst>
          </p:nvPr>
        </p:nvGraphicFramePr>
        <p:xfrm>
          <a:off x="1824038" y="1098203"/>
          <a:ext cx="1019175" cy="52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66" name="Equation" r:id="rId6" imgW="812520" imgH="419040" progId="Equation.3">
                  <p:embed/>
                </p:oleObj>
              </mc:Choice>
              <mc:Fallback>
                <p:oleObj name="Equation" r:id="rId6" imgW="812520" imgH="419040" progId="Equation.3">
                  <p:embed/>
                  <p:pic>
                    <p:nvPicPr>
                      <p:cNvPr id="36" name="Object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4038" y="1098203"/>
                        <a:ext cx="1019175" cy="525463"/>
                      </a:xfrm>
                      <a:prstGeom prst="rect">
                        <a:avLst/>
                      </a:prstGeom>
                      <a:noFill/>
                      <a:ln w="317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0609660"/>
              </p:ext>
            </p:extLst>
          </p:nvPr>
        </p:nvGraphicFramePr>
        <p:xfrm>
          <a:off x="1827213" y="1747491"/>
          <a:ext cx="1592262" cy="287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67" name="Equation" r:id="rId8" imgW="1269720" imgH="228600" progId="Equation.3">
                  <p:embed/>
                </p:oleObj>
              </mc:Choice>
              <mc:Fallback>
                <p:oleObj name="Equation" r:id="rId8" imgW="1269720" imgH="228600" progId="Equation.3">
                  <p:embed/>
                  <p:pic>
                    <p:nvPicPr>
                      <p:cNvPr id="37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7213" y="1747491"/>
                        <a:ext cx="1592262" cy="287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824962"/>
              </p:ext>
            </p:extLst>
          </p:nvPr>
        </p:nvGraphicFramePr>
        <p:xfrm>
          <a:off x="1825625" y="2034828"/>
          <a:ext cx="1177925" cy="719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68" name="Equation" r:id="rId10" imgW="939600" imgH="571320" progId="Equation.3">
                  <p:embed/>
                </p:oleObj>
              </mc:Choice>
              <mc:Fallback>
                <p:oleObj name="Equation" r:id="rId10" imgW="939600" imgH="571320" progId="Equation.3">
                  <p:embed/>
                  <p:pic>
                    <p:nvPicPr>
                      <p:cNvPr id="38" name="Objec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5625" y="2034828"/>
                        <a:ext cx="1177925" cy="719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Text Box 45"/>
          <p:cNvSpPr txBox="1">
            <a:spLocks noChangeArrowheads="1"/>
          </p:cNvSpPr>
          <p:nvPr/>
        </p:nvSpPr>
        <p:spPr bwMode="auto">
          <a:xfrm>
            <a:off x="1403350" y="1745903"/>
            <a:ext cx="4556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20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with</a:t>
            </a:r>
          </a:p>
        </p:txBody>
      </p:sp>
      <p:sp>
        <p:nvSpPr>
          <p:cNvPr id="40" name="Text Box 46"/>
          <p:cNvSpPr txBox="1">
            <a:spLocks noChangeArrowheads="1"/>
          </p:cNvSpPr>
          <p:nvPr/>
        </p:nvSpPr>
        <p:spPr bwMode="auto">
          <a:xfrm>
            <a:off x="1403350" y="2131666"/>
            <a:ext cx="4048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20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and</a:t>
            </a:r>
          </a:p>
        </p:txBody>
      </p:sp>
      <p:sp>
        <p:nvSpPr>
          <p:cNvPr id="41" name="Text Box 47"/>
          <p:cNvSpPr txBox="1">
            <a:spLocks noChangeArrowheads="1"/>
          </p:cNvSpPr>
          <p:nvPr/>
        </p:nvSpPr>
        <p:spPr bwMode="auto">
          <a:xfrm>
            <a:off x="1403350" y="2826991"/>
            <a:ext cx="17637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20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with v from LYCCA-ToF</a:t>
            </a:r>
          </a:p>
        </p:txBody>
      </p:sp>
      <p:pic>
        <p:nvPicPr>
          <p:cNvPr id="42" name="Picture 48" descr="FRS_LYCCA_GSI_Seite_2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388" y="980728"/>
            <a:ext cx="4195762" cy="243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Scattering experiment at relativistic energies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83990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G_2204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338" y="-539750"/>
            <a:ext cx="9544051" cy="861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Prespec_text_r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3150"/>
            <a:ext cx="3379788" cy="687388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258888" y="3240088"/>
            <a:ext cx="825500" cy="33655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smtClean="0">
                <a:solidFill>
                  <a:srgbClr val="FF0000"/>
                </a:solidFill>
                <a:latin typeface="Comic Sans MS" pitchFamily="66" charset="0"/>
                <a:ea typeface="ＭＳ Ｐゴシック"/>
              </a:rPr>
              <a:t>LYCCA</a:t>
            </a:r>
            <a:endParaRPr lang="de-DE" altLang="de-DE" smtClean="0">
              <a:solidFill>
                <a:srgbClr val="000000"/>
              </a:solidFill>
              <a:latin typeface="Comic Sans MS" pitchFamily="66" charset="0"/>
              <a:ea typeface="ＭＳ Ｐゴシック"/>
            </a:endParaRPr>
          </a:p>
        </p:txBody>
      </p:sp>
      <p:sp>
        <p:nvSpPr>
          <p:cNvPr id="7" name="AutoShape 5"/>
          <p:cNvSpPr>
            <a:spLocks noChangeAspect="1" noChangeArrowheads="1"/>
          </p:cNvSpPr>
          <p:nvPr/>
        </p:nvSpPr>
        <p:spPr bwMode="auto">
          <a:xfrm rot="10500000">
            <a:off x="7664450" y="3563938"/>
            <a:ext cx="1619250" cy="120650"/>
          </a:xfrm>
          <a:prstGeom prst="rightArrow">
            <a:avLst>
              <a:gd name="adj1" fmla="val 50000"/>
              <a:gd name="adj2" fmla="val 335526"/>
            </a:avLst>
          </a:prstGeom>
          <a:solidFill>
            <a:srgbClr val="FFFF00"/>
          </a:soli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7237413" y="2776538"/>
            <a:ext cx="647700" cy="58102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smtClean="0">
                <a:solidFill>
                  <a:srgbClr val="FF0000"/>
                </a:solidFill>
                <a:latin typeface="Times New Roman" pitchFamily="18" charset="0"/>
                <a:ea typeface="ＭＳ Ｐゴシック"/>
              </a:rPr>
              <a:t>Au, Be target</a:t>
            </a:r>
            <a:endParaRPr lang="de-DE" altLang="de-DE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8101013" y="4941888"/>
            <a:ext cx="1044575" cy="58102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smtClean="0">
                <a:solidFill>
                  <a:srgbClr val="FF0000"/>
                </a:solidFill>
                <a:latin typeface="Comic Sans MS" pitchFamily="66" charset="0"/>
                <a:ea typeface="ＭＳ Ｐゴシック"/>
              </a:rPr>
              <a:t>HECTOR</a:t>
            </a:r>
            <a:r>
              <a:rPr lang="en-US" altLang="de-DE" sz="1600" b="1" smtClean="0">
                <a:solidFill>
                  <a:srgbClr val="FF0000"/>
                </a:solidFill>
                <a:latin typeface="Times New Roman" pitchFamily="18" charset="0"/>
                <a:ea typeface="ＭＳ Ｐゴシック"/>
              </a:rPr>
              <a:t> BaF</a:t>
            </a:r>
            <a:r>
              <a:rPr lang="en-US" altLang="de-DE" sz="1600" b="1" baseline="-25000" smtClean="0">
                <a:solidFill>
                  <a:srgbClr val="FF0000"/>
                </a:solidFill>
                <a:latin typeface="Times New Roman" pitchFamily="18" charset="0"/>
                <a:ea typeface="ＭＳ Ｐゴシック"/>
              </a:rPr>
              <a:t>2</a:t>
            </a:r>
            <a:r>
              <a:rPr lang="en-US" altLang="de-DE" sz="1600" b="1" smtClean="0">
                <a:solidFill>
                  <a:srgbClr val="FF0000"/>
                </a:solidFill>
                <a:latin typeface="Times New Roman" pitchFamily="18" charset="0"/>
                <a:ea typeface="ＭＳ Ｐゴシック"/>
              </a:rPr>
              <a:t> array</a:t>
            </a:r>
            <a:endParaRPr lang="de-DE" altLang="de-DE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5868988" y="3644900"/>
            <a:ext cx="1223962" cy="56197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36000" rIns="0" bIns="3600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smtClean="0">
                <a:solidFill>
                  <a:srgbClr val="FF0000"/>
                </a:solidFill>
                <a:latin typeface="Comic Sans MS" pitchFamily="66" charset="0"/>
                <a:ea typeface="ＭＳ Ｐゴシック"/>
              </a:rPr>
              <a:t>AGATA </a:t>
            </a:r>
            <a:r>
              <a:rPr lang="en-US" altLang="de-DE" sz="1600" b="1" smtClean="0">
                <a:solidFill>
                  <a:srgbClr val="FF0000"/>
                </a:solidFill>
                <a:latin typeface="Times New Roman" pitchFamily="18" charset="0"/>
                <a:ea typeface="ＭＳ Ｐゴシック"/>
              </a:rPr>
              <a:t>Cluster array</a:t>
            </a:r>
            <a:endParaRPr lang="de-DE" altLang="de-DE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pic>
        <p:nvPicPr>
          <p:cNvPr id="11" name="Picture 10" descr="logo_preSPEC_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838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542579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/>
          <p:cNvGrpSpPr/>
          <p:nvPr/>
        </p:nvGrpSpPr>
        <p:grpSpPr>
          <a:xfrm>
            <a:off x="2627784" y="324000"/>
            <a:ext cx="3835400" cy="576387"/>
            <a:chOff x="4985072" y="3212976"/>
            <a:chExt cx="3835400" cy="576387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0622" y="3554413"/>
              <a:ext cx="1127125" cy="158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8097" y="3521075"/>
              <a:ext cx="1144588" cy="223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1560" y="3482975"/>
              <a:ext cx="1223963" cy="306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itle 1"/>
            <p:cNvSpPr>
              <a:spLocks/>
            </p:cNvSpPr>
            <p:nvPr/>
          </p:nvSpPr>
          <p:spPr bwMode="auto">
            <a:xfrm>
              <a:off x="4985072" y="3241675"/>
              <a:ext cx="3835400" cy="23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algn="ctr">
                <a:defRPr sz="4400">
                  <a:solidFill>
                    <a:schemeClr val="tx2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algn="ctr">
                <a:defRPr sz="4400">
                  <a:solidFill>
                    <a:schemeClr val="tx2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algn="ctr">
                <a:defRPr sz="4400">
                  <a:solidFill>
                    <a:schemeClr val="tx2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algn="ctr">
                <a:defRPr sz="4400">
                  <a:solidFill>
                    <a:schemeClr val="tx2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algn="ctr">
                <a:defRPr sz="4400">
                  <a:solidFill>
                    <a:schemeClr val="tx2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457200" algn="ctr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914400" algn="ctr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1371600" algn="ctr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1828800" algn="ctr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de-DE" sz="2000" b="1" kern="0" dirty="0" smtClean="0">
                  <a:solidFill>
                    <a:srgbClr val="FF0000"/>
                  </a:solidFill>
                </a:rPr>
                <a:t>L</a:t>
              </a:r>
              <a:r>
                <a:rPr lang="en-US" altLang="de-DE" sz="2000" kern="0" dirty="0" smtClean="0">
                  <a:solidFill>
                    <a:srgbClr val="424456"/>
                  </a:solidFill>
                </a:rPr>
                <a:t>und-</a:t>
              </a:r>
              <a:r>
                <a:rPr lang="en-US" altLang="de-DE" sz="2000" b="1" kern="0" dirty="0" smtClean="0">
                  <a:solidFill>
                    <a:srgbClr val="FF0000"/>
                  </a:solidFill>
                </a:rPr>
                <a:t>Y</a:t>
              </a:r>
              <a:r>
                <a:rPr lang="en-US" altLang="de-DE" sz="2000" kern="0" dirty="0" smtClean="0">
                  <a:solidFill>
                    <a:srgbClr val="424456"/>
                  </a:solidFill>
                </a:rPr>
                <a:t>ork-</a:t>
              </a:r>
              <a:r>
                <a:rPr lang="en-US" altLang="de-DE" sz="2000" b="1" kern="0" dirty="0" smtClean="0">
                  <a:solidFill>
                    <a:srgbClr val="FF0000"/>
                  </a:solidFill>
                </a:rPr>
                <a:t>C</a:t>
              </a:r>
              <a:r>
                <a:rPr lang="en-US" altLang="de-DE" sz="2000" kern="0" dirty="0" smtClean="0">
                  <a:solidFill>
                    <a:srgbClr val="424456"/>
                  </a:solidFill>
                </a:rPr>
                <a:t>ologne </a:t>
              </a:r>
              <a:r>
                <a:rPr lang="en-US" altLang="de-DE" sz="2000" b="1" kern="0" dirty="0" err="1" smtClean="0">
                  <a:solidFill>
                    <a:srgbClr val="FF0000"/>
                  </a:solidFill>
                </a:rPr>
                <a:t>CA</a:t>
              </a:r>
              <a:r>
                <a:rPr lang="en-US" altLang="de-DE" sz="2000" kern="0" dirty="0" err="1" smtClean="0">
                  <a:solidFill>
                    <a:srgbClr val="424456"/>
                  </a:solidFill>
                </a:rPr>
                <a:t>lorimeter</a:t>
              </a:r>
              <a:endParaRPr lang="en-US" altLang="de-DE" kern="0" dirty="0" smtClean="0">
                <a:solidFill>
                  <a:srgbClr val="424456"/>
                </a:solidFill>
              </a:endParaRPr>
            </a:p>
          </p:txBody>
        </p:sp>
        <p:sp>
          <p:nvSpPr>
            <p:cNvPr id="10" name="Rectangle 66"/>
            <p:cNvSpPr>
              <a:spLocks noChangeArrowheads="1"/>
            </p:cNvSpPr>
            <p:nvPr/>
          </p:nvSpPr>
          <p:spPr bwMode="auto">
            <a:xfrm>
              <a:off x="5004122" y="3212976"/>
              <a:ext cx="3816350" cy="576263"/>
            </a:xfrm>
            <a:prstGeom prst="rect">
              <a:avLst/>
            </a:prstGeom>
            <a:noFill/>
            <a:ln w="9525">
              <a:solidFill>
                <a:srgbClr val="0000C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</p:grpSp>
      <p:pic>
        <p:nvPicPr>
          <p:cNvPr id="11" name="Picture 7" descr="lycca 013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9" y="1261195"/>
            <a:ext cx="3732371" cy="4971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887413" y="4640981"/>
            <a:ext cx="3409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i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PreSPEC target chamber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b="1" i="1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variable target position </a:t>
            </a:r>
            <a:r>
              <a:rPr lang="de-DE" altLang="de-DE" sz="140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(13cm, 23cm)</a:t>
            </a: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540000" y="6300000"/>
            <a:ext cx="94609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000" i="1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Pavel </a:t>
            </a:r>
            <a:r>
              <a:rPr lang="de-DE" altLang="de-DE" sz="1000" i="1" dirty="0" err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Golubev</a:t>
            </a:r>
            <a:endParaRPr lang="de-DE" altLang="de-DE" sz="1000" i="1" dirty="0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grpSp>
        <p:nvGrpSpPr>
          <p:cNvPr id="14" name="Group 11"/>
          <p:cNvGrpSpPr>
            <a:grpSpLocks noChangeAspect="1"/>
          </p:cNvGrpSpPr>
          <p:nvPr/>
        </p:nvGrpSpPr>
        <p:grpSpPr bwMode="auto">
          <a:xfrm>
            <a:off x="455613" y="1261194"/>
            <a:ext cx="4260850" cy="3197225"/>
            <a:chOff x="-23" y="-17"/>
            <a:chExt cx="5806" cy="4356"/>
          </a:xfrm>
        </p:grpSpPr>
        <p:pic>
          <p:nvPicPr>
            <p:cNvPr id="15" name="Picture 12" descr="P100069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" y="-17"/>
              <a:ext cx="5806" cy="4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6" name="Group 13"/>
            <p:cNvGrpSpPr>
              <a:grpSpLocks noChangeAspect="1"/>
            </p:cNvGrpSpPr>
            <p:nvPr/>
          </p:nvGrpSpPr>
          <p:grpSpPr bwMode="auto">
            <a:xfrm>
              <a:off x="1687" y="1683"/>
              <a:ext cx="284" cy="846"/>
              <a:chOff x="1687" y="1683"/>
              <a:chExt cx="284" cy="846"/>
            </a:xfrm>
          </p:grpSpPr>
          <p:grpSp>
            <p:nvGrpSpPr>
              <p:cNvPr id="21" name="Group 14"/>
              <p:cNvGrpSpPr>
                <a:grpSpLocks noChangeAspect="1"/>
              </p:cNvGrpSpPr>
              <p:nvPr/>
            </p:nvGrpSpPr>
            <p:grpSpPr bwMode="auto">
              <a:xfrm>
                <a:off x="1690" y="1704"/>
                <a:ext cx="281" cy="825"/>
                <a:chOff x="1690" y="1704"/>
                <a:chExt cx="281" cy="825"/>
              </a:xfrm>
            </p:grpSpPr>
            <p:sp>
              <p:nvSpPr>
                <p:cNvPr id="26" name="Rectangle 15" descr="Vertikal dünn"/>
                <p:cNvSpPr>
                  <a:spLocks noChangeAspect="1" noChangeArrowheads="1"/>
                </p:cNvSpPr>
                <p:nvPr/>
              </p:nvSpPr>
              <p:spPr bwMode="auto">
                <a:xfrm rot="120000">
                  <a:off x="1709" y="1904"/>
                  <a:ext cx="247" cy="533"/>
                </a:xfrm>
                <a:prstGeom prst="rect">
                  <a:avLst/>
                </a:prstGeom>
                <a:pattFill prst="narVert">
                  <a:fgClr>
                    <a:srgbClr val="C0C0C0"/>
                  </a:fgClr>
                  <a:bgClr>
                    <a:srgbClr val="4D4D4D"/>
                  </a:bgClr>
                </a:patt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3366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Times New Roman" pitchFamily="18" charset="0"/>
                    <a:ea typeface="ＭＳ Ｐゴシック"/>
                  </a:endParaRPr>
                </a:p>
              </p:txBody>
            </p:sp>
            <p:sp>
              <p:nvSpPr>
                <p:cNvPr id="27" name="AutoShape 16" descr="Vertikal dünn"/>
                <p:cNvSpPr>
                  <a:spLocks noChangeAspect="1" noChangeArrowheads="1"/>
                </p:cNvSpPr>
                <p:nvPr/>
              </p:nvSpPr>
              <p:spPr bwMode="auto">
                <a:xfrm rot="120000">
                  <a:off x="1722" y="1704"/>
                  <a:ext cx="249" cy="202"/>
                </a:xfrm>
                <a:prstGeom prst="rtTriangle">
                  <a:avLst/>
                </a:prstGeom>
                <a:pattFill prst="narVert">
                  <a:fgClr>
                    <a:srgbClr val="C0C0C0"/>
                  </a:fgClr>
                  <a:bgClr>
                    <a:srgbClr val="4D4D4D"/>
                  </a:bgClr>
                </a:patt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3366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Times New Roman" pitchFamily="18" charset="0"/>
                    <a:ea typeface="ＭＳ Ｐゴシック"/>
                  </a:endParaRPr>
                </a:p>
              </p:txBody>
            </p:sp>
            <p:sp>
              <p:nvSpPr>
                <p:cNvPr id="28" name="AutoShape 17" descr="Vertikal dünn"/>
                <p:cNvSpPr>
                  <a:spLocks noChangeAspect="1" noChangeArrowheads="1"/>
                </p:cNvSpPr>
                <p:nvPr/>
              </p:nvSpPr>
              <p:spPr bwMode="auto">
                <a:xfrm rot="10920000">
                  <a:off x="1690" y="2434"/>
                  <a:ext cx="254" cy="95"/>
                </a:xfrm>
                <a:prstGeom prst="rtTriangle">
                  <a:avLst/>
                </a:prstGeom>
                <a:pattFill prst="narVert">
                  <a:fgClr>
                    <a:srgbClr val="C0C0C0"/>
                  </a:fgClr>
                  <a:bgClr>
                    <a:srgbClr val="4D4D4D"/>
                  </a:bgClr>
                </a:patt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3366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Times New Roman" pitchFamily="18" charset="0"/>
                    <a:ea typeface="ＭＳ Ｐゴシック"/>
                  </a:endParaRPr>
                </a:p>
              </p:txBody>
            </p:sp>
          </p:grpSp>
          <p:sp>
            <p:nvSpPr>
              <p:cNvPr id="22" name="Line 18"/>
              <p:cNvSpPr>
                <a:spLocks noChangeAspect="1" noChangeShapeType="1"/>
              </p:cNvSpPr>
              <p:nvPr/>
            </p:nvSpPr>
            <p:spPr bwMode="auto">
              <a:xfrm rot="21480000" flipH="1">
                <a:off x="1687" y="1683"/>
                <a:ext cx="45" cy="748"/>
              </a:xfrm>
              <a:prstGeom prst="line">
                <a:avLst/>
              </a:prstGeom>
              <a:noFill/>
              <a:ln w="19050">
                <a:solidFill>
                  <a:srgbClr val="33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</a:endParaRPr>
              </a:p>
            </p:txBody>
          </p:sp>
          <p:sp>
            <p:nvSpPr>
              <p:cNvPr id="23" name="Line 19"/>
              <p:cNvSpPr>
                <a:spLocks noChangeAspect="1" noChangeShapeType="1"/>
              </p:cNvSpPr>
              <p:nvPr/>
            </p:nvSpPr>
            <p:spPr bwMode="auto">
              <a:xfrm>
                <a:off x="1718" y="1688"/>
                <a:ext cx="249" cy="227"/>
              </a:xfrm>
              <a:prstGeom prst="line">
                <a:avLst/>
              </a:prstGeom>
              <a:noFill/>
              <a:ln w="19050">
                <a:solidFill>
                  <a:srgbClr val="33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</a:endParaRPr>
              </a:p>
            </p:txBody>
          </p:sp>
          <p:sp>
            <p:nvSpPr>
              <p:cNvPr id="24" name="Line 20"/>
              <p:cNvSpPr>
                <a:spLocks noChangeAspect="1" noChangeShapeType="1"/>
              </p:cNvSpPr>
              <p:nvPr/>
            </p:nvSpPr>
            <p:spPr bwMode="auto">
              <a:xfrm rot="120000">
                <a:off x="1701" y="2432"/>
                <a:ext cx="249" cy="91"/>
              </a:xfrm>
              <a:prstGeom prst="line">
                <a:avLst/>
              </a:prstGeom>
              <a:noFill/>
              <a:ln w="19050">
                <a:solidFill>
                  <a:srgbClr val="33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</a:endParaRPr>
              </a:p>
            </p:txBody>
          </p:sp>
          <p:sp>
            <p:nvSpPr>
              <p:cNvPr id="25" name="Line 21"/>
              <p:cNvSpPr>
                <a:spLocks noChangeAspect="1" noChangeShapeType="1"/>
              </p:cNvSpPr>
              <p:nvPr/>
            </p:nvSpPr>
            <p:spPr bwMode="auto">
              <a:xfrm rot="120000">
                <a:off x="1953" y="1903"/>
                <a:ext cx="0" cy="623"/>
              </a:xfrm>
              <a:prstGeom prst="line">
                <a:avLst/>
              </a:prstGeom>
              <a:noFill/>
              <a:ln w="19050">
                <a:solidFill>
                  <a:srgbClr val="33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</a:endParaRPr>
              </a:p>
            </p:txBody>
          </p:sp>
        </p:grpSp>
        <p:grpSp>
          <p:nvGrpSpPr>
            <p:cNvPr id="17" name="Group 22"/>
            <p:cNvGrpSpPr>
              <a:grpSpLocks noChangeAspect="1"/>
            </p:cNvGrpSpPr>
            <p:nvPr/>
          </p:nvGrpSpPr>
          <p:grpSpPr bwMode="auto">
            <a:xfrm>
              <a:off x="2489" y="1439"/>
              <a:ext cx="143" cy="948"/>
              <a:chOff x="2489" y="1439"/>
              <a:chExt cx="143" cy="948"/>
            </a:xfrm>
          </p:grpSpPr>
          <p:sp>
            <p:nvSpPr>
              <p:cNvPr id="18" name="Rectangle 23"/>
              <p:cNvSpPr>
                <a:spLocks noChangeAspect="1" noChangeArrowheads="1"/>
              </p:cNvSpPr>
              <p:nvPr/>
            </p:nvSpPr>
            <p:spPr bwMode="auto">
              <a:xfrm>
                <a:off x="2489" y="1677"/>
                <a:ext cx="143" cy="578"/>
              </a:xfrm>
              <a:prstGeom prst="rect">
                <a:avLst/>
              </a:prstGeom>
              <a:solidFill>
                <a:srgbClr val="FF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</a:endParaRPr>
              </a:p>
            </p:txBody>
          </p:sp>
          <p:sp>
            <p:nvSpPr>
              <p:cNvPr id="19" name="AutoShape 24"/>
              <p:cNvSpPr>
                <a:spLocks noChangeAspect="1" noChangeArrowheads="1"/>
              </p:cNvSpPr>
              <p:nvPr/>
            </p:nvSpPr>
            <p:spPr bwMode="auto">
              <a:xfrm rot="10800000">
                <a:off x="2489" y="2253"/>
                <a:ext cx="143" cy="134"/>
              </a:xfrm>
              <a:prstGeom prst="rtTriangle">
                <a:avLst/>
              </a:prstGeom>
              <a:solidFill>
                <a:srgbClr val="FF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</a:endParaRPr>
              </a:p>
            </p:txBody>
          </p:sp>
          <p:sp>
            <p:nvSpPr>
              <p:cNvPr id="20" name="AutoShape 25"/>
              <p:cNvSpPr>
                <a:spLocks noChangeAspect="1" noChangeArrowheads="1"/>
              </p:cNvSpPr>
              <p:nvPr/>
            </p:nvSpPr>
            <p:spPr bwMode="auto">
              <a:xfrm>
                <a:off x="2489" y="1439"/>
                <a:ext cx="143" cy="249"/>
              </a:xfrm>
              <a:prstGeom prst="rtTriangle">
                <a:avLst/>
              </a:prstGeom>
              <a:solidFill>
                <a:srgbClr val="FF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</a:endParaRPr>
              </a:p>
            </p:txBody>
          </p:sp>
        </p:grpSp>
      </p:grpSp>
      <p:sp>
        <p:nvSpPr>
          <p:cNvPr id="29" name="Line 26"/>
          <p:cNvSpPr>
            <a:spLocks noChangeShapeType="1"/>
          </p:cNvSpPr>
          <p:nvPr/>
        </p:nvSpPr>
        <p:spPr bwMode="auto">
          <a:xfrm rot="20040000">
            <a:off x="1870075" y="2672481"/>
            <a:ext cx="360363" cy="13811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30" name="Line 27"/>
          <p:cNvSpPr>
            <a:spLocks noChangeShapeType="1"/>
          </p:cNvSpPr>
          <p:nvPr/>
        </p:nvSpPr>
        <p:spPr bwMode="auto">
          <a:xfrm rot="21300000">
            <a:off x="854075" y="2818531"/>
            <a:ext cx="287338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31" name="Line 28"/>
          <p:cNvSpPr>
            <a:spLocks noChangeShapeType="1"/>
          </p:cNvSpPr>
          <p:nvPr/>
        </p:nvSpPr>
        <p:spPr bwMode="auto">
          <a:xfrm rot="21300000">
            <a:off x="1474788" y="2778844"/>
            <a:ext cx="179387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32" name="Text Box 29"/>
          <p:cNvSpPr txBox="1">
            <a:spLocks noChangeArrowheads="1"/>
          </p:cNvSpPr>
          <p:nvPr/>
        </p:nvSpPr>
        <p:spPr bwMode="auto">
          <a:xfrm>
            <a:off x="971550" y="3817069"/>
            <a:ext cx="681038" cy="212725"/>
          </a:xfrm>
          <a:prstGeom prst="rect">
            <a:avLst/>
          </a:prstGeom>
          <a:solidFill>
            <a:srgbClr val="FFFFFF">
              <a:alpha val="60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tIns="0" rIns="1800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1400" kern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start ToF</a:t>
            </a:r>
          </a:p>
        </p:txBody>
      </p:sp>
      <p:sp>
        <p:nvSpPr>
          <p:cNvPr id="33" name="Text Box 30"/>
          <p:cNvSpPr txBox="1">
            <a:spLocks noChangeArrowheads="1"/>
          </p:cNvSpPr>
          <p:nvPr/>
        </p:nvSpPr>
        <p:spPr bwMode="auto">
          <a:xfrm>
            <a:off x="1476375" y="3582119"/>
            <a:ext cx="587375" cy="212725"/>
          </a:xfrm>
          <a:prstGeom prst="rect">
            <a:avLst/>
          </a:prstGeom>
          <a:solidFill>
            <a:srgbClr val="FFFFFF">
              <a:alpha val="60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tIns="0" rIns="1800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1400" kern="0" smtClean="0">
                <a:solidFill>
                  <a:srgbClr val="008000"/>
                </a:solidFill>
                <a:latin typeface="Times New Roman" pitchFamily="18" charset="0"/>
                <a:ea typeface="ＭＳ Ｐゴシック"/>
              </a:rPr>
              <a:t>DSSSD</a:t>
            </a:r>
          </a:p>
        </p:txBody>
      </p:sp>
      <p:sp>
        <p:nvSpPr>
          <p:cNvPr id="34" name="Text Box 31"/>
          <p:cNvSpPr txBox="1">
            <a:spLocks noChangeArrowheads="1"/>
          </p:cNvSpPr>
          <p:nvPr/>
        </p:nvSpPr>
        <p:spPr bwMode="auto">
          <a:xfrm>
            <a:off x="1908175" y="3817069"/>
            <a:ext cx="701675" cy="212725"/>
          </a:xfrm>
          <a:prstGeom prst="rect">
            <a:avLst/>
          </a:prstGeom>
          <a:solidFill>
            <a:srgbClr val="FFFFFF">
              <a:alpha val="60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tIns="0" rIns="1800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1400" kern="0" smtClean="0">
                <a:solidFill>
                  <a:srgbClr val="FFFF00"/>
                </a:solidFill>
                <a:latin typeface="Times New Roman" pitchFamily="18" charset="0"/>
                <a:ea typeface="ＭＳ Ｐゴシック"/>
              </a:rPr>
              <a:t>Au target</a:t>
            </a:r>
          </a:p>
        </p:txBody>
      </p:sp>
    </p:spTree>
    <p:extLst>
      <p:ext uri="{BB962C8B-B14F-4D97-AF65-F5344CB8AC3E}">
        <p14:creationId xmlns:p14="http://schemas.microsoft.com/office/powerpoint/2010/main" val="244281862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 descr="Ca-Coule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00" y="836712"/>
            <a:ext cx="3490913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ector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2147888" cy="217011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89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755650" y="2708375"/>
            <a:ext cx="1368425" cy="304800"/>
          </a:xfrm>
          <a:prstGeom prst="rect">
            <a:avLst/>
          </a:prstGeom>
          <a:solidFill>
            <a:srgbClr val="F2EF6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l-PL" altLang="de-DE" sz="1400" dirty="0" smtClean="0">
                <a:solidFill>
                  <a:srgbClr val="0000CC"/>
                </a:solidFill>
                <a:latin typeface="Comic Sans MS" pitchFamily="66" charset="0"/>
              </a:rPr>
              <a:t>HECTOR</a:t>
            </a:r>
            <a:r>
              <a:rPr lang="en-US" altLang="de-DE" sz="1400" dirty="0" smtClean="0">
                <a:solidFill>
                  <a:srgbClr val="0000CC"/>
                </a:solidFill>
                <a:latin typeface="Comic Sans MS" pitchFamily="66" charset="0"/>
              </a:rPr>
              <a:t> BaF</a:t>
            </a:r>
            <a:r>
              <a:rPr lang="en-US" altLang="de-DE" sz="1400" baseline="-25000" dirty="0" smtClean="0">
                <a:solidFill>
                  <a:srgbClr val="0000CC"/>
                </a:solidFill>
                <a:latin typeface="Comic Sans MS" pitchFamily="66" charset="0"/>
              </a:rPr>
              <a:t>2</a:t>
            </a:r>
            <a:r>
              <a:rPr lang="pl-PL" altLang="de-DE" sz="1400" dirty="0" smtClean="0">
                <a:solidFill>
                  <a:srgbClr val="0000CC"/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auto">
          <a:xfrm rot="60000">
            <a:off x="-3175" y="2148872"/>
            <a:ext cx="1836738" cy="158750"/>
          </a:xfrm>
          <a:prstGeom prst="rightArrow">
            <a:avLst>
              <a:gd name="adj1" fmla="val 50000"/>
              <a:gd name="adj2" fmla="val 289250"/>
            </a:avLst>
          </a:prstGeom>
          <a:solidFill>
            <a:srgbClr val="FFFF00"/>
          </a:soli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5849938" y="1124050"/>
            <a:ext cx="844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mtClean="0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pl-PL" altLang="de-DE" smtClean="0">
                <a:solidFill>
                  <a:srgbClr val="000000"/>
                </a:solidFill>
                <a:latin typeface="Times New Roman" pitchFamily="18" charset="0"/>
              </a:rPr>
              <a:t>rompt</a:t>
            </a: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7678738" y="1412975"/>
            <a:ext cx="69281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dirty="0" smtClean="0">
                <a:solidFill>
                  <a:srgbClr val="CC00CC"/>
                </a:solidFill>
                <a:latin typeface="Times New Roman" pitchFamily="18" charset="0"/>
                <a:cs typeface="Times New Roman"/>
              </a:rPr>
              <a:t>ΔE-E</a:t>
            </a:r>
            <a:endParaRPr lang="pl-PL" altLang="de-DE" dirty="0" smtClean="0">
              <a:solidFill>
                <a:srgbClr val="CC00CC"/>
              </a:solidFill>
              <a:latin typeface="Times New Roman" pitchFamily="18" charset="0"/>
            </a:endParaRPr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2700000" y="1259960"/>
            <a:ext cx="238078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b="1" i="1" dirty="0" smtClean="0">
                <a:solidFill>
                  <a:srgbClr val="FF0000"/>
                </a:solidFill>
                <a:latin typeface="Times New Roman" pitchFamily="18" charset="0"/>
              </a:rPr>
              <a:t>Coulomb excitation: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dirty="0" smtClean="0">
                <a:solidFill>
                  <a:srgbClr val="000000"/>
                </a:solidFill>
                <a:latin typeface="Times New Roman" pitchFamily="18" charset="0"/>
              </a:rPr>
              <a:t>A/Q - </a:t>
            </a:r>
            <a:r>
              <a:rPr lang="en-GB" altLang="de-DE" baseline="30000" dirty="0" smtClean="0">
                <a:solidFill>
                  <a:srgbClr val="000000"/>
                </a:solidFill>
                <a:latin typeface="Times New Roman" pitchFamily="18" charset="0"/>
              </a:rPr>
              <a:t>37</a:t>
            </a:r>
            <a:r>
              <a:rPr lang="en-GB" altLang="de-DE" dirty="0" smtClean="0">
                <a:solidFill>
                  <a:srgbClr val="000000"/>
                </a:solidFill>
                <a:latin typeface="Times New Roman" pitchFamily="18" charset="0"/>
              </a:rPr>
              <a:t>Ca</a:t>
            </a:r>
            <a:endParaRPr lang="en-GB" altLang="de-DE" dirty="0">
              <a:solidFill>
                <a:srgbClr val="000000"/>
              </a:solidFill>
              <a:latin typeface="Times New Roman" pitchFamily="18" charset="0"/>
            </a:endParaRP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dirty="0" smtClean="0">
                <a:solidFill>
                  <a:srgbClr val="000000"/>
                </a:solidFill>
                <a:latin typeface="Times New Roman" pitchFamily="18" charset="0"/>
              </a:rPr>
              <a:t>all Ca detected in </a:t>
            </a:r>
            <a:r>
              <a:rPr lang="el-GR" altLang="de-DE" b="1" dirty="0" smtClean="0">
                <a:solidFill>
                  <a:srgbClr val="CC00CC"/>
                </a:solidFill>
                <a:latin typeface="Times New Roman"/>
                <a:cs typeface="Times New Roman"/>
              </a:rPr>
              <a:t>Δ</a:t>
            </a:r>
            <a:r>
              <a:rPr lang="de-DE" altLang="de-DE" b="1" dirty="0" smtClean="0">
                <a:solidFill>
                  <a:srgbClr val="CC00CC"/>
                </a:solidFill>
                <a:latin typeface="Times New Roman"/>
                <a:cs typeface="Times New Roman"/>
              </a:rPr>
              <a:t>E-E</a:t>
            </a:r>
            <a:endParaRPr lang="pl-PL" altLang="de-DE" b="1" dirty="0" smtClean="0">
              <a:solidFill>
                <a:srgbClr val="CC00CC"/>
              </a:solidFill>
              <a:latin typeface="Times New Roman" pitchFamily="18" charset="0"/>
            </a:endParaRPr>
          </a:p>
        </p:txBody>
      </p:sp>
      <p:pic>
        <p:nvPicPr>
          <p:cNvPr id="12" name="Picture 18" descr="Ca-fragment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00" y="3429104"/>
            <a:ext cx="3376613" cy="236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5849938" y="3781525"/>
            <a:ext cx="844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mtClean="0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pl-PL" altLang="de-DE" smtClean="0">
                <a:solidFill>
                  <a:srgbClr val="000000"/>
                </a:solidFill>
                <a:latin typeface="Times New Roman" pitchFamily="18" charset="0"/>
              </a:rPr>
              <a:t>rompt</a:t>
            </a:r>
          </a:p>
        </p:txBody>
      </p:sp>
      <p:sp>
        <p:nvSpPr>
          <p:cNvPr id="14" name="Rectangle 20"/>
          <p:cNvSpPr>
            <a:spLocks noChangeArrowheads="1"/>
          </p:cNvSpPr>
          <p:nvPr/>
        </p:nvSpPr>
        <p:spPr bwMode="auto">
          <a:xfrm>
            <a:off x="2700000" y="3776289"/>
            <a:ext cx="202010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b="1" i="1" dirty="0" smtClean="0">
                <a:solidFill>
                  <a:srgbClr val="FF0000"/>
                </a:solidFill>
                <a:latin typeface="Times New Roman" pitchFamily="18" charset="0"/>
              </a:rPr>
              <a:t>Fragmentation: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dirty="0" smtClean="0">
                <a:solidFill>
                  <a:srgbClr val="000000"/>
                </a:solidFill>
                <a:latin typeface="Times New Roman" pitchFamily="18" charset="0"/>
              </a:rPr>
              <a:t>A/Q - </a:t>
            </a:r>
            <a:r>
              <a:rPr lang="en-GB" altLang="de-DE" baseline="30000" dirty="0" smtClean="0">
                <a:solidFill>
                  <a:srgbClr val="000000"/>
                </a:solidFill>
                <a:latin typeface="Times New Roman" pitchFamily="18" charset="0"/>
              </a:rPr>
              <a:t>37</a:t>
            </a:r>
            <a:r>
              <a:rPr lang="en-GB" altLang="de-DE" dirty="0" smtClean="0">
                <a:solidFill>
                  <a:srgbClr val="000000"/>
                </a:solidFill>
                <a:latin typeface="Times New Roman" pitchFamily="18" charset="0"/>
              </a:rPr>
              <a:t>Ca 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dirty="0" smtClean="0">
                <a:solidFill>
                  <a:srgbClr val="000000"/>
                </a:solidFill>
                <a:latin typeface="Times New Roman" pitchFamily="18" charset="0"/>
              </a:rPr>
              <a:t>K </a:t>
            </a:r>
            <a:r>
              <a:rPr lang="en-GB" altLang="de-DE" dirty="0">
                <a:solidFill>
                  <a:srgbClr val="000000"/>
                </a:solidFill>
                <a:latin typeface="Times New Roman" pitchFamily="18" charset="0"/>
              </a:rPr>
              <a:t>detected </a:t>
            </a:r>
            <a:r>
              <a:rPr lang="en-GB" altLang="de-DE" sz="1200" dirty="0" smtClean="0">
                <a:solidFill>
                  <a:srgbClr val="000000"/>
                </a:solidFill>
                <a:latin typeface="Times New Roman" pitchFamily="18" charset="0"/>
              </a:rPr>
              <a:t>(mainly </a:t>
            </a:r>
            <a:r>
              <a:rPr lang="en-GB" altLang="de-DE" sz="1200" baseline="30000" dirty="0" smtClean="0">
                <a:solidFill>
                  <a:srgbClr val="000000"/>
                </a:solidFill>
                <a:latin typeface="Times New Roman" pitchFamily="18" charset="0"/>
              </a:rPr>
              <a:t>36</a:t>
            </a:r>
            <a:r>
              <a:rPr lang="en-GB" altLang="de-DE" sz="1200" dirty="0" smtClean="0">
                <a:solidFill>
                  <a:srgbClr val="000000"/>
                </a:solidFill>
                <a:latin typeface="Times New Roman" pitchFamily="18" charset="0"/>
              </a:rPr>
              <a:t>K)</a:t>
            </a:r>
          </a:p>
        </p:txBody>
      </p:sp>
      <p:sp>
        <p:nvSpPr>
          <p:cNvPr id="15" name="Rectangle 21"/>
          <p:cNvSpPr>
            <a:spLocks noChangeArrowheads="1"/>
          </p:cNvSpPr>
          <p:nvPr/>
        </p:nvSpPr>
        <p:spPr bwMode="auto">
          <a:xfrm>
            <a:off x="323528" y="3140968"/>
            <a:ext cx="135646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000" b="1" baseline="30000" dirty="0" smtClean="0">
                <a:solidFill>
                  <a:srgbClr val="FF0000"/>
                </a:solidFill>
                <a:latin typeface="Times New Roman" pitchFamily="18" charset="0"/>
              </a:rPr>
              <a:t>37</a:t>
            </a:r>
            <a:r>
              <a:rPr lang="en-GB" altLang="de-DE" sz="2000" b="1" dirty="0" smtClean="0">
                <a:solidFill>
                  <a:srgbClr val="FF0000"/>
                </a:solidFill>
                <a:latin typeface="Times New Roman" pitchFamily="18" charset="0"/>
              </a:rPr>
              <a:t>Ca beam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1400" b="1" dirty="0" smtClean="0">
                <a:solidFill>
                  <a:srgbClr val="FF0000"/>
                </a:solidFill>
                <a:latin typeface="Times New Roman" pitchFamily="18" charset="0"/>
              </a:rPr>
              <a:t>   at 196 Me</a:t>
            </a:r>
            <a:r>
              <a:rPr lang="pl-PL" altLang="de-DE" sz="1400" b="1" dirty="0" smtClean="0">
                <a:solidFill>
                  <a:srgbClr val="FF0000"/>
                </a:solidFill>
                <a:latin typeface="Times New Roman" pitchFamily="18" charset="0"/>
              </a:rPr>
              <a:t>V</a:t>
            </a:r>
            <a:r>
              <a:rPr lang="en-GB" altLang="de-DE" sz="1400" b="1" dirty="0" smtClean="0">
                <a:solidFill>
                  <a:srgbClr val="FF0000"/>
                </a:solidFill>
                <a:latin typeface="Times New Roman" pitchFamily="18" charset="0"/>
              </a:rPr>
              <a:t>/u</a:t>
            </a:r>
            <a:endParaRPr lang="pl-PL" altLang="de-DE" sz="1400" b="1" dirty="0" smtClean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2700000" y="2339960"/>
            <a:ext cx="23707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200" dirty="0" smtClean="0">
                <a:solidFill>
                  <a:srgbClr val="D60093"/>
                </a:solidFill>
                <a:latin typeface="Times New Roman" pitchFamily="18" charset="0"/>
              </a:rPr>
              <a:t>1</a:t>
            </a:r>
            <a:r>
              <a:rPr lang="de-DE" altLang="de-DE" sz="1200" dirty="0" smtClean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‰ </a:t>
            </a:r>
            <a:r>
              <a:rPr lang="en-US" altLang="de-DE" sz="1200" dirty="0" smtClean="0">
                <a:solidFill>
                  <a:srgbClr val="D60093"/>
                </a:solidFill>
                <a:latin typeface="Times New Roman" pitchFamily="18" charset="0"/>
              </a:rPr>
              <a:t>interaction target</a:t>
            </a:r>
            <a:endParaRPr lang="en-US" altLang="de-DE" sz="1200" dirty="0" smtClean="0">
              <a:solidFill>
                <a:srgbClr val="D60093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most</a:t>
            </a:r>
            <a:r>
              <a:rPr lang="de-DE" altLang="de-DE" sz="1200" dirty="0" smtClean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altLang="de-DE" sz="1200" dirty="0" smtClean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altLang="de-DE" sz="1200" dirty="0" smtClean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-rays from CATE or LYCCA</a:t>
            </a: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6516688" y="3196208"/>
            <a:ext cx="1428750" cy="3048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400" smtClean="0">
                <a:solidFill>
                  <a:srgbClr val="000000"/>
                </a:solidFill>
                <a:latin typeface="Comic Sans MS" pitchFamily="66" charset="0"/>
              </a:rPr>
              <a:t>time spectrum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</a:t>
            </a:r>
            <a:r>
              <a:rPr lang="el-GR" dirty="0" smtClean="0"/>
              <a:t>γ</a:t>
            </a:r>
            <a:r>
              <a:rPr lang="en-US" dirty="0" smtClean="0"/>
              <a:t>–ray background radiation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43327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46250" cy="117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rising-bird-vi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063" y="1177925"/>
            <a:ext cx="5722937" cy="366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3059113" y="1182688"/>
            <a:ext cx="1657350" cy="37449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79388" y="1268413"/>
            <a:ext cx="3476625" cy="581025"/>
          </a:xfrm>
          <a:prstGeom prst="rect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de-DE" sz="1600" b="1">
                <a:solidFill>
                  <a:srgbClr val="FFFFCC"/>
                </a:solidFill>
                <a:latin typeface="Times New Roman" panose="02020603050405020304" pitchFamily="18" charset="0"/>
              </a:rPr>
              <a:t>EUROBALL Cluster Detectors</a:t>
            </a:r>
            <a:r>
              <a:rPr lang="en-US" altLang="de-DE" sz="160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de-DE" sz="1600" b="1">
                <a:solidFill>
                  <a:srgbClr val="FFFFCC"/>
                </a:solidFill>
                <a:latin typeface="Times New Roman" panose="02020603050405020304" pitchFamily="18" charset="0"/>
              </a:rPr>
              <a:t>Miniball</a:t>
            </a:r>
            <a:r>
              <a:rPr lang="pl-PL" altLang="de-DE" sz="1600" b="1">
                <a:solidFill>
                  <a:srgbClr val="FFFFCC"/>
                </a:solidFill>
                <a:latin typeface="Times New Roman" panose="02020603050405020304" pitchFamily="18" charset="0"/>
              </a:rPr>
              <a:t>:</a:t>
            </a:r>
            <a:r>
              <a:rPr lang="en-US" altLang="de-DE" sz="1600" b="1">
                <a:solidFill>
                  <a:srgbClr val="FFFFCC"/>
                </a:solidFill>
                <a:latin typeface="Times New Roman" panose="02020603050405020304" pitchFamily="18" charset="0"/>
              </a:rPr>
              <a:t> HPGe segmented detectors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179388" y="1916113"/>
            <a:ext cx="3455987" cy="581025"/>
          </a:xfrm>
          <a:prstGeom prst="rect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de-DE" sz="1600" b="1">
                <a:solidFill>
                  <a:srgbClr val="FFFFCC"/>
                </a:solidFill>
                <a:latin typeface="Times New Roman" panose="02020603050405020304" pitchFamily="18" charset="0"/>
              </a:rPr>
              <a:t>HECTOR </a:t>
            </a:r>
          </a:p>
          <a:p>
            <a:r>
              <a:rPr lang="en-US" altLang="de-DE" sz="1600" b="1">
                <a:solidFill>
                  <a:srgbClr val="FFFFCC"/>
                </a:solidFill>
                <a:latin typeface="Times New Roman" panose="02020603050405020304" pitchFamily="18" charset="0"/>
              </a:rPr>
              <a:t>Large 14.5 x 17 cm BaF</a:t>
            </a:r>
            <a:r>
              <a:rPr lang="en-US" altLang="de-DE" sz="1600" b="1" baseline="-25000">
                <a:solidFill>
                  <a:srgbClr val="FFFFCC"/>
                </a:solidFill>
                <a:latin typeface="Times New Roman" panose="02020603050405020304" pitchFamily="18" charset="0"/>
              </a:rPr>
              <a:t>2 </a:t>
            </a:r>
            <a:r>
              <a:rPr lang="en-US" altLang="de-DE" sz="1600" b="1">
                <a:solidFill>
                  <a:srgbClr val="FFFFCC"/>
                </a:solidFill>
                <a:latin typeface="Times New Roman" panose="02020603050405020304" pitchFamily="18" charset="0"/>
              </a:rPr>
              <a:t>Detectors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179388" y="2565400"/>
            <a:ext cx="3455987" cy="581025"/>
          </a:xfrm>
          <a:prstGeom prst="rect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de-DE" sz="1600" b="1">
                <a:solidFill>
                  <a:srgbClr val="FFFFCC"/>
                </a:solidFill>
                <a:latin typeface="Times New Roman" panose="02020603050405020304" pitchFamily="18" charset="0"/>
              </a:rPr>
              <a:t>CATE </a:t>
            </a:r>
            <a:r>
              <a:rPr lang="pl-PL" altLang="de-DE" sz="1600" b="1">
                <a:solidFill>
                  <a:srgbClr val="FFFFCC"/>
                </a:solidFill>
                <a:latin typeface="Times New Roman" panose="02020603050405020304" pitchFamily="18" charset="0"/>
              </a:rPr>
              <a:t>: </a:t>
            </a:r>
            <a:r>
              <a:rPr lang="el-GR" altLang="de-DE" sz="1600" b="1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altLang="de-DE" sz="1600" b="1">
                <a:solidFill>
                  <a:srgbClr val="FFFFCC"/>
                </a:solidFill>
                <a:latin typeface="Times New Roman" panose="02020603050405020304" pitchFamily="18" charset="0"/>
              </a:rPr>
              <a:t>E-E telescope </a:t>
            </a:r>
          </a:p>
          <a:p>
            <a:r>
              <a:rPr lang="en-US" altLang="de-DE" sz="1600" b="1">
                <a:solidFill>
                  <a:srgbClr val="FFFFCC"/>
                </a:solidFill>
                <a:latin typeface="Times New Roman" panose="02020603050405020304" pitchFamily="18" charset="0"/>
              </a:rPr>
              <a:t>event by event beam identification</a:t>
            </a: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215900" y="4724400"/>
            <a:ext cx="4284663" cy="373063"/>
          </a:xfrm>
          <a:prstGeom prst="rect">
            <a:avLst/>
          </a:prstGeom>
          <a:noFill/>
          <a:ln w="63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de-DE" b="1" i="1">
                <a:solidFill>
                  <a:srgbClr val="0000CC"/>
                </a:solidFill>
                <a:latin typeface="Times New Roman" panose="02020603050405020304" pitchFamily="18" charset="0"/>
              </a:rPr>
              <a:t>Coulomb Excitation at Relativistic Energy</a:t>
            </a:r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0" y="5287963"/>
            <a:ext cx="5219700" cy="1177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altLang="de-DE" dirty="0"/>
              <a:t> </a:t>
            </a:r>
            <a:r>
              <a:rPr lang="en-US" altLang="de-DE" sz="1600" b="1" dirty="0">
                <a:latin typeface="Times New Roman" panose="02020603050405020304" pitchFamily="18" charset="0"/>
              </a:rPr>
              <a:t>New Shell structure at N&gt;&gt;Z 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altLang="de-DE" sz="1600" b="1" dirty="0">
                <a:latin typeface="Times New Roman" panose="02020603050405020304" pitchFamily="18" charset="0"/>
              </a:rPr>
              <a:t> Relativistic Coulomb excitation of nuclei near </a:t>
            </a:r>
            <a:r>
              <a:rPr lang="en-US" altLang="de-DE" sz="1600" b="1" baseline="30000" dirty="0">
                <a:latin typeface="Times New Roman" panose="02020603050405020304" pitchFamily="18" charset="0"/>
              </a:rPr>
              <a:t>100</a:t>
            </a:r>
            <a:r>
              <a:rPr lang="en-US" altLang="de-DE" sz="1600" b="1" dirty="0">
                <a:latin typeface="Times New Roman" panose="02020603050405020304" pitchFamily="18" charset="0"/>
              </a:rPr>
              <a:t>Sn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altLang="de-DE" sz="1600" b="1" dirty="0">
                <a:latin typeface="Times New Roman" panose="02020603050405020304" pitchFamily="18" charset="0"/>
              </a:rPr>
              <a:t> </a:t>
            </a:r>
            <a:r>
              <a:rPr lang="en-US" altLang="de-DE" sz="1600" b="1" dirty="0" err="1">
                <a:latin typeface="Times New Roman" panose="02020603050405020304" pitchFamily="18" charset="0"/>
              </a:rPr>
              <a:t>Triaxiality</a:t>
            </a:r>
            <a:r>
              <a:rPr lang="en-US" altLang="de-DE" sz="1600" b="1" dirty="0">
                <a:latin typeface="Times New Roman" panose="02020603050405020304" pitchFamily="18" charset="0"/>
              </a:rPr>
              <a:t> in even-even core nuclei of  N=75 isotones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altLang="de-DE" sz="1600" b="1" dirty="0">
                <a:latin typeface="Times New Roman" panose="02020603050405020304" pitchFamily="18" charset="0"/>
              </a:rPr>
              <a:t> </a:t>
            </a:r>
            <a:r>
              <a:rPr lang="en-US" altLang="de-DE" sz="16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E1 Collectivity in neutron rich nuclei </a:t>
            </a:r>
            <a:r>
              <a:rPr lang="en-US" altLang="de-DE" sz="1600" b="1" baseline="30000" dirty="0">
                <a:solidFill>
                  <a:schemeClr val="tx2"/>
                </a:solidFill>
                <a:latin typeface="Times New Roman" panose="02020603050405020304" pitchFamily="18" charset="0"/>
              </a:rPr>
              <a:t>68</a:t>
            </a:r>
            <a:r>
              <a:rPr lang="en-US" altLang="de-DE" sz="16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Ni</a:t>
            </a:r>
            <a:r>
              <a:rPr lang="en-US" altLang="de-DE" sz="1600" b="1" dirty="0">
                <a:latin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15" name="Group 107"/>
          <p:cNvGraphicFramePr>
            <a:graphicFrameLocks noGrp="1"/>
          </p:cNvGraphicFramePr>
          <p:nvPr/>
        </p:nvGraphicFramePr>
        <p:xfrm>
          <a:off x="5148263" y="4941888"/>
          <a:ext cx="1800225" cy="1219200"/>
        </p:xfrm>
        <a:graphic>
          <a:graphicData uri="http://schemas.openxmlformats.org/drawingml/2006/table">
            <a:tbl>
              <a:tblPr/>
              <a:tblGrid>
                <a:gridCol w="792162">
                  <a:extLst>
                    <a:ext uri="{9D8B030D-6E8A-4147-A177-3AD203B41FA5}">
                      <a16:colId xmlns:a16="http://schemas.microsoft.com/office/drawing/2014/main" val="1075799178"/>
                    </a:ext>
                  </a:extLst>
                </a:gridCol>
                <a:gridCol w="1008063">
                  <a:extLst>
                    <a:ext uri="{9D8B030D-6E8A-4147-A177-3AD203B41FA5}">
                      <a16:colId xmlns:a16="http://schemas.microsoft.com/office/drawing/2014/main" val="3199521029"/>
                    </a:ext>
                  </a:extLst>
                </a:gridCol>
              </a:tblGrid>
              <a:tr h="2159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nucleus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de-DE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σ</a:t>
                      </a:r>
                      <a:r>
                        <a:rPr kumimoji="0" lang="de-DE" altLang="de-DE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(mb)</a:t>
                      </a:r>
                      <a:endParaRPr kumimoji="0" lang="el-GR" altLang="de-DE" sz="1400" b="1" i="1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5354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56</a:t>
                      </a:r>
                      <a:r>
                        <a:rPr kumimoji="0" lang="de-DE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91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586310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108</a:t>
                      </a:r>
                      <a:r>
                        <a:rPr kumimoji="0" lang="de-DE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Sn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2279211"/>
                  </a:ext>
                </a:extLst>
              </a:tr>
              <a:tr h="2413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136</a:t>
                      </a:r>
                      <a:r>
                        <a:rPr kumimoji="0" lang="de-DE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Nd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338 / 2180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0633817"/>
                  </a:ext>
                </a:extLst>
              </a:tr>
            </a:tbl>
          </a:graphicData>
        </a:graphic>
      </p:graphicFrame>
      <p:sp>
        <p:nvSpPr>
          <p:cNvPr id="16" name="AutoShape 113"/>
          <p:cNvSpPr>
            <a:spLocks noChangeArrowheads="1"/>
          </p:cNvSpPr>
          <p:nvPr/>
        </p:nvSpPr>
        <p:spPr bwMode="auto">
          <a:xfrm rot="10800000">
            <a:off x="8197850" y="2781300"/>
            <a:ext cx="946150" cy="144463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 w="6350" algn="ctr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10800000" wrap="none" lIns="90000" tIns="46800" rIns="90000" bIns="46800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  <a:buFontTx/>
              <a:buBlip>
                <a:blip r:embed="rId4"/>
              </a:buBlip>
            </a:pPr>
            <a:endParaRPr lang="en-GB" altLang="de-DE" sz="1600" b="1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7" name="Text Box 114"/>
          <p:cNvSpPr txBox="1">
            <a:spLocks noChangeArrowheads="1"/>
          </p:cNvSpPr>
          <p:nvPr/>
        </p:nvSpPr>
        <p:spPr bwMode="auto">
          <a:xfrm>
            <a:off x="8532813" y="2506663"/>
            <a:ext cx="576262" cy="27463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GB" altLang="de-DE" b="1">
                <a:solidFill>
                  <a:srgbClr val="FF0000"/>
                </a:solidFill>
                <a:latin typeface="Times New Roman" panose="02020603050405020304" pitchFamily="18" charset="0"/>
              </a:rPr>
              <a:t>beam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</a:t>
            </a:r>
            <a:r>
              <a:rPr lang="en-US" dirty="0" smtClean="0"/>
              <a:t>are </a:t>
            </a:r>
            <a:r>
              <a:rPr lang="en-US" dirty="0" err="1" smtClean="0">
                <a:solidFill>
                  <a:srgbClr val="FF0000"/>
                </a:solidFill>
              </a:rPr>
              <a:t>IS</a:t>
            </a:r>
            <a:r>
              <a:rPr lang="en-US" dirty="0" err="1" smtClean="0"/>
              <a:t>otope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rgbClr val="FF0000"/>
                </a:solidFill>
              </a:rPr>
              <a:t>IN</a:t>
            </a:r>
            <a:r>
              <a:rPr lang="en-US" dirty="0" err="1" smtClean="0"/>
              <a:t>vestigation</a:t>
            </a:r>
            <a:r>
              <a:rPr lang="en-US" dirty="0" smtClean="0"/>
              <a:t> at </a:t>
            </a:r>
            <a:r>
              <a:rPr lang="en-US" dirty="0" smtClean="0">
                <a:solidFill>
                  <a:srgbClr val="FF0000"/>
                </a:solidFill>
              </a:rPr>
              <a:t>G</a:t>
            </a:r>
            <a:r>
              <a:rPr lang="en-US" dirty="0" smtClean="0"/>
              <a:t>SI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62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26"/>
          <p:cNvSpPr txBox="1">
            <a:spLocks noChangeArrowheads="1"/>
          </p:cNvSpPr>
          <p:nvPr/>
        </p:nvSpPr>
        <p:spPr bwMode="auto">
          <a:xfrm>
            <a:off x="4491038" y="1052736"/>
            <a:ext cx="4402137" cy="1784350"/>
          </a:xfrm>
          <a:prstGeom prst="rect">
            <a:avLst/>
          </a:prstGeom>
          <a:noFill/>
          <a:ln w="63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5000"/>
              </a:lnSpc>
            </a:pPr>
            <a:r>
              <a:rPr lang="en-US" altLang="de-DE" sz="1600" dirty="0">
                <a:solidFill>
                  <a:srgbClr val="FF0000"/>
                </a:solidFill>
                <a:latin typeface="Times New Roman" panose="02020603050405020304" pitchFamily="18" charset="0"/>
              </a:rPr>
              <a:t>Electromagnetic interaction</a:t>
            </a:r>
            <a:r>
              <a:rPr lang="en-US" altLang="de-DE" sz="1600" dirty="0">
                <a:latin typeface="Times New Roman" panose="02020603050405020304" pitchFamily="18" charset="0"/>
              </a:rPr>
              <a:t> acting between two colliding nuclei.</a:t>
            </a:r>
          </a:p>
          <a:p>
            <a:pPr algn="l" eaLnBrk="0" hangingPunct="0">
              <a:lnSpc>
                <a:spcPct val="115000"/>
              </a:lnSpc>
              <a:buClr>
                <a:srgbClr val="0000CC"/>
              </a:buClr>
              <a:buFont typeface="Wingdings" panose="05000000000000000000" pitchFamily="2" charset="2"/>
              <a:buChar char="Ø"/>
            </a:pPr>
            <a:r>
              <a:rPr lang="en-US" altLang="de-DE" sz="1600" dirty="0">
                <a:latin typeface="Times New Roman" panose="02020603050405020304" pitchFamily="18" charset="0"/>
              </a:rPr>
              <a:t> </a:t>
            </a:r>
            <a:r>
              <a:rPr lang="en-US" altLang="de-DE" sz="1600" dirty="0">
                <a:solidFill>
                  <a:srgbClr val="0000CC"/>
                </a:solidFill>
                <a:latin typeface="Times New Roman" panose="02020603050405020304" pitchFamily="18" charset="0"/>
              </a:rPr>
              <a:t>Inelastic scattering</a:t>
            </a:r>
            <a:r>
              <a:rPr lang="en-US" altLang="de-DE" sz="1600" dirty="0">
                <a:latin typeface="Times New Roman" panose="02020603050405020304" pitchFamily="18" charset="0"/>
              </a:rPr>
              <a:t>: kinetic energy is transferred </a:t>
            </a:r>
          </a:p>
          <a:p>
            <a:pPr algn="l" eaLnBrk="0" hangingPunct="0">
              <a:lnSpc>
                <a:spcPct val="115000"/>
              </a:lnSpc>
              <a:buClr>
                <a:srgbClr val="0000CC"/>
              </a:buClr>
              <a:buFont typeface="Wingdings" panose="05000000000000000000" pitchFamily="2" charset="2"/>
              <a:buNone/>
            </a:pPr>
            <a:r>
              <a:rPr lang="en-US" altLang="de-DE" sz="1600" dirty="0">
                <a:latin typeface="Times New Roman" panose="02020603050405020304" pitchFamily="18" charset="0"/>
              </a:rPr>
              <a:t>    into nuclear excitation energy</a:t>
            </a:r>
          </a:p>
          <a:p>
            <a:pPr algn="l" eaLnBrk="0" hangingPunct="0">
              <a:lnSpc>
                <a:spcPct val="115000"/>
              </a:lnSpc>
              <a:buClr>
                <a:srgbClr val="0000CC"/>
              </a:buClr>
              <a:buFont typeface="Wingdings" panose="05000000000000000000" pitchFamily="2" charset="2"/>
              <a:buChar char="Ø"/>
            </a:pPr>
            <a:r>
              <a:rPr lang="en-US" altLang="de-DE" sz="1600" dirty="0">
                <a:solidFill>
                  <a:srgbClr val="0000CC"/>
                </a:solidFill>
                <a:latin typeface="Times New Roman" panose="02020603050405020304" pitchFamily="18" charset="0"/>
              </a:rPr>
              <a:t> Monopole-multipole interaction</a:t>
            </a:r>
          </a:p>
          <a:p>
            <a:pPr algn="l" eaLnBrk="0" hangingPunct="0">
              <a:lnSpc>
                <a:spcPct val="115000"/>
              </a:lnSpc>
              <a:buClr>
                <a:srgbClr val="0000CC"/>
              </a:buClr>
              <a:buFont typeface="Wingdings" panose="05000000000000000000" pitchFamily="2" charset="2"/>
              <a:buChar char="Ø"/>
            </a:pPr>
            <a:r>
              <a:rPr lang="en-US" altLang="de-DE" sz="1600" dirty="0">
                <a:latin typeface="Times New Roman" panose="02020603050405020304" pitchFamily="18" charset="0"/>
              </a:rPr>
              <a:t> </a:t>
            </a:r>
            <a:r>
              <a:rPr lang="en-US" altLang="de-DE" sz="1600" dirty="0">
                <a:solidFill>
                  <a:srgbClr val="0000CC"/>
                </a:solidFill>
                <a:latin typeface="Times New Roman" panose="02020603050405020304" pitchFamily="18" charset="0"/>
              </a:rPr>
              <a:t>Target and projectile excitation possible</a:t>
            </a:r>
            <a:endParaRPr lang="fr-FR" altLang="de-DE" sz="16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" name="Text Box 28"/>
          <p:cNvSpPr txBox="1">
            <a:spLocks noChangeArrowheads="1"/>
          </p:cNvSpPr>
          <p:nvPr/>
        </p:nvSpPr>
        <p:spPr bwMode="auto">
          <a:xfrm>
            <a:off x="3203575" y="4410299"/>
            <a:ext cx="2736850" cy="126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de-DE" sz="1600" dirty="0">
                <a:latin typeface="Times New Roman" panose="02020603050405020304" pitchFamily="18" charset="0"/>
              </a:rPr>
              <a:t>Excitation probability </a:t>
            </a:r>
          </a:p>
          <a:p>
            <a:pPr algn="l">
              <a:lnSpc>
                <a:spcPct val="120000"/>
              </a:lnSpc>
            </a:pPr>
            <a:r>
              <a:rPr lang="en-US" altLang="de-DE" sz="1600" dirty="0">
                <a:latin typeface="Times New Roman" panose="02020603050405020304" pitchFamily="18" charset="0"/>
              </a:rPr>
              <a:t>(or inelastic cross section) is a </a:t>
            </a:r>
            <a:r>
              <a:rPr lang="en-US" altLang="de-DE" sz="1600" dirty="0">
                <a:solidFill>
                  <a:srgbClr val="FF0000"/>
                </a:solidFill>
                <a:latin typeface="Times New Roman" panose="02020603050405020304" pitchFamily="18" charset="0"/>
              </a:rPr>
              <a:t>measure of the collectivity</a:t>
            </a:r>
            <a:r>
              <a:rPr lang="en-US" altLang="de-DE" sz="1600" dirty="0">
                <a:solidFill>
                  <a:srgbClr val="CC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de-DE" sz="1600" dirty="0">
                <a:latin typeface="Times New Roman" panose="02020603050405020304" pitchFamily="18" charset="0"/>
              </a:rPr>
              <a:t>of the nuclear state of interest</a:t>
            </a:r>
          </a:p>
        </p:txBody>
      </p:sp>
      <p:pic>
        <p:nvPicPr>
          <p:cNvPr id="23" name="Picture 29" descr="rotatio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4408711"/>
            <a:ext cx="1782762" cy="178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1" descr="quadrupol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425" y="4408711"/>
            <a:ext cx="1782763" cy="178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32"/>
          <p:cNvGrpSpPr>
            <a:grpSpLocks/>
          </p:cNvGrpSpPr>
          <p:nvPr/>
        </p:nvGrpSpPr>
        <p:grpSpPr bwMode="auto">
          <a:xfrm>
            <a:off x="38100" y="1570261"/>
            <a:ext cx="4048125" cy="2363788"/>
            <a:chOff x="24" y="1207"/>
            <a:chExt cx="2550" cy="1489"/>
          </a:xfrm>
        </p:grpSpPr>
        <p:pic>
          <p:nvPicPr>
            <p:cNvPr id="26" name="Picture 33" descr="ORBIT100MEV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1207"/>
              <a:ext cx="2448" cy="14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Oval 34"/>
            <p:cNvSpPr>
              <a:spLocks noChangeAspect="1" noChangeArrowheads="1"/>
            </p:cNvSpPr>
            <p:nvPr/>
          </p:nvSpPr>
          <p:spPr bwMode="auto">
            <a:xfrm rot="18840000">
              <a:off x="754" y="1947"/>
              <a:ext cx="317" cy="419"/>
            </a:xfrm>
            <a:prstGeom prst="ellipse">
              <a:avLst/>
            </a:prstGeom>
            <a:solidFill>
              <a:srgbClr val="0000FF">
                <a:alpha val="50000"/>
              </a:srgbClr>
            </a:solidFill>
            <a:ln w="127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8" name="Oval 35"/>
            <p:cNvSpPr>
              <a:spLocks noChangeAspect="1" noChangeArrowheads="1"/>
            </p:cNvSpPr>
            <p:nvPr/>
          </p:nvSpPr>
          <p:spPr bwMode="auto">
            <a:xfrm rot="18900000">
              <a:off x="1291" y="1493"/>
              <a:ext cx="376" cy="376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 w="127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9" name="Text Box 36"/>
            <p:cNvSpPr txBox="1">
              <a:spLocks noChangeArrowheads="1"/>
            </p:cNvSpPr>
            <p:nvPr/>
          </p:nvSpPr>
          <p:spPr bwMode="auto">
            <a:xfrm>
              <a:off x="2018" y="1488"/>
              <a:ext cx="55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1200" b="1">
                  <a:solidFill>
                    <a:srgbClr val="0000CC"/>
                  </a:solidFill>
                  <a:latin typeface="Times New Roman" panose="02020603050405020304" pitchFamily="18" charset="0"/>
                </a:rPr>
                <a:t>100 AMeV</a:t>
              </a:r>
            </a:p>
          </p:txBody>
        </p:sp>
        <p:sp>
          <p:nvSpPr>
            <p:cNvPr id="30" name="Line 37"/>
            <p:cNvSpPr>
              <a:spLocks noChangeShapeType="1"/>
            </p:cNvSpPr>
            <p:nvPr/>
          </p:nvSpPr>
          <p:spPr bwMode="auto">
            <a:xfrm rot="10800000">
              <a:off x="2109" y="1688"/>
              <a:ext cx="272" cy="0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Coulomb excitation of exotic nuclei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709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ext Box 3"/>
          <p:cNvSpPr txBox="1">
            <a:spLocks noChangeArrowheads="1"/>
          </p:cNvSpPr>
          <p:nvPr/>
        </p:nvSpPr>
        <p:spPr bwMode="auto">
          <a:xfrm>
            <a:off x="8027988" y="3084736"/>
            <a:ext cx="48895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altLang="de-DE" sz="2400">
                <a:latin typeface="Times New Roman" panose="02020603050405020304" pitchFamily="18" charset="0"/>
              </a:rPr>
              <a:t>r</a:t>
            </a:r>
          </a:p>
        </p:txBody>
      </p:sp>
      <p:sp>
        <p:nvSpPr>
          <p:cNvPr id="100" name="Line 4"/>
          <p:cNvSpPr>
            <a:spLocks noChangeShapeType="1"/>
          </p:cNvSpPr>
          <p:nvPr/>
        </p:nvSpPr>
        <p:spPr bwMode="auto">
          <a:xfrm>
            <a:off x="5940425" y="3156174"/>
            <a:ext cx="2447925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1" name="Line 5"/>
          <p:cNvSpPr>
            <a:spLocks noChangeShapeType="1"/>
          </p:cNvSpPr>
          <p:nvPr/>
        </p:nvSpPr>
        <p:spPr bwMode="auto">
          <a:xfrm flipV="1">
            <a:off x="5940425" y="1644874"/>
            <a:ext cx="0" cy="24479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2" name="Text Box 6"/>
          <p:cNvSpPr txBox="1">
            <a:spLocks noChangeArrowheads="1"/>
          </p:cNvSpPr>
          <p:nvPr/>
        </p:nvSpPr>
        <p:spPr bwMode="auto">
          <a:xfrm>
            <a:off x="5508625" y="1546449"/>
            <a:ext cx="48895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altLang="de-DE" sz="2400">
                <a:latin typeface="Times New Roman" panose="02020603050405020304" pitchFamily="18" charset="0"/>
              </a:rPr>
              <a:t>V</a:t>
            </a:r>
          </a:p>
        </p:txBody>
      </p:sp>
      <p:sp>
        <p:nvSpPr>
          <p:cNvPr id="103" name="Freeform 7"/>
          <p:cNvSpPr>
            <a:spLocks/>
          </p:cNvSpPr>
          <p:nvPr/>
        </p:nvSpPr>
        <p:spPr bwMode="auto">
          <a:xfrm>
            <a:off x="5943600" y="1665511"/>
            <a:ext cx="2373313" cy="1274763"/>
          </a:xfrm>
          <a:custGeom>
            <a:avLst/>
            <a:gdLst>
              <a:gd name="T0" fmla="*/ 1495 w 1495"/>
              <a:gd name="T1" fmla="*/ 803 h 803"/>
              <a:gd name="T2" fmla="*/ 1086 w 1495"/>
              <a:gd name="T3" fmla="*/ 660 h 803"/>
              <a:gd name="T4" fmla="*/ 724 w 1495"/>
              <a:gd name="T5" fmla="*/ 486 h 803"/>
              <a:gd name="T6" fmla="*/ 420 w 1495"/>
              <a:gd name="T7" fmla="*/ 228 h 803"/>
              <a:gd name="T8" fmla="*/ 264 w 1495"/>
              <a:gd name="T9" fmla="*/ 78 h 803"/>
              <a:gd name="T10" fmla="*/ 120 w 1495"/>
              <a:gd name="T11" fmla="*/ 12 h 803"/>
              <a:gd name="T12" fmla="*/ 0 w 1495"/>
              <a:gd name="T13" fmla="*/ 6 h 8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95" h="803">
                <a:moveTo>
                  <a:pt x="1495" y="803"/>
                </a:moveTo>
                <a:cubicBezTo>
                  <a:pt x="1427" y="779"/>
                  <a:pt x="1214" y="713"/>
                  <a:pt x="1086" y="660"/>
                </a:cubicBezTo>
                <a:cubicBezTo>
                  <a:pt x="958" y="607"/>
                  <a:pt x="835" y="558"/>
                  <a:pt x="724" y="486"/>
                </a:cubicBezTo>
                <a:cubicBezTo>
                  <a:pt x="613" y="414"/>
                  <a:pt x="497" y="296"/>
                  <a:pt x="420" y="228"/>
                </a:cubicBezTo>
                <a:cubicBezTo>
                  <a:pt x="343" y="160"/>
                  <a:pt x="314" y="114"/>
                  <a:pt x="264" y="78"/>
                </a:cubicBezTo>
                <a:cubicBezTo>
                  <a:pt x="214" y="42"/>
                  <a:pt x="164" y="24"/>
                  <a:pt x="120" y="12"/>
                </a:cubicBezTo>
                <a:cubicBezTo>
                  <a:pt x="76" y="0"/>
                  <a:pt x="25" y="7"/>
                  <a:pt x="0" y="6"/>
                </a:cubicBez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8000">
                    <a:alpha val="42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4" name="Freeform 8"/>
          <p:cNvSpPr>
            <a:spLocks noChangeAspect="1"/>
          </p:cNvSpPr>
          <p:nvPr/>
        </p:nvSpPr>
        <p:spPr bwMode="auto">
          <a:xfrm>
            <a:off x="5934075" y="2424336"/>
            <a:ext cx="2382838" cy="515938"/>
          </a:xfrm>
          <a:custGeom>
            <a:avLst/>
            <a:gdLst>
              <a:gd name="T0" fmla="*/ 0 w 1501"/>
              <a:gd name="T1" fmla="*/ 254 h 325"/>
              <a:gd name="T2" fmla="*/ 54 w 1501"/>
              <a:gd name="T3" fmla="*/ 254 h 325"/>
              <a:gd name="T4" fmla="*/ 144 w 1501"/>
              <a:gd name="T5" fmla="*/ 248 h 325"/>
              <a:gd name="T6" fmla="*/ 234 w 1501"/>
              <a:gd name="T7" fmla="*/ 230 h 325"/>
              <a:gd name="T8" fmla="*/ 312 w 1501"/>
              <a:gd name="T9" fmla="*/ 194 h 325"/>
              <a:gd name="T10" fmla="*/ 402 w 1501"/>
              <a:gd name="T11" fmla="*/ 146 h 325"/>
              <a:gd name="T12" fmla="*/ 486 w 1501"/>
              <a:gd name="T13" fmla="*/ 92 h 325"/>
              <a:gd name="T14" fmla="*/ 563 w 1501"/>
              <a:gd name="T15" fmla="*/ 42 h 325"/>
              <a:gd name="T16" fmla="*/ 640 w 1501"/>
              <a:gd name="T17" fmla="*/ 6 h 325"/>
              <a:gd name="T18" fmla="*/ 677 w 1501"/>
              <a:gd name="T19" fmla="*/ 4 h 325"/>
              <a:gd name="T20" fmla="*/ 737 w 1501"/>
              <a:gd name="T21" fmla="*/ 20 h 325"/>
              <a:gd name="T22" fmla="*/ 792 w 1501"/>
              <a:gd name="T23" fmla="*/ 44 h 325"/>
              <a:gd name="T24" fmla="*/ 926 w 1501"/>
              <a:gd name="T25" fmla="*/ 106 h 325"/>
              <a:gd name="T26" fmla="*/ 1188 w 1501"/>
              <a:gd name="T27" fmla="*/ 220 h 325"/>
              <a:gd name="T28" fmla="*/ 1501 w 1501"/>
              <a:gd name="T29" fmla="*/ 325 h 3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501" h="325">
                <a:moveTo>
                  <a:pt x="0" y="254"/>
                </a:moveTo>
                <a:cubicBezTo>
                  <a:pt x="9" y="254"/>
                  <a:pt x="30" y="255"/>
                  <a:pt x="54" y="254"/>
                </a:cubicBezTo>
                <a:cubicBezTo>
                  <a:pt x="78" y="253"/>
                  <a:pt x="114" y="252"/>
                  <a:pt x="144" y="248"/>
                </a:cubicBezTo>
                <a:cubicBezTo>
                  <a:pt x="174" y="244"/>
                  <a:pt x="206" y="239"/>
                  <a:pt x="234" y="230"/>
                </a:cubicBezTo>
                <a:cubicBezTo>
                  <a:pt x="262" y="221"/>
                  <a:pt x="284" y="208"/>
                  <a:pt x="312" y="194"/>
                </a:cubicBezTo>
                <a:cubicBezTo>
                  <a:pt x="340" y="180"/>
                  <a:pt x="373" y="163"/>
                  <a:pt x="402" y="146"/>
                </a:cubicBezTo>
                <a:cubicBezTo>
                  <a:pt x="431" y="129"/>
                  <a:pt x="459" y="109"/>
                  <a:pt x="486" y="92"/>
                </a:cubicBezTo>
                <a:cubicBezTo>
                  <a:pt x="513" y="75"/>
                  <a:pt x="537" y="56"/>
                  <a:pt x="563" y="42"/>
                </a:cubicBezTo>
                <a:cubicBezTo>
                  <a:pt x="589" y="28"/>
                  <a:pt x="621" y="12"/>
                  <a:pt x="640" y="6"/>
                </a:cubicBezTo>
                <a:cubicBezTo>
                  <a:pt x="659" y="0"/>
                  <a:pt x="661" y="2"/>
                  <a:pt x="677" y="4"/>
                </a:cubicBezTo>
                <a:cubicBezTo>
                  <a:pt x="692" y="6"/>
                  <a:pt x="717" y="14"/>
                  <a:pt x="737" y="20"/>
                </a:cubicBezTo>
                <a:cubicBezTo>
                  <a:pt x="756" y="27"/>
                  <a:pt x="761" y="30"/>
                  <a:pt x="792" y="44"/>
                </a:cubicBezTo>
                <a:cubicBezTo>
                  <a:pt x="824" y="58"/>
                  <a:pt x="860" y="77"/>
                  <a:pt x="926" y="106"/>
                </a:cubicBezTo>
                <a:cubicBezTo>
                  <a:pt x="992" y="136"/>
                  <a:pt x="1092" y="184"/>
                  <a:pt x="1188" y="220"/>
                </a:cubicBezTo>
                <a:cubicBezTo>
                  <a:pt x="1284" y="257"/>
                  <a:pt x="1436" y="303"/>
                  <a:pt x="1501" y="325"/>
                </a:cubicBezTo>
              </a:path>
            </a:pathLst>
          </a:custGeom>
          <a:noFill/>
          <a:ln w="38100" cap="flat" cmpd="sng">
            <a:solidFill>
              <a:srgbClr val="00008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5" name="Freeform 9"/>
          <p:cNvSpPr>
            <a:spLocks/>
          </p:cNvSpPr>
          <p:nvPr/>
        </p:nvSpPr>
        <p:spPr bwMode="auto">
          <a:xfrm>
            <a:off x="5934075" y="3137124"/>
            <a:ext cx="1446213" cy="671512"/>
          </a:xfrm>
          <a:custGeom>
            <a:avLst/>
            <a:gdLst>
              <a:gd name="T0" fmla="*/ 911 w 911"/>
              <a:gd name="T1" fmla="*/ 12 h 423"/>
              <a:gd name="T2" fmla="*/ 866 w 911"/>
              <a:gd name="T3" fmla="*/ 12 h 423"/>
              <a:gd name="T4" fmla="*/ 720 w 911"/>
              <a:gd name="T5" fmla="*/ 15 h 423"/>
              <a:gd name="T6" fmla="*/ 594 w 911"/>
              <a:gd name="T7" fmla="*/ 105 h 423"/>
              <a:gd name="T8" fmla="*/ 504 w 911"/>
              <a:gd name="T9" fmla="*/ 225 h 423"/>
              <a:gd name="T10" fmla="*/ 414 w 911"/>
              <a:gd name="T11" fmla="*/ 327 h 423"/>
              <a:gd name="T12" fmla="*/ 300 w 911"/>
              <a:gd name="T13" fmla="*/ 387 h 423"/>
              <a:gd name="T14" fmla="*/ 150 w 911"/>
              <a:gd name="T15" fmla="*/ 417 h 423"/>
              <a:gd name="T16" fmla="*/ 0 w 911"/>
              <a:gd name="T17" fmla="*/ 423 h 4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11" h="423">
                <a:moveTo>
                  <a:pt x="911" y="12"/>
                </a:moveTo>
                <a:cubicBezTo>
                  <a:pt x="903" y="12"/>
                  <a:pt x="898" y="12"/>
                  <a:pt x="866" y="12"/>
                </a:cubicBezTo>
                <a:cubicBezTo>
                  <a:pt x="834" y="12"/>
                  <a:pt x="765" y="0"/>
                  <a:pt x="720" y="15"/>
                </a:cubicBezTo>
                <a:cubicBezTo>
                  <a:pt x="675" y="30"/>
                  <a:pt x="630" y="70"/>
                  <a:pt x="594" y="105"/>
                </a:cubicBezTo>
                <a:cubicBezTo>
                  <a:pt x="558" y="140"/>
                  <a:pt x="534" y="188"/>
                  <a:pt x="504" y="225"/>
                </a:cubicBezTo>
                <a:cubicBezTo>
                  <a:pt x="474" y="262"/>
                  <a:pt x="448" y="300"/>
                  <a:pt x="414" y="327"/>
                </a:cubicBezTo>
                <a:cubicBezTo>
                  <a:pt x="380" y="354"/>
                  <a:pt x="344" y="372"/>
                  <a:pt x="300" y="387"/>
                </a:cubicBezTo>
                <a:cubicBezTo>
                  <a:pt x="256" y="402"/>
                  <a:pt x="200" y="411"/>
                  <a:pt x="150" y="417"/>
                </a:cubicBezTo>
                <a:cubicBezTo>
                  <a:pt x="100" y="423"/>
                  <a:pt x="31" y="422"/>
                  <a:pt x="0" y="423"/>
                </a:cubicBezTo>
              </a:path>
            </a:pathLst>
          </a:custGeom>
          <a:noFill/>
          <a:ln w="25400" cap="flat" cmpd="sng">
            <a:solidFill>
              <a:srgbClr val="008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8000">
                    <a:alpha val="42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6" name="Line 10"/>
          <p:cNvSpPr>
            <a:spLocks noChangeShapeType="1"/>
          </p:cNvSpPr>
          <p:nvPr/>
        </p:nvSpPr>
        <p:spPr bwMode="auto">
          <a:xfrm>
            <a:off x="7308850" y="2570386"/>
            <a:ext cx="0" cy="576263"/>
          </a:xfrm>
          <a:prstGeom prst="line">
            <a:avLst/>
          </a:prstGeom>
          <a:noFill/>
          <a:ln w="25400">
            <a:solidFill>
              <a:srgbClr val="0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7" name="AutoShape 11"/>
          <p:cNvSpPr>
            <a:spLocks noChangeArrowheads="1"/>
          </p:cNvSpPr>
          <p:nvPr/>
        </p:nvSpPr>
        <p:spPr bwMode="auto">
          <a:xfrm>
            <a:off x="7254875" y="2508474"/>
            <a:ext cx="1062038" cy="71437"/>
          </a:xfrm>
          <a:prstGeom prst="leftArrow">
            <a:avLst>
              <a:gd name="adj1" fmla="val 50000"/>
              <a:gd name="adj2" fmla="val 371669"/>
            </a:avLst>
          </a:prstGeom>
          <a:solidFill>
            <a:srgbClr val="00FFFF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8" name="AutoShape 12"/>
          <p:cNvSpPr>
            <a:spLocks noChangeArrowheads="1"/>
          </p:cNvSpPr>
          <p:nvPr/>
        </p:nvSpPr>
        <p:spPr bwMode="auto">
          <a:xfrm>
            <a:off x="7470775" y="2581499"/>
            <a:ext cx="846138" cy="71437"/>
          </a:xfrm>
          <a:prstGeom prst="leftArrow">
            <a:avLst>
              <a:gd name="adj1" fmla="val 50000"/>
              <a:gd name="adj2" fmla="val 296113"/>
            </a:avLst>
          </a:prstGeom>
          <a:solidFill>
            <a:srgbClr val="00FFFF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9" name="AutoShape 13"/>
          <p:cNvSpPr>
            <a:spLocks noChangeArrowheads="1"/>
          </p:cNvSpPr>
          <p:nvPr/>
        </p:nvSpPr>
        <p:spPr bwMode="auto">
          <a:xfrm>
            <a:off x="7650163" y="2652936"/>
            <a:ext cx="665162" cy="65088"/>
          </a:xfrm>
          <a:prstGeom prst="leftArrow">
            <a:avLst>
              <a:gd name="adj1" fmla="val 50000"/>
              <a:gd name="adj2" fmla="val 255486"/>
            </a:avLst>
          </a:prstGeom>
          <a:solidFill>
            <a:srgbClr val="00FFFF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0" name="Line 14"/>
          <p:cNvSpPr>
            <a:spLocks noChangeShapeType="1"/>
          </p:cNvSpPr>
          <p:nvPr/>
        </p:nvSpPr>
        <p:spPr bwMode="auto">
          <a:xfrm>
            <a:off x="7502525" y="2652936"/>
            <a:ext cx="0" cy="503238"/>
          </a:xfrm>
          <a:prstGeom prst="line">
            <a:avLst/>
          </a:prstGeom>
          <a:noFill/>
          <a:ln w="25400">
            <a:solidFill>
              <a:srgbClr val="0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1" name="Line 15"/>
          <p:cNvSpPr>
            <a:spLocks noChangeShapeType="1"/>
          </p:cNvSpPr>
          <p:nvPr/>
        </p:nvSpPr>
        <p:spPr bwMode="auto">
          <a:xfrm>
            <a:off x="7667625" y="2724374"/>
            <a:ext cx="0" cy="431800"/>
          </a:xfrm>
          <a:prstGeom prst="line">
            <a:avLst/>
          </a:prstGeom>
          <a:noFill/>
          <a:ln w="25400">
            <a:solidFill>
              <a:srgbClr val="0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grpSp>
        <p:nvGrpSpPr>
          <p:cNvPr id="112" name="Group 16"/>
          <p:cNvGrpSpPr>
            <a:grpSpLocks/>
          </p:cNvGrpSpPr>
          <p:nvPr/>
        </p:nvGrpSpPr>
        <p:grpSpPr bwMode="auto">
          <a:xfrm>
            <a:off x="5580063" y="4308699"/>
            <a:ext cx="2952750" cy="1152525"/>
            <a:chOff x="3515" y="2931"/>
            <a:chExt cx="1860" cy="726"/>
          </a:xfrm>
        </p:grpSpPr>
        <p:sp>
          <p:nvSpPr>
            <p:cNvPr id="113" name="Rectangle 17"/>
            <p:cNvSpPr>
              <a:spLocks noChangeArrowheads="1"/>
            </p:cNvSpPr>
            <p:nvPr/>
          </p:nvSpPr>
          <p:spPr bwMode="auto">
            <a:xfrm>
              <a:off x="3515" y="2931"/>
              <a:ext cx="1860" cy="726"/>
            </a:xfrm>
            <a:prstGeom prst="rect">
              <a:avLst/>
            </a:prstGeom>
            <a:solidFill>
              <a:srgbClr val="898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114" name="Group 18"/>
            <p:cNvGrpSpPr>
              <a:grpSpLocks noChangeAspect="1"/>
            </p:cNvGrpSpPr>
            <p:nvPr/>
          </p:nvGrpSpPr>
          <p:grpSpPr bwMode="auto">
            <a:xfrm>
              <a:off x="3603" y="3241"/>
              <a:ext cx="308" cy="323"/>
              <a:chOff x="2194" y="336"/>
              <a:chExt cx="926" cy="962"/>
            </a:xfrm>
          </p:grpSpPr>
          <p:sp>
            <p:nvSpPr>
              <p:cNvPr id="135" name="Oval 19"/>
              <p:cNvSpPr>
                <a:spLocks noChangeAspect="1" noChangeArrowheads="1"/>
              </p:cNvSpPr>
              <p:nvPr/>
            </p:nvSpPr>
            <p:spPr bwMode="auto">
              <a:xfrm>
                <a:off x="2282" y="484"/>
                <a:ext cx="221" cy="227"/>
              </a:xfrm>
              <a:prstGeom prst="ellipse">
                <a:avLst/>
              </a:prstGeom>
              <a:gradFill rotWithShape="1">
                <a:gsLst>
                  <a:gs pos="0">
                    <a:srgbClr val="00FFFF"/>
                  </a:gs>
                  <a:gs pos="100000">
                    <a:srgbClr val="00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36" name="Oval 20"/>
              <p:cNvSpPr>
                <a:spLocks noChangeAspect="1" noChangeArrowheads="1"/>
              </p:cNvSpPr>
              <p:nvPr/>
            </p:nvSpPr>
            <p:spPr bwMode="auto">
              <a:xfrm>
                <a:off x="2194" y="648"/>
                <a:ext cx="222" cy="226"/>
              </a:xfrm>
              <a:prstGeom prst="ellipse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0000">
                      <a:gamma/>
                      <a:shade val="52549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37" name="Oval 21"/>
              <p:cNvSpPr>
                <a:spLocks noChangeAspect="1" noChangeArrowheads="1"/>
              </p:cNvSpPr>
              <p:nvPr/>
            </p:nvSpPr>
            <p:spPr bwMode="auto">
              <a:xfrm>
                <a:off x="2194" y="812"/>
                <a:ext cx="222" cy="227"/>
              </a:xfrm>
              <a:prstGeom prst="ellipse">
                <a:avLst/>
              </a:prstGeom>
              <a:gradFill rotWithShape="1">
                <a:gsLst>
                  <a:gs pos="0">
                    <a:srgbClr val="00FFFF"/>
                  </a:gs>
                  <a:gs pos="100000">
                    <a:srgbClr val="00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38" name="Oval 22"/>
              <p:cNvSpPr>
                <a:spLocks noChangeAspect="1" noChangeArrowheads="1"/>
              </p:cNvSpPr>
              <p:nvPr/>
            </p:nvSpPr>
            <p:spPr bwMode="auto">
              <a:xfrm>
                <a:off x="2725" y="784"/>
                <a:ext cx="221" cy="226"/>
              </a:xfrm>
              <a:prstGeom prst="ellipse">
                <a:avLst/>
              </a:prstGeom>
              <a:gradFill rotWithShape="0">
                <a:gsLst>
                  <a:gs pos="0">
                    <a:srgbClr val="6600FF"/>
                  </a:gs>
                  <a:gs pos="100000">
                    <a:srgbClr val="6600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39" name="Oval 23"/>
              <p:cNvSpPr>
                <a:spLocks noChangeAspect="1" noChangeArrowheads="1"/>
              </p:cNvSpPr>
              <p:nvPr/>
            </p:nvSpPr>
            <p:spPr bwMode="auto">
              <a:xfrm>
                <a:off x="2677" y="358"/>
                <a:ext cx="221" cy="226"/>
              </a:xfrm>
              <a:prstGeom prst="ellipse">
                <a:avLst/>
              </a:prstGeom>
              <a:gradFill rotWithShape="1">
                <a:gsLst>
                  <a:gs pos="0">
                    <a:srgbClr val="00FFFF"/>
                  </a:gs>
                  <a:gs pos="100000">
                    <a:srgbClr val="00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40" name="Oval 24"/>
              <p:cNvSpPr>
                <a:spLocks noChangeAspect="1" noChangeArrowheads="1"/>
              </p:cNvSpPr>
              <p:nvPr/>
            </p:nvSpPr>
            <p:spPr bwMode="auto">
              <a:xfrm>
                <a:off x="2351" y="395"/>
                <a:ext cx="221" cy="226"/>
              </a:xfrm>
              <a:prstGeom prst="ellipse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0000">
                      <a:gamma/>
                      <a:shade val="52549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41" name="Oval 25"/>
              <p:cNvSpPr>
                <a:spLocks noChangeAspect="1" noChangeArrowheads="1"/>
              </p:cNvSpPr>
              <p:nvPr/>
            </p:nvSpPr>
            <p:spPr bwMode="auto">
              <a:xfrm>
                <a:off x="2349" y="663"/>
                <a:ext cx="221" cy="227"/>
              </a:xfrm>
              <a:prstGeom prst="ellipse">
                <a:avLst/>
              </a:prstGeom>
              <a:gradFill rotWithShape="1">
                <a:gsLst>
                  <a:gs pos="0">
                    <a:srgbClr val="00FFFF"/>
                  </a:gs>
                  <a:gs pos="100000">
                    <a:srgbClr val="00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42" name="Oval 26"/>
              <p:cNvSpPr>
                <a:spLocks noChangeAspect="1" noChangeArrowheads="1"/>
              </p:cNvSpPr>
              <p:nvPr/>
            </p:nvSpPr>
            <p:spPr bwMode="auto">
              <a:xfrm>
                <a:off x="2637" y="981"/>
                <a:ext cx="222" cy="226"/>
              </a:xfrm>
              <a:prstGeom prst="ellipse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0000">
                      <a:gamma/>
                      <a:shade val="52549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43" name="Oval 27"/>
              <p:cNvSpPr>
                <a:spLocks noChangeAspect="1" noChangeArrowheads="1"/>
              </p:cNvSpPr>
              <p:nvPr/>
            </p:nvSpPr>
            <p:spPr bwMode="auto">
              <a:xfrm>
                <a:off x="2742" y="513"/>
                <a:ext cx="221" cy="225"/>
              </a:xfrm>
              <a:prstGeom prst="ellipse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0000">
                      <a:gamma/>
                      <a:shade val="52549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44" name="Oval 28"/>
              <p:cNvSpPr>
                <a:spLocks noChangeAspect="1" noChangeArrowheads="1"/>
              </p:cNvSpPr>
              <p:nvPr/>
            </p:nvSpPr>
            <p:spPr bwMode="auto">
              <a:xfrm>
                <a:off x="2460" y="525"/>
                <a:ext cx="221" cy="225"/>
              </a:xfrm>
              <a:prstGeom prst="ellipse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0000">
                      <a:gamma/>
                      <a:shade val="52549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45" name="Oval 29"/>
              <p:cNvSpPr>
                <a:spLocks noChangeAspect="1" noChangeArrowheads="1"/>
              </p:cNvSpPr>
              <p:nvPr/>
            </p:nvSpPr>
            <p:spPr bwMode="auto">
              <a:xfrm>
                <a:off x="2898" y="663"/>
                <a:ext cx="222" cy="227"/>
              </a:xfrm>
              <a:prstGeom prst="ellipse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0000">
                      <a:gamma/>
                      <a:shade val="52549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46" name="Oval 30"/>
              <p:cNvSpPr>
                <a:spLocks noChangeAspect="1" noChangeArrowheads="1"/>
              </p:cNvSpPr>
              <p:nvPr/>
            </p:nvSpPr>
            <p:spPr bwMode="auto">
              <a:xfrm>
                <a:off x="2791" y="447"/>
                <a:ext cx="222" cy="226"/>
              </a:xfrm>
              <a:prstGeom prst="ellipse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0000">
                      <a:gamma/>
                      <a:shade val="52549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47" name="Oval 31"/>
              <p:cNvSpPr>
                <a:spLocks noChangeAspect="1" noChangeArrowheads="1"/>
              </p:cNvSpPr>
              <p:nvPr/>
            </p:nvSpPr>
            <p:spPr bwMode="auto">
              <a:xfrm>
                <a:off x="2503" y="336"/>
                <a:ext cx="222" cy="227"/>
              </a:xfrm>
              <a:prstGeom prst="ellipse">
                <a:avLst/>
              </a:prstGeom>
              <a:gradFill rotWithShape="1">
                <a:gsLst>
                  <a:gs pos="0">
                    <a:srgbClr val="00FFFF"/>
                  </a:gs>
                  <a:gs pos="100000">
                    <a:srgbClr val="00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48" name="Oval 32"/>
              <p:cNvSpPr>
                <a:spLocks noChangeAspect="1" noChangeArrowheads="1"/>
              </p:cNvSpPr>
              <p:nvPr/>
            </p:nvSpPr>
            <p:spPr bwMode="auto">
              <a:xfrm>
                <a:off x="2859" y="538"/>
                <a:ext cx="222" cy="227"/>
              </a:xfrm>
              <a:prstGeom prst="ellipse">
                <a:avLst/>
              </a:prstGeom>
              <a:gradFill rotWithShape="1">
                <a:gsLst>
                  <a:gs pos="0">
                    <a:srgbClr val="00FFFF"/>
                  </a:gs>
                  <a:gs pos="100000">
                    <a:srgbClr val="00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49" name="Oval 33"/>
              <p:cNvSpPr>
                <a:spLocks noChangeAspect="1" noChangeArrowheads="1"/>
              </p:cNvSpPr>
              <p:nvPr/>
            </p:nvSpPr>
            <p:spPr bwMode="auto">
              <a:xfrm>
                <a:off x="2245" y="981"/>
                <a:ext cx="221" cy="225"/>
              </a:xfrm>
              <a:prstGeom prst="ellipse">
                <a:avLst/>
              </a:prstGeom>
              <a:gradFill rotWithShape="1">
                <a:gsLst>
                  <a:gs pos="0">
                    <a:srgbClr val="00FFFF"/>
                  </a:gs>
                  <a:gs pos="100000">
                    <a:srgbClr val="00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50" name="Oval 34"/>
              <p:cNvSpPr>
                <a:spLocks noChangeAspect="1" noChangeArrowheads="1"/>
              </p:cNvSpPr>
              <p:nvPr/>
            </p:nvSpPr>
            <p:spPr bwMode="auto">
              <a:xfrm>
                <a:off x="2742" y="602"/>
                <a:ext cx="221" cy="227"/>
              </a:xfrm>
              <a:prstGeom prst="ellipse">
                <a:avLst/>
              </a:prstGeom>
              <a:gradFill rotWithShape="1">
                <a:gsLst>
                  <a:gs pos="0">
                    <a:srgbClr val="00FFFF"/>
                  </a:gs>
                  <a:gs pos="100000">
                    <a:srgbClr val="00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51" name="Oval 35"/>
              <p:cNvSpPr>
                <a:spLocks noChangeAspect="1" noChangeArrowheads="1"/>
              </p:cNvSpPr>
              <p:nvPr/>
            </p:nvSpPr>
            <p:spPr bwMode="auto">
              <a:xfrm>
                <a:off x="2369" y="822"/>
                <a:ext cx="221" cy="227"/>
              </a:xfrm>
              <a:prstGeom prst="ellipse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0000">
                      <a:gamma/>
                      <a:shade val="52549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52" name="Oval 36"/>
              <p:cNvSpPr>
                <a:spLocks noChangeAspect="1" noChangeArrowheads="1"/>
              </p:cNvSpPr>
              <p:nvPr/>
            </p:nvSpPr>
            <p:spPr bwMode="auto">
              <a:xfrm>
                <a:off x="2416" y="1071"/>
                <a:ext cx="221" cy="226"/>
              </a:xfrm>
              <a:prstGeom prst="ellipse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0000">
                      <a:gamma/>
                      <a:shade val="52549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53" name="Oval 37"/>
              <p:cNvSpPr>
                <a:spLocks noChangeAspect="1" noChangeArrowheads="1"/>
              </p:cNvSpPr>
              <p:nvPr/>
            </p:nvSpPr>
            <p:spPr bwMode="auto">
              <a:xfrm>
                <a:off x="2570" y="829"/>
                <a:ext cx="221" cy="227"/>
              </a:xfrm>
              <a:prstGeom prst="ellipse">
                <a:avLst/>
              </a:prstGeom>
              <a:gradFill rotWithShape="1">
                <a:gsLst>
                  <a:gs pos="0">
                    <a:srgbClr val="00FFFF"/>
                  </a:gs>
                  <a:gs pos="100000">
                    <a:srgbClr val="00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54" name="Oval 38"/>
              <p:cNvSpPr>
                <a:spLocks noChangeAspect="1" noChangeArrowheads="1"/>
              </p:cNvSpPr>
              <p:nvPr/>
            </p:nvSpPr>
            <p:spPr bwMode="auto">
              <a:xfrm>
                <a:off x="2562" y="1071"/>
                <a:ext cx="221" cy="227"/>
              </a:xfrm>
              <a:prstGeom prst="ellipse">
                <a:avLst/>
              </a:prstGeom>
              <a:gradFill rotWithShape="1">
                <a:gsLst>
                  <a:gs pos="0">
                    <a:srgbClr val="00FFFF"/>
                  </a:gs>
                  <a:gs pos="100000">
                    <a:srgbClr val="00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55" name="Oval 39"/>
              <p:cNvSpPr>
                <a:spLocks noChangeAspect="1" noChangeArrowheads="1"/>
              </p:cNvSpPr>
              <p:nvPr/>
            </p:nvSpPr>
            <p:spPr bwMode="auto">
              <a:xfrm>
                <a:off x="2456" y="711"/>
                <a:ext cx="221" cy="225"/>
              </a:xfrm>
              <a:prstGeom prst="ellipse">
                <a:avLst/>
              </a:prstGeom>
              <a:gradFill rotWithShape="1">
                <a:gsLst>
                  <a:gs pos="0">
                    <a:srgbClr val="00FFFF"/>
                  </a:gs>
                  <a:gs pos="100000">
                    <a:srgbClr val="00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56" name="Oval 40"/>
              <p:cNvSpPr>
                <a:spLocks noChangeAspect="1" noChangeArrowheads="1"/>
              </p:cNvSpPr>
              <p:nvPr/>
            </p:nvSpPr>
            <p:spPr bwMode="auto">
              <a:xfrm>
                <a:off x="2898" y="765"/>
                <a:ext cx="222" cy="225"/>
              </a:xfrm>
              <a:prstGeom prst="ellipse">
                <a:avLst/>
              </a:prstGeom>
              <a:gradFill rotWithShape="1">
                <a:gsLst>
                  <a:gs pos="0">
                    <a:srgbClr val="00FFFF"/>
                  </a:gs>
                  <a:gs pos="100000">
                    <a:srgbClr val="00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57" name="Oval 41"/>
              <p:cNvSpPr>
                <a:spLocks noChangeAspect="1" noChangeArrowheads="1"/>
              </p:cNvSpPr>
              <p:nvPr/>
            </p:nvSpPr>
            <p:spPr bwMode="auto">
              <a:xfrm>
                <a:off x="2859" y="910"/>
                <a:ext cx="222" cy="226"/>
              </a:xfrm>
              <a:prstGeom prst="ellipse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0000">
                      <a:gamma/>
                      <a:shade val="52549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58" name="Oval 42"/>
              <p:cNvSpPr>
                <a:spLocks noChangeAspect="1" noChangeArrowheads="1"/>
              </p:cNvSpPr>
              <p:nvPr/>
            </p:nvSpPr>
            <p:spPr bwMode="auto">
              <a:xfrm>
                <a:off x="2811" y="965"/>
                <a:ext cx="222" cy="226"/>
              </a:xfrm>
              <a:prstGeom prst="ellipse">
                <a:avLst/>
              </a:prstGeom>
              <a:gradFill rotWithShape="1">
                <a:gsLst>
                  <a:gs pos="0">
                    <a:srgbClr val="00FFFF"/>
                  </a:gs>
                  <a:gs pos="100000">
                    <a:srgbClr val="00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59" name="Oval 43"/>
              <p:cNvSpPr>
                <a:spLocks noChangeAspect="1" noChangeArrowheads="1"/>
              </p:cNvSpPr>
              <p:nvPr/>
            </p:nvSpPr>
            <p:spPr bwMode="auto">
              <a:xfrm>
                <a:off x="2718" y="854"/>
                <a:ext cx="221" cy="227"/>
              </a:xfrm>
              <a:prstGeom prst="ellipse">
                <a:avLst/>
              </a:prstGeom>
              <a:gradFill rotWithShape="1">
                <a:gsLst>
                  <a:gs pos="0">
                    <a:srgbClr val="00FFFF"/>
                  </a:gs>
                  <a:gs pos="100000">
                    <a:srgbClr val="00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60" name="Oval 44"/>
              <p:cNvSpPr>
                <a:spLocks noChangeAspect="1" noChangeArrowheads="1"/>
              </p:cNvSpPr>
              <p:nvPr/>
            </p:nvSpPr>
            <p:spPr bwMode="auto">
              <a:xfrm>
                <a:off x="2636" y="471"/>
                <a:ext cx="223" cy="226"/>
              </a:xfrm>
              <a:prstGeom prst="ellipse">
                <a:avLst/>
              </a:prstGeom>
              <a:gradFill rotWithShape="1">
                <a:gsLst>
                  <a:gs pos="0">
                    <a:srgbClr val="00FFFF"/>
                  </a:gs>
                  <a:gs pos="100000">
                    <a:srgbClr val="00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61" name="Oval 45"/>
              <p:cNvSpPr>
                <a:spLocks noChangeAspect="1" noChangeArrowheads="1"/>
              </p:cNvSpPr>
              <p:nvPr/>
            </p:nvSpPr>
            <p:spPr bwMode="auto">
              <a:xfrm>
                <a:off x="2461" y="936"/>
                <a:ext cx="221" cy="227"/>
              </a:xfrm>
              <a:prstGeom prst="ellipse">
                <a:avLst/>
              </a:prstGeom>
              <a:gradFill rotWithShape="1">
                <a:gsLst>
                  <a:gs pos="0">
                    <a:srgbClr val="00FFFF"/>
                  </a:gs>
                  <a:gs pos="100000">
                    <a:srgbClr val="00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62" name="Oval 46"/>
              <p:cNvSpPr>
                <a:spLocks noChangeAspect="1" noChangeArrowheads="1"/>
              </p:cNvSpPr>
              <p:nvPr/>
            </p:nvSpPr>
            <p:spPr bwMode="auto">
              <a:xfrm>
                <a:off x="2588" y="655"/>
                <a:ext cx="222" cy="227"/>
              </a:xfrm>
              <a:prstGeom prst="ellipse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0000">
                      <a:gamma/>
                      <a:shade val="52549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63" name="Oval 47"/>
              <p:cNvSpPr>
                <a:spLocks noChangeAspect="1" noChangeArrowheads="1"/>
              </p:cNvSpPr>
              <p:nvPr/>
            </p:nvSpPr>
            <p:spPr bwMode="auto">
              <a:xfrm>
                <a:off x="2245" y="482"/>
                <a:ext cx="221" cy="227"/>
              </a:xfrm>
              <a:prstGeom prst="ellipse">
                <a:avLst/>
              </a:prstGeom>
              <a:gradFill rotWithShape="1">
                <a:gsLst>
                  <a:gs pos="0">
                    <a:srgbClr val="00FFFF"/>
                  </a:gs>
                  <a:gs pos="100000">
                    <a:srgbClr val="00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64" name="Oval 48"/>
              <p:cNvSpPr>
                <a:spLocks noChangeAspect="1" noChangeArrowheads="1"/>
              </p:cNvSpPr>
              <p:nvPr/>
            </p:nvSpPr>
            <p:spPr bwMode="auto">
              <a:xfrm>
                <a:off x="2744" y="754"/>
                <a:ext cx="222" cy="225"/>
              </a:xfrm>
              <a:prstGeom prst="ellipse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0000">
                      <a:gamma/>
                      <a:shade val="52549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65" name="Oval 49"/>
              <p:cNvSpPr>
                <a:spLocks noChangeAspect="1" noChangeArrowheads="1"/>
              </p:cNvSpPr>
              <p:nvPr/>
            </p:nvSpPr>
            <p:spPr bwMode="auto">
              <a:xfrm>
                <a:off x="2736" y="1049"/>
                <a:ext cx="222" cy="225"/>
              </a:xfrm>
              <a:prstGeom prst="ellipse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0000">
                      <a:gamma/>
                      <a:shade val="52549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115" name="Group 50"/>
            <p:cNvGrpSpPr>
              <a:grpSpLocks noChangeAspect="1"/>
            </p:cNvGrpSpPr>
            <p:nvPr/>
          </p:nvGrpSpPr>
          <p:grpSpPr bwMode="auto">
            <a:xfrm rot="3420000">
              <a:off x="5031" y="3309"/>
              <a:ext cx="179" cy="192"/>
              <a:chOff x="2018" y="979"/>
              <a:chExt cx="597" cy="592"/>
            </a:xfrm>
          </p:grpSpPr>
          <p:sp>
            <p:nvSpPr>
              <p:cNvPr id="120" name="Oval 51"/>
              <p:cNvSpPr>
                <a:spLocks noChangeAspect="1" noChangeArrowheads="1"/>
              </p:cNvSpPr>
              <p:nvPr/>
            </p:nvSpPr>
            <p:spPr bwMode="auto">
              <a:xfrm>
                <a:off x="2394" y="1238"/>
                <a:ext cx="221" cy="226"/>
              </a:xfrm>
              <a:prstGeom prst="ellipse">
                <a:avLst/>
              </a:prstGeom>
              <a:gradFill rotWithShape="0">
                <a:gsLst>
                  <a:gs pos="0">
                    <a:srgbClr val="6600FF"/>
                  </a:gs>
                  <a:gs pos="100000">
                    <a:srgbClr val="6600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21" name="Oval 52"/>
              <p:cNvSpPr>
                <a:spLocks noChangeAspect="1" noChangeArrowheads="1"/>
              </p:cNvSpPr>
              <p:nvPr/>
            </p:nvSpPr>
            <p:spPr bwMode="auto">
              <a:xfrm>
                <a:off x="2018" y="1117"/>
                <a:ext cx="221" cy="227"/>
              </a:xfrm>
              <a:prstGeom prst="ellipse">
                <a:avLst/>
              </a:prstGeom>
              <a:gradFill rotWithShape="1">
                <a:gsLst>
                  <a:gs pos="0">
                    <a:srgbClr val="00FFFF"/>
                  </a:gs>
                  <a:gs pos="100000">
                    <a:srgbClr val="00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22" name="Oval 53"/>
              <p:cNvSpPr>
                <a:spLocks noChangeAspect="1" noChangeArrowheads="1"/>
              </p:cNvSpPr>
              <p:nvPr/>
            </p:nvSpPr>
            <p:spPr bwMode="auto">
              <a:xfrm>
                <a:off x="2129" y="979"/>
                <a:ext cx="221" cy="225"/>
              </a:xfrm>
              <a:prstGeom prst="ellipse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0000">
                      <a:gamma/>
                      <a:shade val="52549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23" name="Oval 54"/>
              <p:cNvSpPr>
                <a:spLocks noChangeAspect="1" noChangeArrowheads="1"/>
              </p:cNvSpPr>
              <p:nvPr/>
            </p:nvSpPr>
            <p:spPr bwMode="auto">
              <a:xfrm>
                <a:off x="2038" y="1276"/>
                <a:ext cx="221" cy="227"/>
              </a:xfrm>
              <a:prstGeom prst="ellipse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0000">
                      <a:gamma/>
                      <a:shade val="52549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24" name="Oval 55"/>
              <p:cNvSpPr>
                <a:spLocks noChangeAspect="1" noChangeArrowheads="1"/>
              </p:cNvSpPr>
              <p:nvPr/>
            </p:nvSpPr>
            <p:spPr bwMode="auto">
              <a:xfrm>
                <a:off x="2239" y="1283"/>
                <a:ext cx="221" cy="227"/>
              </a:xfrm>
              <a:prstGeom prst="ellipse">
                <a:avLst/>
              </a:prstGeom>
              <a:gradFill rotWithShape="1">
                <a:gsLst>
                  <a:gs pos="0">
                    <a:srgbClr val="00FFFF"/>
                  </a:gs>
                  <a:gs pos="100000">
                    <a:srgbClr val="00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25" name="Oval 56"/>
              <p:cNvSpPr>
                <a:spLocks noChangeAspect="1" noChangeArrowheads="1"/>
              </p:cNvSpPr>
              <p:nvPr/>
            </p:nvSpPr>
            <p:spPr bwMode="auto">
              <a:xfrm>
                <a:off x="2125" y="1165"/>
                <a:ext cx="221" cy="225"/>
              </a:xfrm>
              <a:prstGeom prst="ellipse">
                <a:avLst/>
              </a:prstGeom>
              <a:gradFill rotWithShape="1">
                <a:gsLst>
                  <a:gs pos="0">
                    <a:srgbClr val="00FFFF"/>
                  </a:gs>
                  <a:gs pos="100000">
                    <a:srgbClr val="00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26" name="Oval 57"/>
              <p:cNvSpPr>
                <a:spLocks noChangeAspect="1" noChangeArrowheads="1"/>
              </p:cNvSpPr>
              <p:nvPr/>
            </p:nvSpPr>
            <p:spPr bwMode="auto">
              <a:xfrm>
                <a:off x="2245" y="981"/>
                <a:ext cx="223" cy="226"/>
              </a:xfrm>
              <a:prstGeom prst="ellipse">
                <a:avLst/>
              </a:prstGeom>
              <a:gradFill rotWithShape="1">
                <a:gsLst>
                  <a:gs pos="0">
                    <a:srgbClr val="00FFFF"/>
                  </a:gs>
                  <a:gs pos="100000">
                    <a:srgbClr val="00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27" name="Oval 58"/>
              <p:cNvSpPr>
                <a:spLocks noChangeAspect="1" noChangeArrowheads="1"/>
              </p:cNvSpPr>
              <p:nvPr/>
            </p:nvSpPr>
            <p:spPr bwMode="auto">
              <a:xfrm>
                <a:off x="2130" y="1344"/>
                <a:ext cx="221" cy="227"/>
              </a:xfrm>
              <a:prstGeom prst="ellipse">
                <a:avLst/>
              </a:prstGeom>
              <a:gradFill rotWithShape="1">
                <a:gsLst>
                  <a:gs pos="0">
                    <a:srgbClr val="00FFFF"/>
                  </a:gs>
                  <a:gs pos="100000">
                    <a:srgbClr val="00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28" name="Oval 59"/>
              <p:cNvSpPr>
                <a:spLocks noChangeAspect="1" noChangeArrowheads="1"/>
              </p:cNvSpPr>
              <p:nvPr/>
            </p:nvSpPr>
            <p:spPr bwMode="auto">
              <a:xfrm>
                <a:off x="2204" y="1071"/>
                <a:ext cx="222" cy="227"/>
              </a:xfrm>
              <a:prstGeom prst="ellipse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0000">
                      <a:gamma/>
                      <a:shade val="52549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29" name="Oval 60"/>
              <p:cNvSpPr>
                <a:spLocks noChangeAspect="1" noChangeArrowheads="1"/>
              </p:cNvSpPr>
              <p:nvPr/>
            </p:nvSpPr>
            <p:spPr bwMode="auto">
              <a:xfrm>
                <a:off x="2381" y="1026"/>
                <a:ext cx="221" cy="225"/>
              </a:xfrm>
              <a:prstGeom prst="ellipse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0000">
                      <a:gamma/>
                      <a:shade val="52549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30" name="Oval 61"/>
              <p:cNvSpPr>
                <a:spLocks noChangeAspect="1" noChangeArrowheads="1"/>
              </p:cNvSpPr>
              <p:nvPr/>
            </p:nvSpPr>
            <p:spPr bwMode="auto">
              <a:xfrm>
                <a:off x="2251" y="1344"/>
                <a:ext cx="221" cy="225"/>
              </a:xfrm>
              <a:prstGeom prst="ellipse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0000">
                      <a:gamma/>
                      <a:shade val="52549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31" name="Oval 62"/>
              <p:cNvSpPr>
                <a:spLocks noChangeAspect="1" noChangeArrowheads="1"/>
              </p:cNvSpPr>
              <p:nvPr/>
            </p:nvSpPr>
            <p:spPr bwMode="auto">
              <a:xfrm>
                <a:off x="2290" y="1207"/>
                <a:ext cx="221" cy="227"/>
              </a:xfrm>
              <a:prstGeom prst="ellipse">
                <a:avLst/>
              </a:prstGeom>
              <a:gradFill rotWithShape="1">
                <a:gsLst>
                  <a:gs pos="0">
                    <a:srgbClr val="00FFFF"/>
                  </a:gs>
                  <a:gs pos="100000">
                    <a:srgbClr val="00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32" name="Oval 63"/>
              <p:cNvSpPr>
                <a:spLocks noChangeAspect="1" noChangeArrowheads="1"/>
              </p:cNvSpPr>
              <p:nvPr/>
            </p:nvSpPr>
            <p:spPr bwMode="auto">
              <a:xfrm>
                <a:off x="2381" y="1253"/>
                <a:ext cx="222" cy="225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00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33" name="Oval 64"/>
              <p:cNvSpPr>
                <a:spLocks noChangeAspect="1" noChangeArrowheads="1"/>
              </p:cNvSpPr>
              <p:nvPr/>
            </p:nvSpPr>
            <p:spPr bwMode="auto">
              <a:xfrm>
                <a:off x="2381" y="1117"/>
                <a:ext cx="221" cy="227"/>
              </a:xfrm>
              <a:prstGeom prst="ellipse">
                <a:avLst/>
              </a:prstGeom>
              <a:gradFill rotWithShape="1">
                <a:gsLst>
                  <a:gs pos="0">
                    <a:srgbClr val="00FFFF"/>
                  </a:gs>
                  <a:gs pos="100000">
                    <a:srgbClr val="00FF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34" name="Oval 65"/>
              <p:cNvSpPr>
                <a:spLocks noChangeAspect="1" noChangeArrowheads="1"/>
              </p:cNvSpPr>
              <p:nvPr/>
            </p:nvSpPr>
            <p:spPr bwMode="auto">
              <a:xfrm>
                <a:off x="2154" y="1207"/>
                <a:ext cx="221" cy="225"/>
              </a:xfrm>
              <a:prstGeom prst="ellipse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0000">
                      <a:gamma/>
                      <a:shade val="52549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sp>
          <p:nvSpPr>
            <p:cNvPr id="116" name="Line 66"/>
            <p:cNvSpPr>
              <a:spLocks noChangeShapeType="1"/>
            </p:cNvSpPr>
            <p:nvPr/>
          </p:nvSpPr>
          <p:spPr bwMode="auto">
            <a:xfrm flipV="1">
              <a:off x="3742" y="3044"/>
              <a:ext cx="136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stealth" w="lg" len="lg"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17" name="Text Box 67"/>
            <p:cNvSpPr txBox="1">
              <a:spLocks noChangeArrowheads="1"/>
            </p:cNvSpPr>
            <p:nvPr/>
          </p:nvSpPr>
          <p:spPr bwMode="auto">
            <a:xfrm>
              <a:off x="4514" y="2951"/>
              <a:ext cx="90" cy="2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tIns="18000" rIns="18000" bIns="18000">
              <a:spAutoFit/>
            </a:bodyPr>
            <a:lstStyle/>
            <a:p>
              <a:pPr>
                <a:lnSpc>
                  <a:spcPct val="120000"/>
                </a:lnSpc>
                <a:spcBef>
                  <a:spcPct val="50000"/>
                </a:spcBef>
              </a:pPr>
              <a:r>
                <a:rPr lang="en-US" altLang="de-DE" sz="2400">
                  <a:latin typeface="Times New Roman" panose="02020603050405020304" pitchFamily="18" charset="0"/>
                </a:rPr>
                <a:t>r</a:t>
              </a:r>
            </a:p>
          </p:txBody>
        </p:sp>
        <p:sp>
          <p:nvSpPr>
            <p:cNvPr id="118" name="Line 68"/>
            <p:cNvSpPr>
              <a:spLocks noChangeShapeType="1"/>
            </p:cNvSpPr>
            <p:nvPr/>
          </p:nvSpPr>
          <p:spPr bwMode="auto">
            <a:xfrm>
              <a:off x="3788" y="3408"/>
              <a:ext cx="362" cy="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9" name="Line 69"/>
            <p:cNvSpPr>
              <a:spLocks noChangeShapeType="1"/>
            </p:cNvSpPr>
            <p:nvPr/>
          </p:nvSpPr>
          <p:spPr bwMode="auto">
            <a:xfrm rot="10800000">
              <a:off x="4377" y="3408"/>
              <a:ext cx="726" cy="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166" name="Text Box 70"/>
          <p:cNvSpPr txBox="1">
            <a:spLocks noChangeArrowheads="1"/>
          </p:cNvSpPr>
          <p:nvPr/>
        </p:nvSpPr>
        <p:spPr bwMode="auto">
          <a:xfrm>
            <a:off x="7235825" y="1897286"/>
            <a:ext cx="13636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400">
                <a:solidFill>
                  <a:srgbClr val="003399"/>
                </a:solidFill>
                <a:latin typeface="Times New Roman" panose="02020603050405020304" pitchFamily="18" charset="0"/>
              </a:rPr>
              <a:t>below </a:t>
            </a:r>
          </a:p>
          <a:p>
            <a:r>
              <a:rPr lang="de-DE" altLang="de-DE" sz="1400">
                <a:solidFill>
                  <a:srgbClr val="003399"/>
                </a:solidFill>
                <a:latin typeface="Times New Roman" panose="02020603050405020304" pitchFamily="18" charset="0"/>
              </a:rPr>
              <a:t>Coulomb barrier</a:t>
            </a:r>
          </a:p>
        </p:txBody>
      </p:sp>
      <p:sp>
        <p:nvSpPr>
          <p:cNvPr id="167" name="Rectangle 71"/>
          <p:cNvSpPr>
            <a:spLocks noChangeArrowheads="1"/>
          </p:cNvSpPr>
          <p:nvPr/>
        </p:nvSpPr>
        <p:spPr bwMode="auto">
          <a:xfrm>
            <a:off x="358775" y="6204174"/>
            <a:ext cx="2520950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de-DE" sz="1200">
                <a:latin typeface="Times New Roman" panose="02020603050405020304" pitchFamily="18" charset="0"/>
              </a:rPr>
              <a:t>Mapping energy to radial separation</a:t>
            </a:r>
          </a:p>
        </p:txBody>
      </p:sp>
      <p:graphicFrame>
        <p:nvGraphicFramePr>
          <p:cNvPr id="168" name="Object 7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1422528"/>
              </p:ext>
            </p:extLst>
          </p:nvPr>
        </p:nvGraphicFramePr>
        <p:xfrm>
          <a:off x="468313" y="4956399"/>
          <a:ext cx="1289050" cy="30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66" name="Equation" r:id="rId3" imgW="1028520" imgH="241200" progId="Equation.3">
                  <p:embed/>
                </p:oleObj>
              </mc:Choice>
              <mc:Fallback>
                <p:oleObj name="Equation" r:id="rId3" imgW="1028520" imgH="241200" progId="Equation.3">
                  <p:embed/>
                  <p:pic>
                    <p:nvPicPr>
                      <p:cNvPr id="168" name="Object 72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4956399"/>
                        <a:ext cx="1289050" cy="301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9" name="Object 7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4968503"/>
              </p:ext>
            </p:extLst>
          </p:nvPr>
        </p:nvGraphicFramePr>
        <p:xfrm>
          <a:off x="2376488" y="4970686"/>
          <a:ext cx="2482850" cy="30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67" name="Equation" r:id="rId5" imgW="1981080" imgH="241200" progId="Equation.3">
                  <p:embed/>
                </p:oleObj>
              </mc:Choice>
              <mc:Fallback>
                <p:oleObj name="Equation" r:id="rId5" imgW="1981080" imgH="241200" progId="Equation.3">
                  <p:embed/>
                  <p:pic>
                    <p:nvPicPr>
                      <p:cNvPr id="169" name="Object 73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76488" y="4970686"/>
                        <a:ext cx="2482850" cy="301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0" name="Text Box 74"/>
          <p:cNvSpPr txBox="1">
            <a:spLocks noChangeArrowheads="1"/>
          </p:cNvSpPr>
          <p:nvPr/>
        </p:nvSpPr>
        <p:spPr bwMode="auto">
          <a:xfrm>
            <a:off x="365125" y="4654774"/>
            <a:ext cx="4830763" cy="660400"/>
          </a:xfrm>
          <a:prstGeom prst="rect">
            <a:avLst/>
          </a:prstGeom>
          <a:noFill/>
          <a:ln w="1905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600" dirty="0">
                <a:latin typeface="Times New Roman" panose="02020603050405020304" pitchFamily="18" charset="0"/>
              </a:rPr>
              <a:t>Nuclear</a:t>
            </a:r>
            <a:r>
              <a:rPr lang="en-US" altLang="de-DE" sz="1600" dirty="0">
                <a:solidFill>
                  <a:srgbClr val="0000FF"/>
                </a:solidFill>
                <a:latin typeface="Times New Roman" panose="02020603050405020304" pitchFamily="18" charset="0"/>
              </a:rPr>
              <a:t> half-density radius </a:t>
            </a:r>
            <a:r>
              <a:rPr lang="en-US" altLang="de-DE" sz="1600" dirty="0">
                <a:latin typeface="Times New Roman" panose="02020603050405020304" pitchFamily="18" charset="0"/>
              </a:rPr>
              <a:t>of a</a:t>
            </a:r>
            <a:r>
              <a:rPr lang="en-US" altLang="de-DE" sz="1600" dirty="0">
                <a:solidFill>
                  <a:srgbClr val="0000FF"/>
                </a:solidFill>
                <a:latin typeface="Times New Roman" panose="02020603050405020304" pitchFamily="18" charset="0"/>
              </a:rPr>
              <a:t> Fermi mass </a:t>
            </a:r>
            <a:r>
              <a:rPr lang="en-US" altLang="de-DE" sz="16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distribution:</a:t>
            </a:r>
          </a:p>
          <a:p>
            <a:endParaRPr lang="en-US" altLang="de-DE" sz="400" dirty="0" smtClean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l"/>
            <a:r>
              <a:rPr lang="en-US" altLang="de-DE" sz="16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                           </a:t>
            </a:r>
            <a:r>
              <a:rPr lang="en-US" altLang="de-DE" sz="1600" dirty="0" smtClean="0">
                <a:latin typeface="Times New Roman" panose="02020603050405020304" pitchFamily="18" charset="0"/>
              </a:rPr>
              <a:t>with</a:t>
            </a:r>
            <a:endParaRPr lang="en-US" altLang="de-DE" sz="1600" dirty="0">
              <a:latin typeface="Times New Roman" panose="02020603050405020304" pitchFamily="18" charset="0"/>
            </a:endParaRPr>
          </a:p>
        </p:txBody>
      </p:sp>
      <p:grpSp>
        <p:nvGrpSpPr>
          <p:cNvPr id="171" name="Group 82"/>
          <p:cNvGrpSpPr>
            <a:grpSpLocks/>
          </p:cNvGrpSpPr>
          <p:nvPr/>
        </p:nvGrpSpPr>
        <p:grpSpPr bwMode="auto">
          <a:xfrm>
            <a:off x="38100" y="1571849"/>
            <a:ext cx="4048125" cy="2363787"/>
            <a:chOff x="24" y="1207"/>
            <a:chExt cx="2550" cy="1489"/>
          </a:xfrm>
        </p:grpSpPr>
        <p:pic>
          <p:nvPicPr>
            <p:cNvPr id="172" name="Picture 76" descr="ORBIT100MEV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1207"/>
              <a:ext cx="2448" cy="14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3" name="Oval 77"/>
            <p:cNvSpPr>
              <a:spLocks noChangeAspect="1" noChangeArrowheads="1"/>
            </p:cNvSpPr>
            <p:nvPr/>
          </p:nvSpPr>
          <p:spPr bwMode="auto">
            <a:xfrm rot="18840000">
              <a:off x="754" y="1947"/>
              <a:ext cx="317" cy="419"/>
            </a:xfrm>
            <a:prstGeom prst="ellipse">
              <a:avLst/>
            </a:prstGeom>
            <a:solidFill>
              <a:srgbClr val="0000FF">
                <a:alpha val="50000"/>
              </a:srgbClr>
            </a:solidFill>
            <a:ln w="127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74" name="Oval 78"/>
            <p:cNvSpPr>
              <a:spLocks noChangeAspect="1" noChangeArrowheads="1"/>
            </p:cNvSpPr>
            <p:nvPr/>
          </p:nvSpPr>
          <p:spPr bwMode="auto">
            <a:xfrm rot="18900000">
              <a:off x="1291" y="1493"/>
              <a:ext cx="376" cy="376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 w="127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75" name="Text Box 80"/>
            <p:cNvSpPr txBox="1">
              <a:spLocks noChangeArrowheads="1"/>
            </p:cNvSpPr>
            <p:nvPr/>
          </p:nvSpPr>
          <p:spPr bwMode="auto">
            <a:xfrm>
              <a:off x="2018" y="1488"/>
              <a:ext cx="55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1200" b="1">
                  <a:solidFill>
                    <a:srgbClr val="0000CC"/>
                  </a:solidFill>
                  <a:latin typeface="Times New Roman" panose="02020603050405020304" pitchFamily="18" charset="0"/>
                </a:rPr>
                <a:t>100 AMeV</a:t>
              </a:r>
            </a:p>
          </p:txBody>
        </p:sp>
        <p:sp>
          <p:nvSpPr>
            <p:cNvPr id="176" name="Line 81"/>
            <p:cNvSpPr>
              <a:spLocks noChangeShapeType="1"/>
            </p:cNvSpPr>
            <p:nvPr/>
          </p:nvSpPr>
          <p:spPr bwMode="auto">
            <a:xfrm rot="10800000">
              <a:off x="2109" y="1688"/>
              <a:ext cx="272" cy="0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77" name="Text Box 83"/>
          <p:cNvSpPr txBox="1">
            <a:spLocks noChangeArrowheads="1"/>
          </p:cNvSpPr>
          <p:nvPr/>
        </p:nvSpPr>
        <p:spPr bwMode="auto">
          <a:xfrm>
            <a:off x="365125" y="1052736"/>
            <a:ext cx="4324350" cy="202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0" hangingPunct="0">
              <a:lnSpc>
                <a:spcPct val="115000"/>
              </a:lnSpc>
            </a:pPr>
            <a:r>
              <a:rPr lang="en-US" altLang="de-DE" sz="16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Inter-nuclear potential</a:t>
            </a:r>
          </a:p>
          <a:p>
            <a:pPr algn="l" eaLnBrk="0" hangingPunct="0">
              <a:lnSpc>
                <a:spcPct val="115000"/>
              </a:lnSpc>
            </a:pPr>
            <a:r>
              <a:rPr lang="en-US" altLang="de-DE" sz="1600" dirty="0">
                <a:latin typeface="Times New Roman" panose="02020603050405020304" pitchFamily="18" charset="0"/>
              </a:rPr>
              <a:t>Two forces:</a:t>
            </a:r>
          </a:p>
          <a:p>
            <a:pPr algn="l" eaLnBrk="0" hangingPunct="0">
              <a:lnSpc>
                <a:spcPct val="115000"/>
              </a:lnSpc>
              <a:buFontTx/>
              <a:buAutoNum type="arabicPeriod"/>
            </a:pPr>
            <a:r>
              <a:rPr lang="en-US" altLang="de-DE" sz="1600" dirty="0">
                <a:solidFill>
                  <a:srgbClr val="FF0000"/>
                </a:solidFill>
                <a:latin typeface="Times New Roman" panose="02020603050405020304" pitchFamily="18" charset="0"/>
              </a:rPr>
              <a:t>Coulomb force</a:t>
            </a:r>
            <a:r>
              <a:rPr lang="en-US" altLang="de-DE" sz="1600" dirty="0">
                <a:latin typeface="Times New Roman" panose="02020603050405020304" pitchFamily="18" charset="0"/>
              </a:rPr>
              <a:t> (long range, repulsive)</a:t>
            </a:r>
          </a:p>
          <a:p>
            <a:pPr algn="l" eaLnBrk="0" hangingPunct="0">
              <a:lnSpc>
                <a:spcPct val="115000"/>
              </a:lnSpc>
              <a:buFontTx/>
              <a:buAutoNum type="arabicPeriod"/>
            </a:pPr>
            <a:r>
              <a:rPr lang="fr-FR" altLang="de-DE" sz="1600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Nuclear</a:t>
            </a:r>
            <a:r>
              <a:rPr lang="fr-FR" altLang="de-DE" sz="1600" dirty="0">
                <a:solidFill>
                  <a:srgbClr val="008000"/>
                </a:solidFill>
                <a:latin typeface="Times New Roman" panose="02020603050405020304" pitchFamily="18" charset="0"/>
              </a:rPr>
              <a:t> force</a:t>
            </a:r>
            <a:r>
              <a:rPr lang="fr-FR" altLang="de-DE" sz="1600" dirty="0">
                <a:latin typeface="Times New Roman" panose="02020603050405020304" pitchFamily="18" charset="0"/>
              </a:rPr>
              <a:t> (short range, attractive)</a:t>
            </a:r>
          </a:p>
          <a:p>
            <a:pPr algn="l" eaLnBrk="0" hangingPunct="0">
              <a:lnSpc>
                <a:spcPct val="115000"/>
              </a:lnSpc>
            </a:pPr>
            <a:endParaRPr lang="fr-FR" altLang="de-DE" sz="1600" dirty="0">
              <a:latin typeface="Times New Roman" panose="02020603050405020304" pitchFamily="18" charset="0"/>
            </a:endParaRPr>
          </a:p>
          <a:p>
            <a:pPr algn="l" eaLnBrk="0" hangingPunct="0">
              <a:lnSpc>
                <a:spcPct val="115000"/>
              </a:lnSpc>
            </a:pPr>
            <a:r>
              <a:rPr lang="fr-FR" altLang="de-DE" sz="1400" dirty="0" err="1">
                <a:latin typeface="Times New Roman" panose="02020603050405020304" pitchFamily="18" charset="0"/>
              </a:rPr>
              <a:t>Potential</a:t>
            </a:r>
            <a:r>
              <a:rPr lang="fr-FR" altLang="de-DE" sz="1400" dirty="0">
                <a:latin typeface="Times New Roman" panose="02020603050405020304" pitchFamily="18" charset="0"/>
              </a:rPr>
              <a:t> </a:t>
            </a:r>
            <a:r>
              <a:rPr lang="fr-FR" altLang="de-DE" sz="1400" dirty="0" err="1">
                <a:latin typeface="Times New Roman" panose="02020603050405020304" pitchFamily="18" charset="0"/>
              </a:rPr>
              <a:t>barrier</a:t>
            </a:r>
            <a:r>
              <a:rPr lang="fr-FR" altLang="de-DE" sz="1400" dirty="0">
                <a:latin typeface="Times New Roman" panose="02020603050405020304" pitchFamily="18" charset="0"/>
              </a:rPr>
              <a:t> due to the compensation </a:t>
            </a:r>
            <a:r>
              <a:rPr lang="fr-FR" altLang="de-DE" sz="1400" dirty="0" err="1">
                <a:latin typeface="Times New Roman" panose="02020603050405020304" pitchFamily="18" charset="0"/>
              </a:rPr>
              <a:t>between</a:t>
            </a:r>
            <a:r>
              <a:rPr lang="fr-FR" altLang="de-DE" sz="1400" dirty="0">
                <a:latin typeface="Times New Roman" panose="02020603050405020304" pitchFamily="18" charset="0"/>
              </a:rPr>
              <a:t> the </a:t>
            </a:r>
            <a:r>
              <a:rPr lang="fr-FR" altLang="de-DE" sz="1400" dirty="0" err="1">
                <a:latin typeface="Times New Roman" panose="02020603050405020304" pitchFamily="18" charset="0"/>
              </a:rPr>
              <a:t>two</a:t>
            </a:r>
            <a:endParaRPr lang="fr-FR" altLang="de-DE" sz="1400" dirty="0">
              <a:latin typeface="Times New Roman" panose="02020603050405020304" pitchFamily="18" charset="0"/>
            </a:endParaRPr>
          </a:p>
          <a:p>
            <a:pPr algn="l" eaLnBrk="0" hangingPunct="0">
              <a:lnSpc>
                <a:spcPct val="115000"/>
              </a:lnSpc>
            </a:pPr>
            <a:r>
              <a:rPr lang="fr-FR" altLang="de-DE" sz="1600" dirty="0">
                <a:latin typeface="Times New Roman" panose="02020603050405020304" pitchFamily="18" charset="0"/>
              </a:rPr>
              <a:t>(</a:t>
            </a:r>
            <a:r>
              <a:rPr lang="fr-FR" altLang="de-DE" sz="1600" dirty="0">
                <a:solidFill>
                  <a:srgbClr val="0000CC"/>
                </a:solidFill>
                <a:latin typeface="Times New Roman" panose="02020603050405020304" pitchFamily="18" charset="0"/>
              </a:rPr>
              <a:t>Coulomb </a:t>
            </a:r>
            <a:r>
              <a:rPr lang="fr-FR" altLang="de-DE" sz="16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barrier</a:t>
            </a:r>
            <a:r>
              <a:rPr lang="fr-FR" altLang="de-DE" sz="1600" dirty="0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Coulomb excitation of exotic nuclei </a:t>
            </a:r>
            <a:r>
              <a:rPr lang="en-US" sz="1800" dirty="0" smtClean="0">
                <a:solidFill>
                  <a:schemeClr val="tx1"/>
                </a:solidFill>
              </a:rPr>
              <a:t>– basic concept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20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" presetClass="entr" presetSubtype="2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" presetClass="entr" presetSubtype="2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  <p:bldP spid="102" grpId="0"/>
      <p:bldP spid="166" grpId="0"/>
      <p:bldP spid="170" grpId="0" animBg="1"/>
      <p:bldP spid="17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Group 29"/>
          <p:cNvGrpSpPr>
            <a:grpSpLocks/>
          </p:cNvGrpSpPr>
          <p:nvPr/>
        </p:nvGrpSpPr>
        <p:grpSpPr bwMode="auto">
          <a:xfrm>
            <a:off x="4668838" y="836712"/>
            <a:ext cx="4440237" cy="4364038"/>
            <a:chOff x="2941" y="754"/>
            <a:chExt cx="2797" cy="2749"/>
          </a:xfrm>
        </p:grpSpPr>
        <p:pic>
          <p:nvPicPr>
            <p:cNvPr id="100" name="Picture 28" descr="ETA-100MEV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1" y="754"/>
              <a:ext cx="2797" cy="2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1" name="Picture 4" descr="well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0" y="2672"/>
              <a:ext cx="524" cy="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" name="Picture 5" descr="welle-teilchen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0" y="890"/>
              <a:ext cx="374" cy="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3" name="Line 6"/>
            <p:cNvSpPr>
              <a:spLocks noChangeShapeType="1"/>
            </p:cNvSpPr>
            <p:nvPr/>
          </p:nvSpPr>
          <p:spPr bwMode="auto">
            <a:xfrm>
              <a:off x="3424" y="2108"/>
              <a:ext cx="2268" cy="0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4" name="Text Box 25"/>
            <p:cNvSpPr txBox="1">
              <a:spLocks noChangeArrowheads="1"/>
            </p:cNvSpPr>
            <p:nvPr/>
          </p:nvSpPr>
          <p:spPr bwMode="auto">
            <a:xfrm>
              <a:off x="3913" y="2704"/>
              <a:ext cx="237" cy="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de-DE" sz="1400">
                  <a:latin typeface="Times New Roman" panose="02020603050405020304" pitchFamily="18" charset="0"/>
                </a:rPr>
                <a:t>wave</a:t>
              </a:r>
            </a:p>
          </p:txBody>
        </p:sp>
        <p:sp>
          <p:nvSpPr>
            <p:cNvPr id="105" name="Text Box 26"/>
            <p:cNvSpPr txBox="1">
              <a:spLocks noChangeArrowheads="1"/>
            </p:cNvSpPr>
            <p:nvPr/>
          </p:nvSpPr>
          <p:spPr bwMode="auto">
            <a:xfrm>
              <a:off x="3497" y="1162"/>
              <a:ext cx="336" cy="1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de-DE" sz="1400">
                  <a:latin typeface="Times New Roman" panose="02020603050405020304" pitchFamily="18" charset="0"/>
                </a:rPr>
                <a:t>particle</a:t>
              </a:r>
            </a:p>
          </p:txBody>
        </p:sp>
      </p:grpSp>
      <p:sp>
        <p:nvSpPr>
          <p:cNvPr id="106" name="Text Box 27"/>
          <p:cNvSpPr txBox="1">
            <a:spLocks noChangeArrowheads="1"/>
          </p:cNvSpPr>
          <p:nvPr/>
        </p:nvSpPr>
        <p:spPr bwMode="auto">
          <a:xfrm>
            <a:off x="358775" y="6188175"/>
            <a:ext cx="17621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altLang="de-DE" sz="1200">
                <a:latin typeface="Times New Roman" panose="02020603050405020304" pitchFamily="18" charset="0"/>
                <a:cs typeface="Times New Roman" panose="02020603050405020304" pitchFamily="18" charset="0"/>
              </a:rPr>
              <a:t>η</a:t>
            </a:r>
            <a:r>
              <a:rPr lang="en-US" altLang="de-DE" sz="1200">
                <a:latin typeface="Times New Roman" panose="02020603050405020304" pitchFamily="18" charset="0"/>
                <a:cs typeface="Times New Roman" panose="02020603050405020304" pitchFamily="18" charset="0"/>
              </a:rPr>
              <a:t> calculated at 100AMeV</a:t>
            </a:r>
            <a:endParaRPr lang="el-GR" altLang="de-DE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0" name="Group 30"/>
          <p:cNvGrpSpPr>
            <a:grpSpLocks/>
          </p:cNvGrpSpPr>
          <p:nvPr/>
        </p:nvGrpSpPr>
        <p:grpSpPr bwMode="auto">
          <a:xfrm>
            <a:off x="38100" y="1555850"/>
            <a:ext cx="4048125" cy="2363787"/>
            <a:chOff x="24" y="1207"/>
            <a:chExt cx="2550" cy="1489"/>
          </a:xfrm>
        </p:grpSpPr>
        <p:pic>
          <p:nvPicPr>
            <p:cNvPr id="111" name="Picture 31" descr="ORBIT100MEV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1207"/>
              <a:ext cx="2448" cy="14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" name="Oval 32"/>
            <p:cNvSpPr>
              <a:spLocks noChangeAspect="1" noChangeArrowheads="1"/>
            </p:cNvSpPr>
            <p:nvPr/>
          </p:nvSpPr>
          <p:spPr bwMode="auto">
            <a:xfrm rot="18840000">
              <a:off x="754" y="1947"/>
              <a:ext cx="317" cy="419"/>
            </a:xfrm>
            <a:prstGeom prst="ellipse">
              <a:avLst/>
            </a:prstGeom>
            <a:solidFill>
              <a:srgbClr val="0000FF">
                <a:alpha val="50000"/>
              </a:srgbClr>
            </a:solidFill>
            <a:ln w="127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3" name="Oval 33"/>
            <p:cNvSpPr>
              <a:spLocks noChangeAspect="1" noChangeArrowheads="1"/>
            </p:cNvSpPr>
            <p:nvPr/>
          </p:nvSpPr>
          <p:spPr bwMode="auto">
            <a:xfrm rot="18900000">
              <a:off x="1291" y="1493"/>
              <a:ext cx="376" cy="376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 w="127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4" name="Text Box 34"/>
            <p:cNvSpPr txBox="1">
              <a:spLocks noChangeArrowheads="1"/>
            </p:cNvSpPr>
            <p:nvPr/>
          </p:nvSpPr>
          <p:spPr bwMode="auto">
            <a:xfrm>
              <a:off x="2018" y="1488"/>
              <a:ext cx="55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1200" b="1">
                  <a:solidFill>
                    <a:srgbClr val="0000CC"/>
                  </a:solidFill>
                  <a:latin typeface="Times New Roman" panose="02020603050405020304" pitchFamily="18" charset="0"/>
                </a:rPr>
                <a:t>100 AMeV</a:t>
              </a:r>
            </a:p>
          </p:txBody>
        </p:sp>
        <p:sp>
          <p:nvSpPr>
            <p:cNvPr id="115" name="Line 35"/>
            <p:cNvSpPr>
              <a:spLocks noChangeShapeType="1"/>
            </p:cNvSpPr>
            <p:nvPr/>
          </p:nvSpPr>
          <p:spPr bwMode="auto">
            <a:xfrm rot="10800000">
              <a:off x="2109" y="1688"/>
              <a:ext cx="272" cy="0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Validity of classical Coulomb trajectories </a:t>
            </a:r>
            <a:r>
              <a:rPr lang="en-US" sz="1800" dirty="0" smtClean="0">
                <a:solidFill>
                  <a:schemeClr val="tx1"/>
                </a:solidFill>
              </a:rPr>
              <a:t>– basic concept</a:t>
            </a:r>
            <a:endParaRPr lang="en-US" sz="1800" dirty="0">
              <a:solidFill>
                <a:schemeClr val="tx1"/>
              </a:solidFill>
            </a:endParaRPr>
          </a:p>
        </p:txBody>
      </p:sp>
      <p:grpSp>
        <p:nvGrpSpPr>
          <p:cNvPr id="20" name="Gruppieren 19"/>
          <p:cNvGrpSpPr/>
          <p:nvPr/>
        </p:nvGrpSpPr>
        <p:grpSpPr>
          <a:xfrm>
            <a:off x="360000" y="4608000"/>
            <a:ext cx="4478338" cy="1452562"/>
            <a:chOff x="360000" y="3205496"/>
            <a:chExt cx="4478338" cy="1452562"/>
          </a:xfrm>
        </p:grpSpPr>
        <p:sp>
          <p:nvSpPr>
            <p:cNvPr id="21" name="Text Box 20"/>
            <p:cNvSpPr txBox="1">
              <a:spLocks noChangeArrowheads="1"/>
            </p:cNvSpPr>
            <p:nvPr/>
          </p:nvSpPr>
          <p:spPr bwMode="auto">
            <a:xfrm>
              <a:off x="360000" y="3205496"/>
              <a:ext cx="4478338" cy="1452562"/>
            </a:xfrm>
            <a:prstGeom prst="rect">
              <a:avLst/>
            </a:prstGeom>
            <a:noFill/>
            <a:ln w="1587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6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</a:rPr>
                <a:t>Sommerfeld</a:t>
              </a:r>
              <a:r>
                <a:rPr kumimoji="0" lang="en-US" altLang="de-DE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</a:rPr>
                <a:t> parameter: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endParaRP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endParaRP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endParaRP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ymbol" pitchFamily="18" charset="2"/>
                <a:buChar char="h"/>
                <a:tabLst/>
                <a:defRPr/>
              </a:pPr>
              <a:r>
                <a:rPr kumimoji="0" lang="en-US" altLang="de-DE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sym typeface="Symbol" pitchFamily="18" charset="2"/>
                </a:rPr>
                <a:t> &gt;&gt; 1</a:t>
              </a:r>
              <a:r>
                <a:rPr kumimoji="0" lang="en-US" altLang="de-DE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sym typeface="Symbol" pitchFamily="18" charset="2"/>
                </a:rPr>
                <a:t> requirement for a (semi-) classical treatment 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ymbol" pitchFamily="18" charset="2"/>
                <a:buNone/>
                <a:tabLst/>
                <a:defRPr/>
              </a:pPr>
              <a:r>
                <a:rPr kumimoji="0" lang="en-US" altLang="de-DE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sym typeface="Symbol" pitchFamily="18" charset="2"/>
                </a:rPr>
                <a:t>of equations of motion </a:t>
              </a:r>
              <a:r>
                <a:rPr kumimoji="0" lang="en-US" altLang="de-DE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rPr>
                <a:t>(</a:t>
              </a:r>
              <a:r>
                <a:rPr kumimoji="0" lang="en-US" altLang="de-DE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</a:rPr>
                <a:t>hyperbolic trajectories</a:t>
              </a:r>
              <a:r>
                <a:rPr kumimoji="0" lang="en-US" altLang="de-DE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rPr>
                <a:t> 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feld 21"/>
                <p:cNvSpPr txBox="1"/>
                <p:nvPr/>
              </p:nvSpPr>
              <p:spPr>
                <a:xfrm>
                  <a:off x="419136" y="3604186"/>
                  <a:ext cx="2315121" cy="46743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  <m:r>
                          <a:rPr lang="de-DE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de-DE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  <m:r>
                          <a:rPr lang="de-DE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b>
                          <m:sSubPr>
                            <m:ctrlPr>
                              <a:rPr lang="de-DE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de-DE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</m:t>
                            </m:r>
                          </m:sub>
                        </m:sSub>
                        <m:r>
                          <a:rPr lang="de-DE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de-DE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𝑍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𝑃</m:t>
                                </m:r>
                              </m:sub>
                            </m:sSub>
                            <m:r>
                              <a:rPr lang="de-DE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𝑍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sub>
                            </m:sSub>
                            <m:r>
                              <a:rPr lang="de-DE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sSup>
                              <m:sSup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de-DE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ℏ∙</m:t>
                            </m:r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∞</m:t>
                                </m:r>
                              </m:sub>
                            </m:sSub>
                          </m:den>
                        </m:f>
                        <m:r>
                          <a:rPr lang="de-DE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≫1</m:t>
                        </m:r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22" name="Textfeld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9136" y="3604186"/>
                  <a:ext cx="2315121" cy="46743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99700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1528774"/>
              </p:ext>
            </p:extLst>
          </p:nvPr>
        </p:nvGraphicFramePr>
        <p:xfrm>
          <a:off x="455613" y="5018882"/>
          <a:ext cx="1774825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86" name="Equation" r:id="rId3" imgW="1244520" imgH="215640" progId="Equation.3">
                  <p:embed/>
                </p:oleObj>
              </mc:Choice>
              <mc:Fallback>
                <p:oleObj name="Equation" r:id="rId3" imgW="1244520" imgH="215640" progId="Equation.3">
                  <p:embed/>
                  <p:pic>
                    <p:nvPicPr>
                      <p:cNvPr id="21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5613" y="5018882"/>
                        <a:ext cx="1774825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365125" y="4626769"/>
            <a:ext cx="3992563" cy="1208088"/>
          </a:xfrm>
          <a:prstGeom prst="rect">
            <a:avLst/>
          </a:prstGeom>
          <a:noFill/>
          <a:ln w="158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de-DE" sz="1600" dirty="0">
                <a:solidFill>
                  <a:srgbClr val="FF0000"/>
                </a:solidFill>
                <a:latin typeface="Times New Roman" panose="02020603050405020304" pitchFamily="18" charset="0"/>
              </a:rPr>
              <a:t>Hyperbolic trajectory:</a:t>
            </a:r>
          </a:p>
          <a:p>
            <a:pPr algn="l"/>
            <a:endParaRPr lang="en-US" altLang="de-DE" sz="16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l"/>
            <a:endParaRPr lang="en-US" altLang="de-DE" sz="16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l"/>
            <a:endParaRPr lang="en-US" altLang="de-DE" sz="8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l">
              <a:buFont typeface="Symbol" panose="05050102010706020507" pitchFamily="18" charset="2"/>
              <a:buNone/>
            </a:pPr>
            <a:r>
              <a:rPr lang="el-GR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</a:t>
            </a:r>
            <a:r>
              <a:rPr lang="en-US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sin</a:t>
            </a:r>
            <a:r>
              <a:rPr lang="en-US" altLang="de-DE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de-DE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/2)   eccentricity of orbit                </a:t>
            </a:r>
            <a:endParaRPr lang="el-GR" altLang="de-D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3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9155843"/>
              </p:ext>
            </p:extLst>
          </p:nvPr>
        </p:nvGraphicFramePr>
        <p:xfrm>
          <a:off x="2559050" y="4926807"/>
          <a:ext cx="1749425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87" name="Equation" r:id="rId5" imgW="1333440" imgH="431640" progId="Equation.3">
                  <p:embed/>
                </p:oleObj>
              </mc:Choice>
              <mc:Fallback>
                <p:oleObj name="Equation" r:id="rId5" imgW="1333440" imgH="431640" progId="Equation.3">
                  <p:embed/>
                  <p:pic>
                    <p:nvPicPr>
                      <p:cNvPr id="23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9050" y="4926807"/>
                        <a:ext cx="1749425" cy="565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 Box 19"/>
          <p:cNvSpPr txBox="1">
            <a:spLocks noChangeArrowheads="1"/>
          </p:cNvSpPr>
          <p:nvPr/>
        </p:nvSpPr>
        <p:spPr bwMode="auto">
          <a:xfrm>
            <a:off x="4454525" y="1151732"/>
            <a:ext cx="2444900" cy="1723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de-DE" sz="1400" dirty="0">
                <a:latin typeface="Times New Roman" panose="02020603050405020304" pitchFamily="18" charset="0"/>
              </a:rPr>
              <a:t> </a:t>
            </a:r>
            <a:r>
              <a:rPr lang="en-US" altLang="de-DE" sz="1400" dirty="0">
                <a:solidFill>
                  <a:srgbClr val="FF0000"/>
                </a:solidFill>
                <a:latin typeface="Times New Roman" panose="02020603050405020304" pitchFamily="18" charset="0"/>
              </a:rPr>
              <a:t>distance of closest approach:</a:t>
            </a:r>
          </a:p>
          <a:p>
            <a:pPr algn="l">
              <a:lnSpc>
                <a:spcPct val="150000"/>
              </a:lnSpc>
              <a:buFont typeface="Wingdings" panose="05000000000000000000" pitchFamily="2" charset="2"/>
              <a:buNone/>
            </a:pPr>
            <a:endParaRPr lang="en-US" altLang="de-DE" sz="800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algn="l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altLang="de-DE" sz="1400" dirty="0">
                <a:latin typeface="Times New Roman" panose="02020603050405020304" pitchFamily="18" charset="0"/>
              </a:rPr>
              <a:t> impact parameter:</a:t>
            </a:r>
          </a:p>
          <a:p>
            <a:pPr algn="l">
              <a:lnSpc>
                <a:spcPct val="200000"/>
              </a:lnSpc>
              <a:buFont typeface="Wingdings" panose="05000000000000000000" pitchFamily="2" charset="2"/>
              <a:buNone/>
            </a:pPr>
            <a:endParaRPr lang="en-US" altLang="de-DE" sz="800" dirty="0">
              <a:latin typeface="Times New Roman" panose="02020603050405020304" pitchFamily="18" charset="0"/>
            </a:endParaRPr>
          </a:p>
          <a:p>
            <a:pPr algn="l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en-US" altLang="de-DE" sz="1400" dirty="0">
                <a:latin typeface="Times New Roman" panose="02020603050405020304" pitchFamily="18" charset="0"/>
              </a:rPr>
              <a:t> angular momentum : </a:t>
            </a:r>
          </a:p>
        </p:txBody>
      </p:sp>
      <p:graphicFrame>
        <p:nvGraphicFramePr>
          <p:cNvPr id="25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4262327"/>
              </p:ext>
            </p:extLst>
          </p:nvPr>
        </p:nvGraphicFramePr>
        <p:xfrm>
          <a:off x="6853238" y="1124744"/>
          <a:ext cx="2265362" cy="544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88" name="Equation" r:id="rId7" imgW="1803240" imgH="431640" progId="Equation.3">
                  <p:embed/>
                </p:oleObj>
              </mc:Choice>
              <mc:Fallback>
                <p:oleObj name="Equation" r:id="rId7" imgW="1803240" imgH="431640" progId="Equation.3">
                  <p:embed/>
                  <p:pic>
                    <p:nvPicPr>
                      <p:cNvPr id="25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3238" y="1124744"/>
                        <a:ext cx="2265362" cy="544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8164630"/>
              </p:ext>
            </p:extLst>
          </p:nvPr>
        </p:nvGraphicFramePr>
        <p:xfrm>
          <a:off x="6861175" y="1727994"/>
          <a:ext cx="1349375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89" name="Equation" r:id="rId9" imgW="1079280" imgH="431640" progId="Equation.3">
                  <p:embed/>
                </p:oleObj>
              </mc:Choice>
              <mc:Fallback>
                <p:oleObj name="Equation" r:id="rId9" imgW="1079280" imgH="431640" progId="Equation.3">
                  <p:embed/>
                  <p:pic>
                    <p:nvPicPr>
                      <p:cNvPr id="26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61175" y="1727994"/>
                        <a:ext cx="1349375" cy="53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2614216"/>
              </p:ext>
            </p:extLst>
          </p:nvPr>
        </p:nvGraphicFramePr>
        <p:xfrm>
          <a:off x="6877050" y="2478882"/>
          <a:ext cx="1249363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90" name="Equation" r:id="rId11" imgW="1002960" imgH="431640" progId="Equation.3">
                  <p:embed/>
                </p:oleObj>
              </mc:Choice>
              <mc:Fallback>
                <p:oleObj name="Equation" r:id="rId11" imgW="1002960" imgH="431640" progId="Equation.3">
                  <p:embed/>
                  <p:pic>
                    <p:nvPicPr>
                      <p:cNvPr id="27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7050" y="2478882"/>
                        <a:ext cx="1249363" cy="53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8" name="Group 24"/>
          <p:cNvGrpSpPr>
            <a:grpSpLocks/>
          </p:cNvGrpSpPr>
          <p:nvPr/>
        </p:nvGrpSpPr>
        <p:grpSpPr bwMode="auto">
          <a:xfrm>
            <a:off x="38100" y="1542257"/>
            <a:ext cx="4048125" cy="2363787"/>
            <a:chOff x="24" y="1207"/>
            <a:chExt cx="2550" cy="1489"/>
          </a:xfrm>
        </p:grpSpPr>
        <p:pic>
          <p:nvPicPr>
            <p:cNvPr id="29" name="Picture 25" descr="ORBIT100MEV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1207"/>
              <a:ext cx="2448" cy="14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Oval 26"/>
            <p:cNvSpPr>
              <a:spLocks noChangeAspect="1" noChangeArrowheads="1"/>
            </p:cNvSpPr>
            <p:nvPr/>
          </p:nvSpPr>
          <p:spPr bwMode="auto">
            <a:xfrm rot="18840000">
              <a:off x="754" y="1947"/>
              <a:ext cx="317" cy="419"/>
            </a:xfrm>
            <a:prstGeom prst="ellipse">
              <a:avLst/>
            </a:prstGeom>
            <a:solidFill>
              <a:srgbClr val="0000FF">
                <a:alpha val="50000"/>
              </a:srgbClr>
            </a:solidFill>
            <a:ln w="127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1" name="Oval 27"/>
            <p:cNvSpPr>
              <a:spLocks noChangeAspect="1" noChangeArrowheads="1"/>
            </p:cNvSpPr>
            <p:nvPr/>
          </p:nvSpPr>
          <p:spPr bwMode="auto">
            <a:xfrm rot="18900000">
              <a:off x="1291" y="1493"/>
              <a:ext cx="376" cy="376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 w="127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2" name="Text Box 28"/>
            <p:cNvSpPr txBox="1">
              <a:spLocks noChangeArrowheads="1"/>
            </p:cNvSpPr>
            <p:nvPr/>
          </p:nvSpPr>
          <p:spPr bwMode="auto">
            <a:xfrm>
              <a:off x="2018" y="1488"/>
              <a:ext cx="55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1200" b="1">
                  <a:solidFill>
                    <a:srgbClr val="0000CC"/>
                  </a:solidFill>
                  <a:latin typeface="Times New Roman" panose="02020603050405020304" pitchFamily="18" charset="0"/>
                </a:rPr>
                <a:t>100 AMeV</a:t>
              </a:r>
            </a:p>
          </p:txBody>
        </p:sp>
        <p:sp>
          <p:nvSpPr>
            <p:cNvPr id="33" name="Line 29"/>
            <p:cNvSpPr>
              <a:spLocks noChangeShapeType="1"/>
            </p:cNvSpPr>
            <p:nvPr/>
          </p:nvSpPr>
          <p:spPr bwMode="auto">
            <a:xfrm rot="10800000">
              <a:off x="2109" y="1688"/>
              <a:ext cx="272" cy="0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Classical Coulomb trajectories </a:t>
            </a:r>
            <a:r>
              <a:rPr lang="en-US" sz="1800" dirty="0" smtClean="0">
                <a:solidFill>
                  <a:schemeClr val="tx1"/>
                </a:solidFill>
              </a:rPr>
              <a:t>– basic concept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03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27"/>
          <p:cNvSpPr txBox="1">
            <a:spLocks noChangeArrowheads="1"/>
          </p:cNvSpPr>
          <p:nvPr/>
        </p:nvSpPr>
        <p:spPr bwMode="auto">
          <a:xfrm>
            <a:off x="5888038" y="5491762"/>
            <a:ext cx="1997075" cy="304800"/>
          </a:xfrm>
          <a:prstGeom prst="rect">
            <a:avLst/>
          </a:prstGeom>
          <a:solidFill>
            <a:schemeClr val="bg1">
              <a:alpha val="60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400">
                <a:solidFill>
                  <a:srgbClr val="0000CC"/>
                </a:solidFill>
              </a:rPr>
              <a:t>Christoph Fleischmann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028697"/>
            <a:ext cx="857250" cy="847725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836712"/>
            <a:ext cx="2733675" cy="2057400"/>
          </a:xfrm>
          <a:prstGeom prst="rect">
            <a:avLst/>
          </a:prstGeom>
        </p:spPr>
      </p:pic>
      <p:grpSp>
        <p:nvGrpSpPr>
          <p:cNvPr id="10" name="Gruppieren 9"/>
          <p:cNvGrpSpPr/>
          <p:nvPr/>
        </p:nvGrpSpPr>
        <p:grpSpPr>
          <a:xfrm>
            <a:off x="1153360" y="3146737"/>
            <a:ext cx="3105150" cy="2806175"/>
            <a:chOff x="1153360" y="3516025"/>
            <a:chExt cx="3105150" cy="2806175"/>
          </a:xfrm>
        </p:grpSpPr>
        <p:pic>
          <p:nvPicPr>
            <p:cNvPr id="11" name="Grafik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360" y="3960000"/>
              <a:ext cx="3105150" cy="2362200"/>
            </a:xfrm>
            <a:prstGeom prst="rect">
              <a:avLst/>
            </a:prstGeom>
          </p:spPr>
        </p:pic>
        <p:sp>
          <p:nvSpPr>
            <p:cNvPr id="16" name="Textfeld 15"/>
            <p:cNvSpPr txBox="1"/>
            <p:nvPr/>
          </p:nvSpPr>
          <p:spPr>
            <a:xfrm>
              <a:off x="2176784" y="3516025"/>
              <a:ext cx="10583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SIS-18</a:t>
              </a:r>
              <a:endParaRPr lang="de-DE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uppieren 16"/>
          <p:cNvGrpSpPr/>
          <p:nvPr/>
        </p:nvGrpSpPr>
        <p:grpSpPr>
          <a:xfrm>
            <a:off x="4971467" y="3147912"/>
            <a:ext cx="3124200" cy="2805000"/>
            <a:chOff x="4971467" y="3517200"/>
            <a:chExt cx="3124200" cy="2805000"/>
          </a:xfrm>
        </p:grpSpPr>
        <p:pic>
          <p:nvPicPr>
            <p:cNvPr id="18" name="Grafik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1467" y="3960000"/>
              <a:ext cx="3124200" cy="2362200"/>
            </a:xfrm>
            <a:prstGeom prst="rect">
              <a:avLst/>
            </a:prstGeom>
          </p:spPr>
        </p:pic>
        <p:sp>
          <p:nvSpPr>
            <p:cNvPr id="19" name="Textfeld 18"/>
            <p:cNvSpPr txBox="1"/>
            <p:nvPr/>
          </p:nvSpPr>
          <p:spPr>
            <a:xfrm>
              <a:off x="5832894" y="3517200"/>
              <a:ext cx="14013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UNILAC</a:t>
              </a:r>
              <a:endParaRPr lang="de-DE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High-energy Coulomb excitation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65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35"/>
          <p:cNvGrpSpPr>
            <a:grpSpLocks/>
          </p:cNvGrpSpPr>
          <p:nvPr/>
        </p:nvGrpSpPr>
        <p:grpSpPr bwMode="auto">
          <a:xfrm>
            <a:off x="38100" y="1555850"/>
            <a:ext cx="4048125" cy="2363787"/>
            <a:chOff x="24" y="1207"/>
            <a:chExt cx="2550" cy="1489"/>
          </a:xfrm>
        </p:grpSpPr>
        <p:pic>
          <p:nvPicPr>
            <p:cNvPr id="17" name="Picture 36" descr="ORBIT100MEV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1207"/>
              <a:ext cx="2448" cy="14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37"/>
            <p:cNvSpPr>
              <a:spLocks noChangeAspect="1" noChangeArrowheads="1"/>
            </p:cNvSpPr>
            <p:nvPr/>
          </p:nvSpPr>
          <p:spPr bwMode="auto">
            <a:xfrm rot="18840000">
              <a:off x="754" y="1947"/>
              <a:ext cx="317" cy="419"/>
            </a:xfrm>
            <a:prstGeom prst="ellipse">
              <a:avLst/>
            </a:prstGeom>
            <a:solidFill>
              <a:srgbClr val="0000FF">
                <a:alpha val="50000"/>
              </a:srgbClr>
            </a:solidFill>
            <a:ln w="127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9" name="Oval 38"/>
            <p:cNvSpPr>
              <a:spLocks noChangeAspect="1" noChangeArrowheads="1"/>
            </p:cNvSpPr>
            <p:nvPr/>
          </p:nvSpPr>
          <p:spPr bwMode="auto">
            <a:xfrm rot="18900000">
              <a:off x="1291" y="1493"/>
              <a:ext cx="376" cy="376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 w="127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" name="Text Box 39"/>
            <p:cNvSpPr txBox="1">
              <a:spLocks noChangeArrowheads="1"/>
            </p:cNvSpPr>
            <p:nvPr/>
          </p:nvSpPr>
          <p:spPr bwMode="auto">
            <a:xfrm>
              <a:off x="2018" y="1488"/>
              <a:ext cx="55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1200" b="1">
                  <a:solidFill>
                    <a:srgbClr val="0000CC"/>
                  </a:solidFill>
                  <a:latin typeface="Times New Roman" panose="02020603050405020304" pitchFamily="18" charset="0"/>
                </a:rPr>
                <a:t>100 AMeV</a:t>
              </a:r>
            </a:p>
          </p:txBody>
        </p:sp>
        <p:sp>
          <p:nvSpPr>
            <p:cNvPr id="34" name="Line 40"/>
            <p:cNvSpPr>
              <a:spLocks noChangeShapeType="1"/>
            </p:cNvSpPr>
            <p:nvPr/>
          </p:nvSpPr>
          <p:spPr bwMode="auto">
            <a:xfrm rot="10800000">
              <a:off x="2109" y="1688"/>
              <a:ext cx="272" cy="0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aphicFrame>
        <p:nvGraphicFramePr>
          <p:cNvPr id="35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6320788"/>
              </p:ext>
            </p:extLst>
          </p:nvPr>
        </p:nvGraphicFramePr>
        <p:xfrm>
          <a:off x="431800" y="5108675"/>
          <a:ext cx="1919288" cy="33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50" name="Equation" r:id="rId4" imgW="1295280" imgH="228600" progId="Equation.3">
                  <p:embed/>
                </p:oleObj>
              </mc:Choice>
              <mc:Fallback>
                <p:oleObj name="Equation" r:id="rId4" imgW="1295280" imgH="228600" progId="Equation.3">
                  <p:embed/>
                  <p:pic>
                    <p:nvPicPr>
                      <p:cNvPr id="35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" y="5108675"/>
                        <a:ext cx="1919288" cy="338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 Box 9"/>
          <p:cNvSpPr txBox="1">
            <a:spLocks noChangeArrowheads="1"/>
          </p:cNvSpPr>
          <p:nvPr/>
        </p:nvSpPr>
        <p:spPr bwMode="auto">
          <a:xfrm>
            <a:off x="365125" y="4749900"/>
            <a:ext cx="2374900" cy="962025"/>
          </a:xfrm>
          <a:prstGeom prst="rect">
            <a:avLst/>
          </a:prstGeom>
          <a:noFill/>
          <a:ln w="158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de-DE" sz="1600" dirty="0">
                <a:solidFill>
                  <a:srgbClr val="FF0000"/>
                </a:solidFill>
                <a:latin typeface="Times New Roman" panose="02020603050405020304" pitchFamily="18" charset="0"/>
              </a:rPr>
              <a:t>Nuclear interaction radius:</a:t>
            </a:r>
          </a:p>
          <a:p>
            <a:pPr algn="l"/>
            <a:endParaRPr lang="en-US" altLang="de-DE" sz="12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l"/>
            <a:endParaRPr lang="en-US" altLang="de-DE" sz="12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l">
              <a:buFont typeface="Symbol" panose="05050102010706020507" pitchFamily="18" charset="2"/>
              <a:buNone/>
            </a:pPr>
            <a:r>
              <a:rPr lang="en-US" altLang="de-DE" sz="1200" dirty="0">
                <a:latin typeface="Times New Roman" panose="02020603050405020304" pitchFamily="18" charset="0"/>
              </a:rPr>
              <a:t>C</a:t>
            </a:r>
            <a:r>
              <a:rPr lang="en-US" altLang="de-DE" sz="1200" baseline="-25000" dirty="0">
                <a:latin typeface="Times New Roman" panose="02020603050405020304" pitchFamily="18" charset="0"/>
              </a:rPr>
              <a:t>P</a:t>
            </a:r>
            <a:r>
              <a:rPr lang="en-US" altLang="de-DE" sz="1200" dirty="0">
                <a:latin typeface="Times New Roman" panose="02020603050405020304" pitchFamily="18" charset="0"/>
              </a:rPr>
              <a:t>, C</a:t>
            </a:r>
            <a:r>
              <a:rPr lang="en-US" altLang="de-DE" sz="1200" baseline="-25000" dirty="0">
                <a:latin typeface="Times New Roman" panose="02020603050405020304" pitchFamily="18" charset="0"/>
              </a:rPr>
              <a:t>T</a:t>
            </a:r>
            <a:r>
              <a:rPr lang="en-US" altLang="de-DE" sz="1200" dirty="0">
                <a:latin typeface="Times New Roman" panose="02020603050405020304" pitchFamily="18" charset="0"/>
              </a:rPr>
              <a:t> half-density radii</a:t>
            </a:r>
            <a:r>
              <a:rPr lang="en-US" altLang="de-DE" sz="1600" dirty="0">
                <a:latin typeface="Times New Roman" panose="02020603050405020304" pitchFamily="18" charset="0"/>
              </a:rPr>
              <a:t>         </a:t>
            </a:r>
          </a:p>
        </p:txBody>
      </p:sp>
      <p:pic>
        <p:nvPicPr>
          <p:cNvPr id="37" name="Picture 17" descr="GD160E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363" y="836712"/>
            <a:ext cx="3957637" cy="390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Oval 18"/>
          <p:cNvSpPr>
            <a:spLocks noChangeAspect="1" noChangeArrowheads="1"/>
          </p:cNvSpPr>
          <p:nvPr/>
        </p:nvSpPr>
        <p:spPr bwMode="auto">
          <a:xfrm>
            <a:off x="790575" y="2409925"/>
            <a:ext cx="1306513" cy="1306512"/>
          </a:xfrm>
          <a:prstGeom prst="ellipse">
            <a:avLst/>
          </a:prstGeom>
          <a:noFill/>
          <a:ln w="12700" algn="ctr">
            <a:solidFill>
              <a:srgbClr val="FF000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9" name="Line 19"/>
          <p:cNvSpPr>
            <a:spLocks noChangeShapeType="1"/>
          </p:cNvSpPr>
          <p:nvPr/>
        </p:nvSpPr>
        <p:spPr bwMode="auto">
          <a:xfrm>
            <a:off x="6667200" y="2281337"/>
            <a:ext cx="0" cy="1901825"/>
          </a:xfrm>
          <a:prstGeom prst="line">
            <a:avLst/>
          </a:prstGeom>
          <a:noFill/>
          <a:ln w="12700">
            <a:solidFill>
              <a:srgbClr val="FF0000"/>
            </a:solidFill>
            <a:prstDash val="lgDash"/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0" name="Text Box 21"/>
          <p:cNvSpPr txBox="1">
            <a:spLocks noChangeArrowheads="1"/>
          </p:cNvSpPr>
          <p:nvPr/>
        </p:nvSpPr>
        <p:spPr bwMode="auto">
          <a:xfrm>
            <a:off x="4499992" y="5066955"/>
            <a:ext cx="155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400" dirty="0">
                <a:solidFill>
                  <a:srgbClr val="0000CC"/>
                </a:solidFill>
                <a:latin typeface="Times New Roman" panose="02020603050405020304" pitchFamily="18" charset="0"/>
              </a:rPr>
              <a:t>nuclear absorption:</a:t>
            </a:r>
            <a:endParaRPr lang="en-US" altLang="de-DE" sz="1400" dirty="0">
              <a:solidFill>
                <a:srgbClr val="0000CC"/>
              </a:solidFill>
              <a:latin typeface="Times New Roman" panose="02020603050405020304" pitchFamily="18" charset="0"/>
              <a:sym typeface="Wingdings" panose="05000000000000000000" pitchFamily="2" charset="2"/>
            </a:endParaRPr>
          </a:p>
        </p:txBody>
      </p:sp>
      <p:graphicFrame>
        <p:nvGraphicFramePr>
          <p:cNvPr id="41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4385029"/>
              </p:ext>
            </p:extLst>
          </p:nvPr>
        </p:nvGraphicFramePr>
        <p:xfrm>
          <a:off x="358775" y="6188175"/>
          <a:ext cx="1547813" cy="312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51" name="Equation" r:id="rId7" imgW="1942920" imgH="393480" progId="Equation.3">
                  <p:embed/>
                </p:oleObj>
              </mc:Choice>
              <mc:Fallback>
                <p:oleObj name="Equation" r:id="rId7" imgW="1942920" imgH="393480" progId="Equation.3">
                  <p:embed/>
                  <p:pic>
                    <p:nvPicPr>
                      <p:cNvPr id="41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775" y="6188175"/>
                        <a:ext cx="1547813" cy="312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Line 32"/>
          <p:cNvSpPr>
            <a:spLocks noChangeShapeType="1"/>
          </p:cNvSpPr>
          <p:nvPr/>
        </p:nvSpPr>
        <p:spPr bwMode="auto">
          <a:xfrm>
            <a:off x="5867400" y="1446312"/>
            <a:ext cx="3168650" cy="0"/>
          </a:xfrm>
          <a:prstGeom prst="line">
            <a:avLst/>
          </a:prstGeom>
          <a:noFill/>
          <a:ln w="15875">
            <a:solidFill>
              <a:srgbClr val="0000CC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5" name="Text Box 33"/>
          <p:cNvSpPr txBox="1">
            <a:spLocks noChangeArrowheads="1"/>
          </p:cNvSpPr>
          <p:nvPr/>
        </p:nvSpPr>
        <p:spPr bwMode="auto">
          <a:xfrm>
            <a:off x="3995738" y="4534000"/>
            <a:ext cx="2224087" cy="336550"/>
          </a:xfrm>
          <a:prstGeom prst="rect">
            <a:avLst/>
          </a:prstGeom>
          <a:solidFill>
            <a:srgbClr val="99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altLang="de-DE" sz="160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de-DE" altLang="de-DE" sz="16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total </a:t>
            </a:r>
            <a:r>
              <a:rPr lang="de-DE" altLang="de-DE" sz="160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l-GR" altLang="de-DE" sz="160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de-DE" altLang="de-DE" sz="16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el </a:t>
            </a:r>
            <a:r>
              <a:rPr lang="de-DE" altLang="de-DE" sz="160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l-GR" altLang="de-DE" sz="160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de-DE" altLang="de-DE" sz="16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inel </a:t>
            </a:r>
            <a:r>
              <a:rPr lang="de-DE" altLang="de-DE" sz="160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l-GR" altLang="de-DE" sz="160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de-DE" altLang="de-DE" sz="16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reaction</a:t>
            </a:r>
            <a:endParaRPr lang="el-GR" altLang="de-DE" sz="1600" baseline="-25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 Box 34"/>
          <p:cNvSpPr txBox="1">
            <a:spLocks noChangeArrowheads="1"/>
          </p:cNvSpPr>
          <p:nvPr/>
        </p:nvSpPr>
        <p:spPr bwMode="auto">
          <a:xfrm>
            <a:off x="3995738" y="4534000"/>
            <a:ext cx="1811337" cy="336550"/>
          </a:xfrm>
          <a:prstGeom prst="rect">
            <a:avLst/>
          </a:prstGeom>
          <a:solidFill>
            <a:srgbClr val="99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altLang="de-DE" sz="160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de-DE" altLang="de-DE" sz="16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total </a:t>
            </a:r>
            <a:r>
              <a:rPr lang="de-DE" altLang="de-DE" sz="1600">
                <a:latin typeface="Times New Roman" panose="02020603050405020304" pitchFamily="18" charset="0"/>
                <a:cs typeface="Times New Roman" panose="02020603050405020304" pitchFamily="18" charset="0"/>
              </a:rPr>
              <a:t>≈ </a:t>
            </a:r>
            <a:r>
              <a:rPr lang="el-GR" altLang="de-DE" sz="160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de-DE" altLang="de-DE" sz="16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inel </a:t>
            </a:r>
            <a:r>
              <a:rPr lang="de-DE" altLang="de-DE" sz="160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l-GR" altLang="de-DE" sz="160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de-DE" altLang="de-DE" sz="16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reaction</a:t>
            </a:r>
            <a:endParaRPr lang="el-GR" altLang="de-DE" sz="1600" baseline="-25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Nuclear interaction radius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feld 21"/>
              <p:cNvSpPr txBox="1"/>
              <p:nvPr/>
            </p:nvSpPr>
            <p:spPr>
              <a:xfrm>
                <a:off x="6043756" y="4939508"/>
                <a:ext cx="2992294" cy="5057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12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1−</m:t>
                          </m:r>
                          <m:sSub>
                            <m:sSubPr>
                              <m:ctrlP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𝑎𝑏𝑠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𝐷</m:t>
                              </m:r>
                            </m:e>
                          </m:d>
                        </m:e>
                      </m:d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𝑒𝑥𝑝</m:t>
                      </m:r>
                      <m:d>
                        <m:dPr>
                          <m:begChr m:val="{"/>
                          <m:endChr m:val="}"/>
                          <m:ctrlP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den>
                          </m:f>
                          <m:nary>
                            <m:naryPr>
                              <m:ctrlP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b>
                            <m:sup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+</m:t>
                              </m:r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𝑊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de-DE" sz="12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</a:rPr>
                                    <m:t>𝑟</m:t>
                                  </m:r>
                                  <m:d>
                                    <m:dPr>
                                      <m:ctrlPr>
                                        <a:rPr lang="de-DE" sz="12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12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𝑑𝑡</m:t>
                              </m:r>
                            </m:e>
                          </m:nary>
                        </m:e>
                      </m:d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22" name="Textfeld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3756" y="4939508"/>
                <a:ext cx="2992294" cy="505716"/>
              </a:xfrm>
              <a:prstGeom prst="rect">
                <a:avLst/>
              </a:prstGeom>
              <a:blipFill>
                <a:blip r:embed="rId9"/>
                <a:stretch>
                  <a:fillRect t="-143373" b="-21325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feld 22"/>
              <p:cNvSpPr txBox="1"/>
              <p:nvPr/>
            </p:nvSpPr>
            <p:spPr>
              <a:xfrm>
                <a:off x="6302417" y="5459064"/>
                <a:ext cx="2733633" cy="5032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latin typeface="Cambria Math"/>
                        </a:rPr>
                        <m:t>𝑊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latin typeface="Cambria Math"/>
                            </a:rPr>
                            <m:t>𝑟</m:t>
                          </m:r>
                          <m:d>
                            <m:d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200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de-DE" sz="12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de-DE" sz="12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𝑒𝑥𝑝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12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b="0" i="1" smtClean="0">
                                      <a:latin typeface="Cambria Math"/>
                                      <a:ea typeface="Cambria Math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200" b="0" i="1" smtClean="0">
                                      <a:latin typeface="Cambria Math"/>
                                      <a:ea typeface="Cambria Math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de-DE" sz="1200" b="0" i="1" smtClean="0"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200" b="0" i="1" smtClean="0">
                                      <a:latin typeface="Cambria Math"/>
                                      <a:ea typeface="Cambria Math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de-DE" sz="1200" b="0" i="1" smtClean="0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200" b="0" i="1" smtClean="0">
                                      <a:latin typeface="Cambria Math"/>
                                      <a:ea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de-DE" sz="1200" b="0" i="1" smtClean="0">
                                      <a:latin typeface="Cambria Math"/>
                                      <a:ea typeface="Cambria Math"/>
                                    </a:rPr>
                                    <m:t>𝐼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23" name="Textfeld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2417" y="5459064"/>
                <a:ext cx="2733633" cy="50327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feld 23"/>
              <p:cNvSpPr txBox="1"/>
              <p:nvPr/>
            </p:nvSpPr>
            <p:spPr>
              <a:xfrm>
                <a:off x="5105294" y="6007066"/>
                <a:ext cx="3930756" cy="5043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latin typeface="Cambria Math"/>
                            </a:rPr>
                            <m:t>1−</m:t>
                          </m:r>
                          <m:sSub>
                            <m:sSub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/>
                                </a:rPr>
                                <m:t>𝑎𝑏𝑠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200" b="0" i="1" smtClean="0">
                                  <a:latin typeface="Cambria Math"/>
                                </a:rPr>
                                <m:t>𝐷</m:t>
                              </m:r>
                            </m:e>
                          </m:d>
                        </m:e>
                      </m:d>
                      <m:r>
                        <a:rPr lang="de-DE" sz="1200" b="0" i="1" smtClean="0">
                          <a:latin typeface="Cambria Math"/>
                        </a:rPr>
                        <m:t>=</m:t>
                      </m:r>
                      <m:r>
                        <a:rPr lang="de-DE" sz="1200" b="0" i="1" smtClean="0">
                          <a:latin typeface="Cambria Math"/>
                        </a:rPr>
                        <m:t>𝑒𝑥𝑝</m:t>
                      </m:r>
                      <m:d>
                        <m:dPr>
                          <m:begChr m:val="{"/>
                          <m:endChr m:val="}"/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1200" b="0" i="1" smtClean="0">
                                  <a:latin typeface="Cambria Math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den>
                          </m:f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sSub>
                            <m:sSub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𝑒𝑥𝑝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de-DE" sz="1200" b="0" i="1" smtClean="0">
                                      <a:latin typeface="Cambria Math"/>
                                      <a:ea typeface="Cambria Math"/>
                                    </a:rPr>
                                    <m:t>𝐷</m:t>
                                  </m:r>
                                  <m:r>
                                    <a:rPr lang="de-DE" sz="1200" b="0" i="1" smtClean="0">
                                      <a:latin typeface="Cambria Math"/>
                                      <a:ea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de-DE" sz="12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200" b="0" i="1" smtClean="0">
                                          <a:latin typeface="Cambria Math"/>
                                          <a:ea typeface="Cambria Math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de-DE" sz="1200" b="0" i="1" smtClean="0">
                                          <a:latin typeface="Cambria Math"/>
                                          <a:ea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de-DE" sz="1200" b="0" i="1" smtClean="0">
                                      <a:latin typeface="Cambria Math"/>
                                      <a:ea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de-DE" sz="12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200" b="0" i="1" smtClean="0">
                                          <a:latin typeface="Cambria Math"/>
                                          <a:ea typeface="Cambria Math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de-DE" sz="1200" b="0" i="1" smtClean="0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de-DE" sz="12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200" b="0" i="1" smtClean="0">
                                          <a:latin typeface="Cambria Math"/>
                                          <a:ea typeface="Cambria Math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de-DE" sz="1200" b="0" i="1" smtClean="0">
                                          <a:latin typeface="Cambria Math"/>
                                          <a:ea typeface="Cambria Math"/>
                                        </a:rPr>
                                        <m:t>𝐼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f>
                            <m:f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𝐷</m:t>
                              </m:r>
                            </m:num>
                            <m:den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𝑣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24" name="Textfeld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5294" y="6007066"/>
                <a:ext cx="3930756" cy="50430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539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repeatCount="3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3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5" grpId="0" animBg="1"/>
      <p:bldP spid="45" grpId="1" animBg="1"/>
      <p:bldP spid="46" grpId="0" animBg="1"/>
      <p:bldP spid="22" grpId="0"/>
      <p:bldP spid="23" grpId="0"/>
      <p:bldP spid="2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6949124"/>
              </p:ext>
            </p:extLst>
          </p:nvPr>
        </p:nvGraphicFramePr>
        <p:xfrm>
          <a:off x="431800" y="5108675"/>
          <a:ext cx="1919288" cy="33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62" name="Equation" r:id="rId3" imgW="1295280" imgH="228600" progId="Equation.3">
                  <p:embed/>
                </p:oleObj>
              </mc:Choice>
              <mc:Fallback>
                <p:oleObj name="Equation" r:id="rId3" imgW="1295280" imgH="228600" progId="Equation.3">
                  <p:embed/>
                  <p:pic>
                    <p:nvPicPr>
                      <p:cNvPr id="2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" y="5108675"/>
                        <a:ext cx="1919288" cy="338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365125" y="4749900"/>
            <a:ext cx="2374900" cy="962025"/>
          </a:xfrm>
          <a:prstGeom prst="rect">
            <a:avLst/>
          </a:prstGeom>
          <a:noFill/>
          <a:ln w="158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de-DE" sz="1600" dirty="0">
                <a:solidFill>
                  <a:srgbClr val="FF0000"/>
                </a:solidFill>
                <a:latin typeface="Times New Roman" panose="02020603050405020304" pitchFamily="18" charset="0"/>
              </a:rPr>
              <a:t>Nuclear interaction radius:</a:t>
            </a:r>
          </a:p>
          <a:p>
            <a:pPr algn="l"/>
            <a:endParaRPr lang="en-US" altLang="de-DE" sz="12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l"/>
            <a:endParaRPr lang="en-US" altLang="de-DE" sz="12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l">
              <a:buFont typeface="Symbol" panose="05050102010706020507" pitchFamily="18" charset="2"/>
              <a:buNone/>
            </a:pPr>
            <a:r>
              <a:rPr lang="en-US" altLang="de-DE" sz="1200" dirty="0">
                <a:latin typeface="Times New Roman" panose="02020603050405020304" pitchFamily="18" charset="0"/>
              </a:rPr>
              <a:t>C</a:t>
            </a:r>
            <a:r>
              <a:rPr lang="en-US" altLang="de-DE" sz="1200" baseline="-25000" dirty="0">
                <a:latin typeface="Times New Roman" panose="02020603050405020304" pitchFamily="18" charset="0"/>
              </a:rPr>
              <a:t>P</a:t>
            </a:r>
            <a:r>
              <a:rPr lang="en-US" altLang="de-DE" sz="1200" dirty="0">
                <a:latin typeface="Times New Roman" panose="02020603050405020304" pitchFamily="18" charset="0"/>
              </a:rPr>
              <a:t>, C</a:t>
            </a:r>
            <a:r>
              <a:rPr lang="en-US" altLang="de-DE" sz="1200" baseline="-25000" dirty="0">
                <a:latin typeface="Times New Roman" panose="02020603050405020304" pitchFamily="18" charset="0"/>
              </a:rPr>
              <a:t>T</a:t>
            </a:r>
            <a:r>
              <a:rPr lang="en-US" altLang="de-DE" sz="1200" dirty="0">
                <a:latin typeface="Times New Roman" panose="02020603050405020304" pitchFamily="18" charset="0"/>
              </a:rPr>
              <a:t> half-density radii</a:t>
            </a:r>
            <a:r>
              <a:rPr lang="en-US" altLang="de-DE" sz="1600" dirty="0">
                <a:latin typeface="Times New Roman" panose="02020603050405020304" pitchFamily="18" charset="0"/>
              </a:rPr>
              <a:t>         </a:t>
            </a:r>
          </a:p>
        </p:txBody>
      </p:sp>
      <p:pic>
        <p:nvPicPr>
          <p:cNvPr id="23" name="Picture 12" descr="GD160E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363" y="836712"/>
            <a:ext cx="3957637" cy="390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Line 14"/>
          <p:cNvSpPr>
            <a:spLocks noChangeShapeType="1"/>
          </p:cNvSpPr>
          <p:nvPr/>
        </p:nvSpPr>
        <p:spPr bwMode="auto">
          <a:xfrm>
            <a:off x="6675438" y="2281337"/>
            <a:ext cx="0" cy="1901825"/>
          </a:xfrm>
          <a:prstGeom prst="line">
            <a:avLst/>
          </a:prstGeom>
          <a:noFill/>
          <a:ln w="12700">
            <a:solidFill>
              <a:srgbClr val="FF0000"/>
            </a:solidFill>
            <a:prstDash val="lgDash"/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5" name="Text Box 15"/>
          <p:cNvSpPr txBox="1">
            <a:spLocks noChangeArrowheads="1"/>
          </p:cNvSpPr>
          <p:nvPr/>
        </p:nvSpPr>
        <p:spPr bwMode="auto">
          <a:xfrm>
            <a:off x="5648325" y="4749900"/>
            <a:ext cx="346075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de-DE" sz="1600" dirty="0">
                <a:solidFill>
                  <a:srgbClr val="FF0000"/>
                </a:solidFill>
                <a:latin typeface="Times New Roman" panose="02020603050405020304" pitchFamily="18" charset="0"/>
              </a:rPr>
              <a:t>Pure </a:t>
            </a:r>
            <a:r>
              <a:rPr lang="en-US" altLang="de-DE" sz="1600" dirty="0">
                <a:latin typeface="Times New Roman" panose="02020603050405020304" pitchFamily="18" charset="0"/>
              </a:rPr>
              <a:t>Coulomb excitation </a:t>
            </a:r>
            <a:r>
              <a:rPr lang="en-US" altLang="de-DE" sz="1600" dirty="0">
                <a:solidFill>
                  <a:srgbClr val="FF0000"/>
                </a:solidFill>
                <a:latin typeface="Times New Roman" panose="02020603050405020304" pitchFamily="18" charset="0"/>
              </a:rPr>
              <a:t>requires a</a:t>
            </a:r>
          </a:p>
          <a:p>
            <a:pPr algn="l"/>
            <a:r>
              <a:rPr lang="en-US" altLang="de-DE" sz="1600" dirty="0">
                <a:solidFill>
                  <a:srgbClr val="FF0000"/>
                </a:solidFill>
                <a:latin typeface="Times New Roman" panose="02020603050405020304" pitchFamily="18" charset="0"/>
              </a:rPr>
              <a:t>much larger distance</a:t>
            </a:r>
            <a:r>
              <a:rPr lang="en-US" altLang="de-DE" sz="1600" dirty="0">
                <a:solidFill>
                  <a:srgbClr val="CC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de-DE" sz="1600" dirty="0">
                <a:latin typeface="Times New Roman" panose="02020603050405020304" pitchFamily="18" charset="0"/>
              </a:rPr>
              <a:t>between the nuclei</a:t>
            </a:r>
          </a:p>
          <a:p>
            <a:pPr algn="l"/>
            <a:r>
              <a:rPr lang="en-US" altLang="de-DE" sz="1600" dirty="0">
                <a:latin typeface="Times New Roman" panose="02020603050405020304" pitchFamily="18" charset="0"/>
                <a:sym typeface="Wingdings" panose="05000000000000000000" pitchFamily="2" charset="2"/>
              </a:rPr>
              <a:t>”safe energy” requirement </a:t>
            </a:r>
          </a:p>
        </p:txBody>
      </p:sp>
      <p:graphicFrame>
        <p:nvGraphicFramePr>
          <p:cNvPr id="26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1993924"/>
              </p:ext>
            </p:extLst>
          </p:nvPr>
        </p:nvGraphicFramePr>
        <p:xfrm>
          <a:off x="358775" y="6188175"/>
          <a:ext cx="1547813" cy="312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63" name="Equation" r:id="rId6" imgW="1942920" imgH="393480" progId="Equation.3">
                  <p:embed/>
                </p:oleObj>
              </mc:Choice>
              <mc:Fallback>
                <p:oleObj name="Equation" r:id="rId6" imgW="1942920" imgH="393480" progId="Equation.3">
                  <p:embed/>
                  <p:pic>
                    <p:nvPicPr>
                      <p:cNvPr id="26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775" y="6188175"/>
                        <a:ext cx="1547813" cy="312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Line 17"/>
          <p:cNvSpPr>
            <a:spLocks noChangeShapeType="1"/>
          </p:cNvSpPr>
          <p:nvPr/>
        </p:nvSpPr>
        <p:spPr bwMode="auto">
          <a:xfrm>
            <a:off x="5867400" y="1446312"/>
            <a:ext cx="3168650" cy="0"/>
          </a:xfrm>
          <a:prstGeom prst="line">
            <a:avLst/>
          </a:prstGeom>
          <a:noFill/>
          <a:ln w="15875">
            <a:solidFill>
              <a:srgbClr val="0000CC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pSp>
        <p:nvGrpSpPr>
          <p:cNvPr id="28" name="Group 18"/>
          <p:cNvGrpSpPr>
            <a:grpSpLocks/>
          </p:cNvGrpSpPr>
          <p:nvPr/>
        </p:nvGrpSpPr>
        <p:grpSpPr bwMode="auto">
          <a:xfrm>
            <a:off x="38100" y="1554262"/>
            <a:ext cx="4048125" cy="2363788"/>
            <a:chOff x="24" y="1207"/>
            <a:chExt cx="2550" cy="1489"/>
          </a:xfrm>
        </p:grpSpPr>
        <p:pic>
          <p:nvPicPr>
            <p:cNvPr id="29" name="Picture 19" descr="ORBIT100MEV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1207"/>
              <a:ext cx="2448" cy="14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Oval 20"/>
            <p:cNvSpPr>
              <a:spLocks noChangeAspect="1" noChangeArrowheads="1"/>
            </p:cNvSpPr>
            <p:nvPr/>
          </p:nvSpPr>
          <p:spPr bwMode="auto">
            <a:xfrm rot="18840000">
              <a:off x="754" y="1947"/>
              <a:ext cx="317" cy="419"/>
            </a:xfrm>
            <a:prstGeom prst="ellipse">
              <a:avLst/>
            </a:prstGeom>
            <a:solidFill>
              <a:srgbClr val="0000FF">
                <a:alpha val="50000"/>
              </a:srgbClr>
            </a:solidFill>
            <a:ln w="127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1" name="Oval 21"/>
            <p:cNvSpPr>
              <a:spLocks noChangeAspect="1" noChangeArrowheads="1"/>
            </p:cNvSpPr>
            <p:nvPr/>
          </p:nvSpPr>
          <p:spPr bwMode="auto">
            <a:xfrm rot="18900000">
              <a:off x="1291" y="1493"/>
              <a:ext cx="376" cy="376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 w="127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2" name="Text Box 22"/>
            <p:cNvSpPr txBox="1">
              <a:spLocks noChangeArrowheads="1"/>
            </p:cNvSpPr>
            <p:nvPr/>
          </p:nvSpPr>
          <p:spPr bwMode="auto">
            <a:xfrm>
              <a:off x="2018" y="1488"/>
              <a:ext cx="55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1200" b="1">
                  <a:solidFill>
                    <a:srgbClr val="0000CC"/>
                  </a:solidFill>
                  <a:latin typeface="Times New Roman" panose="02020603050405020304" pitchFamily="18" charset="0"/>
                </a:rPr>
                <a:t>100 AMeV</a:t>
              </a:r>
            </a:p>
          </p:txBody>
        </p:sp>
        <p:sp>
          <p:nvSpPr>
            <p:cNvPr id="33" name="Line 23"/>
            <p:cNvSpPr>
              <a:spLocks noChangeShapeType="1"/>
            </p:cNvSpPr>
            <p:nvPr/>
          </p:nvSpPr>
          <p:spPr bwMode="auto">
            <a:xfrm rot="10800000">
              <a:off x="2109" y="1688"/>
              <a:ext cx="272" cy="0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47" name="Oval 24"/>
          <p:cNvSpPr>
            <a:spLocks noChangeAspect="1" noChangeArrowheads="1"/>
          </p:cNvSpPr>
          <p:nvPr/>
        </p:nvSpPr>
        <p:spPr bwMode="auto">
          <a:xfrm>
            <a:off x="790575" y="2409925"/>
            <a:ext cx="1306513" cy="1306512"/>
          </a:xfrm>
          <a:prstGeom prst="ellipse">
            <a:avLst/>
          </a:prstGeom>
          <a:noFill/>
          <a:ln w="12700" algn="ctr">
            <a:solidFill>
              <a:srgbClr val="FF000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Safe bombarding energy requirement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85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22"/>
          <p:cNvGrpSpPr>
            <a:grpSpLocks/>
          </p:cNvGrpSpPr>
          <p:nvPr/>
        </p:nvGrpSpPr>
        <p:grpSpPr bwMode="auto">
          <a:xfrm>
            <a:off x="38100" y="1554262"/>
            <a:ext cx="4048125" cy="2363788"/>
            <a:chOff x="24" y="1207"/>
            <a:chExt cx="2550" cy="1489"/>
          </a:xfrm>
        </p:grpSpPr>
        <p:pic>
          <p:nvPicPr>
            <p:cNvPr id="19" name="Picture 23" descr="ORBIT100MEV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1207"/>
              <a:ext cx="2448" cy="14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Oval 24"/>
            <p:cNvSpPr>
              <a:spLocks noChangeAspect="1" noChangeArrowheads="1"/>
            </p:cNvSpPr>
            <p:nvPr/>
          </p:nvSpPr>
          <p:spPr bwMode="auto">
            <a:xfrm rot="18840000">
              <a:off x="754" y="1947"/>
              <a:ext cx="317" cy="419"/>
            </a:xfrm>
            <a:prstGeom prst="ellipse">
              <a:avLst/>
            </a:prstGeom>
            <a:solidFill>
              <a:srgbClr val="0000FF">
                <a:alpha val="50000"/>
              </a:srgbClr>
            </a:solidFill>
            <a:ln w="127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4" name="Oval 25"/>
            <p:cNvSpPr>
              <a:spLocks noChangeAspect="1" noChangeArrowheads="1"/>
            </p:cNvSpPr>
            <p:nvPr/>
          </p:nvSpPr>
          <p:spPr bwMode="auto">
            <a:xfrm rot="18900000">
              <a:off x="1291" y="1493"/>
              <a:ext cx="376" cy="376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 w="127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5" name="Text Box 26"/>
            <p:cNvSpPr txBox="1">
              <a:spLocks noChangeArrowheads="1"/>
            </p:cNvSpPr>
            <p:nvPr/>
          </p:nvSpPr>
          <p:spPr bwMode="auto">
            <a:xfrm>
              <a:off x="2018" y="1488"/>
              <a:ext cx="55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1200" b="1">
                  <a:solidFill>
                    <a:srgbClr val="0000CC"/>
                  </a:solidFill>
                  <a:latin typeface="Times New Roman" panose="02020603050405020304" pitchFamily="18" charset="0"/>
                </a:rPr>
                <a:t>100 AMeV</a:t>
              </a:r>
            </a:p>
          </p:txBody>
        </p:sp>
        <p:sp>
          <p:nvSpPr>
            <p:cNvPr id="36" name="Line 27"/>
            <p:cNvSpPr>
              <a:spLocks noChangeShapeType="1"/>
            </p:cNvSpPr>
            <p:nvPr/>
          </p:nvSpPr>
          <p:spPr bwMode="auto">
            <a:xfrm rot="10800000">
              <a:off x="2109" y="1688"/>
              <a:ext cx="272" cy="0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aphicFrame>
        <p:nvGraphicFramePr>
          <p:cNvPr id="37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458196"/>
              </p:ext>
            </p:extLst>
          </p:nvPr>
        </p:nvGraphicFramePr>
        <p:xfrm>
          <a:off x="431800" y="5261075"/>
          <a:ext cx="2074863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62" name="Equation" r:id="rId4" imgW="1396800" imgH="215640" progId="Equation.3">
                  <p:embed/>
                </p:oleObj>
              </mc:Choice>
              <mc:Fallback>
                <p:oleObj name="Equation" r:id="rId4" imgW="1396800" imgH="215640" progId="Equation.3">
                  <p:embed/>
                  <p:pic>
                    <p:nvPicPr>
                      <p:cNvPr id="37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" y="5261075"/>
                        <a:ext cx="2074863" cy="320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 Box 11"/>
          <p:cNvSpPr txBox="1">
            <a:spLocks noChangeArrowheads="1"/>
          </p:cNvSpPr>
          <p:nvPr/>
        </p:nvSpPr>
        <p:spPr bwMode="auto">
          <a:xfrm>
            <a:off x="361950" y="4749900"/>
            <a:ext cx="3171825" cy="1081087"/>
          </a:xfrm>
          <a:prstGeom prst="rect">
            <a:avLst/>
          </a:prstGeom>
          <a:noFill/>
          <a:ln w="158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de-DE" sz="1400" dirty="0" smtClean="0">
                <a:latin typeface="Times New Roman" panose="02020603050405020304" pitchFamily="18" charset="0"/>
              </a:rPr>
              <a:t>Rutherford scattering only if </a:t>
            </a:r>
            <a:r>
              <a:rPr lang="en-US" altLang="de-DE" sz="14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D</a:t>
            </a:r>
            <a:r>
              <a:rPr lang="en-US" altLang="de-DE" sz="1400" baseline="-250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min</a:t>
            </a:r>
            <a:r>
              <a:rPr lang="en-US" altLang="de-DE" sz="1400" baseline="-250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de-DE" sz="1400" dirty="0" smtClean="0">
                <a:latin typeface="Times New Roman" panose="02020603050405020304" pitchFamily="18" charset="0"/>
              </a:rPr>
              <a:t>is large </a:t>
            </a:r>
          </a:p>
          <a:p>
            <a:pPr algn="l"/>
            <a:r>
              <a:rPr lang="en-US" altLang="de-DE" sz="1400" dirty="0" smtClean="0">
                <a:latin typeface="Times New Roman" panose="02020603050405020304" pitchFamily="18" charset="0"/>
              </a:rPr>
              <a:t>compared to </a:t>
            </a:r>
            <a:r>
              <a:rPr lang="en-US" altLang="de-DE" sz="1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nuclear radii + surfaces:</a:t>
            </a:r>
          </a:p>
          <a:p>
            <a:pPr algn="l"/>
            <a:endParaRPr lang="en-US" altLang="de-DE" sz="8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l"/>
            <a:endParaRPr lang="en-US" altLang="de-DE" sz="14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l"/>
            <a:r>
              <a:rPr lang="en-US" altLang="de-DE" sz="1200" dirty="0">
                <a:latin typeface="Times New Roman" panose="02020603050405020304" pitchFamily="18" charset="0"/>
              </a:rPr>
              <a:t>C</a:t>
            </a:r>
            <a:r>
              <a:rPr lang="en-US" altLang="de-DE" sz="1200" baseline="-25000" dirty="0">
                <a:latin typeface="Times New Roman" panose="02020603050405020304" pitchFamily="18" charset="0"/>
              </a:rPr>
              <a:t>P</a:t>
            </a:r>
            <a:r>
              <a:rPr lang="en-US" altLang="de-DE" sz="1200" dirty="0">
                <a:latin typeface="Times New Roman" panose="02020603050405020304" pitchFamily="18" charset="0"/>
              </a:rPr>
              <a:t>, C</a:t>
            </a:r>
            <a:r>
              <a:rPr lang="en-US" altLang="de-DE" sz="1200" baseline="-25000" dirty="0">
                <a:latin typeface="Times New Roman" panose="02020603050405020304" pitchFamily="18" charset="0"/>
              </a:rPr>
              <a:t>T</a:t>
            </a:r>
            <a:r>
              <a:rPr lang="en-US" altLang="de-DE" sz="1200" dirty="0">
                <a:latin typeface="Times New Roman" panose="02020603050405020304" pitchFamily="18" charset="0"/>
              </a:rPr>
              <a:t> half-density radii</a:t>
            </a:r>
            <a:r>
              <a:rPr lang="en-US" altLang="de-DE" sz="1400" dirty="0">
                <a:latin typeface="Times New Roman" panose="02020603050405020304" pitchFamily="18" charset="0"/>
              </a:rPr>
              <a:t>         </a:t>
            </a:r>
          </a:p>
        </p:txBody>
      </p:sp>
      <p:pic>
        <p:nvPicPr>
          <p:cNvPr id="39" name="Picture 12" descr="GD160E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363" y="836712"/>
            <a:ext cx="3957637" cy="390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Line 15"/>
          <p:cNvSpPr>
            <a:spLocks noChangeShapeType="1"/>
          </p:cNvSpPr>
          <p:nvPr/>
        </p:nvSpPr>
        <p:spPr bwMode="auto">
          <a:xfrm>
            <a:off x="5738813" y="2589312"/>
            <a:ext cx="3240087" cy="1588"/>
          </a:xfrm>
          <a:prstGeom prst="line">
            <a:avLst/>
          </a:prstGeom>
          <a:noFill/>
          <a:ln w="15875">
            <a:solidFill>
              <a:srgbClr val="FF000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2" name="Rectangle 16"/>
          <p:cNvSpPr>
            <a:spLocks noChangeArrowheads="1"/>
          </p:cNvSpPr>
          <p:nvPr/>
        </p:nvSpPr>
        <p:spPr bwMode="auto">
          <a:xfrm>
            <a:off x="4173538" y="4749900"/>
            <a:ext cx="4646612" cy="91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>
              <a:buClr>
                <a:srgbClr val="CC0099"/>
              </a:buClr>
              <a:buFont typeface="Wingdings" panose="05000000000000000000" pitchFamily="2" charset="2"/>
              <a:buNone/>
            </a:pPr>
            <a:r>
              <a:rPr lang="en-US" altLang="de-DE" sz="14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en-US" altLang="de-DE" sz="1400" b="0" dirty="0">
                <a:effectLst/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de-DE" sz="14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choose</a:t>
            </a:r>
            <a:r>
              <a:rPr lang="en-US" altLang="de-DE" sz="1400" b="0" dirty="0">
                <a:solidFill>
                  <a:srgbClr val="3333FF"/>
                </a:solidFill>
                <a:effectLst/>
                <a:latin typeface="Times New Roman" panose="02020603050405020304" pitchFamily="18" charset="0"/>
              </a:rPr>
              <a:t> adequate beam energy</a:t>
            </a:r>
            <a:r>
              <a:rPr lang="en-US" altLang="de-DE" sz="14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(</a:t>
            </a:r>
            <a:r>
              <a:rPr lang="en-US" altLang="de-DE" sz="1400" b="0" dirty="0">
                <a:solidFill>
                  <a:srgbClr val="3333FF"/>
                </a:solidFill>
                <a:effectLst/>
                <a:latin typeface="Times New Roman" panose="02020603050405020304" pitchFamily="18" charset="0"/>
              </a:rPr>
              <a:t>D &gt; </a:t>
            </a:r>
            <a:r>
              <a:rPr lang="en-US" altLang="de-DE" sz="1400" b="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</a:rPr>
              <a:t>D</a:t>
            </a:r>
            <a:r>
              <a:rPr lang="en-US" altLang="de-DE" sz="1400" b="0" baseline="-250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</a:rPr>
              <a:t>min</a:t>
            </a:r>
            <a:r>
              <a:rPr lang="en-US" altLang="de-DE" sz="1400" b="0" baseline="-25000" dirty="0">
                <a:solidFill>
                  <a:srgbClr val="3333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altLang="de-DE" sz="1400" b="0" dirty="0">
                <a:solidFill>
                  <a:srgbClr val="3333FF"/>
                </a:solidFill>
                <a:effectLst/>
                <a:latin typeface="Times New Roman" panose="02020603050405020304" pitchFamily="18" charset="0"/>
              </a:rPr>
              <a:t>for all </a:t>
            </a:r>
            <a:r>
              <a:rPr lang="en-US" altLang="de-DE" sz="1400" b="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sym typeface="Symbol" panose="05050102010706020507" pitchFamily="18" charset="2"/>
              </a:rPr>
              <a:t></a:t>
            </a:r>
            <a:r>
              <a:rPr lang="en-US" altLang="de-DE" sz="14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de-DE" sz="14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br>
              <a:rPr lang="en-US" altLang="de-DE" sz="14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</a:br>
            <a:r>
              <a:rPr lang="en-US" altLang="de-DE" sz="14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    </a:t>
            </a:r>
            <a:r>
              <a:rPr lang="en-US" altLang="de-DE" sz="1400" b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low-energy Coulomb excitation</a:t>
            </a:r>
            <a:br>
              <a:rPr lang="en-US" altLang="de-DE" sz="1400" b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</a:br>
            <a:r>
              <a:rPr lang="en-US" altLang="de-DE" sz="14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altLang="de-DE" sz="1400" b="0" dirty="0">
                <a:solidFill>
                  <a:srgbClr val="3333FF"/>
                </a:solidFill>
                <a:effectLst/>
                <a:latin typeface="Times New Roman" panose="02020603050405020304" pitchFamily="18" charset="0"/>
              </a:rPr>
              <a:t>limit scattering angle</a:t>
            </a:r>
            <a:r>
              <a:rPr lang="en-US" altLang="de-DE" sz="14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, i.e. select </a:t>
            </a:r>
            <a:r>
              <a:rPr lang="en-US" altLang="de-DE" sz="1400" b="0" dirty="0">
                <a:solidFill>
                  <a:srgbClr val="3333FF"/>
                </a:solidFill>
                <a:effectLst/>
                <a:latin typeface="Times New Roman" panose="02020603050405020304" pitchFamily="18" charset="0"/>
              </a:rPr>
              <a:t>impact parameter b &gt; </a:t>
            </a:r>
            <a:r>
              <a:rPr lang="en-US" altLang="de-DE" sz="1400" b="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</a:rPr>
              <a:t>D</a:t>
            </a:r>
            <a:r>
              <a:rPr lang="en-US" altLang="de-DE" sz="1400" b="0" baseline="-2500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</a:rPr>
              <a:t>min</a:t>
            </a:r>
            <a:r>
              <a:rPr lang="en-US" altLang="de-DE" sz="14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/>
            </a:r>
            <a:br>
              <a:rPr lang="en-US" altLang="de-DE" sz="14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</a:br>
            <a:r>
              <a:rPr lang="en-US" altLang="de-DE" sz="14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    </a:t>
            </a:r>
            <a:r>
              <a:rPr lang="en-US" altLang="de-DE" sz="1400" b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high-energy Coulomb excitation</a:t>
            </a:r>
            <a:endParaRPr lang="de-DE" altLang="de-DE" sz="1400" b="0" dirty="0">
              <a:solidFill>
                <a:srgbClr val="FF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3" name="Line 17"/>
          <p:cNvSpPr>
            <a:spLocks noChangeShapeType="1"/>
          </p:cNvSpPr>
          <p:nvPr/>
        </p:nvSpPr>
        <p:spPr bwMode="auto">
          <a:xfrm>
            <a:off x="2195513" y="1412975"/>
            <a:ext cx="0" cy="2735262"/>
          </a:xfrm>
          <a:prstGeom prst="line">
            <a:avLst/>
          </a:prstGeom>
          <a:noFill/>
          <a:ln w="15875">
            <a:solidFill>
              <a:srgbClr val="FF000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4" name="Text Box 18"/>
          <p:cNvSpPr txBox="1">
            <a:spLocks noChangeArrowheads="1"/>
          </p:cNvSpPr>
          <p:nvPr/>
        </p:nvSpPr>
        <p:spPr bwMode="auto">
          <a:xfrm>
            <a:off x="1979613" y="1043087"/>
            <a:ext cx="3619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de-DE" sz="1600">
                <a:solidFill>
                  <a:srgbClr val="FF0000"/>
                </a:solidFill>
                <a:latin typeface="Times New Roman" panose="02020603050405020304" pitchFamily="18" charset="0"/>
              </a:rPr>
              <a:t>D</a:t>
            </a:r>
            <a:r>
              <a:rPr lang="en-US" altLang="de-DE" sz="1600" baseline="-25000">
                <a:solidFill>
                  <a:srgbClr val="FF0000"/>
                </a:solidFill>
                <a:latin typeface="Times New Roman" panose="02020603050405020304" pitchFamily="18" charset="0"/>
              </a:rPr>
              <a:t>min</a:t>
            </a:r>
          </a:p>
        </p:txBody>
      </p:sp>
      <p:sp>
        <p:nvSpPr>
          <p:cNvPr id="45" name="Text Box 19"/>
          <p:cNvSpPr txBox="1">
            <a:spLocks noChangeArrowheads="1"/>
          </p:cNvSpPr>
          <p:nvPr/>
        </p:nvSpPr>
        <p:spPr bwMode="auto">
          <a:xfrm>
            <a:off x="5795963" y="1052612"/>
            <a:ext cx="31130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400">
                <a:solidFill>
                  <a:srgbClr val="0000CC"/>
                </a:solidFill>
                <a:latin typeface="Times New Roman" panose="02020603050405020304" pitchFamily="18" charset="0"/>
              </a:rPr>
              <a:t>&lt; 1% deviation from Coulomb excitation</a:t>
            </a:r>
          </a:p>
        </p:txBody>
      </p:sp>
      <p:sp>
        <p:nvSpPr>
          <p:cNvPr id="46" name="Line 21"/>
          <p:cNvSpPr>
            <a:spLocks noChangeShapeType="1"/>
          </p:cNvSpPr>
          <p:nvPr/>
        </p:nvSpPr>
        <p:spPr bwMode="auto">
          <a:xfrm>
            <a:off x="755650" y="1430437"/>
            <a:ext cx="3168650" cy="0"/>
          </a:xfrm>
          <a:prstGeom prst="line">
            <a:avLst/>
          </a:prstGeom>
          <a:noFill/>
          <a:ln w="15875">
            <a:solidFill>
              <a:srgbClr val="0000CC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8" name="Oval 28"/>
          <p:cNvSpPr>
            <a:spLocks noChangeAspect="1" noChangeArrowheads="1"/>
          </p:cNvSpPr>
          <p:nvPr/>
        </p:nvSpPr>
        <p:spPr bwMode="auto">
          <a:xfrm>
            <a:off x="790575" y="2409925"/>
            <a:ext cx="1306513" cy="1306512"/>
          </a:xfrm>
          <a:prstGeom prst="ellipse">
            <a:avLst/>
          </a:prstGeom>
          <a:noFill/>
          <a:ln w="12700" algn="ctr">
            <a:solidFill>
              <a:srgbClr val="FF000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Safe bombarding energy requirement </a:t>
            </a:r>
            <a:r>
              <a:rPr lang="en-US" sz="1800" dirty="0" smtClean="0">
                <a:solidFill>
                  <a:schemeClr val="tx1"/>
                </a:solidFill>
              </a:rPr>
              <a:t>– basic concept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17" name="Picture 20" descr="montcas1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363" y="0"/>
            <a:ext cx="1581150" cy="118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863" y="981175"/>
            <a:ext cx="4240212" cy="3509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" y="32"/>
            <a:ext cx="690183" cy="68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688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7.40741E-7 L -0.5592 -0.00139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6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2" grpId="0"/>
      <p:bldP spid="44" grpId="0"/>
      <p:bldP spid="4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27"/>
          <p:cNvGrpSpPr>
            <a:grpSpLocks/>
          </p:cNvGrpSpPr>
          <p:nvPr/>
        </p:nvGrpSpPr>
        <p:grpSpPr bwMode="auto">
          <a:xfrm>
            <a:off x="38100" y="1554262"/>
            <a:ext cx="4048125" cy="2363788"/>
            <a:chOff x="24" y="1207"/>
            <a:chExt cx="2550" cy="1489"/>
          </a:xfrm>
        </p:grpSpPr>
        <p:pic>
          <p:nvPicPr>
            <p:cNvPr id="14" name="Picture 28" descr="ORBIT100MEV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1207"/>
              <a:ext cx="2448" cy="14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Oval 29"/>
            <p:cNvSpPr>
              <a:spLocks noChangeAspect="1" noChangeArrowheads="1"/>
            </p:cNvSpPr>
            <p:nvPr/>
          </p:nvSpPr>
          <p:spPr bwMode="auto">
            <a:xfrm rot="18840000">
              <a:off x="754" y="1947"/>
              <a:ext cx="317" cy="419"/>
            </a:xfrm>
            <a:prstGeom prst="ellipse">
              <a:avLst/>
            </a:prstGeom>
            <a:solidFill>
              <a:srgbClr val="0000FF">
                <a:alpha val="50000"/>
              </a:srgbClr>
            </a:solidFill>
            <a:ln w="127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6" name="Oval 30"/>
            <p:cNvSpPr>
              <a:spLocks noChangeAspect="1" noChangeArrowheads="1"/>
            </p:cNvSpPr>
            <p:nvPr/>
          </p:nvSpPr>
          <p:spPr bwMode="auto">
            <a:xfrm rot="18900000">
              <a:off x="1291" y="1493"/>
              <a:ext cx="376" cy="376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 w="127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7" name="Text Box 31"/>
            <p:cNvSpPr txBox="1">
              <a:spLocks noChangeArrowheads="1"/>
            </p:cNvSpPr>
            <p:nvPr/>
          </p:nvSpPr>
          <p:spPr bwMode="auto">
            <a:xfrm>
              <a:off x="2018" y="1488"/>
              <a:ext cx="55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1200" b="1">
                  <a:solidFill>
                    <a:srgbClr val="0000CC"/>
                  </a:solidFill>
                  <a:latin typeface="Times New Roman" panose="02020603050405020304" pitchFamily="18" charset="0"/>
                </a:rPr>
                <a:t>100 AMeV</a:t>
              </a:r>
            </a:p>
          </p:txBody>
        </p:sp>
        <p:sp>
          <p:nvSpPr>
            <p:cNvPr id="18" name="Line 32"/>
            <p:cNvSpPr>
              <a:spLocks noChangeShapeType="1"/>
            </p:cNvSpPr>
            <p:nvPr/>
          </p:nvSpPr>
          <p:spPr bwMode="auto">
            <a:xfrm rot="10800000">
              <a:off x="2109" y="1688"/>
              <a:ext cx="272" cy="0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pic>
        <p:nvPicPr>
          <p:cNvPr id="19" name="Picture 2" descr="NewLyccaSi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4437162"/>
            <a:ext cx="4930775" cy="141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4454525" y="1165325"/>
            <a:ext cx="2444900" cy="965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de-DE" sz="1400" dirty="0">
                <a:latin typeface="Times New Roman" panose="02020603050405020304" pitchFamily="18" charset="0"/>
              </a:rPr>
              <a:t> </a:t>
            </a:r>
            <a:r>
              <a:rPr lang="en-US" altLang="de-DE" sz="1400" dirty="0">
                <a:solidFill>
                  <a:srgbClr val="0000CC"/>
                </a:solidFill>
                <a:latin typeface="Times New Roman" panose="02020603050405020304" pitchFamily="18" charset="0"/>
              </a:rPr>
              <a:t>distance of closest approach:</a:t>
            </a:r>
          </a:p>
          <a:p>
            <a:pPr algn="l">
              <a:lnSpc>
                <a:spcPct val="150000"/>
              </a:lnSpc>
              <a:buFont typeface="Wingdings" panose="05000000000000000000" pitchFamily="2" charset="2"/>
              <a:buNone/>
            </a:pPr>
            <a:endParaRPr lang="en-US" altLang="de-DE" sz="800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algn="l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altLang="de-DE" sz="1400" dirty="0">
                <a:latin typeface="Times New Roman" panose="02020603050405020304" pitchFamily="18" charset="0"/>
              </a:rPr>
              <a:t> </a:t>
            </a:r>
            <a:r>
              <a:rPr lang="en-US" altLang="de-DE" sz="1400" dirty="0">
                <a:solidFill>
                  <a:srgbClr val="0000CC"/>
                </a:solidFill>
                <a:latin typeface="Times New Roman" panose="02020603050405020304" pitchFamily="18" charset="0"/>
              </a:rPr>
              <a:t>impact parameter:</a:t>
            </a:r>
            <a:r>
              <a:rPr lang="en-US" altLang="de-DE" sz="1400" dirty="0">
                <a:latin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3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9991907"/>
              </p:ext>
            </p:extLst>
          </p:nvPr>
        </p:nvGraphicFramePr>
        <p:xfrm>
          <a:off x="6853238" y="1138337"/>
          <a:ext cx="2265362" cy="544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4" name="Equation" r:id="rId5" imgW="1803240" imgH="431640" progId="Equation.3">
                  <p:embed/>
                </p:oleObj>
              </mc:Choice>
              <mc:Fallback>
                <p:oleObj name="Equation" r:id="rId5" imgW="1803240" imgH="431640" progId="Equation.3">
                  <p:embed/>
                  <p:pic>
                    <p:nvPicPr>
                      <p:cNvPr id="3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3238" y="1138337"/>
                        <a:ext cx="2265362" cy="544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3567694"/>
              </p:ext>
            </p:extLst>
          </p:nvPr>
        </p:nvGraphicFramePr>
        <p:xfrm>
          <a:off x="6861175" y="1741587"/>
          <a:ext cx="1349375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5" name="Equation" r:id="rId7" imgW="1079280" imgH="431640" progId="Equation.3">
                  <p:embed/>
                </p:oleObj>
              </mc:Choice>
              <mc:Fallback>
                <p:oleObj name="Equation" r:id="rId7" imgW="1079280" imgH="431640" progId="Equation.3">
                  <p:embed/>
                  <p:pic>
                    <p:nvPicPr>
                      <p:cNvPr id="3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61175" y="1741587"/>
                        <a:ext cx="1349375" cy="53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3" name="Group 14"/>
          <p:cNvGrpSpPr>
            <a:grpSpLocks/>
          </p:cNvGrpSpPr>
          <p:nvPr/>
        </p:nvGrpSpPr>
        <p:grpSpPr bwMode="auto">
          <a:xfrm>
            <a:off x="0" y="836712"/>
            <a:ext cx="4221163" cy="4198938"/>
            <a:chOff x="0" y="754"/>
            <a:chExt cx="2659" cy="2645"/>
          </a:xfrm>
        </p:grpSpPr>
        <p:pic>
          <p:nvPicPr>
            <p:cNvPr id="34" name="Picture 15" descr="LINE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54"/>
              <a:ext cx="2659" cy="26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Line 16"/>
            <p:cNvSpPr>
              <a:spLocks noChangeShapeType="1"/>
            </p:cNvSpPr>
            <p:nvPr/>
          </p:nvSpPr>
          <p:spPr bwMode="auto">
            <a:xfrm>
              <a:off x="464" y="1036"/>
              <a:ext cx="2177" cy="0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6" name="Text Box 17"/>
            <p:cNvSpPr txBox="1">
              <a:spLocks noChangeArrowheads="1"/>
            </p:cNvSpPr>
            <p:nvPr/>
          </p:nvSpPr>
          <p:spPr bwMode="auto">
            <a:xfrm>
              <a:off x="431" y="844"/>
              <a:ext cx="132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1400">
                  <a:solidFill>
                    <a:srgbClr val="FF0000"/>
                  </a:solidFill>
                  <a:latin typeface="Times New Roman" panose="02020603050405020304" pitchFamily="18" charset="0"/>
                </a:rPr>
                <a:t>straight line approximation</a:t>
              </a:r>
            </a:p>
          </p:txBody>
        </p:sp>
      </p:grpSp>
      <p:graphicFrame>
        <p:nvGraphicFramePr>
          <p:cNvPr id="37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2255840"/>
              </p:ext>
            </p:extLst>
          </p:nvPr>
        </p:nvGraphicFramePr>
        <p:xfrm>
          <a:off x="6848475" y="1700312"/>
          <a:ext cx="1984375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6" name="Equation" r:id="rId10" imgW="1587240" imgH="495000" progId="Equation.3">
                  <p:embed/>
                </p:oleObj>
              </mc:Choice>
              <mc:Fallback>
                <p:oleObj name="Equation" r:id="rId10" imgW="1587240" imgH="495000" progId="Equation.3">
                  <p:embed/>
                  <p:pic>
                    <p:nvPicPr>
                      <p:cNvPr id="37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8475" y="1700312"/>
                        <a:ext cx="1984375" cy="619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 Box 19"/>
          <p:cNvSpPr txBox="1">
            <a:spLocks noChangeArrowheads="1"/>
          </p:cNvSpPr>
          <p:nvPr/>
        </p:nvSpPr>
        <p:spPr bwMode="auto">
          <a:xfrm>
            <a:off x="4468813" y="2370237"/>
            <a:ext cx="3013075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altLang="de-DE" sz="1400">
                <a:latin typeface="Times New Roman" panose="02020603050405020304" pitchFamily="18" charset="0"/>
              </a:rPr>
              <a:t> </a:t>
            </a:r>
            <a:r>
              <a:rPr lang="en-US" altLang="de-DE" sz="1400">
                <a:solidFill>
                  <a:srgbClr val="FF0000"/>
                </a:solidFill>
                <a:latin typeface="Times New Roman" panose="02020603050405020304" pitchFamily="18" charset="0"/>
              </a:rPr>
              <a:t>straight line</a:t>
            </a:r>
            <a:r>
              <a:rPr lang="en-US" altLang="de-DE" sz="1400">
                <a:latin typeface="Times New Roman" panose="02020603050405020304" pitchFamily="18" charset="0"/>
              </a:rPr>
              <a:t> for large E</a:t>
            </a:r>
            <a:r>
              <a:rPr lang="en-US" altLang="de-DE" sz="1400" baseline="-25000">
                <a:latin typeface="Times New Roman" panose="02020603050405020304" pitchFamily="18" charset="0"/>
              </a:rPr>
              <a:t>cm</a:t>
            </a:r>
            <a:r>
              <a:rPr lang="en-US" altLang="de-DE" sz="1400">
                <a:latin typeface="Times New Roman" panose="02020603050405020304" pitchFamily="18" charset="0"/>
              </a:rPr>
              <a:t>:        </a:t>
            </a:r>
            <a:r>
              <a:rPr lang="en-US" altLang="de-DE" sz="1400">
                <a:solidFill>
                  <a:srgbClr val="FF0000"/>
                </a:solidFill>
                <a:latin typeface="Times New Roman" panose="02020603050405020304" pitchFamily="18" charset="0"/>
              </a:rPr>
              <a:t>b = D</a:t>
            </a:r>
            <a:r>
              <a:rPr lang="en-US" altLang="de-DE" sz="14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9" name="Text Box 20"/>
          <p:cNvSpPr txBox="1">
            <a:spLocks noChangeArrowheads="1"/>
          </p:cNvSpPr>
          <p:nvPr/>
        </p:nvSpPr>
        <p:spPr bwMode="auto">
          <a:xfrm>
            <a:off x="7043738" y="4076800"/>
            <a:ext cx="1849437" cy="349250"/>
          </a:xfrm>
          <a:prstGeom prst="rect">
            <a:avLst/>
          </a:prstGeom>
          <a:noFill/>
          <a:ln w="127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600">
                <a:latin typeface="Times New Roman" panose="02020603050405020304" pitchFamily="18" charset="0"/>
              </a:rPr>
              <a:t>zero degree detector</a:t>
            </a:r>
          </a:p>
        </p:txBody>
      </p:sp>
      <p:sp>
        <p:nvSpPr>
          <p:cNvPr id="40" name="Rectangle 21"/>
          <p:cNvSpPr>
            <a:spLocks noChangeArrowheads="1"/>
          </p:cNvSpPr>
          <p:nvPr/>
        </p:nvSpPr>
        <p:spPr bwMode="auto">
          <a:xfrm>
            <a:off x="7092950" y="4724500"/>
            <a:ext cx="71913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en-US" altLang="de-DE" sz="1800" b="0">
                <a:solidFill>
                  <a:srgbClr val="CC3300"/>
                </a:solidFill>
                <a:latin typeface="Lucida Console" panose="020B0609040504020204" pitchFamily="49" charset="0"/>
              </a:rPr>
              <a:t>LYCCA</a:t>
            </a:r>
          </a:p>
        </p:txBody>
      </p:sp>
      <p:sp>
        <p:nvSpPr>
          <p:cNvPr id="41" name="Text Box 22"/>
          <p:cNvSpPr txBox="1">
            <a:spLocks noChangeArrowheads="1"/>
          </p:cNvSpPr>
          <p:nvPr/>
        </p:nvSpPr>
        <p:spPr bwMode="auto">
          <a:xfrm>
            <a:off x="358775" y="6188175"/>
            <a:ext cx="22479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200" b="1">
                <a:solidFill>
                  <a:srgbClr val="CC3300"/>
                </a:solidFill>
                <a:latin typeface="Times New Roman" panose="02020603050405020304" pitchFamily="18" charset="0"/>
              </a:rPr>
              <a:t>L</a:t>
            </a:r>
            <a:r>
              <a:rPr lang="en-US" altLang="de-DE" sz="1200">
                <a:latin typeface="Times New Roman" panose="02020603050405020304" pitchFamily="18" charset="0"/>
              </a:rPr>
              <a:t>und </a:t>
            </a:r>
            <a:r>
              <a:rPr lang="en-US" altLang="de-DE" sz="1200" b="1">
                <a:solidFill>
                  <a:srgbClr val="CC3300"/>
                </a:solidFill>
                <a:latin typeface="Times New Roman" panose="02020603050405020304" pitchFamily="18" charset="0"/>
              </a:rPr>
              <a:t>Y</a:t>
            </a:r>
            <a:r>
              <a:rPr lang="en-US" altLang="de-DE" sz="1200">
                <a:latin typeface="Times New Roman" panose="02020603050405020304" pitchFamily="18" charset="0"/>
              </a:rPr>
              <a:t>ork </a:t>
            </a:r>
            <a:r>
              <a:rPr lang="en-US" altLang="de-DE" sz="1200" b="1">
                <a:solidFill>
                  <a:srgbClr val="CC3300"/>
                </a:solidFill>
                <a:latin typeface="Times New Roman" panose="02020603050405020304" pitchFamily="18" charset="0"/>
              </a:rPr>
              <a:t>C</a:t>
            </a:r>
            <a:r>
              <a:rPr lang="en-US" altLang="de-DE" sz="1200">
                <a:latin typeface="Times New Roman" panose="02020603050405020304" pitchFamily="18" charset="0"/>
              </a:rPr>
              <a:t>ologne </a:t>
            </a:r>
            <a:r>
              <a:rPr lang="en-US" altLang="de-DE" sz="1200" b="1">
                <a:solidFill>
                  <a:srgbClr val="CC3300"/>
                </a:solidFill>
                <a:latin typeface="Times New Roman" panose="02020603050405020304" pitchFamily="18" charset="0"/>
              </a:rPr>
              <a:t>CA</a:t>
            </a:r>
            <a:r>
              <a:rPr lang="en-US" altLang="de-DE" sz="1200">
                <a:latin typeface="Times New Roman" panose="02020603050405020304" pitchFamily="18" charset="0"/>
              </a:rPr>
              <a:t>lorimeter</a:t>
            </a:r>
            <a:endParaRPr lang="de-DE" altLang="de-DE" sz="1200">
              <a:latin typeface="Times New Roman" panose="02020603050405020304" pitchFamily="18" charset="0"/>
            </a:endParaRPr>
          </a:p>
        </p:txBody>
      </p:sp>
      <p:sp>
        <p:nvSpPr>
          <p:cNvPr id="42" name="Text Box 23"/>
          <p:cNvSpPr txBox="1">
            <a:spLocks noChangeArrowheads="1"/>
          </p:cNvSpPr>
          <p:nvPr/>
        </p:nvSpPr>
        <p:spPr bwMode="auto">
          <a:xfrm>
            <a:off x="6300788" y="5229325"/>
            <a:ext cx="427037" cy="250825"/>
          </a:xfrm>
          <a:prstGeom prst="rect">
            <a:avLst/>
          </a:pr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tIns="18288" rIns="45720" bIns="18288">
            <a:spAutoFit/>
          </a:bodyPr>
          <a:lstStyle/>
          <a:p>
            <a:r>
              <a:rPr lang="en-US" altLang="de-DE" sz="1400">
                <a:latin typeface="Times New Roman" panose="02020603050405020304" pitchFamily="18" charset="0"/>
              </a:rPr>
              <a:t>TOF</a:t>
            </a:r>
          </a:p>
        </p:txBody>
      </p:sp>
      <p:sp>
        <p:nvSpPr>
          <p:cNvPr id="43" name="Text Box 24"/>
          <p:cNvSpPr txBox="1">
            <a:spLocks noChangeArrowheads="1"/>
          </p:cNvSpPr>
          <p:nvPr/>
        </p:nvSpPr>
        <p:spPr bwMode="auto">
          <a:xfrm>
            <a:off x="8101013" y="5664300"/>
            <a:ext cx="314325" cy="250825"/>
          </a:xfrm>
          <a:prstGeom prst="rect">
            <a:avLst/>
          </a:pr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tIns="18288" rIns="45720" bIns="18288">
            <a:spAutoFit/>
          </a:bodyPr>
          <a:lstStyle/>
          <a:p>
            <a:r>
              <a:rPr lang="el-GR" altLang="de-DE" sz="140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altLang="de-DE" sz="140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el-GR" altLang="de-DE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 Box 25"/>
          <p:cNvSpPr txBox="1">
            <a:spLocks noChangeArrowheads="1"/>
          </p:cNvSpPr>
          <p:nvPr/>
        </p:nvSpPr>
        <p:spPr bwMode="auto">
          <a:xfrm>
            <a:off x="8675688" y="5770662"/>
            <a:ext cx="200025" cy="25082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tIns="18288" rIns="45720" bIns="18288">
            <a:spAutoFit/>
          </a:bodyPr>
          <a:lstStyle/>
          <a:p>
            <a:r>
              <a:rPr lang="en-US" altLang="de-DE" sz="1400">
                <a:solidFill>
                  <a:schemeClr val="bg1"/>
                </a:solidFill>
                <a:latin typeface="Times New Roman" panose="02020603050405020304" pitchFamily="18" charset="0"/>
              </a:rPr>
              <a:t>E</a:t>
            </a:r>
          </a:p>
        </p:txBody>
      </p:sp>
      <p:sp>
        <p:nvSpPr>
          <p:cNvPr id="45" name="Text Box 26"/>
          <p:cNvSpPr txBox="1">
            <a:spLocks noChangeArrowheads="1"/>
          </p:cNvSpPr>
          <p:nvPr/>
        </p:nvSpPr>
        <p:spPr bwMode="auto">
          <a:xfrm>
            <a:off x="6156325" y="5445225"/>
            <a:ext cx="7524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200">
                <a:latin typeface="Times New Roman" panose="02020603050405020304" pitchFamily="18" charset="0"/>
              </a:rPr>
              <a:t>s = 3.1 m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High-energy Coulomb excitation </a:t>
            </a:r>
            <a:r>
              <a:rPr lang="en-US" sz="1800" dirty="0" smtClean="0">
                <a:solidFill>
                  <a:schemeClr val="tx1"/>
                </a:solidFill>
              </a:rPr>
              <a:t>– straight line approximation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47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 animBg="1"/>
      <p:bldP spid="40" grpId="0"/>
      <p:bldP spid="41" grpId="0"/>
      <p:bldP spid="42" grpId="0" animBg="1"/>
      <p:bldP spid="43" grpId="0" animBg="1"/>
      <p:bldP spid="44" grpId="0" animBg="1"/>
      <p:bldP spid="4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6"/>
          <p:cNvGrpSpPr>
            <a:grpSpLocks/>
          </p:cNvGrpSpPr>
          <p:nvPr/>
        </p:nvGrpSpPr>
        <p:grpSpPr bwMode="auto">
          <a:xfrm>
            <a:off x="0" y="836712"/>
            <a:ext cx="4103688" cy="3079750"/>
            <a:chOff x="0" y="754"/>
            <a:chExt cx="2585" cy="1940"/>
          </a:xfrm>
        </p:grpSpPr>
        <p:pic>
          <p:nvPicPr>
            <p:cNvPr id="27" name="Picture 7" descr="ORBIT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54"/>
              <a:ext cx="2120" cy="1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Oval 8"/>
            <p:cNvSpPr>
              <a:spLocks noChangeAspect="1" noChangeArrowheads="1"/>
            </p:cNvSpPr>
            <p:nvPr/>
          </p:nvSpPr>
          <p:spPr bwMode="auto">
            <a:xfrm rot="18900000">
              <a:off x="535" y="1931"/>
              <a:ext cx="330" cy="436"/>
            </a:xfrm>
            <a:prstGeom prst="ellipse">
              <a:avLst/>
            </a:prstGeom>
            <a:solidFill>
              <a:srgbClr val="0000FF">
                <a:alpha val="50000"/>
              </a:srgbClr>
            </a:solidFill>
            <a:ln w="127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9" name="Oval 9"/>
            <p:cNvSpPr>
              <a:spLocks noChangeAspect="1" noChangeArrowheads="1"/>
            </p:cNvSpPr>
            <p:nvPr/>
          </p:nvSpPr>
          <p:spPr bwMode="auto">
            <a:xfrm rot="18900000">
              <a:off x="1444" y="1773"/>
              <a:ext cx="389" cy="389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 w="127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0" name="Line 10"/>
            <p:cNvSpPr>
              <a:spLocks noChangeAspect="1" noChangeShapeType="1"/>
            </p:cNvSpPr>
            <p:nvPr/>
          </p:nvSpPr>
          <p:spPr bwMode="auto">
            <a:xfrm>
              <a:off x="2058" y="1979"/>
              <a:ext cx="0" cy="17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6" name="Text Box 11"/>
            <p:cNvSpPr txBox="1">
              <a:spLocks noChangeAspect="1" noChangeArrowheads="1"/>
            </p:cNvSpPr>
            <p:nvPr/>
          </p:nvSpPr>
          <p:spPr bwMode="auto">
            <a:xfrm>
              <a:off x="2058" y="1978"/>
              <a:ext cx="52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de-DE" sz="1400">
                  <a:solidFill>
                    <a:srgbClr val="0000FF"/>
                  </a:solidFill>
                  <a:latin typeface="Times New Roman" panose="02020603050405020304" pitchFamily="18" charset="0"/>
                </a:rPr>
                <a:t>b=5.2 fm</a:t>
              </a:r>
            </a:p>
          </p:txBody>
        </p:sp>
        <p:sp>
          <p:nvSpPr>
            <p:cNvPr id="47" name="Text Box 12"/>
            <p:cNvSpPr txBox="1">
              <a:spLocks noChangeAspect="1" noChangeArrowheads="1"/>
            </p:cNvSpPr>
            <p:nvPr/>
          </p:nvSpPr>
          <p:spPr bwMode="auto">
            <a:xfrm rot="19800000">
              <a:off x="777" y="1848"/>
              <a:ext cx="137" cy="1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de-DE" sz="1400">
                  <a:solidFill>
                    <a:srgbClr val="0000FF"/>
                  </a:solidFill>
                  <a:latin typeface="Times New Roman" panose="02020603050405020304" pitchFamily="18" charset="0"/>
                </a:rPr>
                <a:t> D </a:t>
              </a:r>
              <a:endParaRPr lang="en-US" altLang="de-DE" sz="1400" baseline="-25000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</p:grpSp>
      <p:pic>
        <p:nvPicPr>
          <p:cNvPr id="48" name="Picture 21" descr="graz_p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836712"/>
            <a:ext cx="4095750" cy="413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xt Box 22"/>
          <p:cNvSpPr txBox="1">
            <a:spLocks noChangeArrowheads="1"/>
          </p:cNvSpPr>
          <p:nvPr/>
        </p:nvSpPr>
        <p:spPr bwMode="auto">
          <a:xfrm>
            <a:off x="4570413" y="1771750"/>
            <a:ext cx="2327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400">
                <a:latin typeface="Times New Roman" panose="02020603050405020304" pitchFamily="18" charset="0"/>
              </a:rPr>
              <a:t>For nonrelativistic projectiles:</a:t>
            </a:r>
          </a:p>
        </p:txBody>
      </p:sp>
      <p:graphicFrame>
        <p:nvGraphicFramePr>
          <p:cNvPr id="50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4581977"/>
              </p:ext>
            </p:extLst>
          </p:nvPr>
        </p:nvGraphicFramePr>
        <p:xfrm>
          <a:off x="5218113" y="2132112"/>
          <a:ext cx="320675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01" name="Equation" r:id="rId5" imgW="2565360" imgH="457200" progId="Equation.3">
                  <p:embed/>
                </p:oleObj>
              </mc:Choice>
              <mc:Fallback>
                <p:oleObj name="Equation" r:id="rId5" imgW="2565360" imgH="457200" progId="Equation.3">
                  <p:embed/>
                  <p:pic>
                    <p:nvPicPr>
                      <p:cNvPr id="5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8113" y="2132112"/>
                        <a:ext cx="3206750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Text Box 24"/>
          <p:cNvSpPr txBox="1">
            <a:spLocks noChangeArrowheads="1"/>
          </p:cNvSpPr>
          <p:nvPr/>
        </p:nvSpPr>
        <p:spPr bwMode="auto">
          <a:xfrm>
            <a:off x="4570413" y="2924275"/>
            <a:ext cx="29337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400">
                <a:latin typeface="Times New Roman" panose="02020603050405020304" pitchFamily="18" charset="0"/>
              </a:rPr>
              <a:t>For relativistic projectiles (                ):</a:t>
            </a:r>
          </a:p>
        </p:txBody>
      </p:sp>
      <p:graphicFrame>
        <p:nvGraphicFramePr>
          <p:cNvPr id="52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2110564"/>
              </p:ext>
            </p:extLst>
          </p:nvPr>
        </p:nvGraphicFramePr>
        <p:xfrm>
          <a:off x="5921375" y="3284637"/>
          <a:ext cx="168275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02" name="Equation" r:id="rId7" imgW="1346040" imgH="457200" progId="Equation.3">
                  <p:embed/>
                </p:oleObj>
              </mc:Choice>
              <mc:Fallback>
                <p:oleObj name="Equation" r:id="rId7" imgW="1346040" imgH="457200" progId="Equation.3">
                  <p:embed/>
                  <p:pic>
                    <p:nvPicPr>
                      <p:cNvPr id="52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1375" y="3284637"/>
                        <a:ext cx="1682750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4773738"/>
              </p:ext>
            </p:extLst>
          </p:nvPr>
        </p:nvGraphicFramePr>
        <p:xfrm>
          <a:off x="6588125" y="2948087"/>
          <a:ext cx="746125" cy="28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03" name="Equation" r:id="rId9" imgW="596880" imgH="228600" progId="Equation.3">
                  <p:embed/>
                </p:oleObj>
              </mc:Choice>
              <mc:Fallback>
                <p:oleObj name="Equation" r:id="rId9" imgW="596880" imgH="228600" progId="Equation.3">
                  <p:embed/>
                  <p:pic>
                    <p:nvPicPr>
                      <p:cNvPr id="53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125" y="2948087"/>
                        <a:ext cx="746125" cy="285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" name="Text Box 31"/>
          <p:cNvSpPr txBox="1">
            <a:spLocks noChangeArrowheads="1"/>
          </p:cNvSpPr>
          <p:nvPr/>
        </p:nvSpPr>
        <p:spPr bwMode="auto">
          <a:xfrm>
            <a:off x="4454525" y="1165325"/>
            <a:ext cx="2422525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de-DE" sz="1400">
                <a:latin typeface="Times New Roman" panose="02020603050405020304" pitchFamily="18" charset="0"/>
              </a:rPr>
              <a:t> </a:t>
            </a:r>
            <a:r>
              <a:rPr lang="en-US" altLang="de-DE" sz="1400">
                <a:solidFill>
                  <a:srgbClr val="FF0000"/>
                </a:solidFill>
                <a:latin typeface="Times New Roman" panose="02020603050405020304" pitchFamily="18" charset="0"/>
              </a:rPr>
              <a:t>distance of closest approach:</a:t>
            </a:r>
            <a:endParaRPr lang="en-US" altLang="de-DE" sz="1400">
              <a:latin typeface="Times New Roman" panose="02020603050405020304" pitchFamily="18" charset="0"/>
            </a:endParaRPr>
          </a:p>
        </p:txBody>
      </p:sp>
      <p:graphicFrame>
        <p:nvGraphicFramePr>
          <p:cNvPr id="55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4500835"/>
              </p:ext>
            </p:extLst>
          </p:nvPr>
        </p:nvGraphicFramePr>
        <p:xfrm>
          <a:off x="6853238" y="1138337"/>
          <a:ext cx="2265362" cy="544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04" name="Equation" r:id="rId11" imgW="1803240" imgH="431640" progId="Equation.3">
                  <p:embed/>
                </p:oleObj>
              </mc:Choice>
              <mc:Fallback>
                <p:oleObj name="Equation" r:id="rId11" imgW="1803240" imgH="431640" progId="Equation.3">
                  <p:embed/>
                  <p:pic>
                    <p:nvPicPr>
                      <p:cNvPr id="55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3238" y="1138337"/>
                        <a:ext cx="2265362" cy="544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Text Box 33"/>
          <p:cNvSpPr txBox="1">
            <a:spLocks noChangeArrowheads="1"/>
          </p:cNvSpPr>
          <p:nvPr/>
        </p:nvSpPr>
        <p:spPr bwMode="auto">
          <a:xfrm>
            <a:off x="2393950" y="1940025"/>
            <a:ext cx="13144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600">
                <a:latin typeface="Times New Roman" panose="02020603050405020304" pitchFamily="18" charset="0"/>
              </a:rPr>
              <a:t>at 100 MeV/u</a:t>
            </a:r>
          </a:p>
        </p:txBody>
      </p:sp>
      <p:sp>
        <p:nvSpPr>
          <p:cNvPr id="57" name="Text Box 34"/>
          <p:cNvSpPr txBox="1">
            <a:spLocks noChangeArrowheads="1"/>
          </p:cNvSpPr>
          <p:nvPr/>
        </p:nvSpPr>
        <p:spPr bwMode="auto">
          <a:xfrm rot="16200000">
            <a:off x="-792957" y="2480569"/>
            <a:ext cx="1992313" cy="33655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de-DE" sz="1600" i="1">
                <a:latin typeface="Times New Roman" panose="02020603050405020304" pitchFamily="18" charset="0"/>
              </a:rPr>
              <a:t>grazing angle (mrad)</a:t>
            </a:r>
            <a:endParaRPr lang="de-DE" altLang="de-DE" sz="1600"/>
          </a:p>
        </p:txBody>
      </p:sp>
      <p:sp>
        <p:nvSpPr>
          <p:cNvPr id="58" name="Text Box 35"/>
          <p:cNvSpPr txBox="1">
            <a:spLocks noChangeArrowheads="1"/>
          </p:cNvSpPr>
          <p:nvPr/>
        </p:nvSpPr>
        <p:spPr bwMode="auto">
          <a:xfrm>
            <a:off x="1331913" y="4722912"/>
            <a:ext cx="2339975" cy="290513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>
            <a:spAutoFit/>
          </a:bodyPr>
          <a:lstStyle/>
          <a:p>
            <a:r>
              <a:rPr lang="en-US" altLang="de-DE" sz="1600" i="1">
                <a:latin typeface="Times New Roman" panose="02020603050405020304" pitchFamily="18" charset="0"/>
              </a:rPr>
              <a:t>projectile mass number A</a:t>
            </a:r>
            <a:r>
              <a:rPr lang="en-US" altLang="de-DE" sz="1600" i="1" baseline="-25000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59" name="Text Box 36"/>
          <p:cNvSpPr txBox="1">
            <a:spLocks noChangeArrowheads="1"/>
          </p:cNvSpPr>
          <p:nvPr/>
        </p:nvSpPr>
        <p:spPr bwMode="auto">
          <a:xfrm>
            <a:off x="4570413" y="4338737"/>
            <a:ext cx="18526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600" i="1">
                <a:solidFill>
                  <a:srgbClr val="FF0000"/>
                </a:solidFill>
                <a:latin typeface="Times New Roman" panose="02020603050405020304" pitchFamily="18" charset="0"/>
              </a:rPr>
              <a:t>Coulomb excitation:</a:t>
            </a:r>
          </a:p>
        </p:txBody>
      </p:sp>
      <p:graphicFrame>
        <p:nvGraphicFramePr>
          <p:cNvPr id="60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4955777"/>
              </p:ext>
            </p:extLst>
          </p:nvPr>
        </p:nvGraphicFramePr>
        <p:xfrm>
          <a:off x="6507163" y="4341912"/>
          <a:ext cx="998537" cy="38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05" name="Equation" r:id="rId13" imgW="660240" imgH="253800" progId="Equation.3">
                  <p:embed/>
                </p:oleObj>
              </mc:Choice>
              <mc:Fallback>
                <p:oleObj name="Equation" r:id="rId13" imgW="660240" imgH="253800" progId="Equation.3">
                  <p:embed/>
                  <p:pic>
                    <p:nvPicPr>
                      <p:cNvPr id="60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7163" y="4341912"/>
                        <a:ext cx="998537" cy="382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" name="Rectangle 38"/>
          <p:cNvSpPr>
            <a:spLocks noChangeArrowheads="1"/>
          </p:cNvSpPr>
          <p:nvPr/>
        </p:nvSpPr>
        <p:spPr bwMode="auto">
          <a:xfrm>
            <a:off x="4572000" y="4318100"/>
            <a:ext cx="2952750" cy="431800"/>
          </a:xfrm>
          <a:prstGeom prst="rect">
            <a:avLst/>
          </a:prstGeom>
          <a:noFill/>
          <a:ln w="952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700" dirty="0" smtClean="0"/>
              <a:t>High-energy Coulomb excitation </a:t>
            </a:r>
            <a:r>
              <a:rPr lang="en-US" sz="2000" dirty="0" smtClean="0">
                <a:solidFill>
                  <a:schemeClr val="tx1"/>
                </a:solidFill>
              </a:rPr>
              <a:t>– grazing angle and angular coverage of LYCCA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146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1" grpId="0"/>
      <p:bldP spid="5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1" descr="GRUENSCHLOS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7075"/>
            <a:ext cx="4516438" cy="342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7"/>
          <p:cNvSpPr txBox="1">
            <a:spLocks noChangeArrowheads="1"/>
          </p:cNvSpPr>
          <p:nvPr/>
        </p:nvSpPr>
        <p:spPr bwMode="auto">
          <a:xfrm>
            <a:off x="5249863" y="1339950"/>
            <a:ext cx="3138487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de-DE" altLang="de-DE" baseline="30000" dirty="0">
                <a:solidFill>
                  <a:srgbClr val="0000CC"/>
                </a:solidFill>
                <a:latin typeface="Times New Roman" panose="02020603050405020304" pitchFamily="18" charset="0"/>
              </a:rPr>
              <a:t>136</a:t>
            </a:r>
            <a:r>
              <a:rPr lang="de-DE" altLang="de-DE" dirty="0">
                <a:solidFill>
                  <a:srgbClr val="0000CC"/>
                </a:solidFill>
                <a:latin typeface="Times New Roman" panose="02020603050405020304" pitchFamily="18" charset="0"/>
              </a:rPr>
              <a:t>Xe on </a:t>
            </a:r>
            <a:r>
              <a:rPr lang="de-DE" altLang="de-DE" baseline="30000" dirty="0">
                <a:solidFill>
                  <a:srgbClr val="0000CC"/>
                </a:solidFill>
                <a:latin typeface="Times New Roman" panose="02020603050405020304" pitchFamily="18" charset="0"/>
              </a:rPr>
              <a:t>208</a:t>
            </a:r>
            <a:r>
              <a:rPr lang="de-DE" altLang="de-DE" dirty="0">
                <a:solidFill>
                  <a:srgbClr val="0000CC"/>
                </a:solidFill>
                <a:latin typeface="Times New Roman" panose="02020603050405020304" pitchFamily="18" charset="0"/>
              </a:rPr>
              <a:t>Pb at 700 </a:t>
            </a:r>
            <a:r>
              <a:rPr lang="de-DE" altLang="de-DE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MeV</a:t>
            </a:r>
            <a:r>
              <a:rPr lang="de-DE" altLang="de-DE" dirty="0">
                <a:solidFill>
                  <a:srgbClr val="0000CC"/>
                </a:solidFill>
                <a:latin typeface="Times New Roman" panose="02020603050405020304" pitchFamily="18" charset="0"/>
              </a:rPr>
              <a:t>/u</a:t>
            </a:r>
          </a:p>
          <a:p>
            <a:pPr algn="l"/>
            <a:endParaRPr lang="de-DE" altLang="de-DE" sz="800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algn="l"/>
            <a:r>
              <a:rPr lang="de-DE" altLang="de-DE" sz="1600" i="1" dirty="0" err="1">
                <a:latin typeface="Times New Roman" panose="02020603050405020304" pitchFamily="18" charset="0"/>
              </a:rPr>
              <a:t>excitation</a:t>
            </a:r>
            <a:r>
              <a:rPr lang="de-DE" altLang="de-DE" sz="1600" i="1" dirty="0">
                <a:latin typeface="Times New Roman" panose="02020603050405020304" pitchFamily="18" charset="0"/>
              </a:rPr>
              <a:t> </a:t>
            </a:r>
            <a:r>
              <a:rPr lang="de-DE" altLang="de-DE" sz="1600" i="1" dirty="0" err="1">
                <a:latin typeface="Times New Roman" panose="02020603050405020304" pitchFamily="18" charset="0"/>
              </a:rPr>
              <a:t>of</a:t>
            </a:r>
            <a:r>
              <a:rPr lang="de-DE" altLang="de-DE" sz="1600" i="1" dirty="0">
                <a:latin typeface="Times New Roman" panose="02020603050405020304" pitchFamily="18" charset="0"/>
              </a:rPr>
              <a:t> </a:t>
            </a:r>
            <a:r>
              <a:rPr lang="de-DE" altLang="de-DE" sz="1600" i="1" dirty="0" err="1">
                <a:latin typeface="Times New Roman" panose="02020603050405020304" pitchFamily="18" charset="0"/>
              </a:rPr>
              <a:t>giant</a:t>
            </a:r>
            <a:r>
              <a:rPr lang="de-DE" altLang="de-DE" sz="1600" i="1" dirty="0">
                <a:latin typeface="Times New Roman" panose="02020603050405020304" pitchFamily="18" charset="0"/>
              </a:rPr>
              <a:t> </a:t>
            </a:r>
            <a:r>
              <a:rPr lang="de-DE" altLang="de-DE" sz="1600" i="1" dirty="0" err="1">
                <a:latin typeface="Times New Roman" panose="02020603050405020304" pitchFamily="18" charset="0"/>
              </a:rPr>
              <a:t>dipole</a:t>
            </a:r>
            <a:r>
              <a:rPr lang="de-DE" altLang="de-DE" sz="1600" i="1" dirty="0">
                <a:latin typeface="Times New Roman" panose="02020603050405020304" pitchFamily="18" charset="0"/>
              </a:rPr>
              <a:t> </a:t>
            </a:r>
            <a:r>
              <a:rPr lang="de-DE" altLang="de-DE" sz="1600" i="1" dirty="0" err="1">
                <a:latin typeface="Times New Roman" panose="02020603050405020304" pitchFamily="18" charset="0"/>
              </a:rPr>
              <a:t>resonance</a:t>
            </a:r>
            <a:r>
              <a:rPr lang="de-DE" altLang="de-DE" sz="1600" i="1" dirty="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358775" y="6300000"/>
            <a:ext cx="4351338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de-DE" sz="1200" dirty="0" err="1">
                <a:latin typeface="Times New Roman" panose="02020603050405020304" pitchFamily="18" charset="0"/>
              </a:rPr>
              <a:t>A.Grünschloß</a:t>
            </a:r>
            <a:r>
              <a:rPr lang="en-US" altLang="de-DE" sz="1200" dirty="0">
                <a:latin typeface="Times New Roman" panose="02020603050405020304" pitchFamily="18" charset="0"/>
              </a:rPr>
              <a:t> et al., Phys. Rev. C60 051601 (1999)</a:t>
            </a:r>
          </a:p>
        </p:txBody>
      </p:sp>
      <p:grpSp>
        <p:nvGrpSpPr>
          <p:cNvPr id="33" name="Group 73"/>
          <p:cNvGrpSpPr>
            <a:grpSpLocks/>
          </p:cNvGrpSpPr>
          <p:nvPr/>
        </p:nvGrpSpPr>
        <p:grpSpPr bwMode="auto">
          <a:xfrm>
            <a:off x="5702300" y="2686150"/>
            <a:ext cx="1822450" cy="1606550"/>
            <a:chOff x="3424" y="1162"/>
            <a:chExt cx="1148" cy="1012"/>
          </a:xfrm>
        </p:grpSpPr>
        <p:pic>
          <p:nvPicPr>
            <p:cNvPr id="34" name="Picture 21" descr="dipole"/>
            <p:cNvPicPr>
              <a:picLocks noChangeAspect="1" noChangeArrowheads="1"/>
            </p:cNvPicPr>
            <p:nvPr/>
          </p:nvPicPr>
          <p:blipFill>
            <a:blip r:embed="rId4">
              <a:lum bright="18000" contras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4" y="1162"/>
              <a:ext cx="1065" cy="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Oval 22"/>
            <p:cNvSpPr>
              <a:spLocks noChangeAspect="1" noChangeArrowheads="1"/>
            </p:cNvSpPr>
            <p:nvPr/>
          </p:nvSpPr>
          <p:spPr bwMode="auto">
            <a:xfrm>
              <a:off x="3614" y="1320"/>
              <a:ext cx="38" cy="34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6" name="Oval 23"/>
            <p:cNvSpPr>
              <a:spLocks noChangeAspect="1" noChangeArrowheads="1"/>
            </p:cNvSpPr>
            <p:nvPr/>
          </p:nvSpPr>
          <p:spPr bwMode="auto">
            <a:xfrm>
              <a:off x="3671" y="1235"/>
              <a:ext cx="38" cy="34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" name="Oval 24"/>
            <p:cNvSpPr>
              <a:spLocks noChangeAspect="1" noChangeArrowheads="1"/>
            </p:cNvSpPr>
            <p:nvPr/>
          </p:nvSpPr>
          <p:spPr bwMode="auto">
            <a:xfrm>
              <a:off x="3576" y="1985"/>
              <a:ext cx="38" cy="35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8" name="Oval 25"/>
            <p:cNvSpPr>
              <a:spLocks noChangeAspect="1" noChangeArrowheads="1"/>
            </p:cNvSpPr>
            <p:nvPr/>
          </p:nvSpPr>
          <p:spPr bwMode="auto">
            <a:xfrm>
              <a:off x="3709" y="1269"/>
              <a:ext cx="38" cy="34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9" name="Oval 26"/>
            <p:cNvSpPr>
              <a:spLocks noChangeAspect="1" noChangeArrowheads="1"/>
            </p:cNvSpPr>
            <p:nvPr/>
          </p:nvSpPr>
          <p:spPr bwMode="auto">
            <a:xfrm>
              <a:off x="3633" y="1405"/>
              <a:ext cx="38" cy="34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0" name="Oval 27"/>
            <p:cNvSpPr>
              <a:spLocks noChangeAspect="1" noChangeArrowheads="1"/>
            </p:cNvSpPr>
            <p:nvPr/>
          </p:nvSpPr>
          <p:spPr bwMode="auto">
            <a:xfrm>
              <a:off x="3785" y="1252"/>
              <a:ext cx="38" cy="34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2" name="Oval 28"/>
            <p:cNvSpPr>
              <a:spLocks noChangeAspect="1" noChangeArrowheads="1"/>
            </p:cNvSpPr>
            <p:nvPr/>
          </p:nvSpPr>
          <p:spPr bwMode="auto">
            <a:xfrm>
              <a:off x="3690" y="1371"/>
              <a:ext cx="38" cy="34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3" name="Oval 29"/>
            <p:cNvSpPr>
              <a:spLocks noChangeAspect="1" noChangeArrowheads="1"/>
            </p:cNvSpPr>
            <p:nvPr/>
          </p:nvSpPr>
          <p:spPr bwMode="auto">
            <a:xfrm>
              <a:off x="3785" y="1354"/>
              <a:ext cx="38" cy="34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4" name="Oval 30"/>
            <p:cNvSpPr>
              <a:spLocks noChangeAspect="1" noChangeArrowheads="1"/>
            </p:cNvSpPr>
            <p:nvPr/>
          </p:nvSpPr>
          <p:spPr bwMode="auto">
            <a:xfrm>
              <a:off x="3880" y="1303"/>
              <a:ext cx="38" cy="34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5" name="Oval 31"/>
            <p:cNvSpPr>
              <a:spLocks noChangeAspect="1" noChangeArrowheads="1"/>
            </p:cNvSpPr>
            <p:nvPr/>
          </p:nvSpPr>
          <p:spPr bwMode="auto">
            <a:xfrm>
              <a:off x="4299" y="1217"/>
              <a:ext cx="38" cy="35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2" name="Oval 32"/>
            <p:cNvSpPr>
              <a:spLocks noChangeAspect="1" noChangeArrowheads="1"/>
            </p:cNvSpPr>
            <p:nvPr/>
          </p:nvSpPr>
          <p:spPr bwMode="auto">
            <a:xfrm>
              <a:off x="4337" y="1235"/>
              <a:ext cx="38" cy="34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3" name="Oval 33"/>
            <p:cNvSpPr>
              <a:spLocks noChangeAspect="1" noChangeArrowheads="1"/>
            </p:cNvSpPr>
            <p:nvPr/>
          </p:nvSpPr>
          <p:spPr bwMode="auto">
            <a:xfrm>
              <a:off x="4337" y="1286"/>
              <a:ext cx="38" cy="34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4" name="Oval 34"/>
            <p:cNvSpPr>
              <a:spLocks noChangeAspect="1" noChangeArrowheads="1"/>
            </p:cNvSpPr>
            <p:nvPr/>
          </p:nvSpPr>
          <p:spPr bwMode="auto">
            <a:xfrm>
              <a:off x="3804" y="1456"/>
              <a:ext cx="38" cy="35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5" name="Oval 35"/>
            <p:cNvSpPr>
              <a:spLocks noChangeAspect="1" noChangeArrowheads="1"/>
            </p:cNvSpPr>
            <p:nvPr/>
          </p:nvSpPr>
          <p:spPr bwMode="auto">
            <a:xfrm>
              <a:off x="3690" y="1439"/>
              <a:ext cx="38" cy="34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6" name="Oval 36"/>
            <p:cNvSpPr>
              <a:spLocks noChangeAspect="1" noChangeArrowheads="1"/>
            </p:cNvSpPr>
            <p:nvPr/>
          </p:nvSpPr>
          <p:spPr bwMode="auto">
            <a:xfrm>
              <a:off x="3804" y="1405"/>
              <a:ext cx="38" cy="34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7" name="Oval 37"/>
            <p:cNvSpPr>
              <a:spLocks noChangeAspect="1" noChangeArrowheads="1"/>
            </p:cNvSpPr>
            <p:nvPr/>
          </p:nvSpPr>
          <p:spPr bwMode="auto">
            <a:xfrm>
              <a:off x="4280" y="1303"/>
              <a:ext cx="38" cy="34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8" name="Oval 38"/>
            <p:cNvSpPr>
              <a:spLocks noChangeAspect="1" noChangeArrowheads="1"/>
            </p:cNvSpPr>
            <p:nvPr/>
          </p:nvSpPr>
          <p:spPr bwMode="auto">
            <a:xfrm>
              <a:off x="4185" y="1320"/>
              <a:ext cx="38" cy="34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9" name="Oval 39"/>
            <p:cNvSpPr>
              <a:spLocks noChangeAspect="1" noChangeArrowheads="1"/>
            </p:cNvSpPr>
            <p:nvPr/>
          </p:nvSpPr>
          <p:spPr bwMode="auto">
            <a:xfrm>
              <a:off x="4394" y="1303"/>
              <a:ext cx="38" cy="34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0" name="Oval 40"/>
            <p:cNvSpPr>
              <a:spLocks noChangeAspect="1" noChangeArrowheads="1"/>
            </p:cNvSpPr>
            <p:nvPr/>
          </p:nvSpPr>
          <p:spPr bwMode="auto">
            <a:xfrm>
              <a:off x="4280" y="1337"/>
              <a:ext cx="38" cy="34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1" name="Oval 41"/>
            <p:cNvSpPr>
              <a:spLocks noChangeAspect="1" noChangeArrowheads="1"/>
            </p:cNvSpPr>
            <p:nvPr/>
          </p:nvSpPr>
          <p:spPr bwMode="auto">
            <a:xfrm>
              <a:off x="4337" y="1371"/>
              <a:ext cx="38" cy="34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2" name="Oval 42"/>
            <p:cNvSpPr>
              <a:spLocks noChangeAspect="1" noChangeArrowheads="1"/>
            </p:cNvSpPr>
            <p:nvPr/>
          </p:nvSpPr>
          <p:spPr bwMode="auto">
            <a:xfrm>
              <a:off x="4394" y="1354"/>
              <a:ext cx="38" cy="34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3" name="Oval 43"/>
            <p:cNvSpPr>
              <a:spLocks noChangeAspect="1" noChangeArrowheads="1"/>
            </p:cNvSpPr>
            <p:nvPr/>
          </p:nvSpPr>
          <p:spPr bwMode="auto">
            <a:xfrm>
              <a:off x="3690" y="1695"/>
              <a:ext cx="38" cy="34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4" name="Oval 44"/>
            <p:cNvSpPr>
              <a:spLocks noChangeAspect="1" noChangeArrowheads="1"/>
            </p:cNvSpPr>
            <p:nvPr/>
          </p:nvSpPr>
          <p:spPr bwMode="auto">
            <a:xfrm>
              <a:off x="4261" y="1473"/>
              <a:ext cx="38" cy="35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5" name="Oval 45"/>
            <p:cNvSpPr>
              <a:spLocks noChangeAspect="1" noChangeArrowheads="1"/>
            </p:cNvSpPr>
            <p:nvPr/>
          </p:nvSpPr>
          <p:spPr bwMode="auto">
            <a:xfrm>
              <a:off x="4299" y="1456"/>
              <a:ext cx="38" cy="35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6" name="Oval 46"/>
            <p:cNvSpPr>
              <a:spLocks noChangeAspect="1" noChangeArrowheads="1"/>
            </p:cNvSpPr>
            <p:nvPr/>
          </p:nvSpPr>
          <p:spPr bwMode="auto">
            <a:xfrm>
              <a:off x="4280" y="1388"/>
              <a:ext cx="38" cy="34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7" name="Oval 47"/>
            <p:cNvSpPr>
              <a:spLocks noChangeAspect="1" noChangeArrowheads="1"/>
            </p:cNvSpPr>
            <p:nvPr/>
          </p:nvSpPr>
          <p:spPr bwMode="auto">
            <a:xfrm>
              <a:off x="4356" y="1422"/>
              <a:ext cx="38" cy="34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8" name="Oval 48"/>
            <p:cNvSpPr>
              <a:spLocks noChangeAspect="1" noChangeArrowheads="1"/>
            </p:cNvSpPr>
            <p:nvPr/>
          </p:nvSpPr>
          <p:spPr bwMode="auto">
            <a:xfrm>
              <a:off x="3804" y="1747"/>
              <a:ext cx="38" cy="34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9" name="Oval 49"/>
            <p:cNvSpPr>
              <a:spLocks noChangeAspect="1" noChangeArrowheads="1"/>
            </p:cNvSpPr>
            <p:nvPr/>
          </p:nvSpPr>
          <p:spPr bwMode="auto">
            <a:xfrm>
              <a:off x="3709" y="1729"/>
              <a:ext cx="38" cy="35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0" name="Oval 50"/>
            <p:cNvSpPr>
              <a:spLocks noChangeAspect="1" noChangeArrowheads="1"/>
            </p:cNvSpPr>
            <p:nvPr/>
          </p:nvSpPr>
          <p:spPr bwMode="auto">
            <a:xfrm>
              <a:off x="3652" y="1747"/>
              <a:ext cx="38" cy="34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1" name="Oval 51"/>
            <p:cNvSpPr>
              <a:spLocks noChangeAspect="1" noChangeArrowheads="1"/>
            </p:cNvSpPr>
            <p:nvPr/>
          </p:nvSpPr>
          <p:spPr bwMode="auto">
            <a:xfrm>
              <a:off x="3595" y="1747"/>
              <a:ext cx="38" cy="34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2" name="Oval 52"/>
            <p:cNvSpPr>
              <a:spLocks noChangeAspect="1" noChangeArrowheads="1"/>
            </p:cNvSpPr>
            <p:nvPr/>
          </p:nvSpPr>
          <p:spPr bwMode="auto">
            <a:xfrm>
              <a:off x="3709" y="1815"/>
              <a:ext cx="38" cy="34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3" name="Oval 53"/>
            <p:cNvSpPr>
              <a:spLocks noChangeAspect="1" noChangeArrowheads="1"/>
            </p:cNvSpPr>
            <p:nvPr/>
          </p:nvSpPr>
          <p:spPr bwMode="auto">
            <a:xfrm>
              <a:off x="3633" y="1695"/>
              <a:ext cx="38" cy="34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4" name="Oval 54"/>
            <p:cNvSpPr>
              <a:spLocks noChangeAspect="1" noChangeArrowheads="1"/>
            </p:cNvSpPr>
            <p:nvPr/>
          </p:nvSpPr>
          <p:spPr bwMode="auto">
            <a:xfrm>
              <a:off x="3633" y="1781"/>
              <a:ext cx="38" cy="34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5" name="Oval 55"/>
            <p:cNvSpPr>
              <a:spLocks noChangeAspect="1" noChangeArrowheads="1"/>
            </p:cNvSpPr>
            <p:nvPr/>
          </p:nvSpPr>
          <p:spPr bwMode="auto">
            <a:xfrm>
              <a:off x="3652" y="1815"/>
              <a:ext cx="38" cy="34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6" name="Oval 56"/>
            <p:cNvSpPr>
              <a:spLocks noChangeAspect="1" noChangeArrowheads="1"/>
            </p:cNvSpPr>
            <p:nvPr/>
          </p:nvSpPr>
          <p:spPr bwMode="auto">
            <a:xfrm>
              <a:off x="3709" y="1866"/>
              <a:ext cx="38" cy="34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7" name="Oval 57"/>
            <p:cNvSpPr>
              <a:spLocks noChangeAspect="1" noChangeArrowheads="1"/>
            </p:cNvSpPr>
            <p:nvPr/>
          </p:nvSpPr>
          <p:spPr bwMode="auto">
            <a:xfrm>
              <a:off x="3595" y="1815"/>
              <a:ext cx="38" cy="34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8" name="Oval 58"/>
            <p:cNvSpPr>
              <a:spLocks noChangeAspect="1" noChangeArrowheads="1"/>
            </p:cNvSpPr>
            <p:nvPr/>
          </p:nvSpPr>
          <p:spPr bwMode="auto">
            <a:xfrm>
              <a:off x="3633" y="1866"/>
              <a:ext cx="38" cy="34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9" name="Oval 59"/>
            <p:cNvSpPr>
              <a:spLocks noChangeAspect="1" noChangeArrowheads="1"/>
            </p:cNvSpPr>
            <p:nvPr/>
          </p:nvSpPr>
          <p:spPr bwMode="auto">
            <a:xfrm>
              <a:off x="4280" y="1695"/>
              <a:ext cx="38" cy="34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0" name="Oval 60"/>
            <p:cNvSpPr>
              <a:spLocks noChangeAspect="1" noChangeArrowheads="1"/>
            </p:cNvSpPr>
            <p:nvPr/>
          </p:nvSpPr>
          <p:spPr bwMode="auto">
            <a:xfrm>
              <a:off x="4204" y="1695"/>
              <a:ext cx="38" cy="34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1" name="Oval 61"/>
            <p:cNvSpPr>
              <a:spLocks noChangeAspect="1" noChangeArrowheads="1"/>
            </p:cNvSpPr>
            <p:nvPr/>
          </p:nvSpPr>
          <p:spPr bwMode="auto">
            <a:xfrm>
              <a:off x="4356" y="1747"/>
              <a:ext cx="38" cy="34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2" name="Oval 62"/>
            <p:cNvSpPr>
              <a:spLocks noChangeAspect="1" noChangeArrowheads="1"/>
            </p:cNvSpPr>
            <p:nvPr/>
          </p:nvSpPr>
          <p:spPr bwMode="auto">
            <a:xfrm>
              <a:off x="3671" y="1900"/>
              <a:ext cx="38" cy="34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3" name="Oval 63"/>
            <p:cNvSpPr>
              <a:spLocks noChangeAspect="1" noChangeArrowheads="1"/>
            </p:cNvSpPr>
            <p:nvPr/>
          </p:nvSpPr>
          <p:spPr bwMode="auto">
            <a:xfrm>
              <a:off x="4337" y="1866"/>
              <a:ext cx="38" cy="34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4" name="Oval 64"/>
            <p:cNvSpPr>
              <a:spLocks noChangeAspect="1" noChangeArrowheads="1"/>
            </p:cNvSpPr>
            <p:nvPr/>
          </p:nvSpPr>
          <p:spPr bwMode="auto">
            <a:xfrm>
              <a:off x="4261" y="1917"/>
              <a:ext cx="38" cy="34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5" name="Oval 65"/>
            <p:cNvSpPr>
              <a:spLocks noChangeAspect="1" noChangeArrowheads="1"/>
            </p:cNvSpPr>
            <p:nvPr/>
          </p:nvSpPr>
          <p:spPr bwMode="auto">
            <a:xfrm>
              <a:off x="4166" y="1883"/>
              <a:ext cx="38" cy="34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6" name="Oval 66"/>
            <p:cNvSpPr>
              <a:spLocks noChangeAspect="1" noChangeArrowheads="1"/>
            </p:cNvSpPr>
            <p:nvPr/>
          </p:nvSpPr>
          <p:spPr bwMode="auto">
            <a:xfrm>
              <a:off x="4223" y="1849"/>
              <a:ext cx="38" cy="34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7" name="Oval 67"/>
            <p:cNvSpPr>
              <a:spLocks noChangeAspect="1" noChangeArrowheads="1"/>
            </p:cNvSpPr>
            <p:nvPr/>
          </p:nvSpPr>
          <p:spPr bwMode="auto">
            <a:xfrm>
              <a:off x="4223" y="1764"/>
              <a:ext cx="38" cy="34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8" name="Oval 68"/>
            <p:cNvSpPr>
              <a:spLocks noChangeAspect="1" noChangeArrowheads="1"/>
            </p:cNvSpPr>
            <p:nvPr/>
          </p:nvSpPr>
          <p:spPr bwMode="auto">
            <a:xfrm>
              <a:off x="4299" y="1798"/>
              <a:ext cx="38" cy="34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9" name="Oval 69"/>
            <p:cNvSpPr>
              <a:spLocks noChangeAspect="1" noChangeArrowheads="1"/>
            </p:cNvSpPr>
            <p:nvPr/>
          </p:nvSpPr>
          <p:spPr bwMode="auto">
            <a:xfrm>
              <a:off x="4109" y="1747"/>
              <a:ext cx="38" cy="34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0" name="Oval 70"/>
            <p:cNvSpPr>
              <a:spLocks noChangeAspect="1" noChangeArrowheads="1"/>
            </p:cNvSpPr>
            <p:nvPr/>
          </p:nvSpPr>
          <p:spPr bwMode="auto">
            <a:xfrm>
              <a:off x="4147" y="1798"/>
              <a:ext cx="38" cy="34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1" name="Text Box 71"/>
            <p:cNvSpPr txBox="1">
              <a:spLocks noChangeAspect="1" noChangeArrowheads="1"/>
            </p:cNvSpPr>
            <p:nvPr/>
          </p:nvSpPr>
          <p:spPr bwMode="auto">
            <a:xfrm>
              <a:off x="3515" y="1982"/>
              <a:ext cx="489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altLang="de-DE" sz="1400" b="1">
                  <a:solidFill>
                    <a:srgbClr val="CC3300"/>
                  </a:solidFill>
                  <a:latin typeface="Times New Roman" panose="02020603050405020304" pitchFamily="18" charset="0"/>
                </a:rPr>
                <a:t>Protons</a:t>
              </a:r>
              <a:endParaRPr lang="en-US" altLang="de-DE" sz="1400" b="1">
                <a:solidFill>
                  <a:srgbClr val="CC33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2" name="Rectangle 72"/>
            <p:cNvSpPr>
              <a:spLocks noChangeAspect="1" noChangeArrowheads="1"/>
            </p:cNvSpPr>
            <p:nvPr/>
          </p:nvSpPr>
          <p:spPr bwMode="auto">
            <a:xfrm>
              <a:off x="4014" y="1981"/>
              <a:ext cx="558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altLang="de-DE" sz="1400" b="1">
                  <a:solidFill>
                    <a:srgbClr val="000066"/>
                  </a:solidFill>
                  <a:latin typeface="Times New Roman" panose="02020603050405020304" pitchFamily="18" charset="0"/>
                </a:rPr>
                <a:t>Neutrons</a:t>
              </a:r>
              <a:endParaRPr lang="en-US" altLang="de-DE" sz="1400" b="1">
                <a:solidFill>
                  <a:srgbClr val="000066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03" name="Group 127"/>
          <p:cNvGrpSpPr>
            <a:grpSpLocks/>
          </p:cNvGrpSpPr>
          <p:nvPr/>
        </p:nvGrpSpPr>
        <p:grpSpPr bwMode="auto">
          <a:xfrm>
            <a:off x="611188" y="5300762"/>
            <a:ext cx="1219200" cy="723900"/>
            <a:chOff x="2928" y="1920"/>
            <a:chExt cx="768" cy="456"/>
          </a:xfrm>
        </p:grpSpPr>
        <p:sp>
          <p:nvSpPr>
            <p:cNvPr id="104" name="Oval 128"/>
            <p:cNvSpPr>
              <a:spLocks noChangeArrowheads="1"/>
            </p:cNvSpPr>
            <p:nvPr/>
          </p:nvSpPr>
          <p:spPr bwMode="auto">
            <a:xfrm>
              <a:off x="2928" y="1920"/>
              <a:ext cx="480" cy="456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05" name="Oval 129"/>
            <p:cNvSpPr>
              <a:spLocks noChangeArrowheads="1"/>
            </p:cNvSpPr>
            <p:nvPr/>
          </p:nvSpPr>
          <p:spPr bwMode="auto">
            <a:xfrm>
              <a:off x="3216" y="1920"/>
              <a:ext cx="480" cy="456"/>
            </a:xfrm>
            <a:prstGeom prst="ellipse">
              <a:avLst/>
            </a:prstGeom>
            <a:solidFill>
              <a:srgbClr val="0000CC">
                <a:alpha val="50000"/>
              </a:srgbClr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106" name="Group 130"/>
            <p:cNvGrpSpPr>
              <a:grpSpLocks/>
            </p:cNvGrpSpPr>
            <p:nvPr/>
          </p:nvGrpSpPr>
          <p:grpSpPr bwMode="auto">
            <a:xfrm rot="5400000">
              <a:off x="3292" y="1988"/>
              <a:ext cx="1" cy="154"/>
              <a:chOff x="3960" y="10800"/>
              <a:chExt cx="0" cy="540"/>
            </a:xfrm>
          </p:grpSpPr>
          <p:sp>
            <p:nvSpPr>
              <p:cNvPr id="110" name="Line 131"/>
              <p:cNvSpPr>
                <a:spLocks noChangeShapeType="1"/>
              </p:cNvSpPr>
              <p:nvPr/>
            </p:nvSpPr>
            <p:spPr bwMode="auto">
              <a:xfrm>
                <a:off x="3960" y="10980"/>
                <a:ext cx="0" cy="36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1" name="Line 132"/>
              <p:cNvSpPr>
                <a:spLocks noChangeShapeType="1"/>
              </p:cNvSpPr>
              <p:nvPr/>
            </p:nvSpPr>
            <p:spPr bwMode="auto">
              <a:xfrm flipV="1">
                <a:off x="3960" y="10800"/>
                <a:ext cx="0" cy="54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107" name="Group 133"/>
            <p:cNvGrpSpPr>
              <a:grpSpLocks/>
            </p:cNvGrpSpPr>
            <p:nvPr/>
          </p:nvGrpSpPr>
          <p:grpSpPr bwMode="auto">
            <a:xfrm rot="5400000">
              <a:off x="3330" y="2132"/>
              <a:ext cx="1" cy="154"/>
              <a:chOff x="3960" y="10800"/>
              <a:chExt cx="0" cy="540"/>
            </a:xfrm>
          </p:grpSpPr>
          <p:sp>
            <p:nvSpPr>
              <p:cNvPr id="108" name="Line 134"/>
              <p:cNvSpPr>
                <a:spLocks noChangeShapeType="1"/>
              </p:cNvSpPr>
              <p:nvPr/>
            </p:nvSpPr>
            <p:spPr bwMode="auto">
              <a:xfrm>
                <a:off x="3960" y="10980"/>
                <a:ext cx="0" cy="36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9" name="Line 135"/>
              <p:cNvSpPr>
                <a:spLocks noChangeShapeType="1"/>
              </p:cNvSpPr>
              <p:nvPr/>
            </p:nvSpPr>
            <p:spPr bwMode="auto">
              <a:xfrm flipV="1">
                <a:off x="3960" y="10800"/>
                <a:ext cx="0" cy="54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</p:grpSp>
      <p:sp>
        <p:nvSpPr>
          <p:cNvPr id="112" name="Text Box 136"/>
          <p:cNvSpPr txBox="1">
            <a:spLocks noChangeArrowheads="1"/>
          </p:cNvSpPr>
          <p:nvPr/>
        </p:nvSpPr>
        <p:spPr bwMode="auto">
          <a:xfrm>
            <a:off x="819150" y="5473800"/>
            <a:ext cx="2873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altLang="de-DE" sz="160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</a:p>
        </p:txBody>
      </p:sp>
      <p:sp>
        <p:nvSpPr>
          <p:cNvPr id="113" name="Text Box 137"/>
          <p:cNvSpPr txBox="1">
            <a:spLocks noChangeArrowheads="1"/>
          </p:cNvSpPr>
          <p:nvPr/>
        </p:nvSpPr>
        <p:spPr bwMode="auto">
          <a:xfrm>
            <a:off x="1358900" y="5473800"/>
            <a:ext cx="2762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altLang="de-DE" sz="160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</a:p>
        </p:txBody>
      </p:sp>
      <p:graphicFrame>
        <p:nvGraphicFramePr>
          <p:cNvPr id="114" name="Object 1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5370473"/>
              </p:ext>
            </p:extLst>
          </p:nvPr>
        </p:nvGraphicFramePr>
        <p:xfrm>
          <a:off x="5299075" y="2132112"/>
          <a:ext cx="2586038" cy="284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79" name="Equation" r:id="rId5" imgW="2082600" imgH="228600" progId="Equation.3">
                  <p:embed/>
                </p:oleObj>
              </mc:Choice>
              <mc:Fallback>
                <p:oleObj name="Equation" r:id="rId5" imgW="2082600" imgH="228600" progId="Equation.3">
                  <p:embed/>
                  <p:pic>
                    <p:nvPicPr>
                      <p:cNvPr id="114" name="Object 1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9075" y="2132112"/>
                        <a:ext cx="2586038" cy="284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5" name="Text Box 140"/>
          <p:cNvSpPr txBox="1">
            <a:spLocks noChangeArrowheads="1"/>
          </p:cNvSpPr>
          <p:nvPr/>
        </p:nvSpPr>
        <p:spPr bwMode="auto">
          <a:xfrm>
            <a:off x="3348038" y="2132112"/>
            <a:ext cx="11033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400">
                <a:solidFill>
                  <a:srgbClr val="FF0000"/>
                </a:solidFill>
                <a:latin typeface="Times New Roman" panose="02020603050405020304" pitchFamily="18" charset="0"/>
              </a:rPr>
              <a:t>Coulomb ex.</a:t>
            </a:r>
          </a:p>
        </p:txBody>
      </p:sp>
      <p:graphicFrame>
        <p:nvGraphicFramePr>
          <p:cNvPr id="116" name="Object 1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6714178"/>
              </p:ext>
            </p:extLst>
          </p:nvPr>
        </p:nvGraphicFramePr>
        <p:xfrm>
          <a:off x="3143250" y="5521425"/>
          <a:ext cx="142875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80" name="Equation" r:id="rId7" imgW="1143000" imgH="457200" progId="Equation.3">
                  <p:embed/>
                </p:oleObj>
              </mc:Choice>
              <mc:Fallback>
                <p:oleObj name="Equation" r:id="rId7" imgW="1143000" imgH="457200" progId="Equation.3">
                  <p:embed/>
                  <p:pic>
                    <p:nvPicPr>
                      <p:cNvPr id="116" name="Object 1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3250" y="5521425"/>
                        <a:ext cx="1428750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7" name="Text Box 144"/>
          <p:cNvSpPr txBox="1">
            <a:spLocks noChangeArrowheads="1"/>
          </p:cNvSpPr>
          <p:nvPr/>
        </p:nvSpPr>
        <p:spPr bwMode="auto">
          <a:xfrm>
            <a:off x="1763713" y="5064225"/>
            <a:ext cx="29337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400" dirty="0">
                <a:latin typeface="Times New Roman" panose="02020603050405020304" pitchFamily="18" charset="0"/>
              </a:rPr>
              <a:t>For relativistic projectiles (                ):</a:t>
            </a:r>
          </a:p>
        </p:txBody>
      </p:sp>
      <p:graphicFrame>
        <p:nvGraphicFramePr>
          <p:cNvPr id="118" name="Object 1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564606"/>
              </p:ext>
            </p:extLst>
          </p:nvPr>
        </p:nvGraphicFramePr>
        <p:xfrm>
          <a:off x="3781425" y="5088037"/>
          <a:ext cx="746125" cy="28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81" name="Equation" r:id="rId9" imgW="596880" imgH="228600" progId="Equation.3">
                  <p:embed/>
                </p:oleObj>
              </mc:Choice>
              <mc:Fallback>
                <p:oleObj name="Equation" r:id="rId9" imgW="596880" imgH="228600" progId="Equation.3">
                  <p:embed/>
                  <p:pic>
                    <p:nvPicPr>
                      <p:cNvPr id="118" name="Object 1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81425" y="5088037"/>
                        <a:ext cx="746125" cy="285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9" name="Picture 146" descr="GRUENSCHLOSS-ABSORPTIO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836712"/>
            <a:ext cx="4170363" cy="411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High-energy Coulomb excitation </a:t>
            </a:r>
            <a:r>
              <a:rPr lang="en-US" sz="1800" dirty="0" smtClean="0">
                <a:solidFill>
                  <a:schemeClr val="tx1"/>
                </a:solidFill>
              </a:rPr>
              <a:t>– grazing angle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22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5"/>
          <p:cNvSpPr txBox="1">
            <a:spLocks noChangeAspect="1" noChangeArrowheads="1"/>
          </p:cNvSpPr>
          <p:nvPr/>
        </p:nvSpPr>
        <p:spPr bwMode="auto">
          <a:xfrm>
            <a:off x="107504" y="1918384"/>
            <a:ext cx="148438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de-DE" sz="1200" kern="0" dirty="0" smtClean="0">
                <a:solidFill>
                  <a:srgbClr val="0000CC"/>
                </a:solidFill>
                <a:latin typeface="Times New Roman" pitchFamily="18" charset="0"/>
              </a:rPr>
              <a:t>impact parameter: </a:t>
            </a:r>
            <a:r>
              <a:rPr lang="en-US" altLang="de-DE" sz="2000" kern="0" dirty="0" smtClean="0">
                <a:solidFill>
                  <a:srgbClr val="000000"/>
                </a:solidFill>
                <a:latin typeface="Times New Roman" pitchFamily="18" charset="0"/>
              </a:rPr>
              <a:t>b</a:t>
            </a:r>
            <a:endParaRPr kumimoji="0" lang="en-US" altLang="de-DE" sz="2000" i="0" u="none" strike="noStrike" kern="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2339752" y="2691308"/>
            <a:ext cx="71147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de-DE" sz="2800" kern="0" dirty="0" smtClean="0">
                <a:solidFill>
                  <a:srgbClr val="0000CC"/>
                </a:solidFill>
                <a:latin typeface="Times New Roman" pitchFamily="18" charset="0"/>
              </a:rPr>
              <a:t>Au</a:t>
            </a:r>
            <a:endParaRPr kumimoji="0" lang="en-US" altLang="de-DE" sz="2800" b="0" i="0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pic>
        <p:nvPicPr>
          <p:cNvPr id="15" name="Picture 7" descr="phot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85085">
            <a:off x="1870075" y="1950555"/>
            <a:ext cx="5651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Line 8"/>
          <p:cNvSpPr>
            <a:spLocks noChangeAspect="1" noChangeShapeType="1"/>
          </p:cNvSpPr>
          <p:nvPr/>
        </p:nvSpPr>
        <p:spPr bwMode="auto">
          <a:xfrm>
            <a:off x="1241425" y="2534755"/>
            <a:ext cx="492125" cy="1588"/>
          </a:xfrm>
          <a:prstGeom prst="line">
            <a:avLst/>
          </a:prstGeom>
          <a:noFill/>
          <a:ln w="15875">
            <a:solidFill>
              <a:srgbClr val="00000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17" name="Line 9"/>
          <p:cNvSpPr>
            <a:spLocks noChangeAspect="1" noChangeShapeType="1"/>
          </p:cNvSpPr>
          <p:nvPr/>
        </p:nvSpPr>
        <p:spPr bwMode="auto">
          <a:xfrm>
            <a:off x="1179513" y="1656868"/>
            <a:ext cx="798513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18" name="Oval 10"/>
          <p:cNvSpPr>
            <a:spLocks noChangeAspect="1" noChangeArrowheads="1"/>
          </p:cNvSpPr>
          <p:nvPr/>
        </p:nvSpPr>
        <p:spPr bwMode="auto">
          <a:xfrm rot="677670">
            <a:off x="1978025" y="1467955"/>
            <a:ext cx="450850" cy="463550"/>
          </a:xfrm>
          <a:prstGeom prst="ellipse">
            <a:avLst/>
          </a:prstGeom>
          <a:gradFill rotWithShape="1">
            <a:gsLst>
              <a:gs pos="0">
                <a:srgbClr val="33CCCC">
                  <a:gamma/>
                  <a:shade val="46275"/>
                  <a:invGamma/>
                </a:srgbClr>
              </a:gs>
              <a:gs pos="100000">
                <a:srgbClr val="33CCCC">
                  <a:alpha val="3000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19" name="Oval 11"/>
          <p:cNvSpPr>
            <a:spLocks noChangeAspect="1" noChangeArrowheads="1"/>
          </p:cNvSpPr>
          <p:nvPr/>
        </p:nvSpPr>
        <p:spPr bwMode="auto">
          <a:xfrm>
            <a:off x="4187825" y="1091718"/>
            <a:ext cx="101600" cy="104775"/>
          </a:xfrm>
          <a:prstGeom prst="ellipse">
            <a:avLst/>
          </a:prstGeom>
          <a:solidFill>
            <a:srgbClr val="33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20" name="Line 12"/>
          <p:cNvSpPr>
            <a:spLocks noChangeAspect="1" noChangeShapeType="1"/>
          </p:cNvSpPr>
          <p:nvPr/>
        </p:nvSpPr>
        <p:spPr bwMode="auto">
          <a:xfrm flipV="1">
            <a:off x="1547813" y="1656868"/>
            <a:ext cx="0" cy="8778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 type="arrow" w="med" len="lg"/>
            <a:tailEnd type="arrow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21" name="Oval 13"/>
          <p:cNvSpPr>
            <a:spLocks noChangeAspect="1" noChangeArrowheads="1"/>
          </p:cNvSpPr>
          <p:nvPr/>
        </p:nvSpPr>
        <p:spPr bwMode="auto">
          <a:xfrm rot="21173199">
            <a:off x="1793875" y="2222018"/>
            <a:ext cx="696913" cy="712788"/>
          </a:xfrm>
          <a:prstGeom prst="ellipse">
            <a:avLst/>
          </a:prstGeom>
          <a:gradFill rotWithShape="1">
            <a:gsLst>
              <a:gs pos="0">
                <a:srgbClr val="339966">
                  <a:alpha val="60001"/>
                </a:srgbClr>
              </a:gs>
              <a:gs pos="100000">
                <a:srgbClr val="339966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22" name="Line 14"/>
          <p:cNvSpPr>
            <a:spLocks noChangeAspect="1" noChangeShapeType="1"/>
          </p:cNvSpPr>
          <p:nvPr/>
        </p:nvSpPr>
        <p:spPr bwMode="auto">
          <a:xfrm flipV="1">
            <a:off x="2406650" y="1531455"/>
            <a:ext cx="1168400" cy="125413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23" name="Oval 15"/>
          <p:cNvSpPr>
            <a:spLocks noChangeAspect="1" noChangeArrowheads="1"/>
          </p:cNvSpPr>
          <p:nvPr/>
        </p:nvSpPr>
        <p:spPr bwMode="auto">
          <a:xfrm rot="677670">
            <a:off x="3575050" y="1279043"/>
            <a:ext cx="450850" cy="463550"/>
          </a:xfrm>
          <a:prstGeom prst="ellipse">
            <a:avLst/>
          </a:prstGeom>
          <a:gradFill rotWithShape="1">
            <a:gsLst>
              <a:gs pos="0">
                <a:srgbClr val="33CCCC">
                  <a:gamma/>
                  <a:shade val="46275"/>
                  <a:invGamma/>
                </a:srgbClr>
              </a:gs>
              <a:gs pos="100000">
                <a:srgbClr val="33CCCC">
                  <a:alpha val="3000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24" name="Oval 16"/>
          <p:cNvSpPr>
            <a:spLocks noChangeAspect="1" noChangeArrowheads="1"/>
          </p:cNvSpPr>
          <p:nvPr/>
        </p:nvSpPr>
        <p:spPr bwMode="auto">
          <a:xfrm>
            <a:off x="4371975" y="1531455"/>
            <a:ext cx="101600" cy="104775"/>
          </a:xfrm>
          <a:prstGeom prst="ellipse">
            <a:avLst/>
          </a:prstGeom>
          <a:solidFill>
            <a:srgbClr val="33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25" name="Line 17"/>
          <p:cNvSpPr>
            <a:spLocks noChangeAspect="1" noChangeShapeType="1"/>
          </p:cNvSpPr>
          <p:nvPr/>
        </p:nvSpPr>
        <p:spPr bwMode="auto">
          <a:xfrm rot="21540000" flipV="1">
            <a:off x="4003675" y="1406043"/>
            <a:ext cx="552450" cy="61913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26" name="Line 18"/>
          <p:cNvSpPr>
            <a:spLocks noChangeAspect="1" noChangeShapeType="1"/>
          </p:cNvSpPr>
          <p:nvPr/>
        </p:nvSpPr>
        <p:spPr bwMode="auto">
          <a:xfrm rot="600000" flipV="1">
            <a:off x="4494213" y="1531455"/>
            <a:ext cx="614363" cy="125413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27" name="Line 19"/>
          <p:cNvSpPr>
            <a:spLocks noChangeAspect="1" noChangeShapeType="1"/>
          </p:cNvSpPr>
          <p:nvPr/>
        </p:nvSpPr>
        <p:spPr bwMode="auto">
          <a:xfrm rot="21000000" flipV="1">
            <a:off x="4249738" y="966305"/>
            <a:ext cx="612775" cy="125413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pic>
        <p:nvPicPr>
          <p:cNvPr id="28" name="Picture 20" descr="phot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20000">
            <a:off x="3709988" y="1152043"/>
            <a:ext cx="315913" cy="12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0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0557717"/>
              </p:ext>
            </p:extLst>
          </p:nvPr>
        </p:nvGraphicFramePr>
        <p:xfrm>
          <a:off x="431800" y="4517791"/>
          <a:ext cx="2074863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31" name="Equation" r:id="rId5" imgW="1396800" imgH="215640" progId="Equation.3">
                  <p:embed/>
                </p:oleObj>
              </mc:Choice>
              <mc:Fallback>
                <p:oleObj name="Equation" r:id="rId5" imgW="1396800" imgH="215640" progId="Equation.3">
                  <p:embed/>
                  <p:pic>
                    <p:nvPicPr>
                      <p:cNvPr id="3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" y="4517791"/>
                        <a:ext cx="2074863" cy="320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 Box 11"/>
          <p:cNvSpPr txBox="1">
            <a:spLocks noChangeArrowheads="1"/>
          </p:cNvSpPr>
          <p:nvPr/>
        </p:nvSpPr>
        <p:spPr bwMode="auto">
          <a:xfrm>
            <a:off x="361950" y="4006616"/>
            <a:ext cx="4642098" cy="1077218"/>
          </a:xfrm>
          <a:prstGeom prst="rect">
            <a:avLst/>
          </a:prstGeom>
          <a:noFill/>
          <a:ln w="158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</a:rPr>
              <a:t>Rutherford </a:t>
            </a: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</a:rPr>
              <a:t>scattering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</a:rPr>
              <a:t>only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</a:rPr>
              <a:t>if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</a:rPr>
              <a:t>distance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</a:rPr>
              <a:t>of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</a:rPr>
              <a:t>closest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</a:rPr>
              <a:t>approach</a:t>
            </a:r>
            <a:r>
              <a:rPr lang="de-DE" altLang="de-DE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de-DE" altLang="de-DE" sz="1400" dirty="0" err="1" smtClean="0">
                <a:solidFill>
                  <a:srgbClr val="FF0000"/>
                </a:solidFill>
                <a:latin typeface="Times New Roman" pitchFamily="18" charset="0"/>
              </a:rPr>
              <a:t>D</a:t>
            </a:r>
            <a:r>
              <a:rPr lang="de-DE" altLang="de-DE" sz="1400" baseline="-25000" dirty="0" err="1" smtClean="0">
                <a:solidFill>
                  <a:srgbClr val="FF0000"/>
                </a:solidFill>
                <a:latin typeface="Times New Roman" pitchFamily="18" charset="0"/>
              </a:rPr>
              <a:t>min</a:t>
            </a:r>
            <a:r>
              <a:rPr lang="de-DE" altLang="de-DE" sz="1400" baseline="-250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</a:rPr>
              <a:t>is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</a:rPr>
              <a:t> large </a:t>
            </a: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</a:rPr>
              <a:t>compared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</a:rPr>
              <a:t>to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de-DE" altLang="de-DE" sz="1400" dirty="0" err="1" smtClean="0">
                <a:solidFill>
                  <a:srgbClr val="FF0000"/>
                </a:solidFill>
                <a:latin typeface="Times New Roman" pitchFamily="18" charset="0"/>
              </a:rPr>
              <a:t>nuclear</a:t>
            </a:r>
            <a:r>
              <a:rPr lang="de-DE" altLang="de-DE" sz="14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de-DE" altLang="de-DE" sz="1400" dirty="0" err="1" smtClean="0">
                <a:solidFill>
                  <a:srgbClr val="FF0000"/>
                </a:solidFill>
                <a:latin typeface="Times New Roman" pitchFamily="18" charset="0"/>
              </a:rPr>
              <a:t>radii</a:t>
            </a:r>
            <a:r>
              <a:rPr lang="de-DE" altLang="de-DE" sz="1400" dirty="0" smtClean="0">
                <a:solidFill>
                  <a:srgbClr val="FF0000"/>
                </a:solidFill>
                <a:latin typeface="Times New Roman" pitchFamily="18" charset="0"/>
              </a:rPr>
              <a:t> + </a:t>
            </a:r>
            <a:r>
              <a:rPr lang="de-DE" altLang="de-DE" sz="1400" dirty="0" err="1" smtClean="0">
                <a:solidFill>
                  <a:srgbClr val="FF0000"/>
                </a:solidFill>
                <a:latin typeface="Times New Roman" pitchFamily="18" charset="0"/>
              </a:rPr>
              <a:t>surfaces</a:t>
            </a:r>
            <a:r>
              <a:rPr lang="de-DE" altLang="de-DE" sz="1400" dirty="0" smtClean="0">
                <a:solidFill>
                  <a:srgbClr val="FF0000"/>
                </a:solidFill>
                <a:latin typeface="Times New Roman" pitchFamily="18" charset="0"/>
              </a:rPr>
              <a:t>: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endParaRPr lang="en-US" altLang="de-DE" sz="800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endParaRPr lang="en-US" altLang="de-DE" sz="1400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000000"/>
                </a:solidFill>
                <a:latin typeface="Times New Roman" pitchFamily="18" charset="0"/>
              </a:rPr>
              <a:t>C</a:t>
            </a:r>
            <a:r>
              <a:rPr lang="en-US" altLang="de-DE" sz="1200" baseline="-25000" dirty="0" smtClean="0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altLang="de-DE" sz="1200" dirty="0" smtClean="0">
                <a:solidFill>
                  <a:srgbClr val="000000"/>
                </a:solidFill>
                <a:latin typeface="Times New Roman" pitchFamily="18" charset="0"/>
              </a:rPr>
              <a:t>, C</a:t>
            </a:r>
            <a:r>
              <a:rPr lang="en-US" altLang="de-DE" sz="1200" baseline="-25000" dirty="0" smtClean="0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lang="en-US" altLang="de-DE" sz="1200" dirty="0" smtClean="0">
                <a:solidFill>
                  <a:srgbClr val="000000"/>
                </a:solidFill>
                <a:latin typeface="Times New Roman" pitchFamily="18" charset="0"/>
              </a:rPr>
              <a:t> half-density radii</a:t>
            </a:r>
            <a:r>
              <a:rPr lang="en-US" altLang="de-DE" sz="1400" dirty="0" smtClean="0">
                <a:solidFill>
                  <a:srgbClr val="000000"/>
                </a:solidFill>
                <a:latin typeface="Times New Roman" pitchFamily="18" charset="0"/>
              </a:rPr>
              <a:t>         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2339752" y="1846376"/>
            <a:ext cx="591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endParaRPr 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 Box 6"/>
          <p:cNvSpPr txBox="1">
            <a:spLocks noChangeArrowheads="1"/>
          </p:cNvSpPr>
          <p:nvPr/>
        </p:nvSpPr>
        <p:spPr bwMode="auto">
          <a:xfrm>
            <a:off x="3394199" y="1702360"/>
            <a:ext cx="110579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de-DE" sz="2000" kern="0" noProof="0" dirty="0" smtClean="0">
                <a:solidFill>
                  <a:srgbClr val="0000CC"/>
                </a:solidFill>
                <a:latin typeface="Times New Roman" pitchFamily="18" charset="0"/>
              </a:rPr>
              <a:t>fragment</a:t>
            </a:r>
            <a:endParaRPr kumimoji="0" lang="en-US" altLang="de-DE" sz="2000" b="0" i="0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pic>
        <p:nvPicPr>
          <p:cNvPr id="33" name="Picture 32" descr="GRUENSCHLOSS-P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00" y="836712"/>
            <a:ext cx="3776472" cy="275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9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0560374"/>
              </p:ext>
            </p:extLst>
          </p:nvPr>
        </p:nvGraphicFramePr>
        <p:xfrm>
          <a:off x="7106128" y="3867872"/>
          <a:ext cx="1498320" cy="48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32" name="Equation" r:id="rId8" imgW="1498320" imgH="482400" progId="Equation.3">
                  <p:embed/>
                </p:oleObj>
              </mc:Choice>
              <mc:Fallback>
                <p:oleObj name="Equation" r:id="rId8" imgW="1498320" imgH="482400" progId="Equation.3">
                  <p:embed/>
                  <p:pic>
                    <p:nvPicPr>
                      <p:cNvPr id="39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06128" y="3867872"/>
                        <a:ext cx="1498320" cy="48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Grafik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128" y="3903872"/>
            <a:ext cx="714375" cy="476250"/>
          </a:xfrm>
          <a:prstGeom prst="rect">
            <a:avLst/>
          </a:prstGeom>
        </p:spPr>
      </p:pic>
      <p:pic>
        <p:nvPicPr>
          <p:cNvPr id="29" name="Picture 21" descr="quadrupole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128" y="4443872"/>
            <a:ext cx="822960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0" descr="octupole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42128" y="5127872"/>
            <a:ext cx="822960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7783063"/>
              </p:ext>
            </p:extLst>
          </p:nvPr>
        </p:nvGraphicFramePr>
        <p:xfrm>
          <a:off x="7106128" y="4587872"/>
          <a:ext cx="1358640" cy="48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33" name="Equation" r:id="rId13" imgW="1358640" imgH="482400" progId="Equation.3">
                  <p:embed/>
                </p:oleObj>
              </mc:Choice>
              <mc:Fallback>
                <p:oleObj name="Equation" r:id="rId13" imgW="1358640" imgH="482400" progId="Equation.3">
                  <p:embed/>
                  <p:pic>
                    <p:nvPicPr>
                      <p:cNvPr id="35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06128" y="4587872"/>
                        <a:ext cx="1358640" cy="48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2485276"/>
              </p:ext>
            </p:extLst>
          </p:nvPr>
        </p:nvGraphicFramePr>
        <p:xfrm>
          <a:off x="7106128" y="5307872"/>
          <a:ext cx="1409400" cy="48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34" name="Equation" r:id="rId15" imgW="1409400" imgH="482400" progId="Equation.3">
                  <p:embed/>
                </p:oleObj>
              </mc:Choice>
              <mc:Fallback>
                <p:oleObj name="Equation" r:id="rId15" imgW="1409400" imgH="482400" progId="Equation.3">
                  <p:embed/>
                  <p:pic>
                    <p:nvPicPr>
                      <p:cNvPr id="36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06128" y="5307872"/>
                        <a:ext cx="1409400" cy="48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025021"/>
              </p:ext>
            </p:extLst>
          </p:nvPr>
        </p:nvGraphicFramePr>
        <p:xfrm>
          <a:off x="401960" y="5590792"/>
          <a:ext cx="3810000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35" name="Equation" r:id="rId17" imgW="3809880" imgH="520560" progId="Equation.3">
                  <p:embed/>
                </p:oleObj>
              </mc:Choice>
              <mc:Fallback>
                <p:oleObj name="Equation" r:id="rId17" imgW="3809880" imgH="520560" progId="Equation.3">
                  <p:embed/>
                  <p:pic>
                    <p:nvPicPr>
                      <p:cNvPr id="37" name="Object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1960" y="5590792"/>
                        <a:ext cx="3810000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Scattering experiments at relativistic energies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/>
              <p:cNvSpPr txBox="1"/>
              <p:nvPr/>
            </p:nvSpPr>
            <p:spPr>
              <a:xfrm>
                <a:off x="900000" y="5904000"/>
                <a:ext cx="244554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000" y="5904000"/>
                <a:ext cx="244554" cy="215444"/>
              </a:xfrm>
              <a:prstGeom prst="rect">
                <a:avLst/>
              </a:prstGeom>
              <a:blipFill>
                <a:blip r:embed="rId19"/>
                <a:stretch>
                  <a:fillRect l="-27500" b="-857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3702710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700" dirty="0" smtClean="0"/>
              <a:t>High-energy Coulomb excitation </a:t>
            </a:r>
            <a:r>
              <a:rPr lang="en-US" sz="2000" dirty="0" smtClean="0">
                <a:solidFill>
                  <a:schemeClr val="tx1"/>
                </a:solidFill>
              </a:rPr>
              <a:t>– M1 and E2 excitations, full analytical description</a:t>
            </a:r>
            <a:endParaRPr lang="en-US" sz="2000" dirty="0">
              <a:solidFill>
                <a:schemeClr val="tx1"/>
              </a:solidFill>
            </a:endParaRPr>
          </a:p>
        </p:txBody>
      </p:sp>
      <p:graphicFrame>
        <p:nvGraphicFramePr>
          <p:cNvPr id="20" name="Object 3"/>
          <p:cNvGraphicFramePr>
            <a:graphicFrameLocks noGrp="1" noChangeAspect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550959692"/>
              </p:ext>
            </p:extLst>
          </p:nvPr>
        </p:nvGraphicFramePr>
        <p:xfrm>
          <a:off x="360000" y="4026000"/>
          <a:ext cx="3965575" cy="1411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82" name="Equation" r:id="rId3" imgW="2641320" imgH="939600" progId="Equation.3">
                  <p:embed/>
                </p:oleObj>
              </mc:Choice>
              <mc:Fallback>
                <p:oleObj name="Equation" r:id="rId3" imgW="2641320" imgH="939600" progId="Equation.3">
                  <p:embed/>
                  <p:pic>
                    <p:nvPicPr>
                      <p:cNvPr id="2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0000" y="4026000"/>
                        <a:ext cx="3965575" cy="1411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Picture 4" descr="Coulex_fig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836712"/>
            <a:ext cx="3311525" cy="307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oulex_fig2_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836712"/>
            <a:ext cx="2700337" cy="482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6313488" y="5643662"/>
            <a:ext cx="2435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400">
                <a:latin typeface="Calibri" panose="020F0502020204030204" pitchFamily="34" charset="0"/>
              </a:rPr>
              <a:t>K. Alder et al., RMP 28 (56) 432</a:t>
            </a:r>
          </a:p>
        </p:txBody>
      </p:sp>
      <p:graphicFrame>
        <p:nvGraphicFramePr>
          <p:cNvPr id="2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2996246"/>
              </p:ext>
            </p:extLst>
          </p:nvPr>
        </p:nvGraphicFramePr>
        <p:xfrm>
          <a:off x="684213" y="5461100"/>
          <a:ext cx="3563937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83" name="Equation" r:id="rId7" imgW="2374560" imgH="482400" progId="Equation.3">
                  <p:embed/>
                </p:oleObj>
              </mc:Choice>
              <mc:Fallback>
                <p:oleObj name="Equation" r:id="rId7" imgW="2374560" imgH="482400" progId="Equation.3">
                  <p:embed/>
                  <p:pic>
                    <p:nvPicPr>
                      <p:cNvPr id="24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5461100"/>
                        <a:ext cx="3563937" cy="72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14"/>
          <p:cNvSpPr>
            <a:spLocks noChangeArrowheads="1"/>
          </p:cNvSpPr>
          <p:nvPr/>
        </p:nvSpPr>
        <p:spPr bwMode="auto">
          <a:xfrm>
            <a:off x="4787900" y="5156300"/>
            <a:ext cx="4167188" cy="121920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GB" altLang="de-DE" sz="1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Conclusion:</a:t>
            </a:r>
          </a:p>
          <a:p>
            <a:pPr algn="l">
              <a:lnSpc>
                <a:spcPct val="120000"/>
              </a:lnSpc>
              <a:buFontTx/>
              <a:buAutoNum type="arabicParenR"/>
            </a:pPr>
            <a:r>
              <a:rPr lang="en-GB" altLang="de-DE" sz="15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lower </a:t>
            </a:r>
            <a:r>
              <a:rPr lang="en-GB" altLang="de-DE" sz="15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multipolarities</a:t>
            </a:r>
            <a:r>
              <a:rPr lang="en-GB" altLang="de-DE" sz="15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are dominant</a:t>
            </a:r>
          </a:p>
          <a:p>
            <a:pPr>
              <a:lnSpc>
                <a:spcPct val="120000"/>
              </a:lnSpc>
              <a:buFontTx/>
              <a:buAutoNum type="arabicParenR"/>
            </a:pPr>
            <a:r>
              <a:rPr lang="en-GB" altLang="de-DE" sz="15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a given multipole order, electric transitions </a:t>
            </a:r>
            <a:endParaRPr lang="en-GB" altLang="de-DE" sz="1500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20000"/>
              </a:lnSpc>
            </a:pPr>
            <a:r>
              <a:rPr lang="en-GB" altLang="de-DE" sz="15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are more likely than magnetic transitions</a:t>
            </a:r>
            <a:endParaRPr lang="de-CH" altLang="de-DE" sz="15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1106287" y="4420543"/>
                <a:ext cx="332142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287" y="4420543"/>
                <a:ext cx="332142" cy="276999"/>
              </a:xfrm>
              <a:prstGeom prst="rect">
                <a:avLst/>
              </a:prstGeom>
              <a:blipFill>
                <a:blip r:embed="rId9"/>
                <a:stretch>
                  <a:fillRect l="-25455" b="-869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1115616" y="5156300"/>
                <a:ext cx="313484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616" y="5156300"/>
                <a:ext cx="313484" cy="276999"/>
              </a:xfrm>
              <a:prstGeom prst="rect">
                <a:avLst/>
              </a:prstGeom>
              <a:blipFill>
                <a:blip r:embed="rId10"/>
                <a:stretch>
                  <a:fillRect l="-27451" b="-1111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39634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 descr="GRUENSCHLOSS-B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4135438" cy="317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107"/>
          <p:cNvSpPr/>
          <p:nvPr/>
        </p:nvSpPr>
        <p:spPr>
          <a:xfrm>
            <a:off x="6843713" y="1700436"/>
            <a:ext cx="1257300" cy="576263"/>
          </a:xfrm>
          <a:prstGeom prst="ellipse">
            <a:avLst/>
          </a:prstGeom>
          <a:solidFill>
            <a:schemeClr val="accent2">
              <a:lumMod val="40000"/>
              <a:lumOff val="60000"/>
              <a:alpha val="42000"/>
            </a:schemeClr>
          </a:solidFill>
          <a:ln w="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4" name="TextBox 108"/>
          <p:cNvSpPr txBox="1">
            <a:spLocks noChangeArrowheads="1"/>
          </p:cNvSpPr>
          <p:nvPr/>
        </p:nvSpPr>
        <p:spPr bwMode="auto">
          <a:xfrm>
            <a:off x="7740650" y="1243236"/>
            <a:ext cx="1244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de-DE" sz="2400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p</a:t>
            </a:r>
            <a:r>
              <a:rPr lang="en-GB" altLang="de-DE" sz="2400" baseline="-25000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1/2</a:t>
            </a:r>
            <a:r>
              <a:rPr lang="en-GB" altLang="de-DE" sz="2400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???</a:t>
            </a:r>
            <a:endParaRPr lang="en-GB" altLang="de-DE" sz="24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5" name="Group 37"/>
          <p:cNvGrpSpPr>
            <a:grpSpLocks noChangeAspect="1"/>
          </p:cNvGrpSpPr>
          <p:nvPr/>
        </p:nvGrpSpPr>
        <p:grpSpPr bwMode="auto">
          <a:xfrm>
            <a:off x="5364163" y="1340074"/>
            <a:ext cx="885825" cy="2217737"/>
            <a:chOff x="1143000" y="609600"/>
            <a:chExt cx="1179513" cy="2952742"/>
          </a:xfrm>
        </p:grpSpPr>
        <p:graphicFrame>
          <p:nvGraphicFramePr>
            <p:cNvPr id="17" name="Object 23"/>
            <p:cNvGraphicFramePr>
              <a:graphicFrameLocks noChangeAspect="1"/>
            </p:cNvGraphicFramePr>
            <p:nvPr/>
          </p:nvGraphicFramePr>
          <p:xfrm>
            <a:off x="1143000" y="609600"/>
            <a:ext cx="1179513" cy="25384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246" name="CorelDRAW" r:id="rId4" imgW="875520" imgH="1882800" progId="">
                    <p:embed/>
                  </p:oleObj>
                </mc:Choice>
                <mc:Fallback>
                  <p:oleObj name="CorelDRAW" r:id="rId4" imgW="875520" imgH="1882800" progId="">
                    <p:embed/>
                    <p:pic>
                      <p:nvPicPr>
                        <p:cNvPr id="17" name="Object 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43000" y="609600"/>
                          <a:ext cx="1179513" cy="25384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" name="TextBox 20"/>
            <p:cNvSpPr txBox="1">
              <a:spLocks noChangeAspect="1" noChangeArrowheads="1"/>
            </p:cNvSpPr>
            <p:nvPr/>
          </p:nvSpPr>
          <p:spPr bwMode="auto">
            <a:xfrm>
              <a:off x="1447390" y="3074093"/>
              <a:ext cx="610895" cy="488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de-DE" b="1" baseline="30000">
                  <a:latin typeface="Calibri" panose="020F0502020204030204" pitchFamily="34" charset="0"/>
                </a:rPr>
                <a:t>89</a:t>
              </a:r>
              <a:r>
                <a:rPr lang="en-US" altLang="de-DE" b="1">
                  <a:latin typeface="Calibri" panose="020F0502020204030204" pitchFamily="34" charset="0"/>
                </a:rPr>
                <a:t>Y</a:t>
              </a:r>
              <a:endParaRPr lang="en-GB" altLang="de-DE" b="1" baseline="30000">
                <a:latin typeface="Calibri" panose="020F0502020204030204" pitchFamily="34" charset="0"/>
              </a:endParaRPr>
            </a:p>
          </p:txBody>
        </p:sp>
      </p:grpSp>
      <p:grpSp>
        <p:nvGrpSpPr>
          <p:cNvPr id="19" name="Group 38"/>
          <p:cNvGrpSpPr>
            <a:grpSpLocks noChangeAspect="1"/>
          </p:cNvGrpSpPr>
          <p:nvPr/>
        </p:nvGrpSpPr>
        <p:grpSpPr bwMode="auto">
          <a:xfrm>
            <a:off x="6202363" y="2211611"/>
            <a:ext cx="817562" cy="1366838"/>
            <a:chOff x="2438400" y="1741052"/>
            <a:chExt cx="1090613" cy="1823660"/>
          </a:xfrm>
        </p:grpSpPr>
        <p:graphicFrame>
          <p:nvGraphicFramePr>
            <p:cNvPr id="26" name="Object 24"/>
            <p:cNvGraphicFramePr>
              <a:graphicFrameLocks noChangeAspect="1"/>
            </p:cNvGraphicFramePr>
            <p:nvPr/>
          </p:nvGraphicFramePr>
          <p:xfrm>
            <a:off x="2438400" y="1741052"/>
            <a:ext cx="1090613" cy="13811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247" name="CorelDRAW" r:id="rId6" imgW="809280" imgH="1024200" progId="">
                    <p:embed/>
                  </p:oleObj>
                </mc:Choice>
                <mc:Fallback>
                  <p:oleObj name="CorelDRAW" r:id="rId6" imgW="809280" imgH="1024200" progId="">
                    <p:embed/>
                    <p:pic>
                      <p:nvPicPr>
                        <p:cNvPr id="26" name="Object 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38400" y="1741052"/>
                          <a:ext cx="1090613" cy="13811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7" name="TextBox 21"/>
            <p:cNvSpPr txBox="1">
              <a:spLocks noChangeAspect="1" noChangeArrowheads="1"/>
            </p:cNvSpPr>
            <p:nvPr/>
          </p:nvSpPr>
          <p:spPr bwMode="auto">
            <a:xfrm>
              <a:off x="2681935" y="3075438"/>
              <a:ext cx="787783" cy="489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de-DE" b="1" baseline="30000">
                  <a:latin typeface="Calibri" panose="020F0502020204030204" pitchFamily="34" charset="0"/>
                </a:rPr>
                <a:t>87</a:t>
              </a:r>
              <a:r>
                <a:rPr lang="en-US" altLang="de-DE" b="1">
                  <a:latin typeface="Calibri" panose="020F0502020204030204" pitchFamily="34" charset="0"/>
                </a:rPr>
                <a:t>Rb</a:t>
              </a:r>
              <a:endParaRPr lang="en-GB" altLang="de-DE" b="1" baseline="30000">
                <a:latin typeface="Calibri" panose="020F0502020204030204" pitchFamily="34" charset="0"/>
              </a:endParaRPr>
            </a:p>
          </p:txBody>
        </p:sp>
      </p:grpSp>
      <p:grpSp>
        <p:nvGrpSpPr>
          <p:cNvPr id="28" name="Group 39"/>
          <p:cNvGrpSpPr>
            <a:grpSpLocks noChangeAspect="1"/>
          </p:cNvGrpSpPr>
          <p:nvPr/>
        </p:nvGrpSpPr>
        <p:grpSpPr bwMode="auto">
          <a:xfrm>
            <a:off x="7019925" y="1887761"/>
            <a:ext cx="871538" cy="1682750"/>
            <a:chOff x="3886200" y="1323108"/>
            <a:chExt cx="1162050" cy="2241401"/>
          </a:xfrm>
        </p:grpSpPr>
        <p:graphicFrame>
          <p:nvGraphicFramePr>
            <p:cNvPr id="29" name="Object 27"/>
            <p:cNvGraphicFramePr>
              <a:graphicFrameLocks noChangeAspect="1"/>
            </p:cNvGraphicFramePr>
            <p:nvPr/>
          </p:nvGraphicFramePr>
          <p:xfrm>
            <a:off x="3886200" y="1323108"/>
            <a:ext cx="1162050" cy="1812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248" name="CorelDRAW" r:id="rId8" imgW="862560" imgH="1344240" progId="">
                    <p:embed/>
                  </p:oleObj>
                </mc:Choice>
                <mc:Fallback>
                  <p:oleObj name="CorelDRAW" r:id="rId8" imgW="862560" imgH="1344240" progId="">
                    <p:embed/>
                    <p:pic>
                      <p:nvPicPr>
                        <p:cNvPr id="29" name="Object 2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86200" y="1323108"/>
                          <a:ext cx="1162050" cy="18129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" name="TextBox 28"/>
            <p:cNvSpPr txBox="1">
              <a:spLocks noChangeAspect="1" noChangeArrowheads="1"/>
            </p:cNvSpPr>
            <p:nvPr/>
          </p:nvSpPr>
          <p:spPr bwMode="auto">
            <a:xfrm>
              <a:off x="4205817" y="3076052"/>
              <a:ext cx="732366" cy="488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de-DE" b="1" baseline="30000">
                  <a:latin typeface="Calibri" panose="020F0502020204030204" pitchFamily="34" charset="0"/>
                </a:rPr>
                <a:t>85</a:t>
              </a:r>
              <a:r>
                <a:rPr lang="en-US" altLang="de-DE" b="1">
                  <a:latin typeface="Calibri" panose="020F0502020204030204" pitchFamily="34" charset="0"/>
                </a:rPr>
                <a:t>Br</a:t>
              </a:r>
              <a:endParaRPr lang="en-GB" altLang="de-DE" b="1" baseline="30000">
                <a:latin typeface="Calibri" panose="020F0502020204030204" pitchFamily="34" charset="0"/>
              </a:endParaRPr>
            </a:p>
          </p:txBody>
        </p:sp>
      </p:grpSp>
      <p:grpSp>
        <p:nvGrpSpPr>
          <p:cNvPr id="31" name="Group 40"/>
          <p:cNvGrpSpPr>
            <a:grpSpLocks noChangeAspect="1"/>
          </p:cNvGrpSpPr>
          <p:nvPr/>
        </p:nvGrpSpPr>
        <p:grpSpPr bwMode="auto">
          <a:xfrm>
            <a:off x="7916863" y="2384649"/>
            <a:ext cx="1047750" cy="1176337"/>
            <a:chOff x="5232400" y="1996208"/>
            <a:chExt cx="1397000" cy="1568423"/>
          </a:xfrm>
        </p:grpSpPr>
        <p:graphicFrame>
          <p:nvGraphicFramePr>
            <p:cNvPr id="32" name="Object 25"/>
            <p:cNvGraphicFramePr>
              <a:graphicFrameLocks noChangeAspect="1"/>
            </p:cNvGraphicFramePr>
            <p:nvPr/>
          </p:nvGraphicFramePr>
          <p:xfrm>
            <a:off x="5232400" y="1996208"/>
            <a:ext cx="1397000" cy="1155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249" name="CorelDRAW" r:id="rId10" imgW="1037520" imgH="857520" progId="">
                    <p:embed/>
                  </p:oleObj>
                </mc:Choice>
                <mc:Fallback>
                  <p:oleObj name="CorelDRAW" r:id="rId10" imgW="1037520" imgH="857520" progId="">
                    <p:embed/>
                    <p:pic>
                      <p:nvPicPr>
                        <p:cNvPr id="32" name="Object 2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32400" y="1996208"/>
                          <a:ext cx="1397000" cy="11557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3" name="TextBox 22"/>
            <p:cNvSpPr txBox="1">
              <a:spLocks noChangeAspect="1" noChangeArrowheads="1"/>
            </p:cNvSpPr>
            <p:nvPr/>
          </p:nvSpPr>
          <p:spPr bwMode="auto">
            <a:xfrm>
              <a:off x="5842000" y="3075689"/>
              <a:ext cx="757767" cy="488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de-DE" b="1" baseline="30000">
                  <a:latin typeface="Calibri" panose="020F0502020204030204" pitchFamily="34" charset="0"/>
                </a:rPr>
                <a:t>83</a:t>
              </a:r>
              <a:r>
                <a:rPr lang="en-US" altLang="de-DE" b="1">
                  <a:latin typeface="Calibri" panose="020F0502020204030204" pitchFamily="34" charset="0"/>
                </a:rPr>
                <a:t>As</a:t>
              </a:r>
              <a:endParaRPr lang="en-GB" altLang="de-DE" b="1" baseline="30000">
                <a:latin typeface="Calibri" panose="020F0502020204030204" pitchFamily="34" charset="0"/>
              </a:endParaRPr>
            </a:p>
          </p:txBody>
        </p:sp>
      </p:grpSp>
      <p:grpSp>
        <p:nvGrpSpPr>
          <p:cNvPr id="34" name="Group 90"/>
          <p:cNvGrpSpPr>
            <a:grpSpLocks/>
          </p:cNvGrpSpPr>
          <p:nvPr/>
        </p:nvGrpSpPr>
        <p:grpSpPr bwMode="auto">
          <a:xfrm>
            <a:off x="5148263" y="3645124"/>
            <a:ext cx="3968750" cy="2227262"/>
            <a:chOff x="3243" y="2523"/>
            <a:chExt cx="2500" cy="1403"/>
          </a:xfrm>
        </p:grpSpPr>
        <p:sp>
          <p:nvSpPr>
            <p:cNvPr id="35" name="Rectangle 22"/>
            <p:cNvSpPr>
              <a:spLocks noChangeAspect="1" noChangeArrowheads="1"/>
            </p:cNvSpPr>
            <p:nvPr/>
          </p:nvSpPr>
          <p:spPr bwMode="auto">
            <a:xfrm>
              <a:off x="3243" y="3108"/>
              <a:ext cx="60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de-DE" b="1" i="1">
                  <a:solidFill>
                    <a:srgbClr val="FF0000"/>
                  </a:solidFill>
                  <a:latin typeface="Times New Roman" panose="02020603050405020304" pitchFamily="18" charset="0"/>
                </a:rPr>
                <a:t>1p</a:t>
              </a:r>
              <a:r>
                <a:rPr lang="bg-BG" altLang="de-DE" b="1" i="1">
                  <a:solidFill>
                    <a:srgbClr val="FF0000"/>
                  </a:solidFill>
                  <a:latin typeface="Times New Roman" panose="02020603050405020304" pitchFamily="18" charset="0"/>
                </a:rPr>
                <a:t> (</a:t>
              </a:r>
              <a:r>
                <a:rPr lang="en-US" altLang="de-DE" b="1" i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ℓ</a:t>
              </a:r>
              <a:r>
                <a:rPr lang="en-US" altLang="de-DE" b="1" i="1">
                  <a:solidFill>
                    <a:srgbClr val="FF0000"/>
                  </a:solidFill>
                  <a:latin typeface="Times New Roman" panose="02020603050405020304" pitchFamily="18" charset="0"/>
                </a:rPr>
                <a:t>=1)</a:t>
              </a:r>
              <a:endParaRPr lang="bg-BG" altLang="de-DE" b="1" i="1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6" name="Text Box 28"/>
            <p:cNvSpPr txBox="1">
              <a:spLocks noChangeAspect="1" noChangeArrowheads="1"/>
            </p:cNvSpPr>
            <p:nvPr/>
          </p:nvSpPr>
          <p:spPr bwMode="auto">
            <a:xfrm rot="-3312195">
              <a:off x="3592" y="2792"/>
              <a:ext cx="58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de-DE" b="1" i="1">
                  <a:solidFill>
                    <a:srgbClr val="0000CC"/>
                  </a:solidFill>
                  <a:latin typeface="Times New Roman" panose="02020603050405020304" pitchFamily="18" charset="0"/>
                </a:rPr>
                <a:t>j</a:t>
              </a:r>
              <a:r>
                <a:rPr lang="en-US" altLang="de-DE" b="1" i="1" baseline="-25000">
                  <a:solidFill>
                    <a:srgbClr val="0000CC"/>
                  </a:solidFill>
                  <a:latin typeface="Times New Roman" panose="02020603050405020304" pitchFamily="18" charset="0"/>
                </a:rPr>
                <a:t>&lt;</a:t>
              </a:r>
              <a:r>
                <a:rPr lang="en-US" altLang="de-DE" b="1" i="1">
                  <a:solidFill>
                    <a:srgbClr val="0000CC"/>
                  </a:solidFill>
                  <a:latin typeface="Times New Roman" panose="02020603050405020304" pitchFamily="18" charset="0"/>
                </a:rPr>
                <a:t> = </a:t>
              </a:r>
              <a:r>
                <a:rPr lang="en-US" altLang="de-DE" b="1" i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ℓ</a:t>
              </a:r>
              <a:r>
                <a:rPr lang="en-US" altLang="de-DE" b="1" i="1">
                  <a:solidFill>
                    <a:srgbClr val="0000CC"/>
                  </a:solidFill>
                  <a:latin typeface="Times New Roman" panose="02020603050405020304" pitchFamily="18" charset="0"/>
                </a:rPr>
                <a:t>-</a:t>
              </a:r>
              <a:r>
                <a:rPr lang="en-US" altLang="de-DE" b="1" i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½</a:t>
              </a:r>
            </a:p>
          </p:txBody>
        </p:sp>
        <p:sp>
          <p:nvSpPr>
            <p:cNvPr id="37" name="Rectangle 33"/>
            <p:cNvSpPr>
              <a:spLocks noChangeAspect="1" noChangeArrowheads="1"/>
            </p:cNvSpPr>
            <p:nvPr/>
          </p:nvSpPr>
          <p:spPr bwMode="auto">
            <a:xfrm>
              <a:off x="4148" y="2523"/>
              <a:ext cx="38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de-DE" b="1" i="1">
                  <a:solidFill>
                    <a:srgbClr val="FF0000"/>
                  </a:solidFill>
                  <a:latin typeface="Times New Roman" panose="02020603050405020304" pitchFamily="18" charset="0"/>
                </a:rPr>
                <a:t>1p</a:t>
              </a:r>
              <a:r>
                <a:rPr lang="en-US" altLang="de-DE" b="1" i="1" baseline="-25000">
                  <a:solidFill>
                    <a:srgbClr val="FF0000"/>
                  </a:solidFill>
                  <a:latin typeface="Times New Roman" panose="02020603050405020304" pitchFamily="18" charset="0"/>
                </a:rPr>
                <a:t>1/2</a:t>
              </a:r>
              <a:endParaRPr lang="bg-BG" altLang="de-DE" b="1" i="1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38" name="Group 46"/>
            <p:cNvGrpSpPr>
              <a:grpSpLocks noChangeAspect="1"/>
            </p:cNvGrpSpPr>
            <p:nvPr/>
          </p:nvGrpSpPr>
          <p:grpSpPr bwMode="auto">
            <a:xfrm>
              <a:off x="3298" y="2786"/>
              <a:ext cx="1396" cy="901"/>
              <a:chOff x="419100" y="976312"/>
              <a:chExt cx="3886200" cy="2514600"/>
            </a:xfrm>
          </p:grpSpPr>
          <p:sp>
            <p:nvSpPr>
              <p:cNvPr id="44" name="Line 20"/>
              <p:cNvSpPr>
                <a:spLocks noChangeAspect="1" noChangeShapeType="1"/>
              </p:cNvSpPr>
              <p:nvPr/>
            </p:nvSpPr>
            <p:spPr bwMode="auto">
              <a:xfrm>
                <a:off x="419100" y="2500312"/>
                <a:ext cx="12954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5" name="Line 27"/>
              <p:cNvSpPr>
                <a:spLocks noChangeAspect="1" noChangeShapeType="1"/>
              </p:cNvSpPr>
              <p:nvPr/>
            </p:nvSpPr>
            <p:spPr bwMode="auto">
              <a:xfrm flipV="1">
                <a:off x="1714500" y="976312"/>
                <a:ext cx="1066800" cy="15240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6" name="Line 29"/>
              <p:cNvSpPr>
                <a:spLocks noChangeAspect="1" noChangeShapeType="1"/>
              </p:cNvSpPr>
              <p:nvPr/>
            </p:nvSpPr>
            <p:spPr bwMode="auto">
              <a:xfrm>
                <a:off x="2781300" y="976312"/>
                <a:ext cx="1524000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7" name="Line 38"/>
              <p:cNvSpPr>
                <a:spLocks noChangeAspect="1" noChangeShapeType="1"/>
              </p:cNvSpPr>
              <p:nvPr/>
            </p:nvSpPr>
            <p:spPr bwMode="auto">
              <a:xfrm>
                <a:off x="2781300" y="3490912"/>
                <a:ext cx="1524000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8" name="Line 37"/>
              <p:cNvSpPr>
                <a:spLocks noChangeAspect="1" noChangeShapeType="1"/>
              </p:cNvSpPr>
              <p:nvPr/>
            </p:nvSpPr>
            <p:spPr bwMode="auto">
              <a:xfrm>
                <a:off x="1714500" y="2500312"/>
                <a:ext cx="1066800" cy="9906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39" name="Text Box 39"/>
            <p:cNvSpPr txBox="1">
              <a:spLocks noChangeAspect="1" noChangeArrowheads="1"/>
            </p:cNvSpPr>
            <p:nvPr/>
          </p:nvSpPr>
          <p:spPr bwMode="auto">
            <a:xfrm rot="2531335">
              <a:off x="3536" y="3498"/>
              <a:ext cx="61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de-DE" b="1" i="1">
                  <a:solidFill>
                    <a:srgbClr val="0000CC"/>
                  </a:solidFill>
                  <a:latin typeface="Times New Roman" panose="02020603050405020304" pitchFamily="18" charset="0"/>
                </a:rPr>
                <a:t>j</a:t>
              </a:r>
              <a:r>
                <a:rPr lang="en-US" altLang="de-DE" b="1" i="1" baseline="-25000">
                  <a:solidFill>
                    <a:srgbClr val="0000CC"/>
                  </a:solidFill>
                  <a:latin typeface="Times New Roman" panose="02020603050405020304" pitchFamily="18" charset="0"/>
                </a:rPr>
                <a:t>&gt;</a:t>
              </a:r>
              <a:r>
                <a:rPr lang="en-US" altLang="de-DE" b="1" i="1">
                  <a:solidFill>
                    <a:srgbClr val="0000CC"/>
                  </a:solidFill>
                  <a:latin typeface="Times New Roman" panose="02020603050405020304" pitchFamily="18" charset="0"/>
                </a:rPr>
                <a:t> = </a:t>
              </a:r>
              <a:r>
                <a:rPr lang="en-US" altLang="de-DE" b="1" i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ℓ</a:t>
              </a:r>
              <a:r>
                <a:rPr lang="en-US" altLang="de-DE" b="1" i="1">
                  <a:solidFill>
                    <a:srgbClr val="0000CC"/>
                  </a:solidFill>
                  <a:latin typeface="Times New Roman" panose="02020603050405020304" pitchFamily="18" charset="0"/>
                </a:rPr>
                <a:t>+</a:t>
              </a:r>
              <a:r>
                <a:rPr lang="en-US" altLang="de-DE" b="1" i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½</a:t>
              </a:r>
            </a:p>
          </p:txBody>
        </p:sp>
        <p:sp>
          <p:nvSpPr>
            <p:cNvPr id="40" name="Rectangle 43"/>
            <p:cNvSpPr>
              <a:spLocks noChangeAspect="1" noChangeArrowheads="1"/>
            </p:cNvSpPr>
            <p:nvPr/>
          </p:nvSpPr>
          <p:spPr bwMode="auto">
            <a:xfrm>
              <a:off x="4148" y="3695"/>
              <a:ext cx="38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de-DE" b="1" i="1">
                  <a:solidFill>
                    <a:srgbClr val="FF0000"/>
                  </a:solidFill>
                  <a:latin typeface="Times New Roman" panose="02020603050405020304" pitchFamily="18" charset="0"/>
                </a:rPr>
                <a:t>1p</a:t>
              </a:r>
              <a:r>
                <a:rPr lang="en-US" altLang="de-DE" b="1" i="1" baseline="-25000">
                  <a:solidFill>
                    <a:srgbClr val="FF0000"/>
                  </a:solidFill>
                  <a:latin typeface="Times New Roman" panose="02020603050405020304" pitchFamily="18" charset="0"/>
                </a:rPr>
                <a:t>3/2</a:t>
              </a:r>
              <a:endParaRPr lang="bg-BG" altLang="de-DE" b="1" i="1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1" name="Down Arrow 48"/>
            <p:cNvSpPr>
              <a:spLocks noChangeAspect="1" noChangeArrowheads="1"/>
            </p:cNvSpPr>
            <p:nvPr/>
          </p:nvSpPr>
          <p:spPr bwMode="auto">
            <a:xfrm rot="10800000">
              <a:off x="4196" y="2792"/>
              <a:ext cx="67" cy="887"/>
            </a:xfrm>
            <a:prstGeom prst="downArrow">
              <a:avLst>
                <a:gd name="adj1" fmla="val 50000"/>
                <a:gd name="adj2" fmla="val 175659"/>
              </a:avLst>
            </a:prstGeom>
            <a:solidFill>
              <a:srgbClr val="C00000"/>
            </a:solidFill>
            <a:ln w="25400" algn="ctr">
              <a:solidFill>
                <a:srgbClr val="C00000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chemeClr val="lt1"/>
                </a:solidFill>
                <a:latin typeface="+mn-lt"/>
              </a:endParaRPr>
            </a:p>
          </p:txBody>
        </p:sp>
        <p:sp>
          <p:nvSpPr>
            <p:cNvPr id="42" name="TextBox 49"/>
            <p:cNvSpPr txBox="1">
              <a:spLocks noChangeAspect="1" noChangeArrowheads="1"/>
            </p:cNvSpPr>
            <p:nvPr/>
          </p:nvSpPr>
          <p:spPr bwMode="auto">
            <a:xfrm>
              <a:off x="4241" y="3208"/>
              <a:ext cx="150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de-DE" sz="2000" b="1">
                  <a:solidFill>
                    <a:srgbClr val="0000CC"/>
                  </a:solidFill>
                  <a:latin typeface="Times New Roman" panose="02020603050405020304" pitchFamily="18" charset="0"/>
                </a:rPr>
                <a:t>B(M1;j</a:t>
              </a:r>
              <a:r>
                <a:rPr lang="en-US" altLang="de-DE" sz="2000" b="1" baseline="-25000">
                  <a:solidFill>
                    <a:srgbClr val="0000CC"/>
                  </a:solidFill>
                  <a:latin typeface="Times New Roman" panose="02020603050405020304" pitchFamily="18" charset="0"/>
                </a:rPr>
                <a:t>&gt;</a:t>
              </a:r>
              <a:r>
                <a:rPr lang="en-US" altLang="de-DE" sz="2000" b="1">
                  <a:solidFill>
                    <a:srgbClr val="0000CC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j</a:t>
              </a:r>
              <a:r>
                <a:rPr lang="en-US" altLang="de-DE" sz="2000" b="1" baseline="-25000">
                  <a:solidFill>
                    <a:srgbClr val="0000CC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&lt;</a:t>
              </a:r>
              <a:r>
                <a:rPr lang="en-US" altLang="de-DE" sz="2000" b="1">
                  <a:solidFill>
                    <a:srgbClr val="0000CC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)  1 </a:t>
              </a:r>
              <a:r>
                <a:rPr lang="en-US" altLang="de-DE" sz="2000" b="1" baseline="-25000">
                  <a:solidFill>
                    <a:srgbClr val="0000CC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N</a:t>
              </a:r>
              <a:r>
                <a:rPr lang="en-US" altLang="de-DE" sz="2000" b="1" baseline="30000">
                  <a:solidFill>
                    <a:srgbClr val="0000CC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2</a:t>
              </a:r>
              <a:endParaRPr lang="en-GB" altLang="de-DE" sz="2000" b="1" baseline="-25000">
                <a:solidFill>
                  <a:srgbClr val="0000CC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3" name="TextBox 50"/>
            <p:cNvSpPr txBox="1">
              <a:spLocks noChangeAspect="1" noChangeArrowheads="1"/>
            </p:cNvSpPr>
            <p:nvPr/>
          </p:nvSpPr>
          <p:spPr bwMode="auto">
            <a:xfrm>
              <a:off x="4320" y="2985"/>
              <a:ext cx="1236" cy="218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de-DE" sz="1600" b="1">
                  <a:solidFill>
                    <a:srgbClr val="FF0000"/>
                  </a:solidFill>
                  <a:latin typeface="Comic Sans MS" panose="030F0702030302020204" pitchFamily="66" charset="0"/>
                </a:rPr>
                <a:t>Unique signature!!!</a:t>
              </a:r>
              <a:endParaRPr lang="en-GB" altLang="de-DE" sz="1600" b="1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49" name="Text Box 91"/>
          <p:cNvSpPr txBox="1">
            <a:spLocks noChangeArrowheads="1"/>
          </p:cNvSpPr>
          <p:nvPr/>
        </p:nvSpPr>
        <p:spPr bwMode="auto">
          <a:xfrm>
            <a:off x="4695825" y="3227611"/>
            <a:ext cx="657225" cy="346075"/>
          </a:xfrm>
          <a:prstGeom prst="rect">
            <a:avLst/>
          </a:prstGeom>
          <a:noFill/>
          <a:ln w="952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600">
                <a:latin typeface="Times New Roman" panose="02020603050405020304" pitchFamily="18" charset="0"/>
              </a:rPr>
              <a:t>N=50</a:t>
            </a:r>
          </a:p>
        </p:txBody>
      </p:sp>
      <p:sp>
        <p:nvSpPr>
          <p:cNvPr id="50" name="Text Box 92"/>
          <p:cNvSpPr txBox="1">
            <a:spLocks noChangeArrowheads="1"/>
          </p:cNvSpPr>
          <p:nvPr/>
        </p:nvSpPr>
        <p:spPr bwMode="auto">
          <a:xfrm>
            <a:off x="468313" y="5685061"/>
            <a:ext cx="46164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600">
                <a:latin typeface="Times New Roman" panose="02020603050405020304" pitchFamily="18" charset="0"/>
              </a:rPr>
              <a:t>rate =</a:t>
            </a:r>
            <a:r>
              <a:rPr lang="de-DE" altLang="de-DE" sz="160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de-DE" altLang="de-DE" sz="1600">
                <a:solidFill>
                  <a:srgbClr val="FF0000"/>
                </a:solidFill>
                <a:latin typeface="Times New Roman" panose="02020603050405020304" pitchFamily="18" charset="0"/>
              </a:rPr>
              <a:t>10</a:t>
            </a:r>
            <a:r>
              <a:rPr lang="de-DE" altLang="de-DE" sz="1600" baseline="30000">
                <a:solidFill>
                  <a:srgbClr val="FF0000"/>
                </a:solidFill>
                <a:latin typeface="Times New Roman" panose="02020603050405020304" pitchFamily="18" charset="0"/>
              </a:rPr>
              <a:t>5</a:t>
            </a:r>
            <a:r>
              <a:rPr lang="de-DE" altLang="de-DE" sz="1600">
                <a:solidFill>
                  <a:srgbClr val="FF0000"/>
                </a:solidFill>
                <a:latin typeface="Times New Roman" panose="02020603050405020304" pitchFamily="18" charset="0"/>
              </a:rPr>
              <a:t> s</a:t>
            </a:r>
            <a:r>
              <a:rPr lang="de-DE" altLang="de-DE" sz="1600" baseline="30000">
                <a:solidFill>
                  <a:srgbClr val="FF0000"/>
                </a:solidFill>
                <a:latin typeface="Times New Roman" panose="02020603050405020304" pitchFamily="18" charset="0"/>
              </a:rPr>
              <a:t>-1</a:t>
            </a:r>
            <a:r>
              <a:rPr lang="de-DE" altLang="de-DE" sz="160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de-DE" altLang="de-DE" sz="16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· 10</a:t>
            </a:r>
            <a:r>
              <a:rPr lang="de-DE" altLang="de-DE" sz="1600" baseline="300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de-DE" altLang="de-DE" sz="16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cm</a:t>
            </a:r>
            <a:r>
              <a:rPr lang="de-DE" altLang="de-DE" sz="1600" baseline="300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de-DE" altLang="de-DE" sz="16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· 0.5·10</a:t>
            </a:r>
            <a:r>
              <a:rPr lang="de-DE" altLang="de-DE" sz="1600" baseline="300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-27</a:t>
            </a:r>
            <a:r>
              <a:rPr lang="de-DE" altLang="de-DE" sz="16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cm</a:t>
            </a:r>
            <a:r>
              <a:rPr lang="de-DE" altLang="de-DE" sz="1600" baseline="300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de-DE" altLang="de-DE" sz="16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· 10% </a:t>
            </a:r>
            <a:r>
              <a:rPr lang="de-DE" altLang="de-DE" sz="1600">
                <a:latin typeface="Times New Roman" panose="02020603050405020304" pitchFamily="18" charset="0"/>
                <a:cs typeface="Times New Roman" panose="02020603050405020304" pitchFamily="18" charset="0"/>
              </a:rPr>
              <a:t>= 22 h</a:t>
            </a:r>
            <a:r>
              <a:rPr lang="de-DE" altLang="de-DE" sz="16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de-DE" altLang="de-DE" sz="16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1" name="Text Box 93"/>
          <p:cNvSpPr txBox="1">
            <a:spLocks noChangeArrowheads="1"/>
          </p:cNvSpPr>
          <p:nvPr/>
        </p:nvSpPr>
        <p:spPr bwMode="auto">
          <a:xfrm>
            <a:off x="468313" y="5300886"/>
            <a:ext cx="2520950" cy="33655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600" baseline="30000">
                <a:latin typeface="Times New Roman" panose="02020603050405020304" pitchFamily="18" charset="0"/>
              </a:rPr>
              <a:t>85</a:t>
            </a:r>
            <a:r>
              <a:rPr lang="de-DE" altLang="de-DE" sz="1600">
                <a:latin typeface="Times New Roman" panose="02020603050405020304" pitchFamily="18" charset="0"/>
              </a:rPr>
              <a:t>Br </a:t>
            </a:r>
            <a:r>
              <a:rPr lang="de-DE" altLang="de-DE" sz="160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de-DE" altLang="de-DE" sz="16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197</a:t>
            </a:r>
            <a:r>
              <a:rPr lang="de-DE" altLang="de-DE" sz="1600">
                <a:latin typeface="Times New Roman" panose="02020603050405020304" pitchFamily="18" charset="0"/>
                <a:cs typeface="Times New Roman" panose="02020603050405020304" pitchFamily="18" charset="0"/>
              </a:rPr>
              <a:t>Au at 100 MeV/u</a:t>
            </a:r>
            <a:r>
              <a:rPr lang="de-DE" altLang="de-DE" sz="160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endParaRPr lang="de-DE" altLang="de-DE" sz="160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High-energy Coulomb excitation </a:t>
            </a:r>
            <a:r>
              <a:rPr lang="en-US" sz="1800" dirty="0" smtClean="0">
                <a:solidFill>
                  <a:schemeClr val="tx1"/>
                </a:solidFill>
              </a:rPr>
              <a:t>– M1 and E2 excitations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820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dpshif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908720"/>
            <a:ext cx="4881563" cy="488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ris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743525"/>
            <a:ext cx="2601912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3619502"/>
              </p:ext>
            </p:extLst>
          </p:nvPr>
        </p:nvGraphicFramePr>
        <p:xfrm>
          <a:off x="2836863" y="1728987"/>
          <a:ext cx="601662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1" name="Equation" r:id="rId5" imgW="482400" imgH="253800" progId="Equation.3">
                  <p:embed/>
                </p:oleObj>
              </mc:Choice>
              <mc:Fallback>
                <p:oleObj name="Equation" r:id="rId5" imgW="482400" imgH="253800" progId="Equation.3">
                  <p:embed/>
                  <p:pic>
                    <p:nvPicPr>
                      <p:cNvPr id="1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6863" y="1728987"/>
                        <a:ext cx="601662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2484438" y="1719462"/>
            <a:ext cx="4222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60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for</a:t>
            </a:r>
          </a:p>
        </p:txBody>
      </p:sp>
      <p:graphicFrame>
        <p:nvGraphicFramePr>
          <p:cNvPr id="19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9806197"/>
              </p:ext>
            </p:extLst>
          </p:nvPr>
        </p:nvGraphicFramePr>
        <p:xfrm>
          <a:off x="719138" y="2919612"/>
          <a:ext cx="1266825" cy="68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2" name="Equation" r:id="rId7" imgW="1015920" imgH="545760" progId="Equation.3">
                  <p:embed/>
                </p:oleObj>
              </mc:Choice>
              <mc:Fallback>
                <p:oleObj name="Equation" r:id="rId7" imgW="1015920" imgH="545760" progId="Equation.3">
                  <p:embed/>
                  <p:pic>
                    <p:nvPicPr>
                      <p:cNvPr id="19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9138" y="2919612"/>
                        <a:ext cx="1266825" cy="681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719138" y="2478287"/>
            <a:ext cx="1376362" cy="3460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Lorentz boost:</a:t>
            </a:r>
          </a:p>
        </p:txBody>
      </p:sp>
      <p:sp>
        <p:nvSpPr>
          <p:cNvPr id="21" name="Line 12"/>
          <p:cNvSpPr>
            <a:spLocks noChangeShapeType="1"/>
          </p:cNvSpPr>
          <p:nvPr/>
        </p:nvSpPr>
        <p:spPr bwMode="auto">
          <a:xfrm rot="10800000">
            <a:off x="6121400" y="4588545"/>
            <a:ext cx="287338" cy="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22" name="Line 13"/>
          <p:cNvSpPr>
            <a:spLocks noChangeShapeType="1"/>
          </p:cNvSpPr>
          <p:nvPr/>
        </p:nvSpPr>
        <p:spPr bwMode="auto">
          <a:xfrm rot="10800000">
            <a:off x="3348038" y="5070675"/>
            <a:ext cx="287337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23" name="Text Box 14"/>
          <p:cNvSpPr txBox="1">
            <a:spLocks noChangeArrowheads="1"/>
          </p:cNvSpPr>
          <p:nvPr/>
        </p:nvSpPr>
        <p:spPr bwMode="auto">
          <a:xfrm>
            <a:off x="3348038" y="4815087"/>
            <a:ext cx="331787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20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beam</a:t>
            </a:r>
          </a:p>
        </p:txBody>
      </p:sp>
      <p:pic>
        <p:nvPicPr>
          <p:cNvPr id="24" name="Picture 15" descr="doppler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596188" y="1259558"/>
            <a:ext cx="960437" cy="96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Line 16"/>
          <p:cNvSpPr>
            <a:spLocks noChangeShapeType="1"/>
          </p:cNvSpPr>
          <p:nvPr/>
        </p:nvSpPr>
        <p:spPr bwMode="auto">
          <a:xfrm rot="10800000">
            <a:off x="8172450" y="1781845"/>
            <a:ext cx="287338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 type="stealth" w="med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26" name="Text Box 18"/>
          <p:cNvSpPr txBox="1">
            <a:spLocks noChangeArrowheads="1"/>
          </p:cNvSpPr>
          <p:nvPr/>
        </p:nvSpPr>
        <p:spPr bwMode="auto">
          <a:xfrm>
            <a:off x="719138" y="1140025"/>
            <a:ext cx="1433512" cy="3460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Doppler effect: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Scattering experiments at relativistic energies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719138" y="1660292"/>
                <a:ext cx="1699696" cy="5331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sz="14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40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sz="140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sz="140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sz="140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</m:den>
                      </m:f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Sup>
                            <m:sSubSup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𝑐𝑜𝑠</m:t>
                              </m:r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𝜗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sub>
                            <m:sup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𝑙𝑎𝑏</m:t>
                              </m:r>
                            </m:sup>
                          </m:sSubSup>
                        </m:num>
                        <m:den>
                          <m:rad>
                            <m:radPr>
                              <m:degHide m:val="on"/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p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138" y="1660292"/>
                <a:ext cx="1699696" cy="53315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5576192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 Box 5"/>
          <p:cNvSpPr txBox="1">
            <a:spLocks noChangeArrowheads="1"/>
          </p:cNvSpPr>
          <p:nvPr/>
        </p:nvSpPr>
        <p:spPr bwMode="auto">
          <a:xfrm>
            <a:off x="365125" y="980728"/>
            <a:ext cx="7575550" cy="77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de-DE" sz="1600" dirty="0">
                <a:latin typeface="Times New Roman" panose="02020603050405020304" pitchFamily="18" charset="0"/>
              </a:rPr>
              <a:t>Excitation occurs only if </a:t>
            </a:r>
            <a:r>
              <a:rPr lang="en-US" altLang="de-DE" sz="1600" dirty="0">
                <a:solidFill>
                  <a:srgbClr val="0000CC"/>
                </a:solidFill>
                <a:latin typeface="Times New Roman" panose="02020603050405020304" pitchFamily="18" charset="0"/>
              </a:rPr>
              <a:t>nuclear (rotational) period</a:t>
            </a:r>
            <a:r>
              <a:rPr lang="en-US" altLang="de-DE" sz="1600" dirty="0">
                <a:latin typeface="Times New Roman" panose="02020603050405020304" pitchFamily="18" charset="0"/>
              </a:rPr>
              <a:t> is long compared to the </a:t>
            </a:r>
            <a:r>
              <a:rPr lang="en-US" altLang="de-DE" sz="1600" dirty="0">
                <a:solidFill>
                  <a:srgbClr val="0000CC"/>
                </a:solidFill>
                <a:latin typeface="Times New Roman" panose="02020603050405020304" pitchFamily="18" charset="0"/>
              </a:rPr>
              <a:t>collision time</a:t>
            </a:r>
            <a:r>
              <a:rPr lang="en-US" altLang="de-DE" sz="1600" dirty="0">
                <a:solidFill>
                  <a:schemeClr val="accent2"/>
                </a:solidFill>
                <a:latin typeface="Times New Roman" panose="02020603050405020304" pitchFamily="18" charset="0"/>
              </a:rPr>
              <a:t>:</a:t>
            </a:r>
          </a:p>
          <a:p>
            <a:pPr algn="l">
              <a:lnSpc>
                <a:spcPct val="120000"/>
              </a:lnSpc>
            </a:pPr>
            <a:endParaRPr lang="en-US" altLang="de-DE" sz="800" dirty="0">
              <a:solidFill>
                <a:schemeClr val="accent2"/>
              </a:solidFill>
              <a:latin typeface="Times New Roman" panose="02020603050405020304" pitchFamily="18" charset="0"/>
            </a:endParaRPr>
          </a:p>
          <a:p>
            <a:pPr algn="l">
              <a:buFont typeface="Symbol" panose="05050102010706020507" pitchFamily="18" charset="2"/>
              <a:buNone/>
            </a:pPr>
            <a:r>
              <a:rPr lang="de-DE" altLang="de-DE" sz="1600" dirty="0" smtClean="0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„</a:t>
            </a:r>
            <a:r>
              <a:rPr lang="en-US" altLang="de-DE" sz="1600" dirty="0" smtClean="0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sudden approximation</a:t>
            </a:r>
            <a:r>
              <a:rPr lang="de-DE" altLang="de-DE" sz="1600" dirty="0" smtClean="0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“</a:t>
            </a:r>
            <a:r>
              <a:rPr lang="de-DE" altLang="de-DE" sz="1600" dirty="0" smtClean="0">
                <a:solidFill>
                  <a:srgbClr val="CC0099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de-DE" altLang="de-DE" sz="1600" dirty="0" err="1">
                <a:latin typeface="Times New Roman" panose="02020603050405020304" pitchFamily="18" charset="0"/>
                <a:sym typeface="Symbol" panose="05050102010706020507" pitchFamily="18" charset="2"/>
              </a:rPr>
              <a:t>if</a:t>
            </a:r>
            <a:r>
              <a:rPr lang="de-DE" altLang="de-DE" sz="1600" dirty="0">
                <a:latin typeface="Times New Roman" panose="02020603050405020304" pitchFamily="18" charset="0"/>
                <a:sym typeface="Symbol" panose="05050102010706020507" pitchFamily="18" charset="2"/>
              </a:rPr>
              <a:t>                      &gt;&gt;                                         ~ 10</a:t>
            </a:r>
            <a:r>
              <a:rPr lang="de-DE" altLang="de-DE" sz="1600" baseline="30000" dirty="0">
                <a:latin typeface="Times New Roman" panose="02020603050405020304" pitchFamily="18" charset="0"/>
                <a:sym typeface="Symbol" panose="05050102010706020507" pitchFamily="18" charset="2"/>
              </a:rPr>
              <a:t>-22</a:t>
            </a:r>
            <a:r>
              <a:rPr lang="de-DE" altLang="de-DE" sz="1600" dirty="0">
                <a:latin typeface="Times New Roman" panose="02020603050405020304" pitchFamily="18" charset="0"/>
                <a:sym typeface="Symbol" panose="05050102010706020507" pitchFamily="18" charset="2"/>
              </a:rPr>
              <a:t> s</a:t>
            </a:r>
            <a:endParaRPr lang="en-US" altLang="de-DE" sz="1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3" name="Text Box 11"/>
          <p:cNvSpPr txBox="1">
            <a:spLocks noChangeArrowheads="1"/>
          </p:cNvSpPr>
          <p:nvPr/>
        </p:nvSpPr>
        <p:spPr bwMode="auto">
          <a:xfrm>
            <a:off x="4867275" y="2238028"/>
            <a:ext cx="184626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l-GR" altLang="de-DE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ξ</a:t>
            </a:r>
            <a:r>
              <a:rPr lang="en-US" altLang="de-DE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measures suddenness of interaction</a:t>
            </a:r>
            <a:endParaRPr lang="el-GR" altLang="de-DE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4" name="Object 12"/>
          <p:cNvGraphicFramePr>
            <a:graphicFrameLocks noChangeAspect="1"/>
          </p:cNvGraphicFramePr>
          <p:nvPr>
            <p:extLst/>
          </p:nvPr>
        </p:nvGraphicFramePr>
        <p:xfrm>
          <a:off x="6881813" y="4558953"/>
          <a:ext cx="190500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36" name="Equation" r:id="rId3" imgW="1358640" imgH="393480" progId="Equation.3">
                  <p:embed/>
                </p:oleObj>
              </mc:Choice>
              <mc:Fallback>
                <p:oleObj name="Equation" r:id="rId3" imgW="1358640" imgH="393480" progId="Equation.3">
                  <p:embed/>
                  <p:pic>
                    <p:nvPicPr>
                      <p:cNvPr id="124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81813" y="4558953"/>
                        <a:ext cx="1905000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5" name="Picture 14" descr="LMAX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1923703"/>
            <a:ext cx="3492500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" name="Text Box 15"/>
          <p:cNvSpPr txBox="1">
            <a:spLocks noChangeArrowheads="1"/>
          </p:cNvSpPr>
          <p:nvPr/>
        </p:nvSpPr>
        <p:spPr bwMode="auto">
          <a:xfrm>
            <a:off x="4867275" y="3949353"/>
            <a:ext cx="18462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de-DE" altLang="de-DE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altLang="de-DE" sz="1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de-DE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measures strength</a:t>
            </a:r>
            <a:endParaRPr lang="el-GR" altLang="de-DE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7" name="Text Box 16"/>
          <p:cNvSpPr txBox="1">
            <a:spLocks noChangeArrowheads="1"/>
          </p:cNvSpPr>
          <p:nvPr/>
        </p:nvSpPr>
        <p:spPr bwMode="auto">
          <a:xfrm>
            <a:off x="4859338" y="4566890"/>
            <a:ext cx="184626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altLang="de-DE" sz="1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maximum angular momentum transfer</a:t>
            </a:r>
            <a:endParaRPr lang="en-US" altLang="de-DE" sz="1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8" name="Object 17"/>
          <p:cNvGraphicFramePr>
            <a:graphicFrameLocks noChangeAspect="1"/>
          </p:cNvGraphicFramePr>
          <p:nvPr>
            <p:extLst/>
          </p:nvPr>
        </p:nvGraphicFramePr>
        <p:xfrm>
          <a:off x="4065588" y="1341090"/>
          <a:ext cx="1936750" cy="55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37" name="Equation" r:id="rId6" imgW="1549080" imgH="444240" progId="Equation.3">
                  <p:embed/>
                </p:oleObj>
              </mc:Choice>
              <mc:Fallback>
                <p:oleObj name="Equation" r:id="rId6" imgW="1549080" imgH="444240" progId="Equation.3">
                  <p:embed/>
                  <p:pic>
                    <p:nvPicPr>
                      <p:cNvPr id="12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5588" y="1341090"/>
                        <a:ext cx="1936750" cy="555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1" name="Line 20"/>
          <p:cNvSpPr>
            <a:spLocks noChangeShapeType="1"/>
          </p:cNvSpPr>
          <p:nvPr/>
        </p:nvSpPr>
        <p:spPr bwMode="auto">
          <a:xfrm>
            <a:off x="1516063" y="2563465"/>
            <a:ext cx="0" cy="2449513"/>
          </a:xfrm>
          <a:prstGeom prst="line">
            <a:avLst/>
          </a:prstGeom>
          <a:noFill/>
          <a:ln w="15875">
            <a:solidFill>
              <a:srgbClr val="FF000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32" name="Text Box 21"/>
          <p:cNvSpPr txBox="1">
            <a:spLocks noChangeArrowheads="1"/>
          </p:cNvSpPr>
          <p:nvPr/>
        </p:nvSpPr>
        <p:spPr bwMode="auto">
          <a:xfrm>
            <a:off x="1476375" y="4708178"/>
            <a:ext cx="3889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400">
                <a:solidFill>
                  <a:srgbClr val="FF0000"/>
                </a:solidFill>
                <a:latin typeface="Times New Roman" panose="02020603050405020304" pitchFamily="18" charset="0"/>
              </a:rPr>
              <a:t>V</a:t>
            </a:r>
            <a:r>
              <a:rPr lang="en-US" altLang="de-DE" sz="1400" baseline="-250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High-energy Coulomb excitation </a:t>
            </a:r>
            <a:r>
              <a:rPr lang="en-US" sz="1800" dirty="0" smtClean="0">
                <a:solidFill>
                  <a:schemeClr val="tx1"/>
                </a:solidFill>
              </a:rPr>
              <a:t>– angular momentum transfer</a:t>
            </a:r>
            <a:endParaRPr lang="en-US" sz="18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2699792" y="1381874"/>
                <a:ext cx="1017586" cy="4136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3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3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de-DE" sz="1300" b="0" i="1" smtClean="0">
                              <a:latin typeface="Cambria Math" panose="02040503050406030204" pitchFamily="18" charset="0"/>
                            </a:rPr>
                            <m:t>𝑛𝑢𝑐𝑙</m:t>
                          </m:r>
                        </m:sub>
                      </m:sSub>
                      <m:r>
                        <a:rPr lang="de-DE" sz="13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3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3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de-DE" sz="13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de-DE" sz="13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3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sz="13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𝑒𝑥𝑐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de-DE" sz="1300" dirty="0"/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9792" y="1381874"/>
                <a:ext cx="1017586" cy="413639"/>
              </a:xfrm>
              <a:prstGeom prst="rect">
                <a:avLst/>
              </a:prstGeom>
              <a:blipFill>
                <a:blip r:embed="rId14"/>
                <a:stretch>
                  <a:fillRect l="-4192" t="-2941" b="-588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/>
              <p:cNvSpPr txBox="1"/>
              <p:nvPr/>
            </p:nvSpPr>
            <p:spPr>
              <a:xfrm>
                <a:off x="6880225" y="2329200"/>
                <a:ext cx="1391984" cy="4410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𝜉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𝑒𝑥𝑐</m:t>
                              </m:r>
                            </m:sub>
                          </m:sSub>
                        </m:num>
                        <m:den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ℏ∙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de-DE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den>
                      </m:f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0225" y="2329200"/>
                <a:ext cx="1391984" cy="441018"/>
              </a:xfrm>
              <a:prstGeom prst="rect">
                <a:avLst/>
              </a:prstGeom>
              <a:blipFill>
                <a:blip r:embed="rId15"/>
                <a:stretch>
                  <a:fillRect l="-5702" b="-1805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6880225" y="2305640"/>
                <a:ext cx="2094804" cy="4840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𝜉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type m:val="lin"/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𝑒𝑥𝑐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</m:num>
                        <m:den>
                          <m:f>
                            <m:fPr>
                              <m:type m:val="lin"/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∞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den>
                          </m:f>
                        </m:den>
                      </m:f>
                      <m:r>
                        <a:rPr lang="de-DE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𝑠𝑖𝑛</m:t>
                          </m:r>
                        </m:e>
                        <m:sup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𝑐𝑚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0225" y="2305640"/>
                <a:ext cx="2094804" cy="484043"/>
              </a:xfrm>
              <a:prstGeom prst="rect">
                <a:avLst/>
              </a:prstGeom>
              <a:blipFill>
                <a:blip r:embed="rId16"/>
                <a:stretch>
                  <a:fillRect l="-3499" t="-67500" b="-10375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6880225" y="3827785"/>
                <a:ext cx="1273682" cy="4322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∙ℏ∙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0225" y="3827785"/>
                <a:ext cx="1273682" cy="432298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858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/>
      <p:bldP spid="127" grpId="0"/>
      <p:bldP spid="4" grpId="0"/>
      <p:bldP spid="7" grpId="0"/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9217025" cy="477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3226849"/>
              </p:ext>
            </p:extLst>
          </p:nvPr>
        </p:nvGraphicFramePr>
        <p:xfrm>
          <a:off x="6302375" y="3999707"/>
          <a:ext cx="1798638" cy="1280160"/>
        </p:xfrm>
        <a:graphic>
          <a:graphicData uri="http://schemas.openxmlformats.org/drawingml/2006/table">
            <a:tbl>
              <a:tblPr/>
              <a:tblGrid>
                <a:gridCol w="5032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55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66.372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79 Au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K</a:t>
                      </a:r>
                      <a:r>
                        <a:rPr kumimoji="0" lang="el-GR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α</a:t>
                      </a:r>
                      <a:r>
                        <a:rPr kumimoji="0" lang="de-DE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3</a:t>
                      </a:r>
                      <a:endParaRPr kumimoji="0" lang="el-GR" altLang="de-DE" sz="8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0.033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7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66.991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79 Au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K</a:t>
                      </a:r>
                      <a:r>
                        <a:rPr kumimoji="0" lang="el-GR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α</a:t>
                      </a:r>
                      <a:r>
                        <a:rPr kumimoji="0" lang="de-DE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2</a:t>
                      </a:r>
                      <a:endParaRPr kumimoji="0" lang="el-GR" altLang="de-DE" sz="8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27.5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55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68.806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79 Au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K</a:t>
                      </a:r>
                      <a:r>
                        <a:rPr kumimoji="0" lang="el-GR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α</a:t>
                      </a:r>
                      <a:r>
                        <a:rPr kumimoji="0" lang="de-DE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1</a:t>
                      </a:r>
                      <a:endParaRPr kumimoji="0" lang="el-GR" altLang="de-DE" sz="8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46.4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55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77.577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79 Au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K</a:t>
                      </a:r>
                      <a:r>
                        <a:rPr kumimoji="0" lang="el-GR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β</a:t>
                      </a:r>
                      <a:r>
                        <a:rPr kumimoji="0" lang="de-DE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3</a:t>
                      </a:r>
                      <a:endParaRPr kumimoji="0" lang="el-GR" altLang="de-DE" sz="8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5.57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7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77.982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79 Au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K</a:t>
                      </a:r>
                      <a:r>
                        <a:rPr kumimoji="0" lang="el-GR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β</a:t>
                      </a:r>
                      <a:r>
                        <a:rPr kumimoji="0" lang="de-DE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1</a:t>
                      </a:r>
                      <a:endParaRPr kumimoji="0" lang="el-GR" altLang="de-DE" sz="8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10.70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55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80.130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79 Au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K</a:t>
                      </a:r>
                      <a:r>
                        <a:rPr kumimoji="0" lang="el-GR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β</a:t>
                      </a:r>
                      <a:r>
                        <a:rPr kumimoji="0" lang="de-DE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2</a:t>
                      </a:r>
                      <a:endParaRPr kumimoji="0" lang="el-GR" altLang="de-DE" sz="8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3.84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Text Box 44"/>
          <p:cNvSpPr txBox="1">
            <a:spLocks noChangeArrowheads="1"/>
          </p:cNvSpPr>
          <p:nvPr/>
        </p:nvSpPr>
        <p:spPr bwMode="auto">
          <a:xfrm rot="16200000">
            <a:off x="-157163" y="4085432"/>
            <a:ext cx="665163" cy="2809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 bIns="36000">
            <a:spAutoFit/>
          </a:bodyPr>
          <a:lstStyle/>
          <a:p>
            <a:r>
              <a:rPr lang="de-DE" altLang="de-DE" sz="1600"/>
              <a:t>cos </a:t>
            </a:r>
            <a:r>
              <a:rPr lang="el-GR" altLang="de-DE" sz="1600">
                <a:cs typeface="Times New Roman" pitchFamily="18" charset="0"/>
              </a:rPr>
              <a:t>θ</a:t>
            </a:r>
            <a:r>
              <a:rPr lang="el-GR" altLang="de-DE" sz="1600" baseline="-25000">
                <a:cs typeface="Times New Roman" pitchFamily="18" charset="0"/>
              </a:rPr>
              <a:t>γ</a:t>
            </a:r>
          </a:p>
        </p:txBody>
      </p:sp>
      <p:graphicFrame>
        <p:nvGraphicFramePr>
          <p:cNvPr id="9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7299278"/>
              </p:ext>
            </p:extLst>
          </p:nvPr>
        </p:nvGraphicFramePr>
        <p:xfrm>
          <a:off x="2484438" y="2024857"/>
          <a:ext cx="554037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50" name="Equation" r:id="rId4" imgW="368280" imgH="241200" progId="Equation.3">
                  <p:embed/>
                </p:oleObj>
              </mc:Choice>
              <mc:Fallback>
                <p:oleObj name="Equation" r:id="rId4" imgW="368280" imgH="241200" progId="Equation.3">
                  <p:embed/>
                  <p:pic>
                    <p:nvPicPr>
                      <p:cNvPr id="9" name="Object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4438" y="2024857"/>
                        <a:ext cx="554037" cy="361950"/>
                      </a:xfrm>
                      <a:prstGeom prst="rect">
                        <a:avLst/>
                      </a:prstGeom>
                      <a:noFill/>
                      <a:ln w="63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4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353" y="1947135"/>
            <a:ext cx="667407" cy="52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215900" y="6310469"/>
            <a:ext cx="1709738" cy="2444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http://ie.lbl.gov/atomic/x2.pdf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5760000" y="6310469"/>
            <a:ext cx="905697" cy="184666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2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Michael Reese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Doppler-shift correction </a:t>
            </a:r>
            <a:r>
              <a:rPr lang="en-US" sz="1800" dirty="0" smtClean="0">
                <a:solidFill>
                  <a:schemeClr val="tx1"/>
                </a:solidFill>
              </a:rPr>
              <a:t>– </a:t>
            </a:r>
            <a:r>
              <a:rPr lang="en-US" sz="1800" baseline="30000" dirty="0" smtClean="0">
                <a:solidFill>
                  <a:schemeClr val="tx1"/>
                </a:solidFill>
              </a:rPr>
              <a:t>238</a:t>
            </a:r>
            <a:r>
              <a:rPr lang="en-US" sz="1800" dirty="0" smtClean="0">
                <a:solidFill>
                  <a:schemeClr val="tx1"/>
                </a:solidFill>
              </a:rPr>
              <a:t>U on </a:t>
            </a:r>
            <a:r>
              <a:rPr lang="en-US" sz="1800" baseline="30000" dirty="0" smtClean="0">
                <a:solidFill>
                  <a:schemeClr val="tx1"/>
                </a:solidFill>
              </a:rPr>
              <a:t>197</a:t>
            </a:r>
            <a:r>
              <a:rPr lang="en-US" sz="1800" dirty="0" smtClean="0">
                <a:solidFill>
                  <a:schemeClr val="tx1"/>
                </a:solidFill>
              </a:rPr>
              <a:t>Au (386 mg/cm</a:t>
            </a:r>
            <a:r>
              <a:rPr lang="en-US" sz="1800" baseline="30000" dirty="0" smtClean="0">
                <a:solidFill>
                  <a:schemeClr val="tx1"/>
                </a:solidFill>
              </a:rPr>
              <a:t>2</a:t>
            </a:r>
            <a:r>
              <a:rPr lang="en-US" sz="1800" dirty="0" smtClean="0">
                <a:solidFill>
                  <a:schemeClr val="tx1"/>
                </a:solidFill>
              </a:rPr>
              <a:t>) at 183 </a:t>
            </a:r>
            <a:r>
              <a:rPr lang="en-US" sz="1800" dirty="0" err="1" smtClean="0">
                <a:solidFill>
                  <a:schemeClr val="tx1"/>
                </a:solidFill>
              </a:rPr>
              <a:t>AMeV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8166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9217025" cy="477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9274399"/>
              </p:ext>
            </p:extLst>
          </p:nvPr>
        </p:nvGraphicFramePr>
        <p:xfrm>
          <a:off x="6035675" y="3178969"/>
          <a:ext cx="1889125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96" name="Equation" r:id="rId4" imgW="1511280" imgH="507960" progId="Equation.3">
                  <p:embed/>
                </p:oleObj>
              </mc:Choice>
              <mc:Fallback>
                <p:oleObj name="Equation" r:id="rId4" imgW="1511280" imgH="507960" progId="Equation.3">
                  <p:embed/>
                  <p:pic>
                    <p:nvPicPr>
                      <p:cNvPr id="1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5675" y="3178969"/>
                        <a:ext cx="1889125" cy="6350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0190160"/>
              </p:ext>
            </p:extLst>
          </p:nvPr>
        </p:nvGraphicFramePr>
        <p:xfrm>
          <a:off x="6299200" y="3979069"/>
          <a:ext cx="1801813" cy="1280160"/>
        </p:xfrm>
        <a:graphic>
          <a:graphicData uri="http://schemas.openxmlformats.org/drawingml/2006/table">
            <a:tbl>
              <a:tblPr/>
              <a:tblGrid>
                <a:gridCol w="577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33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5575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93.844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92 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K</a:t>
                      </a:r>
                      <a:r>
                        <a:rPr kumimoji="0" lang="el-GR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α</a:t>
                      </a:r>
                      <a:r>
                        <a:rPr kumimoji="0" lang="de-DE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3</a:t>
                      </a:r>
                      <a:endParaRPr kumimoji="0" lang="el-GR" altLang="de-DE" sz="8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0.099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7163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94.654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92 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K</a:t>
                      </a:r>
                      <a:r>
                        <a:rPr kumimoji="0" lang="el-GR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α</a:t>
                      </a:r>
                      <a:r>
                        <a:rPr kumimoji="0" lang="de-DE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2</a:t>
                      </a:r>
                      <a:endParaRPr kumimoji="0" lang="el-GR" altLang="de-DE" sz="8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28.2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5575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98.434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92 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K</a:t>
                      </a:r>
                      <a:r>
                        <a:rPr kumimoji="0" lang="el-GR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α</a:t>
                      </a:r>
                      <a:r>
                        <a:rPr kumimoji="0" lang="de-DE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1</a:t>
                      </a:r>
                      <a:endParaRPr kumimoji="0" lang="el-GR" altLang="de-DE" sz="8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45.1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5575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110.421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92 U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K</a:t>
                      </a:r>
                      <a:r>
                        <a:rPr kumimoji="0" lang="el-GR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β</a:t>
                      </a:r>
                      <a:r>
                        <a:rPr kumimoji="0" lang="de-DE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3</a:t>
                      </a:r>
                      <a:endParaRPr kumimoji="0" lang="el-GR" altLang="de-DE" sz="8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5.65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7163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111.298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92 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K</a:t>
                      </a:r>
                      <a:r>
                        <a:rPr kumimoji="0" lang="el-GR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β</a:t>
                      </a:r>
                      <a:r>
                        <a:rPr kumimoji="0" lang="de-DE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1</a:t>
                      </a:r>
                      <a:endParaRPr kumimoji="0" lang="el-GR" altLang="de-DE" sz="8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10.70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5575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114.445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92 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K</a:t>
                      </a:r>
                      <a:r>
                        <a:rPr kumimoji="0" lang="el-GR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β</a:t>
                      </a:r>
                      <a:r>
                        <a:rPr kumimoji="0" lang="de-DE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2</a:t>
                      </a:r>
                      <a:endParaRPr kumimoji="0" lang="el-GR" altLang="de-DE" sz="8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4.15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4" name="Text Box 45"/>
          <p:cNvSpPr txBox="1">
            <a:spLocks noChangeArrowheads="1"/>
          </p:cNvSpPr>
          <p:nvPr/>
        </p:nvSpPr>
        <p:spPr bwMode="auto">
          <a:xfrm rot="16200000">
            <a:off x="-157163" y="4085432"/>
            <a:ext cx="665163" cy="2809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 bIns="3600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cos </a:t>
            </a:r>
            <a:r>
              <a:rPr kumimoji="0" lang="el-GR" altLang="de-DE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rPr>
              <a:t>θ</a:t>
            </a:r>
            <a:r>
              <a:rPr kumimoji="0" lang="el-GR" altLang="de-DE" sz="1600" b="0" i="0" u="none" strike="noStrike" kern="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rPr>
              <a:t>γ</a:t>
            </a:r>
          </a:p>
        </p:txBody>
      </p:sp>
      <p:graphicFrame>
        <p:nvGraphicFramePr>
          <p:cNvPr id="15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850971"/>
              </p:ext>
            </p:extLst>
          </p:nvPr>
        </p:nvGraphicFramePr>
        <p:xfrm>
          <a:off x="3465513" y="2024857"/>
          <a:ext cx="458787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97" name="Equation" r:id="rId6" imgW="304560" imgH="241200" progId="Equation.3">
                  <p:embed/>
                </p:oleObj>
              </mc:Choice>
              <mc:Fallback>
                <p:oleObj name="Equation" r:id="rId6" imgW="304560" imgH="241200" progId="Equation.3">
                  <p:embed/>
                  <p:pic>
                    <p:nvPicPr>
                      <p:cNvPr id="15" name="Object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65513" y="2024857"/>
                        <a:ext cx="458787" cy="361950"/>
                      </a:xfrm>
                      <a:prstGeom prst="rect">
                        <a:avLst/>
                      </a:prstGeom>
                      <a:noFill/>
                      <a:ln w="63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4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353" y="1947135"/>
            <a:ext cx="667407" cy="52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215900" y="6310469"/>
            <a:ext cx="1709738" cy="2444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http://ie.lbl.gov/atomic/x2.pdf</a:t>
            </a:r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5760000" y="6310469"/>
            <a:ext cx="905697" cy="184666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2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Michael Reese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Doppler-shift correction </a:t>
            </a:r>
            <a:r>
              <a:rPr lang="en-US" sz="1800" dirty="0" smtClean="0">
                <a:solidFill>
                  <a:schemeClr val="tx1"/>
                </a:solidFill>
              </a:rPr>
              <a:t>– </a:t>
            </a:r>
            <a:r>
              <a:rPr lang="en-US" sz="1800" baseline="30000" dirty="0" smtClean="0">
                <a:solidFill>
                  <a:schemeClr val="tx1"/>
                </a:solidFill>
              </a:rPr>
              <a:t>238</a:t>
            </a:r>
            <a:r>
              <a:rPr lang="en-US" sz="1800" dirty="0" smtClean="0">
                <a:solidFill>
                  <a:schemeClr val="tx1"/>
                </a:solidFill>
              </a:rPr>
              <a:t>U on </a:t>
            </a:r>
            <a:r>
              <a:rPr lang="en-US" sz="1800" baseline="30000" dirty="0" smtClean="0">
                <a:solidFill>
                  <a:schemeClr val="tx1"/>
                </a:solidFill>
              </a:rPr>
              <a:t>197</a:t>
            </a:r>
            <a:r>
              <a:rPr lang="en-US" sz="1800" dirty="0" smtClean="0">
                <a:solidFill>
                  <a:schemeClr val="tx1"/>
                </a:solidFill>
              </a:rPr>
              <a:t>Au (386 mg/cm</a:t>
            </a:r>
            <a:r>
              <a:rPr lang="en-US" sz="1800" baseline="30000" dirty="0" smtClean="0">
                <a:solidFill>
                  <a:schemeClr val="tx1"/>
                </a:solidFill>
              </a:rPr>
              <a:t>2</a:t>
            </a:r>
            <a:r>
              <a:rPr lang="en-US" sz="1800" dirty="0" smtClean="0">
                <a:solidFill>
                  <a:schemeClr val="tx1"/>
                </a:solidFill>
              </a:rPr>
              <a:t>) at 183 </a:t>
            </a:r>
            <a:r>
              <a:rPr lang="en-US" sz="1800" dirty="0" err="1" smtClean="0">
                <a:solidFill>
                  <a:schemeClr val="tx1"/>
                </a:solidFill>
              </a:rPr>
              <a:t>AMeV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41642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apsu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1184275"/>
            <a:ext cx="3201987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96875" y="3129582"/>
            <a:ext cx="2735263" cy="2997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5651500" y="4119562"/>
            <a:ext cx="1081088" cy="1152525"/>
            <a:chOff x="1338" y="3006"/>
            <a:chExt cx="681" cy="726"/>
          </a:xfrm>
        </p:grpSpPr>
        <p:sp>
          <p:nvSpPr>
            <p:cNvPr id="9" name="Oval 5"/>
            <p:cNvSpPr>
              <a:spLocks noChangeArrowheads="1"/>
            </p:cNvSpPr>
            <p:nvPr/>
          </p:nvSpPr>
          <p:spPr bwMode="auto">
            <a:xfrm>
              <a:off x="1384" y="3052"/>
              <a:ext cx="589" cy="635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en-GB" altLang="de-DE" sz="1800">
                <a:latin typeface="Calibri" pitchFamily="34" charset="0"/>
              </a:endParaRPr>
            </a:p>
          </p:txBody>
        </p:sp>
        <p:sp>
          <p:nvSpPr>
            <p:cNvPr id="10" name="Rectangle 6"/>
            <p:cNvSpPr>
              <a:spLocks noChangeArrowheads="1"/>
            </p:cNvSpPr>
            <p:nvPr/>
          </p:nvSpPr>
          <p:spPr bwMode="auto">
            <a:xfrm>
              <a:off x="1338" y="3006"/>
              <a:ext cx="454" cy="4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en-GB" altLang="de-DE" sz="1800">
                <a:latin typeface="Calibri" pitchFamily="34" charset="0"/>
              </a:endParaRPr>
            </a:p>
          </p:txBody>
        </p:sp>
        <p:sp>
          <p:nvSpPr>
            <p:cNvPr id="11" name="Rectangle 7"/>
            <p:cNvSpPr>
              <a:spLocks noChangeArrowheads="1"/>
            </p:cNvSpPr>
            <p:nvPr/>
          </p:nvSpPr>
          <p:spPr bwMode="auto">
            <a:xfrm>
              <a:off x="1338" y="3279"/>
              <a:ext cx="681" cy="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en-GB" altLang="de-DE" sz="1800">
                <a:latin typeface="Calibri" pitchFamily="34" charset="0"/>
              </a:endParaRPr>
            </a:p>
          </p:txBody>
        </p:sp>
      </p:grpSp>
      <p:sp>
        <p:nvSpPr>
          <p:cNvPr id="12" name="Line 9"/>
          <p:cNvSpPr>
            <a:spLocks noChangeShapeType="1"/>
          </p:cNvSpPr>
          <p:nvPr/>
        </p:nvSpPr>
        <p:spPr bwMode="auto">
          <a:xfrm>
            <a:off x="3563938" y="4840287"/>
            <a:ext cx="2124075" cy="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5759450" y="4119562"/>
            <a:ext cx="504825" cy="15843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00B050"/>
            </a:solidFill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+mn-lt"/>
            </a:endParaRPr>
          </a:p>
        </p:txBody>
      </p:sp>
      <p:sp>
        <p:nvSpPr>
          <p:cNvPr id="14" name="Line 11"/>
          <p:cNvSpPr>
            <a:spLocks noChangeShapeType="1"/>
          </p:cNvSpPr>
          <p:nvPr/>
        </p:nvSpPr>
        <p:spPr bwMode="auto">
          <a:xfrm rot="3600000">
            <a:off x="5726906" y="5491956"/>
            <a:ext cx="1128713" cy="16192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5" name="Oval 12"/>
          <p:cNvSpPr>
            <a:spLocks noChangeAspect="1" noChangeArrowheads="1"/>
          </p:cNvSpPr>
          <p:nvPr/>
        </p:nvSpPr>
        <p:spPr bwMode="auto">
          <a:xfrm>
            <a:off x="5759450" y="4695825"/>
            <a:ext cx="233363" cy="231775"/>
          </a:xfrm>
          <a:prstGeom prst="ellipse">
            <a:avLst/>
          </a:prstGeom>
          <a:solidFill>
            <a:srgbClr val="CC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GB" altLang="de-DE" sz="1800">
              <a:latin typeface="Calibri" pitchFamily="34" charset="0"/>
            </a:endParaRPr>
          </a:p>
        </p:txBody>
      </p:sp>
      <p:sp>
        <p:nvSpPr>
          <p:cNvPr id="16" name="Oval 13"/>
          <p:cNvSpPr>
            <a:spLocks noChangeArrowheads="1"/>
          </p:cNvSpPr>
          <p:nvPr/>
        </p:nvSpPr>
        <p:spPr bwMode="auto">
          <a:xfrm>
            <a:off x="6624638" y="3111500"/>
            <a:ext cx="611187" cy="646112"/>
          </a:xfrm>
          <a:prstGeom prst="ellipse">
            <a:avLst/>
          </a:prstGeom>
          <a:solidFill>
            <a:srgbClr val="99FF99">
              <a:alpha val="6588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GB" altLang="de-DE" sz="1800">
              <a:latin typeface="Calibri" pitchFamily="34" charset="0"/>
            </a:endParaRPr>
          </a:p>
        </p:txBody>
      </p:sp>
      <p:sp>
        <p:nvSpPr>
          <p:cNvPr id="17" name="Line 14"/>
          <p:cNvSpPr>
            <a:spLocks noChangeShapeType="1"/>
          </p:cNvSpPr>
          <p:nvPr/>
        </p:nvSpPr>
        <p:spPr bwMode="auto">
          <a:xfrm flipV="1">
            <a:off x="6048375" y="3471862"/>
            <a:ext cx="828675" cy="1223963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8" name="Oval 15"/>
          <p:cNvSpPr>
            <a:spLocks noChangeArrowheads="1"/>
          </p:cNvSpPr>
          <p:nvPr/>
        </p:nvSpPr>
        <p:spPr bwMode="auto">
          <a:xfrm>
            <a:off x="5929313" y="4895850"/>
            <a:ext cx="287337" cy="287337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GB" altLang="de-DE" sz="1800">
              <a:latin typeface="Calibri" pitchFamily="34" charset="0"/>
            </a:endParaRPr>
          </a:p>
        </p:txBody>
      </p:sp>
      <p:sp>
        <p:nvSpPr>
          <p:cNvPr id="19" name="Line 16"/>
          <p:cNvSpPr>
            <a:spLocks noChangeShapeType="1"/>
          </p:cNvSpPr>
          <p:nvPr/>
        </p:nvSpPr>
        <p:spPr bwMode="auto">
          <a:xfrm rot="300000" flipV="1">
            <a:off x="6011863" y="4191000"/>
            <a:ext cx="2447925" cy="720725"/>
          </a:xfrm>
          <a:prstGeom prst="line">
            <a:avLst/>
          </a:prstGeom>
          <a:noFill/>
          <a:ln w="57150">
            <a:solidFill>
              <a:srgbClr val="CC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" name="Line 17"/>
          <p:cNvSpPr>
            <a:spLocks noChangeShapeType="1"/>
          </p:cNvSpPr>
          <p:nvPr/>
        </p:nvSpPr>
        <p:spPr bwMode="auto">
          <a:xfrm flipH="1">
            <a:off x="6048375" y="3616325"/>
            <a:ext cx="1116013" cy="1079500"/>
          </a:xfrm>
          <a:prstGeom prst="line">
            <a:avLst/>
          </a:prstGeom>
          <a:noFill/>
          <a:ln w="38100">
            <a:solidFill>
              <a:srgbClr val="00FF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" name="Line 18"/>
          <p:cNvSpPr>
            <a:spLocks noChangeShapeType="1"/>
          </p:cNvSpPr>
          <p:nvPr/>
        </p:nvSpPr>
        <p:spPr bwMode="auto">
          <a:xfrm flipH="1">
            <a:off x="6048375" y="3328987"/>
            <a:ext cx="611188" cy="1366838"/>
          </a:xfrm>
          <a:prstGeom prst="line">
            <a:avLst/>
          </a:prstGeom>
          <a:noFill/>
          <a:ln w="38100">
            <a:solidFill>
              <a:srgbClr val="00FF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2" name="Line 19"/>
          <p:cNvSpPr>
            <a:spLocks noChangeShapeType="1"/>
          </p:cNvSpPr>
          <p:nvPr/>
        </p:nvSpPr>
        <p:spPr bwMode="auto">
          <a:xfrm>
            <a:off x="6350000" y="4048125"/>
            <a:ext cx="215900" cy="1444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" name="Line 20"/>
          <p:cNvSpPr>
            <a:spLocks noChangeShapeType="1"/>
          </p:cNvSpPr>
          <p:nvPr/>
        </p:nvSpPr>
        <p:spPr bwMode="auto">
          <a:xfrm flipH="1" flipV="1">
            <a:off x="4981575" y="3832225"/>
            <a:ext cx="1458913" cy="279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" name="Line 21"/>
          <p:cNvSpPr>
            <a:spLocks noChangeShapeType="1"/>
          </p:cNvSpPr>
          <p:nvPr/>
        </p:nvSpPr>
        <p:spPr bwMode="auto">
          <a:xfrm flipH="1" flipV="1">
            <a:off x="4787900" y="4337050"/>
            <a:ext cx="1800225" cy="1428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5" name="Text Box 24"/>
          <p:cNvSpPr txBox="1">
            <a:spLocks noChangeArrowheads="1"/>
          </p:cNvSpPr>
          <p:nvPr/>
        </p:nvSpPr>
        <p:spPr bwMode="auto">
          <a:xfrm>
            <a:off x="803275" y="3197845"/>
            <a:ext cx="2071688" cy="36988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  <a:latin typeface="Microsoft Sans Serif" pitchFamily="34" charset="0"/>
                <a:cs typeface="Microsoft Sans Serif" pitchFamily="34" charset="0"/>
              </a:rPr>
              <a:t>Position resolution</a:t>
            </a:r>
          </a:p>
        </p:txBody>
      </p:sp>
      <p:sp>
        <p:nvSpPr>
          <p:cNvPr id="26" name="Text Box 25"/>
          <p:cNvSpPr txBox="1">
            <a:spLocks noChangeArrowheads="1"/>
          </p:cNvSpPr>
          <p:nvPr/>
        </p:nvSpPr>
        <p:spPr bwMode="auto">
          <a:xfrm>
            <a:off x="829424" y="4412290"/>
            <a:ext cx="2045753" cy="36933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  <a:latin typeface="Microsoft Sans Serif" pitchFamily="34" charset="0"/>
                <a:cs typeface="Microsoft Sans Serif" pitchFamily="34" charset="0"/>
              </a:rPr>
              <a:t>Angular resolution</a:t>
            </a:r>
          </a:p>
        </p:txBody>
      </p:sp>
      <p:sp>
        <p:nvSpPr>
          <p:cNvPr id="27" name="AutoShape 27"/>
          <p:cNvSpPr>
            <a:spLocks noChangeArrowheads="1"/>
          </p:cNvSpPr>
          <p:nvPr/>
        </p:nvSpPr>
        <p:spPr bwMode="auto">
          <a:xfrm>
            <a:off x="1827198" y="2412026"/>
            <a:ext cx="142875" cy="722313"/>
          </a:xfrm>
          <a:prstGeom prst="upArrow">
            <a:avLst>
              <a:gd name="adj1" fmla="val 57287"/>
              <a:gd name="adj2" fmla="val 80795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8" name="Text Box 29"/>
          <p:cNvSpPr txBox="1">
            <a:spLocks noChangeArrowheads="1"/>
          </p:cNvSpPr>
          <p:nvPr/>
        </p:nvSpPr>
        <p:spPr bwMode="auto">
          <a:xfrm>
            <a:off x="856860" y="5698174"/>
            <a:ext cx="1980029" cy="36933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  <a:latin typeface="Microsoft Sans Serif" pitchFamily="34" charset="0"/>
                <a:cs typeface="Microsoft Sans Serif" pitchFamily="34" charset="0"/>
              </a:rPr>
              <a:t>Energy resolution</a:t>
            </a:r>
          </a:p>
        </p:txBody>
      </p:sp>
      <p:sp>
        <p:nvSpPr>
          <p:cNvPr id="29" name="AutoShape 30"/>
          <p:cNvSpPr>
            <a:spLocks noChangeArrowheads="1"/>
          </p:cNvSpPr>
          <p:nvPr/>
        </p:nvSpPr>
        <p:spPr bwMode="auto">
          <a:xfrm rot="10800000">
            <a:off x="1571625" y="3620120"/>
            <a:ext cx="457200" cy="720725"/>
          </a:xfrm>
          <a:prstGeom prst="upArrow">
            <a:avLst>
              <a:gd name="adj1" fmla="val 55870"/>
              <a:gd name="adj2" fmla="val 38103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GB" altLang="de-DE" sz="1800">
              <a:latin typeface="Calibri" pitchFamily="34" charset="0"/>
            </a:endParaRPr>
          </a:p>
        </p:txBody>
      </p:sp>
      <p:sp>
        <p:nvSpPr>
          <p:cNvPr id="30" name="AutoShape 30"/>
          <p:cNvSpPr>
            <a:spLocks noChangeArrowheads="1"/>
          </p:cNvSpPr>
          <p:nvPr/>
        </p:nvSpPr>
        <p:spPr bwMode="auto">
          <a:xfrm rot="10800000">
            <a:off x="1571625" y="4905995"/>
            <a:ext cx="457200" cy="720725"/>
          </a:xfrm>
          <a:prstGeom prst="upArrow">
            <a:avLst>
              <a:gd name="adj1" fmla="val 55870"/>
              <a:gd name="adj2" fmla="val 38103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GB" altLang="de-DE" sz="1800">
              <a:latin typeface="Calibri" pitchFamily="34" charset="0"/>
            </a:endParaRPr>
          </a:p>
        </p:txBody>
      </p:sp>
      <p:sp>
        <p:nvSpPr>
          <p:cNvPr id="31" name="TextBox 40"/>
          <p:cNvSpPr txBox="1">
            <a:spLocks noChangeArrowheads="1"/>
          </p:cNvSpPr>
          <p:nvPr/>
        </p:nvSpPr>
        <p:spPr bwMode="auto">
          <a:xfrm>
            <a:off x="3571875" y="4525962"/>
            <a:ext cx="755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altLang="de-DE" sz="1800">
                <a:solidFill>
                  <a:srgbClr val="C00000"/>
                </a:solidFill>
                <a:latin typeface="Microsoft Sans Serif" pitchFamily="34" charset="0"/>
                <a:cs typeface="Microsoft Sans Serif" pitchFamily="34" charset="0"/>
              </a:rPr>
              <a:t>beam</a:t>
            </a:r>
          </a:p>
        </p:txBody>
      </p:sp>
      <p:sp>
        <p:nvSpPr>
          <p:cNvPr id="32" name="TextBox 41"/>
          <p:cNvSpPr txBox="1">
            <a:spLocks noChangeArrowheads="1"/>
          </p:cNvSpPr>
          <p:nvPr/>
        </p:nvSpPr>
        <p:spPr bwMode="auto">
          <a:xfrm>
            <a:off x="7929563" y="4402137"/>
            <a:ext cx="11033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altLang="de-DE" sz="1800">
                <a:solidFill>
                  <a:srgbClr val="CC6600"/>
                </a:solidFill>
                <a:latin typeface="Microsoft Sans Serif" pitchFamily="34" charset="0"/>
                <a:cs typeface="Microsoft Sans Serif" pitchFamily="34" charset="0"/>
              </a:rPr>
              <a:t>projectile</a:t>
            </a:r>
          </a:p>
        </p:txBody>
      </p:sp>
      <p:sp>
        <p:nvSpPr>
          <p:cNvPr id="33" name="TextBox 42"/>
          <p:cNvSpPr txBox="1">
            <a:spLocks noChangeArrowheads="1"/>
          </p:cNvSpPr>
          <p:nvPr/>
        </p:nvSpPr>
        <p:spPr bwMode="auto">
          <a:xfrm>
            <a:off x="6588125" y="3148012"/>
            <a:ext cx="7096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altLang="de-DE" sz="2000" b="1">
                <a:latin typeface="Symbol" pitchFamily="18" charset="2"/>
                <a:cs typeface="Microsoft Sans Serif" pitchFamily="34" charset="0"/>
              </a:rPr>
              <a:t>g</a:t>
            </a:r>
            <a:r>
              <a:rPr lang="en-GB" altLang="de-DE" sz="2000">
                <a:latin typeface="Microsoft Sans Serif" pitchFamily="34" charset="0"/>
                <a:cs typeface="Microsoft Sans Serif" pitchFamily="34" charset="0"/>
              </a:rPr>
              <a:t> ray</a:t>
            </a:r>
          </a:p>
        </p:txBody>
      </p:sp>
      <p:graphicFrame>
        <p:nvGraphicFramePr>
          <p:cNvPr id="34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2439918"/>
              </p:ext>
            </p:extLst>
          </p:nvPr>
        </p:nvGraphicFramePr>
        <p:xfrm>
          <a:off x="56108" y="908720"/>
          <a:ext cx="4618038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89" name="Equation" r:id="rId4" imgW="3695400" imgH="495000" progId="Equation.3">
                  <p:embed/>
                </p:oleObj>
              </mc:Choice>
              <mc:Fallback>
                <p:oleObj name="Equation" r:id="rId4" imgW="3695400" imgH="495000" progId="Equation.3">
                  <p:embed/>
                  <p:pic>
                    <p:nvPicPr>
                      <p:cNvPr id="34" name="Objec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108" y="908720"/>
                        <a:ext cx="4618038" cy="6191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5400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735791"/>
              </p:ext>
            </p:extLst>
          </p:nvPr>
        </p:nvGraphicFramePr>
        <p:xfrm>
          <a:off x="56108" y="1843757"/>
          <a:ext cx="4587875" cy="68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90" name="Equation" r:id="rId6" imgW="3682800" imgH="545760" progId="Equation.3">
                  <p:embed/>
                </p:oleObj>
              </mc:Choice>
              <mc:Fallback>
                <p:oleObj name="Equation" r:id="rId6" imgW="3682800" imgH="545760" progId="Equation.3">
                  <p:embed/>
                  <p:pic>
                    <p:nvPicPr>
                      <p:cNvPr id="35" name="Object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108" y="1843757"/>
                        <a:ext cx="4587875" cy="682625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6901072"/>
              </p:ext>
            </p:extLst>
          </p:nvPr>
        </p:nvGraphicFramePr>
        <p:xfrm>
          <a:off x="56108" y="1843757"/>
          <a:ext cx="6388100" cy="68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91" name="Equation" r:id="rId8" imgW="5130720" imgH="545760" progId="Equation.3">
                  <p:embed/>
                </p:oleObj>
              </mc:Choice>
              <mc:Fallback>
                <p:oleObj name="Equation" r:id="rId8" imgW="5130720" imgH="545760" progId="Equation.3">
                  <p:embed/>
                  <p:pic>
                    <p:nvPicPr>
                      <p:cNvPr id="36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108" y="1843757"/>
                        <a:ext cx="6388100" cy="6810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5400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4675576"/>
              </p:ext>
            </p:extLst>
          </p:nvPr>
        </p:nvGraphicFramePr>
        <p:xfrm>
          <a:off x="4356100" y="3544887"/>
          <a:ext cx="604838" cy="446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92" name="Equation" r:id="rId10" imgW="241200" imgH="177480" progId="Equation.3">
                  <p:embed/>
                </p:oleObj>
              </mc:Choice>
              <mc:Fallback>
                <p:oleObj name="Equation" r:id="rId10" imgW="241200" imgH="177480" progId="Equation.3">
                  <p:embed/>
                  <p:pic>
                    <p:nvPicPr>
                      <p:cNvPr id="37" name="Object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6100" y="3544887"/>
                        <a:ext cx="604838" cy="446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7172497"/>
              </p:ext>
            </p:extLst>
          </p:nvPr>
        </p:nvGraphicFramePr>
        <p:xfrm>
          <a:off x="4411663" y="4048125"/>
          <a:ext cx="349250" cy="446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93" name="Equation" r:id="rId12" imgW="139680" imgH="177480" progId="Equation.3">
                  <p:embed/>
                </p:oleObj>
              </mc:Choice>
              <mc:Fallback>
                <p:oleObj name="Equation" r:id="rId12" imgW="139680" imgH="177480" progId="Equation.3">
                  <p:embed/>
                  <p:pic>
                    <p:nvPicPr>
                      <p:cNvPr id="38" name="Object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1663" y="4048125"/>
                        <a:ext cx="349250" cy="446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AutoShape 27"/>
          <p:cNvSpPr>
            <a:spLocks noChangeArrowheads="1"/>
          </p:cNvSpPr>
          <p:nvPr/>
        </p:nvSpPr>
        <p:spPr bwMode="auto">
          <a:xfrm>
            <a:off x="2474898" y="2404088"/>
            <a:ext cx="142875" cy="722314"/>
          </a:xfrm>
          <a:prstGeom prst="upArrow">
            <a:avLst>
              <a:gd name="adj1" fmla="val 57287"/>
              <a:gd name="adj2" fmla="val 80795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Doppler broadening and position resolution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426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PBROAD3-AGAT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088" y="908720"/>
            <a:ext cx="4217987" cy="432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PBROAD3-RIS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10307"/>
            <a:ext cx="4217987" cy="432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AGATA-trasparen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102395"/>
            <a:ext cx="517525" cy="70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rising(transparent)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173832"/>
            <a:ext cx="763588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3"/>
          <a:stretch>
            <a:fillRect/>
          </a:stretch>
        </p:blipFill>
        <p:spPr bwMode="auto">
          <a:xfrm>
            <a:off x="8302625" y="1199232"/>
            <a:ext cx="590550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 descr="Neues Bil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263" y="1181770"/>
            <a:ext cx="714375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 descr="simpson_Pagina_10_Immagine_000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825" y="0"/>
            <a:ext cx="892175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13"/>
          <p:cNvSpPr>
            <a:spLocks noChangeArrowheads="1"/>
          </p:cNvSpPr>
          <p:nvPr/>
        </p:nvSpPr>
        <p:spPr bwMode="auto">
          <a:xfrm>
            <a:off x="1673225" y="2466057"/>
            <a:ext cx="647700" cy="288925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17" name="Oval 14"/>
          <p:cNvSpPr>
            <a:spLocks noChangeArrowheads="1"/>
          </p:cNvSpPr>
          <p:nvPr/>
        </p:nvSpPr>
        <p:spPr bwMode="auto">
          <a:xfrm>
            <a:off x="8277225" y="4050382"/>
            <a:ext cx="684213" cy="32385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grpSp>
        <p:nvGrpSpPr>
          <p:cNvPr id="18" name="Group 21"/>
          <p:cNvGrpSpPr>
            <a:grpSpLocks/>
          </p:cNvGrpSpPr>
          <p:nvPr/>
        </p:nvGrpSpPr>
        <p:grpSpPr bwMode="auto">
          <a:xfrm>
            <a:off x="539750" y="5737026"/>
            <a:ext cx="1592263" cy="466725"/>
            <a:chOff x="340" y="3952"/>
            <a:chExt cx="1003" cy="294"/>
          </a:xfrm>
        </p:grpSpPr>
        <p:graphicFrame>
          <p:nvGraphicFramePr>
            <p:cNvPr id="19" name="Object 22"/>
            <p:cNvGraphicFramePr>
              <a:graphicFrameLocks noChangeAspect="1"/>
            </p:cNvGraphicFramePr>
            <p:nvPr/>
          </p:nvGraphicFramePr>
          <p:xfrm>
            <a:off x="340" y="3952"/>
            <a:ext cx="837" cy="2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5390" name="Equation" r:id="rId10" imgW="1333440" imgH="469800" progId="Equation.3">
                    <p:embed/>
                  </p:oleObj>
                </mc:Choice>
                <mc:Fallback>
                  <p:oleObj name="Equation" r:id="rId10" imgW="1333440" imgH="469800" progId="Equation.3">
                    <p:embed/>
                    <p:pic>
                      <p:nvPicPr>
                        <p:cNvPr id="19" name="Object 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0" y="3952"/>
                          <a:ext cx="837" cy="29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ct 23"/>
            <p:cNvGraphicFramePr>
              <a:graphicFrameLocks noChangeAspect="1"/>
            </p:cNvGraphicFramePr>
            <p:nvPr/>
          </p:nvGraphicFramePr>
          <p:xfrm>
            <a:off x="1128" y="4023"/>
            <a:ext cx="215" cy="1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5391" name="Equation" r:id="rId12" imgW="342720" imgH="241200" progId="Equation.3">
                    <p:embed/>
                  </p:oleObj>
                </mc:Choice>
                <mc:Fallback>
                  <p:oleObj name="Equation" r:id="rId12" imgW="342720" imgH="241200" progId="Equation.3">
                    <p:embed/>
                    <p:pic>
                      <p:nvPicPr>
                        <p:cNvPr id="20" name="Object 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28" y="4023"/>
                          <a:ext cx="215" cy="1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1" name="Group 24"/>
          <p:cNvGrpSpPr>
            <a:grpSpLocks/>
          </p:cNvGrpSpPr>
          <p:nvPr/>
        </p:nvGrpSpPr>
        <p:grpSpPr bwMode="auto">
          <a:xfrm>
            <a:off x="2465388" y="5737026"/>
            <a:ext cx="2132012" cy="468313"/>
            <a:chOff x="1553" y="3952"/>
            <a:chExt cx="1343" cy="295"/>
          </a:xfrm>
        </p:grpSpPr>
        <p:graphicFrame>
          <p:nvGraphicFramePr>
            <p:cNvPr id="22" name="Object 25"/>
            <p:cNvGraphicFramePr>
              <a:graphicFrameLocks noChangeAspect="1"/>
            </p:cNvGraphicFramePr>
            <p:nvPr/>
          </p:nvGraphicFramePr>
          <p:xfrm>
            <a:off x="1553" y="3952"/>
            <a:ext cx="1204" cy="2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5392" name="Equation" r:id="rId14" imgW="1917360" imgH="469800" progId="Equation.3">
                    <p:embed/>
                  </p:oleObj>
                </mc:Choice>
                <mc:Fallback>
                  <p:oleObj name="Equation" r:id="rId14" imgW="1917360" imgH="469800" progId="Equation.3">
                    <p:embed/>
                    <p:pic>
                      <p:nvPicPr>
                        <p:cNvPr id="22" name="Object 2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53" y="3952"/>
                          <a:ext cx="1204" cy="29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Object 26"/>
            <p:cNvGraphicFramePr>
              <a:graphicFrameLocks noChangeAspect="1"/>
            </p:cNvGraphicFramePr>
            <p:nvPr/>
          </p:nvGraphicFramePr>
          <p:xfrm>
            <a:off x="2712" y="4035"/>
            <a:ext cx="184" cy="1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5393" name="Equation" r:id="rId16" imgW="291960" imgH="203040" progId="Equation.3">
                    <p:embed/>
                  </p:oleObj>
                </mc:Choice>
                <mc:Fallback>
                  <p:oleObj name="Equation" r:id="rId16" imgW="291960" imgH="203040" progId="Equation.3">
                    <p:embed/>
                    <p:pic>
                      <p:nvPicPr>
                        <p:cNvPr id="23" name="Object 2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12" y="4035"/>
                          <a:ext cx="184" cy="1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4" name="Text Box 28"/>
          <p:cNvSpPr txBox="1">
            <a:spLocks noChangeArrowheads="1"/>
          </p:cNvSpPr>
          <p:nvPr/>
        </p:nvSpPr>
        <p:spPr bwMode="auto">
          <a:xfrm>
            <a:off x="468313" y="5338564"/>
            <a:ext cx="3810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FF0000"/>
                </a:solidFill>
                <a:latin typeface="Times New Roman" pitchFamily="18" charset="0"/>
                <a:ea typeface="ＭＳ Ｐゴシック"/>
              </a:rPr>
              <a:t>opening angle:                    slowing down in target:</a:t>
            </a:r>
          </a:p>
        </p:txBody>
      </p:sp>
      <p:sp>
        <p:nvSpPr>
          <p:cNvPr id="2" name="Freihandform 1"/>
          <p:cNvSpPr/>
          <p:nvPr/>
        </p:nvSpPr>
        <p:spPr bwMode="auto">
          <a:xfrm>
            <a:off x="724395" y="2895005"/>
            <a:ext cx="3526971" cy="1746197"/>
          </a:xfrm>
          <a:custGeom>
            <a:avLst/>
            <a:gdLst>
              <a:gd name="connsiteX0" fmla="*/ 0 w 3526971"/>
              <a:gd name="connsiteY0" fmla="*/ 1746197 h 1746197"/>
              <a:gd name="connsiteX1" fmla="*/ 380010 w 3526971"/>
              <a:gd name="connsiteY1" fmla="*/ 867423 h 1746197"/>
              <a:gd name="connsiteX2" fmla="*/ 570015 w 3526971"/>
              <a:gd name="connsiteY2" fmla="*/ 534914 h 1746197"/>
              <a:gd name="connsiteX3" fmla="*/ 771896 w 3526971"/>
              <a:gd name="connsiteY3" fmla="*/ 261781 h 1746197"/>
              <a:gd name="connsiteX4" fmla="*/ 1009402 w 3526971"/>
              <a:gd name="connsiteY4" fmla="*/ 48025 h 1746197"/>
              <a:gd name="connsiteX5" fmla="*/ 1223158 w 3526971"/>
              <a:gd name="connsiteY5" fmla="*/ 524 h 1746197"/>
              <a:gd name="connsiteX6" fmla="*/ 1484415 w 3526971"/>
              <a:gd name="connsiteY6" fmla="*/ 36150 h 1746197"/>
              <a:gd name="connsiteX7" fmla="*/ 1840675 w 3526971"/>
              <a:gd name="connsiteY7" fmla="*/ 214280 h 1746197"/>
              <a:gd name="connsiteX8" fmla="*/ 2422566 w 3526971"/>
              <a:gd name="connsiteY8" fmla="*/ 677417 h 1746197"/>
              <a:gd name="connsiteX9" fmla="*/ 3526971 w 3526971"/>
              <a:gd name="connsiteY9" fmla="*/ 1722446 h 1746197"/>
              <a:gd name="connsiteX10" fmla="*/ 3526971 w 3526971"/>
              <a:gd name="connsiteY10" fmla="*/ 1722446 h 1746197"/>
              <a:gd name="connsiteX11" fmla="*/ 3526971 w 3526971"/>
              <a:gd name="connsiteY11" fmla="*/ 1734321 h 1746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526971" h="1746197">
                <a:moveTo>
                  <a:pt x="0" y="1746197"/>
                </a:moveTo>
                <a:cubicBezTo>
                  <a:pt x="142504" y="1407750"/>
                  <a:pt x="285008" y="1069303"/>
                  <a:pt x="380010" y="867423"/>
                </a:cubicBezTo>
                <a:cubicBezTo>
                  <a:pt x="475012" y="665543"/>
                  <a:pt x="504701" y="635854"/>
                  <a:pt x="570015" y="534914"/>
                </a:cubicBezTo>
                <a:cubicBezTo>
                  <a:pt x="635329" y="433974"/>
                  <a:pt x="698665" y="342929"/>
                  <a:pt x="771896" y="261781"/>
                </a:cubicBezTo>
                <a:cubicBezTo>
                  <a:pt x="845127" y="180633"/>
                  <a:pt x="934192" y="91568"/>
                  <a:pt x="1009402" y="48025"/>
                </a:cubicBezTo>
                <a:cubicBezTo>
                  <a:pt x="1084612" y="4482"/>
                  <a:pt x="1143989" y="2503"/>
                  <a:pt x="1223158" y="524"/>
                </a:cubicBezTo>
                <a:cubicBezTo>
                  <a:pt x="1302327" y="-1455"/>
                  <a:pt x="1381496" y="524"/>
                  <a:pt x="1484415" y="36150"/>
                </a:cubicBezTo>
                <a:cubicBezTo>
                  <a:pt x="1587334" y="71776"/>
                  <a:pt x="1684317" y="107402"/>
                  <a:pt x="1840675" y="214280"/>
                </a:cubicBezTo>
                <a:cubicBezTo>
                  <a:pt x="1997033" y="321158"/>
                  <a:pt x="2141517" y="426056"/>
                  <a:pt x="2422566" y="677417"/>
                </a:cubicBezTo>
                <a:cubicBezTo>
                  <a:pt x="2703615" y="928778"/>
                  <a:pt x="3526971" y="1722446"/>
                  <a:pt x="3526971" y="1722446"/>
                </a:cubicBezTo>
                <a:lnTo>
                  <a:pt x="3526971" y="1722446"/>
                </a:lnTo>
                <a:lnTo>
                  <a:pt x="3526971" y="1734321"/>
                </a:lnTo>
              </a:path>
            </a:pathLst>
          </a:custGeom>
          <a:solidFill>
            <a:srgbClr val="D60093">
              <a:alpha val="2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Freihandform 2"/>
          <p:cNvSpPr/>
          <p:nvPr/>
        </p:nvSpPr>
        <p:spPr bwMode="auto">
          <a:xfrm>
            <a:off x="5450774" y="4351623"/>
            <a:ext cx="3515096" cy="289579"/>
          </a:xfrm>
          <a:custGeom>
            <a:avLst/>
            <a:gdLst>
              <a:gd name="connsiteX0" fmla="*/ 0 w 3515096"/>
              <a:gd name="connsiteY0" fmla="*/ 277703 h 289579"/>
              <a:gd name="connsiteX1" fmla="*/ 237507 w 3515096"/>
              <a:gd name="connsiteY1" fmla="*/ 182701 h 289579"/>
              <a:gd name="connsiteX2" fmla="*/ 498764 w 3515096"/>
              <a:gd name="connsiteY2" fmla="*/ 87698 h 289579"/>
              <a:gd name="connsiteX3" fmla="*/ 819397 w 3515096"/>
              <a:gd name="connsiteY3" fmla="*/ 28322 h 289579"/>
              <a:gd name="connsiteX4" fmla="*/ 1223158 w 3515096"/>
              <a:gd name="connsiteY4" fmla="*/ 4571 h 289579"/>
              <a:gd name="connsiteX5" fmla="*/ 1603169 w 3515096"/>
              <a:gd name="connsiteY5" fmla="*/ 4571 h 289579"/>
              <a:gd name="connsiteX6" fmla="*/ 1983179 w 3515096"/>
              <a:gd name="connsiteY6" fmla="*/ 52072 h 289579"/>
              <a:gd name="connsiteX7" fmla="*/ 3028208 w 3515096"/>
              <a:gd name="connsiteY7" fmla="*/ 206451 h 289579"/>
              <a:gd name="connsiteX8" fmla="*/ 3515096 w 3515096"/>
              <a:gd name="connsiteY8" fmla="*/ 289579 h 289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15096" h="289579">
                <a:moveTo>
                  <a:pt x="0" y="277703"/>
                </a:moveTo>
                <a:cubicBezTo>
                  <a:pt x="77190" y="246035"/>
                  <a:pt x="154380" y="214368"/>
                  <a:pt x="237507" y="182701"/>
                </a:cubicBezTo>
                <a:cubicBezTo>
                  <a:pt x="320634" y="151034"/>
                  <a:pt x="401782" y="113428"/>
                  <a:pt x="498764" y="87698"/>
                </a:cubicBezTo>
                <a:cubicBezTo>
                  <a:pt x="595746" y="61968"/>
                  <a:pt x="698665" y="42176"/>
                  <a:pt x="819397" y="28322"/>
                </a:cubicBezTo>
                <a:cubicBezTo>
                  <a:pt x="940129" y="14467"/>
                  <a:pt x="1092529" y="8529"/>
                  <a:pt x="1223158" y="4571"/>
                </a:cubicBezTo>
                <a:cubicBezTo>
                  <a:pt x="1353787" y="612"/>
                  <a:pt x="1476499" y="-3346"/>
                  <a:pt x="1603169" y="4571"/>
                </a:cubicBezTo>
                <a:cubicBezTo>
                  <a:pt x="1729839" y="12488"/>
                  <a:pt x="1983179" y="52072"/>
                  <a:pt x="1983179" y="52072"/>
                </a:cubicBezTo>
                <a:lnTo>
                  <a:pt x="3028208" y="206451"/>
                </a:lnTo>
                <a:cubicBezTo>
                  <a:pt x="3283528" y="246036"/>
                  <a:pt x="3399312" y="267807"/>
                  <a:pt x="3515096" y="289579"/>
                </a:cubicBezTo>
              </a:path>
            </a:pathLst>
          </a:custGeom>
          <a:solidFill>
            <a:srgbClr val="D60093">
              <a:alpha val="2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Doppler broadening</a:t>
            </a:r>
            <a:endParaRPr lang="en-US" dirty="0"/>
          </a:p>
        </p:txBody>
      </p:sp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8" t="15651" r="21890" b="8318"/>
          <a:stretch>
            <a:fillRect/>
          </a:stretch>
        </p:blipFill>
        <p:spPr bwMode="auto">
          <a:xfrm>
            <a:off x="0" y="0"/>
            <a:ext cx="860425" cy="83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2" descr="Legnaro-s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0225" y="0"/>
            <a:ext cx="993775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310321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809" y="836712"/>
            <a:ext cx="6842127" cy="503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Line 10"/>
          <p:cNvSpPr>
            <a:spLocks noChangeAspect="1" noChangeShapeType="1"/>
          </p:cNvSpPr>
          <p:nvPr/>
        </p:nvSpPr>
        <p:spPr bwMode="auto">
          <a:xfrm flipH="1">
            <a:off x="6963171" y="4770537"/>
            <a:ext cx="1008063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8" name="Text Box 14"/>
          <p:cNvSpPr txBox="1">
            <a:spLocks noChangeAspect="1" noChangeArrowheads="1"/>
          </p:cNvSpPr>
          <p:nvPr/>
        </p:nvSpPr>
        <p:spPr bwMode="auto">
          <a:xfrm rot="780000">
            <a:off x="4680346" y="4049812"/>
            <a:ext cx="555625" cy="309563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tIns="18000" rIns="18000" bIns="18000">
            <a:spAutoFit/>
          </a:bodyPr>
          <a:lstStyle/>
          <a:p>
            <a:r>
              <a:rPr lang="de-DE" altLang="de-DE" b="1">
                <a:solidFill>
                  <a:srgbClr val="FF6600"/>
                </a:solidFill>
                <a:latin typeface="Times New Roman" pitchFamily="18" charset="0"/>
              </a:rPr>
              <a:t>70cm</a:t>
            </a:r>
          </a:p>
        </p:txBody>
      </p:sp>
      <p:sp>
        <p:nvSpPr>
          <p:cNvPr id="9" name="Text Box 15"/>
          <p:cNvSpPr txBox="1">
            <a:spLocks noChangeAspect="1" noChangeArrowheads="1"/>
          </p:cNvSpPr>
          <p:nvPr/>
        </p:nvSpPr>
        <p:spPr bwMode="auto">
          <a:xfrm rot="18900000">
            <a:off x="6407546" y="5057875"/>
            <a:ext cx="555625" cy="30956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tIns="18000" rIns="18000" bIns="18000">
            <a:spAutoFit/>
          </a:bodyPr>
          <a:lstStyle/>
          <a:p>
            <a:r>
              <a:rPr lang="de-DE" altLang="de-DE" b="1">
                <a:solidFill>
                  <a:srgbClr val="FF6600"/>
                </a:solidFill>
                <a:latin typeface="Times New Roman" pitchFamily="18" charset="0"/>
              </a:rPr>
              <a:t>20cm</a:t>
            </a:r>
          </a:p>
        </p:txBody>
      </p:sp>
      <p:sp>
        <p:nvSpPr>
          <p:cNvPr id="10" name="Line 12"/>
          <p:cNvSpPr>
            <a:spLocks noChangeAspect="1" noChangeShapeType="1"/>
          </p:cNvSpPr>
          <p:nvPr/>
        </p:nvSpPr>
        <p:spPr bwMode="auto">
          <a:xfrm flipV="1">
            <a:off x="6388496" y="4770537"/>
            <a:ext cx="503238" cy="503238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" name="Line 11"/>
          <p:cNvSpPr>
            <a:spLocks noChangeAspect="1" noChangeShapeType="1"/>
          </p:cNvSpPr>
          <p:nvPr/>
        </p:nvSpPr>
        <p:spPr bwMode="auto">
          <a:xfrm>
            <a:off x="3796109" y="4121250"/>
            <a:ext cx="3095625" cy="649287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2" name="Line 8"/>
          <p:cNvSpPr>
            <a:spLocks noChangeAspect="1" noChangeShapeType="1"/>
          </p:cNvSpPr>
          <p:nvPr/>
        </p:nvSpPr>
        <p:spPr bwMode="auto">
          <a:xfrm>
            <a:off x="6888559" y="4541937"/>
            <a:ext cx="0" cy="503238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3" name="Text Box 16"/>
          <p:cNvSpPr txBox="1">
            <a:spLocks noChangeAspect="1" noChangeArrowheads="1"/>
          </p:cNvSpPr>
          <p:nvPr/>
        </p:nvSpPr>
        <p:spPr bwMode="auto">
          <a:xfrm>
            <a:off x="7252096" y="4841975"/>
            <a:ext cx="7762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de-DE" altLang="de-DE" sz="2000" b="1">
                <a:solidFill>
                  <a:srgbClr val="FF0000"/>
                </a:solidFill>
                <a:latin typeface="Times New Roman" pitchFamily="18" charset="0"/>
              </a:rPr>
              <a:t>beam</a:t>
            </a:r>
          </a:p>
        </p:txBody>
      </p:sp>
      <p:sp>
        <p:nvSpPr>
          <p:cNvPr id="14" name="Text Box 17"/>
          <p:cNvSpPr txBox="1">
            <a:spLocks noChangeAspect="1" noChangeArrowheads="1"/>
          </p:cNvSpPr>
          <p:nvPr/>
        </p:nvSpPr>
        <p:spPr bwMode="auto">
          <a:xfrm>
            <a:off x="6564709" y="4156175"/>
            <a:ext cx="831851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de-DE" altLang="de-DE" sz="2000" b="1">
                <a:solidFill>
                  <a:srgbClr val="FF0000"/>
                </a:solidFill>
                <a:latin typeface="Times New Roman" pitchFamily="18" charset="0"/>
              </a:rPr>
              <a:t>target</a:t>
            </a:r>
          </a:p>
        </p:txBody>
      </p:sp>
      <p:sp>
        <p:nvSpPr>
          <p:cNvPr id="15" name="Line 20"/>
          <p:cNvSpPr>
            <a:spLocks noChangeAspect="1" noChangeShapeType="1"/>
          </p:cNvSpPr>
          <p:nvPr/>
        </p:nvSpPr>
        <p:spPr bwMode="auto">
          <a:xfrm>
            <a:off x="1851420" y="4770537"/>
            <a:ext cx="6119814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16" name="Picture 21" descr="ebb2_sm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722" y="5668094"/>
            <a:ext cx="840105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310" y="5632094"/>
            <a:ext cx="1000000" cy="885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Segmented detectors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49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388" y="3266480"/>
            <a:ext cx="4524375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388" y="3266480"/>
            <a:ext cx="4527550" cy="276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388" y="3266480"/>
            <a:ext cx="4516437" cy="277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388" y="3266480"/>
            <a:ext cx="4510087" cy="276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388" y="3266480"/>
            <a:ext cx="4513262" cy="275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7"/>
          <p:cNvGrpSpPr>
            <a:grpSpLocks noChangeAspect="1"/>
          </p:cNvGrpSpPr>
          <p:nvPr/>
        </p:nvGrpSpPr>
        <p:grpSpPr bwMode="auto">
          <a:xfrm>
            <a:off x="250825" y="977131"/>
            <a:ext cx="3260725" cy="2643187"/>
            <a:chOff x="657" y="429"/>
            <a:chExt cx="4272" cy="3462"/>
          </a:xfrm>
        </p:grpSpPr>
        <p:pic>
          <p:nvPicPr>
            <p:cNvPr id="12" name="Picture 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" y="429"/>
              <a:ext cx="4098" cy="3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" y="2795"/>
              <a:ext cx="756" cy="2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4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388" y="3266480"/>
            <a:ext cx="4510087" cy="275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388" y="3266480"/>
            <a:ext cx="4502150" cy="275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3" descr="AGATA-crystal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908720"/>
            <a:ext cx="1601787" cy="190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5795963" y="2233017"/>
            <a:ext cx="3455987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Signals from 36 segments + core</a:t>
            </a:r>
            <a:r>
              <a:rPr kumimoji="0" lang="en-US" altLang="de-DE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are measured as a function of time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l-GR" alt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γ</a:t>
            </a:r>
            <a:r>
              <a:rPr kumimoji="0" lang="de-DE" alt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-ray interaction point)</a:t>
            </a:r>
            <a:endParaRPr kumimoji="0" lang="en-US" altLang="de-DE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9" descr="simpson_Pagina_10_Immagine_000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4892129"/>
            <a:ext cx="14827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7" descr="untitled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871763"/>
            <a:ext cx="2157412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8"/>
          <p:cNvSpPr>
            <a:spLocks noChangeArrowheads="1"/>
          </p:cNvSpPr>
          <p:nvPr/>
        </p:nvSpPr>
        <p:spPr bwMode="auto">
          <a:xfrm>
            <a:off x="5579814" y="1981870"/>
            <a:ext cx="179388" cy="17938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 Box 22"/>
          <p:cNvSpPr txBox="1">
            <a:spLocks noChangeArrowheads="1"/>
          </p:cNvSpPr>
          <p:nvPr/>
        </p:nvSpPr>
        <p:spPr bwMode="auto">
          <a:xfrm>
            <a:off x="2417763" y="3573016"/>
            <a:ext cx="12176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</a:t>
            </a:r>
            <a:r>
              <a:rPr kumimoji="0" lang="de-DE" altLang="de-DE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Strachan</a:t>
            </a:r>
            <a:endParaRPr kumimoji="0" lang="de-DE" altLang="de-DE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A</a:t>
            </a:r>
            <a:r>
              <a:rPr lang="en-US" dirty="0" smtClean="0"/>
              <a:t>dvanced </a:t>
            </a:r>
            <a:r>
              <a:rPr lang="en-US" dirty="0" err="1" smtClean="0">
                <a:solidFill>
                  <a:srgbClr val="FF0000"/>
                </a:solidFill>
              </a:rPr>
              <a:t>GA</a:t>
            </a:r>
            <a:r>
              <a:rPr lang="en-US" dirty="0" err="1" smtClean="0"/>
              <a:t>mma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T</a:t>
            </a:r>
            <a:r>
              <a:rPr lang="en-US" dirty="0" smtClean="0"/>
              <a:t>racking </a:t>
            </a:r>
            <a:r>
              <a:rPr lang="en-US" dirty="0" smtClean="0">
                <a:solidFill>
                  <a:srgbClr val="FF0000"/>
                </a:solidFill>
              </a:rPr>
              <a:t>A</a:t>
            </a:r>
            <a:r>
              <a:rPr lang="en-US" dirty="0" smtClean="0"/>
              <a:t>rray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16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48" y="1568444"/>
            <a:ext cx="5764212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Ellipse 6"/>
          <p:cNvSpPr/>
          <p:nvPr/>
        </p:nvSpPr>
        <p:spPr>
          <a:xfrm>
            <a:off x="3040912" y="2662297"/>
            <a:ext cx="2211572" cy="576000"/>
          </a:xfrm>
          <a:prstGeom prst="ellipse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" name="Gerade Verbindung mit Pfeil 7"/>
          <p:cNvCxnSpPr>
            <a:stCxn id="7" idx="4"/>
          </p:cNvCxnSpPr>
          <p:nvPr/>
        </p:nvCxnSpPr>
        <p:spPr>
          <a:xfrm flipH="1">
            <a:off x="2647507" y="3238297"/>
            <a:ext cx="1499191" cy="801293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15" descr="doppler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405292" y="1638368"/>
            <a:ext cx="960437" cy="96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Line 16"/>
          <p:cNvSpPr>
            <a:spLocks noChangeShapeType="1"/>
          </p:cNvSpPr>
          <p:nvPr/>
        </p:nvSpPr>
        <p:spPr bwMode="auto">
          <a:xfrm rot="10800000">
            <a:off x="6981554" y="2160655"/>
            <a:ext cx="287338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 type="stealth" w="med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  <a:cs typeface="+mn-cs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903768" y="3444142"/>
            <a:ext cx="5512157" cy="21629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51" y="3489718"/>
            <a:ext cx="5767387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6624084" y="1377050"/>
            <a:ext cx="1375185" cy="338554"/>
          </a:xfrm>
          <a:prstGeom prst="rect">
            <a:avLst/>
          </a:prstGeom>
          <a:ln w="6350">
            <a:solidFill>
              <a:srgbClr val="FF0000"/>
            </a:solidFill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Doppler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effect</a:t>
            </a:r>
            <a:endParaRPr kumimoji="0" lang="de-DE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1214966" y="1124744"/>
            <a:ext cx="28555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+mn-cs"/>
              </a:rPr>
              <a:t>80</a:t>
            </a:r>
            <a:r>
              <a:rPr kumimoji="0" lang="de-DE" alt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+mn-cs"/>
              </a:rPr>
              <a:t>Kr </a:t>
            </a:r>
            <a:r>
              <a:rPr kumimoji="0" lang="de-DE" alt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rPr>
              <a:t>→ </a:t>
            </a:r>
            <a:r>
              <a:rPr kumimoji="0" lang="de-DE" altLang="de-DE" sz="20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rPr>
              <a:t>197</a:t>
            </a:r>
            <a:r>
              <a:rPr kumimoji="0" lang="de-DE" alt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rPr>
              <a:t>Au, 150 </a:t>
            </a:r>
            <a:r>
              <a:rPr kumimoji="0" lang="de-DE" alt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rPr>
              <a:t>AMeV</a:t>
            </a:r>
            <a:endParaRPr kumimoji="0" lang="de-DE" altLang="de-DE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ＭＳ Ｐゴシック"/>
              <a:cs typeface="Times New Roman" pitchFamily="18" charset="0"/>
            </a:endParaRPr>
          </a:p>
        </p:txBody>
      </p:sp>
      <p:graphicFrame>
        <p:nvGraphicFramePr>
          <p:cNvPr id="15" name="Objek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7106003"/>
              </p:ext>
            </p:extLst>
          </p:nvPr>
        </p:nvGraphicFramePr>
        <p:xfrm>
          <a:off x="6632083" y="4010849"/>
          <a:ext cx="1619250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46" name="Equation" r:id="rId6" imgW="1286010" imgH="485775" progId="Equation.3">
                  <p:embed/>
                </p:oleObj>
              </mc:Choice>
              <mc:Fallback>
                <p:oleObj name="Equation" r:id="rId6" imgW="1286010" imgH="485775" progId="Equation.3">
                  <p:embed/>
                  <p:pic>
                    <p:nvPicPr>
                      <p:cNvPr id="15" name="Objek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32083" y="4010849"/>
                        <a:ext cx="1619250" cy="619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Scattering experiment at relativistic energies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8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900000" y="6264307"/>
            <a:ext cx="241765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000" dirty="0" smtClean="0">
                <a:solidFill>
                  <a:srgbClr val="000000"/>
                </a:solidFill>
                <a:latin typeface="Times New Roman" pitchFamily="18" charset="0"/>
              </a:rPr>
              <a:t>T.R. Saito et al. </a:t>
            </a:r>
            <a:r>
              <a:rPr lang="en-US" altLang="de-DE" sz="1000" dirty="0" err="1" smtClean="0">
                <a:solidFill>
                  <a:srgbClr val="000000"/>
                </a:solidFill>
                <a:latin typeface="Times New Roman" pitchFamily="18" charset="0"/>
              </a:rPr>
              <a:t>Phys.Lett</a:t>
            </a:r>
            <a:r>
              <a:rPr lang="en-US" altLang="de-DE" sz="1000" dirty="0" smtClean="0">
                <a:solidFill>
                  <a:srgbClr val="000000"/>
                </a:solidFill>
                <a:latin typeface="Times New Roman" pitchFamily="18" charset="0"/>
              </a:rPr>
              <a:t>. B669 (2008), 19</a:t>
            </a:r>
            <a:endParaRPr lang="de-DE" altLang="de-DE" sz="1000" dirty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4" name="Picture 38" descr="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5" t="33534" r="17676" b="45386"/>
          <a:stretch>
            <a:fillRect/>
          </a:stretch>
        </p:blipFill>
        <p:spPr bwMode="auto">
          <a:xfrm>
            <a:off x="1403350" y="908720"/>
            <a:ext cx="6297613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39"/>
          <p:cNvSpPr txBox="1">
            <a:spLocks noChangeArrowheads="1"/>
          </p:cNvSpPr>
          <p:nvPr/>
        </p:nvSpPr>
        <p:spPr bwMode="auto">
          <a:xfrm>
            <a:off x="2928938" y="1076995"/>
            <a:ext cx="635000" cy="29051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1" i="0" u="none" strike="noStrike" kern="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2</a:t>
            </a:r>
            <a:r>
              <a:rPr kumimoji="0" lang="en-US" altLang="de-DE" sz="1600" b="1" i="0" u="none" strike="noStrike" kern="0" cap="none" spc="0" normalizeH="0" baseline="-2500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1</a:t>
            </a:r>
            <a:r>
              <a:rPr kumimoji="0" lang="en-US" altLang="de-DE" sz="1600" b="1" i="0" u="none" strike="noStrike" kern="0" cap="none" spc="0" normalizeH="0" baseline="3000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+</a:t>
            </a:r>
            <a:r>
              <a:rPr kumimoji="0" lang="en-US" altLang="de-DE" sz="1600" b="1" i="0" u="none" strike="noStrike" kern="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rPr>
              <a:t>→0</a:t>
            </a:r>
            <a:r>
              <a:rPr kumimoji="0" lang="en-US" altLang="de-DE" sz="1600" b="1" i="0" u="none" strike="noStrike" kern="0" cap="none" spc="0" normalizeH="0" baseline="3000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rPr>
              <a:t>+</a:t>
            </a:r>
          </a:p>
        </p:txBody>
      </p:sp>
      <p:sp>
        <p:nvSpPr>
          <p:cNvPr id="16" name="Text Box 40"/>
          <p:cNvSpPr txBox="1">
            <a:spLocks noChangeArrowheads="1"/>
          </p:cNvSpPr>
          <p:nvPr/>
        </p:nvSpPr>
        <p:spPr bwMode="auto">
          <a:xfrm>
            <a:off x="3035300" y="2229520"/>
            <a:ext cx="889000" cy="3365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2</a:t>
            </a:r>
            <a:r>
              <a:rPr kumimoji="0" lang="en-US" altLang="de-DE" sz="1600" b="1" i="0" u="none" strike="noStrike" kern="0" cap="none" spc="0" normalizeH="0" baseline="-2500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2</a:t>
            </a:r>
            <a:r>
              <a:rPr kumimoji="0" lang="en-US" altLang="de-DE" sz="1600" b="1" i="0" u="none" strike="noStrike" kern="0" cap="none" spc="0" normalizeH="0" baseline="3000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+</a:t>
            </a:r>
            <a:r>
              <a:rPr kumimoji="0" lang="en-US" altLang="de-DE" sz="16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rPr>
              <a:t>→2</a:t>
            </a:r>
            <a:r>
              <a:rPr kumimoji="0" lang="en-US" altLang="de-DE" sz="1600" b="1" i="0" u="none" strike="noStrike" kern="0" cap="none" spc="0" normalizeH="0" baseline="-2500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rPr>
              <a:t>1</a:t>
            </a:r>
            <a:r>
              <a:rPr kumimoji="0" lang="en-US" altLang="de-DE" sz="1600" b="1" i="0" u="none" strike="noStrike" kern="0" cap="none" spc="0" normalizeH="0" baseline="3000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rPr>
              <a:t>+</a:t>
            </a:r>
          </a:p>
        </p:txBody>
      </p:sp>
      <p:sp>
        <p:nvSpPr>
          <p:cNvPr id="17" name="Text Box 41"/>
          <p:cNvSpPr txBox="1">
            <a:spLocks noChangeArrowheads="1"/>
          </p:cNvSpPr>
          <p:nvPr/>
        </p:nvSpPr>
        <p:spPr bwMode="auto">
          <a:xfrm>
            <a:off x="5253038" y="2770857"/>
            <a:ext cx="635000" cy="2444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2</a:t>
            </a:r>
            <a:r>
              <a:rPr kumimoji="0" lang="en-US" altLang="de-DE" sz="1600" b="1" i="0" u="none" strike="noStrike" kern="0" cap="none" spc="0" normalizeH="0" baseline="-2500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2</a:t>
            </a:r>
            <a:r>
              <a:rPr kumimoji="0" lang="en-US" altLang="de-DE" sz="1600" b="1" i="0" u="none" strike="noStrike" kern="0" cap="none" spc="0" normalizeH="0" baseline="3000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+</a:t>
            </a:r>
            <a:r>
              <a:rPr kumimoji="0" lang="en-US" altLang="de-DE" sz="16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rPr>
              <a:t>→0</a:t>
            </a:r>
            <a:r>
              <a:rPr kumimoji="0" lang="en-US" altLang="de-DE" sz="1600" b="1" i="0" u="none" strike="noStrike" kern="0" cap="none" spc="0" normalizeH="0" baseline="3000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rPr>
              <a:t>+</a:t>
            </a:r>
          </a:p>
        </p:txBody>
      </p:sp>
      <p:sp>
        <p:nvSpPr>
          <p:cNvPr id="18" name="Text Box 42"/>
          <p:cNvSpPr txBox="1">
            <a:spLocks noChangeArrowheads="1"/>
          </p:cNvSpPr>
          <p:nvPr/>
        </p:nvSpPr>
        <p:spPr bwMode="auto">
          <a:xfrm>
            <a:off x="5580063" y="1124620"/>
            <a:ext cx="704850" cy="2444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2</a:t>
            </a:r>
            <a:r>
              <a:rPr kumimoji="0" lang="en-US" altLang="de-DE" sz="1600" b="1" i="0" u="none" strike="noStrike" kern="0" cap="none" spc="0" normalizeH="0" baseline="-2500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2</a:t>
            </a:r>
            <a:r>
              <a:rPr kumimoji="0" lang="en-US" altLang="de-DE" sz="1600" b="1" i="0" u="none" strike="noStrike" kern="0" cap="none" spc="0" normalizeH="0" baseline="3000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+</a:t>
            </a:r>
            <a:r>
              <a:rPr kumimoji="0" lang="en-US" altLang="de-DE" sz="16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rPr>
              <a:t>→2</a:t>
            </a:r>
            <a:r>
              <a:rPr kumimoji="0" lang="en-US" altLang="de-DE" sz="1600" b="1" i="0" u="none" strike="noStrike" kern="0" cap="none" spc="0" normalizeH="0" baseline="-2500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rPr>
              <a:t>1</a:t>
            </a:r>
            <a:r>
              <a:rPr kumimoji="0" lang="en-US" altLang="de-DE" sz="1600" b="1" i="0" u="none" strike="noStrike" kern="0" cap="none" spc="0" normalizeH="0" baseline="3000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rPr>
              <a:t>+</a:t>
            </a:r>
          </a:p>
        </p:txBody>
      </p:sp>
      <p:sp>
        <p:nvSpPr>
          <p:cNvPr id="19" name="Text Box 43"/>
          <p:cNvSpPr txBox="1">
            <a:spLocks noChangeArrowheads="1"/>
          </p:cNvSpPr>
          <p:nvPr/>
        </p:nvSpPr>
        <p:spPr bwMode="auto">
          <a:xfrm>
            <a:off x="6804025" y="1629445"/>
            <a:ext cx="635000" cy="2444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2</a:t>
            </a:r>
            <a:r>
              <a:rPr kumimoji="0" lang="en-US" altLang="de-DE" sz="1600" b="1" i="0" u="none" strike="noStrike" kern="0" cap="none" spc="0" normalizeH="0" baseline="-2500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2</a:t>
            </a:r>
            <a:r>
              <a:rPr kumimoji="0" lang="en-US" altLang="de-DE" sz="1600" b="1" i="0" u="none" strike="noStrike" kern="0" cap="none" spc="0" normalizeH="0" baseline="3000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+</a:t>
            </a:r>
            <a:r>
              <a:rPr kumimoji="0" lang="en-US" altLang="de-DE" sz="16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rPr>
              <a:t>→0</a:t>
            </a:r>
            <a:r>
              <a:rPr kumimoji="0" lang="en-US" altLang="de-DE" sz="1600" b="1" i="0" u="none" strike="noStrike" kern="0" cap="none" spc="0" normalizeH="0" baseline="3000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rPr>
              <a:t>+</a:t>
            </a:r>
          </a:p>
        </p:txBody>
      </p:sp>
      <p:sp>
        <p:nvSpPr>
          <p:cNvPr id="20" name="Text Box 44"/>
          <p:cNvSpPr txBox="1">
            <a:spLocks noChangeArrowheads="1"/>
          </p:cNvSpPr>
          <p:nvPr/>
        </p:nvSpPr>
        <p:spPr bwMode="auto">
          <a:xfrm>
            <a:off x="1042988" y="4215482"/>
            <a:ext cx="4321175" cy="14462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i="1" dirty="0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First observation of a second excited 2</a:t>
            </a:r>
            <a:r>
              <a:rPr lang="en-US" altLang="de-DE" sz="1600" b="1" i="1" baseline="30000" dirty="0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+</a:t>
            </a:r>
            <a:r>
              <a:rPr lang="en-US" altLang="de-DE" sz="1600" b="1" i="1" dirty="0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 state</a:t>
            </a:r>
            <a:r>
              <a:rPr lang="en-US" altLang="de-DE" sz="1600" dirty="0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 populated in a Coulomb experiment at 100 </a:t>
            </a:r>
            <a:r>
              <a:rPr lang="en-US" altLang="de-DE" sz="1600" dirty="0" err="1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AMeV</a:t>
            </a:r>
            <a:r>
              <a:rPr lang="en-US" altLang="de-DE" sz="1600" dirty="0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 using EUROBALL and MINIBALL Ge-detectors.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endParaRPr lang="en-US" altLang="de-DE" sz="800" dirty="0" smtClean="0">
              <a:solidFill>
                <a:srgbClr val="000066"/>
              </a:solidFill>
              <a:latin typeface="Times New Roman" pitchFamily="18" charset="0"/>
              <a:ea typeface="ＭＳ Ｐゴシック"/>
            </a:endParaRPr>
          </a:p>
          <a:p>
            <a:pPr algn="l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Ø"/>
            </a:pPr>
            <a:r>
              <a:rPr lang="en-US" altLang="de-DE" sz="1600" dirty="0" smtClean="0">
                <a:solidFill>
                  <a:srgbClr val="009999"/>
                </a:solidFill>
                <a:latin typeface="Times New Roman" pitchFamily="18" charset="0"/>
                <a:ea typeface="ＭＳ Ｐゴシック"/>
              </a:rPr>
              <a:t> </a:t>
            </a:r>
            <a:r>
              <a:rPr lang="en-US" altLang="de-DE" sz="1600" dirty="0" smtClean="0">
                <a:solidFill>
                  <a:srgbClr val="FF0000"/>
                </a:solidFill>
                <a:latin typeface="Times New Roman" pitchFamily="18" charset="0"/>
                <a:ea typeface="ＭＳ Ｐゴシック"/>
              </a:rPr>
              <a:t>shape symmetry</a:t>
            </a:r>
            <a:endParaRPr lang="de-DE" altLang="de-DE" sz="1600" dirty="0" smtClean="0">
              <a:solidFill>
                <a:srgbClr val="FF0000"/>
              </a:solidFill>
              <a:latin typeface="Times New Roman" pitchFamily="18" charset="0"/>
              <a:ea typeface="ＭＳ Ｐゴシック"/>
            </a:endParaRPr>
          </a:p>
          <a:p>
            <a:pPr algn="l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Ø"/>
            </a:pPr>
            <a:r>
              <a:rPr lang="en-US" altLang="de-DE" sz="1600" dirty="0" smtClean="0">
                <a:solidFill>
                  <a:srgbClr val="FF0000"/>
                </a:solidFill>
                <a:latin typeface="Times New Roman" pitchFamily="18" charset="0"/>
                <a:ea typeface="ＭＳ Ｐゴシック"/>
              </a:rPr>
              <a:t> collective strength</a:t>
            </a:r>
          </a:p>
        </p:txBody>
      </p:sp>
      <p:pic>
        <p:nvPicPr>
          <p:cNvPr id="22" name="Picture 46" descr="arotor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4623470"/>
            <a:ext cx="137795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3" name="Objec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3140068"/>
              </p:ext>
            </p:extLst>
          </p:nvPr>
        </p:nvGraphicFramePr>
        <p:xfrm>
          <a:off x="7319963" y="3888307"/>
          <a:ext cx="1716087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18" name="Equation" r:id="rId5" imgW="2286000" imgH="901440" progId="Equation.3">
                  <p:embed/>
                </p:oleObj>
              </mc:Choice>
              <mc:Fallback>
                <p:oleObj name="Equation" r:id="rId5" imgW="2286000" imgH="901440" progId="Equation.3">
                  <p:embed/>
                  <p:pic>
                    <p:nvPicPr>
                      <p:cNvPr id="23" name="Object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9963" y="3888307"/>
                        <a:ext cx="1716087" cy="67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4702963"/>
              </p:ext>
            </p:extLst>
          </p:nvPr>
        </p:nvGraphicFramePr>
        <p:xfrm>
          <a:off x="7319963" y="4680307"/>
          <a:ext cx="1676400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19" name="Equation" r:id="rId7" imgW="2234880" imgH="939600" progId="Equation.3">
                  <p:embed/>
                </p:oleObj>
              </mc:Choice>
              <mc:Fallback>
                <p:oleObj name="Equation" r:id="rId7" imgW="2234880" imgH="939600" progId="Equation.3">
                  <p:embed/>
                  <p:pic>
                    <p:nvPicPr>
                      <p:cNvPr id="24" name="Object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9963" y="4680307"/>
                        <a:ext cx="1676400" cy="704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8422731"/>
              </p:ext>
            </p:extLst>
          </p:nvPr>
        </p:nvGraphicFramePr>
        <p:xfrm>
          <a:off x="7721600" y="5472307"/>
          <a:ext cx="1220788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20" name="Equation" r:id="rId9" imgW="1625400" imgH="533160" progId="Equation.3">
                  <p:embed/>
                </p:oleObj>
              </mc:Choice>
              <mc:Fallback>
                <p:oleObj name="Equation" r:id="rId9" imgW="1625400" imgH="533160" progId="Equation.3">
                  <p:embed/>
                  <p:pic>
                    <p:nvPicPr>
                      <p:cNvPr id="25" name="Object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21600" y="5472307"/>
                        <a:ext cx="1220788" cy="400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High-energy Coulomb excitation </a:t>
            </a:r>
            <a:r>
              <a:rPr lang="en-US" sz="1800" dirty="0" smtClean="0">
                <a:solidFill>
                  <a:schemeClr val="tx1"/>
                </a:solidFill>
              </a:rPr>
              <a:t>– </a:t>
            </a:r>
            <a:r>
              <a:rPr lang="en-US" sz="1800" dirty="0" err="1" smtClean="0">
                <a:solidFill>
                  <a:schemeClr val="tx1"/>
                </a:solidFill>
              </a:rPr>
              <a:t>triaxiality</a:t>
            </a:r>
            <a:r>
              <a:rPr lang="en-US" sz="1800" dirty="0" smtClean="0">
                <a:solidFill>
                  <a:schemeClr val="tx1"/>
                </a:solidFill>
              </a:rPr>
              <a:t> in even-even nuclei (N=76)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97284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G_2204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338" y="-539750"/>
            <a:ext cx="9544051" cy="861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Prespec_text_r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3150"/>
            <a:ext cx="3379788" cy="687388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258888" y="3240088"/>
            <a:ext cx="825500" cy="33655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smtClean="0">
                <a:solidFill>
                  <a:srgbClr val="FF0000"/>
                </a:solidFill>
                <a:latin typeface="Comic Sans MS" pitchFamily="66" charset="0"/>
                <a:ea typeface="ＭＳ Ｐゴシック"/>
              </a:rPr>
              <a:t>LYCCA</a:t>
            </a:r>
            <a:endParaRPr lang="de-DE" altLang="de-DE" smtClean="0">
              <a:solidFill>
                <a:srgbClr val="000000"/>
              </a:solidFill>
              <a:latin typeface="Comic Sans MS" pitchFamily="66" charset="0"/>
              <a:ea typeface="ＭＳ Ｐゴシック"/>
            </a:endParaRPr>
          </a:p>
        </p:txBody>
      </p:sp>
      <p:sp>
        <p:nvSpPr>
          <p:cNvPr id="7" name="AutoShape 5"/>
          <p:cNvSpPr>
            <a:spLocks noChangeAspect="1" noChangeArrowheads="1"/>
          </p:cNvSpPr>
          <p:nvPr/>
        </p:nvSpPr>
        <p:spPr bwMode="auto">
          <a:xfrm rot="10500000">
            <a:off x="7664450" y="3563938"/>
            <a:ext cx="1619250" cy="120650"/>
          </a:xfrm>
          <a:prstGeom prst="rightArrow">
            <a:avLst>
              <a:gd name="adj1" fmla="val 50000"/>
              <a:gd name="adj2" fmla="val 335526"/>
            </a:avLst>
          </a:prstGeom>
          <a:solidFill>
            <a:srgbClr val="FFFF00"/>
          </a:soli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7237413" y="2776538"/>
            <a:ext cx="647700" cy="58102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smtClean="0">
                <a:solidFill>
                  <a:srgbClr val="FF0000"/>
                </a:solidFill>
                <a:latin typeface="Times New Roman" pitchFamily="18" charset="0"/>
                <a:ea typeface="ＭＳ Ｐゴシック"/>
              </a:rPr>
              <a:t>Au, Be target</a:t>
            </a:r>
            <a:endParaRPr lang="de-DE" altLang="de-DE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8101013" y="4941888"/>
            <a:ext cx="1044575" cy="58102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smtClean="0">
                <a:solidFill>
                  <a:srgbClr val="FF0000"/>
                </a:solidFill>
                <a:latin typeface="Comic Sans MS" pitchFamily="66" charset="0"/>
                <a:ea typeface="ＭＳ Ｐゴシック"/>
              </a:rPr>
              <a:t>HECTOR</a:t>
            </a:r>
            <a:r>
              <a:rPr lang="en-US" altLang="de-DE" sz="1600" b="1" smtClean="0">
                <a:solidFill>
                  <a:srgbClr val="FF0000"/>
                </a:solidFill>
                <a:latin typeface="Times New Roman" pitchFamily="18" charset="0"/>
                <a:ea typeface="ＭＳ Ｐゴシック"/>
              </a:rPr>
              <a:t> BaF</a:t>
            </a:r>
            <a:r>
              <a:rPr lang="en-US" altLang="de-DE" sz="1600" b="1" baseline="-25000" smtClean="0">
                <a:solidFill>
                  <a:srgbClr val="FF0000"/>
                </a:solidFill>
                <a:latin typeface="Times New Roman" pitchFamily="18" charset="0"/>
                <a:ea typeface="ＭＳ Ｐゴシック"/>
              </a:rPr>
              <a:t>2</a:t>
            </a:r>
            <a:r>
              <a:rPr lang="en-US" altLang="de-DE" sz="1600" b="1" smtClean="0">
                <a:solidFill>
                  <a:srgbClr val="FF0000"/>
                </a:solidFill>
                <a:latin typeface="Times New Roman" pitchFamily="18" charset="0"/>
                <a:ea typeface="ＭＳ Ｐゴシック"/>
              </a:rPr>
              <a:t> array</a:t>
            </a:r>
            <a:endParaRPr lang="de-DE" altLang="de-DE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5868988" y="3644900"/>
            <a:ext cx="1223962" cy="56197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36000" rIns="0" bIns="3600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smtClean="0">
                <a:solidFill>
                  <a:srgbClr val="FF0000"/>
                </a:solidFill>
                <a:latin typeface="Comic Sans MS" pitchFamily="66" charset="0"/>
                <a:ea typeface="ＭＳ Ｐゴシック"/>
              </a:rPr>
              <a:t>AGATA </a:t>
            </a:r>
            <a:r>
              <a:rPr lang="en-US" altLang="de-DE" sz="1600" b="1" smtClean="0">
                <a:solidFill>
                  <a:srgbClr val="FF0000"/>
                </a:solidFill>
                <a:latin typeface="Times New Roman" pitchFamily="18" charset="0"/>
                <a:ea typeface="ＭＳ Ｐゴシック"/>
              </a:rPr>
              <a:t>Cluster array</a:t>
            </a:r>
            <a:endParaRPr lang="de-DE" altLang="de-DE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pic>
        <p:nvPicPr>
          <p:cNvPr id="11" name="Picture 10" descr="logo_preSPEC_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838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776666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ICT002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925" y="0"/>
            <a:ext cx="4573588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P100074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388" y="3573463"/>
            <a:ext cx="4837113" cy="362902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G_2204s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338" y="-539750"/>
            <a:ext cx="4945063" cy="4462463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Prespec_text_re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381375"/>
            <a:ext cx="2411413" cy="488950"/>
          </a:xfrm>
          <a:prstGeom prst="rect">
            <a:avLst/>
          </a:prstGeom>
          <a:solidFill>
            <a:srgbClr val="FFFFFF">
              <a:alpha val="45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logoAgat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225" y="5721350"/>
            <a:ext cx="849313" cy="1125538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203325" y="6446838"/>
            <a:ext cx="1712913" cy="366712"/>
          </a:xfrm>
          <a:prstGeom prst="rect">
            <a:avLst/>
          </a:prstGeom>
          <a:solidFill>
            <a:srgbClr val="FFFFFF">
              <a:alpha val="4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ＭＳ Ｐゴシック"/>
              </a:rPr>
              <a:t>HECTOR </a:t>
            </a:r>
            <a:r>
              <a:rPr kumimoji="0" lang="de-DE" altLang="de-DE" sz="18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team</a:t>
            </a:r>
          </a:p>
        </p:txBody>
      </p:sp>
      <p:pic>
        <p:nvPicPr>
          <p:cNvPr id="10" name="Picture 8" descr="logo_preSPEC_smal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838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74054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365125" y="980728"/>
            <a:ext cx="7575550" cy="77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de-DE" sz="1600" dirty="0">
                <a:latin typeface="Times New Roman" panose="02020603050405020304" pitchFamily="18" charset="0"/>
              </a:rPr>
              <a:t>Excitation occurs only if </a:t>
            </a:r>
            <a:r>
              <a:rPr lang="en-US" altLang="de-DE" sz="1600" dirty="0">
                <a:solidFill>
                  <a:srgbClr val="0000CC"/>
                </a:solidFill>
                <a:latin typeface="Times New Roman" panose="02020603050405020304" pitchFamily="18" charset="0"/>
              </a:rPr>
              <a:t>nuclear (rotational) period</a:t>
            </a:r>
            <a:r>
              <a:rPr lang="en-US" altLang="de-DE" sz="1600" dirty="0">
                <a:latin typeface="Times New Roman" panose="02020603050405020304" pitchFamily="18" charset="0"/>
              </a:rPr>
              <a:t> is long compared to the </a:t>
            </a:r>
            <a:r>
              <a:rPr lang="en-US" altLang="de-DE" sz="1600" dirty="0">
                <a:solidFill>
                  <a:srgbClr val="0000CC"/>
                </a:solidFill>
                <a:latin typeface="Times New Roman" panose="02020603050405020304" pitchFamily="18" charset="0"/>
              </a:rPr>
              <a:t>collision time</a:t>
            </a:r>
            <a:r>
              <a:rPr lang="en-US" altLang="de-DE" sz="1600" dirty="0">
                <a:solidFill>
                  <a:schemeClr val="accent2"/>
                </a:solidFill>
                <a:latin typeface="Times New Roman" panose="02020603050405020304" pitchFamily="18" charset="0"/>
              </a:rPr>
              <a:t>:</a:t>
            </a:r>
          </a:p>
          <a:p>
            <a:pPr algn="l">
              <a:lnSpc>
                <a:spcPct val="120000"/>
              </a:lnSpc>
            </a:pPr>
            <a:endParaRPr lang="en-US" altLang="de-DE" sz="800" dirty="0">
              <a:solidFill>
                <a:schemeClr val="accent2"/>
              </a:solidFill>
              <a:latin typeface="Times New Roman" panose="02020603050405020304" pitchFamily="18" charset="0"/>
            </a:endParaRPr>
          </a:p>
          <a:p>
            <a:pPr algn="l">
              <a:buFont typeface="Symbol" panose="05050102010706020507" pitchFamily="18" charset="2"/>
              <a:buNone/>
            </a:pPr>
            <a:r>
              <a:rPr lang="de-DE" altLang="de-DE" sz="1600" dirty="0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„</a:t>
            </a:r>
            <a:r>
              <a:rPr lang="de-DE" altLang="de-DE" sz="1600" dirty="0" err="1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sudden</a:t>
            </a:r>
            <a:r>
              <a:rPr lang="de-DE" altLang="de-DE" sz="1600" dirty="0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de-DE" altLang="de-DE" sz="1600" dirty="0" err="1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approximation</a:t>
            </a:r>
            <a:r>
              <a:rPr lang="de-DE" altLang="de-DE" sz="1600" dirty="0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“</a:t>
            </a:r>
            <a:r>
              <a:rPr lang="de-DE" altLang="de-DE" sz="1600" dirty="0">
                <a:solidFill>
                  <a:srgbClr val="CC0099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de-DE" altLang="de-DE" sz="1600" dirty="0" err="1">
                <a:latin typeface="Times New Roman" panose="02020603050405020304" pitchFamily="18" charset="0"/>
                <a:sym typeface="Symbol" panose="05050102010706020507" pitchFamily="18" charset="2"/>
              </a:rPr>
              <a:t>if</a:t>
            </a:r>
            <a:r>
              <a:rPr lang="de-DE" altLang="de-DE" sz="1600" dirty="0">
                <a:latin typeface="Times New Roman" panose="02020603050405020304" pitchFamily="18" charset="0"/>
                <a:sym typeface="Symbol" panose="05050102010706020507" pitchFamily="18" charset="2"/>
              </a:rPr>
              <a:t>                      &gt;&gt;                                         ~ 10</a:t>
            </a:r>
            <a:r>
              <a:rPr lang="de-DE" altLang="de-DE" sz="1600" baseline="30000" dirty="0">
                <a:latin typeface="Times New Roman" panose="02020603050405020304" pitchFamily="18" charset="0"/>
                <a:sym typeface="Symbol" panose="05050102010706020507" pitchFamily="18" charset="2"/>
              </a:rPr>
              <a:t>-22</a:t>
            </a:r>
            <a:r>
              <a:rPr lang="de-DE" altLang="de-DE" sz="1600" dirty="0">
                <a:latin typeface="Times New Roman" panose="02020603050405020304" pitchFamily="18" charset="0"/>
                <a:sym typeface="Symbol" panose="05050102010706020507" pitchFamily="18" charset="2"/>
              </a:rPr>
              <a:t> s</a:t>
            </a:r>
            <a:endParaRPr lang="en-US" altLang="de-DE" sz="1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4867275" y="2238028"/>
            <a:ext cx="184626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l-GR" altLang="de-DE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ξ</a:t>
            </a:r>
            <a:r>
              <a:rPr lang="en-US" altLang="de-DE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measures suddenness of interaction</a:t>
            </a:r>
            <a:endParaRPr lang="el-GR" altLang="de-DE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4867275" y="3949353"/>
            <a:ext cx="18462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de-DE" altLang="de-DE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altLang="de-DE" sz="1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de-DE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measures strength</a:t>
            </a:r>
            <a:endParaRPr lang="el-GR" altLang="de-DE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4859338" y="4566890"/>
            <a:ext cx="184626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de-DE" altLang="de-DE" sz="1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maximum</a:t>
            </a:r>
            <a:r>
              <a:rPr lang="de-DE" altLang="de-DE" sz="1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angular </a:t>
            </a:r>
            <a:r>
              <a:rPr lang="de-DE" altLang="de-DE" sz="1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momentum</a:t>
            </a:r>
            <a:r>
              <a:rPr lang="de-DE" altLang="de-DE" sz="1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altLang="de-DE" sz="1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transfer</a:t>
            </a:r>
            <a:endParaRPr lang="el-GR" altLang="de-DE" sz="1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2" name="Object 11"/>
          <p:cNvGraphicFramePr>
            <a:graphicFrameLocks noChangeAspect="1"/>
          </p:cNvGraphicFramePr>
          <p:nvPr>
            <p:extLst/>
          </p:nvPr>
        </p:nvGraphicFramePr>
        <p:xfrm>
          <a:off x="4065588" y="1341090"/>
          <a:ext cx="1936750" cy="55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0" name="Equation" r:id="rId3" imgW="1549080" imgH="444240" progId="Equation.3">
                  <p:embed/>
                </p:oleObj>
              </mc:Choice>
              <mc:Fallback>
                <p:oleObj name="Equation" r:id="rId3" imgW="1549080" imgH="444240" progId="Equation.3">
                  <p:embed/>
                  <p:pic>
                    <p:nvPicPr>
                      <p:cNvPr id="2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5588" y="1341090"/>
                        <a:ext cx="1936750" cy="555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" name="Picture 14" descr="dy164-populati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1923703"/>
            <a:ext cx="4522788" cy="378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6" name="Object 15"/>
          <p:cNvGraphicFramePr>
            <a:graphicFrameLocks noChangeAspect="1"/>
          </p:cNvGraphicFramePr>
          <p:nvPr>
            <p:extLst/>
          </p:nvPr>
        </p:nvGraphicFramePr>
        <p:xfrm>
          <a:off x="6881813" y="4558953"/>
          <a:ext cx="190500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1" name="Equation" r:id="rId6" imgW="1358640" imgH="393480" progId="Equation.3">
                  <p:embed/>
                </p:oleObj>
              </mc:Choice>
              <mc:Fallback>
                <p:oleObj name="Equation" r:id="rId6" imgW="1358640" imgH="393480" progId="Equation.3">
                  <p:embed/>
                  <p:pic>
                    <p:nvPicPr>
                      <p:cNvPr id="26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81813" y="4558953"/>
                        <a:ext cx="1905000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High-energy Coulomb excitation </a:t>
            </a:r>
            <a:r>
              <a:rPr lang="en-US" sz="1800" dirty="0" smtClean="0">
                <a:solidFill>
                  <a:schemeClr val="tx1"/>
                </a:solidFill>
              </a:rPr>
              <a:t>– angular momentum transfer</a:t>
            </a:r>
            <a:endParaRPr lang="en-US" sz="18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/>
              <p:cNvSpPr txBox="1"/>
              <p:nvPr/>
            </p:nvSpPr>
            <p:spPr>
              <a:xfrm>
                <a:off x="2699792" y="1381874"/>
                <a:ext cx="1017586" cy="4136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3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3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de-DE" sz="1300" b="0" i="1" smtClean="0">
                              <a:latin typeface="Cambria Math" panose="02040503050406030204" pitchFamily="18" charset="0"/>
                            </a:rPr>
                            <m:t>𝑛𝑢𝑐𝑙</m:t>
                          </m:r>
                        </m:sub>
                      </m:sSub>
                      <m:r>
                        <a:rPr lang="de-DE" sz="13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3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3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de-DE" sz="13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de-DE" sz="13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3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sz="13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𝑒𝑥𝑐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de-DE" sz="1300" dirty="0"/>
              </a:p>
            </p:txBody>
          </p:sp>
        </mc:Choice>
        <mc:Fallback xmlns="">
          <p:sp>
            <p:nvSpPr>
              <p:cNvPr id="14" name="Textfeld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9792" y="1381874"/>
                <a:ext cx="1017586" cy="413639"/>
              </a:xfrm>
              <a:prstGeom prst="rect">
                <a:avLst/>
              </a:prstGeom>
              <a:blipFill>
                <a:blip r:embed="rId8"/>
                <a:stretch>
                  <a:fillRect l="-4192" t="-2941" b="-588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/>
              <p:cNvSpPr txBox="1"/>
              <p:nvPr/>
            </p:nvSpPr>
            <p:spPr>
              <a:xfrm>
                <a:off x="6880225" y="2149226"/>
                <a:ext cx="2094804" cy="4840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𝜉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type m:val="lin"/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𝑒𝑥𝑐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</m:num>
                        <m:den>
                          <m:f>
                            <m:fPr>
                              <m:type m:val="lin"/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∞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den>
                          </m:f>
                        </m:den>
                      </m:f>
                      <m:r>
                        <a:rPr lang="de-DE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𝑠𝑖𝑛</m:t>
                          </m:r>
                        </m:e>
                        <m:sup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𝑐𝑚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15" name="Textfeld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0225" y="2149226"/>
                <a:ext cx="2094804" cy="484043"/>
              </a:xfrm>
              <a:prstGeom prst="rect">
                <a:avLst/>
              </a:prstGeom>
              <a:blipFill>
                <a:blip r:embed="rId9"/>
                <a:stretch>
                  <a:fillRect l="-3499" t="-69620" b="-10506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feld 26"/>
              <p:cNvSpPr txBox="1"/>
              <p:nvPr/>
            </p:nvSpPr>
            <p:spPr>
              <a:xfrm>
                <a:off x="6880225" y="2915974"/>
                <a:ext cx="1391984" cy="4410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𝜉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𝑒𝑥𝑐</m:t>
                              </m:r>
                            </m:sub>
                          </m:sSub>
                        </m:num>
                        <m:den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ℏ∙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de-DE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den>
                      </m:f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27" name="Textfeld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0225" y="2915974"/>
                <a:ext cx="1391984" cy="441018"/>
              </a:xfrm>
              <a:prstGeom prst="rect">
                <a:avLst/>
              </a:prstGeom>
              <a:blipFill>
                <a:blip r:embed="rId10"/>
                <a:stretch>
                  <a:fillRect l="-5702" b="-1643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feld 27"/>
              <p:cNvSpPr txBox="1"/>
              <p:nvPr/>
            </p:nvSpPr>
            <p:spPr>
              <a:xfrm>
                <a:off x="6880225" y="3818384"/>
                <a:ext cx="1273682" cy="4322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∙ℏ∙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28" name="Textfeld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0225" y="3818384"/>
                <a:ext cx="1273682" cy="43229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5739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logoAgat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3900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PICT0011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028" y="597619"/>
            <a:ext cx="2655887" cy="592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PICT0005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00" y="597619"/>
            <a:ext cx="2541587" cy="382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7154540" y="2086690"/>
            <a:ext cx="1666875" cy="5842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tIns="18000" rIns="18000" bIns="1800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ＭＳ Ｐゴシック"/>
              </a:rPr>
              <a:t>preprocessor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ＭＳ Ｐゴシック"/>
              </a:rPr>
              <a:t>computer farm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5652765" y="3813890"/>
            <a:ext cx="1087438" cy="366713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ＭＳ Ｐゴシック"/>
              </a:rPr>
              <a:t>digitiser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4922515" y="5493619"/>
            <a:ext cx="1296988" cy="523875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tIns="18000" rIns="18000" bIns="1800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Damian </a:t>
            </a:r>
            <a:r>
              <a:rPr kumimoji="0" lang="de-DE" altLang="de-DE" sz="16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Ralet</a:t>
            </a:r>
            <a:r>
              <a:rPr kumimoji="0" lang="de-DE" altLang="de-DE" sz="16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,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Stephane </a:t>
            </a:r>
            <a:r>
              <a:rPr kumimoji="0" lang="de-DE" altLang="de-DE" sz="16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Pietri</a:t>
            </a:r>
            <a:endParaRPr kumimoji="0" lang="de-DE" altLang="de-DE" sz="1600" b="0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97619"/>
            <a:ext cx="4156075" cy="553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1630040" y="2728040"/>
            <a:ext cx="9985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3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FF0000"/>
                </a:solidFill>
                <a:latin typeface="Comic Sans MS" pitchFamily="66" charset="0"/>
                <a:ea typeface="ＭＳ Ｐゴシック"/>
              </a:rPr>
              <a:t>AGATA</a:t>
            </a:r>
          </a:p>
        </p:txBody>
      </p:sp>
      <p:pic>
        <p:nvPicPr>
          <p:cNvPr id="13" name="Picture 11" descr="PICT0002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53528"/>
            <a:ext cx="4578350" cy="304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FF0000"/>
                </a:solidFill>
              </a:rPr>
              <a:t>AGATA</a:t>
            </a:r>
            <a:r>
              <a:rPr lang="de-DE" dirty="0" smtClean="0"/>
              <a:t> at </a:t>
            </a:r>
            <a:r>
              <a:rPr lang="de-DE" dirty="0" err="1" smtClean="0">
                <a:solidFill>
                  <a:srgbClr val="FF0000"/>
                </a:solidFill>
              </a:rPr>
              <a:t>PreSPEC</a:t>
            </a:r>
            <a:endParaRPr lang="de-DE" dirty="0">
              <a:solidFill>
                <a:srgbClr val="FF0000"/>
              </a:solidFill>
            </a:endParaRPr>
          </a:p>
        </p:txBody>
      </p:sp>
      <p:pic>
        <p:nvPicPr>
          <p:cNvPr id="14" name="Picture 12" descr="logo_preSPEC_smal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838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276704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Commissioning of LH</a:t>
            </a:r>
            <a:r>
              <a:rPr lang="en-US" baseline="-25000" dirty="0" smtClean="0"/>
              <a:t>2</a:t>
            </a:r>
            <a:r>
              <a:rPr lang="en-US" dirty="0" smtClean="0"/>
              <a:t> target</a:t>
            </a:r>
            <a:endParaRPr lang="en-US" dirty="0"/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05" y="548680"/>
            <a:ext cx="8567738" cy="599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5053905" y="3511699"/>
            <a:ext cx="3838575" cy="2941637"/>
            <a:chOff x="4838700" y="3916010"/>
            <a:chExt cx="3838488" cy="2941990"/>
          </a:xfrm>
        </p:grpSpPr>
        <p:pic>
          <p:nvPicPr>
            <p:cNvPr id="6" name="Picture 2" descr="C:\these\CIBLE_H liquide\analyse\images\e_cr52_betacorr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0350" y="4047807"/>
              <a:ext cx="3796838" cy="2810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ZoneTexte 4"/>
            <p:cNvSpPr txBox="1">
              <a:spLocks noChangeArrowheads="1"/>
            </p:cNvSpPr>
            <p:nvPr/>
          </p:nvSpPr>
          <p:spPr bwMode="auto">
            <a:xfrm>
              <a:off x="5623134" y="4541007"/>
              <a:ext cx="78911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fr-FR" altLang="de-DE" sz="1400">
                  <a:latin typeface="Calibri" panose="020F0502020204030204" pitchFamily="34" charset="0"/>
                </a:rPr>
                <a:t>932 (15)</a:t>
              </a:r>
            </a:p>
          </p:txBody>
        </p:sp>
        <p:sp>
          <p:nvSpPr>
            <p:cNvPr id="8" name="ZoneTexte 5"/>
            <p:cNvSpPr txBox="1">
              <a:spLocks noChangeArrowheads="1"/>
            </p:cNvSpPr>
            <p:nvPr/>
          </p:nvSpPr>
          <p:spPr bwMode="auto">
            <a:xfrm>
              <a:off x="7024385" y="4882280"/>
              <a:ext cx="88010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fr-FR" altLang="de-DE" sz="1400">
                  <a:latin typeface="Calibri" panose="020F0502020204030204" pitchFamily="34" charset="0"/>
                </a:rPr>
                <a:t>1436 (27)</a:t>
              </a:r>
            </a:p>
          </p:txBody>
        </p:sp>
        <p:sp>
          <p:nvSpPr>
            <p:cNvPr id="9" name="Rectangle 9"/>
            <p:cNvSpPr/>
            <p:nvPr/>
          </p:nvSpPr>
          <p:spPr>
            <a:xfrm>
              <a:off x="4838700" y="4001745"/>
              <a:ext cx="1874796" cy="2318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10" name="ZoneTexte 4"/>
            <p:cNvSpPr txBox="1">
              <a:spLocks noChangeArrowheads="1"/>
            </p:cNvSpPr>
            <p:nvPr/>
          </p:nvSpPr>
          <p:spPr bwMode="auto">
            <a:xfrm>
              <a:off x="5622305" y="4303755"/>
              <a:ext cx="80021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fr-FR" altLang="de-DE" dirty="0">
                  <a:latin typeface="Calibri" panose="020F0502020204030204" pitchFamily="34" charset="0"/>
                </a:rPr>
                <a:t>4</a:t>
              </a:r>
              <a:r>
                <a:rPr lang="fr-FR" altLang="de-DE" baseline="30000" dirty="0">
                  <a:latin typeface="Calibri" panose="020F0502020204030204" pitchFamily="34" charset="0"/>
                </a:rPr>
                <a:t>+ </a:t>
              </a:r>
              <a:r>
                <a:rPr lang="fr-FR" altLang="de-DE" sz="1400" dirty="0">
                  <a:latin typeface="Wingdings" panose="05000000000000000000" pitchFamily="2" charset="2"/>
                  <a:sym typeface="Wingdings" panose="05000000000000000000" pitchFamily="2" charset="2"/>
                </a:rPr>
                <a:t></a:t>
              </a:r>
              <a:r>
                <a:rPr lang="fr-FR" altLang="de-DE" dirty="0">
                  <a:latin typeface="Calibri" panose="020F0502020204030204" pitchFamily="34" charset="0"/>
                </a:rPr>
                <a:t>2</a:t>
              </a:r>
              <a:r>
                <a:rPr lang="fr-FR" altLang="de-DE" baseline="30000" dirty="0">
                  <a:latin typeface="Calibri" panose="020F0502020204030204" pitchFamily="34" charset="0"/>
                </a:rPr>
                <a:t>+</a:t>
              </a:r>
              <a:endParaRPr lang="fr-FR" altLang="de-DE" dirty="0">
                <a:latin typeface="Calibri" panose="020F0502020204030204" pitchFamily="34" charset="0"/>
              </a:endParaRPr>
            </a:p>
          </p:txBody>
        </p:sp>
        <p:sp>
          <p:nvSpPr>
            <p:cNvPr id="11" name="ZoneTexte 4"/>
            <p:cNvSpPr txBox="1">
              <a:spLocks noChangeArrowheads="1"/>
            </p:cNvSpPr>
            <p:nvPr/>
          </p:nvSpPr>
          <p:spPr bwMode="auto">
            <a:xfrm>
              <a:off x="7024385" y="4634869"/>
              <a:ext cx="80021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fr-FR" altLang="de-DE">
                  <a:latin typeface="Calibri" panose="020F0502020204030204" pitchFamily="34" charset="0"/>
                </a:rPr>
                <a:t>2</a:t>
              </a:r>
              <a:r>
                <a:rPr lang="fr-FR" altLang="de-DE" baseline="30000">
                  <a:latin typeface="Calibri" panose="020F0502020204030204" pitchFamily="34" charset="0"/>
                </a:rPr>
                <a:t>+ </a:t>
              </a:r>
              <a:r>
                <a:rPr lang="fr-FR" altLang="de-DE" sz="1400">
                  <a:latin typeface="Wingdings" panose="05000000000000000000" pitchFamily="2" charset="2"/>
                  <a:sym typeface="Wingdings" panose="05000000000000000000" pitchFamily="2" charset="2"/>
                </a:rPr>
                <a:t></a:t>
              </a:r>
              <a:r>
                <a:rPr lang="fr-FR" altLang="de-DE">
                  <a:latin typeface="Calibri" panose="020F0502020204030204" pitchFamily="34" charset="0"/>
                  <a:sym typeface="Wingdings" panose="05000000000000000000" pitchFamily="2" charset="2"/>
                </a:rPr>
                <a:t>0</a:t>
              </a:r>
              <a:r>
                <a:rPr lang="fr-FR" altLang="de-DE" baseline="30000">
                  <a:latin typeface="Calibri" panose="020F0502020204030204" pitchFamily="34" charset="0"/>
                </a:rPr>
                <a:t>+</a:t>
              </a:r>
              <a:endParaRPr lang="fr-FR" altLang="de-DE">
                <a:latin typeface="Calibri" panose="020F0502020204030204" pitchFamily="34" charset="0"/>
              </a:endParaRPr>
            </a:p>
          </p:txBody>
        </p:sp>
        <p:sp>
          <p:nvSpPr>
            <p:cNvPr id="12" name="ZoneTexte 4"/>
            <p:cNvSpPr txBox="1">
              <a:spLocks noChangeArrowheads="1"/>
            </p:cNvSpPr>
            <p:nvPr/>
          </p:nvSpPr>
          <p:spPr bwMode="auto">
            <a:xfrm>
              <a:off x="5185425" y="3916010"/>
              <a:ext cx="54421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fr-FR" altLang="de-DE" baseline="30000">
                  <a:latin typeface="Calibri" panose="020F0502020204030204" pitchFamily="34" charset="0"/>
                </a:rPr>
                <a:t>52</a:t>
              </a:r>
              <a:r>
                <a:rPr lang="fr-FR" altLang="de-DE">
                  <a:latin typeface="Calibri" panose="020F0502020204030204" pitchFamily="34" charset="0"/>
                  <a:sym typeface="Wingdings" panose="05000000000000000000" pitchFamily="2" charset="2"/>
                </a:rPr>
                <a:t>Cr</a:t>
              </a:r>
              <a:endParaRPr lang="fr-FR" altLang="de-DE">
                <a:latin typeface="Calibri" panose="020F0502020204030204" pitchFamily="34" charset="0"/>
              </a:endParaRPr>
            </a:p>
          </p:txBody>
        </p:sp>
      </p:grpSp>
      <p:pic>
        <p:nvPicPr>
          <p:cNvPr id="3" name="Picture 12" descr="logo_preSPEC_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838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2184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9970" name="Picture 2" descr="PICT000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0475" y="0"/>
            <a:ext cx="11080750" cy="736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9971" name="Text Box 3"/>
          <p:cNvSpPr txBox="1">
            <a:spLocks noChangeArrowheads="1"/>
          </p:cNvSpPr>
          <p:nvPr/>
        </p:nvSpPr>
        <p:spPr bwMode="auto">
          <a:xfrm>
            <a:off x="-149508" y="6237288"/>
            <a:ext cx="9546203" cy="600164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altLang="de-DE" sz="1100" dirty="0">
                <a:solidFill>
                  <a:srgbClr val="0000CC"/>
                </a:solidFill>
              </a:rPr>
              <a:t>Ivan </a:t>
            </a:r>
            <a:r>
              <a:rPr lang="de-DE" altLang="de-DE" sz="1100" dirty="0" err="1">
                <a:solidFill>
                  <a:srgbClr val="0000CC"/>
                </a:solidFill>
              </a:rPr>
              <a:t>Kojouharov</a:t>
            </a:r>
            <a:r>
              <a:rPr lang="de-DE" altLang="de-DE" sz="1100" dirty="0">
                <a:solidFill>
                  <a:srgbClr val="0000CC"/>
                </a:solidFill>
              </a:rPr>
              <a:t>, Michael Reese, </a:t>
            </a:r>
            <a:r>
              <a:rPr lang="de-DE" altLang="de-DE" sz="1100" dirty="0" err="1">
                <a:solidFill>
                  <a:srgbClr val="0000CC"/>
                </a:solidFill>
              </a:rPr>
              <a:t>Namita</a:t>
            </a:r>
            <a:r>
              <a:rPr lang="de-DE" altLang="de-DE" sz="1100" dirty="0">
                <a:solidFill>
                  <a:srgbClr val="0000CC"/>
                </a:solidFill>
              </a:rPr>
              <a:t> </a:t>
            </a:r>
            <a:r>
              <a:rPr lang="de-DE" altLang="de-DE" sz="1100" dirty="0" err="1">
                <a:solidFill>
                  <a:srgbClr val="0000CC"/>
                </a:solidFill>
              </a:rPr>
              <a:t>Goel</a:t>
            </a:r>
            <a:r>
              <a:rPr lang="de-DE" altLang="de-DE" sz="1100" dirty="0">
                <a:solidFill>
                  <a:srgbClr val="0000CC"/>
                </a:solidFill>
              </a:rPr>
              <a:t>, Liliana Cortes, Frederic </a:t>
            </a:r>
            <a:r>
              <a:rPr lang="de-DE" altLang="de-DE" sz="1100" dirty="0" err="1">
                <a:solidFill>
                  <a:srgbClr val="0000CC"/>
                </a:solidFill>
              </a:rPr>
              <a:t>Ameil</a:t>
            </a:r>
            <a:r>
              <a:rPr lang="de-DE" altLang="de-DE" sz="1100" dirty="0">
                <a:solidFill>
                  <a:srgbClr val="0000CC"/>
                </a:solidFill>
              </a:rPr>
              <a:t>, Bogdan </a:t>
            </a:r>
            <a:r>
              <a:rPr lang="de-DE" altLang="de-DE" sz="1100" dirty="0" err="1">
                <a:solidFill>
                  <a:srgbClr val="0000CC"/>
                </a:solidFill>
              </a:rPr>
              <a:t>Szczepanczyk</a:t>
            </a:r>
            <a:endParaRPr lang="de-DE" altLang="de-DE" sz="1100" dirty="0">
              <a:solidFill>
                <a:srgbClr val="0000CC"/>
              </a:solidFill>
            </a:endParaRPr>
          </a:p>
          <a:p>
            <a:pPr algn="ctr"/>
            <a:r>
              <a:rPr lang="de-DE" altLang="de-DE" sz="1100" dirty="0">
                <a:solidFill>
                  <a:srgbClr val="0000CC"/>
                </a:solidFill>
              </a:rPr>
              <a:t>H.-J. W., Damian </a:t>
            </a:r>
            <a:r>
              <a:rPr lang="de-DE" altLang="de-DE" sz="1100" dirty="0" err="1">
                <a:solidFill>
                  <a:srgbClr val="0000CC"/>
                </a:solidFill>
              </a:rPr>
              <a:t>Ralet</a:t>
            </a:r>
            <a:r>
              <a:rPr lang="de-DE" altLang="de-DE" sz="1100" dirty="0">
                <a:solidFill>
                  <a:srgbClr val="0000CC"/>
                </a:solidFill>
              </a:rPr>
              <a:t>, </a:t>
            </a:r>
            <a:r>
              <a:rPr lang="de-DE" altLang="de-DE" sz="1100" dirty="0" err="1">
                <a:solidFill>
                  <a:srgbClr val="0000CC"/>
                </a:solidFill>
              </a:rPr>
              <a:t>Pushpendra</a:t>
            </a:r>
            <a:r>
              <a:rPr lang="de-DE" altLang="de-DE" sz="1100" dirty="0">
                <a:solidFill>
                  <a:srgbClr val="0000CC"/>
                </a:solidFill>
              </a:rPr>
              <a:t> Singh, Stephane </a:t>
            </a:r>
            <a:r>
              <a:rPr lang="de-DE" altLang="de-DE" sz="1100" dirty="0" err="1">
                <a:solidFill>
                  <a:srgbClr val="0000CC"/>
                </a:solidFill>
              </a:rPr>
              <a:t>Pietri</a:t>
            </a:r>
            <a:r>
              <a:rPr lang="de-DE" altLang="de-DE" sz="1100" dirty="0">
                <a:solidFill>
                  <a:srgbClr val="0000CC"/>
                </a:solidFill>
              </a:rPr>
              <a:t>, Tobias Habermann, </a:t>
            </a:r>
            <a:r>
              <a:rPr lang="de-DE" altLang="de-DE" sz="1100" dirty="0" err="1">
                <a:solidFill>
                  <a:srgbClr val="0000CC"/>
                </a:solidFill>
              </a:rPr>
              <a:t>Edana</a:t>
            </a:r>
            <a:r>
              <a:rPr lang="de-DE" altLang="de-DE" sz="1100" dirty="0">
                <a:solidFill>
                  <a:srgbClr val="0000CC"/>
                </a:solidFill>
              </a:rPr>
              <a:t> </a:t>
            </a:r>
            <a:r>
              <a:rPr lang="de-DE" altLang="de-DE" sz="1100" dirty="0" err="1">
                <a:solidFill>
                  <a:srgbClr val="0000CC"/>
                </a:solidFill>
              </a:rPr>
              <a:t>Merchan</a:t>
            </a:r>
            <a:r>
              <a:rPr lang="de-DE" altLang="de-DE" sz="1100" dirty="0">
                <a:solidFill>
                  <a:srgbClr val="0000CC"/>
                </a:solidFill>
              </a:rPr>
              <a:t>, Giulia </a:t>
            </a:r>
            <a:r>
              <a:rPr lang="de-DE" altLang="de-DE" sz="1100" dirty="0" err="1">
                <a:solidFill>
                  <a:srgbClr val="0000CC"/>
                </a:solidFill>
              </a:rPr>
              <a:t>Guastalla</a:t>
            </a:r>
            <a:r>
              <a:rPr lang="de-DE" altLang="de-DE" sz="1100" dirty="0">
                <a:solidFill>
                  <a:srgbClr val="0000CC"/>
                </a:solidFill>
              </a:rPr>
              <a:t>, Plamen </a:t>
            </a:r>
            <a:r>
              <a:rPr lang="de-DE" altLang="de-DE" sz="1100" dirty="0" err="1">
                <a:solidFill>
                  <a:srgbClr val="0000CC"/>
                </a:solidFill>
              </a:rPr>
              <a:t>Boutachkov</a:t>
            </a:r>
            <a:r>
              <a:rPr lang="de-DE" altLang="de-DE" sz="1100" dirty="0">
                <a:solidFill>
                  <a:srgbClr val="0000CC"/>
                </a:solidFill>
              </a:rPr>
              <a:t>, Adolf </a:t>
            </a:r>
            <a:r>
              <a:rPr lang="de-DE" altLang="de-DE" sz="1100" dirty="0" err="1">
                <a:solidFill>
                  <a:srgbClr val="0000CC"/>
                </a:solidFill>
              </a:rPr>
              <a:t>Brünle</a:t>
            </a:r>
            <a:r>
              <a:rPr lang="de-DE" altLang="de-DE" sz="1100" dirty="0">
                <a:solidFill>
                  <a:srgbClr val="0000CC"/>
                </a:solidFill>
              </a:rPr>
              <a:t>,</a:t>
            </a:r>
          </a:p>
          <a:p>
            <a:pPr algn="ctr"/>
            <a:r>
              <a:rPr lang="de-DE" altLang="de-DE" sz="1100" dirty="0">
                <a:solidFill>
                  <a:srgbClr val="0000CC"/>
                </a:solidFill>
              </a:rPr>
              <a:t>Ian </a:t>
            </a:r>
            <a:r>
              <a:rPr lang="de-DE" altLang="de-DE" sz="1100" dirty="0" err="1">
                <a:solidFill>
                  <a:srgbClr val="0000CC"/>
                </a:solidFill>
              </a:rPr>
              <a:t>Burrows</a:t>
            </a:r>
            <a:r>
              <a:rPr lang="de-DE" altLang="de-DE" sz="1100" dirty="0">
                <a:solidFill>
                  <a:srgbClr val="0000CC"/>
                </a:solidFill>
              </a:rPr>
              <a:t>, Jonathan </a:t>
            </a:r>
            <a:r>
              <a:rPr lang="de-DE" altLang="de-DE" sz="1100" dirty="0" err="1">
                <a:solidFill>
                  <a:srgbClr val="0000CC"/>
                </a:solidFill>
              </a:rPr>
              <a:t>Strachan</a:t>
            </a:r>
            <a:r>
              <a:rPr lang="de-DE" altLang="de-DE" sz="1100" dirty="0">
                <a:solidFill>
                  <a:srgbClr val="0000CC"/>
                </a:solidFill>
              </a:rPr>
              <a:t>, (Paul </a:t>
            </a:r>
            <a:r>
              <a:rPr lang="de-DE" altLang="de-DE" sz="1100" dirty="0" err="1">
                <a:solidFill>
                  <a:srgbClr val="0000CC"/>
                </a:solidFill>
              </a:rPr>
              <a:t>Morral</a:t>
            </a:r>
            <a:r>
              <a:rPr lang="de-DE" altLang="de-DE" sz="1100" dirty="0">
                <a:solidFill>
                  <a:srgbClr val="0000CC"/>
                </a:solidFill>
              </a:rPr>
              <a:t>), Jürgen </a:t>
            </a:r>
            <a:r>
              <a:rPr lang="de-DE" altLang="de-DE" sz="1100" dirty="0" err="1">
                <a:solidFill>
                  <a:srgbClr val="0000CC"/>
                </a:solidFill>
              </a:rPr>
              <a:t>Gerl</a:t>
            </a:r>
            <a:r>
              <a:rPr lang="de-DE" altLang="de-DE" sz="1100" dirty="0">
                <a:solidFill>
                  <a:srgbClr val="0000CC"/>
                </a:solidFill>
              </a:rPr>
              <a:t>, (Henning Schaffner, Magda </a:t>
            </a:r>
            <a:r>
              <a:rPr lang="de-DE" altLang="de-DE" sz="1100" dirty="0" err="1">
                <a:solidFill>
                  <a:srgbClr val="0000CC"/>
                </a:solidFill>
              </a:rPr>
              <a:t>Gorska</a:t>
            </a:r>
            <a:r>
              <a:rPr lang="de-DE" altLang="de-DE" sz="1100" dirty="0">
                <a:solidFill>
                  <a:srgbClr val="0000CC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339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36712"/>
            <a:ext cx="7313612" cy="430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468000" y="5451391"/>
                <a:ext cx="5647956" cy="78592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𝐸</m:t>
                          </m:r>
                        </m:e>
                        <m:sup>
                          <m:r>
                            <a:rPr lang="de-DE" sz="1400" b="0" i="1" smtClean="0">
                              <a:latin typeface="Cambria Math"/>
                            </a:rPr>
                            <m:t>∗</m:t>
                          </m:r>
                        </m:sup>
                      </m:sSup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de-DE" sz="1400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sSub>
                                        <m:sSubPr>
                                          <m:ctrlPr>
                                            <a:rPr lang="de-DE" sz="1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400" b="0" i="1" smtClean="0">
                                              <a:latin typeface="Cambria Math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de-DE" sz="1400" b="0" i="1" smtClean="0"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  <m:sup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nary>
                              <m:r>
                                <a:rPr lang="de-DE" sz="1400" b="0" i="1" smtClean="0">
                                  <a:latin typeface="Cambria Math"/>
                                </a:rPr>
                                <m:t>+</m:t>
                              </m:r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de-DE" sz="1400" b="0" i="1" smtClean="0">
                                      <a:latin typeface="Cambria Math"/>
                                    </a:rPr>
                                    <m:t>𝑖</m:t>
                                  </m:r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≠</m:t>
                                  </m:r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𝑗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1−</m:t>
                                      </m:r>
                                      <m:sSub>
                                        <m:sSubPr>
                                          <m:ctrlPr>
                                            <a:rPr lang="de-DE" sz="1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4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𝛽</m:t>
                                          </m:r>
                                        </m:e>
                                        <m:sub>
                                          <m:r>
                                            <a:rPr lang="de-DE" sz="1400" b="0" i="1" smtClean="0"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de-DE" sz="1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4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𝛽</m:t>
                                          </m:r>
                                        </m:e>
                                        <m:sub>
                                          <m:r>
                                            <a:rPr lang="de-DE" sz="1400" b="0" i="1" smtClean="0">
                                              <a:latin typeface="Cambria Math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𝑐𝑜𝑠</m:t>
                                      </m:r>
                                      <m:sSub>
                                        <m:sSubPr>
                                          <m:ctrlPr>
                                            <a:rPr lang="de-DE" sz="1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4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𝜗</m:t>
                                          </m:r>
                                        </m:e>
                                        <m:sub>
                                          <m:r>
                                            <a:rPr lang="de-DE" sz="1400" b="0" i="1" smtClean="0">
                                              <a:latin typeface="Cambria Math"/>
                                            </a:rPr>
                                            <m:t>𝑖𝑗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nary>
                            </m:e>
                          </m:rad>
                          <m:r>
                            <a:rPr lang="de-DE" sz="1400" b="0" i="1" smtClean="0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𝑝𝑟𝑜𝑗</m:t>
                              </m:r>
                            </m:sub>
                          </m:sSub>
                        </m:e>
                      </m:d>
                      <m:sSup>
                        <m:sSup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𝑐</m:t>
                          </m:r>
                        </m:e>
                        <m:sup>
                          <m:r>
                            <a:rPr lang="de-DE" sz="14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de-DE" sz="14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𝑠𝑢𝑚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000" y="5451391"/>
                <a:ext cx="5647956" cy="78592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feld 6"/>
          <p:cNvSpPr txBox="1"/>
          <p:nvPr/>
        </p:nvSpPr>
        <p:spPr>
          <a:xfrm>
            <a:off x="360000" y="5075892"/>
            <a:ext cx="6084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600" u="sng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xcitation energy E</a:t>
            </a:r>
            <a:r>
              <a:rPr lang="en-US" sz="1600" u="sng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kinematically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complete measurement of all outgoing particles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Reactions with relativistic radioactive beams – R</a:t>
            </a:r>
            <a:r>
              <a:rPr lang="en-US" baseline="30000" dirty="0" smtClean="0"/>
              <a:t>3</a:t>
            </a:r>
            <a:r>
              <a:rPr lang="en-US" dirty="0" smtClean="0"/>
              <a:t>B</a:t>
            </a:r>
            <a:endParaRPr lang="en-US" dirty="0"/>
          </a:p>
        </p:txBody>
      </p:sp>
      <p:pic>
        <p:nvPicPr>
          <p:cNvPr id="6" name="Picture 18" descr="Ensemble masse froid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000" y="3312000"/>
            <a:ext cx="1938757" cy="1800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Gerade Verbindung mit Pfeil 8"/>
          <p:cNvCxnSpPr/>
          <p:nvPr/>
        </p:nvCxnSpPr>
        <p:spPr>
          <a:xfrm flipV="1">
            <a:off x="2880000" y="2452302"/>
            <a:ext cx="899912" cy="1147698"/>
          </a:xfrm>
          <a:prstGeom prst="straightConnector1">
            <a:avLst/>
          </a:prstGeom>
          <a:ln w="25400">
            <a:headEnd w="lg" len="lg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642650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 Area Neutron Detector</a:t>
            </a:r>
            <a:endParaRPr lang="en-US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576010"/>
            <a:ext cx="4846667" cy="5926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987" y="575987"/>
            <a:ext cx="4048220" cy="3038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5040000" y="4149080"/>
            <a:ext cx="3939540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00CC"/>
                </a:solidFill>
              </a:rPr>
              <a:t>L</a:t>
            </a:r>
            <a:r>
              <a:rPr lang="en-US" dirty="0" smtClean="0"/>
              <a:t>arge </a:t>
            </a:r>
            <a:r>
              <a:rPr lang="en-US" b="1" i="1" dirty="0" smtClean="0">
                <a:solidFill>
                  <a:srgbClr val="0000CC"/>
                </a:solidFill>
              </a:rPr>
              <a:t>A</a:t>
            </a:r>
            <a:r>
              <a:rPr lang="en-US" dirty="0" smtClean="0"/>
              <a:t>rea </a:t>
            </a:r>
            <a:r>
              <a:rPr lang="en-US" b="1" i="1" dirty="0" smtClean="0">
                <a:solidFill>
                  <a:srgbClr val="0000CC"/>
                </a:solidFill>
              </a:rPr>
              <a:t>N</a:t>
            </a:r>
            <a:r>
              <a:rPr lang="en-US" dirty="0" smtClean="0"/>
              <a:t>eutron </a:t>
            </a:r>
            <a:r>
              <a:rPr lang="en-US" b="1" i="1" dirty="0" smtClean="0">
                <a:solidFill>
                  <a:srgbClr val="0000CC"/>
                </a:solidFill>
              </a:rPr>
              <a:t>D</a:t>
            </a:r>
            <a:r>
              <a:rPr lang="en-US" dirty="0" smtClean="0"/>
              <a:t>etector </a:t>
            </a:r>
            <a:r>
              <a:rPr lang="en-US" sz="1200" dirty="0" smtClean="0"/>
              <a:t>(2m x 2m x 1m)</a:t>
            </a:r>
          </a:p>
          <a:p>
            <a:endParaRPr lang="en-US" sz="800" dirty="0" smtClean="0"/>
          </a:p>
          <a:p>
            <a:pPr marL="285750" indent="-285750">
              <a:buFontTx/>
              <a:buChar char="-"/>
            </a:pPr>
            <a:r>
              <a:rPr lang="en-US" sz="1400" dirty="0" smtClean="0"/>
              <a:t>neutron energy  </a:t>
            </a:r>
            <a:r>
              <a:rPr lang="en-US" sz="1400" dirty="0" err="1" smtClean="0"/>
              <a:t>T</a:t>
            </a:r>
            <a:r>
              <a:rPr lang="en-US" sz="1400" baseline="-25000" dirty="0" err="1" smtClean="0"/>
              <a:t>n</a:t>
            </a:r>
            <a:r>
              <a:rPr lang="en-US" sz="1400" dirty="0" smtClean="0"/>
              <a:t> ≤ 1 GeV</a:t>
            </a:r>
          </a:p>
          <a:p>
            <a:pPr marL="285750" indent="-285750">
              <a:buFontTx/>
              <a:buChar char="-"/>
            </a:pPr>
            <a:r>
              <a:rPr lang="en-US" sz="1400" dirty="0" err="1" smtClean="0"/>
              <a:t>ΔT</a:t>
            </a:r>
            <a:r>
              <a:rPr lang="en-US" sz="1400" baseline="-25000" dirty="0" err="1" smtClean="0"/>
              <a:t>n</a:t>
            </a:r>
            <a:r>
              <a:rPr lang="en-US" sz="1400" dirty="0" smtClean="0"/>
              <a:t>/</a:t>
            </a:r>
            <a:r>
              <a:rPr lang="en-US" sz="1400" dirty="0" err="1" smtClean="0"/>
              <a:t>T</a:t>
            </a:r>
            <a:r>
              <a:rPr lang="en-US" sz="1400" baseline="-25000" dirty="0" err="1" smtClean="0"/>
              <a:t>n</a:t>
            </a:r>
            <a:r>
              <a:rPr lang="en-US" sz="1400" dirty="0" smtClean="0"/>
              <a:t> = 5.3%</a:t>
            </a:r>
          </a:p>
          <a:p>
            <a:pPr marL="285750" indent="-285750">
              <a:buFontTx/>
              <a:buChar char="-"/>
            </a:pPr>
            <a:r>
              <a:rPr lang="en-US" sz="1400" dirty="0" smtClean="0"/>
              <a:t>efficiency ~1</a:t>
            </a:r>
          </a:p>
          <a:p>
            <a:pPr marL="285750" indent="-285750">
              <a:buFontTx/>
              <a:buChar char="-"/>
            </a:pPr>
            <a:r>
              <a:rPr lang="en-US" sz="1400" dirty="0" smtClean="0"/>
              <a:t>passive Fe-converter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0475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1331512" y="4616712"/>
                <a:ext cx="1015534" cy="3136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𝑃</m:t>
                          </m:r>
                        </m:e>
                      </m:acc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𝐸</m:t>
                          </m:r>
                          <m:r>
                            <a:rPr lang="de-DE" sz="1400" b="0" i="1" smtClean="0">
                              <a:latin typeface="Cambria Math"/>
                            </a:rPr>
                            <m:t>,</m:t>
                          </m:r>
                          <m:acc>
                            <m:accPr>
                              <m:chr m:val="⃗"/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512" y="4616712"/>
                <a:ext cx="1015534" cy="313612"/>
              </a:xfrm>
              <a:prstGeom prst="rect">
                <a:avLst/>
              </a:prstGeom>
              <a:blipFill>
                <a:blip r:embed="rId2"/>
                <a:stretch>
                  <a:fillRect t="-7692" r="-6587" b="-192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feld 5"/>
          <p:cNvSpPr txBox="1"/>
          <p:nvPr/>
        </p:nvSpPr>
        <p:spPr>
          <a:xfrm>
            <a:off x="179512" y="4328712"/>
            <a:ext cx="25218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CC"/>
                </a:solidFill>
              </a:rPr>
              <a:t>Momentum reconstruction:    </a:t>
            </a:r>
            <a:r>
              <a:rPr lang="en-US" sz="1200" dirty="0" smtClean="0"/>
              <a:t>(</a:t>
            </a:r>
            <a:r>
              <a:rPr lang="en-US" sz="1200" dirty="0" smtClean="0">
                <a:latin typeface="Times New Roman"/>
                <a:cs typeface="Times New Roman"/>
              </a:rPr>
              <a:t>ħ=c=1)</a:t>
            </a:r>
            <a:endParaRPr lang="en-US" sz="1200" dirty="0"/>
          </a:p>
        </p:txBody>
      </p:sp>
      <p:sp>
        <p:nvSpPr>
          <p:cNvPr id="7" name="Textfeld 6"/>
          <p:cNvSpPr txBox="1"/>
          <p:nvPr/>
        </p:nvSpPr>
        <p:spPr>
          <a:xfrm>
            <a:off x="179512" y="4616712"/>
            <a:ext cx="11081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four-momenta: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1151512" y="5048712"/>
                <a:ext cx="1767471" cy="7801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/>
                                      </a:rPr>
                                      <m:t>𝑥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de-DE" sz="1400" b="0" i="1" smtClean="0">
                                    <a:latin typeface="Cambria Math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de-DE" sz="1400" b="0" i="1" smtClean="0">
                                    <a:latin typeface="Cambria Math"/>
                                  </a:rPr>
                                  <m:t>𝑠</m:t>
                                </m:r>
                                <m:r>
                                  <a:rPr lang="de-DE" sz="1400" b="0" i="1" smtClean="0">
                                    <a:latin typeface="Cambria Math"/>
                                  </a:rPr>
                                  <m:t>𝑖𝑛</m:t>
                                </m:r>
                                <m:r>
                                  <a:rPr lang="de-DE" sz="1400" b="0" i="1" smtClean="0">
                                    <a:latin typeface="Cambria Math"/>
                                    <a:ea typeface="Cambria Math"/>
                                  </a:rPr>
                                  <m:t>𝜃</m:t>
                                </m:r>
                                <m:r>
                                  <a:rPr lang="de-DE" sz="1400" b="0" i="1" smtClean="0">
                                    <a:latin typeface="Cambria Math"/>
                                    <a:ea typeface="Cambria Math"/>
                                  </a:rPr>
                                  <m:t>𝑐𝑜𝑠</m:t>
                                </m:r>
                                <m:r>
                                  <a:rPr lang="de-DE" sz="1400" b="0" i="1" smtClean="0">
                                    <a:latin typeface="Cambria Math"/>
                                    <a:ea typeface="Cambria Math"/>
                                  </a:rPr>
                                  <m:t>𝜙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/>
                                      </a:rPr>
                                      <m:t>𝑦</m:t>
                                    </m:r>
                                  </m:sub>
                                </m:sSub>
                                <m:r>
                                  <a:rPr lang="de-DE" sz="1400" b="0" i="1" smtClean="0">
                                    <a:latin typeface="Cambria Math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de-DE" sz="1400" b="0" i="1" smtClean="0">
                                    <a:latin typeface="Cambria Math"/>
                                  </a:rPr>
                                  <m:t>𝑠𝑖𝑛</m:t>
                                </m:r>
                                <m:r>
                                  <a:rPr lang="de-DE" sz="1400" b="0" i="1" smtClean="0">
                                    <a:latin typeface="Cambria Math"/>
                                    <a:ea typeface="Cambria Math"/>
                                  </a:rPr>
                                  <m:t>𝜃</m:t>
                                </m:r>
                                <m:r>
                                  <a:rPr lang="de-DE" sz="1400" b="0" i="1" smtClean="0">
                                    <a:latin typeface="Cambria Math"/>
                                    <a:ea typeface="Cambria Math"/>
                                  </a:rPr>
                                  <m:t>𝑠𝑖𝑛</m:t>
                                </m:r>
                                <m:r>
                                  <a:rPr lang="de-DE" sz="1400" b="0" i="1" smtClean="0">
                                    <a:latin typeface="Cambria Math"/>
                                    <a:ea typeface="Cambria Math"/>
                                  </a:rPr>
                                  <m:t>𝜙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/>
                                      </a:rPr>
                                      <m:t>𝑧</m:t>
                                    </m:r>
                                  </m:sub>
                                </m:sSub>
                                <m:r>
                                  <a:rPr lang="de-DE" sz="1400" b="0" i="1" smtClean="0">
                                    <a:latin typeface="Cambria Math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de-DE" sz="1400" b="0" i="1" smtClean="0">
                                    <a:latin typeface="Cambria Math"/>
                                  </a:rPr>
                                  <m:t>𝑐𝑜𝑠</m:t>
                                </m:r>
                                <m:r>
                                  <a:rPr lang="de-DE" sz="1400" b="0" i="1" smtClean="0">
                                    <a:latin typeface="Cambria Math"/>
                                    <a:ea typeface="Cambria Math"/>
                                  </a:rPr>
                                  <m:t>𝜃</m:t>
                                </m:r>
                                <m:r>
                                  <a:rPr lang="de-DE" sz="1400" b="0" i="1" smtClean="0">
                                    <a:latin typeface="Cambria Math"/>
                                    <a:ea typeface="Cambria Math"/>
                                  </a:rPr>
                                  <m:t>        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1512" y="5048712"/>
                <a:ext cx="1767471" cy="78015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1259512" y="5876712"/>
                <a:ext cx="108228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𝛽𝛾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512" y="5876712"/>
                <a:ext cx="1082283" cy="307777"/>
              </a:xfrm>
              <a:prstGeom prst="rect">
                <a:avLst/>
              </a:prstGeom>
              <a:blipFill>
                <a:blip r:embed="rId4"/>
                <a:stretch>
                  <a:fillRect b="-784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feld 16"/>
              <p:cNvSpPr txBox="1"/>
              <p:nvPr/>
            </p:nvSpPr>
            <p:spPr>
              <a:xfrm>
                <a:off x="3960000" y="836712"/>
                <a:ext cx="1760931" cy="3525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𝑀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𝑝𝑟𝑜𝑗</m:t>
                          </m:r>
                        </m:sub>
                        <m:sup>
                          <m:r>
                            <a:rPr lang="de-DE" sz="1400" b="0" i="1" smtClean="0">
                              <a:latin typeface="Cambria Math"/>
                            </a:rPr>
                            <m:t>𝑖𝑛𝑣</m:t>
                          </m:r>
                        </m:sup>
                      </m:sSubSup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𝑝𝑟𝑜𝑗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𝐸</m:t>
                          </m:r>
                        </m:e>
                        <m:sup>
                          <m:r>
                            <a:rPr lang="de-DE" sz="1400" b="0" i="1" smtClean="0">
                              <a:latin typeface="Cambria Math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7" name="Textfeld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0000" y="836712"/>
                <a:ext cx="1760931" cy="352532"/>
              </a:xfrm>
              <a:prstGeom prst="rect">
                <a:avLst/>
              </a:prstGeom>
              <a:blipFill>
                <a:blip r:embed="rId5"/>
                <a:stretch>
                  <a:fillRect b="-344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3960000" y="1236566"/>
                <a:ext cx="1779270" cy="12650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𝑀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𝑝𝑟𝑜𝑗</m:t>
                          </m:r>
                        </m:sub>
                        <m:sup>
                          <m:r>
                            <a:rPr lang="de-DE" sz="1400" b="0" i="1" smtClean="0">
                              <a:latin typeface="Cambria Math"/>
                            </a:rPr>
                            <m:t>𝑖𝑛𝑣</m:t>
                          </m:r>
                        </m:sup>
                      </m:sSubSup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nary>
                                          <m:naryPr>
                                            <m:chr m:val="∑"/>
                                            <m:supHide m:val="on"/>
                                            <m:ctrlPr>
                                              <a:rPr lang="de-DE" sz="14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naryPr>
                                          <m:sub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de-DE" sz="1400" b="0" i="1" smtClean="0">
                                                <a:latin typeface="Cambria Math"/>
                                              </a:rPr>
                                              <m:t>𝑖</m:t>
                                            </m:r>
                                          </m:sub>
                                          <m:sup/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de-DE" sz="14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de-DE" sz="1400" b="0" i="1" smtClean="0">
                                                    <a:latin typeface="Cambria Math"/>
                                                  </a:rPr>
                                                  <m:t>𝐸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de-DE" sz="1400" b="0" i="1" smtClean="0">
                                                    <a:latin typeface="Cambria Math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</m:e>
                                        </m:nary>
                                      </m:e>
                                    </m:mr>
                                    <m:mr>
                                      <m:e>
                                        <m:nary>
                                          <m:naryPr>
                                            <m:chr m:val="∑"/>
                                            <m:supHide m:val="on"/>
                                            <m:ctrlPr>
                                              <a:rPr lang="de-DE" sz="14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naryPr>
                                          <m:sub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de-DE" sz="1400" b="0" i="1" smtClean="0">
                                                <a:latin typeface="Cambria Math"/>
                                              </a:rPr>
                                              <m:t>𝑖</m:t>
                                            </m:r>
                                          </m:sub>
                                          <m:sup/>
                                          <m:e>
                                            <m:groupChr>
                                              <m:groupChrPr>
                                                <m:chr m:val="→"/>
                                                <m:pos m:val="top"/>
                                                <m:ctrlPr>
                                                  <a:rPr lang="de-DE" sz="14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groupChrP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de-DE" sz="14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de-DE" sz="1400" b="0" i="1" smtClean="0">
                                                        <a:latin typeface="Cambria Math"/>
                                                      </a:rPr>
                                                      <m:t>𝑝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de-DE" sz="1400" b="0" i="1" smtClean="0">
                                                        <a:latin typeface="Cambria Math"/>
                                                      </a:rPr>
                                                      <m:t>𝑖</m:t>
                                                    </m:r>
                                                  </m:sub>
                                                </m:sSub>
                                              </m:e>
                                            </m:groupChr>
                                          </m:e>
                                        </m:nary>
                                      </m:e>
                                    </m:mr>
                                  </m:m>
                                </m:e>
                              </m:d>
                            </m:e>
                            <m:sup>
                              <m:r>
                                <a:rPr lang="de-DE" sz="1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0000" y="1236566"/>
                <a:ext cx="1779270" cy="126509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feld 1"/>
              <p:cNvSpPr txBox="1"/>
              <p:nvPr/>
            </p:nvSpPr>
            <p:spPr>
              <a:xfrm>
                <a:off x="3672000" y="2492712"/>
                <a:ext cx="3216713" cy="7319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de-DE" sz="1400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sz="1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nary>
                            </m:e>
                          </m:d>
                        </m:e>
                        <m:sup>
                          <m:r>
                            <a:rPr lang="de-DE" sz="14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sz="1400" b="0" i="1" smtClean="0">
                              <a:latin typeface="Cambria Math"/>
                            </a:rPr>
                            <m:t>𝑖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de-DE" sz="1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de-DE" sz="1400" b="0" i="1" smtClean="0">
                          <a:latin typeface="Cambria Math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sz="1400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≠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" name="Textfeld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2000" y="2492712"/>
                <a:ext cx="3216713" cy="73199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3672000" y="3248712"/>
                <a:ext cx="4163063" cy="7319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de-DE" sz="1400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  <m:sup/>
                                <m:e>
                                  <m:groupChr>
                                    <m:groupChrPr>
                                      <m:chr m:val="→"/>
                                      <m:pos m:val="top"/>
                                      <m:ctrlPr>
                                        <a:rPr lang="en-US" sz="1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groupChrPr>
                                    <m:e>
                                      <m:sSub>
                                        <m:sSubPr>
                                          <m:ctrlPr>
                                            <a:rPr lang="en-US" sz="14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400" b="0" i="1" smtClean="0">
                                              <a:latin typeface="Cambria Math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de-DE" sz="1400" b="0" i="1" smtClean="0"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groupChr>
                                </m:e>
                              </m:nary>
                            </m:e>
                          </m:d>
                        </m:e>
                        <m:sup>
                          <m:r>
                            <a:rPr lang="de-DE" sz="14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sz="1400" b="0" i="1" smtClean="0">
                              <a:latin typeface="Cambria Math"/>
                            </a:rPr>
                            <m:t>𝑖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de-DE" sz="1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de-DE" sz="1400" b="0" i="1" smtClean="0">
                          <a:latin typeface="Cambria Math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sz="1400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≠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𝑗</m:t>
                              </m:r>
                            </m:sub>
                          </m:sSub>
                          <m:r>
                            <a:rPr lang="de-DE" sz="1400" b="0" i="1" smtClean="0">
                              <a:latin typeface="Cambria Math"/>
                            </a:rPr>
                            <m:t>𝑐𝑜𝑠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𝑖𝑗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2000" y="3248712"/>
                <a:ext cx="4163063" cy="73199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/>
              <p:cNvSpPr txBox="1"/>
              <p:nvPr/>
            </p:nvSpPr>
            <p:spPr>
              <a:xfrm>
                <a:off x="3960000" y="4004712"/>
                <a:ext cx="4480586" cy="7288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𝑀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𝑝𝑟𝑜𝑗</m:t>
                          </m:r>
                        </m:sub>
                        <m:sup>
                          <m:r>
                            <a:rPr lang="de-DE" sz="1400" b="0" i="1" smtClean="0">
                              <a:latin typeface="Cambria Math"/>
                            </a:rPr>
                            <m:t>𝑖𝑛𝑣</m:t>
                          </m:r>
                        </m:sup>
                      </m:sSubSup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de-DE" sz="14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  <m:r>
                            <a:rPr lang="de-DE" sz="1400" b="0" i="1" smtClean="0">
                              <a:latin typeface="Cambria Math"/>
                            </a:rPr>
                            <m:t>+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de-DE" sz="1400" b="0" i="1" smtClean="0">
                                  <a:latin typeface="Cambria Math"/>
                                </a:rPr>
                                <m:t>𝑖</m:t>
                              </m:r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≠</m:t>
                              </m:r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𝑗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𝑗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𝑗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1−</m:t>
                                  </m:r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𝑐𝑜𝑠</m:t>
                                  </m:r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𝑖𝑗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</m:e>
                      </m:rad>
                      <m:r>
                        <a:rPr lang="de-DE" sz="14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2" name="Textfeld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0000" y="4004712"/>
                <a:ext cx="4480586" cy="72885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>
                <a:off x="4212000" y="4760712"/>
                <a:ext cx="4893070" cy="7288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p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∗</m:t>
                          </m:r>
                        </m:sup>
                      </m:sSup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+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𝑖</m:t>
                              </m:r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≠</m:t>
                              </m:r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𝑗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</a:rPr>
                                    <m:t>𝑗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</a:rPr>
                                    <m:t>𝑗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</a:rPr>
                                    <m:t>1−</m:t>
                                  </m:r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</a:rPr>
                                    <m:t>𝑐𝑜𝑠</m:t>
                                  </m:r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</a:rPr>
                                        <m:t>𝑖𝑗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</m:e>
                      </m:rad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𝑝𝑟𝑜𝑗</m:t>
                          </m:r>
                        </m:sub>
                      </m:sSub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𝛾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2000" y="4760712"/>
                <a:ext cx="4893070" cy="72885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/>
              <p:cNvSpPr txBox="1"/>
              <p:nvPr/>
            </p:nvSpPr>
            <p:spPr>
              <a:xfrm>
                <a:off x="3779912" y="6185097"/>
                <a:ext cx="123655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</m:e>
                        <m:sup>
                          <m:r>
                            <a:rPr lang="de-DE" sz="12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latin typeface="Cambria Math"/>
                            </a:rPr>
                            <m:t>1−</m:t>
                          </m:r>
                          <m:sSup>
                            <m:s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𝛽</m:t>
                              </m:r>
                            </m:e>
                            <m:sup>
                              <m:r>
                                <a:rPr lang="de-DE" sz="12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de-DE" sz="1200" b="0" i="1" smtClean="0">
                          <a:latin typeface="Cambria Math"/>
                        </a:rPr>
                        <m:t>=1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3" name="Textfeld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9912" y="6185097"/>
                <a:ext cx="1236556" cy="276999"/>
              </a:xfrm>
              <a:prstGeom prst="rect">
                <a:avLst/>
              </a:prstGeom>
              <a:blipFill>
                <a:blip r:embed="rId11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itel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Invariant mass analysis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0090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360000" y="6272720"/>
            <a:ext cx="29658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O. Wieland et al.; Phys. Rev. Lett 102, 092502 (2009)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999" y="908720"/>
            <a:ext cx="3053810" cy="2058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000" y="3320720"/>
            <a:ext cx="3107143" cy="2452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7524328" y="3392720"/>
            <a:ext cx="12057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direct </a:t>
            </a:r>
            <a:r>
              <a:rPr lang="el-GR" sz="1200" dirty="0" smtClean="0">
                <a:latin typeface="Times New Roman"/>
                <a:cs typeface="Times New Roman"/>
              </a:rPr>
              <a:t>γ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-decay</a:t>
            </a:r>
          </a:p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branching ratio:</a:t>
            </a:r>
          </a:p>
          <a:p>
            <a:endPara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2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Γ</a:t>
            </a:r>
            <a:r>
              <a:rPr lang="de-DE" sz="1200" baseline="-250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0</a:t>
            </a:r>
            <a:r>
              <a:rPr lang="de-DE" sz="12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/</a:t>
            </a:r>
            <a:r>
              <a:rPr lang="el-GR" sz="12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Γ</a:t>
            </a:r>
            <a:r>
              <a:rPr lang="de-DE" sz="12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 = 7(2)%</a:t>
            </a:r>
            <a:endParaRPr lang="en-US" sz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3600000" y="6272720"/>
            <a:ext cx="28456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Rossi et al.; Phys. Rev. Lett 111,  242503 (2013)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0" y="1268720"/>
            <a:ext cx="2457143" cy="2691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657627" y="969743"/>
            <a:ext cx="18261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mean field calculation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811" y="969758"/>
            <a:ext cx="1000125" cy="666750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386719" y="4040720"/>
            <a:ext cx="23679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E.Litvinova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al.; PRC 79, (2009) 054312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184000" y="5732720"/>
            <a:ext cx="13612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γ</a:t>
            </a:r>
            <a:r>
              <a:rPr lang="de-DE" sz="14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-</a:t>
            </a:r>
            <a:r>
              <a:rPr lang="de-DE" sz="1400" dirty="0" err="1" smtClean="0">
                <a:solidFill>
                  <a:srgbClr val="0000CC"/>
                </a:solidFill>
                <a:latin typeface="Times New Roman"/>
                <a:cs typeface="Times New Roman"/>
              </a:rPr>
              <a:t>ray</a:t>
            </a:r>
            <a:r>
              <a:rPr lang="de-DE" sz="14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 </a:t>
            </a:r>
            <a:r>
              <a:rPr lang="de-DE" sz="1400" dirty="0" err="1" smtClean="0">
                <a:solidFill>
                  <a:srgbClr val="0000CC"/>
                </a:solidFill>
                <a:latin typeface="Times New Roman"/>
                <a:cs typeface="Times New Roman"/>
              </a:rPr>
              <a:t>decay</a:t>
            </a:r>
            <a:r>
              <a:rPr lang="de-DE" sz="14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 </a:t>
            </a:r>
            <a:r>
              <a:rPr lang="de-DE" sz="1400" dirty="0" err="1" smtClean="0">
                <a:solidFill>
                  <a:srgbClr val="0000CC"/>
                </a:solidFill>
                <a:latin typeface="Times New Roman"/>
                <a:cs typeface="Times New Roman"/>
              </a:rPr>
              <a:t>data</a:t>
            </a:r>
            <a:endParaRPr lang="en-US" sz="1400" dirty="0">
              <a:solidFill>
                <a:srgbClr val="0000CC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5184000" y="2852720"/>
            <a:ext cx="15424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 smtClean="0">
                <a:solidFill>
                  <a:srgbClr val="0000CC"/>
                </a:solidFill>
                <a:latin typeface="Times New Roman"/>
                <a:cs typeface="Times New Roman"/>
              </a:rPr>
              <a:t>neutron</a:t>
            </a:r>
            <a:r>
              <a:rPr lang="de-DE" sz="14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 </a:t>
            </a:r>
            <a:r>
              <a:rPr lang="de-DE" sz="1400" dirty="0" err="1" smtClean="0">
                <a:solidFill>
                  <a:srgbClr val="0000CC"/>
                </a:solidFill>
                <a:latin typeface="Times New Roman"/>
                <a:cs typeface="Times New Roman"/>
              </a:rPr>
              <a:t>decay</a:t>
            </a:r>
            <a:r>
              <a:rPr lang="de-DE" sz="14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 </a:t>
            </a:r>
            <a:r>
              <a:rPr lang="de-DE" sz="1400" dirty="0" err="1" smtClean="0">
                <a:solidFill>
                  <a:srgbClr val="0000CC"/>
                </a:solidFill>
                <a:latin typeface="Times New Roman"/>
                <a:cs typeface="Times New Roman"/>
              </a:rPr>
              <a:t>data</a:t>
            </a:r>
            <a:endParaRPr lang="en-US" sz="1400" dirty="0">
              <a:solidFill>
                <a:srgbClr val="0000CC"/>
              </a:solidFill>
            </a:endParaRPr>
          </a:p>
        </p:txBody>
      </p:sp>
      <p:pic>
        <p:nvPicPr>
          <p:cNvPr id="17" name="Picture 26" descr="rising-bird-view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4" r="9747"/>
          <a:stretch>
            <a:fillRect/>
          </a:stretch>
        </p:blipFill>
        <p:spPr bwMode="auto">
          <a:xfrm>
            <a:off x="648000" y="4436720"/>
            <a:ext cx="1911296" cy="1765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2863641" y="1709568"/>
            <a:ext cx="12763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Pygmy resonance</a:t>
            </a:r>
            <a:endParaRPr lang="en-US" sz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Dipole strength distribution of </a:t>
            </a:r>
            <a:r>
              <a:rPr lang="en-US" baseline="30000" dirty="0" smtClean="0"/>
              <a:t>68</a:t>
            </a:r>
            <a:r>
              <a:rPr lang="en-US" dirty="0" smtClean="0"/>
              <a:t>Ni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19417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6" descr="LMAX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703914"/>
            <a:ext cx="2447925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7"/>
          <p:cNvSpPr txBox="1">
            <a:spLocks noChangeArrowheads="1"/>
          </p:cNvSpPr>
          <p:nvPr/>
        </p:nvSpPr>
        <p:spPr bwMode="auto">
          <a:xfrm>
            <a:off x="2050207" y="5559701"/>
            <a:ext cx="3889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400" smtClean="0">
                <a:solidFill>
                  <a:srgbClr val="FF0000"/>
                </a:solidFill>
                <a:latin typeface="Times New Roman" pitchFamily="18" charset="0"/>
                <a:ea typeface="ＭＳ Ｐゴシック"/>
              </a:rPr>
              <a:t>V</a:t>
            </a:r>
            <a:r>
              <a:rPr lang="en-US" altLang="de-DE" sz="1400" baseline="-25000" smtClean="0">
                <a:solidFill>
                  <a:srgbClr val="FF0000"/>
                </a:solidFill>
                <a:latin typeface="Times New Roman" pitchFamily="18" charset="0"/>
                <a:ea typeface="ＭＳ Ｐゴシック"/>
              </a:rPr>
              <a:t>C</a:t>
            </a:r>
          </a:p>
        </p:txBody>
      </p:sp>
      <p:sp>
        <p:nvSpPr>
          <p:cNvPr id="7" name="Line 38"/>
          <p:cNvSpPr>
            <a:spLocks noChangeShapeType="1"/>
          </p:cNvSpPr>
          <p:nvPr/>
        </p:nvSpPr>
        <p:spPr bwMode="auto">
          <a:xfrm>
            <a:off x="2066400" y="4124601"/>
            <a:ext cx="0" cy="1763713"/>
          </a:xfrm>
          <a:prstGeom prst="line">
            <a:avLst/>
          </a:prstGeom>
          <a:noFill/>
          <a:ln w="15875">
            <a:solidFill>
              <a:srgbClr val="FF000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9" name="Text Box 40"/>
          <p:cNvSpPr txBox="1">
            <a:spLocks noChangeArrowheads="1"/>
          </p:cNvSpPr>
          <p:nvPr/>
        </p:nvSpPr>
        <p:spPr bwMode="auto">
          <a:xfrm>
            <a:off x="4139357" y="4912001"/>
            <a:ext cx="23764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400" b="1" i="1" dirty="0" smtClean="0">
                <a:solidFill>
                  <a:srgbClr val="0000CC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angular momentum transfer:</a:t>
            </a:r>
          </a:p>
        </p:txBody>
      </p:sp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000" y="908720"/>
            <a:ext cx="3054350" cy="230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000" y="908720"/>
            <a:ext cx="3054350" cy="227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1979712" y="3284720"/>
            <a:ext cx="1572803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collective strength</a:t>
            </a:r>
            <a:endParaRPr lang="en-US" sz="14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5724000" y="3284720"/>
            <a:ext cx="1244187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nuclear shape</a:t>
            </a:r>
            <a:endParaRPr lang="en-US" sz="14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Slow down beams – new experimental perspectives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/>
              <p:cNvSpPr txBox="1"/>
              <p:nvPr/>
            </p:nvSpPr>
            <p:spPr>
              <a:xfrm>
                <a:off x="4139357" y="5316128"/>
                <a:ext cx="3212226" cy="4941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de-DE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de-DE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de-DE" sz="16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f>
                        <m:fPr>
                          <m:ctrlPr>
                            <a:rPr lang="de-DE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de-DE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  <m:r>
                            <a:rPr lang="de-DE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de-DE" sz="1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de-DE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de-DE" sz="1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de-DE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de-DE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4∙ℏ∙</m:t>
                          </m:r>
                          <m:r>
                            <a:rPr lang="de-DE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  <m:r>
                            <a:rPr lang="de-DE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de-DE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de-DE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de-DE" sz="16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de-DE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r>
                            <a:rPr lang="de-DE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𝑐𝑜𝑠</m:t>
                          </m:r>
                          <m:sSub>
                            <m:sSubPr>
                              <m:ctrlPr>
                                <a:rPr lang="de-DE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de-DE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𝑐𝑚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de-DE" sz="1600" dirty="0"/>
              </a:p>
            </p:txBody>
          </p:sp>
        </mc:Choice>
        <mc:Fallback xmlns="">
          <p:sp>
            <p:nvSpPr>
              <p:cNvPr id="13" name="Textfeld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9357" y="5316128"/>
                <a:ext cx="3212226" cy="49417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40796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000" y="4443629"/>
            <a:ext cx="3068390" cy="1981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176413"/>
            <a:ext cx="53340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Line 14"/>
          <p:cNvSpPr>
            <a:spLocks noChangeShapeType="1"/>
          </p:cNvSpPr>
          <p:nvPr/>
        </p:nvSpPr>
        <p:spPr bwMode="auto">
          <a:xfrm>
            <a:off x="1198563" y="1993975"/>
            <a:ext cx="576262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811213" y="1657425"/>
            <a:ext cx="1047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baseline="3000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64</a:t>
            </a:r>
            <a:r>
              <a:rPr lang="de-DE" altLang="de-DE" sz="160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Ni</a:t>
            </a:r>
            <a:r>
              <a:rPr lang="de-DE" altLang="de-DE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 </a:t>
            </a:r>
            <a:r>
              <a:rPr lang="de-DE" altLang="de-DE" sz="140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700 AMeV</a:t>
            </a:r>
          </a:p>
        </p:txBody>
      </p: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963613" y="908720"/>
            <a:ext cx="7064375" cy="369888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10</a:t>
            </a:r>
            <a:r>
              <a:rPr kumimoji="0" lang="de-DE" altLang="de-DE" sz="1800" b="1" i="0" u="none" strike="noStrike" kern="0" cap="none" spc="0" normalizeH="0" baseline="3000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9</a:t>
            </a:r>
            <a:r>
              <a:rPr kumimoji="0" lang="de-DE" altLang="de-DE" sz="18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 pps                                     10</a:t>
            </a:r>
            <a:r>
              <a:rPr kumimoji="0" lang="de-DE" altLang="de-DE" sz="1800" b="1" i="0" u="none" strike="noStrike" kern="0" cap="none" spc="0" normalizeH="0" baseline="3000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7</a:t>
            </a:r>
            <a:r>
              <a:rPr kumimoji="0" lang="de-DE" altLang="de-DE" sz="18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 pps                         3</a:t>
            </a:r>
            <a:r>
              <a:rPr kumimoji="0" lang="de-DE" altLang="de-DE" sz="18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rPr>
              <a:t>∙10</a:t>
            </a:r>
            <a:r>
              <a:rPr kumimoji="0" lang="de-DE" altLang="de-DE" sz="1800" b="1" i="0" u="none" strike="noStrike" kern="0" cap="none" spc="0" normalizeH="0" baseline="3000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rPr>
              <a:t>6</a:t>
            </a:r>
            <a:r>
              <a:rPr kumimoji="0" lang="de-DE" altLang="de-DE" sz="18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rPr>
              <a:t> pps      10</a:t>
            </a:r>
            <a:r>
              <a:rPr kumimoji="0" lang="de-DE" altLang="de-DE" sz="1800" b="1" i="0" u="none" strike="noStrike" kern="0" cap="none" spc="0" normalizeH="0" baseline="3000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rPr>
              <a:t>5</a:t>
            </a:r>
            <a:r>
              <a:rPr kumimoji="0" lang="de-DE" altLang="de-DE" sz="18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rPr>
              <a:t> pps</a:t>
            </a:r>
            <a:endParaRPr kumimoji="0" lang="de-DE" altLang="de-DE" sz="12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  <a:cs typeface="Times New Roman" pitchFamily="18" charset="0"/>
            </a:endParaRPr>
          </a:p>
        </p:txBody>
      </p:sp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6985000" y="1682825"/>
            <a:ext cx="1085850" cy="644525"/>
          </a:xfrm>
          <a:prstGeom prst="rect">
            <a:avLst/>
          </a:prstGeom>
          <a:noFill/>
          <a:ln w="31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baseline="3000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62</a:t>
            </a:r>
            <a:r>
              <a:rPr lang="de-DE" altLang="de-DE" sz="160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Co</a:t>
            </a:r>
            <a:r>
              <a:rPr lang="de-DE" altLang="de-DE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~ </a:t>
            </a:r>
            <a:r>
              <a:rPr lang="de-DE" altLang="de-DE" sz="140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13 AMeV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000" y="2751629"/>
            <a:ext cx="2028925" cy="1394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7" y="4515629"/>
            <a:ext cx="2620229" cy="1743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 Box 17"/>
          <p:cNvSpPr txBox="1">
            <a:spLocks noChangeArrowheads="1"/>
          </p:cNvSpPr>
          <p:nvPr/>
        </p:nvSpPr>
        <p:spPr bwMode="auto">
          <a:xfrm>
            <a:off x="1944000" y="4587629"/>
            <a:ext cx="729367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de-DE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rPr>
              <a:t>Δ</a:t>
            </a:r>
            <a:r>
              <a:rPr kumimoji="0" lang="de-DE" altLang="de-DE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rPr>
              <a:t>Energy</a:t>
            </a:r>
            <a:r>
              <a:rPr kumimoji="0" lang="de-DE" altLang="de-DE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rPr>
              <a:t>   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rPr>
              <a:t>5.2 </a:t>
            </a:r>
            <a:r>
              <a:rPr kumimoji="0" lang="de-DE" altLang="de-DE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rPr>
              <a:t>AMeV</a:t>
            </a:r>
            <a:endParaRPr kumimoji="0" lang="el-GR" altLang="de-DE" sz="12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ＭＳ Ｐゴシック"/>
              <a:cs typeface="Times New Roman" pitchFamily="18" charset="0"/>
            </a:endParaRPr>
          </a:p>
        </p:txBody>
      </p:sp>
      <p:pic>
        <p:nvPicPr>
          <p:cNvPr id="26" name="Picture 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556" y="4548190"/>
            <a:ext cx="2566509" cy="1724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 Box 18"/>
          <p:cNvSpPr txBox="1">
            <a:spLocks noChangeArrowheads="1"/>
          </p:cNvSpPr>
          <p:nvPr/>
        </p:nvSpPr>
        <p:spPr bwMode="auto">
          <a:xfrm>
            <a:off x="4392000" y="4623629"/>
            <a:ext cx="904875" cy="40211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2000" tIns="54000" rIns="288000" bIns="5400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de-DE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rPr>
              <a:t>Δθ</a:t>
            </a:r>
            <a:endParaRPr kumimoji="0" lang="de-DE" altLang="de-DE" sz="12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ＭＳ Ｐゴシック"/>
              <a:cs typeface="Times New Roman" pitchFamily="18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rPr>
              <a:t>35 </a:t>
            </a:r>
            <a:r>
              <a:rPr kumimoji="0" lang="de-DE" altLang="de-DE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rPr>
              <a:t>mrad</a:t>
            </a:r>
            <a:endParaRPr kumimoji="0" lang="el-GR" altLang="de-DE" sz="12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ＭＳ Ｐゴシック"/>
              <a:cs typeface="Times New Roman" pitchFamily="18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Slowed down beams – beam characteristics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66819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0"/>
          <p:cNvGrpSpPr>
            <a:grpSpLocks/>
          </p:cNvGrpSpPr>
          <p:nvPr/>
        </p:nvGrpSpPr>
        <p:grpSpPr bwMode="auto">
          <a:xfrm>
            <a:off x="1511300" y="1510506"/>
            <a:ext cx="217488" cy="712788"/>
            <a:chOff x="793" y="1384"/>
            <a:chExt cx="137" cy="449"/>
          </a:xfrm>
        </p:grpSpPr>
        <p:sp>
          <p:nvSpPr>
            <p:cNvPr id="6" name="Rectangle 31"/>
            <p:cNvSpPr>
              <a:spLocks noChangeArrowheads="1"/>
            </p:cNvSpPr>
            <p:nvPr/>
          </p:nvSpPr>
          <p:spPr bwMode="auto">
            <a:xfrm>
              <a:off x="793" y="1473"/>
              <a:ext cx="137" cy="272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7" name="AutoShape 32"/>
            <p:cNvSpPr>
              <a:spLocks noChangeArrowheads="1"/>
            </p:cNvSpPr>
            <p:nvPr/>
          </p:nvSpPr>
          <p:spPr bwMode="auto">
            <a:xfrm rot="5400000">
              <a:off x="815" y="1720"/>
              <a:ext cx="91" cy="136"/>
            </a:xfrm>
            <a:prstGeom prst="rtTriangle">
              <a:avLst/>
            </a:pr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8" name="AutoShape 33"/>
            <p:cNvSpPr>
              <a:spLocks noChangeArrowheads="1"/>
            </p:cNvSpPr>
            <p:nvPr/>
          </p:nvSpPr>
          <p:spPr bwMode="auto">
            <a:xfrm rot="5400000" flipH="1" flipV="1">
              <a:off x="815" y="1362"/>
              <a:ext cx="91" cy="136"/>
            </a:xfrm>
            <a:prstGeom prst="rtTriangle">
              <a:avLst/>
            </a:pr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</p:grpSp>
      <p:sp>
        <p:nvSpPr>
          <p:cNvPr id="9" name="Line 29"/>
          <p:cNvSpPr>
            <a:spLocks noChangeShapeType="1"/>
          </p:cNvSpPr>
          <p:nvPr/>
        </p:nvSpPr>
        <p:spPr bwMode="auto">
          <a:xfrm>
            <a:off x="1619250" y="1870869"/>
            <a:ext cx="3598863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</a:endParaRPr>
          </a:p>
        </p:txBody>
      </p:sp>
      <p:grpSp>
        <p:nvGrpSpPr>
          <p:cNvPr id="10" name="Group 18"/>
          <p:cNvGrpSpPr>
            <a:grpSpLocks/>
          </p:cNvGrpSpPr>
          <p:nvPr/>
        </p:nvGrpSpPr>
        <p:grpSpPr bwMode="auto">
          <a:xfrm>
            <a:off x="2411413" y="1510506"/>
            <a:ext cx="217487" cy="712788"/>
            <a:chOff x="793" y="1384"/>
            <a:chExt cx="137" cy="449"/>
          </a:xfrm>
        </p:grpSpPr>
        <p:sp>
          <p:nvSpPr>
            <p:cNvPr id="11" name="Rectangle 13"/>
            <p:cNvSpPr>
              <a:spLocks noChangeArrowheads="1"/>
            </p:cNvSpPr>
            <p:nvPr/>
          </p:nvSpPr>
          <p:spPr bwMode="auto">
            <a:xfrm>
              <a:off x="793" y="1473"/>
              <a:ext cx="137" cy="272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12" name="AutoShape 16"/>
            <p:cNvSpPr>
              <a:spLocks noChangeArrowheads="1"/>
            </p:cNvSpPr>
            <p:nvPr/>
          </p:nvSpPr>
          <p:spPr bwMode="auto">
            <a:xfrm rot="5400000">
              <a:off x="815" y="1720"/>
              <a:ext cx="91" cy="136"/>
            </a:xfrm>
            <a:prstGeom prst="rtTriangl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13" name="AutoShape 17"/>
            <p:cNvSpPr>
              <a:spLocks noChangeArrowheads="1"/>
            </p:cNvSpPr>
            <p:nvPr/>
          </p:nvSpPr>
          <p:spPr bwMode="auto">
            <a:xfrm rot="5400000" flipH="1" flipV="1">
              <a:off x="815" y="1362"/>
              <a:ext cx="91" cy="136"/>
            </a:xfrm>
            <a:prstGeom prst="rtTriangl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</p:grpSp>
      <p:grpSp>
        <p:nvGrpSpPr>
          <p:cNvPr id="14" name="Group 23"/>
          <p:cNvGrpSpPr>
            <a:grpSpLocks/>
          </p:cNvGrpSpPr>
          <p:nvPr/>
        </p:nvGrpSpPr>
        <p:grpSpPr bwMode="auto">
          <a:xfrm>
            <a:off x="4497388" y="1510506"/>
            <a:ext cx="217487" cy="712788"/>
            <a:chOff x="793" y="1384"/>
            <a:chExt cx="137" cy="449"/>
          </a:xfrm>
        </p:grpSpPr>
        <p:sp>
          <p:nvSpPr>
            <p:cNvPr id="15" name="Rectangle 24"/>
            <p:cNvSpPr>
              <a:spLocks noChangeArrowheads="1"/>
            </p:cNvSpPr>
            <p:nvPr/>
          </p:nvSpPr>
          <p:spPr bwMode="auto">
            <a:xfrm>
              <a:off x="793" y="1473"/>
              <a:ext cx="137" cy="272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16" name="AutoShape 25"/>
            <p:cNvSpPr>
              <a:spLocks noChangeArrowheads="1"/>
            </p:cNvSpPr>
            <p:nvPr/>
          </p:nvSpPr>
          <p:spPr bwMode="auto">
            <a:xfrm rot="5400000">
              <a:off x="815" y="1720"/>
              <a:ext cx="91" cy="136"/>
            </a:xfrm>
            <a:prstGeom prst="rtTriangl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17" name="AutoShape 26"/>
            <p:cNvSpPr>
              <a:spLocks noChangeArrowheads="1"/>
            </p:cNvSpPr>
            <p:nvPr/>
          </p:nvSpPr>
          <p:spPr bwMode="auto">
            <a:xfrm rot="5400000" flipH="1" flipV="1">
              <a:off x="815" y="1362"/>
              <a:ext cx="91" cy="136"/>
            </a:xfrm>
            <a:prstGeom prst="rtTriangl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</p:grpSp>
      <p:sp>
        <p:nvSpPr>
          <p:cNvPr id="18" name="AutoShape 28"/>
          <p:cNvSpPr>
            <a:spLocks noChangeArrowheads="1"/>
          </p:cNvSpPr>
          <p:nvPr/>
        </p:nvSpPr>
        <p:spPr bwMode="auto">
          <a:xfrm rot="10800000">
            <a:off x="1943100" y="1539081"/>
            <a:ext cx="71438" cy="647700"/>
          </a:xfrm>
          <a:prstGeom prst="rtTriangle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19" name="AutoShape 27"/>
          <p:cNvSpPr>
            <a:spLocks noChangeArrowheads="1"/>
          </p:cNvSpPr>
          <p:nvPr/>
        </p:nvSpPr>
        <p:spPr bwMode="auto">
          <a:xfrm>
            <a:off x="1908175" y="1610519"/>
            <a:ext cx="71438" cy="647700"/>
          </a:xfrm>
          <a:prstGeom prst="rtTriangle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</a:endParaRPr>
          </a:p>
        </p:txBody>
      </p: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5148263" y="1510506"/>
            <a:ext cx="217487" cy="712788"/>
            <a:chOff x="793" y="1384"/>
            <a:chExt cx="137" cy="449"/>
          </a:xfrm>
        </p:grpSpPr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793" y="1473"/>
              <a:ext cx="137" cy="27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22" name="AutoShape 21"/>
            <p:cNvSpPr>
              <a:spLocks noChangeArrowheads="1"/>
            </p:cNvSpPr>
            <p:nvPr/>
          </p:nvSpPr>
          <p:spPr bwMode="auto">
            <a:xfrm rot="5400000">
              <a:off x="815" y="1720"/>
              <a:ext cx="91" cy="136"/>
            </a:xfrm>
            <a:prstGeom prst="rtTriangl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23" name="AutoShape 22"/>
            <p:cNvSpPr>
              <a:spLocks noChangeArrowheads="1"/>
            </p:cNvSpPr>
            <p:nvPr/>
          </p:nvSpPr>
          <p:spPr bwMode="auto">
            <a:xfrm rot="5400000" flipH="1" flipV="1">
              <a:off x="815" y="1362"/>
              <a:ext cx="91" cy="136"/>
            </a:xfrm>
            <a:prstGeom prst="rtTriangl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</p:grpSp>
      <p:pic>
        <p:nvPicPr>
          <p:cNvPr id="24" name="Picture 43" descr="Neues Bild (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13" y="2977356"/>
            <a:ext cx="1763712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 Box 45"/>
          <p:cNvSpPr txBox="1">
            <a:spLocks noChangeArrowheads="1"/>
          </p:cNvSpPr>
          <p:nvPr/>
        </p:nvSpPr>
        <p:spPr bwMode="auto">
          <a:xfrm>
            <a:off x="5073650" y="1204119"/>
            <a:ext cx="5746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2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target</a:t>
            </a:r>
          </a:p>
        </p:txBody>
      </p:sp>
      <p:sp>
        <p:nvSpPr>
          <p:cNvPr id="26" name="Text Box 46"/>
          <p:cNvSpPr txBox="1">
            <a:spLocks noChangeArrowheads="1"/>
          </p:cNvSpPr>
          <p:nvPr/>
        </p:nvSpPr>
        <p:spPr bwMode="auto">
          <a:xfrm>
            <a:off x="1619250" y="1204119"/>
            <a:ext cx="777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2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degrader</a:t>
            </a:r>
          </a:p>
        </p:txBody>
      </p:sp>
      <p:grpSp>
        <p:nvGrpSpPr>
          <p:cNvPr id="27" name="Group 38"/>
          <p:cNvGrpSpPr>
            <a:grpSpLocks/>
          </p:cNvGrpSpPr>
          <p:nvPr/>
        </p:nvGrpSpPr>
        <p:grpSpPr bwMode="auto">
          <a:xfrm>
            <a:off x="1042988" y="1510506"/>
            <a:ext cx="217487" cy="712788"/>
            <a:chOff x="793" y="1384"/>
            <a:chExt cx="137" cy="449"/>
          </a:xfrm>
        </p:grpSpPr>
        <p:sp>
          <p:nvSpPr>
            <p:cNvPr id="28" name="Rectangle 39"/>
            <p:cNvSpPr>
              <a:spLocks noChangeArrowheads="1"/>
            </p:cNvSpPr>
            <p:nvPr/>
          </p:nvSpPr>
          <p:spPr bwMode="auto">
            <a:xfrm>
              <a:off x="793" y="1473"/>
              <a:ext cx="137" cy="272"/>
            </a:xfrm>
            <a:prstGeom prst="rect">
              <a:avLst/>
            </a:prstGeom>
            <a:solidFill>
              <a:srgbClr val="BBE0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29" name="AutoShape 40"/>
            <p:cNvSpPr>
              <a:spLocks noChangeArrowheads="1"/>
            </p:cNvSpPr>
            <p:nvPr/>
          </p:nvSpPr>
          <p:spPr bwMode="auto">
            <a:xfrm rot="5400000">
              <a:off x="815" y="1720"/>
              <a:ext cx="91" cy="136"/>
            </a:xfrm>
            <a:prstGeom prst="rtTriangle">
              <a:avLst/>
            </a:prstGeom>
            <a:solidFill>
              <a:srgbClr val="BBE0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30" name="AutoShape 41"/>
            <p:cNvSpPr>
              <a:spLocks noChangeArrowheads="1"/>
            </p:cNvSpPr>
            <p:nvPr/>
          </p:nvSpPr>
          <p:spPr bwMode="auto">
            <a:xfrm rot="5400000" flipH="1" flipV="1">
              <a:off x="815" y="1362"/>
              <a:ext cx="91" cy="136"/>
            </a:xfrm>
            <a:prstGeom prst="rtTriangle">
              <a:avLst/>
            </a:prstGeom>
            <a:solidFill>
              <a:srgbClr val="BBE0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</p:grpSp>
      <p:grpSp>
        <p:nvGrpSpPr>
          <p:cNvPr id="31" name="Group 34"/>
          <p:cNvGrpSpPr>
            <a:grpSpLocks/>
          </p:cNvGrpSpPr>
          <p:nvPr/>
        </p:nvGrpSpPr>
        <p:grpSpPr bwMode="auto">
          <a:xfrm>
            <a:off x="468313" y="1510506"/>
            <a:ext cx="217487" cy="712788"/>
            <a:chOff x="793" y="1384"/>
            <a:chExt cx="137" cy="449"/>
          </a:xfrm>
        </p:grpSpPr>
        <p:sp>
          <p:nvSpPr>
            <p:cNvPr id="32" name="Rectangle 35"/>
            <p:cNvSpPr>
              <a:spLocks noChangeArrowheads="1"/>
            </p:cNvSpPr>
            <p:nvPr/>
          </p:nvSpPr>
          <p:spPr bwMode="auto">
            <a:xfrm>
              <a:off x="793" y="1473"/>
              <a:ext cx="137" cy="272"/>
            </a:xfrm>
            <a:prstGeom prst="rect">
              <a:avLst/>
            </a:prstGeom>
            <a:solidFill>
              <a:srgbClr val="BBE0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33" name="AutoShape 36"/>
            <p:cNvSpPr>
              <a:spLocks noChangeArrowheads="1"/>
            </p:cNvSpPr>
            <p:nvPr/>
          </p:nvSpPr>
          <p:spPr bwMode="auto">
            <a:xfrm rot="5400000">
              <a:off x="815" y="1720"/>
              <a:ext cx="91" cy="136"/>
            </a:xfrm>
            <a:prstGeom prst="rtTriangle">
              <a:avLst/>
            </a:prstGeom>
            <a:solidFill>
              <a:srgbClr val="BBE0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34" name="AutoShape 37"/>
            <p:cNvSpPr>
              <a:spLocks noChangeArrowheads="1"/>
            </p:cNvSpPr>
            <p:nvPr/>
          </p:nvSpPr>
          <p:spPr bwMode="auto">
            <a:xfrm rot="5400000" flipH="1" flipV="1">
              <a:off x="815" y="1362"/>
              <a:ext cx="91" cy="136"/>
            </a:xfrm>
            <a:prstGeom prst="rtTriangle">
              <a:avLst/>
            </a:prstGeom>
            <a:solidFill>
              <a:srgbClr val="BBE0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</p:grpSp>
      <p:sp>
        <p:nvSpPr>
          <p:cNvPr id="35" name="Line 47"/>
          <p:cNvSpPr>
            <a:spLocks noChangeShapeType="1"/>
          </p:cNvSpPr>
          <p:nvPr/>
        </p:nvSpPr>
        <p:spPr bwMode="auto">
          <a:xfrm>
            <a:off x="431800" y="1869281"/>
            <a:ext cx="10795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lgDash"/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36" name="Text Box 48"/>
          <p:cNvSpPr txBox="1">
            <a:spLocks noChangeArrowheads="1"/>
          </p:cNvSpPr>
          <p:nvPr/>
        </p:nvSpPr>
        <p:spPr bwMode="auto">
          <a:xfrm>
            <a:off x="295275" y="4585494"/>
            <a:ext cx="2547938" cy="70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2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electrostatic mirror + MCP detector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4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          position resolution ~ 1 mm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          time resolution ~ 100 ps</a:t>
            </a:r>
          </a:p>
        </p:txBody>
      </p:sp>
      <p:sp>
        <p:nvSpPr>
          <p:cNvPr id="37" name="Line 49"/>
          <p:cNvSpPr>
            <a:spLocks noChangeShapeType="1"/>
          </p:cNvSpPr>
          <p:nvPr/>
        </p:nvSpPr>
        <p:spPr bwMode="auto">
          <a:xfrm flipV="1">
            <a:off x="2339975" y="2186781"/>
            <a:ext cx="215900" cy="790575"/>
          </a:xfrm>
          <a:prstGeom prst="line">
            <a:avLst/>
          </a:prstGeom>
          <a:noFill/>
          <a:ln w="9525">
            <a:solidFill>
              <a:srgbClr val="0000FF"/>
            </a:solidFill>
            <a:prstDash val="lg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38" name="Line 50"/>
          <p:cNvSpPr>
            <a:spLocks noChangeShapeType="1"/>
          </p:cNvSpPr>
          <p:nvPr/>
        </p:nvSpPr>
        <p:spPr bwMode="auto">
          <a:xfrm flipV="1">
            <a:off x="2339975" y="2186781"/>
            <a:ext cx="2087563" cy="790575"/>
          </a:xfrm>
          <a:prstGeom prst="line">
            <a:avLst/>
          </a:prstGeom>
          <a:noFill/>
          <a:ln w="9525">
            <a:solidFill>
              <a:srgbClr val="0000FF"/>
            </a:solidFill>
            <a:prstDash val="lg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39" name="Text Box 51"/>
          <p:cNvSpPr txBox="1">
            <a:spLocks noChangeArrowheads="1"/>
          </p:cNvSpPr>
          <p:nvPr/>
        </p:nvSpPr>
        <p:spPr bwMode="auto">
          <a:xfrm>
            <a:off x="179388" y="2258219"/>
            <a:ext cx="16986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2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TPC-1     TPC-2   SC41</a:t>
            </a:r>
          </a:p>
        </p:txBody>
      </p:sp>
      <p:sp>
        <p:nvSpPr>
          <p:cNvPr id="40" name="Text Box 52"/>
          <p:cNvSpPr txBox="1">
            <a:spLocks noChangeArrowheads="1"/>
          </p:cNvSpPr>
          <p:nvPr/>
        </p:nvSpPr>
        <p:spPr bwMode="auto">
          <a:xfrm>
            <a:off x="2195513" y="2329656"/>
            <a:ext cx="28352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       (x</a:t>
            </a:r>
            <a:r>
              <a:rPr kumimoji="0" lang="de-DE" altLang="de-DE" sz="1200" b="0" i="0" u="none" strike="noStrike" kern="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1</a:t>
            </a:r>
            <a:r>
              <a:rPr kumimoji="0" lang="de-DE" altLang="de-DE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 y</a:t>
            </a:r>
            <a:r>
              <a:rPr kumimoji="0" lang="de-DE" altLang="de-DE" sz="1200" b="0" i="0" u="none" strike="noStrike" kern="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1</a:t>
            </a:r>
            <a:r>
              <a:rPr kumimoji="0" lang="de-DE" altLang="de-DE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 t</a:t>
            </a:r>
            <a:r>
              <a:rPr kumimoji="0" lang="de-DE" altLang="de-DE" sz="1200" b="0" i="0" u="none" strike="noStrike" kern="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1</a:t>
            </a:r>
            <a:r>
              <a:rPr kumimoji="0" lang="de-DE" altLang="de-DE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)                                   (x</a:t>
            </a:r>
            <a:r>
              <a:rPr kumimoji="0" lang="de-DE" altLang="de-DE" sz="1200" b="0" i="0" u="none" strike="noStrike" kern="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2</a:t>
            </a:r>
            <a:r>
              <a:rPr kumimoji="0" lang="de-DE" altLang="de-DE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 y</a:t>
            </a:r>
            <a:r>
              <a:rPr kumimoji="0" lang="de-DE" altLang="de-DE" sz="1200" b="0" i="0" u="none" strike="noStrike" kern="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2</a:t>
            </a:r>
            <a:r>
              <a:rPr kumimoji="0" lang="de-DE" altLang="de-DE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 t</a:t>
            </a:r>
            <a:r>
              <a:rPr kumimoji="0" lang="de-DE" altLang="de-DE" sz="1200" b="0" i="0" u="none" strike="noStrike" kern="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2</a:t>
            </a:r>
            <a:r>
              <a:rPr kumimoji="0" lang="de-DE" altLang="de-DE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)</a:t>
            </a:r>
            <a:endParaRPr kumimoji="0" lang="de-DE" altLang="de-DE" sz="1200" b="0" i="0" u="none" strike="noStrike" kern="0" cap="none" spc="0" normalizeH="0" baseline="-2500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</a:endParaRPr>
          </a:p>
        </p:txBody>
      </p:sp>
      <p:pic>
        <p:nvPicPr>
          <p:cNvPr id="41" name="Picture 53" descr="ENERGY_RES_NE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2977356"/>
            <a:ext cx="3033713" cy="281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2" name="Group 4"/>
          <p:cNvGrpSpPr>
            <a:grpSpLocks noChangeAspect="1"/>
          </p:cNvGrpSpPr>
          <p:nvPr/>
        </p:nvGrpSpPr>
        <p:grpSpPr bwMode="auto">
          <a:xfrm>
            <a:off x="5757863" y="1124744"/>
            <a:ext cx="782637" cy="1484312"/>
            <a:chOff x="2426" y="1253"/>
            <a:chExt cx="1815" cy="1814"/>
          </a:xfrm>
        </p:grpSpPr>
        <p:sp>
          <p:nvSpPr>
            <p:cNvPr id="43" name="Oval 5"/>
            <p:cNvSpPr>
              <a:spLocks noChangeAspect="1" noChangeArrowheads="1"/>
            </p:cNvSpPr>
            <p:nvPr/>
          </p:nvSpPr>
          <p:spPr bwMode="auto">
            <a:xfrm>
              <a:off x="2426" y="1253"/>
              <a:ext cx="1814" cy="1814"/>
            </a:xfrm>
            <a:prstGeom prst="ellipse">
              <a:avLst/>
            </a:prstGeom>
            <a:solidFill>
              <a:srgbClr val="BABD8D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34" charset="-128"/>
              </a:endParaRPr>
            </a:p>
          </p:txBody>
        </p:sp>
        <p:sp>
          <p:nvSpPr>
            <p:cNvPr id="44" name="Oval 6"/>
            <p:cNvSpPr>
              <a:spLocks noChangeAspect="1" noChangeArrowheads="1"/>
            </p:cNvSpPr>
            <p:nvPr/>
          </p:nvSpPr>
          <p:spPr bwMode="auto">
            <a:xfrm>
              <a:off x="2653" y="1479"/>
              <a:ext cx="1360" cy="1361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34" charset="-128"/>
              </a:endParaRPr>
            </a:p>
          </p:txBody>
        </p:sp>
        <p:sp>
          <p:nvSpPr>
            <p:cNvPr id="45" name="Oval 7"/>
            <p:cNvSpPr>
              <a:spLocks noChangeAspect="1" noChangeArrowheads="1"/>
            </p:cNvSpPr>
            <p:nvPr/>
          </p:nvSpPr>
          <p:spPr bwMode="auto">
            <a:xfrm>
              <a:off x="2699" y="1525"/>
              <a:ext cx="1270" cy="1270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34" charset="-128"/>
              </a:endParaRPr>
            </a:p>
          </p:txBody>
        </p:sp>
        <p:sp>
          <p:nvSpPr>
            <p:cNvPr id="46" name="Oval 8"/>
            <p:cNvSpPr>
              <a:spLocks noChangeAspect="1" noChangeArrowheads="1"/>
            </p:cNvSpPr>
            <p:nvPr/>
          </p:nvSpPr>
          <p:spPr bwMode="auto">
            <a:xfrm>
              <a:off x="2744" y="1570"/>
              <a:ext cx="1179" cy="1179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34" charset="-128"/>
              </a:endParaRPr>
            </a:p>
          </p:txBody>
        </p:sp>
        <p:sp>
          <p:nvSpPr>
            <p:cNvPr id="47" name="Oval 9"/>
            <p:cNvSpPr>
              <a:spLocks noChangeAspect="1" noChangeArrowheads="1"/>
            </p:cNvSpPr>
            <p:nvPr/>
          </p:nvSpPr>
          <p:spPr bwMode="auto">
            <a:xfrm>
              <a:off x="2789" y="1616"/>
              <a:ext cx="1088" cy="1088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34" charset="-128"/>
              </a:endParaRPr>
            </a:p>
          </p:txBody>
        </p:sp>
        <p:sp>
          <p:nvSpPr>
            <p:cNvPr id="48" name="Oval 10"/>
            <p:cNvSpPr>
              <a:spLocks noChangeAspect="1" noChangeArrowheads="1"/>
            </p:cNvSpPr>
            <p:nvPr/>
          </p:nvSpPr>
          <p:spPr bwMode="auto">
            <a:xfrm>
              <a:off x="2835" y="1661"/>
              <a:ext cx="997" cy="997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34" charset="-128"/>
              </a:endParaRPr>
            </a:p>
          </p:txBody>
        </p:sp>
        <p:sp>
          <p:nvSpPr>
            <p:cNvPr id="49" name="Oval 11"/>
            <p:cNvSpPr>
              <a:spLocks noChangeAspect="1" noChangeArrowheads="1"/>
            </p:cNvSpPr>
            <p:nvPr/>
          </p:nvSpPr>
          <p:spPr bwMode="auto">
            <a:xfrm>
              <a:off x="2880" y="1706"/>
              <a:ext cx="907" cy="907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34" charset="-128"/>
              </a:endParaRPr>
            </a:p>
          </p:txBody>
        </p:sp>
        <p:sp>
          <p:nvSpPr>
            <p:cNvPr id="50" name="Oval 12"/>
            <p:cNvSpPr>
              <a:spLocks noChangeAspect="1" noChangeArrowheads="1"/>
            </p:cNvSpPr>
            <p:nvPr/>
          </p:nvSpPr>
          <p:spPr bwMode="auto">
            <a:xfrm>
              <a:off x="2925" y="1752"/>
              <a:ext cx="816" cy="816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34" charset="-128"/>
              </a:endParaRPr>
            </a:p>
          </p:txBody>
        </p:sp>
        <p:sp>
          <p:nvSpPr>
            <p:cNvPr id="51" name="Oval 13"/>
            <p:cNvSpPr>
              <a:spLocks noChangeAspect="1" noChangeArrowheads="1"/>
            </p:cNvSpPr>
            <p:nvPr/>
          </p:nvSpPr>
          <p:spPr bwMode="auto">
            <a:xfrm>
              <a:off x="2971" y="1797"/>
              <a:ext cx="725" cy="725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34" charset="-128"/>
              </a:endParaRPr>
            </a:p>
          </p:txBody>
        </p:sp>
        <p:sp>
          <p:nvSpPr>
            <p:cNvPr id="52" name="Oval 14"/>
            <p:cNvSpPr>
              <a:spLocks noChangeAspect="1" noChangeArrowheads="1"/>
            </p:cNvSpPr>
            <p:nvPr/>
          </p:nvSpPr>
          <p:spPr bwMode="auto">
            <a:xfrm>
              <a:off x="3016" y="1842"/>
              <a:ext cx="635" cy="635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34" charset="-128"/>
              </a:endParaRPr>
            </a:p>
          </p:txBody>
        </p:sp>
        <p:sp>
          <p:nvSpPr>
            <p:cNvPr id="53" name="Oval 15"/>
            <p:cNvSpPr>
              <a:spLocks noChangeAspect="1" noChangeArrowheads="1"/>
            </p:cNvSpPr>
            <p:nvPr/>
          </p:nvSpPr>
          <p:spPr bwMode="auto">
            <a:xfrm>
              <a:off x="3061" y="1888"/>
              <a:ext cx="544" cy="544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34" charset="-128"/>
              </a:endParaRPr>
            </a:p>
          </p:txBody>
        </p:sp>
        <p:sp>
          <p:nvSpPr>
            <p:cNvPr id="54" name="Oval 16"/>
            <p:cNvSpPr>
              <a:spLocks noChangeAspect="1" noChangeArrowheads="1"/>
            </p:cNvSpPr>
            <p:nvPr/>
          </p:nvSpPr>
          <p:spPr bwMode="auto">
            <a:xfrm>
              <a:off x="2608" y="1434"/>
              <a:ext cx="1451" cy="1451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34" charset="-128"/>
              </a:endParaRPr>
            </a:p>
          </p:txBody>
        </p:sp>
        <p:sp>
          <p:nvSpPr>
            <p:cNvPr id="55" name="Oval 17"/>
            <p:cNvSpPr>
              <a:spLocks noChangeAspect="1" noChangeArrowheads="1"/>
            </p:cNvSpPr>
            <p:nvPr/>
          </p:nvSpPr>
          <p:spPr bwMode="auto">
            <a:xfrm>
              <a:off x="2562" y="1389"/>
              <a:ext cx="1542" cy="1542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34" charset="-128"/>
              </a:endParaRPr>
            </a:p>
          </p:txBody>
        </p:sp>
        <p:sp>
          <p:nvSpPr>
            <p:cNvPr id="56" name="Oval 18"/>
            <p:cNvSpPr>
              <a:spLocks noChangeAspect="1" noChangeArrowheads="1"/>
            </p:cNvSpPr>
            <p:nvPr/>
          </p:nvSpPr>
          <p:spPr bwMode="auto">
            <a:xfrm>
              <a:off x="3107" y="1934"/>
              <a:ext cx="453" cy="453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34" charset="-128"/>
              </a:endParaRPr>
            </a:p>
          </p:txBody>
        </p:sp>
        <p:sp>
          <p:nvSpPr>
            <p:cNvPr id="57" name="Oval 19"/>
            <p:cNvSpPr>
              <a:spLocks noChangeAspect="1" noChangeArrowheads="1"/>
            </p:cNvSpPr>
            <p:nvPr/>
          </p:nvSpPr>
          <p:spPr bwMode="auto">
            <a:xfrm>
              <a:off x="2517" y="1344"/>
              <a:ext cx="1632" cy="1632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34" charset="-128"/>
              </a:endParaRPr>
            </a:p>
          </p:txBody>
        </p:sp>
        <p:sp>
          <p:nvSpPr>
            <p:cNvPr id="58" name="Oval 20"/>
            <p:cNvSpPr>
              <a:spLocks noChangeAspect="1" noChangeArrowheads="1"/>
            </p:cNvSpPr>
            <p:nvPr/>
          </p:nvSpPr>
          <p:spPr bwMode="auto">
            <a:xfrm>
              <a:off x="2472" y="1298"/>
              <a:ext cx="1723" cy="1723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34" charset="-128"/>
              </a:endParaRPr>
            </a:p>
          </p:txBody>
        </p:sp>
        <p:sp>
          <p:nvSpPr>
            <p:cNvPr id="59" name="Oval 21"/>
            <p:cNvSpPr>
              <a:spLocks noChangeAspect="1" noChangeArrowheads="1"/>
            </p:cNvSpPr>
            <p:nvPr/>
          </p:nvSpPr>
          <p:spPr bwMode="auto">
            <a:xfrm>
              <a:off x="3152" y="1979"/>
              <a:ext cx="363" cy="36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34" charset="-128"/>
              </a:endParaRPr>
            </a:p>
          </p:txBody>
        </p:sp>
        <p:sp>
          <p:nvSpPr>
            <p:cNvPr id="60" name="Line 22"/>
            <p:cNvSpPr>
              <a:spLocks noChangeAspect="1" noChangeShapeType="1"/>
            </p:cNvSpPr>
            <p:nvPr/>
          </p:nvSpPr>
          <p:spPr bwMode="auto">
            <a:xfrm>
              <a:off x="3334" y="1253"/>
              <a:ext cx="0" cy="7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61" name="Line 23"/>
            <p:cNvSpPr>
              <a:spLocks noChangeAspect="1" noChangeShapeType="1"/>
            </p:cNvSpPr>
            <p:nvPr/>
          </p:nvSpPr>
          <p:spPr bwMode="auto">
            <a:xfrm flipH="1">
              <a:off x="2426" y="2160"/>
              <a:ext cx="72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62" name="Line 24"/>
            <p:cNvSpPr>
              <a:spLocks noChangeAspect="1" noChangeShapeType="1"/>
            </p:cNvSpPr>
            <p:nvPr/>
          </p:nvSpPr>
          <p:spPr bwMode="auto">
            <a:xfrm>
              <a:off x="3515" y="2160"/>
              <a:ext cx="72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63" name="Line 25"/>
            <p:cNvSpPr>
              <a:spLocks noChangeAspect="1" noChangeShapeType="1"/>
            </p:cNvSpPr>
            <p:nvPr/>
          </p:nvSpPr>
          <p:spPr bwMode="auto">
            <a:xfrm>
              <a:off x="3334" y="2341"/>
              <a:ext cx="0" cy="7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64" name="Line 26"/>
            <p:cNvSpPr>
              <a:spLocks noChangeAspect="1" noChangeShapeType="1"/>
            </p:cNvSpPr>
            <p:nvPr/>
          </p:nvSpPr>
          <p:spPr bwMode="auto">
            <a:xfrm flipH="1">
              <a:off x="2493" y="2232"/>
              <a:ext cx="680" cy="27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65" name="Line 27"/>
            <p:cNvSpPr>
              <a:spLocks noChangeAspect="1" noChangeShapeType="1"/>
            </p:cNvSpPr>
            <p:nvPr/>
          </p:nvSpPr>
          <p:spPr bwMode="auto">
            <a:xfrm flipH="1" flipV="1">
              <a:off x="2482" y="1820"/>
              <a:ext cx="680" cy="27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66" name="Line 28"/>
            <p:cNvSpPr>
              <a:spLocks noChangeAspect="1" noChangeShapeType="1"/>
            </p:cNvSpPr>
            <p:nvPr/>
          </p:nvSpPr>
          <p:spPr bwMode="auto">
            <a:xfrm flipV="1">
              <a:off x="3502" y="1811"/>
              <a:ext cx="680" cy="27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67" name="Line 29"/>
            <p:cNvSpPr>
              <a:spLocks noChangeAspect="1" noChangeShapeType="1"/>
            </p:cNvSpPr>
            <p:nvPr/>
          </p:nvSpPr>
          <p:spPr bwMode="auto">
            <a:xfrm>
              <a:off x="3513" y="2206"/>
              <a:ext cx="680" cy="27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68" name="Line 30"/>
            <p:cNvSpPr>
              <a:spLocks noChangeAspect="1" noChangeShapeType="1"/>
            </p:cNvSpPr>
            <p:nvPr/>
          </p:nvSpPr>
          <p:spPr bwMode="auto">
            <a:xfrm flipV="1">
              <a:off x="3470" y="1525"/>
              <a:ext cx="499" cy="49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69" name="Line 31"/>
            <p:cNvSpPr>
              <a:spLocks noChangeAspect="1" noChangeShapeType="1"/>
            </p:cNvSpPr>
            <p:nvPr/>
          </p:nvSpPr>
          <p:spPr bwMode="auto">
            <a:xfrm flipH="1" flipV="1">
              <a:off x="2699" y="1525"/>
              <a:ext cx="499" cy="49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70" name="Line 32"/>
            <p:cNvSpPr>
              <a:spLocks noChangeAspect="1" noChangeShapeType="1"/>
            </p:cNvSpPr>
            <p:nvPr/>
          </p:nvSpPr>
          <p:spPr bwMode="auto">
            <a:xfrm flipH="1">
              <a:off x="2699" y="2296"/>
              <a:ext cx="499" cy="49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71" name="Line 33"/>
            <p:cNvSpPr>
              <a:spLocks noChangeAspect="1" noChangeShapeType="1"/>
            </p:cNvSpPr>
            <p:nvPr/>
          </p:nvSpPr>
          <p:spPr bwMode="auto">
            <a:xfrm>
              <a:off x="3479" y="2276"/>
              <a:ext cx="499" cy="49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72" name="Line 34"/>
            <p:cNvSpPr>
              <a:spLocks noChangeAspect="1" noChangeShapeType="1"/>
            </p:cNvSpPr>
            <p:nvPr/>
          </p:nvSpPr>
          <p:spPr bwMode="auto">
            <a:xfrm>
              <a:off x="3414" y="2319"/>
              <a:ext cx="272" cy="68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73" name="Line 35"/>
            <p:cNvSpPr>
              <a:spLocks noChangeAspect="1" noChangeShapeType="1"/>
            </p:cNvSpPr>
            <p:nvPr/>
          </p:nvSpPr>
          <p:spPr bwMode="auto">
            <a:xfrm flipH="1">
              <a:off x="2983" y="2325"/>
              <a:ext cx="272" cy="68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74" name="Line 36"/>
            <p:cNvSpPr>
              <a:spLocks noChangeAspect="1" noChangeShapeType="1"/>
            </p:cNvSpPr>
            <p:nvPr/>
          </p:nvSpPr>
          <p:spPr bwMode="auto">
            <a:xfrm flipH="1" flipV="1">
              <a:off x="2996" y="1310"/>
              <a:ext cx="272" cy="68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75" name="Line 37"/>
            <p:cNvSpPr>
              <a:spLocks noChangeAspect="1" noChangeShapeType="1"/>
            </p:cNvSpPr>
            <p:nvPr/>
          </p:nvSpPr>
          <p:spPr bwMode="auto">
            <a:xfrm flipV="1">
              <a:off x="3400" y="1319"/>
              <a:ext cx="272" cy="68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</p:grpSp>
      <p:sp>
        <p:nvSpPr>
          <p:cNvPr id="76" name="Line 42"/>
          <p:cNvSpPr>
            <a:spLocks noChangeShapeType="1"/>
          </p:cNvSpPr>
          <p:nvPr/>
        </p:nvSpPr>
        <p:spPr bwMode="auto">
          <a:xfrm>
            <a:off x="5253038" y="1869281"/>
            <a:ext cx="900112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</a:endParaRPr>
          </a:p>
        </p:txBody>
      </p:sp>
      <p:graphicFrame>
        <p:nvGraphicFramePr>
          <p:cNvPr id="77" name="Object 8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3865183"/>
              </p:ext>
            </p:extLst>
          </p:nvPr>
        </p:nvGraphicFramePr>
        <p:xfrm>
          <a:off x="4427538" y="3121819"/>
          <a:ext cx="16002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17" name="Equation" r:id="rId5" imgW="1590570" imgH="457200" progId="Equation.3">
                  <p:embed/>
                </p:oleObj>
              </mc:Choice>
              <mc:Fallback>
                <p:oleObj name="Equation" r:id="rId5" imgW="1590570" imgH="457200" progId="Equation.3">
                  <p:embed/>
                  <p:pic>
                    <p:nvPicPr>
                      <p:cNvPr id="77" name="Object 8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7538" y="3121819"/>
                        <a:ext cx="1600200" cy="469900"/>
                      </a:xfrm>
                      <a:prstGeom prst="rect">
                        <a:avLst/>
                      </a:prstGeom>
                      <a:noFill/>
                      <a:ln w="3175">
                        <a:solidFill>
                          <a:srgbClr val="000000"/>
                        </a:solidFill>
                        <a:prstDash val="lgDash"/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" name="Text Box 91"/>
          <p:cNvSpPr txBox="1">
            <a:spLocks noChangeArrowheads="1"/>
          </p:cNvSpPr>
          <p:nvPr/>
        </p:nvSpPr>
        <p:spPr bwMode="auto">
          <a:xfrm>
            <a:off x="6496050" y="2328069"/>
            <a:ext cx="7096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(x</a:t>
            </a:r>
            <a:r>
              <a:rPr kumimoji="0" lang="de-DE" altLang="de-DE" sz="1200" b="0" i="0" u="none" strike="noStrike" kern="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3</a:t>
            </a:r>
            <a:r>
              <a:rPr kumimoji="0" lang="de-DE" altLang="de-DE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 y</a:t>
            </a:r>
            <a:r>
              <a:rPr kumimoji="0" lang="de-DE" altLang="de-DE" sz="1200" b="0" i="0" u="none" strike="noStrike" kern="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3</a:t>
            </a:r>
            <a:r>
              <a:rPr kumimoji="0" lang="de-DE" altLang="de-DE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 t</a:t>
            </a:r>
            <a:r>
              <a:rPr kumimoji="0" lang="de-DE" altLang="de-DE" sz="1200" b="0" i="0" u="none" strike="noStrike" kern="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3</a:t>
            </a:r>
            <a:r>
              <a:rPr kumimoji="0" lang="de-DE" altLang="de-DE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)</a:t>
            </a:r>
          </a:p>
        </p:txBody>
      </p:sp>
      <p:sp>
        <p:nvSpPr>
          <p:cNvPr id="79" name="Line 92"/>
          <p:cNvSpPr>
            <a:spLocks noChangeShapeType="1"/>
          </p:cNvSpPr>
          <p:nvPr/>
        </p:nvSpPr>
        <p:spPr bwMode="auto">
          <a:xfrm flipV="1">
            <a:off x="5235575" y="1583531"/>
            <a:ext cx="936625" cy="288925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80" name="Text Box 93"/>
          <p:cNvSpPr txBox="1">
            <a:spLocks noChangeArrowheads="1"/>
          </p:cNvSpPr>
          <p:nvPr/>
        </p:nvSpPr>
        <p:spPr bwMode="auto">
          <a:xfrm>
            <a:off x="6638925" y="4407694"/>
            <a:ext cx="1893888" cy="1038225"/>
          </a:xfrm>
          <a:prstGeom prst="rect">
            <a:avLst/>
          </a:prstGeom>
          <a:noFill/>
          <a:ln w="317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experimental results: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400" b="0" i="0" u="none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velocity </a:t>
            </a:r>
            <a:r>
              <a:rPr kumimoji="0" lang="el-GR" altLang="de-DE" sz="1400" b="0" i="0" u="none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β</a:t>
            </a:r>
            <a:endParaRPr kumimoji="0" lang="de-DE" altLang="de-DE" sz="1400" b="0" i="0" u="none" strike="noStrike" kern="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400" b="0" i="0" u="none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beam energy E/A</a:t>
            </a:r>
            <a:r>
              <a:rPr kumimoji="0" lang="de-DE" altLang="de-DE" sz="1400" b="0" i="0" u="none" strike="noStrike" kern="0" cap="none" spc="0" normalizeH="0" baseline="-2500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1</a:t>
            </a:r>
            <a:endParaRPr kumimoji="0" lang="de-DE" altLang="de-DE" sz="1400" b="0" i="0" u="none" strike="noStrike" kern="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400" b="0" i="0" u="none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scattering angle </a:t>
            </a:r>
            <a:r>
              <a:rPr kumimoji="0" lang="el-GR" altLang="de-DE" sz="1400" b="0" i="0" u="none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θ</a:t>
            </a:r>
            <a:r>
              <a:rPr kumimoji="0" lang="de-DE" altLang="de-DE" sz="1400" b="0" i="0" u="none" strike="noStrike" kern="0" cap="none" spc="0" normalizeH="0" baseline="-2500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cm</a:t>
            </a:r>
            <a:endParaRPr kumimoji="0" lang="el-GR" altLang="de-DE" sz="1400" b="0" i="0" u="none" strike="noStrike" kern="0" cap="none" spc="0" normalizeH="0" baseline="-2500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360000" y="5940431"/>
            <a:ext cx="18861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MCP ≡ micro channel plate</a:t>
            </a:r>
            <a:endParaRPr lang="en-US" sz="120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Slowed down beams – experimental set-up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65473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9" grpId="0"/>
      <p:bldP spid="8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11" descr="EMA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1052736"/>
            <a:ext cx="35306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Line 28"/>
          <p:cNvSpPr>
            <a:spLocks noChangeShapeType="1"/>
          </p:cNvSpPr>
          <p:nvPr/>
        </p:nvSpPr>
        <p:spPr bwMode="auto">
          <a:xfrm>
            <a:off x="1692275" y="2348136"/>
            <a:ext cx="0" cy="1657350"/>
          </a:xfrm>
          <a:prstGeom prst="line">
            <a:avLst/>
          </a:prstGeom>
          <a:noFill/>
          <a:ln w="15875">
            <a:solidFill>
              <a:srgbClr val="FF000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6" name="Text Box 29"/>
          <p:cNvSpPr txBox="1">
            <a:spLocks noChangeArrowheads="1"/>
          </p:cNvSpPr>
          <p:nvPr/>
        </p:nvSpPr>
        <p:spPr bwMode="auto">
          <a:xfrm>
            <a:off x="1662113" y="3573686"/>
            <a:ext cx="3889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400" smtClean="0">
                <a:solidFill>
                  <a:srgbClr val="FF0000"/>
                </a:solidFill>
                <a:latin typeface="Times New Roman" pitchFamily="18" charset="0"/>
              </a:rPr>
              <a:t>V</a:t>
            </a:r>
            <a:r>
              <a:rPr lang="en-US" altLang="de-DE" sz="1400" baseline="-25000" smtClean="0">
                <a:solidFill>
                  <a:srgbClr val="FF0000"/>
                </a:solidFill>
                <a:latin typeface="Times New Roman" pitchFamily="18" charset="0"/>
              </a:rPr>
              <a:t>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feld 1"/>
              <p:cNvSpPr txBox="1"/>
              <p:nvPr/>
            </p:nvSpPr>
            <p:spPr>
              <a:xfrm>
                <a:off x="1260000" y="1331861"/>
                <a:ext cx="7916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𝜉</m:t>
                      </m:r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=1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Textfeld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0000" y="1331861"/>
                <a:ext cx="791627" cy="369332"/>
              </a:xfrm>
              <a:prstGeom prst="rect">
                <a:avLst/>
              </a:prstGeom>
              <a:blipFill>
                <a:blip r:embed="rId4"/>
                <a:stretch>
                  <a:fillRect l="-2308" b="-1475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feld 2"/>
          <p:cNvSpPr txBox="1"/>
          <p:nvPr/>
        </p:nvSpPr>
        <p:spPr>
          <a:xfrm>
            <a:off x="4320000" y="1439861"/>
            <a:ext cx="187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l-GR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ξ</a:t>
            </a:r>
            <a:r>
              <a:rPr lang="de-DE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measures suddenness of interaction</a:t>
            </a:r>
            <a:endParaRPr 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/>
              <p:cNvSpPr txBox="1"/>
              <p:nvPr/>
            </p:nvSpPr>
            <p:spPr>
              <a:xfrm>
                <a:off x="6660000" y="1367861"/>
                <a:ext cx="2002151" cy="5333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latin typeface="Cambria Math"/>
                          <a:ea typeface="Cambria Math"/>
                        </a:rPr>
                        <m:t>𝜉</m:t>
                      </m:r>
                      <m:d>
                        <m:dPr>
                          <m:ctrlPr>
                            <a:rPr lang="en-US" sz="14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1400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𝑐𝑚</m:t>
                              </m:r>
                            </m:sub>
                          </m:sSub>
                        </m:e>
                      </m:d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𝑒𝑥𝑐</m:t>
                              </m:r>
                            </m:sub>
                          </m:sSub>
                        </m:num>
                        <m:den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ℏ∙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𝑐</m:t>
                          </m:r>
                        </m:den>
                      </m:f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𝐷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𝑎</m:t>
                          </m:r>
                        </m:num>
                        <m:den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𝛽</m:t>
                          </m:r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0000" y="1367861"/>
                <a:ext cx="2002151" cy="533351"/>
              </a:xfrm>
              <a:prstGeom prst="rect">
                <a:avLst/>
              </a:prstGeom>
              <a:blipFill>
                <a:blip r:embed="rId5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feld 4"/>
          <p:cNvSpPr txBox="1"/>
          <p:nvPr/>
        </p:nvSpPr>
        <p:spPr>
          <a:xfrm>
            <a:off x="4320000" y="2699861"/>
            <a:ext cx="3717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“adiabatic limit”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(single step) excitation </a:t>
            </a:r>
            <a:r>
              <a:rPr lang="el-GR" sz="1400" b="1" dirty="0" smtClean="0">
                <a:latin typeface="Times New Roman"/>
                <a:cs typeface="Times New Roman"/>
              </a:rPr>
              <a:t>ξ</a:t>
            </a:r>
            <a:r>
              <a:rPr lang="de-DE" sz="1400" b="1" dirty="0" smtClean="0">
                <a:latin typeface="Times New Roman"/>
                <a:cs typeface="Times New Roman"/>
              </a:rPr>
              <a:t> = 1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320000" y="3815861"/>
            <a:ext cx="2247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maximum energy transfer:</a:t>
            </a:r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feld 19"/>
              <p:cNvSpPr txBox="1"/>
              <p:nvPr/>
            </p:nvSpPr>
            <p:spPr>
              <a:xfrm>
                <a:off x="6660000" y="3707861"/>
                <a:ext cx="1791388" cy="5014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𝑒𝑥𝑐</m:t>
                          </m:r>
                        </m:sub>
                      </m:sSub>
                      <m:r>
                        <a:rPr lang="de-DE" sz="1400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=ℏ∙</m:t>
                      </m:r>
                      <m:r>
                        <a:rPr lang="de-DE" sz="1400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𝑐</m:t>
                      </m:r>
                      <m:r>
                        <a:rPr lang="de-DE" sz="1400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𝛽</m:t>
                          </m:r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𝛾</m:t>
                          </m:r>
                        </m:num>
                        <m:den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𝐷</m:t>
                          </m:r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0" name="Textfeld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0000" y="3707861"/>
                <a:ext cx="1791388" cy="501419"/>
              </a:xfrm>
              <a:prstGeom prst="rect">
                <a:avLst/>
              </a:prstGeom>
              <a:blipFill>
                <a:blip r:embed="rId6"/>
                <a:stretch>
                  <a:fillRect b="-243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High-energy Coulomb excitation </a:t>
            </a:r>
            <a:r>
              <a:rPr lang="en-US" sz="1800" dirty="0" smtClean="0">
                <a:solidFill>
                  <a:schemeClr val="tx1"/>
                </a:solidFill>
              </a:rPr>
              <a:t>– energy transfer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01126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0"/>
          <p:cNvGrpSpPr>
            <a:grpSpLocks/>
          </p:cNvGrpSpPr>
          <p:nvPr/>
        </p:nvGrpSpPr>
        <p:grpSpPr bwMode="auto">
          <a:xfrm>
            <a:off x="1511300" y="1510506"/>
            <a:ext cx="217488" cy="712788"/>
            <a:chOff x="793" y="1384"/>
            <a:chExt cx="137" cy="449"/>
          </a:xfrm>
        </p:grpSpPr>
        <p:sp>
          <p:nvSpPr>
            <p:cNvPr id="6" name="Rectangle 31"/>
            <p:cNvSpPr>
              <a:spLocks noChangeArrowheads="1"/>
            </p:cNvSpPr>
            <p:nvPr/>
          </p:nvSpPr>
          <p:spPr bwMode="auto">
            <a:xfrm>
              <a:off x="793" y="1473"/>
              <a:ext cx="137" cy="272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7" name="AutoShape 32"/>
            <p:cNvSpPr>
              <a:spLocks noChangeArrowheads="1"/>
            </p:cNvSpPr>
            <p:nvPr/>
          </p:nvSpPr>
          <p:spPr bwMode="auto">
            <a:xfrm rot="5400000">
              <a:off x="815" y="1720"/>
              <a:ext cx="91" cy="136"/>
            </a:xfrm>
            <a:prstGeom prst="rtTriangle">
              <a:avLst/>
            </a:pr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8" name="AutoShape 33"/>
            <p:cNvSpPr>
              <a:spLocks noChangeArrowheads="1"/>
            </p:cNvSpPr>
            <p:nvPr/>
          </p:nvSpPr>
          <p:spPr bwMode="auto">
            <a:xfrm rot="5400000" flipH="1" flipV="1">
              <a:off x="815" y="1362"/>
              <a:ext cx="91" cy="136"/>
            </a:xfrm>
            <a:prstGeom prst="rtTriangle">
              <a:avLst/>
            </a:pr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</p:grpSp>
      <p:sp>
        <p:nvSpPr>
          <p:cNvPr id="9" name="Line 29"/>
          <p:cNvSpPr>
            <a:spLocks noChangeShapeType="1"/>
          </p:cNvSpPr>
          <p:nvPr/>
        </p:nvSpPr>
        <p:spPr bwMode="auto">
          <a:xfrm>
            <a:off x="1619250" y="1870869"/>
            <a:ext cx="3598863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</a:endParaRPr>
          </a:p>
        </p:txBody>
      </p:sp>
      <p:grpSp>
        <p:nvGrpSpPr>
          <p:cNvPr id="10" name="Group 18"/>
          <p:cNvGrpSpPr>
            <a:grpSpLocks/>
          </p:cNvGrpSpPr>
          <p:nvPr/>
        </p:nvGrpSpPr>
        <p:grpSpPr bwMode="auto">
          <a:xfrm>
            <a:off x="2411413" y="1510506"/>
            <a:ext cx="217487" cy="712788"/>
            <a:chOff x="793" y="1384"/>
            <a:chExt cx="137" cy="449"/>
          </a:xfrm>
        </p:grpSpPr>
        <p:sp>
          <p:nvSpPr>
            <p:cNvPr id="11" name="Rectangle 13"/>
            <p:cNvSpPr>
              <a:spLocks noChangeArrowheads="1"/>
            </p:cNvSpPr>
            <p:nvPr/>
          </p:nvSpPr>
          <p:spPr bwMode="auto">
            <a:xfrm>
              <a:off x="793" y="1473"/>
              <a:ext cx="137" cy="272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12" name="AutoShape 16"/>
            <p:cNvSpPr>
              <a:spLocks noChangeArrowheads="1"/>
            </p:cNvSpPr>
            <p:nvPr/>
          </p:nvSpPr>
          <p:spPr bwMode="auto">
            <a:xfrm rot="5400000">
              <a:off x="815" y="1720"/>
              <a:ext cx="91" cy="136"/>
            </a:xfrm>
            <a:prstGeom prst="rtTriangl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13" name="AutoShape 17"/>
            <p:cNvSpPr>
              <a:spLocks noChangeArrowheads="1"/>
            </p:cNvSpPr>
            <p:nvPr/>
          </p:nvSpPr>
          <p:spPr bwMode="auto">
            <a:xfrm rot="5400000" flipH="1" flipV="1">
              <a:off x="815" y="1362"/>
              <a:ext cx="91" cy="136"/>
            </a:xfrm>
            <a:prstGeom prst="rtTriangl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</p:grpSp>
      <p:grpSp>
        <p:nvGrpSpPr>
          <p:cNvPr id="14" name="Group 23"/>
          <p:cNvGrpSpPr>
            <a:grpSpLocks/>
          </p:cNvGrpSpPr>
          <p:nvPr/>
        </p:nvGrpSpPr>
        <p:grpSpPr bwMode="auto">
          <a:xfrm>
            <a:off x="4497388" y="1510506"/>
            <a:ext cx="217487" cy="712788"/>
            <a:chOff x="793" y="1384"/>
            <a:chExt cx="137" cy="449"/>
          </a:xfrm>
        </p:grpSpPr>
        <p:sp>
          <p:nvSpPr>
            <p:cNvPr id="15" name="Rectangle 24"/>
            <p:cNvSpPr>
              <a:spLocks noChangeArrowheads="1"/>
            </p:cNvSpPr>
            <p:nvPr/>
          </p:nvSpPr>
          <p:spPr bwMode="auto">
            <a:xfrm>
              <a:off x="793" y="1473"/>
              <a:ext cx="137" cy="272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16" name="AutoShape 25"/>
            <p:cNvSpPr>
              <a:spLocks noChangeArrowheads="1"/>
            </p:cNvSpPr>
            <p:nvPr/>
          </p:nvSpPr>
          <p:spPr bwMode="auto">
            <a:xfrm rot="5400000">
              <a:off x="815" y="1720"/>
              <a:ext cx="91" cy="136"/>
            </a:xfrm>
            <a:prstGeom prst="rtTriangl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17" name="AutoShape 26"/>
            <p:cNvSpPr>
              <a:spLocks noChangeArrowheads="1"/>
            </p:cNvSpPr>
            <p:nvPr/>
          </p:nvSpPr>
          <p:spPr bwMode="auto">
            <a:xfrm rot="5400000" flipH="1" flipV="1">
              <a:off x="815" y="1362"/>
              <a:ext cx="91" cy="136"/>
            </a:xfrm>
            <a:prstGeom prst="rtTriangl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</p:grpSp>
      <p:sp>
        <p:nvSpPr>
          <p:cNvPr id="18" name="AutoShape 28"/>
          <p:cNvSpPr>
            <a:spLocks noChangeArrowheads="1"/>
          </p:cNvSpPr>
          <p:nvPr/>
        </p:nvSpPr>
        <p:spPr bwMode="auto">
          <a:xfrm rot="10800000">
            <a:off x="1943100" y="1539081"/>
            <a:ext cx="71438" cy="647700"/>
          </a:xfrm>
          <a:prstGeom prst="rtTriangle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19" name="AutoShape 27"/>
          <p:cNvSpPr>
            <a:spLocks noChangeArrowheads="1"/>
          </p:cNvSpPr>
          <p:nvPr/>
        </p:nvSpPr>
        <p:spPr bwMode="auto">
          <a:xfrm>
            <a:off x="1908175" y="1610519"/>
            <a:ext cx="71438" cy="647700"/>
          </a:xfrm>
          <a:prstGeom prst="rtTriangle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</a:endParaRPr>
          </a:p>
        </p:txBody>
      </p: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5148263" y="1510506"/>
            <a:ext cx="217487" cy="712788"/>
            <a:chOff x="793" y="1384"/>
            <a:chExt cx="137" cy="449"/>
          </a:xfrm>
        </p:grpSpPr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793" y="1473"/>
              <a:ext cx="137" cy="27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22" name="AutoShape 21"/>
            <p:cNvSpPr>
              <a:spLocks noChangeArrowheads="1"/>
            </p:cNvSpPr>
            <p:nvPr/>
          </p:nvSpPr>
          <p:spPr bwMode="auto">
            <a:xfrm rot="5400000">
              <a:off x="815" y="1720"/>
              <a:ext cx="91" cy="136"/>
            </a:xfrm>
            <a:prstGeom prst="rtTriangl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23" name="AutoShape 22"/>
            <p:cNvSpPr>
              <a:spLocks noChangeArrowheads="1"/>
            </p:cNvSpPr>
            <p:nvPr/>
          </p:nvSpPr>
          <p:spPr bwMode="auto">
            <a:xfrm rot="5400000" flipH="1" flipV="1">
              <a:off x="815" y="1362"/>
              <a:ext cx="91" cy="136"/>
            </a:xfrm>
            <a:prstGeom prst="rtTriangl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</p:grpSp>
      <p:sp>
        <p:nvSpPr>
          <p:cNvPr id="25" name="Text Box 45"/>
          <p:cNvSpPr txBox="1">
            <a:spLocks noChangeArrowheads="1"/>
          </p:cNvSpPr>
          <p:nvPr/>
        </p:nvSpPr>
        <p:spPr bwMode="auto">
          <a:xfrm>
            <a:off x="5073650" y="1204119"/>
            <a:ext cx="5746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2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target</a:t>
            </a:r>
          </a:p>
        </p:txBody>
      </p:sp>
      <p:sp>
        <p:nvSpPr>
          <p:cNvPr id="26" name="Text Box 46"/>
          <p:cNvSpPr txBox="1">
            <a:spLocks noChangeArrowheads="1"/>
          </p:cNvSpPr>
          <p:nvPr/>
        </p:nvSpPr>
        <p:spPr bwMode="auto">
          <a:xfrm>
            <a:off x="1619250" y="1204119"/>
            <a:ext cx="777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2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degrader</a:t>
            </a:r>
          </a:p>
        </p:txBody>
      </p:sp>
      <p:grpSp>
        <p:nvGrpSpPr>
          <p:cNvPr id="27" name="Group 38"/>
          <p:cNvGrpSpPr>
            <a:grpSpLocks/>
          </p:cNvGrpSpPr>
          <p:nvPr/>
        </p:nvGrpSpPr>
        <p:grpSpPr bwMode="auto">
          <a:xfrm>
            <a:off x="1042988" y="1510506"/>
            <a:ext cx="217487" cy="712788"/>
            <a:chOff x="793" y="1384"/>
            <a:chExt cx="137" cy="449"/>
          </a:xfrm>
        </p:grpSpPr>
        <p:sp>
          <p:nvSpPr>
            <p:cNvPr id="28" name="Rectangle 39"/>
            <p:cNvSpPr>
              <a:spLocks noChangeArrowheads="1"/>
            </p:cNvSpPr>
            <p:nvPr/>
          </p:nvSpPr>
          <p:spPr bwMode="auto">
            <a:xfrm>
              <a:off x="793" y="1473"/>
              <a:ext cx="137" cy="272"/>
            </a:xfrm>
            <a:prstGeom prst="rect">
              <a:avLst/>
            </a:prstGeom>
            <a:solidFill>
              <a:srgbClr val="BBE0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29" name="AutoShape 40"/>
            <p:cNvSpPr>
              <a:spLocks noChangeArrowheads="1"/>
            </p:cNvSpPr>
            <p:nvPr/>
          </p:nvSpPr>
          <p:spPr bwMode="auto">
            <a:xfrm rot="5400000">
              <a:off x="815" y="1720"/>
              <a:ext cx="91" cy="136"/>
            </a:xfrm>
            <a:prstGeom prst="rtTriangle">
              <a:avLst/>
            </a:prstGeom>
            <a:solidFill>
              <a:srgbClr val="BBE0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30" name="AutoShape 41"/>
            <p:cNvSpPr>
              <a:spLocks noChangeArrowheads="1"/>
            </p:cNvSpPr>
            <p:nvPr/>
          </p:nvSpPr>
          <p:spPr bwMode="auto">
            <a:xfrm rot="5400000" flipH="1" flipV="1">
              <a:off x="815" y="1362"/>
              <a:ext cx="91" cy="136"/>
            </a:xfrm>
            <a:prstGeom prst="rtTriangle">
              <a:avLst/>
            </a:prstGeom>
            <a:solidFill>
              <a:srgbClr val="BBE0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</p:grpSp>
      <p:grpSp>
        <p:nvGrpSpPr>
          <p:cNvPr id="31" name="Group 34"/>
          <p:cNvGrpSpPr>
            <a:grpSpLocks/>
          </p:cNvGrpSpPr>
          <p:nvPr/>
        </p:nvGrpSpPr>
        <p:grpSpPr bwMode="auto">
          <a:xfrm>
            <a:off x="468313" y="1510506"/>
            <a:ext cx="217487" cy="712788"/>
            <a:chOff x="793" y="1384"/>
            <a:chExt cx="137" cy="449"/>
          </a:xfrm>
        </p:grpSpPr>
        <p:sp>
          <p:nvSpPr>
            <p:cNvPr id="32" name="Rectangle 35"/>
            <p:cNvSpPr>
              <a:spLocks noChangeArrowheads="1"/>
            </p:cNvSpPr>
            <p:nvPr/>
          </p:nvSpPr>
          <p:spPr bwMode="auto">
            <a:xfrm>
              <a:off x="793" y="1473"/>
              <a:ext cx="137" cy="272"/>
            </a:xfrm>
            <a:prstGeom prst="rect">
              <a:avLst/>
            </a:prstGeom>
            <a:solidFill>
              <a:srgbClr val="BBE0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33" name="AutoShape 36"/>
            <p:cNvSpPr>
              <a:spLocks noChangeArrowheads="1"/>
            </p:cNvSpPr>
            <p:nvPr/>
          </p:nvSpPr>
          <p:spPr bwMode="auto">
            <a:xfrm rot="5400000">
              <a:off x="815" y="1720"/>
              <a:ext cx="91" cy="136"/>
            </a:xfrm>
            <a:prstGeom prst="rtTriangle">
              <a:avLst/>
            </a:prstGeom>
            <a:solidFill>
              <a:srgbClr val="BBE0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34" name="AutoShape 37"/>
            <p:cNvSpPr>
              <a:spLocks noChangeArrowheads="1"/>
            </p:cNvSpPr>
            <p:nvPr/>
          </p:nvSpPr>
          <p:spPr bwMode="auto">
            <a:xfrm rot="5400000" flipH="1" flipV="1">
              <a:off x="815" y="1362"/>
              <a:ext cx="91" cy="136"/>
            </a:xfrm>
            <a:prstGeom prst="rtTriangle">
              <a:avLst/>
            </a:prstGeom>
            <a:solidFill>
              <a:srgbClr val="BBE0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</p:grpSp>
      <p:sp>
        <p:nvSpPr>
          <p:cNvPr id="35" name="Line 47"/>
          <p:cNvSpPr>
            <a:spLocks noChangeShapeType="1"/>
          </p:cNvSpPr>
          <p:nvPr/>
        </p:nvSpPr>
        <p:spPr bwMode="auto">
          <a:xfrm>
            <a:off x="431800" y="1869281"/>
            <a:ext cx="10795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lgDash"/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39" name="Text Box 51"/>
          <p:cNvSpPr txBox="1">
            <a:spLocks noChangeArrowheads="1"/>
          </p:cNvSpPr>
          <p:nvPr/>
        </p:nvSpPr>
        <p:spPr bwMode="auto">
          <a:xfrm>
            <a:off x="179388" y="2258219"/>
            <a:ext cx="16986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2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TPC-1     TPC-2   SC41</a:t>
            </a:r>
          </a:p>
        </p:txBody>
      </p:sp>
      <p:sp>
        <p:nvSpPr>
          <p:cNvPr id="40" name="Text Box 52"/>
          <p:cNvSpPr txBox="1">
            <a:spLocks noChangeArrowheads="1"/>
          </p:cNvSpPr>
          <p:nvPr/>
        </p:nvSpPr>
        <p:spPr bwMode="auto">
          <a:xfrm>
            <a:off x="2195513" y="2329656"/>
            <a:ext cx="28352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       (x</a:t>
            </a:r>
            <a:r>
              <a:rPr kumimoji="0" lang="de-DE" altLang="de-DE" sz="1200" b="0" i="0" u="none" strike="noStrike" kern="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1</a:t>
            </a:r>
            <a:r>
              <a:rPr kumimoji="0" lang="de-DE" altLang="de-DE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 y</a:t>
            </a:r>
            <a:r>
              <a:rPr kumimoji="0" lang="de-DE" altLang="de-DE" sz="1200" b="0" i="0" u="none" strike="noStrike" kern="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1</a:t>
            </a:r>
            <a:r>
              <a:rPr kumimoji="0" lang="de-DE" altLang="de-DE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 t</a:t>
            </a:r>
            <a:r>
              <a:rPr kumimoji="0" lang="de-DE" altLang="de-DE" sz="1200" b="0" i="0" u="none" strike="noStrike" kern="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1</a:t>
            </a:r>
            <a:r>
              <a:rPr kumimoji="0" lang="de-DE" altLang="de-DE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)                                   (x</a:t>
            </a:r>
            <a:r>
              <a:rPr kumimoji="0" lang="de-DE" altLang="de-DE" sz="1200" b="0" i="0" u="none" strike="noStrike" kern="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2</a:t>
            </a:r>
            <a:r>
              <a:rPr kumimoji="0" lang="de-DE" altLang="de-DE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 y</a:t>
            </a:r>
            <a:r>
              <a:rPr kumimoji="0" lang="de-DE" altLang="de-DE" sz="1200" b="0" i="0" u="none" strike="noStrike" kern="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2</a:t>
            </a:r>
            <a:r>
              <a:rPr kumimoji="0" lang="de-DE" altLang="de-DE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 t</a:t>
            </a:r>
            <a:r>
              <a:rPr kumimoji="0" lang="de-DE" altLang="de-DE" sz="1200" b="0" i="0" u="none" strike="noStrike" kern="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2</a:t>
            </a:r>
            <a:r>
              <a:rPr kumimoji="0" lang="de-DE" altLang="de-DE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)</a:t>
            </a:r>
            <a:endParaRPr kumimoji="0" lang="de-DE" altLang="de-DE" sz="1200" b="0" i="0" u="none" strike="noStrike" kern="0" cap="none" spc="0" normalizeH="0" baseline="-2500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</a:endParaRPr>
          </a:p>
        </p:txBody>
      </p:sp>
      <p:grpSp>
        <p:nvGrpSpPr>
          <p:cNvPr id="42" name="Group 4"/>
          <p:cNvGrpSpPr>
            <a:grpSpLocks noChangeAspect="1"/>
          </p:cNvGrpSpPr>
          <p:nvPr/>
        </p:nvGrpSpPr>
        <p:grpSpPr bwMode="auto">
          <a:xfrm>
            <a:off x="5757863" y="1124744"/>
            <a:ext cx="782637" cy="1484312"/>
            <a:chOff x="2426" y="1253"/>
            <a:chExt cx="1815" cy="1814"/>
          </a:xfrm>
        </p:grpSpPr>
        <p:sp>
          <p:nvSpPr>
            <p:cNvPr id="43" name="Oval 5"/>
            <p:cNvSpPr>
              <a:spLocks noChangeAspect="1" noChangeArrowheads="1"/>
            </p:cNvSpPr>
            <p:nvPr/>
          </p:nvSpPr>
          <p:spPr bwMode="auto">
            <a:xfrm>
              <a:off x="2426" y="1253"/>
              <a:ext cx="1814" cy="1814"/>
            </a:xfrm>
            <a:prstGeom prst="ellipse">
              <a:avLst/>
            </a:prstGeom>
            <a:solidFill>
              <a:srgbClr val="BABD8D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34" charset="-128"/>
              </a:endParaRPr>
            </a:p>
          </p:txBody>
        </p:sp>
        <p:sp>
          <p:nvSpPr>
            <p:cNvPr id="44" name="Oval 6"/>
            <p:cNvSpPr>
              <a:spLocks noChangeAspect="1" noChangeArrowheads="1"/>
            </p:cNvSpPr>
            <p:nvPr/>
          </p:nvSpPr>
          <p:spPr bwMode="auto">
            <a:xfrm>
              <a:off x="2653" y="1479"/>
              <a:ext cx="1360" cy="1361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34" charset="-128"/>
              </a:endParaRPr>
            </a:p>
          </p:txBody>
        </p:sp>
        <p:sp>
          <p:nvSpPr>
            <p:cNvPr id="45" name="Oval 7"/>
            <p:cNvSpPr>
              <a:spLocks noChangeAspect="1" noChangeArrowheads="1"/>
            </p:cNvSpPr>
            <p:nvPr/>
          </p:nvSpPr>
          <p:spPr bwMode="auto">
            <a:xfrm>
              <a:off x="2699" y="1525"/>
              <a:ext cx="1270" cy="1270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34" charset="-128"/>
              </a:endParaRPr>
            </a:p>
          </p:txBody>
        </p:sp>
        <p:sp>
          <p:nvSpPr>
            <p:cNvPr id="46" name="Oval 8"/>
            <p:cNvSpPr>
              <a:spLocks noChangeAspect="1" noChangeArrowheads="1"/>
            </p:cNvSpPr>
            <p:nvPr/>
          </p:nvSpPr>
          <p:spPr bwMode="auto">
            <a:xfrm>
              <a:off x="2744" y="1570"/>
              <a:ext cx="1179" cy="1179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34" charset="-128"/>
              </a:endParaRPr>
            </a:p>
          </p:txBody>
        </p:sp>
        <p:sp>
          <p:nvSpPr>
            <p:cNvPr id="47" name="Oval 9"/>
            <p:cNvSpPr>
              <a:spLocks noChangeAspect="1" noChangeArrowheads="1"/>
            </p:cNvSpPr>
            <p:nvPr/>
          </p:nvSpPr>
          <p:spPr bwMode="auto">
            <a:xfrm>
              <a:off x="2789" y="1616"/>
              <a:ext cx="1088" cy="1088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34" charset="-128"/>
              </a:endParaRPr>
            </a:p>
          </p:txBody>
        </p:sp>
        <p:sp>
          <p:nvSpPr>
            <p:cNvPr id="48" name="Oval 10"/>
            <p:cNvSpPr>
              <a:spLocks noChangeAspect="1" noChangeArrowheads="1"/>
            </p:cNvSpPr>
            <p:nvPr/>
          </p:nvSpPr>
          <p:spPr bwMode="auto">
            <a:xfrm>
              <a:off x="2835" y="1661"/>
              <a:ext cx="997" cy="997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34" charset="-128"/>
              </a:endParaRPr>
            </a:p>
          </p:txBody>
        </p:sp>
        <p:sp>
          <p:nvSpPr>
            <p:cNvPr id="49" name="Oval 11"/>
            <p:cNvSpPr>
              <a:spLocks noChangeAspect="1" noChangeArrowheads="1"/>
            </p:cNvSpPr>
            <p:nvPr/>
          </p:nvSpPr>
          <p:spPr bwMode="auto">
            <a:xfrm>
              <a:off x="2880" y="1706"/>
              <a:ext cx="907" cy="907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34" charset="-128"/>
              </a:endParaRPr>
            </a:p>
          </p:txBody>
        </p:sp>
        <p:sp>
          <p:nvSpPr>
            <p:cNvPr id="50" name="Oval 12"/>
            <p:cNvSpPr>
              <a:spLocks noChangeAspect="1" noChangeArrowheads="1"/>
            </p:cNvSpPr>
            <p:nvPr/>
          </p:nvSpPr>
          <p:spPr bwMode="auto">
            <a:xfrm>
              <a:off x="2925" y="1752"/>
              <a:ext cx="816" cy="816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34" charset="-128"/>
              </a:endParaRPr>
            </a:p>
          </p:txBody>
        </p:sp>
        <p:sp>
          <p:nvSpPr>
            <p:cNvPr id="51" name="Oval 13"/>
            <p:cNvSpPr>
              <a:spLocks noChangeAspect="1" noChangeArrowheads="1"/>
            </p:cNvSpPr>
            <p:nvPr/>
          </p:nvSpPr>
          <p:spPr bwMode="auto">
            <a:xfrm>
              <a:off x="2971" y="1797"/>
              <a:ext cx="725" cy="725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34" charset="-128"/>
              </a:endParaRPr>
            </a:p>
          </p:txBody>
        </p:sp>
        <p:sp>
          <p:nvSpPr>
            <p:cNvPr id="52" name="Oval 14"/>
            <p:cNvSpPr>
              <a:spLocks noChangeAspect="1" noChangeArrowheads="1"/>
            </p:cNvSpPr>
            <p:nvPr/>
          </p:nvSpPr>
          <p:spPr bwMode="auto">
            <a:xfrm>
              <a:off x="3016" y="1842"/>
              <a:ext cx="635" cy="635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34" charset="-128"/>
              </a:endParaRPr>
            </a:p>
          </p:txBody>
        </p:sp>
        <p:sp>
          <p:nvSpPr>
            <p:cNvPr id="53" name="Oval 15"/>
            <p:cNvSpPr>
              <a:spLocks noChangeAspect="1" noChangeArrowheads="1"/>
            </p:cNvSpPr>
            <p:nvPr/>
          </p:nvSpPr>
          <p:spPr bwMode="auto">
            <a:xfrm>
              <a:off x="3061" y="1888"/>
              <a:ext cx="544" cy="544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34" charset="-128"/>
              </a:endParaRPr>
            </a:p>
          </p:txBody>
        </p:sp>
        <p:sp>
          <p:nvSpPr>
            <p:cNvPr id="54" name="Oval 16"/>
            <p:cNvSpPr>
              <a:spLocks noChangeAspect="1" noChangeArrowheads="1"/>
            </p:cNvSpPr>
            <p:nvPr/>
          </p:nvSpPr>
          <p:spPr bwMode="auto">
            <a:xfrm>
              <a:off x="2608" y="1434"/>
              <a:ext cx="1451" cy="1451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34" charset="-128"/>
              </a:endParaRPr>
            </a:p>
          </p:txBody>
        </p:sp>
        <p:sp>
          <p:nvSpPr>
            <p:cNvPr id="55" name="Oval 17"/>
            <p:cNvSpPr>
              <a:spLocks noChangeAspect="1" noChangeArrowheads="1"/>
            </p:cNvSpPr>
            <p:nvPr/>
          </p:nvSpPr>
          <p:spPr bwMode="auto">
            <a:xfrm>
              <a:off x="2562" y="1389"/>
              <a:ext cx="1542" cy="1542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34" charset="-128"/>
              </a:endParaRPr>
            </a:p>
          </p:txBody>
        </p:sp>
        <p:sp>
          <p:nvSpPr>
            <p:cNvPr id="56" name="Oval 18"/>
            <p:cNvSpPr>
              <a:spLocks noChangeAspect="1" noChangeArrowheads="1"/>
            </p:cNvSpPr>
            <p:nvPr/>
          </p:nvSpPr>
          <p:spPr bwMode="auto">
            <a:xfrm>
              <a:off x="3107" y="1934"/>
              <a:ext cx="453" cy="453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34" charset="-128"/>
              </a:endParaRPr>
            </a:p>
          </p:txBody>
        </p:sp>
        <p:sp>
          <p:nvSpPr>
            <p:cNvPr id="57" name="Oval 19"/>
            <p:cNvSpPr>
              <a:spLocks noChangeAspect="1" noChangeArrowheads="1"/>
            </p:cNvSpPr>
            <p:nvPr/>
          </p:nvSpPr>
          <p:spPr bwMode="auto">
            <a:xfrm>
              <a:off x="2517" y="1344"/>
              <a:ext cx="1632" cy="1632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34" charset="-128"/>
              </a:endParaRPr>
            </a:p>
          </p:txBody>
        </p:sp>
        <p:sp>
          <p:nvSpPr>
            <p:cNvPr id="58" name="Oval 20"/>
            <p:cNvSpPr>
              <a:spLocks noChangeAspect="1" noChangeArrowheads="1"/>
            </p:cNvSpPr>
            <p:nvPr/>
          </p:nvSpPr>
          <p:spPr bwMode="auto">
            <a:xfrm>
              <a:off x="2472" y="1298"/>
              <a:ext cx="1723" cy="1723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34" charset="-128"/>
              </a:endParaRPr>
            </a:p>
          </p:txBody>
        </p:sp>
        <p:sp>
          <p:nvSpPr>
            <p:cNvPr id="59" name="Oval 21"/>
            <p:cNvSpPr>
              <a:spLocks noChangeAspect="1" noChangeArrowheads="1"/>
            </p:cNvSpPr>
            <p:nvPr/>
          </p:nvSpPr>
          <p:spPr bwMode="auto">
            <a:xfrm>
              <a:off x="3152" y="1979"/>
              <a:ext cx="363" cy="36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34" charset="-128"/>
              </a:endParaRPr>
            </a:p>
          </p:txBody>
        </p:sp>
        <p:sp>
          <p:nvSpPr>
            <p:cNvPr id="60" name="Line 22"/>
            <p:cNvSpPr>
              <a:spLocks noChangeAspect="1" noChangeShapeType="1"/>
            </p:cNvSpPr>
            <p:nvPr/>
          </p:nvSpPr>
          <p:spPr bwMode="auto">
            <a:xfrm>
              <a:off x="3334" y="1253"/>
              <a:ext cx="0" cy="7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61" name="Line 23"/>
            <p:cNvSpPr>
              <a:spLocks noChangeAspect="1" noChangeShapeType="1"/>
            </p:cNvSpPr>
            <p:nvPr/>
          </p:nvSpPr>
          <p:spPr bwMode="auto">
            <a:xfrm flipH="1">
              <a:off x="2426" y="2160"/>
              <a:ext cx="72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62" name="Line 24"/>
            <p:cNvSpPr>
              <a:spLocks noChangeAspect="1" noChangeShapeType="1"/>
            </p:cNvSpPr>
            <p:nvPr/>
          </p:nvSpPr>
          <p:spPr bwMode="auto">
            <a:xfrm>
              <a:off x="3515" y="2160"/>
              <a:ext cx="72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63" name="Line 25"/>
            <p:cNvSpPr>
              <a:spLocks noChangeAspect="1" noChangeShapeType="1"/>
            </p:cNvSpPr>
            <p:nvPr/>
          </p:nvSpPr>
          <p:spPr bwMode="auto">
            <a:xfrm>
              <a:off x="3334" y="2341"/>
              <a:ext cx="0" cy="7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64" name="Line 26"/>
            <p:cNvSpPr>
              <a:spLocks noChangeAspect="1" noChangeShapeType="1"/>
            </p:cNvSpPr>
            <p:nvPr/>
          </p:nvSpPr>
          <p:spPr bwMode="auto">
            <a:xfrm flipH="1">
              <a:off x="2493" y="2232"/>
              <a:ext cx="680" cy="27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65" name="Line 27"/>
            <p:cNvSpPr>
              <a:spLocks noChangeAspect="1" noChangeShapeType="1"/>
            </p:cNvSpPr>
            <p:nvPr/>
          </p:nvSpPr>
          <p:spPr bwMode="auto">
            <a:xfrm flipH="1" flipV="1">
              <a:off x="2482" y="1820"/>
              <a:ext cx="680" cy="27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66" name="Line 28"/>
            <p:cNvSpPr>
              <a:spLocks noChangeAspect="1" noChangeShapeType="1"/>
            </p:cNvSpPr>
            <p:nvPr/>
          </p:nvSpPr>
          <p:spPr bwMode="auto">
            <a:xfrm flipV="1">
              <a:off x="3502" y="1811"/>
              <a:ext cx="680" cy="27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67" name="Line 29"/>
            <p:cNvSpPr>
              <a:spLocks noChangeAspect="1" noChangeShapeType="1"/>
            </p:cNvSpPr>
            <p:nvPr/>
          </p:nvSpPr>
          <p:spPr bwMode="auto">
            <a:xfrm>
              <a:off x="3513" y="2206"/>
              <a:ext cx="680" cy="27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68" name="Line 30"/>
            <p:cNvSpPr>
              <a:spLocks noChangeAspect="1" noChangeShapeType="1"/>
            </p:cNvSpPr>
            <p:nvPr/>
          </p:nvSpPr>
          <p:spPr bwMode="auto">
            <a:xfrm flipV="1">
              <a:off x="3470" y="1525"/>
              <a:ext cx="499" cy="49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69" name="Line 31"/>
            <p:cNvSpPr>
              <a:spLocks noChangeAspect="1" noChangeShapeType="1"/>
            </p:cNvSpPr>
            <p:nvPr/>
          </p:nvSpPr>
          <p:spPr bwMode="auto">
            <a:xfrm flipH="1" flipV="1">
              <a:off x="2699" y="1525"/>
              <a:ext cx="499" cy="49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70" name="Line 32"/>
            <p:cNvSpPr>
              <a:spLocks noChangeAspect="1" noChangeShapeType="1"/>
            </p:cNvSpPr>
            <p:nvPr/>
          </p:nvSpPr>
          <p:spPr bwMode="auto">
            <a:xfrm flipH="1">
              <a:off x="2699" y="2296"/>
              <a:ext cx="499" cy="49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71" name="Line 33"/>
            <p:cNvSpPr>
              <a:spLocks noChangeAspect="1" noChangeShapeType="1"/>
            </p:cNvSpPr>
            <p:nvPr/>
          </p:nvSpPr>
          <p:spPr bwMode="auto">
            <a:xfrm>
              <a:off x="3479" y="2276"/>
              <a:ext cx="499" cy="49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72" name="Line 34"/>
            <p:cNvSpPr>
              <a:spLocks noChangeAspect="1" noChangeShapeType="1"/>
            </p:cNvSpPr>
            <p:nvPr/>
          </p:nvSpPr>
          <p:spPr bwMode="auto">
            <a:xfrm>
              <a:off x="3414" y="2319"/>
              <a:ext cx="272" cy="68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73" name="Line 35"/>
            <p:cNvSpPr>
              <a:spLocks noChangeAspect="1" noChangeShapeType="1"/>
            </p:cNvSpPr>
            <p:nvPr/>
          </p:nvSpPr>
          <p:spPr bwMode="auto">
            <a:xfrm flipH="1">
              <a:off x="2983" y="2325"/>
              <a:ext cx="272" cy="68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74" name="Line 36"/>
            <p:cNvSpPr>
              <a:spLocks noChangeAspect="1" noChangeShapeType="1"/>
            </p:cNvSpPr>
            <p:nvPr/>
          </p:nvSpPr>
          <p:spPr bwMode="auto">
            <a:xfrm flipH="1" flipV="1">
              <a:off x="2996" y="1310"/>
              <a:ext cx="272" cy="68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75" name="Line 37"/>
            <p:cNvSpPr>
              <a:spLocks noChangeAspect="1" noChangeShapeType="1"/>
            </p:cNvSpPr>
            <p:nvPr/>
          </p:nvSpPr>
          <p:spPr bwMode="auto">
            <a:xfrm flipV="1">
              <a:off x="3400" y="1319"/>
              <a:ext cx="272" cy="68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</p:grpSp>
      <p:sp>
        <p:nvSpPr>
          <p:cNvPr id="76" name="Line 42"/>
          <p:cNvSpPr>
            <a:spLocks noChangeShapeType="1"/>
          </p:cNvSpPr>
          <p:nvPr/>
        </p:nvSpPr>
        <p:spPr bwMode="auto">
          <a:xfrm>
            <a:off x="5253038" y="1869281"/>
            <a:ext cx="900112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78" name="Text Box 91"/>
          <p:cNvSpPr txBox="1">
            <a:spLocks noChangeArrowheads="1"/>
          </p:cNvSpPr>
          <p:nvPr/>
        </p:nvSpPr>
        <p:spPr bwMode="auto">
          <a:xfrm>
            <a:off x="6496050" y="2328069"/>
            <a:ext cx="7096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(x</a:t>
            </a:r>
            <a:r>
              <a:rPr kumimoji="0" lang="de-DE" altLang="de-DE" sz="1200" b="0" i="0" u="none" strike="noStrike" kern="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3</a:t>
            </a:r>
            <a:r>
              <a:rPr kumimoji="0" lang="de-DE" altLang="de-DE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 y</a:t>
            </a:r>
            <a:r>
              <a:rPr kumimoji="0" lang="de-DE" altLang="de-DE" sz="1200" b="0" i="0" u="none" strike="noStrike" kern="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3</a:t>
            </a:r>
            <a:r>
              <a:rPr kumimoji="0" lang="de-DE" altLang="de-DE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 t</a:t>
            </a:r>
            <a:r>
              <a:rPr kumimoji="0" lang="de-DE" altLang="de-DE" sz="1200" b="0" i="0" u="none" strike="noStrike" kern="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3</a:t>
            </a:r>
            <a:r>
              <a:rPr kumimoji="0" lang="de-DE" altLang="de-DE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)</a:t>
            </a:r>
          </a:p>
        </p:txBody>
      </p:sp>
      <p:sp>
        <p:nvSpPr>
          <p:cNvPr id="79" name="Line 92"/>
          <p:cNvSpPr>
            <a:spLocks noChangeShapeType="1"/>
          </p:cNvSpPr>
          <p:nvPr/>
        </p:nvSpPr>
        <p:spPr bwMode="auto">
          <a:xfrm flipV="1">
            <a:off x="5235575" y="1583531"/>
            <a:ext cx="936625" cy="288925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pic>
        <p:nvPicPr>
          <p:cNvPr id="81" name="Grafi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16" y="3060431"/>
            <a:ext cx="2932730" cy="2194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5004000" y="5328431"/>
            <a:ext cx="20134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MCP                    DSSSD</a:t>
            </a:r>
            <a:endParaRPr 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95" y="3060436"/>
            <a:ext cx="2707170" cy="2198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Text Box 5"/>
          <p:cNvSpPr txBox="1">
            <a:spLocks noChangeArrowheads="1"/>
          </p:cNvSpPr>
          <p:nvPr/>
        </p:nvSpPr>
        <p:spPr bwMode="auto">
          <a:xfrm>
            <a:off x="1115617" y="5328431"/>
            <a:ext cx="252027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Font typeface="Wingdings" pitchFamily="2" charset="2"/>
              <a:buNone/>
            </a:pPr>
            <a:r>
              <a:rPr lang="es-ES_tradnl" altLang="de-DE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TOF </a:t>
            </a:r>
            <a:r>
              <a:rPr lang="es-ES_tradnl" altLang="de-DE" sz="1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between</a:t>
            </a:r>
            <a:r>
              <a:rPr lang="es-ES_tradnl" altLang="de-DE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MCP and DSSSD</a:t>
            </a:r>
          </a:p>
        </p:txBody>
      </p:sp>
      <p:sp>
        <p:nvSpPr>
          <p:cNvPr id="84" name="Text Box 5"/>
          <p:cNvSpPr txBox="1">
            <a:spLocks noChangeArrowheads="1"/>
          </p:cNvSpPr>
          <p:nvPr/>
        </p:nvSpPr>
        <p:spPr bwMode="auto">
          <a:xfrm>
            <a:off x="467544" y="5688431"/>
            <a:ext cx="403257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Font typeface="Wingdings" pitchFamily="2" charset="2"/>
              <a:buNone/>
            </a:pPr>
            <a:r>
              <a:rPr lang="es-ES_tradnl" altLang="de-DE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 </a:t>
            </a:r>
            <a:r>
              <a:rPr lang="es-ES_tradnl" altLang="de-DE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resolution</a:t>
            </a:r>
            <a:r>
              <a:rPr lang="es-ES_tradnl" altLang="de-DE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 </a:t>
            </a:r>
            <a:r>
              <a:rPr lang="es-ES_tradnl" altLang="de-DE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</a:t>
            </a:r>
            <a:r>
              <a:rPr lang="es-ES_tradnl" altLang="de-DE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de-DE" sz="1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_tradnl" altLang="de-DE" sz="1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de-DE" sz="1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</a:t>
            </a:r>
            <a:r>
              <a:rPr lang="es-ES_tradnl" altLang="de-DE" sz="1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es-ES_tradnl" altLang="de-DE" sz="1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_tradnl" altLang="de-DE" sz="1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256 detector </a:t>
            </a:r>
            <a:r>
              <a:rPr lang="es-ES_tradnl" altLang="de-DE" sz="1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pixels</a:t>
            </a:r>
            <a:endParaRPr lang="es-ES_tradnl" altLang="de-DE" sz="1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364088" y="5688431"/>
            <a:ext cx="1800493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Akhil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Jhingan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(IUAC)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itel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Slowed down beams – experimental set-up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28240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8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1" t="3345" r="7758"/>
          <a:stretch>
            <a:fillRect/>
          </a:stretch>
        </p:blipFill>
        <p:spPr bwMode="auto">
          <a:xfrm>
            <a:off x="-36513" y="836712"/>
            <a:ext cx="8259763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2"/>
          <p:cNvSpPr txBox="1"/>
          <p:nvPr/>
        </p:nvSpPr>
        <p:spPr>
          <a:xfrm rot="654431">
            <a:off x="996950" y="2152750"/>
            <a:ext cx="768350" cy="2746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altLang="de-DE" sz="1200">
                <a:solidFill>
                  <a:srgbClr val="1B587C"/>
                </a:solidFill>
                <a:latin typeface="Verdana" pitchFamily="34" charset="0"/>
              </a:rPr>
              <a:t>UNILAC</a:t>
            </a:r>
            <a:endParaRPr lang="de-DE" altLang="de-DE">
              <a:solidFill>
                <a:srgbClr val="000000"/>
              </a:solidFill>
              <a:latin typeface="Times"/>
            </a:endParaRPr>
          </a:p>
        </p:txBody>
      </p:sp>
      <p:sp>
        <p:nvSpPr>
          <p:cNvPr id="7" name="TextBox 27"/>
          <p:cNvSpPr txBox="1"/>
          <p:nvPr/>
        </p:nvSpPr>
        <p:spPr>
          <a:xfrm>
            <a:off x="3222625" y="1649512"/>
            <a:ext cx="650875" cy="2746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altLang="de-DE" sz="1200">
                <a:solidFill>
                  <a:srgbClr val="1B587C"/>
                </a:solidFill>
                <a:latin typeface="Verdana" pitchFamily="34" charset="0"/>
              </a:rPr>
              <a:t>SIS18</a:t>
            </a:r>
            <a:endParaRPr lang="de-DE" altLang="de-DE">
              <a:solidFill>
                <a:srgbClr val="000000"/>
              </a:solidFill>
              <a:latin typeface="Times"/>
            </a:endParaRPr>
          </a:p>
        </p:txBody>
      </p:sp>
      <p:cxnSp>
        <p:nvCxnSpPr>
          <p:cNvPr id="8" name="Gerade Verbindung mit Pfeil 7"/>
          <p:cNvCxnSpPr/>
          <p:nvPr/>
        </p:nvCxnSpPr>
        <p:spPr>
          <a:xfrm>
            <a:off x="3509963" y="5608737"/>
            <a:ext cx="792162" cy="1588"/>
          </a:xfrm>
          <a:prstGeom prst="straightConnector1">
            <a:avLst/>
          </a:prstGeom>
          <a:noFill/>
          <a:ln w="28575" cap="flat" cmpd="sng" algn="ctr">
            <a:solidFill>
              <a:srgbClr val="000000">
                <a:shade val="95000"/>
                <a:satMod val="105000"/>
              </a:srgbClr>
            </a:solidFill>
            <a:prstDash val="solid"/>
            <a:headEnd type="arrow"/>
            <a:tailEnd type="arrow"/>
          </a:ln>
          <a:effectLst/>
        </p:spPr>
      </p:cxnSp>
      <p:sp>
        <p:nvSpPr>
          <p:cNvPr id="9" name="Textfeld 5"/>
          <p:cNvSpPr txBox="1">
            <a:spLocks noChangeArrowheads="1"/>
          </p:cNvSpPr>
          <p:nvPr/>
        </p:nvSpPr>
        <p:spPr bwMode="auto">
          <a:xfrm>
            <a:off x="3590925" y="5680175"/>
            <a:ext cx="6397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altLang="de-DE" sz="1200">
                <a:solidFill>
                  <a:srgbClr val="000000"/>
                </a:solidFill>
                <a:latin typeface="Times New Roman" pitchFamily="18" charset="0"/>
              </a:rPr>
              <a:t>100 m</a:t>
            </a:r>
            <a:endParaRPr lang="de-DE" altLang="de-DE">
              <a:solidFill>
                <a:srgbClr val="000000"/>
              </a:solidFill>
              <a:latin typeface="Times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1048322" y="992030"/>
            <a:ext cx="1034321" cy="58376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ln/>
                <a:solidFill>
                  <a:srgbClr val="FFFFFF"/>
                </a:solidFill>
                <a:latin typeface="Times"/>
                <a:cs typeface="Arial" charset="0"/>
              </a:rPr>
              <a:t>GSI</a:t>
            </a:r>
          </a:p>
        </p:txBody>
      </p:sp>
      <p:sp>
        <p:nvSpPr>
          <p:cNvPr id="11" name="Rechteck 10"/>
          <p:cNvSpPr/>
          <p:nvPr/>
        </p:nvSpPr>
        <p:spPr>
          <a:xfrm>
            <a:off x="5670290" y="1203967"/>
            <a:ext cx="1317365" cy="58441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ln w="11430"/>
                <a:gradFill>
                  <a:gsLst>
                    <a:gs pos="0">
                      <a:srgbClr val="3333CC">
                        <a:tint val="70000"/>
                        <a:satMod val="245000"/>
                      </a:srgbClr>
                    </a:gs>
                    <a:gs pos="75000">
                      <a:srgbClr val="3333CC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CC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"/>
                <a:cs typeface="Arial" charset="0"/>
              </a:rPr>
              <a:t>FAIR</a:t>
            </a:r>
          </a:p>
        </p:txBody>
      </p:sp>
      <p:sp>
        <p:nvSpPr>
          <p:cNvPr id="12" name="Objaśnienie prostokątne 10"/>
          <p:cNvSpPr>
            <a:spLocks noChangeArrowheads="1"/>
          </p:cNvSpPr>
          <p:nvPr/>
        </p:nvSpPr>
        <p:spPr bwMode="auto">
          <a:xfrm>
            <a:off x="250825" y="3935512"/>
            <a:ext cx="2303463" cy="428625"/>
          </a:xfrm>
          <a:prstGeom prst="wedgeRectCallout">
            <a:avLst>
              <a:gd name="adj1" fmla="val 78806"/>
              <a:gd name="adj2" fmla="val -16667"/>
            </a:avLst>
          </a:prstGeom>
          <a:solidFill>
            <a:srgbClr val="FFFFFF"/>
          </a:solidFill>
          <a:ln w="25400" algn="ctr">
            <a:solidFill>
              <a:srgbClr val="92D050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" pitchFamily="18" charset="0"/>
              </a:defRPr>
            </a:lvl1pPr>
            <a:lvl2pPr marL="37931725" indent="-37474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514350" indent="40005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714375" indent="-2063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143125" indent="-1247775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600325" indent="-1247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3057525" indent="-1247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514725" indent="-1247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971925" indent="-1247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de-DE" sz="1400" b="1" kern="0">
                <a:solidFill>
                  <a:srgbClr val="000000"/>
                </a:solidFill>
                <a:ea typeface="ヒラギノ角ゴ Pro W3" pitchFamily="-110" charset="-128"/>
              </a:rPr>
              <a:t>High-Energy Storage Ring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de-DE" sz="1400" b="1" kern="0">
                <a:solidFill>
                  <a:srgbClr val="FF0000"/>
                </a:solidFill>
                <a:ea typeface="ヒラギノ角ゴ Pro W3" pitchFamily="-110" charset="-128"/>
              </a:rPr>
              <a:t>HESR</a:t>
            </a:r>
            <a:endParaRPr lang="en-US" altLang="de-DE" sz="1400" b="1" kern="0">
              <a:solidFill>
                <a:srgbClr val="FFFFFF"/>
              </a:solidFill>
              <a:ea typeface="ヒラギノ角ゴ Pro W3" pitchFamily="-110" charset="-128"/>
            </a:endParaRPr>
          </a:p>
        </p:txBody>
      </p:sp>
      <p:sp>
        <p:nvSpPr>
          <p:cNvPr id="13" name="Objaśnienie prostokątne 11"/>
          <p:cNvSpPr>
            <a:spLocks noChangeArrowheads="1"/>
          </p:cNvSpPr>
          <p:nvPr/>
        </p:nvSpPr>
        <p:spPr bwMode="auto">
          <a:xfrm>
            <a:off x="5508625" y="1776512"/>
            <a:ext cx="1914525" cy="500063"/>
          </a:xfrm>
          <a:prstGeom prst="wedgeRectCallout">
            <a:avLst>
              <a:gd name="adj1" fmla="val 50167"/>
              <a:gd name="adj2" fmla="val 22065"/>
            </a:avLst>
          </a:prstGeom>
          <a:solidFill>
            <a:srgbClr val="FFFFFF"/>
          </a:solidFill>
          <a:ln w="25400" algn="ctr">
            <a:solidFill>
              <a:srgbClr val="92D050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" pitchFamily="18" charset="0"/>
              </a:defRPr>
            </a:lvl1pPr>
            <a:lvl2pPr marL="37931725" indent="-37474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514350" indent="40005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714375" indent="-2063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143125" indent="-1247775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600325" indent="-1247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3057525" indent="-1247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514725" indent="-1247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971925" indent="-1247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de-DE" sz="1400" b="1" kern="0">
                <a:solidFill>
                  <a:srgbClr val="000000"/>
                </a:solidFill>
                <a:ea typeface="ヒラギノ角ゴ Pro W3" pitchFamily="-110" charset="-128"/>
              </a:rPr>
              <a:t>Synchrotron</a:t>
            </a:r>
            <a:r>
              <a:rPr lang="pl-PL" altLang="de-DE" sz="1400" b="1" kern="0">
                <a:solidFill>
                  <a:srgbClr val="000000"/>
                </a:solidFill>
                <a:ea typeface="ヒラギノ角ゴ Pro W3" pitchFamily="-110" charset="-128"/>
              </a:rPr>
              <a:t>s</a:t>
            </a:r>
            <a:endParaRPr lang="en-US" altLang="de-DE" sz="1400" b="1" kern="0">
              <a:solidFill>
                <a:srgbClr val="000000"/>
              </a:solidFill>
              <a:ea typeface="ヒラギノ角ゴ Pro W3" pitchFamily="-110" charset="-128"/>
            </a:endParaRP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de-DE" sz="1400" b="1" kern="0">
                <a:solidFill>
                  <a:srgbClr val="FF0000"/>
                </a:solidFill>
                <a:ea typeface="ヒラギノ角ゴ Pro W3" pitchFamily="-110" charset="-128"/>
              </a:rPr>
              <a:t>SIS100 </a:t>
            </a:r>
            <a:r>
              <a:rPr lang="en-US" altLang="de-DE" sz="1400" b="1" kern="0">
                <a:solidFill>
                  <a:srgbClr val="000000"/>
                </a:solidFill>
                <a:ea typeface="ヒラギノ角ゴ Pro W3" pitchFamily="-110" charset="-128"/>
              </a:rPr>
              <a:t>and</a:t>
            </a:r>
            <a:r>
              <a:rPr lang="pl-PL" altLang="de-DE" sz="1400" b="1" kern="0">
                <a:solidFill>
                  <a:srgbClr val="FF0000"/>
                </a:solidFill>
                <a:ea typeface="ヒラギノ角ゴ Pro W3" pitchFamily="-110" charset="-128"/>
              </a:rPr>
              <a:t> SIS300</a:t>
            </a:r>
            <a:endParaRPr lang="en-US" altLang="de-DE" sz="1400" b="1" kern="0">
              <a:solidFill>
                <a:srgbClr val="FFFFFF"/>
              </a:solidFill>
              <a:ea typeface="ヒラギノ角ゴ Pro W3" pitchFamily="-110" charset="-128"/>
            </a:endParaRPr>
          </a:p>
        </p:txBody>
      </p:sp>
      <p:sp>
        <p:nvSpPr>
          <p:cNvPr id="14" name="Objaśnienie prostokątne 12"/>
          <p:cNvSpPr>
            <a:spLocks noChangeArrowheads="1"/>
          </p:cNvSpPr>
          <p:nvPr/>
        </p:nvSpPr>
        <p:spPr bwMode="auto">
          <a:xfrm>
            <a:off x="2555875" y="1268512"/>
            <a:ext cx="1079500" cy="285750"/>
          </a:xfrm>
          <a:prstGeom prst="wedgeRectCallout">
            <a:avLst>
              <a:gd name="adj1" fmla="val -52500"/>
              <a:gd name="adj2" fmla="val 236667"/>
            </a:avLst>
          </a:prstGeom>
          <a:solidFill>
            <a:srgbClr val="FFFFFF"/>
          </a:solidFill>
          <a:ln w="25400" algn="ctr">
            <a:solidFill>
              <a:srgbClr val="92D050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" pitchFamily="18" charset="0"/>
              </a:defRPr>
            </a:lvl1pPr>
            <a:lvl2pPr marL="37931725" indent="-37474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514350" indent="40005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714375" indent="-2063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143125" indent="-1247775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600325" indent="-1247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3057525" indent="-1247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514725" indent="-1247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971925" indent="-1247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pl-PL" altLang="de-DE" sz="1400" b="1" kern="0">
                <a:solidFill>
                  <a:srgbClr val="FF0000"/>
                </a:solidFill>
                <a:ea typeface="ヒラギノ角ゴ Pro W3" pitchFamily="-110" charset="-128"/>
              </a:rPr>
              <a:t>p - LINAC</a:t>
            </a:r>
            <a:endParaRPr lang="en-US" altLang="de-DE" sz="1400" b="1" kern="0">
              <a:solidFill>
                <a:srgbClr val="FF0000"/>
              </a:solidFill>
              <a:ea typeface="ヒラギノ角ゴ Pro W3" pitchFamily="-110" charset="-128"/>
            </a:endParaRPr>
          </a:p>
        </p:txBody>
      </p:sp>
      <p:sp>
        <p:nvSpPr>
          <p:cNvPr id="15" name="Objaśnienie prostokątne 13"/>
          <p:cNvSpPr>
            <a:spLocks noChangeArrowheads="1"/>
          </p:cNvSpPr>
          <p:nvPr/>
        </p:nvSpPr>
        <p:spPr bwMode="auto">
          <a:xfrm>
            <a:off x="1042988" y="4797525"/>
            <a:ext cx="1700212" cy="428625"/>
          </a:xfrm>
          <a:prstGeom prst="wedgeRectCallout">
            <a:avLst>
              <a:gd name="adj1" fmla="val 127593"/>
              <a:gd name="adj2" fmla="val -79630"/>
            </a:avLst>
          </a:prstGeom>
          <a:solidFill>
            <a:srgbClr val="FFFFFF"/>
          </a:solidFill>
          <a:ln w="25400" algn="ctr">
            <a:solidFill>
              <a:srgbClr val="92D050"/>
            </a:solidFill>
            <a:miter lim="800000"/>
            <a:headEnd/>
            <a:tailEnd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kern="0" dirty="0">
                <a:solidFill>
                  <a:srgbClr val="000000"/>
                </a:solidFill>
                <a:latin typeface="Times"/>
              </a:rPr>
              <a:t>Collector Ring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kern="0" dirty="0">
                <a:solidFill>
                  <a:srgbClr val="FF0000"/>
                </a:solidFill>
                <a:latin typeface="Times"/>
              </a:rPr>
              <a:t> CR</a:t>
            </a:r>
          </a:p>
        </p:txBody>
      </p:sp>
      <p:sp>
        <p:nvSpPr>
          <p:cNvPr id="16" name="Objaśnienie prostokątne 14"/>
          <p:cNvSpPr>
            <a:spLocks noChangeArrowheads="1"/>
          </p:cNvSpPr>
          <p:nvPr/>
        </p:nvSpPr>
        <p:spPr bwMode="auto">
          <a:xfrm>
            <a:off x="6227763" y="5373787"/>
            <a:ext cx="2808287" cy="552450"/>
          </a:xfrm>
          <a:prstGeom prst="wedgeRectCallout">
            <a:avLst>
              <a:gd name="adj1" fmla="val -81713"/>
              <a:gd name="adj2" fmla="val -11782"/>
            </a:avLst>
          </a:prstGeom>
          <a:solidFill>
            <a:srgbClr val="FFFFFF"/>
          </a:solidFill>
          <a:ln w="25400" algn="ctr">
            <a:solidFill>
              <a:srgbClr val="92D050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" pitchFamily="18" charset="0"/>
              </a:defRPr>
            </a:lvl1pPr>
            <a:lvl2pPr marL="37931725" indent="-37474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514350" indent="40005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714375" indent="-2063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143125" indent="-1247775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600325" indent="-1247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3057525" indent="-1247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514725" indent="-1247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971925" indent="-1247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de-DE" sz="1400" b="1" kern="0">
                <a:solidFill>
                  <a:srgbClr val="000000"/>
                </a:solidFill>
                <a:ea typeface="ヒラギノ角ゴ Pro W3" pitchFamily="-110" charset="-128"/>
              </a:rPr>
              <a:t>New Experimental</a:t>
            </a:r>
            <a:r>
              <a:rPr lang="pl-PL" altLang="de-DE" sz="1400" b="1" kern="0">
                <a:solidFill>
                  <a:srgbClr val="000000"/>
                </a:solidFill>
                <a:ea typeface="ヒラギノ角ゴ Pro W3" pitchFamily="-110" charset="-128"/>
              </a:rPr>
              <a:t> </a:t>
            </a:r>
            <a:r>
              <a:rPr lang="en-US" altLang="de-DE" sz="1400" b="1" kern="0">
                <a:solidFill>
                  <a:srgbClr val="000000"/>
                </a:solidFill>
                <a:ea typeface="ヒラギノ角ゴ Pro W3" pitchFamily="-110" charset="-128"/>
              </a:rPr>
              <a:t>Storage</a:t>
            </a:r>
            <a:r>
              <a:rPr lang="de-DE" altLang="de-DE" sz="1400" b="1" kern="0">
                <a:solidFill>
                  <a:srgbClr val="000000"/>
                </a:solidFill>
                <a:ea typeface="ヒラギノ角ゴ Pro W3" pitchFamily="-110" charset="-128"/>
              </a:rPr>
              <a:t> </a:t>
            </a:r>
            <a:r>
              <a:rPr lang="en-US" altLang="de-DE" sz="1400" b="1" kern="0">
                <a:solidFill>
                  <a:srgbClr val="000000"/>
                </a:solidFill>
                <a:ea typeface="ヒラギノ角ゴ Pro W3" pitchFamily="-110" charset="-128"/>
              </a:rPr>
              <a:t>Ring 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de-DE" sz="1400" b="1" kern="0">
                <a:solidFill>
                  <a:srgbClr val="FF0000"/>
                </a:solidFill>
                <a:ea typeface="ヒラギノ角ゴ Pro W3" pitchFamily="-110" charset="-128"/>
              </a:rPr>
              <a:t>NESR</a:t>
            </a:r>
            <a:endParaRPr lang="en-US" altLang="de-DE" sz="1400" b="1" kern="0">
              <a:solidFill>
                <a:srgbClr val="000000"/>
              </a:solidFill>
              <a:ea typeface="ヒラギノ角ゴ Pro W3" pitchFamily="-110" charset="-128"/>
            </a:endParaRPr>
          </a:p>
        </p:txBody>
      </p:sp>
      <p:sp>
        <p:nvSpPr>
          <p:cNvPr id="17" name="Objaśnienie prostokątne 15"/>
          <p:cNvSpPr>
            <a:spLocks noChangeArrowheads="1"/>
          </p:cNvSpPr>
          <p:nvPr/>
        </p:nvSpPr>
        <p:spPr bwMode="auto">
          <a:xfrm>
            <a:off x="7092950" y="3860900"/>
            <a:ext cx="1871663" cy="857250"/>
          </a:xfrm>
          <a:prstGeom prst="wedgeRectCallout">
            <a:avLst>
              <a:gd name="adj1" fmla="val -139144"/>
              <a:gd name="adj2" fmla="val -63333"/>
            </a:avLst>
          </a:prstGeom>
          <a:solidFill>
            <a:srgbClr val="FFFFFF"/>
          </a:solidFill>
          <a:ln w="25400" algn="ctr">
            <a:solidFill>
              <a:srgbClr val="92D050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" pitchFamily="18" charset="0"/>
              </a:defRPr>
            </a:lvl1pPr>
            <a:lvl2pPr marL="37931725" indent="-37474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514350" indent="40005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714375" indent="-2063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143125" indent="-1247775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600325" indent="-1247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3057525" indent="-1247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514725" indent="-1247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971925" indent="-1247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de-DE" sz="1400" b="1" kern="0">
                <a:solidFill>
                  <a:srgbClr val="000000"/>
                </a:solidFill>
                <a:ea typeface="ヒラギノ角ゴ Pro W3" pitchFamily="-110" charset="-128"/>
              </a:rPr>
              <a:t>Superconducting 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de-DE" sz="1400" b="1" kern="0">
                <a:solidFill>
                  <a:srgbClr val="000000"/>
                </a:solidFill>
                <a:ea typeface="ヒラギノ角ゴ Pro W3" pitchFamily="-110" charset="-128"/>
              </a:rPr>
              <a:t>large-acceptance Fragment Separator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de-DE" sz="1400" b="1" kern="0">
                <a:solidFill>
                  <a:srgbClr val="FF0000"/>
                </a:solidFill>
                <a:ea typeface="ヒラギノ角ゴ Pro W3" pitchFamily="-110" charset="-128"/>
              </a:rPr>
              <a:t>Super-FRS</a:t>
            </a:r>
            <a:endParaRPr lang="en-US" altLang="de-DE" sz="1400" b="1" kern="0">
              <a:solidFill>
                <a:srgbClr val="FFFFFF"/>
              </a:solidFill>
              <a:ea typeface="ヒラギノ角ゴ Pro W3" pitchFamily="-110" charset="-128"/>
            </a:endParaRPr>
          </a:p>
        </p:txBody>
      </p:sp>
      <p:sp>
        <p:nvSpPr>
          <p:cNvPr id="18" name="Objaśnienie prostokątne 16"/>
          <p:cNvSpPr>
            <a:spLocks noChangeArrowheads="1"/>
          </p:cNvSpPr>
          <p:nvPr/>
        </p:nvSpPr>
        <p:spPr bwMode="auto">
          <a:xfrm>
            <a:off x="1042988" y="5589687"/>
            <a:ext cx="2312987" cy="428625"/>
          </a:xfrm>
          <a:prstGeom prst="wedgeRectCallout">
            <a:avLst>
              <a:gd name="adj1" fmla="val 65991"/>
              <a:gd name="adj2" fmla="val -133333"/>
            </a:avLst>
          </a:prstGeom>
          <a:solidFill>
            <a:srgbClr val="FFFFFF"/>
          </a:solidFill>
          <a:ln w="25400" algn="ctr">
            <a:solidFill>
              <a:srgbClr val="92D050"/>
            </a:solidFill>
            <a:miter lim="800000"/>
            <a:headEnd/>
            <a:tailEnd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kern="0" dirty="0">
                <a:solidFill>
                  <a:srgbClr val="000000"/>
                </a:solidFill>
                <a:latin typeface="Times"/>
              </a:rPr>
              <a:t>Recycled Exp</a:t>
            </a:r>
            <a:r>
              <a:rPr lang="pl-PL" sz="1200" b="1" kern="0" dirty="0">
                <a:solidFill>
                  <a:srgbClr val="000000"/>
                </a:solidFill>
                <a:latin typeface="Times"/>
              </a:rPr>
              <a:t>. </a:t>
            </a:r>
            <a:r>
              <a:rPr lang="en-US" sz="1200" b="1" kern="0" dirty="0">
                <a:solidFill>
                  <a:srgbClr val="000000"/>
                </a:solidFill>
                <a:latin typeface="Times"/>
              </a:rPr>
              <a:t>Storage Ring</a:t>
            </a:r>
            <a:r>
              <a:rPr lang="pl-PL" sz="1200" b="1" kern="0" dirty="0">
                <a:solidFill>
                  <a:srgbClr val="000000"/>
                </a:solidFill>
                <a:latin typeface="Times"/>
              </a:rPr>
              <a:t>  </a:t>
            </a:r>
            <a:r>
              <a:rPr lang="en-US" sz="1200" b="1" kern="0" dirty="0">
                <a:solidFill>
                  <a:srgbClr val="FF0000"/>
                </a:solidFill>
                <a:latin typeface="Times"/>
              </a:rPr>
              <a:t>RESR</a:t>
            </a:r>
          </a:p>
        </p:txBody>
      </p:sp>
      <p:sp>
        <p:nvSpPr>
          <p:cNvPr id="19" name="Objaśnienie prostokątne 19"/>
          <p:cNvSpPr>
            <a:spLocks noChangeArrowheads="1"/>
          </p:cNvSpPr>
          <p:nvPr/>
        </p:nvSpPr>
        <p:spPr bwMode="auto">
          <a:xfrm>
            <a:off x="6516688" y="2852837"/>
            <a:ext cx="1439862" cy="360363"/>
          </a:xfrm>
          <a:prstGeom prst="wedgeRectCallout">
            <a:avLst>
              <a:gd name="adj1" fmla="val -101708"/>
              <a:gd name="adj2" fmla="val 39426"/>
            </a:avLst>
          </a:prstGeom>
          <a:solidFill>
            <a:srgbClr val="FFFFFF"/>
          </a:solidFill>
          <a:ln w="254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kern="0" dirty="0">
                <a:solidFill>
                  <a:srgbClr val="FF0000"/>
                </a:solidFill>
                <a:latin typeface="Times New Roman" pitchFamily="18" charset="0"/>
                <a:ea typeface="ＭＳ Ｐゴシック" pitchFamily="-80" charset="-128"/>
              </a:rPr>
              <a:t>Rare Isotope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kern="0" dirty="0">
                <a:solidFill>
                  <a:srgbClr val="FF0000"/>
                </a:solidFill>
                <a:latin typeface="Times New Roman" pitchFamily="18" charset="0"/>
                <a:ea typeface="ＭＳ Ｐゴシック" pitchFamily="-80" charset="-128"/>
              </a:rPr>
              <a:t>Production Target</a:t>
            </a:r>
          </a:p>
        </p:txBody>
      </p:sp>
      <p:sp>
        <p:nvSpPr>
          <p:cNvPr id="20" name="Objaśnienie prostokątne 20"/>
          <p:cNvSpPr>
            <a:spLocks noChangeArrowheads="1"/>
          </p:cNvSpPr>
          <p:nvPr/>
        </p:nvSpPr>
        <p:spPr bwMode="auto">
          <a:xfrm>
            <a:off x="6516688" y="3284637"/>
            <a:ext cx="1439862" cy="360363"/>
          </a:xfrm>
          <a:prstGeom prst="wedgeRectCallout">
            <a:avLst>
              <a:gd name="adj1" fmla="val -163449"/>
              <a:gd name="adj2" fmla="val 142069"/>
            </a:avLst>
          </a:prstGeom>
          <a:solidFill>
            <a:srgbClr val="FFFFFF"/>
          </a:solidFill>
          <a:ln w="25400" algn="ctr">
            <a:solidFill>
              <a:srgbClr val="0070C0"/>
            </a:solidFill>
            <a:miter lim="800000"/>
            <a:headEnd/>
            <a:tailEnd/>
          </a:ln>
        </p:spPr>
        <p:txBody>
          <a:bodyPr anchor="ctr"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kern="0" dirty="0">
                <a:solidFill>
                  <a:srgbClr val="0070C0"/>
                </a:solidFill>
                <a:latin typeface="Times New Roman" pitchFamily="18" charset="0"/>
                <a:ea typeface="ＭＳ Ｐゴシック" pitchFamily="-80" charset="-128"/>
              </a:rPr>
              <a:t>Antiproton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kern="0" dirty="0">
                <a:solidFill>
                  <a:srgbClr val="0070C0"/>
                </a:solidFill>
                <a:latin typeface="Times New Roman" pitchFamily="18" charset="0"/>
                <a:ea typeface="ＭＳ Ｐゴシック" pitchFamily="-80" charset="-128"/>
              </a:rPr>
              <a:t>Production Target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FAIR accelerator facility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306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409758" cy="627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EMAX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1053182"/>
            <a:ext cx="35306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Object 4"/>
          <p:cNvGraphicFramePr>
            <a:graphicFrameLocks noChangeAspect="1"/>
          </p:cNvGraphicFramePr>
          <p:nvPr>
            <p:extLst/>
          </p:nvPr>
        </p:nvGraphicFramePr>
        <p:xfrm>
          <a:off x="1403350" y="1261145"/>
          <a:ext cx="41275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75" name="Equation" r:id="rId5" imgW="330120" imgH="203040" progId="Equation.3">
                  <p:embed/>
                </p:oleObj>
              </mc:Choice>
              <mc:Fallback>
                <p:oleObj name="Equation" r:id="rId5" imgW="330120" imgH="203040" progId="Equation.3">
                  <p:embed/>
                  <p:pic>
                    <p:nvPicPr>
                      <p:cNvPr id="13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350" y="1261145"/>
                        <a:ext cx="412750" cy="25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900113" y="4667920"/>
            <a:ext cx="3527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altLang="de-DE" sz="1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 transfer </a:t>
            </a:r>
            <a:r>
              <a:rPr lang="en-US" altLang="de-DE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(for single-step excitation)</a:t>
            </a:r>
            <a:r>
              <a:rPr lang="en-US" altLang="de-DE" sz="1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l-GR" altLang="de-DE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ine 10"/>
          <p:cNvSpPr>
            <a:spLocks noChangeShapeType="1"/>
          </p:cNvSpPr>
          <p:nvPr/>
        </p:nvSpPr>
        <p:spPr bwMode="auto">
          <a:xfrm>
            <a:off x="1692275" y="2348582"/>
            <a:ext cx="0" cy="1657350"/>
          </a:xfrm>
          <a:prstGeom prst="line">
            <a:avLst/>
          </a:prstGeom>
          <a:noFill/>
          <a:ln w="15875">
            <a:solidFill>
              <a:srgbClr val="FF000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1662113" y="3574132"/>
            <a:ext cx="3889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400">
                <a:solidFill>
                  <a:srgbClr val="FF0000"/>
                </a:solidFill>
                <a:latin typeface="Times New Roman" panose="02020603050405020304" pitchFamily="18" charset="0"/>
              </a:rPr>
              <a:t>V</a:t>
            </a:r>
            <a:r>
              <a:rPr lang="en-US" altLang="de-DE" sz="1400" baseline="-250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</a:p>
        </p:txBody>
      </p:sp>
      <p:pic>
        <p:nvPicPr>
          <p:cNvPr id="18" name="Picture 12" descr="LMAX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3" y="908720"/>
            <a:ext cx="3492500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Line 13"/>
          <p:cNvSpPr>
            <a:spLocks noChangeShapeType="1"/>
          </p:cNvSpPr>
          <p:nvPr/>
        </p:nvSpPr>
        <p:spPr bwMode="auto">
          <a:xfrm>
            <a:off x="6191250" y="1548482"/>
            <a:ext cx="0" cy="2449513"/>
          </a:xfrm>
          <a:prstGeom prst="line">
            <a:avLst/>
          </a:prstGeom>
          <a:noFill/>
          <a:ln w="15875">
            <a:solidFill>
              <a:srgbClr val="FF000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6151563" y="3693195"/>
            <a:ext cx="3889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400">
                <a:solidFill>
                  <a:srgbClr val="FF0000"/>
                </a:solidFill>
                <a:latin typeface="Times New Roman" panose="02020603050405020304" pitchFamily="18" charset="0"/>
              </a:rPr>
              <a:t>V</a:t>
            </a:r>
            <a:r>
              <a:rPr lang="en-US" altLang="de-DE" sz="1400" baseline="-250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</a:p>
        </p:txBody>
      </p:sp>
      <p:sp>
        <p:nvSpPr>
          <p:cNvPr id="23" name="Text Box 18"/>
          <p:cNvSpPr txBox="1">
            <a:spLocks noChangeArrowheads="1"/>
          </p:cNvSpPr>
          <p:nvPr/>
        </p:nvSpPr>
        <p:spPr bwMode="auto">
          <a:xfrm>
            <a:off x="5867920" y="4667920"/>
            <a:ext cx="23764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altLang="de-DE" sz="14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angular momentum transfer</a:t>
            </a:r>
            <a:r>
              <a:rPr lang="de-DE" altLang="de-DE" sz="14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l-GR" altLang="de-DE" sz="14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2" descr="coulex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4221832"/>
            <a:ext cx="2505075" cy="1865313"/>
          </a:xfrm>
          <a:prstGeom prst="rect">
            <a:avLst/>
          </a:prstGeom>
          <a:noFill/>
          <a:ln w="63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700" dirty="0" smtClean="0"/>
              <a:t>High-energy Coulomb excitation </a:t>
            </a:r>
            <a:r>
              <a:rPr lang="en-US" sz="2000" dirty="0" smtClean="0">
                <a:solidFill>
                  <a:schemeClr val="tx1"/>
                </a:solidFill>
              </a:rPr>
              <a:t>– energy transfer and angular momentum transfer</a:t>
            </a:r>
            <a:endParaRPr lang="en-US" sz="20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feld 19"/>
              <p:cNvSpPr txBox="1"/>
              <p:nvPr/>
            </p:nvSpPr>
            <p:spPr>
              <a:xfrm>
                <a:off x="1188000" y="5040000"/>
                <a:ext cx="2039533" cy="5599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sz="16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6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a:rPr lang="de-DE" sz="16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𝑒𝑥𝑐</m:t>
                          </m:r>
                        </m:sub>
                      </m:sSub>
                      <m:r>
                        <a:rPr lang="de-DE" sz="16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=ℏ∙</m:t>
                      </m:r>
                      <m:r>
                        <a:rPr lang="de-DE" sz="16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𝑐</m:t>
                      </m:r>
                      <m:r>
                        <a:rPr lang="de-DE" sz="16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de-DE" sz="1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sz="16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𝛽</m:t>
                          </m:r>
                          <m:r>
                            <a:rPr lang="de-DE" sz="16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sz="16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𝛾</m:t>
                          </m:r>
                        </m:num>
                        <m:den>
                          <m:r>
                            <a:rPr lang="de-DE" sz="16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𝐷</m:t>
                          </m:r>
                          <m:r>
                            <a:rPr lang="de-DE" sz="16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de-DE" sz="16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0" name="Textfeld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8000" y="5040000"/>
                <a:ext cx="2039533" cy="55996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5904000" y="5040000"/>
                <a:ext cx="3212226" cy="4941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de-DE" sz="16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de-DE" sz="1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de-DE" sz="160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f>
                        <m:fPr>
                          <m:ctrlPr>
                            <a:rPr lang="de-DE" sz="16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60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6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de-DE" sz="16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  <m:r>
                            <a:rPr lang="de-DE" sz="16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de-DE" sz="160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6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de-DE" sz="16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sz="16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de-DE" sz="160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6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de-DE" sz="16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de-DE" sz="1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4∙ℏ∙</m:t>
                          </m:r>
                          <m:r>
                            <a:rPr lang="de-DE" sz="1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  <m:r>
                            <a:rPr lang="de-DE" sz="1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de-DE" sz="16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6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de-DE" sz="16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de-DE" sz="160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de-DE" sz="16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r>
                            <a:rPr lang="de-DE" sz="1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𝑐𝑜𝑠</m:t>
                          </m:r>
                          <m:sSub>
                            <m:sSubPr>
                              <m:ctrlPr>
                                <a:rPr lang="de-DE" sz="16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6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de-DE" sz="16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𝑐𝑚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de-DE" sz="1600" dirty="0"/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4000" y="5040000"/>
                <a:ext cx="3212226" cy="49417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038824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3" grpId="0"/>
      <p:bldP spid="20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187624" y="1700808"/>
            <a:ext cx="669734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Scattering Experiments with 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RIB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  –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Nuclear Structure Results</a:t>
            </a:r>
          </a:p>
          <a:p>
            <a:pPr algn="l"/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0000" indent="-285750" algn="l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evidence for closed-shell nuclei</a:t>
            </a:r>
          </a:p>
          <a:p>
            <a:pPr marL="540000" indent="-285750" algn="l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Scattering experiments at relativistic energies</a:t>
            </a:r>
          </a:p>
          <a:p>
            <a:pPr marL="540000" indent="-285750" algn="l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Projectile-like identification (Z, A) and scattering angle </a:t>
            </a:r>
            <a:r>
              <a:rPr lang="el-GR" dirty="0" smtClean="0">
                <a:latin typeface="Times New Roman"/>
                <a:cs typeface="Times New Roman"/>
              </a:rPr>
              <a:t>θ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0000" indent="-285750" algn="l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Doppler-shift correction of the emitted </a:t>
            </a:r>
            <a:r>
              <a:rPr lang="el-GR" dirty="0" smtClean="0">
                <a:latin typeface="Times New Roman"/>
                <a:cs typeface="Times New Roman"/>
              </a:rPr>
              <a:t>γ</a:t>
            </a:r>
            <a:r>
              <a:rPr lang="de-DE" dirty="0" smtClean="0">
                <a:latin typeface="Times New Roman"/>
                <a:cs typeface="Times New Roman"/>
              </a:rPr>
              <a:t>-</a:t>
            </a:r>
            <a:r>
              <a:rPr lang="de-DE" dirty="0" err="1" smtClean="0">
                <a:latin typeface="Times New Roman"/>
                <a:cs typeface="Times New Roman"/>
              </a:rPr>
              <a:t>rays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0000" indent="-285750">
              <a:buFont typeface="Wingdings" panose="05000000000000000000" pitchFamily="2" charset="2"/>
              <a:buChar char="§"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Outline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6238515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2-B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854324"/>
            <a:ext cx="4103687" cy="529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3311302"/>
              </p:ext>
            </p:extLst>
          </p:nvPr>
        </p:nvGraphicFramePr>
        <p:xfrm>
          <a:off x="3708400" y="1198812"/>
          <a:ext cx="484188" cy="534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70" name="Equation" r:id="rId4" imgW="241200" imgH="266400" progId="Equation.3">
                  <p:embed/>
                </p:oleObj>
              </mc:Choice>
              <mc:Fallback>
                <p:oleObj name="Equation" r:id="rId4" imgW="241200" imgH="266400" progId="Equation.3">
                  <p:embed/>
                  <p:pic>
                    <p:nvPicPr>
                      <p:cNvPr id="9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8400" y="1198812"/>
                        <a:ext cx="484188" cy="534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0605368"/>
              </p:ext>
            </p:extLst>
          </p:nvPr>
        </p:nvGraphicFramePr>
        <p:xfrm>
          <a:off x="2627313" y="5459662"/>
          <a:ext cx="1544637" cy="347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71" name="Equation" r:id="rId6" imgW="1015920" imgH="228600" progId="Equation.3">
                  <p:embed/>
                </p:oleObj>
              </mc:Choice>
              <mc:Fallback>
                <p:oleObj name="Equation" r:id="rId6" imgW="1015920" imgH="228600" progId="Equation.3">
                  <p:embed/>
                  <p:pic>
                    <p:nvPicPr>
                      <p:cNvPr id="1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313" y="5459662"/>
                        <a:ext cx="1544637" cy="347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6" descr="scan010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840275"/>
            <a:ext cx="3646551" cy="513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5" descr="jense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000" y="838239"/>
            <a:ext cx="666750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4392000" y="991474"/>
            <a:ext cx="1664486" cy="1077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lIns="3600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700" kern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Maria </a:t>
            </a:r>
            <a:r>
              <a:rPr lang="de-DE" altLang="de-DE" sz="700" kern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Goeppert</a:t>
            </a:r>
            <a:r>
              <a:rPr lang="de-DE" altLang="de-DE" sz="700" kern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-Mayer &amp; J. Hans D. Jensen</a:t>
            </a:r>
          </a:p>
        </p:txBody>
      </p:sp>
      <p:pic>
        <p:nvPicPr>
          <p:cNvPr id="8197" name="Picture 5" descr="https://upload.wikimedia.org/wikipedia/commons/2/22/Maria_Goeppert-Mayer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000" y="836712"/>
            <a:ext cx="666750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evidence for magic numbers close to stability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0735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3406</Words>
  <Application>Microsoft Office PowerPoint</Application>
  <PresentationFormat>Bildschirmpräsentation (4:3)</PresentationFormat>
  <Paragraphs>614</Paragraphs>
  <Slides>62</Slides>
  <Notes>6</Notes>
  <HiddenSlides>10</HiddenSlides>
  <MMClips>0</MMClips>
  <ScaleCrop>false</ScaleCrop>
  <HeadingPairs>
    <vt:vector size="8" baseType="variant">
      <vt:variant>
        <vt:lpstr>Verwendete Schriftarten</vt:lpstr>
      </vt:variant>
      <vt:variant>
        <vt:i4>15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4</vt:i4>
      </vt:variant>
      <vt:variant>
        <vt:lpstr>Folientitel</vt:lpstr>
      </vt:variant>
      <vt:variant>
        <vt:i4>62</vt:i4>
      </vt:variant>
    </vt:vector>
  </HeadingPairs>
  <TitlesOfParts>
    <vt:vector size="82" baseType="lpstr">
      <vt:lpstr>ＭＳ Ｐゴシック</vt:lpstr>
      <vt:lpstr>Arial</vt:lpstr>
      <vt:lpstr>Arial Unicode MS</vt:lpstr>
      <vt:lpstr>Calibri</vt:lpstr>
      <vt:lpstr>Cambria Math</vt:lpstr>
      <vt:lpstr>Comic Sans MS</vt:lpstr>
      <vt:lpstr>Lucida Console</vt:lpstr>
      <vt:lpstr>Microsoft Sans Serif</vt:lpstr>
      <vt:lpstr>Symbol</vt:lpstr>
      <vt:lpstr>Tahoma</vt:lpstr>
      <vt:lpstr>Times</vt:lpstr>
      <vt:lpstr>Times New Roman</vt:lpstr>
      <vt:lpstr>Verdana</vt:lpstr>
      <vt:lpstr>Wingdings</vt:lpstr>
      <vt:lpstr>ヒラギノ角ゴ Pro W3</vt:lpstr>
      <vt:lpstr>1_Larissa</vt:lpstr>
      <vt:lpstr>Equation</vt:lpstr>
      <vt:lpstr>Photo Editor Photo</vt:lpstr>
      <vt:lpstr>CorelDRAW</vt:lpstr>
      <vt:lpstr>Microsoft Equation 3.0</vt:lpstr>
      <vt:lpstr>Outline: Relativistic Coulomb excitation</vt:lpstr>
      <vt:lpstr>Physics with exotic nuclei</vt:lpstr>
      <vt:lpstr>High-energy Coulomb excitation</vt:lpstr>
      <vt:lpstr>High-energy Coulomb excitation – angular momentum transfer</vt:lpstr>
      <vt:lpstr>High-energy Coulomb excitation – angular momentum transfer</vt:lpstr>
      <vt:lpstr>High-energy Coulomb excitation – energy transfer</vt:lpstr>
      <vt:lpstr>High-energy Coulomb excitation – energy transfer and angular momentum transfer</vt:lpstr>
      <vt:lpstr>Outline</vt:lpstr>
      <vt:lpstr>Experimental evidence for magic numbers close to stability</vt:lpstr>
      <vt:lpstr>Experimental evidence for magic numbers close to stability</vt:lpstr>
      <vt:lpstr>Production, Separation, Identification</vt:lpstr>
      <vt:lpstr>Scattering experiments at relativistic energies</vt:lpstr>
      <vt:lpstr>Scattering experiments at relativistic energies</vt:lpstr>
      <vt:lpstr>Bremsstrahlung</vt:lpstr>
      <vt:lpstr>Atomic background radiation</vt:lpstr>
      <vt:lpstr>Suppression of atomic background radiation Pb &amp; Sn absorbers</vt:lpstr>
      <vt:lpstr>Scattering experiment at relativistic energies</vt:lpstr>
      <vt:lpstr>Scattering experiment at relativistic energies</vt:lpstr>
      <vt:lpstr>Scattering experiment at relativistic energies</vt:lpstr>
      <vt:lpstr>Scattering experiment at relativistic energies</vt:lpstr>
      <vt:lpstr>Scattering experiment at relativistic energies</vt:lpstr>
      <vt:lpstr>PowerPoint-Präsentation</vt:lpstr>
      <vt:lpstr>PowerPoint-Präsentation</vt:lpstr>
      <vt:lpstr>Additional γ–ray background radiation</vt:lpstr>
      <vt:lpstr>Rare ISotope INvestigation at GSI</vt:lpstr>
      <vt:lpstr>Coulomb excitation of exotic nuclei</vt:lpstr>
      <vt:lpstr>Coulomb excitation of exotic nuclei – basic concept</vt:lpstr>
      <vt:lpstr>Validity of classical Coulomb trajectories – basic concept</vt:lpstr>
      <vt:lpstr>Classical Coulomb trajectories – basic concept</vt:lpstr>
      <vt:lpstr>Nuclear interaction radius</vt:lpstr>
      <vt:lpstr>Safe bombarding energy requirement</vt:lpstr>
      <vt:lpstr>Safe bombarding energy requirement – basic concept</vt:lpstr>
      <vt:lpstr>High-energy Coulomb excitation – straight line approximation</vt:lpstr>
      <vt:lpstr>High-energy Coulomb excitation – grazing angle and angular coverage of LYCCA</vt:lpstr>
      <vt:lpstr>High-energy Coulomb excitation – grazing angle</vt:lpstr>
      <vt:lpstr>Scattering experiments at relativistic energies</vt:lpstr>
      <vt:lpstr>High-energy Coulomb excitation – M1 and E2 excitations, full analytical description</vt:lpstr>
      <vt:lpstr>High-energy Coulomb excitation – M1 and E2 excitations</vt:lpstr>
      <vt:lpstr>Scattering experiments at relativistic energies</vt:lpstr>
      <vt:lpstr>Doppler-shift correction – 238U on 197Au (386 mg/cm2) at 183 AMeV</vt:lpstr>
      <vt:lpstr>Doppler-shift correction – 238U on 197Au (386 mg/cm2) at 183 AMeV </vt:lpstr>
      <vt:lpstr>Doppler broadening and position resolution</vt:lpstr>
      <vt:lpstr>Doppler broadening</vt:lpstr>
      <vt:lpstr>Segmented detectors</vt:lpstr>
      <vt:lpstr>Advanced GAmma Tracking Array</vt:lpstr>
      <vt:lpstr>Scattering experiment at relativistic energies</vt:lpstr>
      <vt:lpstr>High-energy Coulomb excitation – triaxiality in even-even nuclei (N=76)</vt:lpstr>
      <vt:lpstr>PowerPoint-Präsentation</vt:lpstr>
      <vt:lpstr>PowerPoint-Präsentation</vt:lpstr>
      <vt:lpstr>AGATA at PreSPEC</vt:lpstr>
      <vt:lpstr>Commissioning of LH2 target</vt:lpstr>
      <vt:lpstr>PowerPoint-Präsentation</vt:lpstr>
      <vt:lpstr>Reactions with relativistic radioactive beams – R3B</vt:lpstr>
      <vt:lpstr>Large Area Neutron Detector</vt:lpstr>
      <vt:lpstr>Invariant mass analysis</vt:lpstr>
      <vt:lpstr>Dipole strength distribution of 68Ni </vt:lpstr>
      <vt:lpstr>Slow down beams – new experimental perspectives</vt:lpstr>
      <vt:lpstr>Slowed down beams – beam characteristics</vt:lpstr>
      <vt:lpstr>Slowed down beams – experimental set-up</vt:lpstr>
      <vt:lpstr>Slowed down beams – experimental set-up</vt:lpstr>
      <vt:lpstr>FAIR accelerator facility</vt:lpstr>
      <vt:lpstr>PowerPoint-Präsentation</vt:lpstr>
    </vt:vector>
  </TitlesOfParts>
  <Company>IKP,Universität zu Köln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RISING Spectroscopy at relativistic energies</dc:title>
  <dc:creator>Peter Reiter</dc:creator>
  <cp:lastModifiedBy>Wollersheim, Hans-Juergen Dr.</cp:lastModifiedBy>
  <cp:revision>1483</cp:revision>
  <dcterms:created xsi:type="dcterms:W3CDTF">2002-02-11T17:14:28Z</dcterms:created>
  <dcterms:modified xsi:type="dcterms:W3CDTF">2022-06-12T10:41:19Z</dcterms:modified>
</cp:coreProperties>
</file>