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sldIdLst>
    <p:sldId id="371" r:id="rId2"/>
    <p:sldId id="372" r:id="rId3"/>
    <p:sldId id="367" r:id="rId4"/>
    <p:sldId id="331" r:id="rId5"/>
    <p:sldId id="365" r:id="rId6"/>
    <p:sldId id="336" r:id="rId7"/>
    <p:sldId id="332" r:id="rId8"/>
    <p:sldId id="338" r:id="rId9"/>
    <p:sldId id="339" r:id="rId10"/>
    <p:sldId id="366" r:id="rId11"/>
    <p:sldId id="335" r:id="rId12"/>
    <p:sldId id="337" r:id="rId13"/>
    <p:sldId id="364" r:id="rId14"/>
    <p:sldId id="333" r:id="rId15"/>
    <p:sldId id="373" r:id="rId16"/>
    <p:sldId id="343" r:id="rId17"/>
    <p:sldId id="344" r:id="rId18"/>
    <p:sldId id="342" r:id="rId19"/>
    <p:sldId id="347" r:id="rId20"/>
    <p:sldId id="334" r:id="rId21"/>
    <p:sldId id="340" r:id="rId22"/>
    <p:sldId id="345" r:id="rId23"/>
    <p:sldId id="346" r:id="rId24"/>
    <p:sldId id="348" r:id="rId25"/>
    <p:sldId id="341" r:id="rId26"/>
    <p:sldId id="349" r:id="rId27"/>
    <p:sldId id="360" r:id="rId28"/>
    <p:sldId id="358" r:id="rId29"/>
    <p:sldId id="359" r:id="rId30"/>
    <p:sldId id="351" r:id="rId31"/>
    <p:sldId id="357" r:id="rId32"/>
    <p:sldId id="352" r:id="rId33"/>
    <p:sldId id="353" r:id="rId34"/>
    <p:sldId id="356" r:id="rId35"/>
    <p:sldId id="361" r:id="rId36"/>
    <p:sldId id="362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00"/>
    <a:srgbClr val="006600"/>
    <a:srgbClr val="008000"/>
    <a:srgbClr val="660066"/>
    <a:srgbClr val="00CC00"/>
    <a:srgbClr val="F2F5D7"/>
    <a:srgbClr val="EDF0DC"/>
    <a:srgbClr val="FF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9583-929A-49B1-B7A6-8624C3DAE9AB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872-054E-4DC1-8281-0EC203A93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00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8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0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89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28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29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87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023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583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43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672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75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708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625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35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228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506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615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76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2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15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4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34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36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62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65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02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9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3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5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8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6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48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7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0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jpeg"/><Relationship Id="rId7" Type="http://schemas.openxmlformats.org/officeDocument/2006/relationships/image" Target="../media/image1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11" Type="http://schemas.openxmlformats.org/officeDocument/2006/relationships/image" Target="../media/image36.png"/><Relationship Id="rId5" Type="http://schemas.openxmlformats.org/officeDocument/2006/relationships/image" Target="../media/image29.jpeg"/><Relationship Id="rId10" Type="http://schemas.openxmlformats.org/officeDocument/2006/relationships/image" Target="../media/image35.png"/><Relationship Id="rId4" Type="http://schemas.openxmlformats.org/officeDocument/2006/relationships/image" Target="../media/image28.jpeg"/><Relationship Id="rId9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iH_NerysrQAhUGMY8KHeKWCV8QjRwIBw&amp;url=http://sekizawa.fizyka.pw.edu.pl/english/&amp;psig=AFQjCNERejY2_f3zSqZW6XwsqLzTlnnRdg&amp;ust=14803925412821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Peripheral collisions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981429" y="5085184"/>
            <a:ext cx="4891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Q-value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sub-barrier transfer reactions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probabilities for multi-nucleon transfer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 and HIRA spectrometers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reactions with weakly bound nuclei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7565289"/>
              </p:ext>
            </p:extLst>
          </p:nvPr>
        </p:nvGraphicFramePr>
        <p:xfrm>
          <a:off x="2100060" y="1436659"/>
          <a:ext cx="6936436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0n</a:t>
                      </a:r>
                      <a:endParaRPr lang="en-US" sz="1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4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-47.7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-37.4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-23.0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-6.3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+4.9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+10.8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6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-25.9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-8.3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+7.6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-13.9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+31.7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+10.4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+49.0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852000" y="5675811"/>
            <a:ext cx="1368000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[V</a:t>
            </a:r>
            <a:r>
              <a:rPr lang="en-US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)-V</a:t>
            </a:r>
            <a:r>
              <a:rPr lang="en-US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(f)] (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MeV)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35069" y="764704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(N,Z)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is governed by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>
            <a:off x="9036496" y="2660795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>
            <a:off x="7452320" y="3092843"/>
            <a:ext cx="15841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7441200" y="3092843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6912000" y="3947811"/>
            <a:ext cx="522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922800" y="3947811"/>
            <a:ext cx="0" cy="450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258800" y="2660795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H="1">
            <a:off x="3726000" y="3524891"/>
            <a:ext cx="5403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3726000" y="3524891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Gerade Verbindung 1023"/>
          <p:cNvCxnSpPr/>
          <p:nvPr/>
        </p:nvCxnSpPr>
        <p:spPr bwMode="auto">
          <a:xfrm flipH="1">
            <a:off x="3203848" y="3947811"/>
            <a:ext cx="52215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" name="Gerade Verbindung 1026"/>
          <p:cNvCxnSpPr/>
          <p:nvPr/>
        </p:nvCxnSpPr>
        <p:spPr bwMode="auto">
          <a:xfrm>
            <a:off x="3186000" y="3956939"/>
            <a:ext cx="0" cy="1692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Gerade Verbindung 1034"/>
          <p:cNvCxnSpPr/>
          <p:nvPr/>
        </p:nvCxnSpPr>
        <p:spPr bwMode="auto">
          <a:xfrm>
            <a:off x="5850000" y="4397811"/>
            <a:ext cx="0" cy="40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Gerade Verbindung 1036"/>
          <p:cNvCxnSpPr/>
          <p:nvPr/>
        </p:nvCxnSpPr>
        <p:spPr bwMode="auto">
          <a:xfrm>
            <a:off x="5868144" y="4379811"/>
            <a:ext cx="10546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788024" y="2660795"/>
            <a:ext cx="0" cy="21421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266327" y="3524891"/>
            <a:ext cx="0" cy="2124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124000" y="5675835"/>
            <a:ext cx="158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-25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·[1-V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(f)/V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(MeV)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4248231" y="2660795"/>
            <a:ext cx="478826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Gerade Verbindung 1032"/>
          <p:cNvCxnSpPr/>
          <p:nvPr/>
        </p:nvCxnSpPr>
        <p:spPr bwMode="auto">
          <a:xfrm>
            <a:off x="4788024" y="4802939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1" name="Gerade Verbindung 1030"/>
          <p:cNvCxnSpPr/>
          <p:nvPr/>
        </p:nvCxnSpPr>
        <p:spPr bwMode="auto">
          <a:xfrm>
            <a:off x="4788024" y="4802939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Gerade Verbindung 1028"/>
          <p:cNvCxnSpPr/>
          <p:nvPr/>
        </p:nvCxnSpPr>
        <p:spPr bwMode="auto">
          <a:xfrm>
            <a:off x="3168000" y="5648939"/>
            <a:ext cx="162002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2"/>
            <a:ext cx="2082439" cy="163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1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7520"/>
            <a:ext cx="41243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29561" y="178157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9561" y="28527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~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3438" y="386051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764704"/>
            <a:ext cx="59922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transition between quasi-elastic and deep inelastic processes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5624704"/>
            <a:ext cx="6227987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barrier Q-values gets very narrow and without deep inelastic components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1376704"/>
            <a:ext cx="344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Sn)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+1.3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1196705"/>
            <a:ext cx="2154286" cy="38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092280" y="5074199"/>
            <a:ext cx="154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TKEL [MeV] = -Q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16000" y="3752704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16000" y="1700704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16000" y="2780704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03848" y="2429648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 MeV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Sub-barrier transfer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7520"/>
            <a:ext cx="41243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6" y="845472"/>
            <a:ext cx="2019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6" y="2429648"/>
            <a:ext cx="2019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6" y="3992337"/>
            <a:ext cx="19907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29561" y="178157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9561" y="28527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~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3438" y="386051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764704"/>
            <a:ext cx="59922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transition between quasi-elastic and deep inelastic processes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5624704"/>
            <a:ext cx="622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barrier Q-values gets very narrow and without deep inelastic components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1376704"/>
            <a:ext cx="2980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Ni,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Ni) 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+1.3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Sub-barrier transfer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49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764704"/>
            <a:ext cx="6720000" cy="50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0000" y="5768704"/>
            <a:ext cx="156966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CC"/>
                </a:solidFill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cm</a:t>
            </a:r>
            <a:r>
              <a:rPr lang="en-US" sz="1400" dirty="0" smtClean="0">
                <a:solidFill>
                  <a:srgbClr val="0000CC"/>
                </a:solidFill>
              </a:rPr>
              <a:t>/V</a:t>
            </a:r>
            <a:r>
              <a:rPr lang="en-US" sz="1400" baseline="-25000" dirty="0" smtClean="0">
                <a:solidFill>
                  <a:srgbClr val="0000CC"/>
                </a:solidFill>
              </a:rPr>
              <a:t>C</a:t>
            </a:r>
            <a:r>
              <a:rPr lang="en-US" sz="1400" dirty="0" smtClean="0">
                <a:solidFill>
                  <a:srgbClr val="0000CC"/>
                </a:solidFill>
              </a:rPr>
              <a:t>(</a:t>
            </a:r>
            <a:r>
              <a:rPr lang="en-US" sz="1400" dirty="0" err="1" smtClean="0">
                <a:solidFill>
                  <a:srgbClr val="0000CC"/>
                </a:solidFill>
              </a:rPr>
              <a:t>R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int</a:t>
            </a:r>
            <a:r>
              <a:rPr lang="en-US" sz="1400" dirty="0" smtClean="0">
                <a:solidFill>
                  <a:srgbClr val="0000CC"/>
                </a:solidFill>
              </a:rPr>
              <a:t>) = 1.19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quasi-elastic to deep-inelastic regime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aseline="30000" dirty="0" smtClean="0">
                <a:solidFill>
                  <a:schemeClr val="tx1"/>
                </a:solidFill>
              </a:rPr>
              <a:t>90</a:t>
            </a:r>
            <a:r>
              <a:rPr lang="en-US" sz="2000" dirty="0" smtClean="0">
                <a:solidFill>
                  <a:schemeClr val="tx1"/>
                </a:solidFill>
              </a:rPr>
              <a:t>Zr + </a:t>
            </a:r>
            <a:r>
              <a:rPr lang="en-US" sz="2000" baseline="30000" dirty="0" smtClean="0">
                <a:solidFill>
                  <a:schemeClr val="tx1"/>
                </a:solidFill>
              </a:rPr>
              <a:t>208</a:t>
            </a:r>
            <a:r>
              <a:rPr lang="en-US" sz="2000" dirty="0" smtClean="0">
                <a:solidFill>
                  <a:schemeClr val="tx1"/>
                </a:solidFill>
              </a:rPr>
              <a:t>Pb at E=560 MeV (PRISMA)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0000" y="6300000"/>
            <a:ext cx="3065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Montanari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Lett 113, 052501 (2014)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64704"/>
            <a:ext cx="3498000" cy="53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800693"/>
            <a:ext cx="344530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Sn)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+1.3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572000" y="2177565"/>
                <a:ext cx="2374946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77565"/>
                <a:ext cx="2374946" cy="532005"/>
              </a:xfrm>
              <a:prstGeom prst="rect">
                <a:avLst/>
              </a:prstGeom>
              <a:blipFill>
                <a:blip r:embed="rId4"/>
                <a:stretch>
                  <a:fillRect t="-11494" b="-908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92000" y="1997565"/>
                <a:ext cx="115659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00" y="1997565"/>
                <a:ext cx="1156599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20000" y="5660693"/>
                <a:ext cx="2428935" cy="49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𝐷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660693"/>
                <a:ext cx="2428935" cy="494110"/>
              </a:xfrm>
              <a:prstGeom prst="rect">
                <a:avLst/>
              </a:prstGeom>
              <a:blipFill>
                <a:blip r:embed="rId6"/>
                <a:stretch>
                  <a:fillRect t="-28395" r="-5779" b="-6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572000" y="1817565"/>
            <a:ext cx="445660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slopes of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D are expected from the binding energy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B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→ binding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956985" y="3444052"/>
            <a:ext cx="2007503" cy="1901905"/>
            <a:chOff x="7018492" y="4392000"/>
            <a:chExt cx="2007503" cy="190190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492" y="4572000"/>
              <a:ext cx="1801905" cy="172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8388000" y="4932000"/>
              <a:ext cx="63799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D = 17 </a:t>
              </a:r>
              <a:r>
                <a:rPr lang="en-US" sz="1200" dirty="0" err="1" smtClean="0"/>
                <a:t>fm</a:t>
              </a:r>
              <a:endParaRPr lang="en-US" sz="1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388000" y="5832000"/>
              <a:ext cx="63799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D = 18 </a:t>
              </a:r>
              <a:r>
                <a:rPr lang="en-US" sz="1200" dirty="0" err="1" smtClean="0"/>
                <a:t>fm</a:t>
              </a:r>
              <a:endParaRPr lang="en-US" sz="1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039496" y="4824000"/>
              <a:ext cx="205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</a:rPr>
                <a:t>B</a:t>
              </a:r>
              <a:r>
                <a:rPr lang="en-US" sz="1200" baseline="-25000" dirty="0">
                  <a:solidFill>
                    <a:srgbClr val="0000CC"/>
                  </a:solidFill>
                </a:rPr>
                <a:t>2</a:t>
              </a:r>
              <a:r>
                <a:rPr lang="en-US" sz="1200" baseline="-25000" dirty="0" smtClean="0">
                  <a:solidFill>
                    <a:srgbClr val="0000CC"/>
                  </a:solidFill>
                </a:rPr>
                <a:t>n</a:t>
              </a:r>
              <a:endParaRPr lang="en-US" sz="1200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390800" y="4392000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aseline="30000" dirty="0" smtClean="0"/>
                <a:t>206</a:t>
              </a:r>
              <a:r>
                <a:rPr lang="en-US" sz="1200" dirty="0" smtClean="0"/>
                <a:t>Pb</a:t>
              </a:r>
              <a:endParaRPr lang="en-US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930800" y="4392000"/>
              <a:ext cx="3254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aseline="30000" dirty="0" smtClean="0"/>
                <a:t>232</a:t>
              </a:r>
              <a:r>
                <a:rPr lang="en-US" sz="1200" dirty="0" smtClean="0"/>
                <a:t>Th</a:t>
              </a:r>
              <a:endParaRPr lang="en-US" sz="12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20000" y="4662000"/>
              <a:ext cx="2051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</a:rPr>
                <a:t>B</a:t>
              </a:r>
              <a:r>
                <a:rPr lang="en-US" sz="1200" baseline="-25000" dirty="0" smtClean="0">
                  <a:solidFill>
                    <a:srgbClr val="0000CC"/>
                  </a:solidFill>
                </a:rPr>
                <a:t>1n</a:t>
              </a:r>
              <a:endParaRPr lang="en-US" sz="1200" baseline="-25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572000" y="4517957"/>
            <a:ext cx="2268000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probes tunneling effects between interacting nuclei, which enter into contact through the tail of their density distributions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092000" y="2888693"/>
                <a:ext cx="2012795" cy="278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baseline="-25000" smtClean="0">
                          <a:latin typeface="Cambria Math"/>
                          <a:ea typeface="Cambria Math"/>
                        </a:rPr>
                        <m:t>𝑥𝑛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=0.21874</m:t>
                      </m:r>
                      <m:rad>
                        <m:radPr>
                          <m:degHide m:val="on"/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00" y="2888693"/>
                <a:ext cx="2012795" cy="278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Sub-barrier transfer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07190"/>
            <a:ext cx="3593592" cy="28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" y="3437190"/>
            <a:ext cx="3574390" cy="287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3383190"/>
            <a:ext cx="175565" cy="13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7"/>
          <p:cNvCxnSpPr/>
          <p:nvPr/>
        </p:nvCxnSpPr>
        <p:spPr bwMode="auto">
          <a:xfrm>
            <a:off x="2944800" y="1007190"/>
            <a:ext cx="0" cy="4869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496" y="630423"/>
            <a:ext cx="4067944" cy="27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    electromagnetic and nuclear excitation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20000" y="1160704"/>
                <a:ext cx="4272773" cy="981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208</a:t>
                </a:r>
                <a:r>
                  <a:rPr lang="en-US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 + </a:t>
                </a:r>
                <a:r>
                  <a:rPr lang="en-US" sz="1600" b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</a:t>
                </a:r>
                <a:r>
                  <a:rPr lang="en-US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 at </a:t>
                </a:r>
                <a:r>
                  <a:rPr lang="en-US" sz="16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600" b="1" baseline="-250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1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641.7 MeV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6.81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:r>
                  <a:rPr lang="en-US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6.79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15.95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2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607,0 MeV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1/4</m:t>
                          </m:r>
                        </m:sub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𝑐𝑚</m:t>
                          </m:r>
                        </m:sup>
                      </m:sSub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127.6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160704"/>
                <a:ext cx="4272773" cy="981615"/>
              </a:xfrm>
              <a:prstGeom prst="rect">
                <a:avLst/>
              </a:prstGeom>
              <a:blipFill>
                <a:blip r:embed="rId6"/>
                <a:stretch>
                  <a:fillRect l="-143" t="-1863" b="-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 10"/>
          <p:cNvSpPr/>
          <p:nvPr/>
        </p:nvSpPr>
        <p:spPr bwMode="auto">
          <a:xfrm>
            <a:off x="1908000" y="1264328"/>
            <a:ext cx="1926000" cy="157162"/>
          </a:xfrm>
          <a:custGeom>
            <a:avLst/>
            <a:gdLst>
              <a:gd name="connsiteX0" fmla="*/ 0 w 1885950"/>
              <a:gd name="connsiteY0" fmla="*/ 0 h 157162"/>
              <a:gd name="connsiteX1" fmla="*/ 547687 w 1885950"/>
              <a:gd name="connsiteY1" fmla="*/ 71437 h 157162"/>
              <a:gd name="connsiteX2" fmla="*/ 547687 w 1885950"/>
              <a:gd name="connsiteY2" fmla="*/ 71437 h 157162"/>
              <a:gd name="connsiteX3" fmla="*/ 1885950 w 1885950"/>
              <a:gd name="connsiteY3" fmla="*/ 157162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950" h="157162">
                <a:moveTo>
                  <a:pt x="0" y="0"/>
                </a:moveTo>
                <a:lnTo>
                  <a:pt x="547687" y="71437"/>
                </a:lnTo>
                <a:lnTo>
                  <a:pt x="547687" y="71437"/>
                </a:lnTo>
                <a:lnTo>
                  <a:pt x="1885950" y="1571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500000" y="2420704"/>
                <a:ext cx="3018967" cy="53771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𝑖𝑛𝑒𝑙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𝒂𝒃𝒔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𝑐𝑜𝑢𝑙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2420704"/>
                <a:ext cx="3018967" cy="537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880000" y="3068174"/>
                <a:ext cx="594843" cy="370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1/4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𝑐𝑚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068174"/>
                <a:ext cx="594843" cy="370166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3096000" y="102519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Coulex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500000" y="3320704"/>
                <a:ext cx="2412199" cy="30777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𝑟𝑒𝑎𝑐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𝒂𝒃𝒔</m:t>
                          </m:r>
                        </m:sub>
                      </m:sSub>
                      <m:d>
                        <m:d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𝒄𝒎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𝑅𝑢𝑡h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3320704"/>
                <a:ext cx="241219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500000" y="4320000"/>
                <a:ext cx="2992294" cy="505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nary>
                            <m:nary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𝑊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sz="12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320000"/>
                <a:ext cx="2992294" cy="505716"/>
              </a:xfrm>
              <a:prstGeom prst="rect">
                <a:avLst/>
              </a:prstGeom>
              <a:blipFill>
                <a:blip r:embed="rId10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500000" y="4860000"/>
                <a:ext cx="2733633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860000"/>
                <a:ext cx="2733633" cy="5032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500000" y="5400000"/>
                <a:ext cx="3930756" cy="50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5400000"/>
                <a:ext cx="3930756" cy="5043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scattering close to the Coulomb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20000" y="980728"/>
            <a:ext cx="79072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few reaction channels are open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uncertainties with nuclear potentials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 distributions get much narrower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one can probe nucleon correlations close to the ground state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distributions are backward peaked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projectile-like particles have low kinetic energy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complete identification of final reaction products in A,Z and Q-values becomes difficult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get very small (need for high efficiency)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use Recoil Mass Separator</a:t>
            </a:r>
          </a:p>
          <a:p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use Magnetic Spectrometers with inverse kinematics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studies at energies below the Coulomb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7520"/>
            <a:ext cx="41243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29561" y="178157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9561" y="28527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~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13438" y="386051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&lt; E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764704"/>
            <a:ext cx="599221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transition between quasi-elastic and deep inelastic processes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1376704"/>
            <a:ext cx="321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Zr,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Zr)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+5.5 MeV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92280" y="5074199"/>
            <a:ext cx="154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TKEL [MeV] = -Q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52000" y="375270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52000" y="170070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52000" y="278070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03848" y="242964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MeV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1340704"/>
            <a:ext cx="2148572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Sub-barrier transfer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2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80728"/>
            <a:ext cx="5812382" cy="44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553058" y="1529568"/>
                <a:ext cx="2374946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58" y="1529568"/>
                <a:ext cx="2374946" cy="532005"/>
              </a:xfrm>
              <a:prstGeom prst="rect">
                <a:avLst/>
              </a:prstGeom>
              <a:blipFill>
                <a:blip r:embed="rId3"/>
                <a:stretch>
                  <a:fillRect t="-11494" b="-908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663873" y="2249648"/>
                <a:ext cx="115659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873" y="2249648"/>
                <a:ext cx="1156599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680000" y="1232728"/>
            <a:ext cx="12121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96</a:t>
            </a:r>
            <a:r>
              <a:rPr lang="en-US" dirty="0" smtClean="0"/>
              <a:t>Zr + </a:t>
            </a:r>
            <a:r>
              <a:rPr lang="en-US" baseline="30000" dirty="0" smtClean="0"/>
              <a:t>40</a:t>
            </a:r>
            <a:r>
              <a:rPr lang="en-US" dirty="0" smtClean="0"/>
              <a:t>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04000" y="5120728"/>
                <a:ext cx="2012795" cy="278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baseline="-2500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𝑥𝑛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=0.43747</m:t>
                      </m:r>
                      <m:rad>
                        <m:radPr>
                          <m:degHide m:val="on"/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00" y="5120728"/>
                <a:ext cx="2012795" cy="27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32127"/>
              </p:ext>
            </p:extLst>
          </p:nvPr>
        </p:nvGraphicFramePr>
        <p:xfrm>
          <a:off x="6804000" y="3464728"/>
          <a:ext cx="197938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xn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</a:t>
                      </a:r>
                      <a:r>
                        <a:rPr lang="en-US" sz="1200" baseline="-25000" dirty="0" err="1" smtClean="0"/>
                        <a:t>xn</a:t>
                      </a:r>
                      <a:r>
                        <a:rPr lang="en-US" sz="1200" baseline="0" dirty="0" smtClean="0"/>
                        <a:t> (MeV)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aseline="0" dirty="0" smtClean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lang="de-DE" sz="1200" baseline="-25000" dirty="0" err="1" smtClean="0">
                          <a:latin typeface="Times New Roman"/>
                          <a:cs typeface="Times New Roman"/>
                        </a:rPr>
                        <a:t>xn</a:t>
                      </a:r>
                      <a:r>
                        <a:rPr lang="en-US" sz="1200" baseline="0" dirty="0" smtClean="0"/>
                        <a:t> (fm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7.854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14.317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22.537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5940000"/>
                <a:ext cx="2428935" cy="49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𝐷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5940000"/>
                <a:ext cx="2428935" cy="494110"/>
              </a:xfrm>
              <a:prstGeom prst="rect">
                <a:avLst/>
              </a:prstGeom>
              <a:blipFill>
                <a:blip r:embed="rId6"/>
                <a:stretch>
                  <a:fillRect t="-28395" r="-5779" b="-6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080000" y="6120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5.1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3.6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11.8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probabilities for multi-neutron transfer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13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80728"/>
            <a:ext cx="5812382" cy="44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80000" y="1232728"/>
            <a:ext cx="12121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96</a:t>
            </a:r>
            <a:r>
              <a:rPr lang="en-US" dirty="0" smtClean="0"/>
              <a:t>Zr + </a:t>
            </a:r>
            <a:r>
              <a:rPr lang="en-US" baseline="30000" dirty="0" smtClean="0"/>
              <a:t>40</a:t>
            </a:r>
            <a:r>
              <a:rPr lang="en-US" dirty="0" smtClean="0"/>
              <a:t>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5940000"/>
                <a:ext cx="2428935" cy="49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𝐷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5940000"/>
                <a:ext cx="2428935" cy="494110"/>
              </a:xfrm>
              <a:prstGeom prst="rect">
                <a:avLst/>
              </a:prstGeom>
              <a:blipFill>
                <a:blip r:embed="rId3"/>
                <a:stretch>
                  <a:fillRect t="-28395" r="-5779" b="-6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547664" y="3865182"/>
            <a:ext cx="12202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P</a:t>
            </a:r>
            <a:r>
              <a:rPr lang="en-US" baseline="-25000" dirty="0">
                <a:solidFill>
                  <a:srgbClr val="00CC00"/>
                </a:solidFill>
              </a:rPr>
              <a:t>4</a:t>
            </a:r>
            <a:r>
              <a:rPr lang="en-US" baseline="-25000" dirty="0" smtClean="0">
                <a:solidFill>
                  <a:srgbClr val="00CC00"/>
                </a:solidFill>
              </a:rPr>
              <a:t>n</a:t>
            </a:r>
            <a:r>
              <a:rPr lang="en-US" dirty="0" smtClean="0">
                <a:solidFill>
                  <a:srgbClr val="00CC00"/>
                </a:solidFill>
              </a:rPr>
              <a:t> ~ </a:t>
            </a:r>
            <a:r>
              <a:rPr lang="en-US" dirty="0" smtClean="0">
                <a:solidFill>
                  <a:srgbClr val="00CC00"/>
                </a:solidFill>
                <a:latin typeface="Times New Roman"/>
                <a:cs typeface="Times New Roman"/>
              </a:rPr>
              <a:t>(P</a:t>
            </a:r>
            <a:r>
              <a:rPr lang="en-US" baseline="-250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2n</a:t>
            </a:r>
            <a:r>
              <a:rPr lang="en-US" dirty="0" smtClean="0">
                <a:solidFill>
                  <a:srgbClr val="00CC00"/>
                </a:solidFill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solidFill>
                  <a:srgbClr val="00CC00"/>
                </a:solidFill>
                <a:latin typeface="Times New Roman"/>
                <a:cs typeface="Times New Roman"/>
              </a:rPr>
              <a:t>2</a:t>
            </a:r>
            <a:endParaRPr lang="en-US" baseline="30000" dirty="0">
              <a:solidFill>
                <a:srgbClr val="00CC00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176000" y="1916728"/>
            <a:ext cx="165618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499992" y="3428728"/>
            <a:ext cx="1440160" cy="333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832368" y="3644752"/>
            <a:ext cx="1179792" cy="333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420000" y="4076800"/>
            <a:ext cx="1476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08000" y="4400728"/>
            <a:ext cx="1476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44000" y="3464728"/>
            <a:ext cx="14510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</a:t>
            </a:r>
            <a:r>
              <a:rPr lang="en-US" baseline="-25000" dirty="0" smtClean="0">
                <a:solidFill>
                  <a:srgbClr val="660066"/>
                </a:solidFill>
              </a:rPr>
              <a:t>2n</a:t>
            </a:r>
            <a:r>
              <a:rPr lang="en-US" dirty="0" smtClean="0">
                <a:solidFill>
                  <a:srgbClr val="660066"/>
                </a:solidFill>
              </a:rPr>
              <a:t> ~ 3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·(P</a:t>
            </a:r>
            <a:r>
              <a:rPr lang="en-US" baseline="-25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1n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endParaRPr lang="en-US" baseline="30000" dirty="0">
              <a:solidFill>
                <a:srgbClr val="66006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28000" y="4112728"/>
            <a:ext cx="13484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P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baseline="-25000" dirty="0" smtClean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</a:rPr>
              <a:t> ~ P</a:t>
            </a:r>
            <a:r>
              <a:rPr lang="en-US" baseline="-25000" dirty="0" smtClean="0">
                <a:solidFill>
                  <a:srgbClr val="0000CC"/>
                </a:solidFill>
              </a:rPr>
              <a:t>2n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·P</a:t>
            </a:r>
            <a:r>
              <a:rPr lang="en-US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1n</a:t>
            </a:r>
            <a:endParaRPr lang="en-US" baseline="-25000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80000" y="6120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5.1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3.6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11.8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probabilities for multi-neutron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7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nuclear reaction nucleon transf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80728"/>
            <a:ext cx="742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0000" y="3680728"/>
            <a:ext cx="69172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probing single particle aspects and nucleon-nucleon correlations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quasi elastic to deep inelastic processes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other reaction channels (near and sub-barrier fusion)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neutron-rich nuclei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0000" y="6300000"/>
            <a:ext cx="2300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density functional theory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NLprism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180000" y="4753496"/>
            <a:ext cx="3017173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36000" tIns="36000" rIns="36000" bIns="36000" rtlCol="0">
            <a:spAutoFit/>
          </a:bodyPr>
          <a:lstStyle/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PRISMA:	</a:t>
            </a:r>
            <a:r>
              <a:rPr lang="en-US" altLang="de-DE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acceptance 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magnetic spectrometer 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l-GR" altLang="de-DE" sz="1600" kern="0" dirty="0" smtClean="0">
                <a:solidFill>
                  <a:srgbClr val="3E3E5C"/>
                </a:solidFill>
                <a:latin typeface="Times New Roman"/>
                <a:cs typeface="Times New Roman"/>
                <a:sym typeface="Symbol" pitchFamily="18" charset="2"/>
              </a:rPr>
              <a:t>Ω</a:t>
            </a:r>
            <a:r>
              <a:rPr lang="de-DE" altLang="de-DE" sz="1600" kern="0" dirty="0" smtClean="0">
                <a:solidFill>
                  <a:srgbClr val="3E3E5C"/>
                </a:solidFill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altLang="de-DE" sz="1600" kern="0" dirty="0" err="1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msr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l-GR" altLang="de-DE" sz="1600" kern="0" dirty="0" smtClean="0">
                <a:solidFill>
                  <a:srgbClr val="3E3E5C"/>
                </a:solidFill>
                <a:latin typeface="Times New Roman"/>
                <a:cs typeface="Times New Roman"/>
                <a:sym typeface="Symbol" pitchFamily="18" charset="2"/>
              </a:rPr>
              <a:t>ρ</a:t>
            </a:r>
            <a:r>
              <a:rPr lang="en-US" altLang="de-DE" sz="1600" kern="0" baseline="-2500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max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1.2 Tm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ΔA/A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1/200</a:t>
            </a:r>
          </a:p>
          <a:p>
            <a:pPr marL="901700" lvl="0" indent="-901700" fontAlgn="base">
              <a:spcBef>
                <a:spcPct val="0"/>
              </a:spcBef>
              <a:spcAft>
                <a:spcPct val="0"/>
              </a:spcAft>
              <a:buClr>
                <a:srgbClr val="60597B"/>
              </a:buClr>
              <a:buSzPct val="76000"/>
              <a:defRPr/>
            </a:pP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Energy acceptance 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de-DE" sz="1600" kern="0" dirty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±20</a:t>
            </a:r>
            <a:r>
              <a:rPr lang="en-US" altLang="de-DE" sz="1600" kern="0" dirty="0" smtClean="0">
                <a:solidFill>
                  <a:srgbClr val="3E3E5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%</a:t>
            </a:r>
            <a:endParaRPr lang="en-US" altLang="de-DE" sz="1600" kern="0" dirty="0">
              <a:solidFill>
                <a:srgbClr val="3E3E5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Prisma</a:t>
            </a:r>
            <a:r>
              <a:rPr lang="en-US" dirty="0" smtClean="0"/>
              <a:t> spectrometer</a:t>
            </a:r>
            <a:endParaRPr lang="en-US" dirty="0"/>
          </a:p>
        </p:txBody>
      </p:sp>
      <p:pic>
        <p:nvPicPr>
          <p:cNvPr id="60418" name="Picture 2" descr="http://www.lnl.infn.it/~prisma/img/prisma_logo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15"/>
            <a:ext cx="1860804" cy="12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764704"/>
            <a:ext cx="8213334" cy="50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Prisma</a:t>
            </a:r>
            <a:r>
              <a:rPr lang="en-US" dirty="0" smtClean="0"/>
              <a:t> spectrometer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6300000"/>
            <a:ext cx="2165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MCP = micro channel plate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830513" y="768478"/>
            <a:ext cx="5133975" cy="3581400"/>
            <a:chOff x="3830513" y="1268760"/>
            <a:chExt cx="5133975" cy="3581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513" y="1268760"/>
              <a:ext cx="5133975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3842414" y="3028310"/>
              <a:ext cx="682879" cy="1846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focal plane</a:t>
              </a:r>
              <a:endPara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405501" y="3744000"/>
              <a:ext cx="1069139" cy="2154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chamber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64704"/>
            <a:ext cx="2893429" cy="23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" y="3243718"/>
            <a:ext cx="3064286" cy="26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6000" y="3351718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/>
              <a:t>28</a:t>
            </a:r>
            <a:r>
              <a:rPr lang="en-US" sz="1000" dirty="0" smtClean="0"/>
              <a:t>Si </a:t>
            </a:r>
            <a:r>
              <a:rPr lang="en-US" sz="1000" dirty="0" smtClean="0">
                <a:latin typeface="Times New Roman"/>
                <a:cs typeface="Times New Roman"/>
              </a:rPr>
              <a:t>→ </a:t>
            </a:r>
            <a:r>
              <a:rPr lang="en-US" sz="1000" baseline="30000" dirty="0" smtClean="0">
                <a:latin typeface="Times New Roman"/>
                <a:cs typeface="Times New Roman"/>
              </a:rPr>
              <a:t>94</a:t>
            </a:r>
            <a:r>
              <a:rPr lang="en-US" sz="1000" dirty="0" smtClean="0">
                <a:latin typeface="Times New Roman"/>
                <a:cs typeface="Times New Roman"/>
              </a:rPr>
              <a:t>Zr @ 97 MeV</a:t>
            </a:r>
            <a:endParaRPr lang="en-US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4183853" y="4728918"/>
            <a:ext cx="422102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90,94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Zr @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83.3, 86.4, 89.5, 92.5, 95.5 MeV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100" baseline="30000" dirty="0" smtClean="0">
                <a:latin typeface="Times New Roman"/>
                <a:cs typeface="Times New Roman"/>
              </a:rPr>
              <a:t>28</a:t>
            </a:r>
            <a:r>
              <a:rPr lang="en-US" sz="1100" dirty="0" smtClean="0"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90</a:t>
            </a:r>
            <a:r>
              <a:rPr lang="en-US" sz="1100" dirty="0" smtClean="0">
                <a:latin typeface="Times New Roman"/>
                <a:cs typeface="Times New Roman"/>
              </a:rPr>
              <a:t>Zr @ </a:t>
            </a:r>
            <a:r>
              <a:rPr lang="en-US" sz="1100" dirty="0" err="1" smtClean="0">
                <a:latin typeface="Times New Roman"/>
                <a:cs typeface="Times New Roman"/>
              </a:rPr>
              <a:t>E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cm</a:t>
            </a:r>
            <a:r>
              <a:rPr lang="en-US" sz="1100" dirty="0" smtClean="0">
                <a:latin typeface="Times New Roman"/>
                <a:cs typeface="Times New Roman"/>
              </a:rPr>
              <a:t> = 63.5, 65.9, 68.3, 70.6, 72.8 MeV   V</a:t>
            </a:r>
            <a:r>
              <a:rPr lang="en-US" sz="1100" baseline="-25000" dirty="0" smtClean="0">
                <a:latin typeface="Times New Roman"/>
                <a:cs typeface="Times New Roman"/>
              </a:rPr>
              <a:t>C</a:t>
            </a:r>
            <a:r>
              <a:rPr lang="en-US" sz="1100" dirty="0" smtClean="0">
                <a:latin typeface="Times New Roman"/>
                <a:cs typeface="Times New Roman"/>
              </a:rPr>
              <a:t> = 71.5 MeV</a:t>
            </a:r>
          </a:p>
          <a:p>
            <a:pPr lvl="0"/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94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Zr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@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64.2, 66.6, 69.0, 71.3, 73.6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   V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71.1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0000" y="6300000"/>
            <a:ext cx="2597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Kalkal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C83 (2011) 054607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Reaction Analyzer (HIRA)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183853" y="4769912"/>
            <a:ext cx="422102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90,94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Zr @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83.3, 86.4, 89.5, 92.5, 95.5 MeV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100" baseline="30000" dirty="0" smtClean="0">
                <a:latin typeface="Times New Roman"/>
                <a:cs typeface="Times New Roman"/>
              </a:rPr>
              <a:t>28</a:t>
            </a:r>
            <a:r>
              <a:rPr lang="en-US" sz="1100" dirty="0" smtClean="0"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90</a:t>
            </a:r>
            <a:r>
              <a:rPr lang="en-US" sz="1100" dirty="0" smtClean="0">
                <a:latin typeface="Times New Roman"/>
                <a:cs typeface="Times New Roman"/>
              </a:rPr>
              <a:t>Zr @ </a:t>
            </a:r>
            <a:r>
              <a:rPr lang="en-US" sz="1100" dirty="0" err="1" smtClean="0">
                <a:latin typeface="Times New Roman"/>
                <a:cs typeface="Times New Roman"/>
              </a:rPr>
              <a:t>E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cm</a:t>
            </a:r>
            <a:r>
              <a:rPr lang="en-US" sz="1100" dirty="0" smtClean="0">
                <a:latin typeface="Times New Roman"/>
                <a:cs typeface="Times New Roman"/>
              </a:rPr>
              <a:t> = 63.5, 65.9, 68.3, 70.6, 72.8 MeV   V</a:t>
            </a:r>
            <a:r>
              <a:rPr lang="en-US" sz="1100" baseline="-25000" dirty="0" smtClean="0">
                <a:latin typeface="Times New Roman"/>
                <a:cs typeface="Times New Roman"/>
              </a:rPr>
              <a:t>C</a:t>
            </a:r>
            <a:r>
              <a:rPr lang="en-US" sz="1100" dirty="0" smtClean="0">
                <a:latin typeface="Times New Roman"/>
                <a:cs typeface="Times New Roman"/>
              </a:rPr>
              <a:t> = 71.5 MeV</a:t>
            </a:r>
          </a:p>
          <a:p>
            <a:pPr lvl="0"/>
            <a:r>
              <a:rPr lang="en-US" sz="1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Si → </a:t>
            </a:r>
            <a:r>
              <a:rPr lang="en-US" sz="11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94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Zr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@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64.2, 66.6, 69.0, 71.3, 73.6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   V</a:t>
            </a:r>
            <a:r>
              <a:rPr lang="en-US" sz="11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71.1 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MeV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0000" y="6300000"/>
            <a:ext cx="2597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Kalkal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C83 (2011) 054607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836712"/>
            <a:ext cx="6874286" cy="39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76000" y="6164712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3.1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5.0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11.3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and two nucleon transfer reactions </a:t>
            </a:r>
            <a:r>
              <a:rPr lang="en-US" sz="1800" baseline="30000" dirty="0" smtClean="0">
                <a:solidFill>
                  <a:schemeClr val="tx1"/>
                </a:solidFill>
              </a:rPr>
              <a:t>28</a:t>
            </a:r>
            <a:r>
              <a:rPr lang="en-US" sz="1800" dirty="0" smtClean="0">
                <a:solidFill>
                  <a:schemeClr val="tx1"/>
                </a:solidFill>
              </a:rPr>
              <a:t>Si + </a:t>
            </a:r>
            <a:r>
              <a:rPr lang="en-US" sz="1800" baseline="30000" dirty="0" smtClean="0">
                <a:solidFill>
                  <a:schemeClr val="tx1"/>
                </a:solidFill>
              </a:rPr>
              <a:t>90,94</a:t>
            </a:r>
            <a:r>
              <a:rPr lang="en-US" sz="1800" dirty="0" smtClean="0">
                <a:solidFill>
                  <a:schemeClr val="tx1"/>
                </a:solidFill>
              </a:rPr>
              <a:t>Zr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692696"/>
            <a:ext cx="6685715" cy="48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40000" y="5617496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90,94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Zr @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120 MeV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Purpose Scattering Chamber (GPSC)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13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124744"/>
            <a:ext cx="45815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0073" y="1493584"/>
            <a:ext cx="237626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probes transfer and fusion in an overlapping region of energies and angular momenta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measure sub-barrier transfer?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04704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76470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2861696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-2.467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E:\WorkNew\Documents\基金项目\2014申请\CJLin重点\Pics\Break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2707"/>
            <a:ext cx="32366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67769"/>
              </p:ext>
            </p:extLst>
          </p:nvPr>
        </p:nvGraphicFramePr>
        <p:xfrm>
          <a:off x="720000" y="4184704"/>
          <a:ext cx="537591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-3.18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-2.65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-5.43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-8.25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-4.99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+13.46 MeV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35550"/>
              </p:ext>
            </p:extLst>
          </p:nvPr>
        </p:nvGraphicFramePr>
        <p:xfrm>
          <a:off x="720000" y="5192704"/>
          <a:ext cx="5375919" cy="5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He+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+1.965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-1.474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+0.092 MeV</a:t>
                      </a:r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reactions with weakly bound nuclei </a:t>
            </a:r>
            <a:r>
              <a:rPr lang="en-US" sz="1800" baseline="30000" dirty="0" smtClean="0">
                <a:solidFill>
                  <a:schemeClr val="tx1"/>
                </a:solidFill>
              </a:rPr>
              <a:t>7</a:t>
            </a:r>
            <a:r>
              <a:rPr lang="en-US" sz="1800" dirty="0" smtClean="0">
                <a:solidFill>
                  <a:schemeClr val="tx1"/>
                </a:solidFill>
              </a:rPr>
              <a:t>Li +</a:t>
            </a:r>
            <a:r>
              <a:rPr lang="en-US" sz="1800" baseline="30000" dirty="0" smtClean="0">
                <a:solidFill>
                  <a:schemeClr val="tx1"/>
                </a:solidFill>
              </a:rPr>
              <a:t>209</a:t>
            </a:r>
            <a:r>
              <a:rPr lang="en-US" sz="1800" dirty="0" smtClean="0">
                <a:solidFill>
                  <a:schemeClr val="tx1"/>
                </a:solidFill>
              </a:rPr>
              <a:t>Bi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04704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76470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2861696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-1.474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E:\WorkNew\Documents\基金项目\2014申请\CJLin重点\Pics\Break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2707"/>
            <a:ext cx="32366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2973"/>
              </p:ext>
            </p:extLst>
          </p:nvPr>
        </p:nvGraphicFramePr>
        <p:xfrm>
          <a:off x="720000" y="4184704"/>
          <a:ext cx="537591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-17.6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-1.06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-5.06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+0.40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+1.81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01965"/>
              </p:ext>
            </p:extLst>
          </p:nvPr>
        </p:nvGraphicFramePr>
        <p:xfrm>
          <a:off x="720000" y="5192704"/>
          <a:ext cx="5375919" cy="5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He+</a:t>
                      </a:r>
                      <a:r>
                        <a:rPr lang="en-US" sz="1000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→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He+</a:t>
                      </a:r>
                      <a:r>
                        <a:rPr kumimoji="0" lang="en-US" sz="1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He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+1.965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-1.474 MeV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+0.092 MeV</a:t>
                      </a:r>
                      <a:endPara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triggered breakup reactions </a:t>
            </a:r>
            <a:r>
              <a:rPr lang="en-US" sz="1800" baseline="30000" dirty="0" smtClean="0">
                <a:solidFill>
                  <a:schemeClr val="tx1"/>
                </a:solidFill>
              </a:rPr>
              <a:t>6</a:t>
            </a:r>
            <a:r>
              <a:rPr lang="en-US" sz="1800" dirty="0" smtClean="0">
                <a:solidFill>
                  <a:schemeClr val="tx1"/>
                </a:solidFill>
              </a:rPr>
              <a:t>Li + </a:t>
            </a:r>
            <a:r>
              <a:rPr lang="en-US" sz="1800" baseline="30000" dirty="0" smtClean="0">
                <a:solidFill>
                  <a:schemeClr val="tx1"/>
                </a:solidFill>
              </a:rPr>
              <a:t>209</a:t>
            </a:r>
            <a:r>
              <a:rPr lang="en-US" sz="1800" dirty="0" smtClean="0">
                <a:solidFill>
                  <a:schemeClr val="tx1"/>
                </a:solidFill>
              </a:rPr>
              <a:t>Bi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4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00" y="764704"/>
            <a:ext cx="5428572" cy="41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0000" y="6300000"/>
            <a:ext cx="302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R. Tilley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A490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(1988)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267744" y="3084920"/>
            <a:ext cx="576064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thresholds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764704"/>
            <a:ext cx="7578572" cy="49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899592" y="989488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thresholds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20000" y="764704"/>
            <a:ext cx="37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Sub-barrier transfer reactions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nucleon-nucleon correlations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764704"/>
            <a:ext cx="37444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ulti-nucleon transfer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secondary processes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20712"/>
            <a:ext cx="3715239" cy="44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2" y="1520716"/>
            <a:ext cx="3972572" cy="23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40000" y="6300000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4.2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5.5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12.7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654941" y="836704"/>
            <a:ext cx="7957619" cy="4881429"/>
            <a:chOff x="540000" y="1260000"/>
            <a:chExt cx="7957619" cy="48814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260000"/>
              <a:ext cx="7957619" cy="488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eck 4"/>
            <p:cNvSpPr/>
            <p:nvPr/>
          </p:nvSpPr>
          <p:spPr bwMode="auto">
            <a:xfrm>
              <a:off x="827584" y="4725144"/>
              <a:ext cx="3096344" cy="12241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5364088" y="4725144"/>
              <a:ext cx="3133531" cy="14162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40000" y="1700808"/>
              <a:ext cx="1223688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540000" y="3356992"/>
              <a:ext cx="1439712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60000" y="6300000"/>
            <a:ext cx="2662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82 (1999) 1395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04704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40000" y="76470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0000" y="2861696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-2.467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the reduction in fusion?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04704"/>
            <a:ext cx="1377143" cy="1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0000" y="76470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2861696"/>
            <a:ext cx="205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reakup threshold energy:</a:t>
            </a: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breakup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-2.467 MeV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64704"/>
            <a:ext cx="5228572" cy="33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464138" y="415784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/V</a:t>
            </a:r>
            <a:r>
              <a:rPr lang="en-US" baseline="-25000" dirty="0" smtClean="0"/>
              <a:t>C</a:t>
            </a: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fu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60000" y="6300000"/>
            <a:ext cx="2637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Dasgupta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C70, 024606 (2004)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48000" y="4904704"/>
            <a:ext cx="424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of weakly bound </a:t>
            </a:r>
            <a:r>
              <a:rPr lang="en-US" sz="1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suppressed relative to single-barrier calculation in contrast to </a:t>
            </a:r>
            <a:r>
              <a:rPr lang="en-US" sz="1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1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the reduction in fusion?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836712"/>
            <a:ext cx="51720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4184712"/>
            <a:ext cx="2954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wedge detectors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Micron semiconductor Ltd</a:t>
            </a:r>
          </a:p>
          <a:p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angular coverage (0.83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Detectors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with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high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pixellation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de-DE" sz="1400" dirty="0">
                <a:latin typeface="Times New Roman"/>
                <a:cs typeface="Times New Roman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     (512 </a:t>
            </a:r>
            <a:r>
              <a:rPr lang="de-DE" sz="1400" dirty="0" err="1" smtClean="0">
                <a:latin typeface="Times New Roman"/>
                <a:cs typeface="Times New Roman"/>
              </a:rPr>
              <a:t>pixels</a:t>
            </a:r>
            <a:r>
              <a:rPr lang="de-DE" sz="1400" dirty="0" smtClean="0">
                <a:latin typeface="Times New Roman"/>
                <a:cs typeface="Times New Roman"/>
              </a:rPr>
              <a:t>)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44712"/>
            <a:ext cx="2979048" cy="1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944712"/>
            <a:ext cx="3542858" cy="199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 at 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60000" y="1340728"/>
            <a:ext cx="41280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conservation: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conservation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(3-body breakup)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8000" y="1772728"/>
                <a:ext cx="3428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𝑄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𝑟𝑒𝑐𝑜𝑖𝑙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𝑏𝑒𝑎𝑚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772728"/>
                <a:ext cx="3428759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48000" y="3140728"/>
                <a:ext cx="282558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𝑏𝑒𝑎𝑚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𝑟𝑒𝑐𝑜𝑖𝑙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140728"/>
                <a:ext cx="2825582" cy="402931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48000" y="3536728"/>
                <a:ext cx="2157001" cy="78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𝑟𝑒𝑐𝑜𝑖𝑙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𝑟𝑒𝑐𝑜𝑖𝑙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𝑟𝑒𝑐𝑜𝑖𝑙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536728"/>
                <a:ext cx="2157001" cy="785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1331640" y="2213640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measured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3976" y="2177640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from momentum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conservation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347976" y="2213640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known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980728"/>
            <a:ext cx="4508572" cy="40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380312" y="2328068"/>
            <a:ext cx="802070" cy="28814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baseline="30000" dirty="0" smtClean="0">
                <a:solidFill>
                  <a:srgbClr val="006600"/>
                </a:solidFill>
              </a:rPr>
              <a:t>4</a:t>
            </a:r>
            <a:r>
              <a:rPr lang="en-US" sz="1400" dirty="0" smtClean="0">
                <a:solidFill>
                  <a:srgbClr val="006600"/>
                </a:solidFill>
              </a:rPr>
              <a:t>He + </a:t>
            </a:r>
            <a:r>
              <a:rPr lang="en-US" sz="1400" baseline="30000" dirty="0" smtClean="0">
                <a:solidFill>
                  <a:srgbClr val="006600"/>
                </a:solidFill>
              </a:rPr>
              <a:t>4</a:t>
            </a:r>
            <a:r>
              <a:rPr lang="en-US" sz="1400" dirty="0" smtClean="0">
                <a:solidFill>
                  <a:srgbClr val="006600"/>
                </a:solidFill>
              </a:rPr>
              <a:t>He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236296" y="4034245"/>
            <a:ext cx="721920" cy="28814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</a:rPr>
              <a:t>4</a:t>
            </a:r>
            <a:r>
              <a:rPr lang="en-US" sz="1400" dirty="0" smtClean="0">
                <a:solidFill>
                  <a:srgbClr val="0000CC"/>
                </a:solidFill>
              </a:rPr>
              <a:t>He + </a:t>
            </a:r>
            <a:r>
              <a:rPr lang="en-US" sz="1400" baseline="30000" dirty="0" smtClean="0">
                <a:solidFill>
                  <a:srgbClr val="0000CC"/>
                </a:solidFill>
              </a:rPr>
              <a:t>3</a:t>
            </a:r>
            <a:r>
              <a:rPr lang="en-US" sz="1400" dirty="0" smtClean="0">
                <a:solidFill>
                  <a:srgbClr val="0000CC"/>
                </a:solidFill>
              </a:rPr>
              <a:t>H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40366" y="4322392"/>
            <a:ext cx="721920" cy="288147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baseline="30000" dirty="0" smtClean="0">
                <a:solidFill>
                  <a:srgbClr val="660066"/>
                </a:solidFill>
              </a:rPr>
              <a:t>4</a:t>
            </a:r>
            <a:r>
              <a:rPr lang="en-US" sz="1400" dirty="0" smtClean="0">
                <a:solidFill>
                  <a:srgbClr val="660066"/>
                </a:solidFill>
              </a:rPr>
              <a:t>He + </a:t>
            </a:r>
            <a:r>
              <a:rPr lang="en-US" sz="1400" baseline="30000" dirty="0">
                <a:solidFill>
                  <a:srgbClr val="660066"/>
                </a:solidFill>
              </a:rPr>
              <a:t>2</a:t>
            </a:r>
            <a:r>
              <a:rPr lang="en-US" sz="1400" dirty="0" smtClean="0">
                <a:solidFill>
                  <a:srgbClr val="660066"/>
                </a:solidFill>
              </a:rPr>
              <a:t>H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of Q-value </a:t>
            </a:r>
            <a:r>
              <a:rPr lang="en-US" sz="1800" dirty="0" smtClean="0">
                <a:solidFill>
                  <a:schemeClr val="tx1"/>
                </a:solidFill>
              </a:rPr>
              <a:t>non-relativistic implementation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764704"/>
            <a:ext cx="8350477" cy="4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5498704"/>
            <a:ext cx="2690407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1100" dirty="0" smtClean="0">
                <a:latin typeface="Times New Roman"/>
                <a:cs typeface="Times New Roman"/>
              </a:rPr>
              <a:t>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Be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208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= 13.457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Li 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211</a:t>
            </a:r>
            <a:r>
              <a:rPr lang="en-US" sz="1100" dirty="0" smtClean="0">
                <a:latin typeface="Times New Roman"/>
                <a:cs typeface="Times New Roman"/>
              </a:rPr>
              <a:t>Bi   </a:t>
            </a:r>
            <a:r>
              <a:rPr lang="en-US" sz="1100" dirty="0" err="1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-3.175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Li +  </a:t>
            </a:r>
            <a:r>
              <a:rPr lang="en-US" sz="1100" baseline="30000" dirty="0" smtClean="0">
                <a:latin typeface="Times New Roman"/>
                <a:cs typeface="Times New Roman"/>
              </a:rPr>
              <a:t>210</a:t>
            </a:r>
            <a:r>
              <a:rPr lang="en-US" sz="1100" dirty="0" smtClean="0">
                <a:latin typeface="Times New Roman"/>
                <a:cs typeface="Times New Roman"/>
              </a:rPr>
              <a:t>Bi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-2.645 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5498704"/>
            <a:ext cx="2266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+0.092 MeV</a:t>
            </a:r>
          </a:p>
          <a:p>
            <a:pPr lvl="0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+1.965 MeV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-1.474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Q-value spectrum (target states)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0000" y="980728"/>
            <a:ext cx="143020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Li+</a:t>
            </a:r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/V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=0.95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2" y="5046594"/>
            <a:ext cx="5798096" cy="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5523917"/>
            <a:ext cx="2706437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en-US" sz="1100" dirty="0" smtClean="0">
                <a:latin typeface="Times New Roman"/>
                <a:cs typeface="Times New Roman"/>
              </a:rPr>
              <a:t>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Be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207</a:t>
            </a:r>
            <a:r>
              <a:rPr lang="en-US" sz="1100" dirty="0" smtClean="0">
                <a:latin typeface="Times New Roman"/>
                <a:cs typeface="Times New Roman"/>
              </a:rPr>
              <a:t>Tl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=    9.246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Li 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210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-3.792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Li +  </a:t>
            </a:r>
            <a:r>
              <a:rPr lang="en-US" sz="1100" baseline="30000" dirty="0" smtClean="0">
                <a:latin typeface="Times New Roman"/>
                <a:cs typeface="Times New Roman"/>
              </a:rPr>
              <a:t>209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-3.313 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1761917"/>
            <a:ext cx="6363429" cy="3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80000" y="5523917"/>
            <a:ext cx="2266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+0.092 MeV</a:t>
            </a:r>
          </a:p>
          <a:p>
            <a:pPr lvl="0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+1.965 MeV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-1.474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Q-value spectrum (target states)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00" y="1761917"/>
            <a:ext cx="6357905" cy="32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0000" y="980728"/>
            <a:ext cx="143020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Li+</a:t>
            </a:r>
            <a:r>
              <a:rPr lang="en-US" sz="23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/V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=0.95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2" y="5046594"/>
            <a:ext cx="5798096" cy="5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5523917"/>
            <a:ext cx="2730482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+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en-US" sz="1100" dirty="0" smtClean="0">
                <a:latin typeface="Times New Roman"/>
                <a:cs typeface="Times New Roman"/>
              </a:rPr>
              <a:t>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Be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206</a:t>
            </a:r>
            <a:r>
              <a:rPr lang="en-US" sz="1100" dirty="0" smtClean="0">
                <a:latin typeface="Times New Roman"/>
                <a:cs typeface="Times New Roman"/>
              </a:rPr>
              <a:t>Tl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=    9.766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Li  + </a:t>
            </a:r>
            <a:r>
              <a:rPr lang="en-US" sz="1100" baseline="30000" dirty="0" smtClean="0">
                <a:latin typeface="Times New Roman"/>
                <a:cs typeface="Times New Roman"/>
              </a:rPr>
              <a:t>209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-1.610 MeV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smtClean="0">
                <a:latin typeface="Times New Roman"/>
                <a:cs typeface="Times New Roman"/>
              </a:rPr>
              <a:t>                 → </a:t>
            </a:r>
            <a:r>
              <a:rPr lang="en-US" sz="1100" baseline="30000" dirty="0" smtClean="0">
                <a:latin typeface="Times New Roman"/>
                <a:cs typeface="Times New Roman"/>
              </a:rPr>
              <a:t>6</a:t>
            </a:r>
            <a:r>
              <a:rPr lang="en-US" sz="1100" dirty="0" smtClean="0">
                <a:latin typeface="Times New Roman"/>
                <a:cs typeface="Times New Roman"/>
              </a:rPr>
              <a:t>Li +  </a:t>
            </a:r>
            <a:r>
              <a:rPr lang="en-US" sz="1100" baseline="30000" dirty="0" smtClean="0">
                <a:latin typeface="Times New Roman"/>
                <a:cs typeface="Times New Roman"/>
              </a:rPr>
              <a:t>208</a:t>
            </a:r>
            <a:r>
              <a:rPr lang="en-US" sz="1100" dirty="0" smtClean="0">
                <a:latin typeface="Times New Roman"/>
                <a:cs typeface="Times New Roman"/>
              </a:rPr>
              <a:t>Pb   </a:t>
            </a:r>
            <a:r>
              <a:rPr lang="en-US" sz="1100" dirty="0" err="1" smtClean="0">
                <a:latin typeface="Times New Roman"/>
                <a:cs typeface="Times New Roman"/>
              </a:rPr>
              <a:t>Q</a:t>
            </a:r>
            <a:r>
              <a:rPr lang="en-US" sz="1100" baseline="-25000" dirty="0" err="1" smtClean="0">
                <a:latin typeface="Times New Roman"/>
                <a:cs typeface="Times New Roman"/>
              </a:rPr>
              <a:t>gg</a:t>
            </a:r>
            <a:r>
              <a:rPr lang="en-US" sz="1100" dirty="0" smtClean="0">
                <a:latin typeface="Times New Roman"/>
                <a:cs typeface="Times New Roman"/>
              </a:rPr>
              <a:t> =    0.118 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5523917"/>
            <a:ext cx="2266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+0.092 MeV</a:t>
            </a:r>
          </a:p>
          <a:p>
            <a:pPr lvl="0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+1.965 MeV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  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-1.474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Q-value spectrum (target states)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7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0001" y="836712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if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1817584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17584"/>
                <a:ext cx="2930674" cy="340671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8" name="Gruppieren 1027"/>
          <p:cNvGrpSpPr/>
          <p:nvPr/>
        </p:nvGrpSpPr>
        <p:grpSpPr>
          <a:xfrm>
            <a:off x="5400000" y="1160712"/>
            <a:ext cx="3312368" cy="1728192"/>
            <a:chOff x="4716016" y="4221088"/>
            <a:chExt cx="3312368" cy="1728192"/>
          </a:xfrm>
        </p:grpSpPr>
        <p:sp>
          <p:nvSpPr>
            <p:cNvPr id="2" name="Ellipse 1"/>
            <p:cNvSpPr/>
            <p:nvPr/>
          </p:nvSpPr>
          <p:spPr bwMode="auto">
            <a:xfrm>
              <a:off x="5040000" y="4941168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86800" y="4777200"/>
              <a:ext cx="468000" cy="46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Gerade Verbindung mit Pfeil 4"/>
            <p:cNvCxnSpPr/>
            <p:nvPr/>
          </p:nvCxnSpPr>
          <p:spPr bwMode="auto">
            <a:xfrm>
              <a:off x="5184000" y="50112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-60000" flipV="1">
              <a:off x="6660000" y="4221088"/>
              <a:ext cx="936104" cy="790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-60000">
              <a:off x="6688800" y="5011200"/>
              <a:ext cx="583120" cy="938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Ellipse 10"/>
            <p:cNvSpPr/>
            <p:nvPr/>
          </p:nvSpPr>
          <p:spPr bwMode="auto">
            <a:xfrm>
              <a:off x="6768000" y="5245200"/>
              <a:ext cx="342000" cy="34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976800" y="4644000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 bwMode="auto">
            <a:xfrm>
              <a:off x="6680658" y="5019309"/>
              <a:ext cx="13477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22"/>
            <p:cNvSpPr txBox="1"/>
            <p:nvPr/>
          </p:nvSpPr>
          <p:spPr>
            <a:xfrm>
              <a:off x="7308000" y="45360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ϑ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08304" y="5148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Ψ</a:t>
              </a:r>
              <a:endParaRPr lang="en-US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716016" y="50400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046470" y="4824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786000" y="52292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968000" y="460261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874998" y="42930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988762" y="443711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277438" y="5517232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before                               after</a:t>
              </a:r>
              <a:endParaRPr lang="en-US" sz="1600" dirty="0"/>
            </a:p>
          </p:txBody>
        </p:sp>
        <p:sp>
          <p:nvSpPr>
            <p:cNvPr id="1025" name="Bogen 1024"/>
            <p:cNvSpPr>
              <a:spLocks/>
            </p:cNvSpPr>
            <p:nvPr/>
          </p:nvSpPr>
          <p:spPr bwMode="auto">
            <a:xfrm rot="1140000">
              <a:off x="6768000" y="4602140"/>
              <a:ext cx="612000" cy="576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7" name="Bogen 1026"/>
            <p:cNvSpPr/>
            <p:nvPr/>
          </p:nvSpPr>
          <p:spPr bwMode="auto">
            <a:xfrm rot="4380000">
              <a:off x="6552000" y="4752000"/>
              <a:ext cx="828000" cy="828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feld 1028"/>
              <p:cNvSpPr txBox="1"/>
              <p:nvPr/>
            </p:nvSpPr>
            <p:spPr>
              <a:xfrm>
                <a:off x="720000" y="5328772"/>
                <a:ext cx="3205172" cy="295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29" name="Textfeld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328772"/>
                <a:ext cx="3205172" cy="2950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Textfeld 1029"/>
              <p:cNvSpPr txBox="1"/>
              <p:nvPr/>
            </p:nvSpPr>
            <p:spPr>
              <a:xfrm>
                <a:off x="720000" y="5688772"/>
                <a:ext cx="3320268" cy="305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30" name="Textfeld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688772"/>
                <a:ext cx="3320268" cy="305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5760000" y="3608712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</a:rPr>
              <a:t>https://www.nndc.bnl.gov/qcalc/</a:t>
            </a:r>
          </a:p>
        </p:txBody>
      </p:sp>
      <p:pic>
        <p:nvPicPr>
          <p:cNvPr id="2050" name="Picture 2" descr="https://www.nndc.bnl.gov/t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3860713"/>
            <a:ext cx="2880000" cy="19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0001" y="836712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is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1817584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17584"/>
                <a:ext cx="2930674" cy="340671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8" name="Gruppieren 1027"/>
          <p:cNvGrpSpPr/>
          <p:nvPr/>
        </p:nvGrpSpPr>
        <p:grpSpPr>
          <a:xfrm>
            <a:off x="5400000" y="1160712"/>
            <a:ext cx="3312368" cy="1728192"/>
            <a:chOff x="4716016" y="4221088"/>
            <a:chExt cx="3312368" cy="1728192"/>
          </a:xfrm>
        </p:grpSpPr>
        <p:sp>
          <p:nvSpPr>
            <p:cNvPr id="2" name="Ellipse 1"/>
            <p:cNvSpPr/>
            <p:nvPr/>
          </p:nvSpPr>
          <p:spPr bwMode="auto">
            <a:xfrm>
              <a:off x="5040000" y="4941168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86800" y="4777200"/>
              <a:ext cx="468000" cy="46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Gerade Verbindung mit Pfeil 4"/>
            <p:cNvCxnSpPr/>
            <p:nvPr/>
          </p:nvCxnSpPr>
          <p:spPr bwMode="auto">
            <a:xfrm>
              <a:off x="5184000" y="50112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-60000" flipV="1">
              <a:off x="6660000" y="4221088"/>
              <a:ext cx="936104" cy="790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-60000">
              <a:off x="6688800" y="5011200"/>
              <a:ext cx="583120" cy="938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Ellipse 10"/>
            <p:cNvSpPr/>
            <p:nvPr/>
          </p:nvSpPr>
          <p:spPr bwMode="auto">
            <a:xfrm>
              <a:off x="6768000" y="5245200"/>
              <a:ext cx="342000" cy="34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976800" y="4644000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 bwMode="auto">
            <a:xfrm>
              <a:off x="6680658" y="5019309"/>
              <a:ext cx="13477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22"/>
            <p:cNvSpPr txBox="1"/>
            <p:nvPr/>
          </p:nvSpPr>
          <p:spPr>
            <a:xfrm>
              <a:off x="7308000" y="45360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ϑ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08304" y="5148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Ψ</a:t>
              </a:r>
              <a:endParaRPr lang="en-US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716016" y="50400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046470" y="4824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786000" y="52292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968000" y="460261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874998" y="42930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988762" y="443711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277438" y="5517232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before                               after</a:t>
              </a:r>
              <a:endParaRPr lang="en-US" sz="1600" dirty="0"/>
            </a:p>
          </p:txBody>
        </p:sp>
        <p:sp>
          <p:nvSpPr>
            <p:cNvPr id="1025" name="Bogen 1024"/>
            <p:cNvSpPr>
              <a:spLocks/>
            </p:cNvSpPr>
            <p:nvPr/>
          </p:nvSpPr>
          <p:spPr bwMode="auto">
            <a:xfrm rot="1140000">
              <a:off x="6768000" y="4602140"/>
              <a:ext cx="612000" cy="576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7" name="Bogen 1026"/>
            <p:cNvSpPr/>
            <p:nvPr/>
          </p:nvSpPr>
          <p:spPr bwMode="auto">
            <a:xfrm rot="4380000">
              <a:off x="6552000" y="4752000"/>
              <a:ext cx="828000" cy="828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825699"/>
            <a:ext cx="5193334" cy="330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3168000" y="4562712"/>
            <a:ext cx="1260000" cy="180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0001" y="800704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is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1781576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781576"/>
                <a:ext cx="2930674" cy="340671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764704"/>
            <a:ext cx="2913334" cy="4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87079"/>
              </p:ext>
            </p:extLst>
          </p:nvPr>
        </p:nvGraphicFramePr>
        <p:xfrm>
          <a:off x="360000" y="5120704"/>
          <a:ext cx="6095999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Ni,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+4n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-4,12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-4.44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-1.74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-2.15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-0.24 MeV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60000" y="4184704"/>
            <a:ext cx="3658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60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Ni @ </a:t>
            </a:r>
            <a:r>
              <a:rPr lang="en-US" sz="16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sz="16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lab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430, 460, 500 MeV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10000" y="4472704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147, 156, 170 MeV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68000" y="4472704"/>
            <a:ext cx="1842171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159 MeV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7344000" y="4454704"/>
            <a:ext cx="216024" cy="216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 </a:t>
            </a:r>
            <a:r>
              <a:rPr lang="en-US" sz="1800" dirty="0" smtClean="0">
                <a:solidFill>
                  <a:schemeClr val="tx1"/>
                </a:solidFill>
              </a:rPr>
              <a:t>neutron transfer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0001" y="836712"/>
            <a:ext cx="4212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reaction is defined as the difference in mass energies of the products and reactants, i.e.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Q is positive,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is Q is negative, the reaction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endoergic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19999" y="2780712"/>
            <a:ext cx="454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Q-value of the reaction will change for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transfer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rearrangement of nuclear charge.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20000" y="3284712"/>
                <a:ext cx="4461734" cy="60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84712"/>
                <a:ext cx="4461734" cy="601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0000" y="1817584"/>
                <a:ext cx="2930674" cy="34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17584"/>
                <a:ext cx="2930674" cy="340671"/>
              </a:xfrm>
              <a:prstGeom prst="rect">
                <a:avLst/>
              </a:prstGeom>
              <a:blipFill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3860712"/>
                <a:ext cx="3892732" cy="601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860712"/>
                <a:ext cx="3892732" cy="601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76000" y="3968712"/>
                <a:ext cx="2190600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𝐷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0.72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latin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00" y="3968712"/>
                <a:ext cx="2190600" cy="434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472712"/>
                <a:ext cx="4545027" cy="76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472712"/>
                <a:ext cx="4545027" cy="7693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" y="5228712"/>
                <a:ext cx="3472746" cy="601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𝑜𝑝𝑡</m:t>
                          </m:r>
                        </m:sub>
                      </m:sSub>
                      <m:r>
                        <a:rPr lang="de-DE" sz="14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𝑔𝑔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66006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6600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228712"/>
                <a:ext cx="3472746" cy="601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5400000" y="1160712"/>
            <a:ext cx="3312368" cy="1728192"/>
            <a:chOff x="4716016" y="4221088"/>
            <a:chExt cx="3312368" cy="1728192"/>
          </a:xfrm>
        </p:grpSpPr>
        <p:sp>
          <p:nvSpPr>
            <p:cNvPr id="14" name="Ellipse 13"/>
            <p:cNvSpPr/>
            <p:nvPr/>
          </p:nvSpPr>
          <p:spPr bwMode="auto">
            <a:xfrm>
              <a:off x="5040000" y="4941168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986800" y="4777200"/>
              <a:ext cx="468000" cy="468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>
              <a:off x="5184000" y="50112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rot="-60000" flipV="1">
              <a:off x="6660000" y="4221088"/>
              <a:ext cx="936104" cy="7901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-60000">
              <a:off x="6688800" y="5011200"/>
              <a:ext cx="583120" cy="938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Ellipse 18"/>
            <p:cNvSpPr/>
            <p:nvPr/>
          </p:nvSpPr>
          <p:spPr bwMode="auto">
            <a:xfrm>
              <a:off x="6768000" y="5245200"/>
              <a:ext cx="342000" cy="34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6976800" y="4644000"/>
              <a:ext cx="108000" cy="108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 bwMode="auto">
            <a:xfrm>
              <a:off x="6680658" y="5019309"/>
              <a:ext cx="13477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feld 21"/>
            <p:cNvSpPr txBox="1"/>
            <p:nvPr/>
          </p:nvSpPr>
          <p:spPr>
            <a:xfrm>
              <a:off x="7308000" y="45360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ϑ</a:t>
              </a:r>
              <a:endParaRPr lang="en-US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08304" y="5148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Ψ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716016" y="50400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6046470" y="48240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786000" y="52292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968000" y="460261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endParaRPr lang="en-US" sz="1600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74998" y="42930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988762" y="4437112"/>
              <a:ext cx="38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277438" y="5517232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before                               after</a:t>
              </a:r>
              <a:endParaRPr lang="en-US" sz="1600" dirty="0"/>
            </a:p>
          </p:txBody>
        </p:sp>
        <p:sp>
          <p:nvSpPr>
            <p:cNvPr id="31" name="Bogen 30"/>
            <p:cNvSpPr>
              <a:spLocks/>
            </p:cNvSpPr>
            <p:nvPr/>
          </p:nvSpPr>
          <p:spPr bwMode="auto">
            <a:xfrm rot="1140000">
              <a:off x="6768000" y="4602140"/>
              <a:ext cx="612000" cy="576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Bogen 31"/>
            <p:cNvSpPr/>
            <p:nvPr/>
          </p:nvSpPr>
          <p:spPr bwMode="auto">
            <a:xfrm rot="4380000">
              <a:off x="6552000" y="4752000"/>
              <a:ext cx="828000" cy="82800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</a:t>
            </a:r>
            <a:r>
              <a:rPr lang="en-US" sz="1800" dirty="0" smtClean="0">
                <a:solidFill>
                  <a:schemeClr val="tx1"/>
                </a:solidFill>
              </a:rPr>
              <a:t> proton transfer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25" y="1196704"/>
            <a:ext cx="5886667" cy="4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935069" y="764704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(N,Z)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is governed by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0000" y="6120000"/>
            <a:ext cx="2893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197 MeV   V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178 MeV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176000" y="5675811"/>
            <a:ext cx="1080000" cy="46224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5731052"/>
              </p:ext>
            </p:extLst>
          </p:nvPr>
        </p:nvGraphicFramePr>
        <p:xfrm>
          <a:off x="2100060" y="1436659"/>
          <a:ext cx="6936436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0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0n</a:t>
                      </a:r>
                      <a:endParaRPr lang="en-US" sz="1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4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+25.8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64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-19.8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 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+7.6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+23.4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+31.7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+40.3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-33.5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-40.2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+36.6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+36.8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-58.4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+37.0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+49.0</a:t>
                      </a:r>
                      <a:endParaRPr lang="en-US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-35.8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+43.2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-44.0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+43.4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-53.3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+43.9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-60.6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+44.1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-63.7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+44.3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-71.9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+44.5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-75.1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+44.7</a:t>
                      </a:r>
                      <a:endParaRPr 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284000" y="5675811"/>
            <a:ext cx="5760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0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(MeV)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35069" y="764704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(N,Z)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is governed by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>
            <a:off x="9036496" y="2660795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>
            <a:off x="7452320" y="3092843"/>
            <a:ext cx="158417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7441200" y="3092843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6912000" y="3947811"/>
            <a:ext cx="522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922800" y="3947811"/>
            <a:ext cx="0" cy="450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258800" y="2660795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H="1">
            <a:off x="3726000" y="3524891"/>
            <a:ext cx="5403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3726000" y="3524891"/>
            <a:ext cx="0" cy="432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Gerade Verbindung 1023"/>
          <p:cNvCxnSpPr/>
          <p:nvPr/>
        </p:nvCxnSpPr>
        <p:spPr bwMode="auto">
          <a:xfrm flipH="1">
            <a:off x="3203848" y="3947811"/>
            <a:ext cx="52215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" name="Gerade Verbindung 1026"/>
          <p:cNvCxnSpPr/>
          <p:nvPr/>
        </p:nvCxnSpPr>
        <p:spPr bwMode="auto">
          <a:xfrm>
            <a:off x="3186000" y="3956939"/>
            <a:ext cx="0" cy="1692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Gerade Verbindung 1034"/>
          <p:cNvCxnSpPr/>
          <p:nvPr/>
        </p:nvCxnSpPr>
        <p:spPr bwMode="auto">
          <a:xfrm>
            <a:off x="5850000" y="4397811"/>
            <a:ext cx="0" cy="40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Gerade Verbindung 1036"/>
          <p:cNvCxnSpPr/>
          <p:nvPr/>
        </p:nvCxnSpPr>
        <p:spPr bwMode="auto">
          <a:xfrm>
            <a:off x="5868144" y="4379811"/>
            <a:ext cx="10546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4788024" y="2660795"/>
            <a:ext cx="0" cy="21421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4266327" y="3524891"/>
            <a:ext cx="0" cy="212404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4176000" y="5891835"/>
            <a:ext cx="10800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</a:t>
            </a:r>
            <a:r>
              <a:rPr lang="en-US" sz="1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)-V</a:t>
            </a:r>
            <a:r>
              <a:rPr lang="en-US" sz="1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(f)] (MeV) 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124000" y="5675835"/>
            <a:ext cx="158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-25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·[1-V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(f)/V</a:t>
            </a:r>
            <a:r>
              <a:rPr lang="en-US" sz="1000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(MeV) </a:t>
            </a:r>
            <a:endParaRPr lang="en-US" sz="1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4248231" y="2660795"/>
            <a:ext cx="478826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Gerade Verbindung 1032"/>
          <p:cNvCxnSpPr/>
          <p:nvPr/>
        </p:nvCxnSpPr>
        <p:spPr bwMode="auto">
          <a:xfrm>
            <a:off x="4788024" y="4802939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1" name="Gerade Verbindung 1030"/>
          <p:cNvCxnSpPr/>
          <p:nvPr/>
        </p:nvCxnSpPr>
        <p:spPr bwMode="auto">
          <a:xfrm>
            <a:off x="4788024" y="4802939"/>
            <a:ext cx="0" cy="846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Gerade Verbindung 1028"/>
          <p:cNvCxnSpPr/>
          <p:nvPr/>
        </p:nvCxnSpPr>
        <p:spPr bwMode="auto">
          <a:xfrm>
            <a:off x="3168000" y="5648939"/>
            <a:ext cx="162002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3203848" y="1385528"/>
            <a:ext cx="5940152" cy="42903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Q-value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2"/>
            <a:ext cx="2082439" cy="163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7" grpId="0"/>
      <p:bldP spid="1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3669</Words>
  <Application>Microsoft Office PowerPoint</Application>
  <PresentationFormat>Bildschirmpräsentation (4:3)</PresentationFormat>
  <Paragraphs>794</Paragraphs>
  <Slides>36</Slides>
  <Notes>29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Larissa</vt:lpstr>
      <vt:lpstr>Outline: Peripheral collisions</vt:lpstr>
      <vt:lpstr>Peripheral collisions</vt:lpstr>
      <vt:lpstr>Peripheral collisions</vt:lpstr>
      <vt:lpstr>Reaction Q-value</vt:lpstr>
      <vt:lpstr>Reaction Q-value</vt:lpstr>
      <vt:lpstr>Reaction Q-value neutron transfer</vt:lpstr>
      <vt:lpstr>Reaction Q-value proton transfer</vt:lpstr>
      <vt:lpstr>Reaction Q-value</vt:lpstr>
      <vt:lpstr>Reaction Q-value</vt:lpstr>
      <vt:lpstr>Reaction Q-value</vt:lpstr>
      <vt:lpstr>Sub-barrier transfer reactions</vt:lpstr>
      <vt:lpstr>Sub-barrier transfer reactions</vt:lpstr>
      <vt:lpstr>From quasi-elastic to deep-inelastic regime 90Zr + 208Pb at E=560 MeV (PRISMA)</vt:lpstr>
      <vt:lpstr>Sub-barrier transfer reactions</vt:lpstr>
      <vt:lpstr>Inelastic scattering close to the Coulomb barrier</vt:lpstr>
      <vt:lpstr>Transfer studies at energies below the Coulomb barrier</vt:lpstr>
      <vt:lpstr>Sub-barrier transfer reactions</vt:lpstr>
      <vt:lpstr>Transfer probabilities for multi-neutron transfer </vt:lpstr>
      <vt:lpstr>Transfer probabilities for multi-neutron transfer</vt:lpstr>
      <vt:lpstr>Prisma spectrometer</vt:lpstr>
      <vt:lpstr>Prisma spectrometer</vt:lpstr>
      <vt:lpstr>Heavy Ion Reaction Analyzer (HIRA)</vt:lpstr>
      <vt:lpstr>One and two nucleon transfer reactions 28Si + 90,94Zr</vt:lpstr>
      <vt:lpstr>General Purpose Scattering Chamber (GPSC)</vt:lpstr>
      <vt:lpstr>Why should we measure sub-barrier transfer?</vt:lpstr>
      <vt:lpstr>Transfer reactions with weakly bound nuclei 7Li +209Bi</vt:lpstr>
      <vt:lpstr>Transfer triggered breakup reactions 6Li + 209Bi</vt:lpstr>
      <vt:lpstr>Structure and thresholds</vt:lpstr>
      <vt:lpstr>Structure and thresholds</vt:lpstr>
      <vt:lpstr>What causes the reduction in fusion?</vt:lpstr>
      <vt:lpstr>What causes the reduction in fusion?</vt:lpstr>
      <vt:lpstr>Experimental set-up at ANU</vt:lpstr>
      <vt:lpstr>Reconstruction of Q-value non-relativistic implementation</vt:lpstr>
      <vt:lpstr>Q-value spectrum (target states)</vt:lpstr>
      <vt:lpstr>Q-value spectrum (target states)</vt:lpstr>
      <vt:lpstr>Q-value spectrum (target states)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Wollersheim, Hans-Juergen Dr.</dc:creator>
  <cp:lastModifiedBy>Wollersheim, Hans-Juergen Dr.</cp:lastModifiedBy>
  <cp:revision>844</cp:revision>
  <dcterms:created xsi:type="dcterms:W3CDTF">2014-04-15T06:49:44Z</dcterms:created>
  <dcterms:modified xsi:type="dcterms:W3CDTF">2022-05-14T12:53:38Z</dcterms:modified>
</cp:coreProperties>
</file>