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1"/>
  </p:notesMasterIdLst>
  <p:sldIdLst>
    <p:sldId id="371" r:id="rId2"/>
    <p:sldId id="372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FF99"/>
    <a:srgbClr val="FF0000"/>
    <a:srgbClr val="0066FF"/>
    <a:srgbClr val="CC0000"/>
    <a:srgbClr val="006600"/>
    <a:srgbClr val="008000"/>
    <a:srgbClr val="660066"/>
    <a:srgbClr val="00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6" autoAdjust="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79583-929A-49B1-B7A6-8624C3DAE9AB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02872-054E-4DC1-8281-0EC203A934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25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87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039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148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50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2669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83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46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73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071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45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8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29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68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8.jpeg"/><Relationship Id="rId7" Type="http://schemas.openxmlformats.org/officeDocument/2006/relationships/image" Target="../media/image3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9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6.emf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10" Type="http://schemas.openxmlformats.org/officeDocument/2006/relationships/image" Target="../media/image7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11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5.emf"/><Relationship Id="rId9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Deep-inelastic heavy-ion collisions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431029" y="5589240"/>
            <a:ext cx="42819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elastic scattering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deep-inelastic heavy-ion collisions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correlations of experimental observables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9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Correlations of experimental observables</a:t>
            </a:r>
            <a:endParaRPr lang="en-US" dirty="0"/>
          </a:p>
        </p:txBody>
      </p:sp>
      <p:pic>
        <p:nvPicPr>
          <p:cNvPr id="3" name="Picture 6" descr="CROSS-SZ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30213"/>
            <a:ext cx="358457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gau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620688"/>
            <a:ext cx="3552825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60000" y="6300000"/>
            <a:ext cx="2581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000" i="1">
                <a:latin typeface="Times New Roman" panose="02020603050405020304" pitchFamily="18" charset="0"/>
              </a:rPr>
              <a:t>H.J. Wollersheim; Phys.Rev.C 24 (1981), 2114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600000" y="6300000"/>
            <a:ext cx="2454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000" i="1" dirty="0">
                <a:latin typeface="Times New Roman" panose="02020603050405020304" pitchFamily="18" charset="0"/>
              </a:rPr>
              <a:t>H.J. </a:t>
            </a:r>
            <a:r>
              <a:rPr lang="de-DE" altLang="de-DE" sz="1000" i="1" dirty="0" err="1">
                <a:latin typeface="Times New Roman" panose="02020603050405020304" pitchFamily="18" charset="0"/>
              </a:rPr>
              <a:t>Wollersheim</a:t>
            </a:r>
            <a:r>
              <a:rPr lang="de-DE" altLang="de-DE" sz="1000" i="1" dirty="0">
                <a:latin typeface="Times New Roman" panose="02020603050405020304" pitchFamily="18" charset="0"/>
              </a:rPr>
              <a:t>; Phys.RevC25 (1982), 338</a:t>
            </a:r>
          </a:p>
        </p:txBody>
      </p:sp>
      <p:grpSp>
        <p:nvGrpSpPr>
          <p:cNvPr id="15" name="Gruppieren 14"/>
          <p:cNvGrpSpPr/>
          <p:nvPr/>
        </p:nvGrpSpPr>
        <p:grpSpPr>
          <a:xfrm>
            <a:off x="1258888" y="4375125"/>
            <a:ext cx="3281548" cy="1258888"/>
            <a:chOff x="1258888" y="4375125"/>
            <a:chExt cx="3281548" cy="1258888"/>
          </a:xfrm>
        </p:grpSpPr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330326" y="5241900"/>
              <a:ext cx="4556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 sz="1200" dirty="0" smtClean="0">
                  <a:latin typeface="Times New Roman" panose="02020603050405020304" pitchFamily="18" charset="0"/>
                </a:rPr>
                <a:t>with</a:t>
              </a:r>
              <a:endParaRPr lang="en-US" altLang="de-DE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330326" y="4392588"/>
              <a:ext cx="26638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CC"/>
                </a:buClr>
                <a:buFont typeface="Wingdings" panose="05000000000000000000" pitchFamily="2" charset="2"/>
                <a:buChar char="v"/>
              </a:pPr>
              <a:r>
                <a:rPr lang="en-US" altLang="de-DE" sz="1400">
                  <a:latin typeface="Times New Roman" panose="02020603050405020304" pitchFamily="18" charset="0"/>
                </a:rPr>
                <a:t> </a:t>
              </a:r>
              <a:r>
                <a:rPr lang="en-US" altLang="de-DE" sz="14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common slope dependence:</a:t>
              </a:r>
              <a:endParaRPr lang="el-GR" altLang="de-DE" sz="1400" b="1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258888" y="4375125"/>
              <a:ext cx="3281548" cy="125888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/>
                <p:cNvSpPr txBox="1"/>
                <p:nvPr/>
              </p:nvSpPr>
              <p:spPr>
                <a:xfrm>
                  <a:off x="1330326" y="4799288"/>
                  <a:ext cx="3210110" cy="2838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de-DE" sz="16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16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Sup>
                              <m:sSubSupPr>
                                <m:ctrlPr>
                                  <a:rPr lang="de-DE" sz="16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6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  <m:sup>
                                <m:r>
                                  <a:rPr lang="de-DE" sz="16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de-DE" sz="16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=−6.07</m:t>
                            </m:r>
                            <m:r>
                              <a:rPr lang="de-DE" sz="16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de-DE" sz="16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de-DE" sz="16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de-DE" sz="16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DE" sz="16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de-DE" sz="16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16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ℓ</m:t>
                                            </m:r>
                                          </m:e>
                                          <m:sub>
                                            <m:r>
                                              <a:rPr lang="de-DE" sz="16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  <m:r>
                                  <a:rPr lang="de-DE" sz="16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DE" sz="16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de-DE" sz="16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e-DE" sz="16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13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0326" y="4799288"/>
                  <a:ext cx="3210110" cy="283860"/>
                </a:xfrm>
                <a:prstGeom prst="rect">
                  <a:avLst/>
                </a:prstGeom>
                <a:blipFill>
                  <a:blip r:embed="rId4"/>
                  <a:stretch>
                    <a:fillRect l="-1139" t="-127660" b="-20638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feld 13"/>
                <p:cNvSpPr txBox="1"/>
                <p:nvPr/>
              </p:nvSpPr>
              <p:spPr>
                <a:xfrm>
                  <a:off x="1811040" y="5262744"/>
                  <a:ext cx="2608598" cy="2329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=1.393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type m:val="lin"/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den>
                        </m:f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−0.651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14" name="Textfeld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1040" y="5262744"/>
                  <a:ext cx="2608598" cy="232949"/>
                </a:xfrm>
                <a:prstGeom prst="rect">
                  <a:avLst/>
                </a:prstGeom>
                <a:blipFill>
                  <a:blip r:embed="rId5"/>
                  <a:stretch>
                    <a:fillRect l="-1168" t="-138462" r="-1168" b="-21282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858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43438" y="1196975"/>
            <a:ext cx="4249737" cy="54006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de-DE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55650" y="560874"/>
            <a:ext cx="71294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 distributions (</a:t>
            </a:r>
            <a:r>
              <a:rPr lang="en-GB" altLang="de-DE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+ Rh @ 160MeV)</a:t>
            </a:r>
          </a:p>
          <a:p>
            <a:pPr>
              <a:spcBef>
                <a:spcPct val="50000"/>
              </a:spcBef>
            </a:pPr>
            <a:r>
              <a:rPr lang="en-GB" altLang="de-DE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Kaufmann and R. Wolfgang Phys. Rev. 121 (1961) 192</a:t>
            </a:r>
            <a:endParaRPr lang="en-US" altLang="de-DE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859338" y="1196975"/>
            <a:ext cx="3889375" cy="531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de-DE">
                <a:latin typeface="Comic Sans MS" panose="030F0702030302020204" pitchFamily="66" charset="0"/>
              </a:rPr>
              <a:t>From the deep-inelastic studies  of Kaufmann and Wolfgang around 1960’s: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de-DE">
                <a:latin typeface="Comic Sans MS" panose="030F0702030302020204" pitchFamily="66" charset="0"/>
              </a:rPr>
              <a:t>Transfers of several nucleons, in particular (pn), (p2n) and (2p3n) transfers, occur with large cross sections, which amount typically to 10-20% of one nucleon transfer cross sections. The ratios of these cross sections are approximately equal for different target nuclei – </a:t>
            </a:r>
            <a:r>
              <a:rPr lang="en-GB" altLang="de-DE">
                <a:solidFill>
                  <a:srgbClr val="FF0000"/>
                </a:solidFill>
                <a:latin typeface="Comic Sans MS" panose="030F0702030302020204" pitchFamily="66" charset="0"/>
              </a:rPr>
              <a:t>the underlying mechanisms appears to be insensitive to Q values or nuclear structure effects.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de-DE">
                <a:solidFill>
                  <a:srgbClr val="FF0000"/>
                </a:solidFill>
                <a:latin typeface="Comic Sans MS" panose="030F0702030302020204" pitchFamily="66" charset="0"/>
              </a:rPr>
              <a:t>Angular distributions of multi-nucleon transfer reactions are strongly forward peaked.</a:t>
            </a:r>
            <a:endParaRPr lang="en-US" altLang="de-DE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412875"/>
            <a:ext cx="403860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60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052811"/>
            <a:ext cx="413385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39750" y="542007"/>
            <a:ext cx="741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de-DE">
                <a:latin typeface="Comic Sans MS" panose="030F0702030302020204" pitchFamily="66" charset="0"/>
              </a:rPr>
              <a:t>Angular distributions for quasi-elastic and deep-inelastic processes</a:t>
            </a:r>
            <a:endParaRPr lang="en-US" altLang="de-DE">
              <a:latin typeface="Comic Sans MS" panose="030F0702030302020204" pitchFamily="66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3132138" y="5156498"/>
            <a:ext cx="26638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3851275" y="4508798"/>
            <a:ext cx="19446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940425" y="4292898"/>
            <a:ext cx="259238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de-DE">
                <a:solidFill>
                  <a:srgbClr val="FF0000"/>
                </a:solidFill>
                <a:latin typeface="Comic Sans MS" panose="030F0702030302020204" pitchFamily="66" charset="0"/>
              </a:rPr>
              <a:t>Quasi-elastic</a:t>
            </a:r>
          </a:p>
          <a:p>
            <a:pPr>
              <a:spcBef>
                <a:spcPct val="50000"/>
              </a:spcBef>
            </a:pPr>
            <a:endParaRPr lang="en-GB" altLang="de-DE" sz="14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de-DE">
                <a:solidFill>
                  <a:srgbClr val="FF0000"/>
                </a:solidFill>
                <a:latin typeface="Comic Sans MS" panose="030F0702030302020204" pitchFamily="66" charset="0"/>
              </a:rPr>
              <a:t>Deep-inelastic</a:t>
            </a:r>
            <a:endParaRPr lang="en-US" altLang="de-DE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13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7720"/>
            <a:ext cx="8355013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79388" y="560874"/>
            <a:ext cx="83530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spectra of different elements emitted in the interaction of 40Ar with 232Th @ </a:t>
            </a:r>
            <a:r>
              <a:rPr lang="en-GB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9.48 MeV/A </a:t>
            </a:r>
            <a:endParaRPr lang="en-GB" alt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GB" altLang="de-DE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A.G. </a:t>
            </a:r>
            <a:r>
              <a:rPr lang="en-GB" altLang="de-DE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Artukh</a:t>
            </a:r>
            <a:r>
              <a:rPr lang="en-GB" altLang="de-DE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et. al. </a:t>
            </a:r>
            <a:r>
              <a:rPr lang="en-GB" altLang="de-DE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GB" altLang="de-DE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de-DE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en-GB" altLang="de-DE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A215 (1973) 91</a:t>
            </a:r>
            <a:endParaRPr lang="en-US" altLang="de-DE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2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00113" y="676870"/>
            <a:ext cx="78486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de-DE" sz="2000">
                <a:latin typeface="Comic Sans MS" panose="030F0702030302020204" pitchFamily="66" charset="0"/>
              </a:rPr>
              <a:t>Contour plot of the yield.  40Ar+165Ho @5.65 MeV/A</a:t>
            </a:r>
          </a:p>
          <a:p>
            <a:pPr>
              <a:spcBef>
                <a:spcPct val="50000"/>
              </a:spcBef>
            </a:pPr>
            <a:r>
              <a:rPr lang="en-GB" altLang="de-DE" sz="1600">
                <a:solidFill>
                  <a:srgbClr val="0000FF"/>
                </a:solidFill>
                <a:latin typeface="Comic Sans MS" panose="030F0702030302020204" pitchFamily="66" charset="0"/>
              </a:rPr>
              <a:t>B. Tamain et. al. Nucl. Phys. A252 (1975) 187</a:t>
            </a:r>
            <a:r>
              <a:rPr lang="en-GB" altLang="de-DE">
                <a:latin typeface="Comic Sans MS" panose="030F0702030302020204" pitchFamily="66" charset="0"/>
              </a:rPr>
              <a:t> </a:t>
            </a:r>
            <a:endParaRPr lang="en-US" altLang="de-DE">
              <a:latin typeface="Comic Sans MS" panose="030F0702030302020204" pitchFamily="66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56370"/>
            <a:ext cx="7345362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22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Picture 3" descr="roll_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844675"/>
            <a:ext cx="8229600" cy="398145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16238" y="5445125"/>
            <a:ext cx="4897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/>
              <a:t>Taken from C. Wheldon PhD Thesis</a:t>
            </a:r>
            <a:endParaRPr lang="en-US" altLang="de-DE"/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467544" y="711225"/>
            <a:ext cx="8229600" cy="603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FFC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altLang="de-DE" sz="3200" i="1" dirty="0" smtClean="0">
                <a:solidFill>
                  <a:schemeClr val="tx1"/>
                </a:solidFill>
              </a:rPr>
              <a:t>Deep-inelastic models</a:t>
            </a:r>
            <a:endParaRPr lang="en-US" altLang="de-DE" sz="3200" i="1" dirty="0" smtClean="0">
              <a:solidFill>
                <a:schemeClr val="tx1"/>
              </a:solidFill>
            </a:endParaRPr>
          </a:p>
        </p:txBody>
      </p:sp>
      <p:pic>
        <p:nvPicPr>
          <p:cNvPr id="11" name="Picture 3" descr="roll_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119" y="2255862"/>
            <a:ext cx="8229600" cy="3981450"/>
          </a:xfrm>
          <a:prstGeom prst="rect">
            <a:avLst/>
          </a:prstGeom>
          <a:noFill/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28169" y="5856312"/>
            <a:ext cx="4897437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/>
              <a:t>Taken from C. Wheldon PhD Thesis</a:t>
            </a: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51246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92150"/>
            <a:ext cx="2513013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484313"/>
            <a:ext cx="2632075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37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9" descr="CROSS-E-1422M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598863"/>
            <a:ext cx="22415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ROSS-1422M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079500"/>
            <a:ext cx="224155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ROSS-E-1130ME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598863"/>
            <a:ext cx="22415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ROSS-1130ME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079500"/>
            <a:ext cx="224155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ROSS-940ME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79500"/>
            <a:ext cx="224155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ROSS-E-940ME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98863"/>
            <a:ext cx="22415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66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Picture 10" descr="CROSS-ELG-1422M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627563"/>
            <a:ext cx="22415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CROSS-ELG-1130M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4625975"/>
            <a:ext cx="224155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ROSS-E-1422ME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465388"/>
            <a:ext cx="22415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ROSS-1422ME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60350"/>
            <a:ext cx="224155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ROSS-E-1130ME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465388"/>
            <a:ext cx="22415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CROSS-1130ME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60350"/>
            <a:ext cx="224155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CROSS-940ME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224155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CROSS-E-940ME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65388"/>
            <a:ext cx="22415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CROSS-ELG-940MEV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625975"/>
            <a:ext cx="224155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00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" name="Picture 4" descr="CROSS-SZ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1233488"/>
            <a:ext cx="4479925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48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Deep-inelastic or strongly damped heavy-ion collisions</a:t>
            </a:r>
            <a:endParaRPr lang="en-US" dirty="0"/>
          </a:p>
        </p:txBody>
      </p:sp>
      <p:grpSp>
        <p:nvGrpSpPr>
          <p:cNvPr id="227" name="Gruppieren 226"/>
          <p:cNvGrpSpPr/>
          <p:nvPr/>
        </p:nvGrpSpPr>
        <p:grpSpPr>
          <a:xfrm>
            <a:off x="360684" y="908720"/>
            <a:ext cx="8459788" cy="4840287"/>
            <a:chOff x="288925" y="1541463"/>
            <a:chExt cx="8459788" cy="4840287"/>
          </a:xfrm>
        </p:grpSpPr>
        <p:sp>
          <p:nvSpPr>
            <p:cNvPr id="3" name="Oval 2"/>
            <p:cNvSpPr>
              <a:spLocks noChangeArrowheads="1"/>
            </p:cNvSpPr>
            <p:nvPr/>
          </p:nvSpPr>
          <p:spPr bwMode="auto">
            <a:xfrm>
              <a:off x="6324600" y="2743200"/>
              <a:ext cx="457200" cy="4572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de-DE"/>
            </a:p>
          </p:txBody>
        </p:sp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3962400" y="2743200"/>
              <a:ext cx="457200" cy="4572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de-DE"/>
            </a:p>
          </p:txBody>
        </p:sp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 rot="19931928">
              <a:off x="7696200" y="3429000"/>
              <a:ext cx="762000" cy="685800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de-DE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539750" y="3657600"/>
              <a:ext cx="755650" cy="850900"/>
              <a:chOff x="2544" y="2400"/>
              <a:chExt cx="672" cy="672"/>
            </a:xfrm>
          </p:grpSpPr>
          <p:sp>
            <p:nvSpPr>
              <p:cNvPr id="7" name="Oval 6"/>
              <p:cNvSpPr>
                <a:spLocks noChangeArrowheads="1"/>
              </p:cNvSpPr>
              <p:nvPr/>
            </p:nvSpPr>
            <p:spPr bwMode="auto">
              <a:xfrm>
                <a:off x="2544" y="2497"/>
                <a:ext cx="288" cy="28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2688" y="2400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2544" y="2688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2688" y="278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2928" y="2688"/>
                <a:ext cx="288" cy="28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2688" y="2592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</p:grp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1295400" y="3810000"/>
              <a:ext cx="684213" cy="339725"/>
            </a:xfrm>
            <a:prstGeom prst="rightArrow">
              <a:avLst>
                <a:gd name="adj1" fmla="val 50000"/>
                <a:gd name="adj2" fmla="val 5035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de-DE"/>
            </a:p>
          </p:txBody>
        </p: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692275" y="4221163"/>
              <a:ext cx="1584325" cy="1439862"/>
              <a:chOff x="672" y="2736"/>
              <a:chExt cx="1248" cy="1104"/>
            </a:xfrm>
          </p:grpSpPr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1103" y="3168"/>
                <a:ext cx="289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7" name="Oval 16"/>
              <p:cNvSpPr>
                <a:spLocks noChangeArrowheads="1"/>
              </p:cNvSpPr>
              <p:nvPr/>
            </p:nvSpPr>
            <p:spPr bwMode="auto">
              <a:xfrm>
                <a:off x="1248" y="3072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18" name="Oval 17"/>
              <p:cNvSpPr>
                <a:spLocks noChangeArrowheads="1"/>
              </p:cNvSpPr>
              <p:nvPr/>
            </p:nvSpPr>
            <p:spPr bwMode="auto">
              <a:xfrm>
                <a:off x="1392" y="3119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" name="Oval 18"/>
              <p:cNvSpPr>
                <a:spLocks noChangeArrowheads="1"/>
              </p:cNvSpPr>
              <p:nvPr/>
            </p:nvSpPr>
            <p:spPr bwMode="auto">
              <a:xfrm>
                <a:off x="1104" y="3360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>
                <a:off x="1248" y="3457"/>
                <a:ext cx="288" cy="28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1489" y="3360"/>
                <a:ext cx="288" cy="28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1248" y="3264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912" y="3024"/>
                <a:ext cx="288" cy="28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1056" y="2928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1200" y="2976"/>
                <a:ext cx="289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1056" y="3312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8" name="Oval 27"/>
              <p:cNvSpPr>
                <a:spLocks noChangeArrowheads="1"/>
              </p:cNvSpPr>
              <p:nvPr/>
            </p:nvSpPr>
            <p:spPr bwMode="auto">
              <a:xfrm>
                <a:off x="1296" y="3216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1056" y="3120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1248" y="2928"/>
                <a:ext cx="288" cy="28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1392" y="2832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32" name="Oval 31"/>
              <p:cNvSpPr>
                <a:spLocks noChangeArrowheads="1"/>
              </p:cNvSpPr>
              <p:nvPr/>
            </p:nvSpPr>
            <p:spPr bwMode="auto">
              <a:xfrm>
                <a:off x="1536" y="2880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3" name="Oval 32"/>
              <p:cNvSpPr>
                <a:spLocks noChangeArrowheads="1"/>
              </p:cNvSpPr>
              <p:nvPr/>
            </p:nvSpPr>
            <p:spPr bwMode="auto">
              <a:xfrm>
                <a:off x="1248" y="3120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34" name="Oval 3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5" name="Oval 34"/>
              <p:cNvSpPr>
                <a:spLocks noChangeArrowheads="1"/>
              </p:cNvSpPr>
              <p:nvPr/>
            </p:nvSpPr>
            <p:spPr bwMode="auto">
              <a:xfrm>
                <a:off x="1632" y="3119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6" name="Oval 35"/>
              <p:cNvSpPr>
                <a:spLocks noChangeArrowheads="1"/>
              </p:cNvSpPr>
              <p:nvPr/>
            </p:nvSpPr>
            <p:spPr bwMode="auto">
              <a:xfrm>
                <a:off x="1392" y="3024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37" name="Oval 36"/>
              <p:cNvSpPr>
                <a:spLocks noChangeArrowheads="1"/>
              </p:cNvSpPr>
              <p:nvPr/>
            </p:nvSpPr>
            <p:spPr bwMode="auto">
              <a:xfrm>
                <a:off x="960" y="2832"/>
                <a:ext cx="289" cy="28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8" name="Oval 37"/>
              <p:cNvSpPr>
                <a:spLocks noChangeArrowheads="1"/>
              </p:cNvSpPr>
              <p:nvPr/>
            </p:nvSpPr>
            <p:spPr bwMode="auto">
              <a:xfrm>
                <a:off x="1104" y="2736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39" name="Oval 38"/>
              <p:cNvSpPr>
                <a:spLocks noChangeArrowheads="1"/>
              </p:cNvSpPr>
              <p:nvPr/>
            </p:nvSpPr>
            <p:spPr bwMode="auto">
              <a:xfrm>
                <a:off x="1248" y="2783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0" name="Oval 39"/>
              <p:cNvSpPr>
                <a:spLocks noChangeArrowheads="1"/>
              </p:cNvSpPr>
              <p:nvPr/>
            </p:nvSpPr>
            <p:spPr bwMode="auto">
              <a:xfrm>
                <a:off x="960" y="3024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41" name="Oval 40"/>
              <p:cNvSpPr>
                <a:spLocks noChangeArrowheads="1"/>
              </p:cNvSpPr>
              <p:nvPr/>
            </p:nvSpPr>
            <p:spPr bwMode="auto">
              <a:xfrm>
                <a:off x="1103" y="3119"/>
                <a:ext cx="289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2" name="Oval 41"/>
              <p:cNvSpPr>
                <a:spLocks noChangeArrowheads="1"/>
              </p:cNvSpPr>
              <p:nvPr/>
            </p:nvSpPr>
            <p:spPr bwMode="auto">
              <a:xfrm>
                <a:off x="1344" y="3024"/>
                <a:ext cx="289" cy="28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3" name="Oval 42"/>
              <p:cNvSpPr>
                <a:spLocks noChangeArrowheads="1"/>
              </p:cNvSpPr>
              <p:nvPr/>
            </p:nvSpPr>
            <p:spPr bwMode="auto">
              <a:xfrm>
                <a:off x="1104" y="2928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44" name="Oval 4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88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5" name="Oval 44"/>
              <p:cNvSpPr>
                <a:spLocks noChangeArrowheads="1"/>
              </p:cNvSpPr>
              <p:nvPr/>
            </p:nvSpPr>
            <p:spPr bwMode="auto">
              <a:xfrm>
                <a:off x="960" y="3120"/>
                <a:ext cx="288" cy="336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46" name="Oval 45"/>
              <p:cNvSpPr>
                <a:spLocks noChangeArrowheads="1"/>
              </p:cNvSpPr>
              <p:nvPr/>
            </p:nvSpPr>
            <p:spPr bwMode="auto">
              <a:xfrm>
                <a:off x="1103" y="3168"/>
                <a:ext cx="28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7" name="Oval 46"/>
              <p:cNvSpPr>
                <a:spLocks noChangeArrowheads="1"/>
              </p:cNvSpPr>
              <p:nvPr/>
            </p:nvSpPr>
            <p:spPr bwMode="auto">
              <a:xfrm>
                <a:off x="816" y="3408"/>
                <a:ext cx="288" cy="336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48" name="Oval 47"/>
              <p:cNvSpPr>
                <a:spLocks noChangeArrowheads="1"/>
              </p:cNvSpPr>
              <p:nvPr/>
            </p:nvSpPr>
            <p:spPr bwMode="auto">
              <a:xfrm>
                <a:off x="960" y="3504"/>
                <a:ext cx="28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9" name="Oval 48"/>
              <p:cNvSpPr>
                <a:spLocks noChangeArrowheads="1"/>
              </p:cNvSpPr>
              <p:nvPr/>
            </p:nvSpPr>
            <p:spPr bwMode="auto">
              <a:xfrm>
                <a:off x="1200" y="3408"/>
                <a:ext cx="28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0" name="Oval 49"/>
              <p:cNvSpPr>
                <a:spLocks noChangeArrowheads="1"/>
              </p:cNvSpPr>
              <p:nvPr/>
            </p:nvSpPr>
            <p:spPr bwMode="auto">
              <a:xfrm>
                <a:off x="960" y="3312"/>
                <a:ext cx="288" cy="336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51" name="Oval 50"/>
              <p:cNvSpPr>
                <a:spLocks noChangeArrowheads="1"/>
              </p:cNvSpPr>
              <p:nvPr/>
            </p:nvSpPr>
            <p:spPr bwMode="auto">
              <a:xfrm>
                <a:off x="720" y="2928"/>
                <a:ext cx="289" cy="28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" name="Oval 51"/>
              <p:cNvSpPr>
                <a:spLocks noChangeArrowheads="1"/>
              </p:cNvSpPr>
              <p:nvPr/>
            </p:nvSpPr>
            <p:spPr bwMode="auto">
              <a:xfrm>
                <a:off x="864" y="2832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53" name="Oval 52"/>
              <p:cNvSpPr>
                <a:spLocks noChangeArrowheads="1"/>
              </p:cNvSpPr>
              <p:nvPr/>
            </p:nvSpPr>
            <p:spPr bwMode="auto">
              <a:xfrm>
                <a:off x="1008" y="2880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4" name="Oval 53"/>
              <p:cNvSpPr>
                <a:spLocks noChangeArrowheads="1"/>
              </p:cNvSpPr>
              <p:nvPr/>
            </p:nvSpPr>
            <p:spPr bwMode="auto">
              <a:xfrm>
                <a:off x="720" y="3120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55" name="Oval 54"/>
              <p:cNvSpPr>
                <a:spLocks noChangeArrowheads="1"/>
              </p:cNvSpPr>
              <p:nvPr/>
            </p:nvSpPr>
            <p:spPr bwMode="auto">
              <a:xfrm>
                <a:off x="865" y="3216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6" name="Oval 55"/>
              <p:cNvSpPr>
                <a:spLocks noChangeArrowheads="1"/>
              </p:cNvSpPr>
              <p:nvPr/>
            </p:nvSpPr>
            <p:spPr bwMode="auto">
              <a:xfrm>
                <a:off x="1103" y="3119"/>
                <a:ext cx="289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7" name="Oval 56"/>
              <p:cNvSpPr>
                <a:spLocks noChangeArrowheads="1"/>
              </p:cNvSpPr>
              <p:nvPr/>
            </p:nvSpPr>
            <p:spPr bwMode="auto">
              <a:xfrm>
                <a:off x="864" y="3024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58" name="Oval 57"/>
              <p:cNvSpPr>
                <a:spLocks noChangeArrowheads="1"/>
              </p:cNvSpPr>
              <p:nvPr/>
            </p:nvSpPr>
            <p:spPr bwMode="auto">
              <a:xfrm>
                <a:off x="672" y="316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9" name="Oval 58"/>
              <p:cNvSpPr>
                <a:spLocks noChangeArrowheads="1"/>
              </p:cNvSpPr>
              <p:nvPr/>
            </p:nvSpPr>
            <p:spPr bwMode="auto">
              <a:xfrm>
                <a:off x="816" y="3072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60" name="Oval 59"/>
              <p:cNvSpPr>
                <a:spLocks noChangeArrowheads="1"/>
              </p:cNvSpPr>
              <p:nvPr/>
            </p:nvSpPr>
            <p:spPr bwMode="auto">
              <a:xfrm>
                <a:off x="960" y="3119"/>
                <a:ext cx="289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1" name="Oval 60"/>
              <p:cNvSpPr>
                <a:spLocks noChangeArrowheads="1"/>
              </p:cNvSpPr>
              <p:nvPr/>
            </p:nvSpPr>
            <p:spPr bwMode="auto">
              <a:xfrm>
                <a:off x="672" y="3360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62" name="Oval 61"/>
              <p:cNvSpPr>
                <a:spLocks noChangeArrowheads="1"/>
              </p:cNvSpPr>
              <p:nvPr/>
            </p:nvSpPr>
            <p:spPr bwMode="auto">
              <a:xfrm>
                <a:off x="816" y="3457"/>
                <a:ext cx="288" cy="28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3" name="Oval 62"/>
              <p:cNvSpPr>
                <a:spLocks noChangeArrowheads="1"/>
              </p:cNvSpPr>
              <p:nvPr/>
            </p:nvSpPr>
            <p:spPr bwMode="auto">
              <a:xfrm>
                <a:off x="1056" y="3360"/>
                <a:ext cx="288" cy="28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4" name="Oval 63"/>
              <p:cNvSpPr>
                <a:spLocks noChangeArrowheads="1"/>
              </p:cNvSpPr>
              <p:nvPr/>
            </p:nvSpPr>
            <p:spPr bwMode="auto">
              <a:xfrm>
                <a:off x="816" y="3264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65" name="Oval 64"/>
              <p:cNvSpPr>
                <a:spLocks noChangeArrowheads="1"/>
              </p:cNvSpPr>
              <p:nvPr/>
            </p:nvSpPr>
            <p:spPr bwMode="auto">
              <a:xfrm>
                <a:off x="1103" y="3264"/>
                <a:ext cx="289" cy="28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1248" y="3168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67" name="Oval 6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8" name="Oval 67"/>
              <p:cNvSpPr>
                <a:spLocks noChangeArrowheads="1"/>
              </p:cNvSpPr>
              <p:nvPr/>
            </p:nvSpPr>
            <p:spPr bwMode="auto">
              <a:xfrm>
                <a:off x="1104" y="3456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69" name="Oval 68"/>
              <p:cNvSpPr>
                <a:spLocks noChangeArrowheads="1"/>
              </p:cNvSpPr>
              <p:nvPr/>
            </p:nvSpPr>
            <p:spPr bwMode="auto">
              <a:xfrm>
                <a:off x="1248" y="3552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0" name="Oval 69"/>
              <p:cNvSpPr>
                <a:spLocks noChangeArrowheads="1"/>
              </p:cNvSpPr>
              <p:nvPr/>
            </p:nvSpPr>
            <p:spPr bwMode="auto">
              <a:xfrm>
                <a:off x="1489" y="3457"/>
                <a:ext cx="288" cy="28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1" name="Oval 70"/>
              <p:cNvSpPr>
                <a:spLocks noChangeArrowheads="1"/>
              </p:cNvSpPr>
              <p:nvPr/>
            </p:nvSpPr>
            <p:spPr bwMode="auto">
              <a:xfrm>
                <a:off x="1248" y="3360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</p:grpSp>
        <p:grpSp>
          <p:nvGrpSpPr>
            <p:cNvPr id="72" name="Group 71"/>
            <p:cNvGrpSpPr>
              <a:grpSpLocks/>
            </p:cNvGrpSpPr>
            <p:nvPr/>
          </p:nvGrpSpPr>
          <p:grpSpPr bwMode="auto">
            <a:xfrm>
              <a:off x="3779838" y="4076700"/>
              <a:ext cx="1800225" cy="1681163"/>
              <a:chOff x="672" y="2736"/>
              <a:chExt cx="1248" cy="1104"/>
            </a:xfrm>
          </p:grpSpPr>
          <p:sp>
            <p:nvSpPr>
              <p:cNvPr id="73" name="Oval 72"/>
              <p:cNvSpPr>
                <a:spLocks noChangeArrowheads="1"/>
              </p:cNvSpPr>
              <p:nvPr/>
            </p:nvSpPr>
            <p:spPr bwMode="auto">
              <a:xfrm>
                <a:off x="1105" y="3168"/>
                <a:ext cx="287" cy="289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4" name="Oval 73"/>
              <p:cNvSpPr>
                <a:spLocks noChangeArrowheads="1"/>
              </p:cNvSpPr>
              <p:nvPr/>
            </p:nvSpPr>
            <p:spPr bwMode="auto">
              <a:xfrm>
                <a:off x="1248" y="3072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75" name="Oval 74"/>
              <p:cNvSpPr>
                <a:spLocks noChangeArrowheads="1"/>
              </p:cNvSpPr>
              <p:nvPr/>
            </p:nvSpPr>
            <p:spPr bwMode="auto">
              <a:xfrm>
                <a:off x="1392" y="3120"/>
                <a:ext cx="288" cy="289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6" name="Oval 75"/>
              <p:cNvSpPr>
                <a:spLocks noChangeArrowheads="1"/>
              </p:cNvSpPr>
              <p:nvPr/>
            </p:nvSpPr>
            <p:spPr bwMode="auto">
              <a:xfrm>
                <a:off x="1104" y="3360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77" name="Oval 76"/>
              <p:cNvSpPr>
                <a:spLocks noChangeArrowheads="1"/>
              </p:cNvSpPr>
              <p:nvPr/>
            </p:nvSpPr>
            <p:spPr bwMode="auto">
              <a:xfrm>
                <a:off x="1248" y="3456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8" name="Oval 77"/>
              <p:cNvSpPr>
                <a:spLocks noChangeArrowheads="1"/>
              </p:cNvSpPr>
              <p:nvPr/>
            </p:nvSpPr>
            <p:spPr bwMode="auto">
              <a:xfrm>
                <a:off x="1487" y="3360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9" name="Oval 78"/>
              <p:cNvSpPr>
                <a:spLocks noChangeArrowheads="1"/>
              </p:cNvSpPr>
              <p:nvPr/>
            </p:nvSpPr>
            <p:spPr bwMode="auto">
              <a:xfrm>
                <a:off x="1248" y="3264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80" name="Oval 79"/>
              <p:cNvSpPr>
                <a:spLocks noChangeArrowheads="1"/>
              </p:cNvSpPr>
              <p:nvPr/>
            </p:nvSpPr>
            <p:spPr bwMode="auto">
              <a:xfrm>
                <a:off x="912" y="3024"/>
                <a:ext cx="288" cy="289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81" name="Oval 80"/>
              <p:cNvSpPr>
                <a:spLocks noChangeArrowheads="1"/>
              </p:cNvSpPr>
              <p:nvPr/>
            </p:nvSpPr>
            <p:spPr bwMode="auto">
              <a:xfrm>
                <a:off x="1056" y="2928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82" name="Oval 81"/>
              <p:cNvSpPr>
                <a:spLocks noChangeArrowheads="1"/>
              </p:cNvSpPr>
              <p:nvPr/>
            </p:nvSpPr>
            <p:spPr bwMode="auto">
              <a:xfrm>
                <a:off x="1200" y="2976"/>
                <a:ext cx="287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83" name="Oval 82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84" name="Oval 83"/>
              <p:cNvSpPr>
                <a:spLocks noChangeArrowheads="1"/>
              </p:cNvSpPr>
              <p:nvPr/>
            </p:nvSpPr>
            <p:spPr bwMode="auto">
              <a:xfrm>
                <a:off x="1056" y="3312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85" name="Oval 84"/>
              <p:cNvSpPr>
                <a:spLocks noChangeArrowheads="1"/>
              </p:cNvSpPr>
              <p:nvPr/>
            </p:nvSpPr>
            <p:spPr bwMode="auto">
              <a:xfrm>
                <a:off x="1296" y="3216"/>
                <a:ext cx="288" cy="289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86" name="Oval 85"/>
              <p:cNvSpPr>
                <a:spLocks noChangeArrowheads="1"/>
              </p:cNvSpPr>
              <p:nvPr/>
            </p:nvSpPr>
            <p:spPr bwMode="auto">
              <a:xfrm>
                <a:off x="1056" y="3120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87" name="Oval 86"/>
              <p:cNvSpPr>
                <a:spLocks noChangeArrowheads="1"/>
              </p:cNvSpPr>
              <p:nvPr/>
            </p:nvSpPr>
            <p:spPr bwMode="auto">
              <a:xfrm>
                <a:off x="1248" y="292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88" name="Oval 87"/>
              <p:cNvSpPr>
                <a:spLocks noChangeArrowheads="1"/>
              </p:cNvSpPr>
              <p:nvPr/>
            </p:nvSpPr>
            <p:spPr bwMode="auto">
              <a:xfrm>
                <a:off x="1392" y="2832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89" name="Oval 88"/>
              <p:cNvSpPr>
                <a:spLocks noChangeArrowheads="1"/>
              </p:cNvSpPr>
              <p:nvPr/>
            </p:nvSpPr>
            <p:spPr bwMode="auto">
              <a:xfrm>
                <a:off x="1536" y="2880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90" name="Oval 89"/>
              <p:cNvSpPr>
                <a:spLocks noChangeArrowheads="1"/>
              </p:cNvSpPr>
              <p:nvPr/>
            </p:nvSpPr>
            <p:spPr bwMode="auto">
              <a:xfrm>
                <a:off x="1248" y="3120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91" name="Oval 9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88" cy="289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92" name="Oval 91"/>
              <p:cNvSpPr>
                <a:spLocks noChangeArrowheads="1"/>
              </p:cNvSpPr>
              <p:nvPr/>
            </p:nvSpPr>
            <p:spPr bwMode="auto">
              <a:xfrm>
                <a:off x="1632" y="3120"/>
                <a:ext cx="288" cy="289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93" name="Oval 92"/>
              <p:cNvSpPr>
                <a:spLocks noChangeArrowheads="1"/>
              </p:cNvSpPr>
              <p:nvPr/>
            </p:nvSpPr>
            <p:spPr bwMode="auto">
              <a:xfrm>
                <a:off x="1392" y="3024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94" name="Oval 93"/>
              <p:cNvSpPr>
                <a:spLocks noChangeArrowheads="1"/>
              </p:cNvSpPr>
              <p:nvPr/>
            </p:nvSpPr>
            <p:spPr bwMode="auto">
              <a:xfrm>
                <a:off x="960" y="2832"/>
                <a:ext cx="287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95" name="Oval 94"/>
              <p:cNvSpPr>
                <a:spLocks noChangeArrowheads="1"/>
              </p:cNvSpPr>
              <p:nvPr/>
            </p:nvSpPr>
            <p:spPr bwMode="auto">
              <a:xfrm>
                <a:off x="1104" y="2736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96" name="Oval 95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97" name="Oval 96"/>
              <p:cNvSpPr>
                <a:spLocks noChangeArrowheads="1"/>
              </p:cNvSpPr>
              <p:nvPr/>
            </p:nvSpPr>
            <p:spPr bwMode="auto">
              <a:xfrm>
                <a:off x="960" y="3024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98" name="Oval 97"/>
              <p:cNvSpPr>
                <a:spLocks noChangeArrowheads="1"/>
              </p:cNvSpPr>
              <p:nvPr/>
            </p:nvSpPr>
            <p:spPr bwMode="auto">
              <a:xfrm>
                <a:off x="1105" y="3120"/>
                <a:ext cx="287" cy="289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99" name="Oval 98"/>
              <p:cNvSpPr>
                <a:spLocks noChangeArrowheads="1"/>
              </p:cNvSpPr>
              <p:nvPr/>
            </p:nvSpPr>
            <p:spPr bwMode="auto">
              <a:xfrm>
                <a:off x="1344" y="3024"/>
                <a:ext cx="287" cy="289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0" name="Oval 99"/>
              <p:cNvSpPr>
                <a:spLocks noChangeArrowheads="1"/>
              </p:cNvSpPr>
              <p:nvPr/>
            </p:nvSpPr>
            <p:spPr bwMode="auto">
              <a:xfrm>
                <a:off x="1104" y="2928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101" name="Oval 10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88" cy="33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" name="Oval 101"/>
              <p:cNvSpPr>
                <a:spLocks noChangeArrowheads="1"/>
              </p:cNvSpPr>
              <p:nvPr/>
            </p:nvSpPr>
            <p:spPr bwMode="auto">
              <a:xfrm>
                <a:off x="960" y="3120"/>
                <a:ext cx="288" cy="336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103" name="Oval 102"/>
              <p:cNvSpPr>
                <a:spLocks noChangeArrowheads="1"/>
              </p:cNvSpPr>
              <p:nvPr/>
            </p:nvSpPr>
            <p:spPr bwMode="auto">
              <a:xfrm>
                <a:off x="1105" y="3168"/>
                <a:ext cx="287" cy="33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4" name="Oval 103"/>
              <p:cNvSpPr>
                <a:spLocks noChangeArrowheads="1"/>
              </p:cNvSpPr>
              <p:nvPr/>
            </p:nvSpPr>
            <p:spPr bwMode="auto">
              <a:xfrm>
                <a:off x="816" y="3408"/>
                <a:ext cx="288" cy="336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105" name="Oval 104"/>
              <p:cNvSpPr>
                <a:spLocks noChangeArrowheads="1"/>
              </p:cNvSpPr>
              <p:nvPr/>
            </p:nvSpPr>
            <p:spPr bwMode="auto">
              <a:xfrm>
                <a:off x="960" y="3504"/>
                <a:ext cx="287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6" name="Oval 105"/>
              <p:cNvSpPr>
                <a:spLocks noChangeArrowheads="1"/>
              </p:cNvSpPr>
              <p:nvPr/>
            </p:nvSpPr>
            <p:spPr bwMode="auto">
              <a:xfrm>
                <a:off x="1200" y="3408"/>
                <a:ext cx="287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7" name="Oval 106"/>
              <p:cNvSpPr>
                <a:spLocks noChangeArrowheads="1"/>
              </p:cNvSpPr>
              <p:nvPr/>
            </p:nvSpPr>
            <p:spPr bwMode="auto">
              <a:xfrm>
                <a:off x="960" y="3312"/>
                <a:ext cx="288" cy="336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108" name="Oval 107"/>
              <p:cNvSpPr>
                <a:spLocks noChangeArrowheads="1"/>
              </p:cNvSpPr>
              <p:nvPr/>
            </p:nvSpPr>
            <p:spPr bwMode="auto">
              <a:xfrm>
                <a:off x="720" y="2928"/>
                <a:ext cx="287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9" name="Oval 108"/>
              <p:cNvSpPr>
                <a:spLocks noChangeArrowheads="1"/>
              </p:cNvSpPr>
              <p:nvPr/>
            </p:nvSpPr>
            <p:spPr bwMode="auto">
              <a:xfrm>
                <a:off x="864" y="2832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110" name="Oval 109"/>
              <p:cNvSpPr>
                <a:spLocks noChangeArrowheads="1"/>
              </p:cNvSpPr>
              <p:nvPr/>
            </p:nvSpPr>
            <p:spPr bwMode="auto">
              <a:xfrm>
                <a:off x="1008" y="2880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1" name="Oval 110"/>
              <p:cNvSpPr>
                <a:spLocks noChangeArrowheads="1"/>
              </p:cNvSpPr>
              <p:nvPr/>
            </p:nvSpPr>
            <p:spPr bwMode="auto">
              <a:xfrm>
                <a:off x="720" y="3120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112" name="Oval 111"/>
              <p:cNvSpPr>
                <a:spLocks noChangeArrowheads="1"/>
              </p:cNvSpPr>
              <p:nvPr/>
            </p:nvSpPr>
            <p:spPr bwMode="auto">
              <a:xfrm>
                <a:off x="863" y="3216"/>
                <a:ext cx="288" cy="289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3" name="Oval 112"/>
              <p:cNvSpPr>
                <a:spLocks noChangeArrowheads="1"/>
              </p:cNvSpPr>
              <p:nvPr/>
            </p:nvSpPr>
            <p:spPr bwMode="auto">
              <a:xfrm>
                <a:off x="1105" y="3120"/>
                <a:ext cx="287" cy="289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4" name="Oval 113"/>
              <p:cNvSpPr>
                <a:spLocks noChangeArrowheads="1"/>
              </p:cNvSpPr>
              <p:nvPr/>
            </p:nvSpPr>
            <p:spPr bwMode="auto">
              <a:xfrm>
                <a:off x="864" y="3024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115" name="Oval 114"/>
              <p:cNvSpPr>
                <a:spLocks noChangeArrowheads="1"/>
              </p:cNvSpPr>
              <p:nvPr/>
            </p:nvSpPr>
            <p:spPr bwMode="auto">
              <a:xfrm>
                <a:off x="672" y="3168"/>
                <a:ext cx="288" cy="289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6" name="Oval 115"/>
              <p:cNvSpPr>
                <a:spLocks noChangeArrowheads="1"/>
              </p:cNvSpPr>
              <p:nvPr/>
            </p:nvSpPr>
            <p:spPr bwMode="auto">
              <a:xfrm>
                <a:off x="816" y="3072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117" name="Oval 116"/>
              <p:cNvSpPr>
                <a:spLocks noChangeArrowheads="1"/>
              </p:cNvSpPr>
              <p:nvPr/>
            </p:nvSpPr>
            <p:spPr bwMode="auto">
              <a:xfrm>
                <a:off x="960" y="3120"/>
                <a:ext cx="287" cy="289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8" name="Oval 117"/>
              <p:cNvSpPr>
                <a:spLocks noChangeArrowheads="1"/>
              </p:cNvSpPr>
              <p:nvPr/>
            </p:nvSpPr>
            <p:spPr bwMode="auto">
              <a:xfrm>
                <a:off x="672" y="3360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119" name="Oval 118"/>
              <p:cNvSpPr>
                <a:spLocks noChangeArrowheads="1"/>
              </p:cNvSpPr>
              <p:nvPr/>
            </p:nvSpPr>
            <p:spPr bwMode="auto">
              <a:xfrm>
                <a:off x="816" y="3456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20" name="Oval 119"/>
              <p:cNvSpPr>
                <a:spLocks noChangeArrowheads="1"/>
              </p:cNvSpPr>
              <p:nvPr/>
            </p:nvSpPr>
            <p:spPr bwMode="auto">
              <a:xfrm>
                <a:off x="1056" y="3360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21" name="Oval 120"/>
              <p:cNvSpPr>
                <a:spLocks noChangeArrowheads="1"/>
              </p:cNvSpPr>
              <p:nvPr/>
            </p:nvSpPr>
            <p:spPr bwMode="auto">
              <a:xfrm>
                <a:off x="816" y="3264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122" name="Oval 121"/>
              <p:cNvSpPr>
                <a:spLocks noChangeArrowheads="1"/>
              </p:cNvSpPr>
              <p:nvPr/>
            </p:nvSpPr>
            <p:spPr bwMode="auto">
              <a:xfrm>
                <a:off x="1105" y="3264"/>
                <a:ext cx="287" cy="289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23" name="Oval 122"/>
              <p:cNvSpPr>
                <a:spLocks noChangeArrowheads="1"/>
              </p:cNvSpPr>
              <p:nvPr/>
            </p:nvSpPr>
            <p:spPr bwMode="auto">
              <a:xfrm>
                <a:off x="1248" y="3168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124" name="Oval 12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88" cy="289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25" name="Oval 124"/>
              <p:cNvSpPr>
                <a:spLocks noChangeArrowheads="1"/>
              </p:cNvSpPr>
              <p:nvPr/>
            </p:nvSpPr>
            <p:spPr bwMode="auto">
              <a:xfrm>
                <a:off x="1104" y="3456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126" name="Oval 125"/>
              <p:cNvSpPr>
                <a:spLocks noChangeArrowheads="1"/>
              </p:cNvSpPr>
              <p:nvPr/>
            </p:nvSpPr>
            <p:spPr bwMode="auto">
              <a:xfrm>
                <a:off x="1248" y="3552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27" name="Oval 126"/>
              <p:cNvSpPr>
                <a:spLocks noChangeArrowheads="1"/>
              </p:cNvSpPr>
              <p:nvPr/>
            </p:nvSpPr>
            <p:spPr bwMode="auto">
              <a:xfrm>
                <a:off x="1487" y="3456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28" name="Oval 127"/>
              <p:cNvSpPr>
                <a:spLocks noChangeArrowheads="1"/>
              </p:cNvSpPr>
              <p:nvPr/>
            </p:nvSpPr>
            <p:spPr bwMode="auto">
              <a:xfrm>
                <a:off x="1248" y="3360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</p:grp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5148263" y="3789363"/>
              <a:ext cx="327025" cy="3603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30" name="Group 129"/>
            <p:cNvGrpSpPr>
              <a:grpSpLocks/>
            </p:cNvGrpSpPr>
            <p:nvPr/>
          </p:nvGrpSpPr>
          <p:grpSpPr bwMode="auto">
            <a:xfrm>
              <a:off x="4859338" y="2997200"/>
              <a:ext cx="863600" cy="771525"/>
              <a:chOff x="3120" y="2016"/>
              <a:chExt cx="672" cy="576"/>
            </a:xfrm>
          </p:grpSpPr>
          <p:sp>
            <p:nvSpPr>
              <p:cNvPr id="131" name="Oval 130"/>
              <p:cNvSpPr>
                <a:spLocks noChangeArrowheads="1"/>
              </p:cNvSpPr>
              <p:nvPr/>
            </p:nvSpPr>
            <p:spPr bwMode="auto">
              <a:xfrm>
                <a:off x="3120" y="2112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2" name="Oval 131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133" name="Oval 132"/>
              <p:cNvSpPr>
                <a:spLocks noChangeArrowheads="1"/>
              </p:cNvSpPr>
              <p:nvPr/>
            </p:nvSpPr>
            <p:spPr bwMode="auto">
              <a:xfrm>
                <a:off x="3408" y="2065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4" name="Oval 133"/>
              <p:cNvSpPr>
                <a:spLocks noChangeArrowheads="1"/>
              </p:cNvSpPr>
              <p:nvPr/>
            </p:nvSpPr>
            <p:spPr bwMode="auto">
              <a:xfrm>
                <a:off x="3120" y="2304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135" name="Oval 134"/>
              <p:cNvSpPr>
                <a:spLocks noChangeArrowheads="1"/>
              </p:cNvSpPr>
              <p:nvPr/>
            </p:nvSpPr>
            <p:spPr bwMode="auto">
              <a:xfrm>
                <a:off x="3504" y="230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6" name="Oval 135"/>
              <p:cNvSpPr>
                <a:spLocks noChangeArrowheads="1"/>
              </p:cNvSpPr>
              <p:nvPr/>
            </p:nvSpPr>
            <p:spPr bwMode="auto">
              <a:xfrm>
                <a:off x="3264" y="2208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</p:grpSp>
        <p:grpSp>
          <p:nvGrpSpPr>
            <p:cNvPr id="137" name="Group 136"/>
            <p:cNvGrpSpPr>
              <a:grpSpLocks/>
            </p:cNvGrpSpPr>
            <p:nvPr/>
          </p:nvGrpSpPr>
          <p:grpSpPr bwMode="auto">
            <a:xfrm>
              <a:off x="4787900" y="3429000"/>
              <a:ext cx="504825" cy="995363"/>
              <a:chOff x="3120" y="2496"/>
              <a:chExt cx="384" cy="672"/>
            </a:xfrm>
          </p:grpSpPr>
          <p:sp>
            <p:nvSpPr>
              <p:cNvPr id="138" name="Oval 137"/>
              <p:cNvSpPr>
                <a:spLocks noChangeArrowheads="1"/>
              </p:cNvSpPr>
              <p:nvPr/>
            </p:nvSpPr>
            <p:spPr bwMode="auto">
              <a:xfrm>
                <a:off x="3168" y="2688"/>
                <a:ext cx="287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9" name="Oval 138"/>
              <p:cNvSpPr>
                <a:spLocks noChangeArrowheads="1"/>
              </p:cNvSpPr>
              <p:nvPr/>
            </p:nvSpPr>
            <p:spPr bwMode="auto">
              <a:xfrm>
                <a:off x="3216" y="2496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140" name="Oval 139"/>
              <p:cNvSpPr>
                <a:spLocks noChangeArrowheads="1"/>
              </p:cNvSpPr>
              <p:nvPr/>
            </p:nvSpPr>
            <p:spPr bwMode="auto">
              <a:xfrm>
                <a:off x="3120" y="2880"/>
                <a:ext cx="289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41" name="Arc 140"/>
            <p:cNvSpPr>
              <a:spLocks/>
            </p:cNvSpPr>
            <p:nvPr/>
          </p:nvSpPr>
          <p:spPr bwMode="auto">
            <a:xfrm rot="10630752" flipH="1">
              <a:off x="4284663" y="3429000"/>
              <a:ext cx="533400" cy="762000"/>
            </a:xfrm>
            <a:custGeom>
              <a:avLst/>
              <a:gdLst>
                <a:gd name="T0" fmla="*/ 0 w 21600"/>
                <a:gd name="T1" fmla="*/ 0 h 21600"/>
                <a:gd name="T2" fmla="*/ 533400 w 21600"/>
                <a:gd name="T3" fmla="*/ 762000 h 21600"/>
                <a:gd name="T4" fmla="*/ 0 w 21600"/>
                <a:gd name="T5" fmla="*/ 7620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2" name="Arc 141"/>
            <p:cNvSpPr>
              <a:spLocks/>
            </p:cNvSpPr>
            <p:nvPr/>
          </p:nvSpPr>
          <p:spPr bwMode="auto">
            <a:xfrm rot="20889967" flipH="1">
              <a:off x="5365750" y="3724275"/>
              <a:ext cx="533400" cy="754063"/>
            </a:xfrm>
            <a:custGeom>
              <a:avLst/>
              <a:gdLst>
                <a:gd name="T0" fmla="*/ 79887 w 21600"/>
                <a:gd name="T1" fmla="*/ 0 h 21356"/>
                <a:gd name="T2" fmla="*/ 533400 w 21600"/>
                <a:gd name="T3" fmla="*/ 754063 h 21356"/>
                <a:gd name="T4" fmla="*/ 0 w 21600"/>
                <a:gd name="T5" fmla="*/ 754063 h 21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356" fill="none" extrusionOk="0">
                  <a:moveTo>
                    <a:pt x="3235" y="-1"/>
                  </a:moveTo>
                  <a:cubicBezTo>
                    <a:pt x="13794" y="1599"/>
                    <a:pt x="21600" y="10675"/>
                    <a:pt x="21600" y="21356"/>
                  </a:cubicBezTo>
                </a:path>
                <a:path w="21600" h="21356" stroke="0" extrusionOk="0">
                  <a:moveTo>
                    <a:pt x="3235" y="-1"/>
                  </a:moveTo>
                  <a:cubicBezTo>
                    <a:pt x="13794" y="1599"/>
                    <a:pt x="21600" y="10675"/>
                    <a:pt x="21600" y="21356"/>
                  </a:cubicBezTo>
                  <a:lnTo>
                    <a:pt x="0" y="21356"/>
                  </a:lnTo>
                  <a:lnTo>
                    <a:pt x="3235" y="-1"/>
                  </a:lnTo>
                  <a:close/>
                </a:path>
              </a:pathLst>
            </a:custGeom>
            <a:noFill/>
            <a:ln w="57150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3" name="AutoShape 142"/>
            <p:cNvSpPr>
              <a:spLocks noChangeArrowheads="1"/>
            </p:cNvSpPr>
            <p:nvPr/>
          </p:nvSpPr>
          <p:spPr bwMode="auto">
            <a:xfrm rot="1298772">
              <a:off x="4014788" y="3173413"/>
              <a:ext cx="465137" cy="1079500"/>
            </a:xfrm>
            <a:prstGeom prst="upDownArrow">
              <a:avLst>
                <a:gd name="adj1" fmla="val 50000"/>
                <a:gd name="adj2" fmla="val 46416"/>
              </a:avLst>
            </a:prstGeom>
            <a:solidFill>
              <a:srgbClr val="FF33CC"/>
            </a:solidFill>
            <a:ln w="9525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de-DE"/>
            </a:p>
          </p:txBody>
        </p:sp>
        <p:sp>
          <p:nvSpPr>
            <p:cNvPr id="144" name="AutoShape 143"/>
            <p:cNvSpPr>
              <a:spLocks noChangeArrowheads="1"/>
            </p:cNvSpPr>
            <p:nvPr/>
          </p:nvSpPr>
          <p:spPr bwMode="auto">
            <a:xfrm rot="16284591">
              <a:off x="5233194" y="1901032"/>
              <a:ext cx="330200" cy="1655762"/>
            </a:xfrm>
            <a:prstGeom prst="curvedLeftArrow">
              <a:avLst>
                <a:gd name="adj1" fmla="val 100288"/>
                <a:gd name="adj2" fmla="val 200577"/>
                <a:gd name="adj3" fmla="val 33333"/>
              </a:avLst>
            </a:prstGeom>
            <a:solidFill>
              <a:srgbClr val="FF5050"/>
            </a:solidFill>
            <a:ln w="9525">
              <a:solidFill>
                <a:srgbClr val="FF5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de-DE"/>
            </a:p>
          </p:txBody>
        </p:sp>
        <p:sp>
          <p:nvSpPr>
            <p:cNvPr id="145" name="AutoShape 144"/>
            <p:cNvSpPr>
              <a:spLocks noChangeArrowheads="1"/>
            </p:cNvSpPr>
            <p:nvPr/>
          </p:nvSpPr>
          <p:spPr bwMode="auto">
            <a:xfrm flipV="1">
              <a:off x="8388350" y="2420938"/>
              <a:ext cx="285750" cy="1617662"/>
            </a:xfrm>
            <a:prstGeom prst="curvedLeftArrow">
              <a:avLst>
                <a:gd name="adj1" fmla="val 113222"/>
                <a:gd name="adj2" fmla="val 226444"/>
                <a:gd name="adj3" fmla="val 33333"/>
              </a:avLst>
            </a:prstGeom>
            <a:solidFill>
              <a:srgbClr val="FF5050"/>
            </a:solidFill>
            <a:ln w="9525">
              <a:solidFill>
                <a:srgbClr val="FF5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de-DE"/>
            </a:p>
          </p:txBody>
        </p:sp>
        <p:sp>
          <p:nvSpPr>
            <p:cNvPr id="146" name="Line 145"/>
            <p:cNvSpPr>
              <a:spLocks noChangeShapeType="1"/>
            </p:cNvSpPr>
            <p:nvPr/>
          </p:nvSpPr>
          <p:spPr bwMode="auto">
            <a:xfrm>
              <a:off x="3348038" y="2492375"/>
              <a:ext cx="0" cy="3733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" name="Line 146"/>
            <p:cNvSpPr>
              <a:spLocks noChangeShapeType="1"/>
            </p:cNvSpPr>
            <p:nvPr/>
          </p:nvSpPr>
          <p:spPr bwMode="auto">
            <a:xfrm>
              <a:off x="6324600" y="2514600"/>
              <a:ext cx="0" cy="3733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48" name="Group 147"/>
            <p:cNvGrpSpPr>
              <a:grpSpLocks/>
            </p:cNvGrpSpPr>
            <p:nvPr/>
          </p:nvGrpSpPr>
          <p:grpSpPr bwMode="auto">
            <a:xfrm>
              <a:off x="288925" y="2697163"/>
              <a:ext cx="473075" cy="579437"/>
              <a:chOff x="182" y="1699"/>
              <a:chExt cx="298" cy="365"/>
            </a:xfrm>
          </p:grpSpPr>
          <p:sp>
            <p:nvSpPr>
              <p:cNvPr id="149" name="Oval 148"/>
              <p:cNvSpPr>
                <a:spLocks noChangeArrowheads="1"/>
              </p:cNvSpPr>
              <p:nvPr/>
            </p:nvSpPr>
            <p:spPr bwMode="auto">
              <a:xfrm>
                <a:off x="192" y="1728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150" name="Text Box 149"/>
              <p:cNvSpPr txBox="1">
                <a:spLocks noChangeArrowheads="1"/>
              </p:cNvSpPr>
              <p:nvPr/>
            </p:nvSpPr>
            <p:spPr bwMode="auto">
              <a:xfrm>
                <a:off x="182" y="1699"/>
                <a:ext cx="28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GB" altLang="de-DE" sz="3200" b="1">
                    <a:latin typeface="Arial Black" panose="020B0A04020102020204" pitchFamily="34" charset="0"/>
                  </a:rPr>
                  <a:t>1</a:t>
                </a:r>
                <a:endParaRPr lang="en-GB" altLang="de-DE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51" name="Text Box 150"/>
            <p:cNvSpPr txBox="1">
              <a:spLocks noChangeArrowheads="1"/>
            </p:cNvSpPr>
            <p:nvPr/>
          </p:nvSpPr>
          <p:spPr bwMode="auto">
            <a:xfrm>
              <a:off x="6324600" y="2667000"/>
              <a:ext cx="455613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de-DE" sz="3200" b="1">
                  <a:latin typeface="Arial Black" panose="020B0A04020102020204" pitchFamily="34" charset="0"/>
                </a:rPr>
                <a:t>3</a:t>
              </a:r>
              <a:endParaRPr lang="en-GB" altLang="de-DE" sz="2400">
                <a:latin typeface="Times New Roman" panose="02020603050405020304" pitchFamily="18" charset="0"/>
              </a:endParaRPr>
            </a:p>
          </p:txBody>
        </p:sp>
        <p:sp>
          <p:nvSpPr>
            <p:cNvPr id="152" name="Text Box 151"/>
            <p:cNvSpPr txBox="1">
              <a:spLocks noChangeArrowheads="1"/>
            </p:cNvSpPr>
            <p:nvPr/>
          </p:nvSpPr>
          <p:spPr bwMode="auto">
            <a:xfrm>
              <a:off x="3962400" y="2667000"/>
              <a:ext cx="455613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de-DE" sz="3200" b="1">
                  <a:latin typeface="Arial Black" panose="020B0A04020102020204" pitchFamily="34" charset="0"/>
                </a:rPr>
                <a:t>2</a:t>
              </a:r>
              <a:endParaRPr lang="en-GB" altLang="de-DE" sz="2400">
                <a:latin typeface="Times New Roman" panose="02020603050405020304" pitchFamily="18" charset="0"/>
              </a:endParaRPr>
            </a:p>
          </p:txBody>
        </p:sp>
        <p:sp>
          <p:nvSpPr>
            <p:cNvPr id="153" name="AutoShape 152"/>
            <p:cNvSpPr>
              <a:spLocks noChangeArrowheads="1"/>
            </p:cNvSpPr>
            <p:nvPr/>
          </p:nvSpPr>
          <p:spPr bwMode="auto">
            <a:xfrm>
              <a:off x="8532813" y="4724400"/>
              <a:ext cx="215900" cy="1657350"/>
            </a:xfrm>
            <a:prstGeom prst="curvedLeftArrow">
              <a:avLst>
                <a:gd name="adj1" fmla="val 153529"/>
                <a:gd name="adj2" fmla="val 307059"/>
                <a:gd name="adj3" fmla="val 33333"/>
              </a:avLst>
            </a:prstGeom>
            <a:solidFill>
              <a:srgbClr val="FF5050"/>
            </a:solidFill>
            <a:ln w="9525">
              <a:solidFill>
                <a:srgbClr val="FF5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de-DE"/>
            </a:p>
          </p:txBody>
        </p:sp>
        <p:grpSp>
          <p:nvGrpSpPr>
            <p:cNvPr id="154" name="Group 153"/>
            <p:cNvGrpSpPr>
              <a:grpSpLocks/>
            </p:cNvGrpSpPr>
            <p:nvPr/>
          </p:nvGrpSpPr>
          <p:grpSpPr bwMode="auto">
            <a:xfrm>
              <a:off x="7092950" y="2205038"/>
              <a:ext cx="998538" cy="1439862"/>
              <a:chOff x="4560" y="1392"/>
              <a:chExt cx="720" cy="1008"/>
            </a:xfrm>
          </p:grpSpPr>
          <p:sp>
            <p:nvSpPr>
              <p:cNvPr id="155" name="Oval 154"/>
              <p:cNvSpPr>
                <a:spLocks noChangeArrowheads="1"/>
              </p:cNvSpPr>
              <p:nvPr/>
            </p:nvSpPr>
            <p:spPr bwMode="auto">
              <a:xfrm>
                <a:off x="4608" y="1680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56" name="Oval 155"/>
              <p:cNvSpPr>
                <a:spLocks noChangeArrowheads="1"/>
              </p:cNvSpPr>
              <p:nvPr/>
            </p:nvSpPr>
            <p:spPr bwMode="auto">
              <a:xfrm>
                <a:off x="4608" y="182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57" name="Oval 156"/>
              <p:cNvSpPr>
                <a:spLocks noChangeArrowheads="1"/>
              </p:cNvSpPr>
              <p:nvPr/>
            </p:nvSpPr>
            <p:spPr bwMode="auto">
              <a:xfrm>
                <a:off x="4752" y="1728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158" name="Oval 157"/>
              <p:cNvSpPr>
                <a:spLocks noChangeArrowheads="1"/>
              </p:cNvSpPr>
              <p:nvPr/>
            </p:nvSpPr>
            <p:spPr bwMode="auto">
              <a:xfrm>
                <a:off x="4897" y="1777"/>
                <a:ext cx="287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59" name="Oval 158"/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160" name="Oval 159"/>
              <p:cNvSpPr>
                <a:spLocks noChangeArrowheads="1"/>
              </p:cNvSpPr>
              <p:nvPr/>
            </p:nvSpPr>
            <p:spPr bwMode="auto">
              <a:xfrm>
                <a:off x="4992" y="2015"/>
                <a:ext cx="288" cy="289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1" name="Oval 160"/>
              <p:cNvSpPr>
                <a:spLocks noChangeArrowheads="1"/>
              </p:cNvSpPr>
              <p:nvPr/>
            </p:nvSpPr>
            <p:spPr bwMode="auto">
              <a:xfrm>
                <a:off x="4752" y="1920"/>
                <a:ext cx="288" cy="28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162" name="Oval 161"/>
              <p:cNvSpPr>
                <a:spLocks noChangeArrowheads="1"/>
              </p:cNvSpPr>
              <p:nvPr/>
            </p:nvSpPr>
            <p:spPr bwMode="auto">
              <a:xfrm>
                <a:off x="4752" y="2112"/>
                <a:ext cx="287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3" name="Oval 162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4" name="AutoShape 163"/>
              <p:cNvSpPr>
                <a:spLocks noChangeArrowheads="1"/>
              </p:cNvSpPr>
              <p:nvPr/>
            </p:nvSpPr>
            <p:spPr bwMode="auto">
              <a:xfrm rot="-2508746">
                <a:off x="4992" y="1392"/>
                <a:ext cx="288" cy="288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</p:grpSp>
        <p:grpSp>
          <p:nvGrpSpPr>
            <p:cNvPr id="165" name="Group 164"/>
            <p:cNvGrpSpPr>
              <a:grpSpLocks/>
            </p:cNvGrpSpPr>
            <p:nvPr/>
          </p:nvGrpSpPr>
          <p:grpSpPr bwMode="auto">
            <a:xfrm>
              <a:off x="6300788" y="4437063"/>
              <a:ext cx="2166937" cy="1889125"/>
              <a:chOff x="3936" y="2784"/>
              <a:chExt cx="1488" cy="1296"/>
            </a:xfrm>
          </p:grpSpPr>
          <p:sp>
            <p:nvSpPr>
              <p:cNvPr id="166" name="AutoShape 165"/>
              <p:cNvSpPr>
                <a:spLocks noChangeArrowheads="1"/>
              </p:cNvSpPr>
              <p:nvPr/>
            </p:nvSpPr>
            <p:spPr bwMode="auto">
              <a:xfrm rot="3731928">
                <a:off x="3912" y="3480"/>
                <a:ext cx="480" cy="432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grpSp>
            <p:nvGrpSpPr>
              <p:cNvPr id="167" name="Group 166"/>
              <p:cNvGrpSpPr>
                <a:grpSpLocks/>
              </p:cNvGrpSpPr>
              <p:nvPr/>
            </p:nvGrpSpPr>
            <p:grpSpPr bwMode="auto">
              <a:xfrm>
                <a:off x="4176" y="2784"/>
                <a:ext cx="1248" cy="1104"/>
                <a:chOff x="672" y="2736"/>
                <a:chExt cx="1248" cy="1104"/>
              </a:xfrm>
            </p:grpSpPr>
            <p:sp>
              <p:nvSpPr>
                <p:cNvPr id="170" name="Oval 167"/>
                <p:cNvSpPr>
                  <a:spLocks noChangeArrowheads="1"/>
                </p:cNvSpPr>
                <p:nvPr/>
              </p:nvSpPr>
              <p:spPr bwMode="auto">
                <a:xfrm>
                  <a:off x="1104" y="3168"/>
                  <a:ext cx="289" cy="28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9098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71" name="Oval 168"/>
                <p:cNvSpPr>
                  <a:spLocks noChangeArrowheads="1"/>
                </p:cNvSpPr>
                <p:nvPr/>
              </p:nvSpPr>
              <p:spPr bwMode="auto">
                <a:xfrm>
                  <a:off x="1248" y="3072"/>
                  <a:ext cx="288" cy="288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de-DE"/>
                </a:p>
              </p:txBody>
            </p:sp>
            <p:sp>
              <p:nvSpPr>
                <p:cNvPr id="172" name="Oval 169"/>
                <p:cNvSpPr>
                  <a:spLocks noChangeArrowheads="1"/>
                </p:cNvSpPr>
                <p:nvPr/>
              </p:nvSpPr>
              <p:spPr bwMode="auto">
                <a:xfrm>
                  <a:off x="1392" y="3120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9098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73" name="Oval 170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288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de-DE"/>
                </a:p>
              </p:txBody>
            </p:sp>
            <p:sp>
              <p:nvSpPr>
                <p:cNvPr id="174" name="Oval 171"/>
                <p:cNvSpPr>
                  <a:spLocks noChangeArrowheads="1"/>
                </p:cNvSpPr>
                <p:nvPr/>
              </p:nvSpPr>
              <p:spPr bwMode="auto">
                <a:xfrm>
                  <a:off x="1247" y="3456"/>
                  <a:ext cx="289" cy="28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9098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75" name="Oval 172"/>
                <p:cNvSpPr>
                  <a:spLocks noChangeArrowheads="1"/>
                </p:cNvSpPr>
                <p:nvPr/>
              </p:nvSpPr>
              <p:spPr bwMode="auto">
                <a:xfrm>
                  <a:off x="1488" y="3360"/>
                  <a:ext cx="288" cy="28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9098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76" name="Oval 173"/>
                <p:cNvSpPr>
                  <a:spLocks noChangeArrowheads="1"/>
                </p:cNvSpPr>
                <p:nvPr/>
              </p:nvSpPr>
              <p:spPr bwMode="auto">
                <a:xfrm>
                  <a:off x="1248" y="3264"/>
                  <a:ext cx="288" cy="288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de-DE"/>
                </a:p>
              </p:txBody>
            </p:sp>
            <p:sp>
              <p:nvSpPr>
                <p:cNvPr id="177" name="Oval 174"/>
                <p:cNvSpPr>
                  <a:spLocks noChangeArrowheads="1"/>
                </p:cNvSpPr>
                <p:nvPr/>
              </p:nvSpPr>
              <p:spPr bwMode="auto">
                <a:xfrm>
                  <a:off x="912" y="3025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9098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78" name="Oval 175"/>
                <p:cNvSpPr>
                  <a:spLocks noChangeArrowheads="1"/>
                </p:cNvSpPr>
                <p:nvPr/>
              </p:nvSpPr>
              <p:spPr bwMode="auto">
                <a:xfrm>
                  <a:off x="1056" y="2928"/>
                  <a:ext cx="288" cy="288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de-DE"/>
                </a:p>
              </p:txBody>
            </p:sp>
            <p:sp>
              <p:nvSpPr>
                <p:cNvPr id="179" name="Oval 176"/>
                <p:cNvSpPr>
                  <a:spLocks noChangeArrowheads="1"/>
                </p:cNvSpPr>
                <p:nvPr/>
              </p:nvSpPr>
              <p:spPr bwMode="auto">
                <a:xfrm>
                  <a:off x="1199" y="2976"/>
                  <a:ext cx="289" cy="28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9098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80" name="Oval 177"/>
                <p:cNvSpPr>
                  <a:spLocks noChangeArrowheads="1"/>
                </p:cNvSpPr>
                <p:nvPr/>
              </p:nvSpPr>
              <p:spPr bwMode="auto">
                <a:xfrm>
                  <a:off x="912" y="3216"/>
                  <a:ext cx="288" cy="288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de-DE"/>
                </a:p>
              </p:txBody>
            </p:sp>
            <p:sp>
              <p:nvSpPr>
                <p:cNvPr id="181" name="Oval 178"/>
                <p:cNvSpPr>
                  <a:spLocks noChangeArrowheads="1"/>
                </p:cNvSpPr>
                <p:nvPr/>
              </p:nvSpPr>
              <p:spPr bwMode="auto">
                <a:xfrm>
                  <a:off x="1056" y="3312"/>
                  <a:ext cx="289" cy="28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9098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82" name="Oval 179"/>
                <p:cNvSpPr>
                  <a:spLocks noChangeArrowheads="1"/>
                </p:cNvSpPr>
                <p:nvPr/>
              </p:nvSpPr>
              <p:spPr bwMode="auto">
                <a:xfrm>
                  <a:off x="1296" y="3216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9098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83" name="Oval 180"/>
                <p:cNvSpPr>
                  <a:spLocks noChangeArrowheads="1"/>
                </p:cNvSpPr>
                <p:nvPr/>
              </p:nvSpPr>
              <p:spPr bwMode="auto">
                <a:xfrm>
                  <a:off x="1056" y="3120"/>
                  <a:ext cx="288" cy="288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de-DE"/>
                </a:p>
              </p:txBody>
            </p:sp>
            <p:sp>
              <p:nvSpPr>
                <p:cNvPr id="184" name="Oval 181"/>
                <p:cNvSpPr>
                  <a:spLocks noChangeArrowheads="1"/>
                </p:cNvSpPr>
                <p:nvPr/>
              </p:nvSpPr>
              <p:spPr bwMode="auto">
                <a:xfrm>
                  <a:off x="1247" y="2928"/>
                  <a:ext cx="289" cy="28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9098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85" name="Oval 182"/>
                <p:cNvSpPr>
                  <a:spLocks noChangeArrowheads="1"/>
                </p:cNvSpPr>
                <p:nvPr/>
              </p:nvSpPr>
              <p:spPr bwMode="auto">
                <a:xfrm>
                  <a:off x="1392" y="2832"/>
                  <a:ext cx="288" cy="288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de-DE"/>
                </a:p>
              </p:txBody>
            </p:sp>
            <p:sp>
              <p:nvSpPr>
                <p:cNvPr id="186" name="Oval 183"/>
                <p:cNvSpPr>
                  <a:spLocks noChangeArrowheads="1"/>
                </p:cNvSpPr>
                <p:nvPr/>
              </p:nvSpPr>
              <p:spPr bwMode="auto">
                <a:xfrm>
                  <a:off x="1536" y="2880"/>
                  <a:ext cx="288" cy="28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9098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87" name="Oval 184"/>
                <p:cNvSpPr>
                  <a:spLocks noChangeArrowheads="1"/>
                </p:cNvSpPr>
                <p:nvPr/>
              </p:nvSpPr>
              <p:spPr bwMode="auto">
                <a:xfrm>
                  <a:off x="1248" y="3120"/>
                  <a:ext cx="288" cy="288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de-DE"/>
                </a:p>
              </p:txBody>
            </p:sp>
            <p:sp>
              <p:nvSpPr>
                <p:cNvPr id="188" name="Oval 185"/>
                <p:cNvSpPr>
                  <a:spLocks noChangeArrowheads="1"/>
                </p:cNvSpPr>
                <p:nvPr/>
              </p:nvSpPr>
              <p:spPr bwMode="auto">
                <a:xfrm>
                  <a:off x="1392" y="3216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9098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89" name="Oval 186"/>
                <p:cNvSpPr>
                  <a:spLocks noChangeArrowheads="1"/>
                </p:cNvSpPr>
                <p:nvPr/>
              </p:nvSpPr>
              <p:spPr bwMode="auto">
                <a:xfrm>
                  <a:off x="1632" y="3120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9098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0" name="Oval 187"/>
                <p:cNvSpPr>
                  <a:spLocks noChangeArrowheads="1"/>
                </p:cNvSpPr>
                <p:nvPr/>
              </p:nvSpPr>
              <p:spPr bwMode="auto">
                <a:xfrm>
                  <a:off x="1392" y="3024"/>
                  <a:ext cx="288" cy="288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de-DE"/>
                </a:p>
              </p:txBody>
            </p:sp>
            <p:sp>
              <p:nvSpPr>
                <p:cNvPr id="191" name="Oval 188"/>
                <p:cNvSpPr>
                  <a:spLocks noChangeArrowheads="1"/>
                </p:cNvSpPr>
                <p:nvPr/>
              </p:nvSpPr>
              <p:spPr bwMode="auto">
                <a:xfrm>
                  <a:off x="960" y="2832"/>
                  <a:ext cx="288" cy="28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9098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2" name="Oval 189"/>
                <p:cNvSpPr>
                  <a:spLocks noChangeArrowheads="1"/>
                </p:cNvSpPr>
                <p:nvPr/>
              </p:nvSpPr>
              <p:spPr bwMode="auto">
                <a:xfrm>
                  <a:off x="1104" y="2736"/>
                  <a:ext cx="288" cy="288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de-DE"/>
                </a:p>
              </p:txBody>
            </p:sp>
            <p:sp>
              <p:nvSpPr>
                <p:cNvPr id="193" name="Oval 190"/>
                <p:cNvSpPr>
                  <a:spLocks noChangeArrowheads="1"/>
                </p:cNvSpPr>
                <p:nvPr/>
              </p:nvSpPr>
              <p:spPr bwMode="auto">
                <a:xfrm>
                  <a:off x="1247" y="2784"/>
                  <a:ext cx="289" cy="28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9098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4" name="Oval 191"/>
                <p:cNvSpPr>
                  <a:spLocks noChangeArrowheads="1"/>
                </p:cNvSpPr>
                <p:nvPr/>
              </p:nvSpPr>
              <p:spPr bwMode="auto">
                <a:xfrm>
                  <a:off x="960" y="3024"/>
                  <a:ext cx="288" cy="288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de-DE"/>
                </a:p>
              </p:txBody>
            </p:sp>
            <p:sp>
              <p:nvSpPr>
                <p:cNvPr id="195" name="Oval 192"/>
                <p:cNvSpPr>
                  <a:spLocks noChangeArrowheads="1"/>
                </p:cNvSpPr>
                <p:nvPr/>
              </p:nvSpPr>
              <p:spPr bwMode="auto">
                <a:xfrm>
                  <a:off x="1104" y="3120"/>
                  <a:ext cx="289" cy="28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9098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6" name="Oval 193"/>
                <p:cNvSpPr>
                  <a:spLocks noChangeArrowheads="1"/>
                </p:cNvSpPr>
                <p:nvPr/>
              </p:nvSpPr>
              <p:spPr bwMode="auto">
                <a:xfrm>
                  <a:off x="1344" y="3025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9098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7" name="Oval 194"/>
                <p:cNvSpPr>
                  <a:spLocks noChangeArrowheads="1"/>
                </p:cNvSpPr>
                <p:nvPr/>
              </p:nvSpPr>
              <p:spPr bwMode="auto">
                <a:xfrm>
                  <a:off x="1104" y="2928"/>
                  <a:ext cx="288" cy="288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de-DE"/>
                </a:p>
              </p:txBody>
            </p:sp>
            <p:sp>
              <p:nvSpPr>
                <p:cNvPr id="198" name="Oval 195"/>
                <p:cNvSpPr>
                  <a:spLocks noChangeArrowheads="1"/>
                </p:cNvSpPr>
                <p:nvPr/>
              </p:nvSpPr>
              <p:spPr bwMode="auto">
                <a:xfrm>
                  <a:off x="816" y="3216"/>
                  <a:ext cx="288" cy="3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9098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9" name="Oval 196"/>
                <p:cNvSpPr>
                  <a:spLocks noChangeArrowheads="1"/>
                </p:cNvSpPr>
                <p:nvPr/>
              </p:nvSpPr>
              <p:spPr bwMode="auto">
                <a:xfrm>
                  <a:off x="960" y="3120"/>
                  <a:ext cx="288" cy="336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de-DE"/>
                </a:p>
              </p:txBody>
            </p:sp>
            <p:sp>
              <p:nvSpPr>
                <p:cNvPr id="200" name="Oval 197"/>
                <p:cNvSpPr>
                  <a:spLocks noChangeArrowheads="1"/>
                </p:cNvSpPr>
                <p:nvPr/>
              </p:nvSpPr>
              <p:spPr bwMode="auto">
                <a:xfrm>
                  <a:off x="1104" y="3168"/>
                  <a:ext cx="289" cy="3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9098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1" name="Oval 198"/>
                <p:cNvSpPr>
                  <a:spLocks noChangeArrowheads="1"/>
                </p:cNvSpPr>
                <p:nvPr/>
              </p:nvSpPr>
              <p:spPr bwMode="auto">
                <a:xfrm>
                  <a:off x="816" y="3408"/>
                  <a:ext cx="288" cy="336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de-DE"/>
                </a:p>
              </p:txBody>
            </p:sp>
            <p:sp>
              <p:nvSpPr>
                <p:cNvPr id="202" name="Oval 199"/>
                <p:cNvSpPr>
                  <a:spLocks noChangeArrowheads="1"/>
                </p:cNvSpPr>
                <p:nvPr/>
              </p:nvSpPr>
              <p:spPr bwMode="auto">
                <a:xfrm>
                  <a:off x="960" y="3504"/>
                  <a:ext cx="288" cy="33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9098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3" name="Oval 200"/>
                <p:cNvSpPr>
                  <a:spLocks noChangeArrowheads="1"/>
                </p:cNvSpPr>
                <p:nvPr/>
              </p:nvSpPr>
              <p:spPr bwMode="auto">
                <a:xfrm>
                  <a:off x="1199" y="3408"/>
                  <a:ext cx="289" cy="33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9098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4" name="Oval 201"/>
                <p:cNvSpPr>
                  <a:spLocks noChangeArrowheads="1"/>
                </p:cNvSpPr>
                <p:nvPr/>
              </p:nvSpPr>
              <p:spPr bwMode="auto">
                <a:xfrm>
                  <a:off x="960" y="3312"/>
                  <a:ext cx="288" cy="336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de-DE"/>
                </a:p>
              </p:txBody>
            </p:sp>
            <p:sp>
              <p:nvSpPr>
                <p:cNvPr id="205" name="Oval 202"/>
                <p:cNvSpPr>
                  <a:spLocks noChangeArrowheads="1"/>
                </p:cNvSpPr>
                <p:nvPr/>
              </p:nvSpPr>
              <p:spPr bwMode="auto">
                <a:xfrm>
                  <a:off x="720" y="2928"/>
                  <a:ext cx="288" cy="28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9098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6" name="Oval 203"/>
                <p:cNvSpPr>
                  <a:spLocks noChangeArrowheads="1"/>
                </p:cNvSpPr>
                <p:nvPr/>
              </p:nvSpPr>
              <p:spPr bwMode="auto">
                <a:xfrm>
                  <a:off x="864" y="2832"/>
                  <a:ext cx="288" cy="288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de-DE"/>
                </a:p>
              </p:txBody>
            </p:sp>
            <p:sp>
              <p:nvSpPr>
                <p:cNvPr id="207" name="Oval 204"/>
                <p:cNvSpPr>
                  <a:spLocks noChangeArrowheads="1"/>
                </p:cNvSpPr>
                <p:nvPr/>
              </p:nvSpPr>
              <p:spPr bwMode="auto">
                <a:xfrm>
                  <a:off x="1008" y="2880"/>
                  <a:ext cx="289" cy="28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9098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8" name="Oval 205"/>
                <p:cNvSpPr>
                  <a:spLocks noChangeArrowheads="1"/>
                </p:cNvSpPr>
                <p:nvPr/>
              </p:nvSpPr>
              <p:spPr bwMode="auto">
                <a:xfrm>
                  <a:off x="720" y="3120"/>
                  <a:ext cx="288" cy="288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de-DE"/>
                </a:p>
              </p:txBody>
            </p:sp>
            <p:sp>
              <p:nvSpPr>
                <p:cNvPr id="209" name="Oval 206"/>
                <p:cNvSpPr>
                  <a:spLocks noChangeArrowheads="1"/>
                </p:cNvSpPr>
                <p:nvPr/>
              </p:nvSpPr>
              <p:spPr bwMode="auto">
                <a:xfrm>
                  <a:off x="864" y="3216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9098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10" name="Oval 207"/>
                <p:cNvSpPr>
                  <a:spLocks noChangeArrowheads="1"/>
                </p:cNvSpPr>
                <p:nvPr/>
              </p:nvSpPr>
              <p:spPr bwMode="auto">
                <a:xfrm>
                  <a:off x="1104" y="3120"/>
                  <a:ext cx="289" cy="28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9098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11" name="Oval 208"/>
                <p:cNvSpPr>
                  <a:spLocks noChangeArrowheads="1"/>
                </p:cNvSpPr>
                <p:nvPr/>
              </p:nvSpPr>
              <p:spPr bwMode="auto">
                <a:xfrm>
                  <a:off x="864" y="3024"/>
                  <a:ext cx="288" cy="288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de-DE"/>
                </a:p>
              </p:txBody>
            </p:sp>
            <p:sp>
              <p:nvSpPr>
                <p:cNvPr id="212" name="Oval 209"/>
                <p:cNvSpPr>
                  <a:spLocks noChangeArrowheads="1"/>
                </p:cNvSpPr>
                <p:nvPr/>
              </p:nvSpPr>
              <p:spPr bwMode="auto">
                <a:xfrm>
                  <a:off x="672" y="3168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9098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13" name="Oval 210"/>
                <p:cNvSpPr>
                  <a:spLocks noChangeArrowheads="1"/>
                </p:cNvSpPr>
                <p:nvPr/>
              </p:nvSpPr>
              <p:spPr bwMode="auto">
                <a:xfrm>
                  <a:off x="816" y="3072"/>
                  <a:ext cx="288" cy="288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de-DE"/>
                </a:p>
              </p:txBody>
            </p:sp>
            <p:sp>
              <p:nvSpPr>
                <p:cNvPr id="214" name="Oval 211"/>
                <p:cNvSpPr>
                  <a:spLocks noChangeArrowheads="1"/>
                </p:cNvSpPr>
                <p:nvPr/>
              </p:nvSpPr>
              <p:spPr bwMode="auto">
                <a:xfrm>
                  <a:off x="960" y="3120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9098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15" name="Oval 212"/>
                <p:cNvSpPr>
                  <a:spLocks noChangeArrowheads="1"/>
                </p:cNvSpPr>
                <p:nvPr/>
              </p:nvSpPr>
              <p:spPr bwMode="auto">
                <a:xfrm>
                  <a:off x="672" y="3360"/>
                  <a:ext cx="288" cy="288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de-DE"/>
                </a:p>
              </p:txBody>
            </p:sp>
            <p:sp>
              <p:nvSpPr>
                <p:cNvPr id="216" name="Oval 213"/>
                <p:cNvSpPr>
                  <a:spLocks noChangeArrowheads="1"/>
                </p:cNvSpPr>
                <p:nvPr/>
              </p:nvSpPr>
              <p:spPr bwMode="auto">
                <a:xfrm>
                  <a:off x="816" y="3456"/>
                  <a:ext cx="288" cy="28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9098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17" name="Oval 214"/>
                <p:cNvSpPr>
                  <a:spLocks noChangeArrowheads="1"/>
                </p:cNvSpPr>
                <p:nvPr/>
              </p:nvSpPr>
              <p:spPr bwMode="auto">
                <a:xfrm>
                  <a:off x="1056" y="3360"/>
                  <a:ext cx="289" cy="28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9098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18" name="Oval 215"/>
                <p:cNvSpPr>
                  <a:spLocks noChangeArrowheads="1"/>
                </p:cNvSpPr>
                <p:nvPr/>
              </p:nvSpPr>
              <p:spPr bwMode="auto">
                <a:xfrm>
                  <a:off x="816" y="3264"/>
                  <a:ext cx="288" cy="288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de-DE"/>
                </a:p>
              </p:txBody>
            </p:sp>
            <p:sp>
              <p:nvSpPr>
                <p:cNvPr id="219" name="Oval 216"/>
                <p:cNvSpPr>
                  <a:spLocks noChangeArrowheads="1"/>
                </p:cNvSpPr>
                <p:nvPr/>
              </p:nvSpPr>
              <p:spPr bwMode="auto">
                <a:xfrm>
                  <a:off x="1104" y="3264"/>
                  <a:ext cx="289" cy="28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9098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20" name="Oval 217"/>
                <p:cNvSpPr>
                  <a:spLocks noChangeArrowheads="1"/>
                </p:cNvSpPr>
                <p:nvPr/>
              </p:nvSpPr>
              <p:spPr bwMode="auto">
                <a:xfrm>
                  <a:off x="1248" y="3168"/>
                  <a:ext cx="288" cy="288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de-DE"/>
                </a:p>
              </p:txBody>
            </p:sp>
            <p:sp>
              <p:nvSpPr>
                <p:cNvPr id="221" name="Oval 218"/>
                <p:cNvSpPr>
                  <a:spLocks noChangeArrowheads="1"/>
                </p:cNvSpPr>
                <p:nvPr/>
              </p:nvSpPr>
              <p:spPr bwMode="auto">
                <a:xfrm>
                  <a:off x="1392" y="3216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9098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22" name="Oval 219"/>
                <p:cNvSpPr>
                  <a:spLocks noChangeArrowheads="1"/>
                </p:cNvSpPr>
                <p:nvPr/>
              </p:nvSpPr>
              <p:spPr bwMode="auto">
                <a:xfrm>
                  <a:off x="1104" y="3456"/>
                  <a:ext cx="288" cy="288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de-DE"/>
                </a:p>
              </p:txBody>
            </p:sp>
            <p:sp>
              <p:nvSpPr>
                <p:cNvPr id="223" name="Oval 220"/>
                <p:cNvSpPr>
                  <a:spLocks noChangeArrowheads="1"/>
                </p:cNvSpPr>
                <p:nvPr/>
              </p:nvSpPr>
              <p:spPr bwMode="auto">
                <a:xfrm>
                  <a:off x="1247" y="3552"/>
                  <a:ext cx="289" cy="28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9098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24" name="Oval 221"/>
                <p:cNvSpPr>
                  <a:spLocks noChangeArrowheads="1"/>
                </p:cNvSpPr>
                <p:nvPr/>
              </p:nvSpPr>
              <p:spPr bwMode="auto">
                <a:xfrm>
                  <a:off x="1488" y="3456"/>
                  <a:ext cx="288" cy="28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9098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25" name="Oval 222"/>
                <p:cNvSpPr>
                  <a:spLocks noChangeArrowheads="1"/>
                </p:cNvSpPr>
                <p:nvPr/>
              </p:nvSpPr>
              <p:spPr bwMode="auto">
                <a:xfrm>
                  <a:off x="1248" y="3360"/>
                  <a:ext cx="288" cy="288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de-DE"/>
                </a:p>
              </p:txBody>
            </p:sp>
          </p:grpSp>
          <p:sp>
            <p:nvSpPr>
              <p:cNvPr id="168" name="AutoShape 223"/>
              <p:cNvSpPr>
                <a:spLocks noChangeArrowheads="1"/>
              </p:cNvSpPr>
              <p:nvPr/>
            </p:nvSpPr>
            <p:spPr bwMode="auto">
              <a:xfrm rot="-1668072">
                <a:off x="4656" y="3360"/>
                <a:ext cx="480" cy="432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169" name="AutoShape 224"/>
              <p:cNvSpPr>
                <a:spLocks noChangeArrowheads="1"/>
              </p:cNvSpPr>
              <p:nvPr/>
            </p:nvSpPr>
            <p:spPr bwMode="auto">
              <a:xfrm rot="2508746" flipV="1">
                <a:off x="5040" y="3792"/>
                <a:ext cx="144" cy="288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</p:grpSp>
        <p:sp>
          <p:nvSpPr>
            <p:cNvPr id="226" name="Rectangle 225"/>
            <p:cNvSpPr>
              <a:spLocks noChangeArrowheads="1"/>
            </p:cNvSpPr>
            <p:nvPr/>
          </p:nvSpPr>
          <p:spPr bwMode="auto">
            <a:xfrm>
              <a:off x="468313" y="1541463"/>
              <a:ext cx="3240087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de-DE" sz="2800" i="1" dirty="0">
                  <a:latin typeface="Comic Sans MS" panose="030F0702030302020204" pitchFamily="66" charset="0"/>
                </a:rPr>
                <a:t> N/Z equilibration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0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Deep-inelastic or strongly damped heavy-ion collisions</a:t>
            </a:r>
            <a:endParaRPr lang="en-US" dirty="0"/>
          </a:p>
        </p:txBody>
      </p:sp>
      <p:grpSp>
        <p:nvGrpSpPr>
          <p:cNvPr id="228" name="Group 241"/>
          <p:cNvGrpSpPr>
            <a:grpSpLocks/>
          </p:cNvGrpSpPr>
          <p:nvPr/>
        </p:nvGrpSpPr>
        <p:grpSpPr bwMode="auto">
          <a:xfrm>
            <a:off x="790575" y="764704"/>
            <a:ext cx="4233863" cy="2162175"/>
            <a:chOff x="498" y="618"/>
            <a:chExt cx="2667" cy="1362"/>
          </a:xfrm>
        </p:grpSpPr>
        <p:pic>
          <p:nvPicPr>
            <p:cNvPr id="229" name="Picture 228" descr="setu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618"/>
              <a:ext cx="2598" cy="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0" name="Rectangle 231"/>
            <p:cNvSpPr>
              <a:spLocks noChangeAspect="1" noChangeArrowheads="1"/>
            </p:cNvSpPr>
            <p:nvPr/>
          </p:nvSpPr>
          <p:spPr bwMode="auto">
            <a:xfrm rot="-540000">
              <a:off x="1958" y="1094"/>
              <a:ext cx="113" cy="1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de-DE"/>
            </a:p>
          </p:txBody>
        </p:sp>
        <p:sp>
          <p:nvSpPr>
            <p:cNvPr id="231" name="Rectangle 232"/>
            <p:cNvSpPr>
              <a:spLocks noChangeAspect="1" noChangeArrowheads="1"/>
            </p:cNvSpPr>
            <p:nvPr/>
          </p:nvSpPr>
          <p:spPr bwMode="auto">
            <a:xfrm rot="-1020000">
              <a:off x="1920" y="940"/>
              <a:ext cx="113" cy="1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de-DE"/>
            </a:p>
          </p:txBody>
        </p:sp>
        <p:sp>
          <p:nvSpPr>
            <p:cNvPr id="232" name="Rectangle 233"/>
            <p:cNvSpPr>
              <a:spLocks noChangeAspect="1" noChangeArrowheads="1"/>
            </p:cNvSpPr>
            <p:nvPr/>
          </p:nvSpPr>
          <p:spPr bwMode="auto">
            <a:xfrm rot="-1680000">
              <a:off x="1854" y="809"/>
              <a:ext cx="113" cy="1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de-DE"/>
            </a:p>
          </p:txBody>
        </p:sp>
        <p:sp>
          <p:nvSpPr>
            <p:cNvPr id="233" name="Rectangle 234"/>
            <p:cNvSpPr>
              <a:spLocks noChangeArrowheads="1"/>
            </p:cNvSpPr>
            <p:nvPr/>
          </p:nvSpPr>
          <p:spPr bwMode="auto">
            <a:xfrm rot="-480000">
              <a:off x="1915" y="1109"/>
              <a:ext cx="23" cy="1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de-DE"/>
            </a:p>
          </p:txBody>
        </p:sp>
        <p:sp>
          <p:nvSpPr>
            <p:cNvPr id="234" name="Rectangle 235"/>
            <p:cNvSpPr>
              <a:spLocks noChangeArrowheads="1"/>
            </p:cNvSpPr>
            <p:nvPr/>
          </p:nvSpPr>
          <p:spPr bwMode="auto">
            <a:xfrm rot="-1020000">
              <a:off x="1882" y="963"/>
              <a:ext cx="23" cy="1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de-DE"/>
            </a:p>
          </p:txBody>
        </p:sp>
        <p:sp>
          <p:nvSpPr>
            <p:cNvPr id="235" name="Rectangle 236"/>
            <p:cNvSpPr>
              <a:spLocks noChangeArrowheads="1"/>
            </p:cNvSpPr>
            <p:nvPr/>
          </p:nvSpPr>
          <p:spPr bwMode="auto">
            <a:xfrm rot="-1680000">
              <a:off x="1824" y="843"/>
              <a:ext cx="23" cy="1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de-DE"/>
            </a:p>
          </p:txBody>
        </p:sp>
        <p:sp>
          <p:nvSpPr>
            <p:cNvPr id="236" name="Rectangle 237"/>
            <p:cNvSpPr>
              <a:spLocks noChangeAspect="1" noChangeArrowheads="1"/>
            </p:cNvSpPr>
            <p:nvPr/>
          </p:nvSpPr>
          <p:spPr bwMode="auto">
            <a:xfrm rot="600000">
              <a:off x="2747" y="1487"/>
              <a:ext cx="113" cy="113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de-DE"/>
            </a:p>
          </p:txBody>
        </p:sp>
        <p:sp>
          <p:nvSpPr>
            <p:cNvPr id="237" name="Rectangle 238"/>
            <p:cNvSpPr>
              <a:spLocks noChangeAspect="1" noChangeArrowheads="1"/>
            </p:cNvSpPr>
            <p:nvPr/>
          </p:nvSpPr>
          <p:spPr bwMode="auto">
            <a:xfrm rot="-600000">
              <a:off x="2756" y="1008"/>
              <a:ext cx="113" cy="113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de-DE"/>
            </a:p>
          </p:txBody>
        </p:sp>
        <p:sp>
          <p:nvSpPr>
            <p:cNvPr id="238" name="Text Box 239"/>
            <p:cNvSpPr txBox="1">
              <a:spLocks noChangeArrowheads="1"/>
            </p:cNvSpPr>
            <p:nvPr/>
          </p:nvSpPr>
          <p:spPr bwMode="auto">
            <a:xfrm>
              <a:off x="498" y="1108"/>
              <a:ext cx="3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200" b="1" baseline="30000">
                  <a:solidFill>
                    <a:srgbClr val="0000CC"/>
                  </a:solidFill>
                  <a:latin typeface="Times New Roman" panose="02020603050405020304" pitchFamily="18" charset="0"/>
                </a:rPr>
                <a:t>136</a:t>
              </a:r>
              <a:r>
                <a:rPr lang="de-DE" altLang="de-DE" sz="1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Xe</a:t>
              </a:r>
            </a:p>
          </p:txBody>
        </p:sp>
        <p:sp>
          <p:nvSpPr>
            <p:cNvPr id="239" name="Text Box 240"/>
            <p:cNvSpPr txBox="1">
              <a:spLocks noChangeArrowheads="1"/>
            </p:cNvSpPr>
            <p:nvPr/>
          </p:nvSpPr>
          <p:spPr bwMode="auto">
            <a:xfrm>
              <a:off x="725" y="1342"/>
              <a:ext cx="30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200" b="1" baseline="30000">
                  <a:solidFill>
                    <a:srgbClr val="0000CC"/>
                  </a:solidFill>
                  <a:latin typeface="Times New Roman" panose="02020603050405020304" pitchFamily="18" charset="0"/>
                </a:rPr>
                <a:t>209</a:t>
              </a:r>
              <a:r>
                <a:rPr lang="de-DE" altLang="de-DE" sz="1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Bi</a:t>
              </a:r>
            </a:p>
          </p:txBody>
        </p:sp>
      </p:grpSp>
      <p:grpSp>
        <p:nvGrpSpPr>
          <p:cNvPr id="240" name="Group 248"/>
          <p:cNvGrpSpPr>
            <a:grpSpLocks/>
          </p:cNvGrpSpPr>
          <p:nvPr/>
        </p:nvGrpSpPr>
        <p:grpSpPr bwMode="auto">
          <a:xfrm>
            <a:off x="5400675" y="2420888"/>
            <a:ext cx="3419475" cy="3924300"/>
            <a:chOff x="3402" y="1775"/>
            <a:chExt cx="2154" cy="2472"/>
          </a:xfrm>
        </p:grpSpPr>
        <p:pic>
          <p:nvPicPr>
            <p:cNvPr id="241" name="Picture 230" descr="spectrum-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" y="1775"/>
              <a:ext cx="2154" cy="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2" name="Text Box 242"/>
            <p:cNvSpPr txBox="1">
              <a:spLocks noChangeArrowheads="1"/>
            </p:cNvSpPr>
            <p:nvPr/>
          </p:nvSpPr>
          <p:spPr bwMode="auto">
            <a:xfrm>
              <a:off x="4808" y="2070"/>
              <a:ext cx="43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´elastic´</a:t>
              </a:r>
            </a:p>
          </p:txBody>
        </p:sp>
        <p:sp>
          <p:nvSpPr>
            <p:cNvPr id="243" name="Text Box 243"/>
            <p:cNvSpPr txBox="1">
              <a:spLocks noChangeArrowheads="1"/>
            </p:cNvSpPr>
            <p:nvPr/>
          </p:nvSpPr>
          <p:spPr bwMode="auto">
            <a:xfrm>
              <a:off x="4422" y="2703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SD</a:t>
              </a:r>
            </a:p>
          </p:txBody>
        </p:sp>
        <p:sp>
          <p:nvSpPr>
            <p:cNvPr id="244" name="Text Box 244"/>
            <p:cNvSpPr txBox="1">
              <a:spLocks noChangeArrowheads="1"/>
            </p:cNvSpPr>
            <p:nvPr/>
          </p:nvSpPr>
          <p:spPr bwMode="auto">
            <a:xfrm>
              <a:off x="3946" y="3022"/>
              <a:ext cx="2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SF</a:t>
              </a:r>
            </a:p>
          </p:txBody>
        </p:sp>
      </p:grpSp>
      <p:sp>
        <p:nvSpPr>
          <p:cNvPr id="245" name="Text Box 246"/>
          <p:cNvSpPr txBox="1">
            <a:spLocks noChangeArrowheads="1"/>
          </p:cNvSpPr>
          <p:nvPr/>
        </p:nvSpPr>
        <p:spPr bwMode="auto">
          <a:xfrm>
            <a:off x="735013" y="3211042"/>
            <a:ext cx="41275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de-DE" altLang="de-DE" sz="1400">
                <a:latin typeface="Times New Roman" panose="02020603050405020304" pitchFamily="18" charset="0"/>
              </a:rPr>
              <a:t> </a:t>
            </a:r>
            <a:r>
              <a:rPr lang="de-DE" altLang="de-DE" sz="1400">
                <a:solidFill>
                  <a:srgbClr val="0000CC"/>
                </a:solidFill>
                <a:latin typeface="Times New Roman" panose="02020603050405020304" pitchFamily="18" charset="0"/>
              </a:rPr>
              <a:t>measured angular range: </a:t>
            </a:r>
            <a:r>
              <a:rPr lang="el-GR" altLang="de-DE" sz="1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de-DE" altLang="de-DE" sz="1400" baseline="-25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r>
              <a:rPr lang="de-DE" altLang="de-DE" sz="1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=11</a:t>
            </a:r>
            <a:r>
              <a:rPr lang="de-DE" altLang="de-DE" sz="1400" baseline="30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altLang="de-DE" sz="1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-30</a:t>
            </a:r>
            <a:r>
              <a:rPr lang="de-DE" altLang="de-DE" sz="1400" baseline="30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</a:pPr>
            <a:endParaRPr lang="de-DE" altLang="de-DE" sz="1400" baseline="30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de-DE" altLang="de-DE" sz="1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energy resolution 4.5% FWHM for elastic scattering</a:t>
            </a:r>
            <a:endParaRPr lang="el-GR" altLang="de-DE" sz="14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" name="Text Box 249"/>
          <p:cNvSpPr txBox="1">
            <a:spLocks noChangeArrowheads="1"/>
          </p:cNvSpPr>
          <p:nvPr/>
        </p:nvSpPr>
        <p:spPr bwMode="auto">
          <a:xfrm>
            <a:off x="360000" y="6300000"/>
            <a:ext cx="2581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000" i="1" dirty="0">
                <a:latin typeface="Times New Roman" panose="02020603050405020304" pitchFamily="18" charset="0"/>
              </a:rPr>
              <a:t>H.J. </a:t>
            </a:r>
            <a:r>
              <a:rPr lang="de-DE" altLang="de-DE" sz="1000" i="1" dirty="0" err="1">
                <a:latin typeface="Times New Roman" panose="02020603050405020304" pitchFamily="18" charset="0"/>
              </a:rPr>
              <a:t>Wollersheim</a:t>
            </a:r>
            <a:r>
              <a:rPr lang="de-DE" altLang="de-DE" sz="1000" i="1" dirty="0">
                <a:latin typeface="Times New Roman" panose="02020603050405020304" pitchFamily="18" charset="0"/>
              </a:rPr>
              <a:t>; </a:t>
            </a:r>
            <a:r>
              <a:rPr lang="de-DE" altLang="de-DE" sz="1000" i="1" dirty="0" err="1">
                <a:latin typeface="Times New Roman" panose="02020603050405020304" pitchFamily="18" charset="0"/>
              </a:rPr>
              <a:t>Phys.Rev.C</a:t>
            </a:r>
            <a:r>
              <a:rPr lang="de-DE" altLang="de-DE" sz="1000" i="1" dirty="0">
                <a:latin typeface="Times New Roman" panose="02020603050405020304" pitchFamily="18" charset="0"/>
              </a:rPr>
              <a:t> 24 (1981), 2114</a:t>
            </a:r>
          </a:p>
        </p:txBody>
      </p:sp>
    </p:spTree>
    <p:extLst>
      <p:ext uri="{BB962C8B-B14F-4D97-AF65-F5344CB8AC3E}">
        <p14:creationId xmlns:p14="http://schemas.microsoft.com/office/powerpoint/2010/main" val="34294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scattering</a:t>
            </a:r>
            <a:endParaRPr lang="en-US" dirty="0"/>
          </a:p>
        </p:txBody>
      </p:sp>
      <p:sp>
        <p:nvSpPr>
          <p:cNvPr id="246" name="Text Box 249"/>
          <p:cNvSpPr txBox="1">
            <a:spLocks noChangeArrowheads="1"/>
          </p:cNvSpPr>
          <p:nvPr/>
        </p:nvSpPr>
        <p:spPr bwMode="auto">
          <a:xfrm>
            <a:off x="360000" y="6300000"/>
            <a:ext cx="2581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000" i="1" dirty="0">
                <a:latin typeface="Times New Roman" panose="02020603050405020304" pitchFamily="18" charset="0"/>
              </a:rPr>
              <a:t>H.J. </a:t>
            </a:r>
            <a:r>
              <a:rPr lang="de-DE" altLang="de-DE" sz="1000" i="1" dirty="0" err="1">
                <a:latin typeface="Times New Roman" panose="02020603050405020304" pitchFamily="18" charset="0"/>
              </a:rPr>
              <a:t>Wollersheim</a:t>
            </a:r>
            <a:r>
              <a:rPr lang="de-DE" altLang="de-DE" sz="1000" i="1" dirty="0">
                <a:latin typeface="Times New Roman" panose="02020603050405020304" pitchFamily="18" charset="0"/>
              </a:rPr>
              <a:t>; </a:t>
            </a:r>
            <a:r>
              <a:rPr lang="de-DE" altLang="de-DE" sz="1000" i="1" dirty="0" err="1">
                <a:latin typeface="Times New Roman" panose="02020603050405020304" pitchFamily="18" charset="0"/>
              </a:rPr>
              <a:t>Phys.Rev.C</a:t>
            </a:r>
            <a:r>
              <a:rPr lang="de-DE" altLang="de-DE" sz="1000" i="1" dirty="0">
                <a:latin typeface="Times New Roman" panose="02020603050405020304" pitchFamily="18" charset="0"/>
              </a:rPr>
              <a:t> 24 (1981), 2114</a:t>
            </a:r>
          </a:p>
        </p:txBody>
      </p:sp>
      <p:pic>
        <p:nvPicPr>
          <p:cNvPr id="247" name="Picture 27" descr="Neues B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64704"/>
            <a:ext cx="2627313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" name="Text Box 28"/>
          <p:cNvSpPr txBox="1">
            <a:spLocks noChangeArrowheads="1"/>
          </p:cNvSpPr>
          <p:nvPr/>
        </p:nvSpPr>
        <p:spPr bwMode="auto">
          <a:xfrm>
            <a:off x="4389438" y="837729"/>
            <a:ext cx="2174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>
                <a:latin typeface="Times New Roman" panose="02020603050405020304" pitchFamily="18" charset="0"/>
              </a:rPr>
              <a:t>electromagnetic interaction:</a:t>
            </a:r>
          </a:p>
        </p:txBody>
      </p:sp>
      <p:graphicFrame>
        <p:nvGraphicFramePr>
          <p:cNvPr id="249" name="Object 29"/>
          <p:cNvGraphicFramePr>
            <a:graphicFrameLocks noChangeAspect="1"/>
          </p:cNvGraphicFramePr>
          <p:nvPr/>
        </p:nvGraphicFramePr>
        <p:xfrm>
          <a:off x="5219700" y="1269529"/>
          <a:ext cx="19399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1" name="Equation" r:id="rId4" imgW="1543050" imgH="447765" progId="Equation.3">
                  <p:embed/>
                </p:oleObj>
              </mc:Choice>
              <mc:Fallback>
                <p:oleObj name="Equation" r:id="rId4" imgW="1543050" imgH="447765" progId="Equation.3">
                  <p:embed/>
                  <p:pic>
                    <p:nvPicPr>
                      <p:cNvPr id="24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269529"/>
                        <a:ext cx="193992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1" name="Group 60"/>
          <p:cNvGrpSpPr>
            <a:grpSpLocks/>
          </p:cNvGrpSpPr>
          <p:nvPr/>
        </p:nvGrpSpPr>
        <p:grpSpPr bwMode="auto">
          <a:xfrm>
            <a:off x="4389438" y="4943004"/>
            <a:ext cx="2593975" cy="719137"/>
            <a:chOff x="2765" y="3295"/>
            <a:chExt cx="1634" cy="453"/>
          </a:xfrm>
        </p:grpSpPr>
        <p:sp>
          <p:nvSpPr>
            <p:cNvPr id="252" name="Rectangle 45"/>
            <p:cNvSpPr>
              <a:spLocks noChangeArrowheads="1"/>
            </p:cNvSpPr>
            <p:nvPr/>
          </p:nvSpPr>
          <p:spPr bwMode="auto">
            <a:xfrm>
              <a:off x="2788" y="3295"/>
              <a:ext cx="1587" cy="45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de-DE"/>
            </a:p>
          </p:txBody>
        </p:sp>
        <p:sp>
          <p:nvSpPr>
            <p:cNvPr id="253" name="Text Box 35"/>
            <p:cNvSpPr txBox="1">
              <a:spLocks noChangeArrowheads="1"/>
            </p:cNvSpPr>
            <p:nvPr/>
          </p:nvSpPr>
          <p:spPr bwMode="auto">
            <a:xfrm>
              <a:off x="2765" y="3295"/>
              <a:ext cx="16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400" baseline="30000">
                  <a:latin typeface="Times New Roman" panose="02020603050405020304" pitchFamily="18" charset="0"/>
                </a:rPr>
                <a:t>209</a:t>
              </a:r>
              <a:r>
                <a:rPr lang="de-DE" altLang="de-DE" sz="1400">
                  <a:latin typeface="Times New Roman" panose="02020603050405020304" pitchFamily="18" charset="0"/>
                </a:rPr>
                <a:t>Bi (</a:t>
              </a:r>
              <a:r>
                <a:rPr lang="de-DE" altLang="de-DE" sz="1400" baseline="30000">
                  <a:latin typeface="Times New Roman" panose="02020603050405020304" pitchFamily="18" charset="0"/>
                </a:rPr>
                <a:t>136</a:t>
              </a:r>
              <a:r>
                <a:rPr lang="de-DE" altLang="de-DE" sz="1400">
                  <a:latin typeface="Times New Roman" panose="02020603050405020304" pitchFamily="18" charset="0"/>
                </a:rPr>
                <a:t>Xe, HI); E</a:t>
              </a:r>
              <a:r>
                <a:rPr lang="de-DE" altLang="de-DE" sz="1400" baseline="-25000">
                  <a:latin typeface="Times New Roman" panose="02020603050405020304" pitchFamily="18" charset="0"/>
                </a:rPr>
                <a:t>lab</a:t>
              </a:r>
              <a:r>
                <a:rPr lang="de-DE" altLang="de-DE" sz="1400">
                  <a:latin typeface="Times New Roman" panose="02020603050405020304" pitchFamily="18" charset="0"/>
                </a:rPr>
                <a:t>= 1422 MeV</a:t>
              </a:r>
            </a:p>
          </p:txBody>
        </p:sp>
        <p:graphicFrame>
          <p:nvGraphicFramePr>
            <p:cNvPr id="254" name="Object 36"/>
            <p:cNvGraphicFramePr>
              <a:graphicFrameLocks noChangeAspect="1"/>
            </p:cNvGraphicFramePr>
            <p:nvPr/>
          </p:nvGraphicFramePr>
          <p:xfrm>
            <a:off x="2833" y="3578"/>
            <a:ext cx="880" cy="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842" name="Equation" r:id="rId6" imgW="1104840" imgH="209460" progId="Equation.3">
                    <p:embed/>
                  </p:oleObj>
                </mc:Choice>
                <mc:Fallback>
                  <p:oleObj name="Equation" r:id="rId6" imgW="1104840" imgH="209460" progId="Equation.3">
                    <p:embed/>
                    <p:pic>
                      <p:nvPicPr>
                        <p:cNvPr id="254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3" y="3578"/>
                          <a:ext cx="880" cy="1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5" name="Line 37"/>
          <p:cNvSpPr>
            <a:spLocks noChangeShapeType="1"/>
          </p:cNvSpPr>
          <p:nvPr/>
        </p:nvSpPr>
        <p:spPr bwMode="auto">
          <a:xfrm>
            <a:off x="2997200" y="2507779"/>
            <a:ext cx="0" cy="1493837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" name="Text Box 38"/>
          <p:cNvSpPr txBox="1">
            <a:spLocks noChangeArrowheads="1"/>
          </p:cNvSpPr>
          <p:nvPr/>
        </p:nvSpPr>
        <p:spPr bwMode="auto">
          <a:xfrm>
            <a:off x="7118350" y="1385416"/>
            <a:ext cx="982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>
                <a:solidFill>
                  <a:srgbClr val="FF0000"/>
                </a:solidFill>
                <a:latin typeface="Times New Roman" panose="02020603050405020304" pitchFamily="18" charset="0"/>
              </a:rPr>
              <a:t>= 15.2 fm</a:t>
            </a:r>
          </a:p>
        </p:txBody>
      </p:sp>
      <p:sp>
        <p:nvSpPr>
          <p:cNvPr id="257" name="Text Box 39"/>
          <p:cNvSpPr txBox="1">
            <a:spLocks noChangeArrowheads="1"/>
          </p:cNvSpPr>
          <p:nvPr/>
        </p:nvSpPr>
        <p:spPr bwMode="auto">
          <a:xfrm>
            <a:off x="6722354" y="2047660"/>
            <a:ext cx="806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= </a:t>
            </a:r>
            <a:r>
              <a:rPr lang="de-DE" altLang="de-DE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633 </a:t>
            </a:r>
            <a:r>
              <a:rPr lang="de-DE" altLang="de-DE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</a:p>
        </p:txBody>
      </p:sp>
      <p:sp>
        <p:nvSpPr>
          <p:cNvPr id="258" name="Text Box 43"/>
          <p:cNvSpPr txBox="1">
            <a:spLocks noChangeArrowheads="1"/>
          </p:cNvSpPr>
          <p:nvPr/>
        </p:nvSpPr>
        <p:spPr bwMode="auto">
          <a:xfrm>
            <a:off x="3600000" y="6300000"/>
            <a:ext cx="32178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000" i="1" dirty="0">
                <a:latin typeface="Times New Roman" panose="02020603050405020304" pitchFamily="18" charset="0"/>
              </a:rPr>
              <a:t>W.W. </a:t>
            </a:r>
            <a:r>
              <a:rPr lang="de-DE" altLang="de-DE" sz="1000" i="1" dirty="0" err="1">
                <a:latin typeface="Times New Roman" panose="02020603050405020304" pitchFamily="18" charset="0"/>
              </a:rPr>
              <a:t>Wilcke</a:t>
            </a:r>
            <a:r>
              <a:rPr lang="de-DE" altLang="de-DE" sz="1000" i="1" dirty="0">
                <a:latin typeface="Times New Roman" panose="02020603050405020304" pitchFamily="18" charset="0"/>
              </a:rPr>
              <a:t>; At. Data &amp; </a:t>
            </a:r>
            <a:r>
              <a:rPr lang="de-DE" altLang="de-DE" sz="1000" i="1" dirty="0" err="1">
                <a:latin typeface="Times New Roman" panose="02020603050405020304" pitchFamily="18" charset="0"/>
              </a:rPr>
              <a:t>Nucl</a:t>
            </a:r>
            <a:r>
              <a:rPr lang="de-DE" altLang="de-DE" sz="1000" i="1" dirty="0">
                <a:latin typeface="Times New Roman" panose="02020603050405020304" pitchFamily="18" charset="0"/>
              </a:rPr>
              <a:t>. Data </a:t>
            </a:r>
            <a:r>
              <a:rPr lang="de-DE" altLang="de-DE" sz="1000" i="1" dirty="0" err="1">
                <a:latin typeface="Times New Roman" panose="02020603050405020304" pitchFamily="18" charset="0"/>
              </a:rPr>
              <a:t>Tables</a:t>
            </a:r>
            <a:r>
              <a:rPr lang="de-DE" altLang="de-DE" sz="1000" i="1" dirty="0">
                <a:latin typeface="Times New Roman" panose="02020603050405020304" pitchFamily="18" charset="0"/>
              </a:rPr>
              <a:t> 25 (1980), 389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5219700" y="1976399"/>
                <a:ext cx="1502654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𝑐𝑜𝑡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f>
                                    <m:fPr>
                                      <m:type m:val="lin"/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sub>
                              </m:sSub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700" y="1976399"/>
                <a:ext cx="1502654" cy="484043"/>
              </a:xfrm>
              <a:prstGeom prst="rect">
                <a:avLst/>
              </a:prstGeom>
              <a:blipFill>
                <a:blip r:embed="rId8"/>
                <a:stretch>
                  <a:fillRect l="-2429" t="-33750" r="-15385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pieren 4"/>
          <p:cNvGrpSpPr/>
          <p:nvPr/>
        </p:nvGrpSpPr>
        <p:grpSpPr>
          <a:xfrm>
            <a:off x="4389438" y="2853854"/>
            <a:ext cx="4402972" cy="1727200"/>
            <a:chOff x="4389438" y="2853854"/>
            <a:chExt cx="4402972" cy="1727200"/>
          </a:xfrm>
        </p:grpSpPr>
        <p:sp>
          <p:nvSpPr>
            <p:cNvPr id="261" name="Text Box 54"/>
            <p:cNvSpPr txBox="1">
              <a:spLocks noChangeArrowheads="1"/>
            </p:cNvSpPr>
            <p:nvPr/>
          </p:nvSpPr>
          <p:spPr bwMode="auto">
            <a:xfrm>
              <a:off x="4389438" y="2853854"/>
              <a:ext cx="33940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400" baseline="30000">
                  <a:latin typeface="Times New Roman" panose="02020603050405020304" pitchFamily="18" charset="0"/>
                </a:rPr>
                <a:t>209</a:t>
              </a:r>
              <a:r>
                <a:rPr lang="de-DE" altLang="de-DE" sz="1400">
                  <a:latin typeface="Times New Roman" panose="02020603050405020304" pitchFamily="18" charset="0"/>
                </a:rPr>
                <a:t>Bi (</a:t>
              </a:r>
              <a:r>
                <a:rPr lang="de-DE" altLang="de-DE" sz="1400" baseline="30000">
                  <a:latin typeface="Times New Roman" panose="02020603050405020304" pitchFamily="18" charset="0"/>
                </a:rPr>
                <a:t>136</a:t>
              </a:r>
              <a:r>
                <a:rPr lang="de-DE" altLang="de-DE" sz="1400">
                  <a:latin typeface="Times New Roman" panose="02020603050405020304" pitchFamily="18" charset="0"/>
                </a:rPr>
                <a:t>Xe, HI); E</a:t>
              </a:r>
              <a:r>
                <a:rPr lang="de-DE" altLang="de-DE" sz="1400" baseline="-25000">
                  <a:latin typeface="Times New Roman" panose="02020603050405020304" pitchFamily="18" charset="0"/>
                </a:rPr>
                <a:t>lab</a:t>
              </a:r>
              <a:r>
                <a:rPr lang="de-DE" altLang="de-DE" sz="1400">
                  <a:latin typeface="Times New Roman" panose="02020603050405020304" pitchFamily="18" charset="0"/>
                </a:rPr>
                <a:t>= 940, 1130, 1422 MeV</a:t>
              </a:r>
            </a:p>
          </p:txBody>
        </p:sp>
        <p:sp>
          <p:nvSpPr>
            <p:cNvPr id="262" name="Text Box 55"/>
            <p:cNvSpPr txBox="1">
              <a:spLocks noChangeArrowheads="1"/>
            </p:cNvSpPr>
            <p:nvPr/>
          </p:nvSpPr>
          <p:spPr bwMode="auto">
            <a:xfrm>
              <a:off x="6800851" y="3714279"/>
              <a:ext cx="10842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>
                  <a:latin typeface="Times New Roman" panose="02020603050405020304" pitchFamily="18" charset="0"/>
                </a:rPr>
                <a:t>= 15.14 fm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63" name="Object 5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32673468"/>
                    </p:ext>
                  </p:extLst>
                </p:nvPr>
              </p:nvGraphicFramePr>
              <p:xfrm>
                <a:off x="4498976" y="3646017"/>
                <a:ext cx="2339975" cy="4937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9843" name="Equation" r:id="rId9" imgW="1857330" imgH="380910" progId="Equation.3">
                        <p:embed/>
                      </p:oleObj>
                    </mc:Choice>
                    <mc:Fallback>
                      <p:oleObj name="Equation" r:id="rId9" imgW="1857330" imgH="380910" progId="Equation.3">
                        <p:embed/>
                        <p:pic>
                          <p:nvPicPr>
                            <p:cNvPr id="263" name="Object 5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98976" y="3646017"/>
                              <a:ext cx="2339975" cy="4937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63" name="Object 5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32673468"/>
                    </p:ext>
                  </p:extLst>
                </p:nvPr>
              </p:nvGraphicFramePr>
              <p:xfrm>
                <a:off x="4498976" y="3646017"/>
                <a:ext cx="2339975" cy="4937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9840" name="Equation" r:id="rId11" imgW="1857330" imgH="380910" progId="Equation.3">
                        <p:embed/>
                      </p:oleObj>
                    </mc:Choice>
                    <mc:Fallback>
                      <p:oleObj name="Equation" r:id="rId11" imgW="1857330" imgH="380910" progId="Equation.3">
                        <p:embed/>
                        <p:pic>
                          <p:nvPicPr>
                            <p:cNvPr id="263" name="Object 5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98976" y="3646017"/>
                              <a:ext cx="2339975" cy="4937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265" name="Text Box 58"/>
            <p:cNvSpPr txBox="1">
              <a:spLocks noChangeArrowheads="1"/>
            </p:cNvSpPr>
            <p:nvPr/>
          </p:nvSpPr>
          <p:spPr bwMode="auto">
            <a:xfrm>
              <a:off x="4389438" y="3412654"/>
              <a:ext cx="16319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400">
                  <a:latin typeface="Times New Roman" panose="02020603050405020304" pitchFamily="18" charset="0"/>
                </a:rPr>
                <a:t>reaction parameters:</a:t>
              </a:r>
            </a:p>
          </p:txBody>
        </p:sp>
        <p:sp>
          <p:nvSpPr>
            <p:cNvPr id="266" name="Rectangle 59"/>
            <p:cNvSpPr>
              <a:spLocks noChangeArrowheads="1"/>
            </p:cNvSpPr>
            <p:nvPr/>
          </p:nvSpPr>
          <p:spPr bwMode="auto">
            <a:xfrm>
              <a:off x="4427538" y="2853854"/>
              <a:ext cx="4364872" cy="1727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feld 3"/>
                <p:cNvSpPr txBox="1"/>
                <p:nvPr/>
              </p:nvSpPr>
              <p:spPr>
                <a:xfrm>
                  <a:off x="4497388" y="4166265"/>
                  <a:ext cx="4295022" cy="2307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3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3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sz="13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de-DE" sz="13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sz="13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de-DE" sz="13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de-DE" sz="13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3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p>
                            <m:r>
                              <a:rPr lang="de-DE" sz="13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13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sz="13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13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3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sz="13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3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de-DE" sz="13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de-DE" sz="13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de-DE" sz="13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3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3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de-DE" sz="13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13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sz="13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+2∙∆∙</m:t>
                            </m:r>
                            <m:d>
                              <m:dPr>
                                <m:ctrlPr>
                                  <a:rPr lang="de-DE" sz="13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13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3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de-DE" sz="13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de-DE" sz="13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de-DE" sz="13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3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3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de-DE" sz="13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de-DE" sz="13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de-DE" sz="13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de-DE" sz="13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sz="13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de-DE" sz="13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de-DE" sz="13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de-DE" sz="13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de-DE" sz="13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3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  <m:sup>
                                <m:r>
                                  <a:rPr lang="de-DE" sz="13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de-DE" sz="1300" dirty="0"/>
                </a:p>
              </p:txBody>
            </p:sp>
          </mc:Choice>
          <mc:Fallback xmlns="">
            <p:sp>
              <p:nvSpPr>
                <p:cNvPr id="4" name="Textfeld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7388" y="4166265"/>
                  <a:ext cx="4295022" cy="230704"/>
                </a:xfrm>
                <a:prstGeom prst="rect">
                  <a:avLst/>
                </a:prstGeom>
                <a:blipFill>
                  <a:blip r:embed="rId13"/>
                  <a:stretch>
                    <a:fillRect l="-142" t="-136842" b="-20789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802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2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scattering</a:t>
            </a:r>
            <a:endParaRPr lang="en-US" dirty="0"/>
          </a:p>
        </p:txBody>
      </p:sp>
      <p:sp>
        <p:nvSpPr>
          <p:cNvPr id="3" name="Text Box 249"/>
          <p:cNvSpPr txBox="1">
            <a:spLocks noChangeArrowheads="1"/>
          </p:cNvSpPr>
          <p:nvPr/>
        </p:nvSpPr>
        <p:spPr bwMode="auto">
          <a:xfrm>
            <a:off x="360000" y="6300000"/>
            <a:ext cx="2581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000" i="1" dirty="0">
                <a:latin typeface="Times New Roman" panose="02020603050405020304" pitchFamily="18" charset="0"/>
              </a:rPr>
              <a:t>H.J. </a:t>
            </a:r>
            <a:r>
              <a:rPr lang="de-DE" altLang="de-DE" sz="1000" i="1" dirty="0" err="1">
                <a:latin typeface="Times New Roman" panose="02020603050405020304" pitchFamily="18" charset="0"/>
              </a:rPr>
              <a:t>Wollersheim</a:t>
            </a:r>
            <a:r>
              <a:rPr lang="de-DE" altLang="de-DE" sz="1000" i="1" dirty="0">
                <a:latin typeface="Times New Roman" panose="02020603050405020304" pitchFamily="18" charset="0"/>
              </a:rPr>
              <a:t>; </a:t>
            </a:r>
            <a:r>
              <a:rPr lang="de-DE" altLang="de-DE" sz="1000" i="1" dirty="0" err="1">
                <a:latin typeface="Times New Roman" panose="02020603050405020304" pitchFamily="18" charset="0"/>
              </a:rPr>
              <a:t>Phys.Rev.C</a:t>
            </a:r>
            <a:r>
              <a:rPr lang="de-DE" altLang="de-DE" sz="1000" i="1" dirty="0">
                <a:latin typeface="Times New Roman" panose="02020603050405020304" pitchFamily="18" charset="0"/>
              </a:rPr>
              <a:t> 24 (1981), 2114</a:t>
            </a: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4389438" y="837729"/>
            <a:ext cx="2174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>
                <a:latin typeface="Times New Roman" panose="02020603050405020304" pitchFamily="18" charset="0"/>
              </a:rPr>
              <a:t>electromagnetic interaction:</a:t>
            </a:r>
          </a:p>
        </p:txBody>
      </p:sp>
      <p:graphicFrame>
        <p:nvGraphicFramePr>
          <p:cNvPr id="6" name="Object 29"/>
          <p:cNvGraphicFramePr>
            <a:graphicFrameLocks noChangeAspect="1"/>
          </p:cNvGraphicFramePr>
          <p:nvPr/>
        </p:nvGraphicFramePr>
        <p:xfrm>
          <a:off x="5219700" y="1269529"/>
          <a:ext cx="19399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1" name="Equation" r:id="rId3" imgW="1543050" imgH="447765" progId="Equation.3">
                  <p:embed/>
                </p:oleObj>
              </mc:Choice>
              <mc:Fallback>
                <p:oleObj name="Equation" r:id="rId3" imgW="1543050" imgH="447765" progId="Equation.3">
                  <p:embed/>
                  <p:pic>
                    <p:nvPicPr>
                      <p:cNvPr id="24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269529"/>
                        <a:ext cx="193992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4389438" y="4943004"/>
            <a:ext cx="2593975" cy="719137"/>
            <a:chOff x="2765" y="3295"/>
            <a:chExt cx="1634" cy="453"/>
          </a:xfrm>
        </p:grpSpPr>
        <p:sp>
          <p:nvSpPr>
            <p:cNvPr id="8" name="Rectangle 45"/>
            <p:cNvSpPr>
              <a:spLocks noChangeArrowheads="1"/>
            </p:cNvSpPr>
            <p:nvPr/>
          </p:nvSpPr>
          <p:spPr bwMode="auto">
            <a:xfrm>
              <a:off x="2788" y="3295"/>
              <a:ext cx="1587" cy="45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de-DE"/>
            </a:p>
          </p:txBody>
        </p:sp>
        <p:sp>
          <p:nvSpPr>
            <p:cNvPr id="9" name="Text Box 35"/>
            <p:cNvSpPr txBox="1">
              <a:spLocks noChangeArrowheads="1"/>
            </p:cNvSpPr>
            <p:nvPr/>
          </p:nvSpPr>
          <p:spPr bwMode="auto">
            <a:xfrm>
              <a:off x="2765" y="3295"/>
              <a:ext cx="16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400" baseline="30000">
                  <a:latin typeface="Times New Roman" panose="02020603050405020304" pitchFamily="18" charset="0"/>
                </a:rPr>
                <a:t>209</a:t>
              </a:r>
              <a:r>
                <a:rPr lang="de-DE" altLang="de-DE" sz="1400">
                  <a:latin typeface="Times New Roman" panose="02020603050405020304" pitchFamily="18" charset="0"/>
                </a:rPr>
                <a:t>Bi (</a:t>
              </a:r>
              <a:r>
                <a:rPr lang="de-DE" altLang="de-DE" sz="1400" baseline="30000">
                  <a:latin typeface="Times New Roman" panose="02020603050405020304" pitchFamily="18" charset="0"/>
                </a:rPr>
                <a:t>136</a:t>
              </a:r>
              <a:r>
                <a:rPr lang="de-DE" altLang="de-DE" sz="1400">
                  <a:latin typeface="Times New Roman" panose="02020603050405020304" pitchFamily="18" charset="0"/>
                </a:rPr>
                <a:t>Xe, HI); E</a:t>
              </a:r>
              <a:r>
                <a:rPr lang="de-DE" altLang="de-DE" sz="1400" baseline="-25000">
                  <a:latin typeface="Times New Roman" panose="02020603050405020304" pitchFamily="18" charset="0"/>
                </a:rPr>
                <a:t>lab</a:t>
              </a:r>
              <a:r>
                <a:rPr lang="de-DE" altLang="de-DE" sz="1400">
                  <a:latin typeface="Times New Roman" panose="02020603050405020304" pitchFamily="18" charset="0"/>
                </a:rPr>
                <a:t>= 1422 MeV</a:t>
              </a:r>
            </a:p>
          </p:txBody>
        </p:sp>
        <p:graphicFrame>
          <p:nvGraphicFramePr>
            <p:cNvPr id="10" name="Object 36"/>
            <p:cNvGraphicFramePr>
              <a:graphicFrameLocks noChangeAspect="1"/>
            </p:cNvGraphicFramePr>
            <p:nvPr/>
          </p:nvGraphicFramePr>
          <p:xfrm>
            <a:off x="2833" y="3578"/>
            <a:ext cx="880" cy="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862" name="Equation" r:id="rId5" imgW="1104840" imgH="209460" progId="Equation.3">
                    <p:embed/>
                  </p:oleObj>
                </mc:Choice>
                <mc:Fallback>
                  <p:oleObj name="Equation" r:id="rId5" imgW="1104840" imgH="209460" progId="Equation.3">
                    <p:embed/>
                    <p:pic>
                      <p:nvPicPr>
                        <p:cNvPr id="254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3" y="3578"/>
                          <a:ext cx="880" cy="1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7118350" y="1385416"/>
            <a:ext cx="982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= 15.2 </a:t>
            </a:r>
            <a:r>
              <a:rPr lang="de-DE" altLang="de-DE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fm</a:t>
            </a:r>
            <a:endParaRPr lang="de-DE" altLang="de-DE" sz="1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6722354" y="2047660"/>
            <a:ext cx="806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= </a:t>
            </a:r>
            <a:r>
              <a:rPr lang="de-DE" altLang="de-DE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633 </a:t>
            </a:r>
            <a:r>
              <a:rPr lang="de-DE" altLang="de-DE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</a:p>
        </p:txBody>
      </p:sp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3600000" y="6300000"/>
            <a:ext cx="32178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000" i="1" dirty="0">
                <a:latin typeface="Times New Roman" panose="02020603050405020304" pitchFamily="18" charset="0"/>
              </a:rPr>
              <a:t>W.W. </a:t>
            </a:r>
            <a:r>
              <a:rPr lang="de-DE" altLang="de-DE" sz="1000" i="1" dirty="0" err="1">
                <a:latin typeface="Times New Roman" panose="02020603050405020304" pitchFamily="18" charset="0"/>
              </a:rPr>
              <a:t>Wilcke</a:t>
            </a:r>
            <a:r>
              <a:rPr lang="de-DE" altLang="de-DE" sz="1000" i="1" dirty="0">
                <a:latin typeface="Times New Roman" panose="02020603050405020304" pitchFamily="18" charset="0"/>
              </a:rPr>
              <a:t>; At. Data &amp; </a:t>
            </a:r>
            <a:r>
              <a:rPr lang="de-DE" altLang="de-DE" sz="1000" i="1" dirty="0" err="1">
                <a:latin typeface="Times New Roman" panose="02020603050405020304" pitchFamily="18" charset="0"/>
              </a:rPr>
              <a:t>Nucl</a:t>
            </a:r>
            <a:r>
              <a:rPr lang="de-DE" altLang="de-DE" sz="1000" i="1" dirty="0">
                <a:latin typeface="Times New Roman" panose="02020603050405020304" pitchFamily="18" charset="0"/>
              </a:rPr>
              <a:t>. Data </a:t>
            </a:r>
            <a:r>
              <a:rPr lang="de-DE" altLang="de-DE" sz="1000" i="1" dirty="0" err="1">
                <a:latin typeface="Times New Roman" panose="02020603050405020304" pitchFamily="18" charset="0"/>
              </a:rPr>
              <a:t>Tables</a:t>
            </a:r>
            <a:r>
              <a:rPr lang="de-DE" altLang="de-DE" sz="1000" i="1" dirty="0">
                <a:latin typeface="Times New Roman" panose="02020603050405020304" pitchFamily="18" charset="0"/>
              </a:rPr>
              <a:t> 25 (1980), 389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5219700" y="1976399"/>
                <a:ext cx="1502654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𝑐𝑜𝑡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f>
                                    <m:fPr>
                                      <m:type m:val="lin"/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sub>
                              </m:sSub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700" y="1976399"/>
                <a:ext cx="1502654" cy="484043"/>
              </a:xfrm>
              <a:prstGeom prst="rect">
                <a:avLst/>
              </a:prstGeom>
              <a:blipFill>
                <a:blip r:embed="rId7"/>
                <a:stretch>
                  <a:fillRect l="-2429" t="-33750" r="-15385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uppieren 24"/>
          <p:cNvGrpSpPr/>
          <p:nvPr/>
        </p:nvGrpSpPr>
        <p:grpSpPr>
          <a:xfrm>
            <a:off x="4389438" y="2853853"/>
            <a:ext cx="4402972" cy="1825293"/>
            <a:chOff x="4389438" y="2853853"/>
            <a:chExt cx="4402972" cy="1825293"/>
          </a:xfrm>
        </p:grpSpPr>
        <p:sp>
          <p:nvSpPr>
            <p:cNvPr id="17" name="Text Box 54"/>
            <p:cNvSpPr txBox="1">
              <a:spLocks noChangeArrowheads="1"/>
            </p:cNvSpPr>
            <p:nvPr/>
          </p:nvSpPr>
          <p:spPr bwMode="auto">
            <a:xfrm>
              <a:off x="4389438" y="2853854"/>
              <a:ext cx="33940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400" baseline="30000">
                  <a:latin typeface="Times New Roman" panose="02020603050405020304" pitchFamily="18" charset="0"/>
                </a:rPr>
                <a:t>209</a:t>
              </a:r>
              <a:r>
                <a:rPr lang="de-DE" altLang="de-DE" sz="1400">
                  <a:latin typeface="Times New Roman" panose="02020603050405020304" pitchFamily="18" charset="0"/>
                </a:rPr>
                <a:t>Bi (</a:t>
              </a:r>
              <a:r>
                <a:rPr lang="de-DE" altLang="de-DE" sz="1400" baseline="30000">
                  <a:latin typeface="Times New Roman" panose="02020603050405020304" pitchFamily="18" charset="0"/>
                </a:rPr>
                <a:t>136</a:t>
              </a:r>
              <a:r>
                <a:rPr lang="de-DE" altLang="de-DE" sz="1400">
                  <a:latin typeface="Times New Roman" panose="02020603050405020304" pitchFamily="18" charset="0"/>
                </a:rPr>
                <a:t>Xe, HI); E</a:t>
              </a:r>
              <a:r>
                <a:rPr lang="de-DE" altLang="de-DE" sz="1400" baseline="-25000">
                  <a:latin typeface="Times New Roman" panose="02020603050405020304" pitchFamily="18" charset="0"/>
                </a:rPr>
                <a:t>lab</a:t>
              </a:r>
              <a:r>
                <a:rPr lang="de-DE" altLang="de-DE" sz="1400">
                  <a:latin typeface="Times New Roman" panose="02020603050405020304" pitchFamily="18" charset="0"/>
                </a:rPr>
                <a:t>= 940, 1130, 1422 MeV</a:t>
              </a:r>
            </a:p>
          </p:txBody>
        </p:sp>
        <p:sp>
          <p:nvSpPr>
            <p:cNvPr id="18" name="Text Box 55"/>
            <p:cNvSpPr txBox="1">
              <a:spLocks noChangeArrowheads="1"/>
            </p:cNvSpPr>
            <p:nvPr/>
          </p:nvSpPr>
          <p:spPr bwMode="auto">
            <a:xfrm>
              <a:off x="6800851" y="3714279"/>
              <a:ext cx="10842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>
                  <a:latin typeface="Times New Roman" panose="02020603050405020304" pitchFamily="18" charset="0"/>
                </a:rPr>
                <a:t>= 15.14 fm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9" name="Object 5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97575822"/>
                    </p:ext>
                  </p:extLst>
                </p:nvPr>
              </p:nvGraphicFramePr>
              <p:xfrm>
                <a:off x="4498976" y="3646017"/>
                <a:ext cx="2339975" cy="4937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20863" name="Equation" r:id="rId8" imgW="1857330" imgH="380910" progId="Equation.3">
                        <p:embed/>
                      </p:oleObj>
                    </mc:Choice>
                    <mc:Fallback>
                      <p:oleObj name="Equation" r:id="rId8" imgW="1857330" imgH="380910" progId="Equation.3">
                        <p:embed/>
                        <p:pic>
                          <p:nvPicPr>
                            <p:cNvPr id="263" name="Object 5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98976" y="3646017"/>
                              <a:ext cx="2339975" cy="4937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9" name="Object 5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97575822"/>
                    </p:ext>
                  </p:extLst>
                </p:nvPr>
              </p:nvGraphicFramePr>
              <p:xfrm>
                <a:off x="4498976" y="3646017"/>
                <a:ext cx="2339975" cy="4937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20860" name="Equation" r:id="rId10" imgW="1857330" imgH="380910" progId="Equation.3">
                        <p:embed/>
                      </p:oleObj>
                    </mc:Choice>
                    <mc:Fallback>
                      <p:oleObj name="Equation" r:id="rId10" imgW="1857330" imgH="380910" progId="Equation.3">
                        <p:embed/>
                        <p:pic>
                          <p:nvPicPr>
                            <p:cNvPr id="263" name="Object 5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98976" y="3646017"/>
                              <a:ext cx="2339975" cy="4937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20" name="Text Box 58"/>
            <p:cNvSpPr txBox="1">
              <a:spLocks noChangeArrowheads="1"/>
            </p:cNvSpPr>
            <p:nvPr/>
          </p:nvSpPr>
          <p:spPr bwMode="auto">
            <a:xfrm>
              <a:off x="4389438" y="3412654"/>
              <a:ext cx="16319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400">
                  <a:latin typeface="Times New Roman" panose="02020603050405020304" pitchFamily="18" charset="0"/>
                </a:rPr>
                <a:t>reaction parameters:</a:t>
              </a:r>
            </a:p>
          </p:txBody>
        </p:sp>
        <p:sp>
          <p:nvSpPr>
            <p:cNvPr id="21" name="Rectangle 59"/>
            <p:cNvSpPr>
              <a:spLocks noChangeArrowheads="1"/>
            </p:cNvSpPr>
            <p:nvPr/>
          </p:nvSpPr>
          <p:spPr bwMode="auto">
            <a:xfrm>
              <a:off x="4427538" y="2853853"/>
              <a:ext cx="4364872" cy="182529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feld 21"/>
                <p:cNvSpPr txBox="1"/>
                <p:nvPr/>
              </p:nvSpPr>
              <p:spPr>
                <a:xfrm>
                  <a:off x="4497388" y="4169892"/>
                  <a:ext cx="2241896" cy="4794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4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4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𝑖𝑛𝑡</m:t>
                            </m:r>
                          </m:sub>
                          <m:sup>
                            <m: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sz="1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e-DE" sz="1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sz="14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4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de-DE" sz="14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𝑖𝑛𝑡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de-DE" sz="1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𝑐𝑚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2" name="Textfeld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7388" y="4169892"/>
                  <a:ext cx="2241896" cy="479427"/>
                </a:xfrm>
                <a:prstGeom prst="rect">
                  <a:avLst/>
                </a:prstGeom>
                <a:blipFill>
                  <a:blip r:embed="rId12"/>
                  <a:stretch>
                    <a:fillRect l="-815" b="-126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3" name="Picture 23" descr="RUTH940113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30077"/>
            <a:ext cx="3138487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ine 25"/>
          <p:cNvSpPr>
            <a:spLocks noChangeShapeType="1"/>
          </p:cNvSpPr>
          <p:nvPr/>
        </p:nvSpPr>
        <p:spPr bwMode="auto">
          <a:xfrm flipV="1">
            <a:off x="1924050" y="3090664"/>
            <a:ext cx="0" cy="5032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66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eep-inelastic or strongly damped heavy-ion collisions</a:t>
            </a:r>
            <a:endParaRPr lang="en-US" dirty="0"/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6172200" y="720000"/>
            <a:ext cx="2432050" cy="2384425"/>
            <a:chOff x="2074" y="575"/>
            <a:chExt cx="1532" cy="1502"/>
          </a:xfrm>
        </p:grpSpPr>
        <p:pic>
          <p:nvPicPr>
            <p:cNvPr id="4" name="Picture 22" descr="CROSS-E1-1422ME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4" y="575"/>
              <a:ext cx="1532" cy="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Line 23"/>
            <p:cNvSpPr>
              <a:spLocks noChangeShapeType="1"/>
            </p:cNvSpPr>
            <p:nvPr/>
          </p:nvSpPr>
          <p:spPr bwMode="auto">
            <a:xfrm flipV="1">
              <a:off x="2660" y="1698"/>
              <a:ext cx="0" cy="1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Text Box 24"/>
            <p:cNvSpPr txBox="1">
              <a:spLocks noChangeArrowheads="1"/>
            </p:cNvSpPr>
            <p:nvPr/>
          </p:nvSpPr>
          <p:spPr bwMode="auto">
            <a:xfrm>
              <a:off x="2642" y="1681"/>
              <a:ext cx="5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200">
                  <a:solidFill>
                    <a:srgbClr val="FF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de-DE" altLang="de-DE" sz="1200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  <a:r>
                <a:rPr lang="de-DE" altLang="de-DE" sz="140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de-DE" altLang="de-DE" sz="1000">
                  <a:solidFill>
                    <a:srgbClr val="FF0000"/>
                  </a:solidFill>
                  <a:latin typeface="Times New Roman" panose="02020603050405020304" pitchFamily="18" charset="0"/>
                </a:rPr>
                <a:t>(spheres)</a:t>
              </a: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3249613" y="702000"/>
            <a:ext cx="2762250" cy="3582987"/>
            <a:chOff x="3680" y="575"/>
            <a:chExt cx="1740" cy="2257"/>
          </a:xfrm>
        </p:grpSpPr>
        <p:pic>
          <p:nvPicPr>
            <p:cNvPr id="8" name="Picture 28" descr="ds-d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" y="575"/>
              <a:ext cx="1740" cy="2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32"/>
            <p:cNvSpPr txBox="1">
              <a:spLocks noChangeArrowheads="1"/>
            </p:cNvSpPr>
            <p:nvPr/>
          </p:nvSpPr>
          <p:spPr bwMode="auto">
            <a:xfrm rot="-5400000">
              <a:off x="3399" y="1617"/>
              <a:ext cx="753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 sz="1200">
                  <a:latin typeface="Times New Roman" panose="02020603050405020304" pitchFamily="18" charset="0"/>
                </a:rPr>
                <a:t>dσ</a:t>
              </a:r>
              <a:r>
                <a:rPr lang="en-US" altLang="de-DE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/ dZ (mb/Z unit)</a:t>
              </a:r>
              <a:endParaRPr lang="el-GR" altLang="de-DE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34"/>
            <p:cNvSpPr txBox="1">
              <a:spLocks noChangeArrowheads="1"/>
            </p:cNvSpPr>
            <p:nvPr/>
          </p:nvSpPr>
          <p:spPr bwMode="auto">
            <a:xfrm>
              <a:off x="4301" y="2717"/>
              <a:ext cx="752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Z (atomic number) </a:t>
              </a:r>
              <a:endParaRPr lang="el-GR" altLang="de-DE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36"/>
            <p:cNvSpPr>
              <a:spLocks noChangeShapeType="1"/>
            </p:cNvSpPr>
            <p:nvPr/>
          </p:nvSpPr>
          <p:spPr bwMode="auto">
            <a:xfrm flipV="1">
              <a:off x="4641" y="2452"/>
              <a:ext cx="0" cy="1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Text Box 37"/>
            <p:cNvSpPr txBox="1">
              <a:spLocks noChangeArrowheads="1"/>
            </p:cNvSpPr>
            <p:nvPr/>
          </p:nvSpPr>
          <p:spPr bwMode="auto">
            <a:xfrm>
              <a:off x="4525" y="2257"/>
              <a:ext cx="24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 sz="1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Xe</a:t>
              </a:r>
            </a:p>
          </p:txBody>
        </p:sp>
        <p:sp>
          <p:nvSpPr>
            <p:cNvPr id="13" name="Rectangle 38"/>
            <p:cNvSpPr>
              <a:spLocks noChangeArrowheads="1"/>
            </p:cNvSpPr>
            <p:nvPr/>
          </p:nvSpPr>
          <p:spPr bwMode="auto">
            <a:xfrm>
              <a:off x="4558" y="829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de-DE"/>
            </a:p>
          </p:txBody>
        </p:sp>
      </p:grp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684213" y="4500000"/>
            <a:ext cx="26638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altLang="de-DE" sz="1400" dirty="0">
                <a:latin typeface="Times New Roman" panose="02020603050405020304" pitchFamily="18" charset="0"/>
              </a:rPr>
              <a:t> </a:t>
            </a:r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</a:rPr>
              <a:t>cross section focused into a </a:t>
            </a: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</a:pPr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narrow angular region close to </a:t>
            </a: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</a:pPr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the grazing angle </a:t>
            </a:r>
            <a:r>
              <a:rPr lang="en-US" altLang="de-DE" sz="1400" dirty="0">
                <a:latin typeface="Times New Roman" panose="02020603050405020304" pitchFamily="18" charset="0"/>
              </a:rPr>
              <a:t>(</a:t>
            </a:r>
            <a:r>
              <a:rPr lang="el-GR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de-DE" altLang="de-DE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</a:t>
            </a:r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de-DE" sz="1400" dirty="0">
                <a:latin typeface="Times New Roman" panose="02020603050405020304" pitchFamily="18" charset="0"/>
              </a:rPr>
              <a:t>38</a:t>
            </a:r>
            <a:r>
              <a:rPr lang="en-US" altLang="de-DE" sz="1400" baseline="30000" dirty="0">
                <a:latin typeface="Times New Roman" panose="02020603050405020304" pitchFamily="18" charset="0"/>
              </a:rPr>
              <a:t>0</a:t>
            </a:r>
            <a:r>
              <a:rPr lang="en-US" altLang="de-DE" sz="1400" dirty="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</a:pPr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de-DE" sz="1400" dirty="0">
                <a:latin typeface="Times New Roman" panose="02020603050405020304" pitchFamily="18" charset="0"/>
              </a:rPr>
              <a:t>(similar to peripheral collision)</a:t>
            </a: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</a:pPr>
            <a:endParaRPr lang="en-US" altLang="de-DE" sz="14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</a:pPr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altLang="de-DE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de-DE" sz="1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</a:t>
            </a:r>
            <a:r>
              <a:rPr lang="en-US" altLang="de-DE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(3.1±0.4)</a:t>
            </a:r>
            <a:r>
              <a:rPr lang="en-US" altLang="de-DE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l-GR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de-DE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l-GR" altLang="de-DE" sz="1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3563938" y="4530254"/>
            <a:ext cx="25923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altLang="de-DE" sz="1400">
                <a:latin typeface="Times New Roman" panose="02020603050405020304" pitchFamily="18" charset="0"/>
              </a:rPr>
              <a:t> </a:t>
            </a:r>
            <a:r>
              <a:rPr lang="en-US" altLang="de-DE" sz="1400">
                <a:solidFill>
                  <a:srgbClr val="0000CC"/>
                </a:solidFill>
                <a:latin typeface="Times New Roman" panose="02020603050405020304" pitchFamily="18" charset="0"/>
              </a:rPr>
              <a:t>maximum of Z-distribution </a:t>
            </a: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</a:pPr>
            <a:r>
              <a:rPr lang="en-US" altLang="de-DE" sz="1400">
                <a:solidFill>
                  <a:srgbClr val="0000CC"/>
                </a:solidFill>
                <a:latin typeface="Times New Roman" panose="02020603050405020304" pitchFamily="18" charset="0"/>
              </a:rPr>
              <a:t>     remains centered at Z of the </a:t>
            </a: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</a:pPr>
            <a:r>
              <a:rPr lang="en-US" altLang="de-DE" sz="1400">
                <a:solidFill>
                  <a:srgbClr val="0000CC"/>
                </a:solidFill>
                <a:latin typeface="Times New Roman" panose="02020603050405020304" pitchFamily="18" charset="0"/>
              </a:rPr>
              <a:t>     projectile </a:t>
            </a:r>
            <a:r>
              <a:rPr lang="en-US" altLang="de-DE" sz="1400">
                <a:latin typeface="Times New Roman" panose="02020603050405020304" pitchFamily="18" charset="0"/>
              </a:rPr>
              <a:t>(</a:t>
            </a:r>
            <a:r>
              <a:rPr lang="en-US" altLang="de-DE" sz="1400" b="1">
                <a:solidFill>
                  <a:srgbClr val="FF0000"/>
                </a:solidFill>
                <a:latin typeface="Times New Roman" panose="02020603050405020304" pitchFamily="18" charset="0"/>
              </a:rPr>
              <a:t>Z=54</a:t>
            </a:r>
            <a:r>
              <a:rPr lang="en-US" altLang="de-DE" sz="1400">
                <a:latin typeface="Times New Roman" panose="02020603050405020304" pitchFamily="18" charset="0"/>
              </a:rPr>
              <a:t>)</a:t>
            </a:r>
            <a:endParaRPr lang="el-GR" altLang="de-DE" sz="14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44"/>
          <p:cNvSpPr txBox="1">
            <a:spLocks noChangeArrowheads="1"/>
          </p:cNvSpPr>
          <p:nvPr/>
        </p:nvSpPr>
        <p:spPr bwMode="auto">
          <a:xfrm>
            <a:off x="6299200" y="4530254"/>
            <a:ext cx="2665413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altLang="de-DE" sz="1400">
                <a:latin typeface="Times New Roman" panose="02020603050405020304" pitchFamily="18" charset="0"/>
              </a:rPr>
              <a:t> </a:t>
            </a:r>
            <a:r>
              <a:rPr lang="en-US" altLang="de-DE" sz="1400" b="1">
                <a:solidFill>
                  <a:srgbClr val="FF0000"/>
                </a:solidFill>
                <a:latin typeface="Times New Roman" panose="02020603050405020304" pitchFamily="18" charset="0"/>
              </a:rPr>
              <a:t>But</a:t>
            </a:r>
            <a:r>
              <a:rPr lang="en-US" altLang="de-DE" sz="1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de-DE" sz="1400">
                <a:solidFill>
                  <a:srgbClr val="0000CC"/>
                </a:solidFill>
                <a:latin typeface="Times New Roman" panose="02020603050405020304" pitchFamily="18" charset="0"/>
              </a:rPr>
              <a:t>a large amount of kinetic </a:t>
            </a: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</a:pPr>
            <a:r>
              <a:rPr lang="en-US" altLang="de-DE" sz="1400">
                <a:solidFill>
                  <a:srgbClr val="0000CC"/>
                </a:solidFill>
                <a:latin typeface="Times New Roman" panose="02020603050405020304" pitchFamily="18" charset="0"/>
              </a:rPr>
              <a:t>    energy is dissipated </a:t>
            </a: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</a:pPr>
            <a:endParaRPr lang="en-US" altLang="de-DE" sz="40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</a:pPr>
            <a:r>
              <a:rPr lang="en-US" altLang="de-DE" sz="1000">
                <a:latin typeface="Times New Roman" panose="02020603050405020304" pitchFamily="18" charset="0"/>
              </a:rPr>
              <a:t>     (</a:t>
            </a:r>
            <a:r>
              <a:rPr lang="en-US" altLang="de-DE" sz="1000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de-DE" sz="10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de-DE" sz="1000">
                <a:solidFill>
                  <a:srgbClr val="FF0000"/>
                </a:solidFill>
                <a:latin typeface="Times New Roman" panose="02020603050405020304" pitchFamily="18" charset="0"/>
              </a:rPr>
              <a:t> (R</a:t>
            </a:r>
            <a:r>
              <a:rPr lang="en-US" altLang="de-DE" sz="10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int</a:t>
            </a:r>
            <a:r>
              <a:rPr lang="en-US" altLang="de-DE" sz="1000">
                <a:solidFill>
                  <a:srgbClr val="FF0000"/>
                </a:solidFill>
                <a:latin typeface="Times New Roman" panose="02020603050405020304" pitchFamily="18" charset="0"/>
              </a:rPr>
              <a:t>) = 426 MeV</a:t>
            </a:r>
            <a:r>
              <a:rPr lang="en-US" altLang="de-DE" sz="1000">
                <a:latin typeface="Times New Roman" panose="02020603050405020304" pitchFamily="18" charset="0"/>
              </a:rPr>
              <a:t> is the initially   </a:t>
            </a: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</a:pPr>
            <a:r>
              <a:rPr lang="en-US" altLang="de-DE" sz="1000">
                <a:latin typeface="Times New Roman" panose="02020603050405020304" pitchFamily="18" charset="0"/>
              </a:rPr>
              <a:t>     available energy)</a:t>
            </a: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</a:pPr>
            <a:endParaRPr lang="en-US" altLang="de-DE" sz="100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</a:pPr>
            <a:r>
              <a:rPr lang="en-US" altLang="de-DE" sz="1000">
                <a:latin typeface="Times New Roman" panose="02020603050405020304" pitchFamily="18" charset="0"/>
              </a:rPr>
              <a:t>     </a:t>
            </a:r>
            <a:r>
              <a:rPr lang="en-US" altLang="de-DE" sz="1400">
                <a:solidFill>
                  <a:srgbClr val="0000CC"/>
                </a:solidFill>
                <a:latin typeface="Times New Roman" panose="02020603050405020304" pitchFamily="18" charset="0"/>
              </a:rPr>
              <a:t>E</a:t>
            </a:r>
            <a:r>
              <a:rPr lang="en-US" altLang="de-DE" sz="1400" baseline="-25000">
                <a:solidFill>
                  <a:srgbClr val="0000CC"/>
                </a:solidFill>
                <a:latin typeface="Times New Roman" panose="02020603050405020304" pitchFamily="18" charset="0"/>
              </a:rPr>
              <a:t>min</a:t>
            </a:r>
            <a:r>
              <a:rPr lang="en-US" altLang="de-DE" sz="1400">
                <a:solidFill>
                  <a:srgbClr val="0000CC"/>
                </a:solidFill>
                <a:latin typeface="Times New Roman" panose="02020603050405020304" pitchFamily="18" charset="0"/>
              </a:rPr>
              <a:t>= (270</a:t>
            </a:r>
            <a:r>
              <a:rPr lang="en-US" altLang="de-DE" sz="1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±30) MeV</a:t>
            </a: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</a:pPr>
            <a:r>
              <a:rPr lang="en-US" altLang="de-DE" sz="1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de-DE" sz="1000">
                <a:latin typeface="Times New Roman" panose="02020603050405020304" pitchFamily="18" charset="0"/>
                <a:cs typeface="Times New Roman" panose="02020603050405020304" pitchFamily="18" charset="0"/>
              </a:rPr>
              <a:t>(n</a:t>
            </a:r>
            <a:r>
              <a:rPr lang="en-US" altLang="de-DE" sz="1000">
                <a:latin typeface="Times New Roman" panose="02020603050405020304" pitchFamily="18" charset="0"/>
              </a:rPr>
              <a:t>uclei in the exit channel can be deformed) </a:t>
            </a:r>
            <a:endParaRPr lang="el-GR" altLang="de-DE" sz="10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47"/>
          <p:cNvGrpSpPr>
            <a:grpSpLocks/>
          </p:cNvGrpSpPr>
          <p:nvPr/>
        </p:nvGrpSpPr>
        <p:grpSpPr bwMode="auto">
          <a:xfrm>
            <a:off x="611188" y="764704"/>
            <a:ext cx="2697162" cy="2386012"/>
            <a:chOff x="385" y="575"/>
            <a:chExt cx="1699" cy="1503"/>
          </a:xfrm>
        </p:grpSpPr>
        <p:pic>
          <p:nvPicPr>
            <p:cNvPr id="18" name="Picture 27" descr="ds-dt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575"/>
              <a:ext cx="1699" cy="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 rot="-5400000">
              <a:off x="180" y="1186"/>
              <a:ext cx="526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 sz="1200">
                  <a:latin typeface="Times New Roman" panose="02020603050405020304" pitchFamily="18" charset="0"/>
                </a:rPr>
                <a:t>dσ</a:t>
              </a:r>
              <a:r>
                <a:rPr lang="en-US" altLang="de-DE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/ d</a:t>
              </a:r>
              <a:r>
                <a:rPr lang="el-GR" altLang="de-DE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altLang="de-DE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(b/sr)</a:t>
              </a:r>
              <a:endParaRPr lang="el-GR" altLang="de-DE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1066" y="1963"/>
              <a:ext cx="374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de-DE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n-US" altLang="de-DE" sz="12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r>
                <a:rPr lang="en-US" altLang="de-DE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(deg)</a:t>
              </a:r>
              <a:endParaRPr lang="el-GR" altLang="de-DE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Line 46"/>
            <p:cNvSpPr>
              <a:spLocks noChangeShapeType="1"/>
            </p:cNvSpPr>
            <p:nvPr/>
          </p:nvSpPr>
          <p:spPr bwMode="auto">
            <a:xfrm flipV="1">
              <a:off x="1328" y="1709"/>
              <a:ext cx="0" cy="1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2" name="Text Box 48"/>
          <p:cNvSpPr txBox="1">
            <a:spLocks noChangeArrowheads="1"/>
          </p:cNvSpPr>
          <p:nvPr/>
        </p:nvSpPr>
        <p:spPr bwMode="auto">
          <a:xfrm>
            <a:off x="360000" y="6300000"/>
            <a:ext cx="2581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000" i="1" dirty="0">
                <a:latin typeface="Times New Roman" panose="02020603050405020304" pitchFamily="18" charset="0"/>
              </a:rPr>
              <a:t>H.J. </a:t>
            </a:r>
            <a:r>
              <a:rPr lang="de-DE" altLang="de-DE" sz="1000" i="1" dirty="0" err="1">
                <a:latin typeface="Times New Roman" panose="02020603050405020304" pitchFamily="18" charset="0"/>
              </a:rPr>
              <a:t>Wollersheim</a:t>
            </a:r>
            <a:r>
              <a:rPr lang="de-DE" altLang="de-DE" sz="1000" i="1" dirty="0">
                <a:latin typeface="Times New Roman" panose="02020603050405020304" pitchFamily="18" charset="0"/>
              </a:rPr>
              <a:t>; </a:t>
            </a:r>
            <a:r>
              <a:rPr lang="de-DE" altLang="de-DE" sz="1000" i="1" dirty="0" err="1">
                <a:latin typeface="Times New Roman" panose="02020603050405020304" pitchFamily="18" charset="0"/>
              </a:rPr>
              <a:t>Phys.Rev.C</a:t>
            </a:r>
            <a:r>
              <a:rPr lang="de-DE" altLang="de-DE" sz="1000" i="1" dirty="0">
                <a:latin typeface="Times New Roman" panose="02020603050405020304" pitchFamily="18" charset="0"/>
              </a:rPr>
              <a:t> 24 (1981), 2114</a:t>
            </a:r>
          </a:p>
        </p:txBody>
      </p:sp>
    </p:spTree>
    <p:extLst>
      <p:ext uri="{BB962C8B-B14F-4D97-AF65-F5344CB8AC3E}">
        <p14:creationId xmlns:p14="http://schemas.microsoft.com/office/powerpoint/2010/main" val="151475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Deep-inelastic or strongly damped heavy-ion collisions</a:t>
            </a:r>
            <a:endParaRPr lang="en-US" dirty="0"/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5970588" y="1484784"/>
            <a:ext cx="3138487" cy="3074988"/>
            <a:chOff x="3761" y="1128"/>
            <a:chExt cx="1977" cy="1937"/>
          </a:xfrm>
        </p:grpSpPr>
        <p:pic>
          <p:nvPicPr>
            <p:cNvPr id="4" name="Picture 25" descr="CROSS-E1-TOTA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1" y="1128"/>
              <a:ext cx="1977" cy="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Line 26"/>
            <p:cNvSpPr>
              <a:spLocks noChangeShapeType="1"/>
            </p:cNvSpPr>
            <p:nvPr/>
          </p:nvSpPr>
          <p:spPr bwMode="auto">
            <a:xfrm flipV="1">
              <a:off x="4510" y="2572"/>
              <a:ext cx="0" cy="227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Text Box 27"/>
            <p:cNvSpPr txBox="1">
              <a:spLocks noChangeArrowheads="1"/>
            </p:cNvSpPr>
            <p:nvPr/>
          </p:nvSpPr>
          <p:spPr bwMode="auto">
            <a:xfrm>
              <a:off x="4523" y="2593"/>
              <a:ext cx="62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400">
                  <a:solidFill>
                    <a:srgbClr val="FF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de-DE" altLang="de-DE" sz="1400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  <a:r>
                <a:rPr lang="de-DE" altLang="de-DE" sz="140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de-DE" altLang="de-DE" sz="1200">
                  <a:solidFill>
                    <a:srgbClr val="FF0000"/>
                  </a:solidFill>
                  <a:latin typeface="Times New Roman" panose="02020603050405020304" pitchFamily="18" charset="0"/>
                </a:rPr>
                <a:t>(spheres)</a:t>
              </a: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165100" y="764431"/>
            <a:ext cx="2928938" cy="3871912"/>
            <a:chOff x="104" y="527"/>
            <a:chExt cx="1845" cy="2439"/>
          </a:xfrm>
        </p:grpSpPr>
        <p:pic>
          <p:nvPicPr>
            <p:cNvPr id="8" name="Picture 23" descr="ds-dth-tot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527"/>
              <a:ext cx="1845" cy="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29"/>
            <p:cNvSpPr>
              <a:spLocks noChangeAspect="1" noChangeShapeType="1"/>
            </p:cNvSpPr>
            <p:nvPr/>
          </p:nvSpPr>
          <p:spPr bwMode="auto">
            <a:xfrm flipV="1">
              <a:off x="1423" y="1135"/>
              <a:ext cx="1" cy="11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30"/>
            <p:cNvSpPr>
              <a:spLocks noChangeAspect="1" noChangeShapeType="1"/>
            </p:cNvSpPr>
            <p:nvPr/>
          </p:nvSpPr>
          <p:spPr bwMode="auto">
            <a:xfrm flipV="1">
              <a:off x="1174" y="1912"/>
              <a:ext cx="1" cy="11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31"/>
            <p:cNvSpPr>
              <a:spLocks noChangeAspect="1" noChangeShapeType="1"/>
            </p:cNvSpPr>
            <p:nvPr/>
          </p:nvSpPr>
          <p:spPr bwMode="auto">
            <a:xfrm flipV="1">
              <a:off x="930" y="2683"/>
              <a:ext cx="1" cy="11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3117850" y="764431"/>
            <a:ext cx="2749550" cy="3805237"/>
            <a:chOff x="1964" y="527"/>
            <a:chExt cx="1732" cy="2397"/>
          </a:xfrm>
        </p:grpSpPr>
        <p:pic>
          <p:nvPicPr>
            <p:cNvPr id="13" name="Picture 24" descr="ds-d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4" y="527"/>
              <a:ext cx="1732" cy="2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32"/>
            <p:cNvSpPr>
              <a:spLocks noChangeShapeType="1"/>
            </p:cNvSpPr>
            <p:nvPr/>
          </p:nvSpPr>
          <p:spPr bwMode="auto">
            <a:xfrm>
              <a:off x="2693" y="2611"/>
              <a:ext cx="0" cy="18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33"/>
            <p:cNvSpPr>
              <a:spLocks noChangeShapeType="1"/>
            </p:cNvSpPr>
            <p:nvPr/>
          </p:nvSpPr>
          <p:spPr bwMode="auto">
            <a:xfrm>
              <a:off x="3135" y="2611"/>
              <a:ext cx="0" cy="18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2625" y="2477"/>
              <a:ext cx="131" cy="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Xe</a:t>
              </a:r>
            </a:p>
          </p:txBody>
        </p:sp>
        <p:sp>
          <p:nvSpPr>
            <p:cNvPr id="17" name="Text Box 35"/>
            <p:cNvSpPr txBox="1">
              <a:spLocks noChangeArrowheads="1"/>
            </p:cNvSpPr>
            <p:nvPr/>
          </p:nvSpPr>
          <p:spPr bwMode="auto">
            <a:xfrm>
              <a:off x="3083" y="2477"/>
              <a:ext cx="106" cy="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Bi</a:t>
              </a:r>
            </a:p>
          </p:txBody>
        </p:sp>
      </p:grp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468313" y="4968000"/>
            <a:ext cx="26638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altLang="de-DE" sz="1400" dirty="0">
                <a:latin typeface="Times New Roman" panose="02020603050405020304" pitchFamily="18" charset="0"/>
              </a:rPr>
              <a:t> </a:t>
            </a:r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</a:rPr>
              <a:t>cross section focused into a </a:t>
            </a: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</a:pPr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narrow angular region close to </a:t>
            </a: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</a:pPr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the grazing angle </a:t>
            </a:r>
            <a:endParaRPr lang="en-US" altLang="de-DE" sz="1400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</a:pPr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de-DE" sz="1400" dirty="0">
                <a:latin typeface="Times New Roman" panose="02020603050405020304" pitchFamily="18" charset="0"/>
              </a:rPr>
              <a:t>(similar to peripheral collision)</a:t>
            </a:r>
            <a:endParaRPr lang="el-GR" altLang="de-DE" sz="1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3348038" y="4968000"/>
            <a:ext cx="25923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altLang="de-DE" sz="1400" dirty="0">
                <a:latin typeface="Times New Roman" panose="02020603050405020304" pitchFamily="18" charset="0"/>
              </a:rPr>
              <a:t> </a:t>
            </a:r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</a:rPr>
              <a:t>maximum of Z-distribution </a:t>
            </a: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</a:pPr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remains centered at Z of the </a:t>
            </a: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</a:pPr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projectile </a:t>
            </a:r>
            <a:r>
              <a:rPr lang="en-US" altLang="de-DE" sz="1400" dirty="0">
                <a:latin typeface="Times New Roman" panose="02020603050405020304" pitchFamily="18" charset="0"/>
              </a:rPr>
              <a:t>(</a:t>
            </a:r>
            <a:r>
              <a:rPr lang="en-US" altLang="de-DE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Z=54</a:t>
            </a:r>
            <a:r>
              <a:rPr lang="en-US" altLang="de-DE" sz="1400" dirty="0">
                <a:latin typeface="Times New Roman" panose="02020603050405020304" pitchFamily="18" charset="0"/>
              </a:rPr>
              <a:t>)</a:t>
            </a:r>
            <a:endParaRPr lang="el-GR" altLang="de-DE" sz="1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auto">
          <a:xfrm>
            <a:off x="6299200" y="4731222"/>
            <a:ext cx="2665413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altLang="de-DE" sz="1400">
                <a:latin typeface="Times New Roman" panose="02020603050405020304" pitchFamily="18" charset="0"/>
              </a:rPr>
              <a:t> </a:t>
            </a:r>
            <a:r>
              <a:rPr lang="en-US" altLang="de-DE" sz="1400">
                <a:solidFill>
                  <a:srgbClr val="0000CC"/>
                </a:solidFill>
                <a:latin typeface="Times New Roman" panose="02020603050405020304" pitchFamily="18" charset="0"/>
              </a:rPr>
              <a:t>a large amount of kinetic </a:t>
            </a: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</a:pPr>
            <a:r>
              <a:rPr lang="en-US" altLang="de-DE" sz="1400">
                <a:solidFill>
                  <a:srgbClr val="0000CC"/>
                </a:solidFill>
                <a:latin typeface="Times New Roman" panose="02020603050405020304" pitchFamily="18" charset="0"/>
              </a:rPr>
              <a:t>    energy is dissipated </a:t>
            </a: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</a:pPr>
            <a:endParaRPr lang="en-US" altLang="de-DE" sz="40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</a:pPr>
            <a:r>
              <a:rPr lang="en-US" altLang="de-DE" sz="1000">
                <a:latin typeface="Times New Roman" panose="02020603050405020304" pitchFamily="18" charset="0"/>
              </a:rPr>
              <a:t>     (</a:t>
            </a:r>
            <a:r>
              <a:rPr lang="en-US" altLang="de-DE" sz="1000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de-DE" sz="10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de-DE" sz="1000">
                <a:solidFill>
                  <a:srgbClr val="FF0000"/>
                </a:solidFill>
                <a:latin typeface="Times New Roman" panose="02020603050405020304" pitchFamily="18" charset="0"/>
              </a:rPr>
              <a:t> (R</a:t>
            </a:r>
            <a:r>
              <a:rPr lang="en-US" altLang="de-DE" sz="10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int</a:t>
            </a:r>
            <a:r>
              <a:rPr lang="en-US" altLang="de-DE" sz="1000">
                <a:solidFill>
                  <a:srgbClr val="FF0000"/>
                </a:solidFill>
                <a:latin typeface="Times New Roman" panose="02020603050405020304" pitchFamily="18" charset="0"/>
              </a:rPr>
              <a:t>) = 426 MeV</a:t>
            </a:r>
            <a:r>
              <a:rPr lang="en-US" altLang="de-DE" sz="1000">
                <a:latin typeface="Times New Roman" panose="02020603050405020304" pitchFamily="18" charset="0"/>
              </a:rPr>
              <a:t> is the initially   </a:t>
            </a: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</a:pPr>
            <a:r>
              <a:rPr lang="en-US" altLang="de-DE" sz="1000">
                <a:latin typeface="Times New Roman" panose="02020603050405020304" pitchFamily="18" charset="0"/>
              </a:rPr>
              <a:t>     available energy)</a:t>
            </a: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</a:pPr>
            <a:endParaRPr lang="en-US" altLang="de-DE" sz="100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</a:pPr>
            <a:r>
              <a:rPr lang="en-US" altLang="de-DE" sz="1000">
                <a:latin typeface="Times New Roman" panose="02020603050405020304" pitchFamily="18" charset="0"/>
              </a:rPr>
              <a:t>     </a:t>
            </a:r>
            <a:r>
              <a:rPr lang="en-US" altLang="de-DE" sz="1400">
                <a:solidFill>
                  <a:srgbClr val="0000CC"/>
                </a:solidFill>
                <a:latin typeface="Times New Roman" panose="02020603050405020304" pitchFamily="18" charset="0"/>
              </a:rPr>
              <a:t>E</a:t>
            </a:r>
            <a:r>
              <a:rPr lang="en-US" altLang="de-DE" sz="1400" baseline="-25000">
                <a:solidFill>
                  <a:srgbClr val="0000CC"/>
                </a:solidFill>
                <a:latin typeface="Times New Roman" panose="02020603050405020304" pitchFamily="18" charset="0"/>
              </a:rPr>
              <a:t>min</a:t>
            </a:r>
            <a:r>
              <a:rPr lang="en-US" altLang="de-DE" sz="1400">
                <a:solidFill>
                  <a:srgbClr val="0000CC"/>
                </a:solidFill>
                <a:latin typeface="Times New Roman" panose="02020603050405020304" pitchFamily="18" charset="0"/>
              </a:rPr>
              <a:t>= (270</a:t>
            </a:r>
            <a:r>
              <a:rPr lang="en-US" altLang="de-DE" sz="1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±30) MeV</a:t>
            </a: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</a:pPr>
            <a:r>
              <a:rPr lang="en-US" altLang="de-DE" sz="1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de-DE" sz="1000">
                <a:latin typeface="Times New Roman" panose="02020603050405020304" pitchFamily="18" charset="0"/>
                <a:cs typeface="Times New Roman" panose="02020603050405020304" pitchFamily="18" charset="0"/>
              </a:rPr>
              <a:t>(n</a:t>
            </a:r>
            <a:r>
              <a:rPr lang="en-US" altLang="de-DE" sz="1000">
                <a:latin typeface="Times New Roman" panose="02020603050405020304" pitchFamily="18" charset="0"/>
              </a:rPr>
              <a:t>uclei in the exit channel can be deformed) </a:t>
            </a:r>
            <a:endParaRPr lang="el-GR" altLang="de-DE" sz="10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360000" y="6300000"/>
            <a:ext cx="2581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000" i="1" dirty="0">
                <a:latin typeface="Times New Roman" panose="02020603050405020304" pitchFamily="18" charset="0"/>
              </a:rPr>
              <a:t>H.J. </a:t>
            </a:r>
            <a:r>
              <a:rPr lang="de-DE" altLang="de-DE" sz="1000" i="1" dirty="0" err="1">
                <a:latin typeface="Times New Roman" panose="02020603050405020304" pitchFamily="18" charset="0"/>
              </a:rPr>
              <a:t>Wollersheim</a:t>
            </a:r>
            <a:r>
              <a:rPr lang="de-DE" altLang="de-DE" sz="1000" i="1" dirty="0">
                <a:latin typeface="Times New Roman" panose="02020603050405020304" pitchFamily="18" charset="0"/>
              </a:rPr>
              <a:t>; </a:t>
            </a:r>
            <a:r>
              <a:rPr lang="de-DE" altLang="de-DE" sz="1000" i="1" dirty="0" err="1">
                <a:latin typeface="Times New Roman" panose="02020603050405020304" pitchFamily="18" charset="0"/>
              </a:rPr>
              <a:t>Phys.Rev.C</a:t>
            </a:r>
            <a:r>
              <a:rPr lang="de-DE" altLang="de-DE" sz="1000" i="1" dirty="0">
                <a:latin typeface="Times New Roman" panose="02020603050405020304" pitchFamily="18" charset="0"/>
              </a:rPr>
              <a:t> 24 (1981), 2114</a:t>
            </a: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3600000" y="6300000"/>
            <a:ext cx="2286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000" i="1" dirty="0">
                <a:latin typeface="Times New Roman" panose="02020603050405020304" pitchFamily="18" charset="0"/>
              </a:rPr>
              <a:t>W.W. </a:t>
            </a:r>
            <a:r>
              <a:rPr lang="de-DE" altLang="de-DE" sz="1000" i="1" dirty="0" err="1">
                <a:latin typeface="Times New Roman" panose="02020603050405020304" pitchFamily="18" charset="0"/>
              </a:rPr>
              <a:t>Wilcke</a:t>
            </a:r>
            <a:r>
              <a:rPr lang="de-DE" altLang="de-DE" sz="1000" i="1" dirty="0">
                <a:latin typeface="Times New Roman" panose="02020603050405020304" pitchFamily="18" charset="0"/>
              </a:rPr>
              <a:t>; </a:t>
            </a:r>
            <a:r>
              <a:rPr lang="de-DE" altLang="de-DE" sz="1000" i="1" dirty="0" err="1">
                <a:latin typeface="Times New Roman" panose="02020603050405020304" pitchFamily="18" charset="0"/>
              </a:rPr>
              <a:t>Phys.Rev.C</a:t>
            </a:r>
            <a:r>
              <a:rPr lang="de-DE" altLang="de-DE" sz="1000" i="1" dirty="0">
                <a:latin typeface="Times New Roman" panose="02020603050405020304" pitchFamily="18" charset="0"/>
              </a:rPr>
              <a:t> 22 (1980), 128</a:t>
            </a:r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6660000" y="6300000"/>
            <a:ext cx="22812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000" i="1" dirty="0">
                <a:latin typeface="Times New Roman" panose="02020603050405020304" pitchFamily="18" charset="0"/>
              </a:rPr>
              <a:t>W.U. Schröder; Phys.Rep.45 (1978), 301</a:t>
            </a:r>
          </a:p>
        </p:txBody>
      </p:sp>
    </p:spTree>
    <p:extLst>
      <p:ext uri="{BB962C8B-B14F-4D97-AF65-F5344CB8AC3E}">
        <p14:creationId xmlns:p14="http://schemas.microsoft.com/office/powerpoint/2010/main" val="36289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Correlations of experimental observables</a:t>
            </a:r>
            <a:endParaRPr lang="en-US" dirty="0"/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360000" y="6300000"/>
            <a:ext cx="2581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000" i="1" dirty="0">
                <a:latin typeface="Times New Roman" panose="02020603050405020304" pitchFamily="18" charset="0"/>
              </a:rPr>
              <a:t>H.J. </a:t>
            </a:r>
            <a:r>
              <a:rPr lang="de-DE" altLang="de-DE" sz="1000" i="1" dirty="0" err="1">
                <a:latin typeface="Times New Roman" panose="02020603050405020304" pitchFamily="18" charset="0"/>
              </a:rPr>
              <a:t>Wollersheim</a:t>
            </a:r>
            <a:r>
              <a:rPr lang="de-DE" altLang="de-DE" sz="1000" i="1" dirty="0">
                <a:latin typeface="Times New Roman" panose="02020603050405020304" pitchFamily="18" charset="0"/>
              </a:rPr>
              <a:t>; </a:t>
            </a:r>
            <a:r>
              <a:rPr lang="de-DE" altLang="de-DE" sz="1000" i="1" dirty="0" err="1">
                <a:latin typeface="Times New Roman" panose="02020603050405020304" pitchFamily="18" charset="0"/>
              </a:rPr>
              <a:t>Phys.Rev.C</a:t>
            </a:r>
            <a:r>
              <a:rPr lang="de-DE" altLang="de-DE" sz="1000" i="1" dirty="0">
                <a:latin typeface="Times New Roman" panose="02020603050405020304" pitchFamily="18" charset="0"/>
              </a:rPr>
              <a:t> 24 (1981), 2114</a:t>
            </a:r>
          </a:p>
        </p:txBody>
      </p:sp>
      <p:pic>
        <p:nvPicPr>
          <p:cNvPr id="4" name="Picture 11" descr="E-Th-2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078287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719113"/>
            <a:ext cx="2713038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653088" y="4535463"/>
            <a:ext cx="24479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de-DE" sz="1400" b="1">
                <a:solidFill>
                  <a:srgbClr val="0000CC"/>
                </a:solidFill>
                <a:latin typeface="Times New Roman" panose="02020603050405020304" pitchFamily="18" charset="0"/>
              </a:rPr>
              <a:t>Wilczynski plot</a:t>
            </a:r>
            <a:r>
              <a:rPr lang="en-GB" altLang="de-DE" sz="1400">
                <a:solidFill>
                  <a:srgbClr val="0000CC"/>
                </a:solidFill>
                <a:latin typeface="Times New Roman" panose="02020603050405020304" pitchFamily="18" charset="0"/>
              </a:rPr>
              <a:t> (</a:t>
            </a:r>
            <a:r>
              <a:rPr lang="de-DE" altLang="de-DE" sz="1400">
                <a:latin typeface="Times New Roman" panose="02020603050405020304" pitchFamily="18" charset="0"/>
              </a:rPr>
              <a:t>0 &lt; </a:t>
            </a:r>
            <a:r>
              <a:rPr lang="el-GR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de-DE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´&lt; 150) </a:t>
            </a:r>
            <a:endParaRPr lang="en-GB" altLang="de-DE" sz="1400" b="1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GB" altLang="de-DE" sz="1000" i="1">
                <a:latin typeface="Times New Roman" panose="02020603050405020304" pitchFamily="18" charset="0"/>
              </a:rPr>
              <a:t>(Phys. Lett. 47B (1973) 484)</a:t>
            </a:r>
            <a:endParaRPr lang="en-US" altLang="de-DE" sz="1000" i="1">
              <a:latin typeface="Times New Roman" panose="02020603050405020304" pitchFamily="18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879475" y="3861048"/>
            <a:ext cx="233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modified Coulomb parameter</a:t>
            </a:r>
            <a:r>
              <a:rPr lang="de-DE" altLang="de-DE" sz="1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de-DE" altLang="de-DE" sz="1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021671"/>
              </p:ext>
            </p:extLst>
          </p:nvPr>
        </p:nvGraphicFramePr>
        <p:xfrm>
          <a:off x="958850" y="4149080"/>
          <a:ext cx="3276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2" name="Equation" r:id="rId5" imgW="3267000" imgH="247740" progId="Equation.3">
                  <p:embed/>
                </p:oleObj>
              </mc:Choice>
              <mc:Fallback>
                <p:oleObj name="Equation" r:id="rId5" imgW="3267000" imgH="247740" progId="Equation.3">
                  <p:embed/>
                  <p:pic>
                    <p:nvPicPr>
                      <p:cNvPr id="820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4149080"/>
                        <a:ext cx="32766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879475" y="4509120"/>
            <a:ext cx="3128963" cy="1165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>
                <a:latin typeface="Times New Roman" panose="02020603050405020304" pitchFamily="18" charset="0"/>
              </a:rPr>
              <a:t>   0 &lt; </a:t>
            </a:r>
            <a:r>
              <a:rPr lang="el-GR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de-DE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´&lt; 150    orbiting trajectory </a:t>
            </a:r>
            <a:r>
              <a:rPr lang="de-DE" altLang="de-DE" sz="1000">
                <a:latin typeface="Times New Roman" panose="02020603050405020304" pitchFamily="18" charset="0"/>
                <a:cs typeface="Times New Roman" panose="02020603050405020304" pitchFamily="18" charset="0"/>
              </a:rPr>
              <a:t>(see left)</a:t>
            </a:r>
          </a:p>
          <a:p>
            <a:pPr eaLnBrk="1" hangingPunct="1"/>
            <a:endParaRPr lang="de-DE" altLang="de-DE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250 &lt; </a:t>
            </a:r>
            <a:r>
              <a:rPr lang="el-GR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de-DE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´&lt; 400   </a:t>
            </a:r>
            <a:r>
              <a:rPr lang="de-DE" altLang="de-DE" sz="1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focussing effect</a:t>
            </a:r>
          </a:p>
          <a:p>
            <a:pPr eaLnBrk="1" hangingPunct="1"/>
            <a:endParaRPr lang="de-DE" altLang="de-DE" sz="14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500 &lt; </a:t>
            </a:r>
            <a:r>
              <a:rPr lang="el-GR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de-DE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´             Coulomb-like trajectory</a:t>
            </a:r>
            <a:endParaRPr lang="el-GR" altLang="de-DE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877888" y="5733256"/>
            <a:ext cx="3406775" cy="3587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de-DE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831850" y="5776119"/>
            <a:ext cx="3452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de-DE" sz="1400">
                <a:solidFill>
                  <a:srgbClr val="0000CC"/>
                </a:solidFill>
                <a:latin typeface="Times New Roman" panose="02020603050405020304" pitchFamily="18" charset="0"/>
              </a:rPr>
              <a:t>η</a:t>
            </a:r>
            <a:r>
              <a:rPr lang="de-DE" altLang="de-DE" sz="1400">
                <a:solidFill>
                  <a:srgbClr val="0000CC"/>
                </a:solidFill>
                <a:latin typeface="Times New Roman" panose="02020603050405020304" pitchFamily="18" charset="0"/>
              </a:rPr>
              <a:t>´= 306 </a:t>
            </a:r>
            <a:r>
              <a:rPr lang="de-DE" altLang="de-DE" sz="1400">
                <a:latin typeface="Times New Roman" panose="02020603050405020304" pitchFamily="18" charset="0"/>
              </a:rPr>
              <a:t>for </a:t>
            </a:r>
            <a:r>
              <a:rPr lang="de-DE" altLang="de-DE" sz="1400" baseline="30000">
                <a:latin typeface="Times New Roman" panose="02020603050405020304" pitchFamily="18" charset="0"/>
              </a:rPr>
              <a:t>209</a:t>
            </a:r>
            <a:r>
              <a:rPr lang="de-DE" altLang="de-DE" sz="1400">
                <a:latin typeface="Times New Roman" panose="02020603050405020304" pitchFamily="18" charset="0"/>
              </a:rPr>
              <a:t>Bi (</a:t>
            </a:r>
            <a:r>
              <a:rPr lang="de-DE" altLang="de-DE" sz="1400" baseline="30000">
                <a:latin typeface="Times New Roman" panose="02020603050405020304" pitchFamily="18" charset="0"/>
              </a:rPr>
              <a:t>136</a:t>
            </a:r>
            <a:r>
              <a:rPr lang="de-DE" altLang="de-DE" sz="1400">
                <a:latin typeface="Times New Roman" panose="02020603050405020304" pitchFamily="18" charset="0"/>
              </a:rPr>
              <a:t>Xe, HI); E</a:t>
            </a:r>
            <a:r>
              <a:rPr lang="de-DE" altLang="de-DE" sz="1400" baseline="-25000">
                <a:latin typeface="Times New Roman" panose="02020603050405020304" pitchFamily="18" charset="0"/>
              </a:rPr>
              <a:t>lab</a:t>
            </a:r>
            <a:r>
              <a:rPr lang="de-DE" altLang="de-DE" sz="1400">
                <a:latin typeface="Times New Roman" panose="02020603050405020304" pitchFamily="18" charset="0"/>
              </a:rPr>
              <a:t>= 1422 MeV</a:t>
            </a:r>
            <a:endParaRPr lang="el-GR" altLang="de-DE" sz="1400">
              <a:latin typeface="Times New Roman" panose="02020603050405020304" pitchFamily="18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3600000" y="6300000"/>
            <a:ext cx="32178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000" i="1" dirty="0">
                <a:latin typeface="Times New Roman" panose="02020603050405020304" pitchFamily="18" charset="0"/>
              </a:rPr>
              <a:t>W.W. </a:t>
            </a:r>
            <a:r>
              <a:rPr lang="de-DE" altLang="de-DE" sz="1000" i="1" dirty="0" err="1">
                <a:latin typeface="Times New Roman" panose="02020603050405020304" pitchFamily="18" charset="0"/>
              </a:rPr>
              <a:t>Wilcke</a:t>
            </a:r>
            <a:r>
              <a:rPr lang="de-DE" altLang="de-DE" sz="1000" i="1" dirty="0">
                <a:latin typeface="Times New Roman" panose="02020603050405020304" pitchFamily="18" charset="0"/>
              </a:rPr>
              <a:t>; At. Data &amp; </a:t>
            </a:r>
            <a:r>
              <a:rPr lang="de-DE" altLang="de-DE" sz="1000" i="1" dirty="0" err="1">
                <a:latin typeface="Times New Roman" panose="02020603050405020304" pitchFamily="18" charset="0"/>
              </a:rPr>
              <a:t>Nucl</a:t>
            </a:r>
            <a:r>
              <a:rPr lang="de-DE" altLang="de-DE" sz="1000" i="1" dirty="0">
                <a:latin typeface="Times New Roman" panose="02020603050405020304" pitchFamily="18" charset="0"/>
              </a:rPr>
              <a:t>. Data </a:t>
            </a:r>
            <a:r>
              <a:rPr lang="de-DE" altLang="de-DE" sz="1000" i="1" dirty="0" err="1">
                <a:latin typeface="Times New Roman" panose="02020603050405020304" pitchFamily="18" charset="0"/>
              </a:rPr>
              <a:t>Tables</a:t>
            </a:r>
            <a:r>
              <a:rPr lang="de-DE" altLang="de-DE" sz="1000" i="1" dirty="0">
                <a:latin typeface="Times New Roman" panose="02020603050405020304" pitchFamily="18" charset="0"/>
              </a:rPr>
              <a:t> 25 (1980), 389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1951200" y="4180116"/>
                <a:ext cx="125034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de-DE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200" y="4180116"/>
                <a:ext cx="125034" cy="184666"/>
              </a:xfrm>
              <a:prstGeom prst="rect">
                <a:avLst/>
              </a:prstGeom>
              <a:blipFill>
                <a:blip r:embed="rId7"/>
                <a:stretch>
                  <a:fillRect l="-28571" r="-33333"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8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Correlations of experimental observables</a:t>
            </a:r>
            <a:endParaRPr lang="en-US" dirty="0"/>
          </a:p>
        </p:txBody>
      </p:sp>
      <p:pic>
        <p:nvPicPr>
          <p:cNvPr id="3" name="Picture 7" descr="gau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620688"/>
            <a:ext cx="3552825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60000" y="6300000"/>
            <a:ext cx="2581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000" i="1" dirty="0">
                <a:latin typeface="Times New Roman" panose="02020603050405020304" pitchFamily="18" charset="0"/>
              </a:rPr>
              <a:t>H.J. </a:t>
            </a:r>
            <a:r>
              <a:rPr lang="de-DE" altLang="de-DE" sz="1000" i="1" dirty="0" err="1">
                <a:latin typeface="Times New Roman" panose="02020603050405020304" pitchFamily="18" charset="0"/>
              </a:rPr>
              <a:t>Wollersheim</a:t>
            </a:r>
            <a:r>
              <a:rPr lang="de-DE" altLang="de-DE" sz="1000" i="1" dirty="0">
                <a:latin typeface="Times New Roman" panose="02020603050405020304" pitchFamily="18" charset="0"/>
              </a:rPr>
              <a:t>; </a:t>
            </a:r>
            <a:r>
              <a:rPr lang="de-DE" altLang="de-DE" sz="1000" i="1" dirty="0" err="1">
                <a:latin typeface="Times New Roman" panose="02020603050405020304" pitchFamily="18" charset="0"/>
              </a:rPr>
              <a:t>Phys.Rev.C</a:t>
            </a:r>
            <a:r>
              <a:rPr lang="de-DE" altLang="de-DE" sz="1000" i="1" dirty="0">
                <a:latin typeface="Times New Roman" panose="02020603050405020304" pitchFamily="18" charset="0"/>
              </a:rPr>
              <a:t> 24 (1981), 2114</a:t>
            </a:r>
          </a:p>
        </p:txBody>
      </p:sp>
      <p:pic>
        <p:nvPicPr>
          <p:cNvPr id="5" name="Picture 4" descr="E-Z-2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25463"/>
            <a:ext cx="4048125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879475" y="4157638"/>
            <a:ext cx="2971800" cy="1152525"/>
            <a:chOff x="554" y="2749"/>
            <a:chExt cx="1872" cy="726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554" y="2749"/>
              <a:ext cx="14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CC"/>
                </a:buClr>
                <a:buFont typeface="Wingdings" panose="05000000000000000000" pitchFamily="2" charset="2"/>
                <a:buChar char="v"/>
              </a:pPr>
              <a:r>
                <a:rPr lang="de-DE" altLang="de-DE" sz="140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de-DE" altLang="de-DE" sz="14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Gaussian Z-distribution:</a:t>
              </a:r>
            </a:p>
          </p:txBody>
        </p:sp>
        <p:graphicFrame>
          <p:nvGraphicFramePr>
            <p:cNvPr id="8" name="Object 9"/>
            <p:cNvGraphicFramePr>
              <a:graphicFrameLocks noChangeAspect="1"/>
            </p:cNvGraphicFramePr>
            <p:nvPr/>
          </p:nvGraphicFramePr>
          <p:xfrm>
            <a:off x="657" y="2976"/>
            <a:ext cx="1657" cy="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85" name="Equation" r:id="rId5" imgW="2086020" imgH="552360" progId="Equation.3">
                    <p:embed/>
                  </p:oleObj>
                </mc:Choice>
                <mc:Fallback>
                  <p:oleObj name="Equation" r:id="rId5" imgW="2086020" imgH="552360" progId="Equation.3">
                    <p:embed/>
                    <p:pic>
                      <p:nvPicPr>
                        <p:cNvPr id="9224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2976"/>
                          <a:ext cx="1657" cy="4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67" y="2750"/>
              <a:ext cx="1859" cy="72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de-DE"/>
            </a:p>
          </p:txBody>
        </p:sp>
      </p:grpSp>
    </p:spTree>
    <p:extLst>
      <p:ext uri="{BB962C8B-B14F-4D97-AF65-F5344CB8AC3E}">
        <p14:creationId xmlns:p14="http://schemas.microsoft.com/office/powerpoint/2010/main" val="26812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1042</Words>
  <Application>Microsoft Office PowerPoint</Application>
  <PresentationFormat>Bildschirmpräsentation (4:3)</PresentationFormat>
  <Paragraphs>135</Paragraphs>
  <Slides>19</Slides>
  <Notes>1</Notes>
  <HiddenSlides>9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Calibri</vt:lpstr>
      <vt:lpstr>Cambria Math</vt:lpstr>
      <vt:lpstr>Comic Sans MS</vt:lpstr>
      <vt:lpstr>Times New Roman</vt:lpstr>
      <vt:lpstr>Wingdings</vt:lpstr>
      <vt:lpstr>Larissa</vt:lpstr>
      <vt:lpstr>Equation</vt:lpstr>
      <vt:lpstr>Outline: Deep-inelastic heavy-ion collisions</vt:lpstr>
      <vt:lpstr>Deep-inelastic or strongly damped heavy-ion collisions</vt:lpstr>
      <vt:lpstr>Deep-inelastic or strongly damped heavy-ion collisions</vt:lpstr>
      <vt:lpstr>Elastic scattering</vt:lpstr>
      <vt:lpstr>Elastic scattering</vt:lpstr>
      <vt:lpstr>Deep-inelastic or strongly damped heavy-ion collisions</vt:lpstr>
      <vt:lpstr>Deep-inelastic or strongly damped heavy-ion collisions</vt:lpstr>
      <vt:lpstr>Correlations of experimental observables</vt:lpstr>
      <vt:lpstr>Correlations of experimental observables</vt:lpstr>
      <vt:lpstr>Correlations of experimental observables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Wollersheim, Hans-Juergen Dr.</dc:creator>
  <cp:lastModifiedBy>Wollersheim, Hans-Juergen Dr.</cp:lastModifiedBy>
  <cp:revision>962</cp:revision>
  <dcterms:created xsi:type="dcterms:W3CDTF">2014-04-15T06:49:44Z</dcterms:created>
  <dcterms:modified xsi:type="dcterms:W3CDTF">2022-05-14T12:54:36Z</dcterms:modified>
</cp:coreProperties>
</file>