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40"/>
  </p:notesMasterIdLst>
  <p:sldIdLst>
    <p:sldId id="312" r:id="rId2"/>
    <p:sldId id="313" r:id="rId3"/>
    <p:sldId id="268" r:id="rId4"/>
    <p:sldId id="276" r:id="rId5"/>
    <p:sldId id="277" r:id="rId6"/>
    <p:sldId id="278" r:id="rId7"/>
    <p:sldId id="279" r:id="rId8"/>
    <p:sldId id="293" r:id="rId9"/>
    <p:sldId id="267" r:id="rId10"/>
    <p:sldId id="266" r:id="rId11"/>
    <p:sldId id="264" r:id="rId12"/>
    <p:sldId id="307" r:id="rId13"/>
    <p:sldId id="308" r:id="rId14"/>
    <p:sldId id="309" r:id="rId15"/>
    <p:sldId id="310" r:id="rId16"/>
    <p:sldId id="311" r:id="rId17"/>
    <p:sldId id="265" r:id="rId18"/>
    <p:sldId id="275" r:id="rId19"/>
    <p:sldId id="269" r:id="rId20"/>
    <p:sldId id="273" r:id="rId21"/>
    <p:sldId id="295" r:id="rId22"/>
    <p:sldId id="304" r:id="rId23"/>
    <p:sldId id="305" r:id="rId24"/>
    <p:sldId id="306" r:id="rId25"/>
    <p:sldId id="294" r:id="rId26"/>
    <p:sldId id="298" r:id="rId27"/>
    <p:sldId id="299" r:id="rId28"/>
    <p:sldId id="300" r:id="rId29"/>
    <p:sldId id="301" r:id="rId30"/>
    <p:sldId id="302" r:id="rId31"/>
    <p:sldId id="271" r:id="rId32"/>
    <p:sldId id="270" r:id="rId33"/>
    <p:sldId id="281" r:id="rId34"/>
    <p:sldId id="297" r:id="rId35"/>
    <p:sldId id="286" r:id="rId36"/>
    <p:sldId id="303" r:id="rId37"/>
    <p:sldId id="296" r:id="rId38"/>
    <p:sldId id="289" r:id="rId3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9966"/>
    <a:srgbClr val="FF6600"/>
    <a:srgbClr val="339933"/>
    <a:srgbClr val="D1EDFF"/>
    <a:srgbClr val="CCECFF"/>
    <a:srgbClr val="CCFFFF"/>
    <a:srgbClr val="FFCC00"/>
    <a:srgbClr val="00C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5016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01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01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013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18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734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82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30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74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980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588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42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5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url?sa=i&amp;rct=j&amp;q=&amp;esrc=s&amp;source=images&amp;cd=&amp;cad=rja&amp;uact=8&amp;ved=0ahUKEwjl97vx4evSAhWMQI8KHWavD2IQjRwIBw&amp;url=http://nationalenergetics.com/national-energetics-and-ekspla-awarded-contract-to-build-10-petawatt-laser-system/&amp;psig=AFQjCNGZmK5BZwDrrGp7tEPhvw-nH6Np5A&amp;ust=1490328831920200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1.png"/><Relationship Id="rId5" Type="http://schemas.openxmlformats.org/officeDocument/2006/relationships/image" Target="../media/image37.png"/><Relationship Id="rId4" Type="http://schemas.openxmlformats.org/officeDocument/2006/relationships/image" Target="../media/image2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0.png"/><Relationship Id="rId7" Type="http://schemas.openxmlformats.org/officeDocument/2006/relationships/image" Target="../media/image381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0.png"/><Relationship Id="rId11" Type="http://schemas.openxmlformats.org/officeDocument/2006/relationships/image" Target="../media/image38.png"/><Relationship Id="rId5" Type="http://schemas.openxmlformats.org/officeDocument/2006/relationships/image" Target="../media/image360.png"/><Relationship Id="rId10" Type="http://schemas.openxmlformats.org/officeDocument/2006/relationships/image" Target="../media/image41.png"/><Relationship Id="rId4" Type="http://schemas.openxmlformats.org/officeDocument/2006/relationships/image" Target="../media/image351.png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430.png"/><Relationship Id="rId3" Type="http://schemas.openxmlformats.org/officeDocument/2006/relationships/image" Target="../media/image45.png"/><Relationship Id="rId7" Type="http://schemas.openxmlformats.org/officeDocument/2006/relationships/image" Target="../media/image310.png"/><Relationship Id="rId12" Type="http://schemas.openxmlformats.org/officeDocument/2006/relationships/image" Target="../media/image4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1.png"/><Relationship Id="rId11" Type="http://schemas.openxmlformats.org/officeDocument/2006/relationships/image" Target="../media/image410.png"/><Relationship Id="rId5" Type="http://schemas.openxmlformats.org/officeDocument/2006/relationships/image" Target="../media/image350.png"/><Relationship Id="rId10" Type="http://schemas.openxmlformats.org/officeDocument/2006/relationships/image" Target="../media/image400.png"/><Relationship Id="rId4" Type="http://schemas.openxmlformats.org/officeDocument/2006/relationships/image" Target="../media/image35.png"/><Relationship Id="rId9" Type="http://schemas.openxmlformats.org/officeDocument/2006/relationships/image" Target="../media/image39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0.png"/><Relationship Id="rId11" Type="http://schemas.openxmlformats.org/officeDocument/2006/relationships/image" Target="../media/image52.png"/><Relationship Id="rId5" Type="http://schemas.openxmlformats.org/officeDocument/2006/relationships/image" Target="../media/image460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0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0.png"/><Relationship Id="rId5" Type="http://schemas.openxmlformats.org/officeDocument/2006/relationships/image" Target="../media/image440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s://inspirehep.net/record/1306631/files/figure1.pn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png"/><Relationship Id="rId4" Type="http://schemas.openxmlformats.org/officeDocument/2006/relationships/hyperlink" Target="https://inspirehep.net/record/1306631/files/figure2b.p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0.png"/><Relationship Id="rId4" Type="http://schemas.openxmlformats.org/officeDocument/2006/relationships/image" Target="../media/image7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Photo nuclear reaction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649037" y="5085184"/>
            <a:ext cx="38459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photons in the universe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resonance fluorescence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inverse Compton scattering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 Compton backscattering (ELI)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Thomson scattering</a:t>
            </a:r>
          </a:p>
        </p:txBody>
      </p:sp>
    </p:spTree>
    <p:extLst>
      <p:ext uri="{BB962C8B-B14F-4D97-AF65-F5344CB8AC3E}">
        <p14:creationId xmlns:p14="http://schemas.microsoft.com/office/powerpoint/2010/main" val="338436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Photon-nuclear reactions with MeV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-rays</a:t>
            </a:r>
            <a:endParaRPr lang="en-US" dirty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2520000"/>
            <a:ext cx="7542858" cy="30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560" y="948710"/>
            <a:ext cx="110680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563" y="701972"/>
            <a:ext cx="1069941" cy="96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7020272" y="62068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-ray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720000" y="720000"/>
            <a:ext cx="4897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 electromagnetic interaction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 selectivity (mainly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E1, M1, E2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transitions)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7" descr="povnuc_pd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7600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gd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76000"/>
            <a:ext cx="1428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316751" y="5760000"/>
            <a:ext cx="2194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pygmy dipole resonance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 skin nuclei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772363" y="5760000"/>
            <a:ext cx="2036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giant dipole resonance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energy photon scattering at S-DALINAC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1260000"/>
            <a:ext cx="7000001" cy="390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00" y="648000"/>
            <a:ext cx="1170534" cy="53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427984" y="5580000"/>
            <a:ext cx="2600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“white“ photon spectrum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 energy region examined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S-DALINAC at TU Darmstadt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54400"/>
            <a:ext cx="8286750" cy="5334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32000" y="4176000"/>
            <a:ext cx="3775393" cy="1723549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Recirculating superconducting LINAC</a:t>
            </a:r>
          </a:p>
          <a:p>
            <a:endParaRPr lang="en-US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Niobium cavities</a:t>
            </a:r>
          </a:p>
          <a:p>
            <a:endParaRPr lang="en-US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 He cooled @ 2 K</a:t>
            </a:r>
          </a:p>
          <a:p>
            <a:endParaRPr lang="en-US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GHz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cw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e-beams</a:t>
            </a:r>
          </a:p>
          <a:p>
            <a:endParaRPr lang="en-US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&lt;130 MeV, ≤60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7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Darmstadt high intensity photon set-up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8" y="1556792"/>
            <a:ext cx="4267200" cy="341376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60000" y="720000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Bremsstrahlung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-ray spectrum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by S-DALINAC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1223417"/>
            <a:ext cx="4420553" cy="408051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840000" y="5580000"/>
            <a:ext cx="2178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multipole order from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angular distribution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355976" y="5579999"/>
            <a:ext cx="2088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photon energies up to 11 MeV available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Darmstadt high intensity photon set-up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360000" y="720000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Bremsstrahlung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-ray spectrum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by S-DALINAC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1223417"/>
            <a:ext cx="4420553" cy="408051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840000" y="5580000"/>
            <a:ext cx="2178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multipole order from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angular distribution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080190"/>
            <a:ext cx="4213860" cy="23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6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and Parity determination using </a:t>
            </a:r>
            <a:r>
              <a:rPr lang="en-US" dirty="0" err="1" smtClean="0"/>
              <a:t>monoenergetic</a:t>
            </a:r>
            <a:r>
              <a:rPr lang="en-US" dirty="0" smtClean="0"/>
              <a:t> photons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000"/>
            <a:ext cx="9144000" cy="527322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952000"/>
            <a:ext cx="3965543" cy="30099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740000" y="1080000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out-of-plane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516000" y="1332000"/>
            <a:ext cx="25648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164000" y="2880000"/>
            <a:ext cx="25648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632000" y="2880000"/>
            <a:ext cx="25648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4000" y="4320000"/>
            <a:ext cx="2111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linearly polarized photon beam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57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and Parity determination using </a:t>
            </a:r>
            <a:r>
              <a:rPr lang="en-US" dirty="0" err="1" smtClean="0"/>
              <a:t>monoenergetic</a:t>
            </a:r>
            <a:r>
              <a:rPr lang="en-US" dirty="0" smtClean="0"/>
              <a:t> photons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48000"/>
            <a:ext cx="9144000" cy="530127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952000"/>
            <a:ext cx="3965543" cy="30099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010000" y="3780000"/>
            <a:ext cx="733709" cy="215444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in-plane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444000" y="3960000"/>
            <a:ext cx="32060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M1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956000" y="4176000"/>
            <a:ext cx="32060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M1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380000" y="3960000"/>
            <a:ext cx="32060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M1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44000" y="4320000"/>
            <a:ext cx="2111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linearly polarized photon beam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processes</a:t>
            </a:r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00" y="576000"/>
            <a:ext cx="1872854" cy="86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512000"/>
            <a:ext cx="8880477" cy="491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8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measurement and self absorption</a:t>
            </a:r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00" y="576000"/>
            <a:ext cx="1872854" cy="86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512000"/>
            <a:ext cx="8880477" cy="498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l-GR" dirty="0" smtClean="0">
                <a:latin typeface="Times New Roman"/>
                <a:cs typeface="Times New Roman"/>
              </a:rPr>
              <a:t>γγ</a:t>
            </a:r>
            <a:r>
              <a:rPr lang="en-US" dirty="0" smtClean="0">
                <a:latin typeface="Times New Roman"/>
                <a:cs typeface="Times New Roman"/>
              </a:rPr>
              <a:t>-coincidences in a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de-DE" dirty="0" smtClean="0">
                <a:latin typeface="Times New Roman"/>
                <a:cs typeface="Times New Roman"/>
              </a:rPr>
              <a:t>-beam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900000"/>
            <a:ext cx="8365715" cy="44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8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540000"/>
            <a:ext cx="9144000" cy="601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Photons in the universe</a:t>
            </a:r>
            <a:endParaRPr lang="en-US" dirty="0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576000"/>
            <a:ext cx="8904762" cy="589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00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l-GR" dirty="0" smtClean="0">
                <a:latin typeface="Times New Roman"/>
                <a:cs typeface="Times New Roman"/>
              </a:rPr>
              <a:t>γγ</a:t>
            </a:r>
            <a:r>
              <a:rPr lang="en-US" dirty="0" smtClean="0">
                <a:latin typeface="Times New Roman"/>
                <a:cs typeface="Times New Roman"/>
              </a:rPr>
              <a:t>-coincidences in a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de-DE" dirty="0" smtClean="0">
                <a:latin typeface="Times New Roman"/>
                <a:cs typeface="Times New Roman"/>
              </a:rPr>
              <a:t>-beam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900000"/>
            <a:ext cx="8373334" cy="44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0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l-GR" dirty="0" smtClean="0">
                <a:latin typeface="Times New Roman"/>
                <a:cs typeface="Times New Roman"/>
              </a:rPr>
              <a:t>γγ</a:t>
            </a:r>
            <a:r>
              <a:rPr lang="en-US" dirty="0" smtClean="0">
                <a:latin typeface="Times New Roman"/>
                <a:cs typeface="Times New Roman"/>
              </a:rPr>
              <a:t>-coincidences in a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de-DE" dirty="0" smtClean="0">
                <a:latin typeface="Times New Roman"/>
                <a:cs typeface="Times New Roman"/>
              </a:rPr>
              <a:t>-beam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900000"/>
            <a:ext cx="8350477" cy="447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0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power received by Earth from the Sun</a:t>
            </a:r>
            <a:endParaRPr lang="en-US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1620000" y="692696"/>
            <a:ext cx="6096000" cy="4419600"/>
            <a:chOff x="1403648" y="1772816"/>
            <a:chExt cx="6096000" cy="44196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772816"/>
              <a:ext cx="6096000" cy="441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1440000" y="1800000"/>
              <a:ext cx="2143344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174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Peta (10</a:t>
              </a:r>
              <a:r>
                <a:rPr lang="en-US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Watt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 descr="Bildergebnis für peta watt las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00" y="5580000"/>
            <a:ext cx="150876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000" y="5580000"/>
            <a:ext cx="970974" cy="58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240000" y="5580000"/>
            <a:ext cx="468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878145" y="5580000"/>
            <a:ext cx="3873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xtreme </a:t>
            </a:r>
            <a:r>
              <a:rPr lang="en-US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ight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nfrastructure, Europe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0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Compton scattering and inverse Compton scattering</a:t>
            </a:r>
            <a:endParaRPr lang="en-US" dirty="0"/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900000"/>
            <a:ext cx="2181225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995936" y="900000"/>
            <a:ext cx="514806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600" b="1" dirty="0">
                <a:solidFill>
                  <a:srgbClr val="000000"/>
                </a:solidFill>
                <a:latin typeface="Times New Roman" pitchFamily="18" charset="0"/>
              </a:rPr>
              <a:t>Compton scattering: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en-US" altLang="de-DE" sz="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Elastic </a:t>
            </a: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scattering of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a high-energy </a:t>
            </a:r>
            <a:r>
              <a:rPr lang="el-GR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on a free electron. 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altLang="de-DE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fraction of the  </a:t>
            </a:r>
            <a:r>
              <a:rPr lang="el-GR" altLang="de-DE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-ray energy is transferred to the electron.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wave length of the scattered </a:t>
            </a:r>
            <a:r>
              <a:rPr lang="el-GR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is increased: </a:t>
            </a:r>
            <a:r>
              <a:rPr lang="el-GR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‘ &gt; </a:t>
            </a:r>
            <a:r>
              <a:rPr lang="el-GR" altLang="de-D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de-DE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320000" y="2052000"/>
                <a:ext cx="11891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h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2052000"/>
                <a:ext cx="1189172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4320000" y="3024000"/>
                <a:ext cx="2633221" cy="84253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3024000"/>
                <a:ext cx="2633221" cy="8425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000"/>
            <a:ext cx="36861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996000" y="4320000"/>
            <a:ext cx="514806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600" b="1" dirty="0" smtClean="0">
                <a:solidFill>
                  <a:srgbClr val="000000"/>
                </a:solidFill>
                <a:latin typeface="Times New Roman" pitchFamily="18" charset="0"/>
              </a:rPr>
              <a:t>Inverse Compton </a:t>
            </a:r>
            <a:r>
              <a:rPr lang="en-US" altLang="de-DE" sz="1600" b="1" dirty="0">
                <a:solidFill>
                  <a:srgbClr val="000000"/>
                </a:solidFill>
                <a:latin typeface="Times New Roman" pitchFamily="18" charset="0"/>
              </a:rPr>
              <a:t>scattering: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en-US" altLang="de-DE" sz="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cattering </a:t>
            </a: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of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low energy photons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 ultra-relativistic electrons. 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altLang="de-DE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Kinetic energy is transferred from the electron to the photon.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wave length of the scattered </a:t>
            </a:r>
            <a:r>
              <a:rPr lang="el-GR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is decreased: </a:t>
            </a:r>
            <a:r>
              <a:rPr lang="el-GR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‘ 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l-GR" altLang="de-D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de-DE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4320000" y="5580000"/>
                <a:ext cx="2045495" cy="608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′≈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5580000"/>
                <a:ext cx="2045495" cy="6083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4320000" y="2412000"/>
                <a:ext cx="2577436" cy="601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den>
                      </m:f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2412000"/>
                <a:ext cx="2577436" cy="6013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54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nverse Compton scattering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720000" y="900000"/>
            <a:ext cx="7668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is moving at relativistic velocity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from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frame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frame of e</a:t>
            </a:r>
            <a:r>
              <a:rPr lang="en-US" b="1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(rest frame):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repeat the derivation for Compton scattering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080000" y="1800000"/>
                <a:ext cx="2637004" cy="514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den>
                          </m:f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1800000"/>
                <a:ext cx="2637004" cy="5145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eschweifte Klammer links 6"/>
          <p:cNvSpPr/>
          <p:nvPr/>
        </p:nvSpPr>
        <p:spPr>
          <a:xfrm rot="16200000">
            <a:off x="2771744" y="1800000"/>
            <a:ext cx="252000" cy="1260000"/>
          </a:xfrm>
          <a:prstGeom prst="leftBrace">
            <a:avLst/>
          </a:prstGeom>
          <a:ln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417435" y="2520000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Doppler shift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492348" y="1838600"/>
                <a:ext cx="3996030" cy="437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Lorentz factor: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𝛾</m:t>
                    </m:r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de-DE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de-DE" sz="1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−1/2</m:t>
                        </m:r>
                      </m:sup>
                    </m:sSup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=1+</m:t>
                    </m:r>
                    <m:f>
                      <m:fPr>
                        <m:ctrlPr>
                          <a:rPr lang="de-DE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sz="1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de-DE" sz="1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𝑀𝑒𝑉</m:t>
                            </m:r>
                          </m:sup>
                        </m:sSubSup>
                      </m:num>
                      <m:den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931.5</m:t>
                        </m:r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∙0.00055</m:t>
                        </m:r>
                      </m:den>
                    </m:f>
                  </m:oMath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348" y="1838600"/>
                <a:ext cx="3996030" cy="437364"/>
              </a:xfrm>
              <a:prstGeom prst="rect">
                <a:avLst/>
              </a:prstGeom>
              <a:blipFill rotWithShape="1">
                <a:blip r:embed="rId3"/>
                <a:stretch>
                  <a:fillRect l="-458" b="-28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1080000" y="2844000"/>
                <a:ext cx="2655663" cy="84253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2844000"/>
                <a:ext cx="2655663" cy="8425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4500000" y="3111380"/>
            <a:ext cx="2549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Compton scattering in rest frame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080000" y="3780000"/>
                <a:ext cx="2809872" cy="514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den>
                          </m:f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3780000"/>
                <a:ext cx="2809872" cy="5145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720000" y="4428000"/>
                <a:ext cx="2146998" cy="397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de-DE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</a:t>
                </a:r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de-DE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  <m:r>
                      <a:rPr lang="de-DE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≪</m:t>
                    </m:r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428000"/>
                <a:ext cx="2146998" cy="397032"/>
              </a:xfrm>
              <a:prstGeom prst="rect">
                <a:avLst/>
              </a:prstGeom>
              <a:blipFill rotWithShape="1">
                <a:blip r:embed="rId6"/>
                <a:stretch>
                  <a:fillRect l="-1705" t="-6061"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080000" y="4860000"/>
                <a:ext cx="4248407" cy="514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de-DE" sz="1600" i="1" smtClean="0"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de-DE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de-DE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den>
                          </m:f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de-DE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den>
                          </m:f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4860000"/>
                <a:ext cx="4248407" cy="5145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4500000" y="3883393"/>
            <a:ext cx="3074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</a:t>
            </a: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laboratory frame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1080000" y="5580000"/>
                <a:ext cx="1557606" cy="3970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de-DE" i="1" smtClean="0"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de-DE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5580000"/>
                <a:ext cx="1557606" cy="397032"/>
              </a:xfrm>
              <a:prstGeom prst="rect">
                <a:avLst/>
              </a:prstGeom>
              <a:blipFill rotWithShape="1">
                <a:blip r:embed="rId8"/>
                <a:stretch>
                  <a:fillRect b="-149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3240000" y="6300000"/>
                <a:ext cx="2340064" cy="203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electron and </a:t>
                </a:r>
                <a:r>
                  <a:rPr lang="el-GR" sz="1200" dirty="0" smtClean="0">
                    <a:latin typeface="Times New Roman"/>
                    <a:cs typeface="Times New Roman"/>
                  </a:rPr>
                  <a:t>γ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interaction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1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12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  <m:r>
                      <a:rPr lang="de-DE" sz="1200" b="0" i="1" smtClean="0">
                        <a:latin typeface="Cambria Math"/>
                        <a:cs typeface="Times New Roman" panose="02020603050405020304" pitchFamily="18" charset="0"/>
                      </a:rPr>
                      <m:t>~</m:t>
                    </m:r>
                    <m:sSup>
                      <m:sSupPr>
                        <m:ctrlPr>
                          <a:rPr lang="de-DE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de-DE" sz="1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6300000"/>
                <a:ext cx="2340064" cy="203197"/>
              </a:xfrm>
              <a:prstGeom prst="rect">
                <a:avLst/>
              </a:prstGeom>
              <a:blipFill rotWithShape="1">
                <a:blip r:embed="rId9"/>
                <a:stretch>
                  <a:fillRect l="-3906" t="-20588" r="-521" b="-352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5868000" y="6300000"/>
                <a:ext cx="2558521" cy="2114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1200" dirty="0" smtClean="0">
                    <a:latin typeface="Times New Roman"/>
                    <a:cs typeface="Times New Roman"/>
                  </a:rPr>
                  <a:t>γ</a:t>
                </a:r>
                <a:r>
                  <a:rPr lang="de-DE" sz="1200" dirty="0" smtClean="0">
                    <a:latin typeface="Times New Roman"/>
                    <a:cs typeface="Times New Roman"/>
                  </a:rPr>
                  <a:t>‘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emission relative to electron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1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de-DE" sz="1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de-DE" sz="1200" b="0" i="1" smtClean="0">
                        <a:latin typeface="Cambria Math"/>
                        <a:cs typeface="Times New Roman" panose="02020603050405020304" pitchFamily="18" charset="0"/>
                      </a:rPr>
                      <m:t>~</m:t>
                    </m:r>
                    <m:sSup>
                      <m:sSupPr>
                        <m:ctrlPr>
                          <a:rPr lang="de-DE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de-DE" sz="1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000" y="6300000"/>
                <a:ext cx="2558521" cy="211405"/>
              </a:xfrm>
              <a:prstGeom prst="rect">
                <a:avLst/>
              </a:prstGeom>
              <a:blipFill rotWithShape="1">
                <a:blip r:embed="rId10"/>
                <a:stretch>
                  <a:fillRect l="-3819" t="-20000" r="-239" b="-3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0" y="5456611"/>
            <a:ext cx="3677143" cy="64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6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4" grpId="0"/>
      <p:bldP spid="11" grpId="0"/>
      <p:bldP spid="12" grpId="0"/>
      <p:bldP spid="13" grpId="0"/>
      <p:bldP spid="14" grpId="0" animBg="1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Compton backscattering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" y="2100934"/>
            <a:ext cx="8598218" cy="294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1835696" y="5457998"/>
            <a:ext cx="6083397" cy="923330"/>
            <a:chOff x="1835696" y="4005064"/>
            <a:chExt cx="6083397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feld 2"/>
                <p:cNvSpPr txBox="1"/>
                <p:nvPr/>
              </p:nvSpPr>
              <p:spPr>
                <a:xfrm>
                  <a:off x="1835696" y="4005064"/>
                  <a:ext cx="6083397" cy="923330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Energy – momentum conservation yields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~</m:t>
                      </m:r>
                      <m:r>
                        <a:rPr lang="de-DE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Doppler upshift</a:t>
                  </a:r>
                </a:p>
                <a:p>
                  <a:pPr algn="ctr"/>
                  <a:r>
                    <a:rPr lang="en-US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Thomsons</a:t>
                  </a:r>
                  <a:r>
                    <a:rPr 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scattering cross section is very small (6</a:t>
                  </a:r>
                  <a:r>
                    <a:rPr lang="en-US" dirty="0" smtClean="0">
                      <a:latin typeface="Times New Roman"/>
                      <a:cs typeface="Times New Roman"/>
                    </a:rPr>
                    <a:t>·10</a:t>
                  </a:r>
                  <a:r>
                    <a:rPr lang="en-US" baseline="30000" dirty="0" smtClean="0">
                      <a:latin typeface="Times New Roman"/>
                      <a:cs typeface="Times New Roman"/>
                    </a:rPr>
                    <a:t>-25</a:t>
                  </a:r>
                  <a:r>
                    <a:rPr lang="en-US" dirty="0" smtClean="0">
                      <a:latin typeface="Times New Roman"/>
                      <a:cs typeface="Times New Roman"/>
                    </a:rPr>
                    <a:t> cm</a:t>
                  </a:r>
                  <a:r>
                    <a:rPr lang="en-US" baseline="30000" dirty="0" smtClean="0">
                      <a:latin typeface="Times New Roman"/>
                      <a:cs typeface="Times New Roman"/>
                    </a:rPr>
                    <a:t>2</a:t>
                  </a:r>
                  <a:r>
                    <a:rPr lang="en-US" dirty="0" smtClean="0">
                      <a:latin typeface="Times New Roman"/>
                      <a:cs typeface="Times New Roman"/>
                    </a:rPr>
                    <a:t>)</a:t>
                  </a:r>
                </a:p>
                <a:p>
                  <a:pPr algn="ctr"/>
                  <a:r>
                    <a:rPr 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High photon density and electron density are required</a:t>
                  </a:r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feld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5696" y="4005064"/>
                  <a:ext cx="6083397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401" t="-3289" r="-501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Pfeil nach rechts 3"/>
            <p:cNvSpPr>
              <a:spLocks noChangeAspect="1"/>
            </p:cNvSpPr>
            <p:nvPr/>
          </p:nvSpPr>
          <p:spPr>
            <a:xfrm>
              <a:off x="2267744" y="4653139"/>
              <a:ext cx="342440" cy="169621"/>
            </a:xfrm>
            <a:prstGeom prst="rightArrow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8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604664"/>
            <a:ext cx="80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8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rays resulting after inverse Compton scattering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" y="720000"/>
            <a:ext cx="36861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4140000"/>
            <a:ext cx="159543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520000" y="5760000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H. Compton</a:t>
            </a:r>
          </a:p>
          <a:p>
            <a:r>
              <a:rPr lang="de-DE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Nobel </a:t>
            </a:r>
            <a:r>
              <a:rPr lang="de-DE" sz="1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Prize</a:t>
            </a:r>
            <a:r>
              <a:rPr lang="de-DE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1927</a:t>
            </a:r>
            <a:endParaRPr lang="de-DE" sz="1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0000" y="720000"/>
            <a:ext cx="4855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 scattering on relativistic electrons (</a:t>
            </a:r>
            <a:r>
              <a:rPr lang="el-GR" dirty="0" smtClean="0">
                <a:solidFill>
                  <a:srgbClr val="0000CC"/>
                </a:solidFill>
                <a:latin typeface="Times New Roman"/>
                <a:cs typeface="Times New Roman"/>
              </a:rPr>
              <a:t>γ</a:t>
            </a:r>
            <a:r>
              <a:rPr lang="de-DE" dirty="0" smtClean="0">
                <a:solidFill>
                  <a:srgbClr val="0000CC"/>
                </a:solidFill>
                <a:latin typeface="Times New Roman"/>
                <a:cs typeface="Times New Roman"/>
              </a:rPr>
              <a:t> &gt;&gt; 1)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00"/>
            <a:ext cx="970974" cy="58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4140000" y="1260000"/>
                <a:ext cx="18873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/>
                        </a:rPr>
                        <m:t>h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de-DE" sz="1200" b="0" i="0" smtClean="0">
                          <a:latin typeface="Cambria Math"/>
                          <a:ea typeface="Cambria Math"/>
                        </a:rPr>
                        <m:t>=2.3 </m:t>
                      </m:r>
                      <m:r>
                        <m:rPr>
                          <m:sty m:val="p"/>
                        </m:rPr>
                        <a:rPr lang="de-DE" sz="1200" b="0" i="0" smtClean="0">
                          <a:latin typeface="Cambria Math"/>
                          <a:ea typeface="Cambria Math"/>
                        </a:rPr>
                        <m:t>eV</m:t>
                      </m:r>
                      <m:r>
                        <a:rPr lang="de-DE" sz="1200" b="0" i="0" smtClean="0">
                          <a:latin typeface="Cambria Math"/>
                          <a:ea typeface="Cambria Math"/>
                        </a:rPr>
                        <m:t>   </m:t>
                      </m:r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≡515 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𝑛𝑚</m:t>
                          </m:r>
                        </m:e>
                      </m:d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1260000"/>
                <a:ext cx="1887312" cy="2769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140000" y="1728000"/>
                <a:ext cx="3764236" cy="497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𝑙𝑎𝑏</m:t>
                          </m:r>
                        </m:sup>
                      </m:sSubSup>
                      <m:r>
                        <a:rPr lang="de-DE" sz="1200" b="0" i="1" smtClean="0">
                          <a:latin typeface="Cambria Math"/>
                        </a:rPr>
                        <m:t>=720 </m:t>
                      </m:r>
                      <m:r>
                        <a:rPr lang="de-DE" sz="1200" b="0" i="1" smtClean="0">
                          <a:latin typeface="Cambria Math"/>
                        </a:rPr>
                        <m:t>𝑀𝑒𝑉</m:t>
                      </m:r>
                      <m:r>
                        <a:rPr lang="de-DE" sz="1200" b="0" i="1" smtClean="0">
                          <a:latin typeface="Cambria Math"/>
                        </a:rPr>
                        <m:t>   →   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=1+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𝑙𝑎𝑏</m:t>
                              </m:r>
                            </m:sup>
                          </m:sSubSup>
                          <m:d>
                            <m:dPr>
                              <m:begChr m:val="["/>
                              <m:endChr m:val="]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𝑀𝑒𝑉</m:t>
                              </m:r>
                            </m:e>
                          </m:d>
                        </m:num>
                        <m:den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931.5∙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</m:d>
                        </m:den>
                      </m:f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=1410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1728000"/>
                <a:ext cx="3764236" cy="4979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140000" y="2304000"/>
                <a:ext cx="4109266" cy="85574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=2</m:t>
                      </m:r>
                      <m:sSubSup>
                        <m:sSub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1+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2304000"/>
                <a:ext cx="4109266" cy="8557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4140000" y="3240000"/>
                <a:ext cx="2067233" cy="420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de-DE" sz="1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500" b="0" i="1" smtClean="0">
                            <a:latin typeface="Cambria Math"/>
                          </a:rPr>
                          <m:t>4</m:t>
                        </m:r>
                        <m:sSub>
                          <m:sSubPr>
                            <m:ctrlPr>
                              <a:rPr lang="de-DE" sz="1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500" b="0" i="1" smtClean="0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de-DE" sz="1500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de-DE" sz="1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5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de-DE" sz="1500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>
                          <a:rPr lang="de-DE" sz="1500" b="0" i="1" smtClean="0">
                            <a:latin typeface="Cambria Math"/>
                          </a:rPr>
                          <m:t>𝑚</m:t>
                        </m:r>
                        <m:sSup>
                          <m:sSupPr>
                            <m:ctrlPr>
                              <a:rPr lang="de-DE" sz="1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5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de-DE" sz="15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sz="15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de-DE" sz="1500" dirty="0" smtClean="0"/>
                  <a:t> </a:t>
                </a:r>
                <a:r>
                  <a:rPr lang="en-US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recoil parameter</a:t>
                </a:r>
                <a:endPara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3240000"/>
                <a:ext cx="2067233" cy="420115"/>
              </a:xfrm>
              <a:prstGeom prst="rect">
                <a:avLst/>
              </a:prstGeom>
              <a:blipFill rotWithShape="1">
                <a:blip r:embed="rId8"/>
                <a:stretch>
                  <a:fillRect r="-295" b="-14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4140000" y="3672000"/>
                <a:ext cx="4679871" cy="447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5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de-DE" sz="15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de-DE" sz="15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500" b="0" i="1" smtClean="0">
                            <a:latin typeface="Cambria Math"/>
                          </a:rPr>
                          <m:t>𝑒𝐸</m:t>
                        </m:r>
                      </m:num>
                      <m:den>
                        <m:r>
                          <a:rPr lang="de-DE" sz="1500" b="0" i="1" smtClean="0">
                            <a:latin typeface="Cambria Math"/>
                          </a:rPr>
                          <m:t>𝑚</m:t>
                        </m:r>
                        <m:sSub>
                          <m:sSubPr>
                            <m:ctrlPr>
                              <a:rPr lang="de-DE" sz="1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5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de-DE" sz="1500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  <m:r>
                          <a:rPr lang="de-DE" sz="1500" b="0" i="1" smtClean="0">
                            <a:latin typeface="Cambria Math"/>
                          </a:rPr>
                          <m:t>𝑐</m:t>
                        </m:r>
                      </m:den>
                    </m:f>
                    <m:r>
                      <a:rPr lang="de-DE" sz="15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de-DE" sz="1500" dirty="0" smtClean="0"/>
                  <a:t> </a:t>
                </a:r>
                <a:r>
                  <a:rPr lang="en-US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normalized potential vector of the laser field</a:t>
                </a:r>
                <a:endPara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3672000"/>
                <a:ext cx="4679871" cy="44755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140000" y="4140000"/>
                <a:ext cx="351878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= </a:t>
                </a:r>
                <a:r>
                  <a:rPr lang="en-US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laser electric field strength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5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15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de-DE" sz="15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de-DE" sz="15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ℏ</m:t>
                    </m:r>
                    <m:sSub>
                      <m:sSubPr>
                        <m:ctrlPr>
                          <a:rPr lang="de-DE" sz="15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5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de-DE" sz="15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4140000"/>
                <a:ext cx="3518784" cy="323165"/>
              </a:xfrm>
              <a:prstGeom prst="rect">
                <a:avLst/>
              </a:prstGeom>
              <a:blipFill rotWithShape="1">
                <a:blip r:embed="rId10"/>
                <a:stretch>
                  <a:fillRect l="-520" t="-3774" b="-1886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4140000" y="4572000"/>
                <a:ext cx="2942024" cy="469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50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de-DE" sz="15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de-DE" sz="15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5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de-DE" sz="1500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de-DE" sz="1500" b="0" i="1" smtClean="0">
                            <a:latin typeface="Cambria Math"/>
                          </a:rPr>
                          <m:t>𝑚</m:t>
                        </m:r>
                        <m:sSup>
                          <m:sSupPr>
                            <m:ctrlPr>
                              <a:rPr lang="de-DE" sz="1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5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de-DE" sz="15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sz="15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5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e-DE" sz="15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sz="1500" b="0" i="1" smtClean="0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500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de-DE" sz="15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de-DE" sz="15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de-DE" sz="1500" dirty="0" smtClean="0"/>
                  <a:t> </a:t>
                </a:r>
                <a:r>
                  <a:rPr lang="de-DE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Lorentz </a:t>
                </a:r>
                <a:r>
                  <a:rPr lang="de-DE" sz="1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</a:t>
                </a:r>
                <a:endParaRPr lang="de-DE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4572000"/>
                <a:ext cx="2942024" cy="469424"/>
              </a:xfrm>
              <a:prstGeom prst="rect">
                <a:avLst/>
              </a:prstGeom>
              <a:blipFill rotWithShape="1">
                <a:blip r:embed="rId11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4140000" y="5112000"/>
            <a:ext cx="3289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frequency amplification: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140000" y="5400000"/>
            <a:ext cx="3562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head-on collision 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1200" dirty="0" smtClean="0">
                <a:latin typeface="Times New Roman"/>
                <a:cs typeface="Times New Roman"/>
              </a:rPr>
              <a:t>θ</a:t>
            </a:r>
            <a:r>
              <a:rPr lang="de-DE" sz="1200" baseline="-25000" dirty="0" smtClean="0">
                <a:latin typeface="Times New Roman"/>
                <a:cs typeface="Times New Roman"/>
              </a:rPr>
              <a:t>L</a:t>
            </a:r>
            <a:r>
              <a:rPr lang="de-DE" sz="1200" dirty="0" smtClean="0">
                <a:latin typeface="Times New Roman"/>
                <a:cs typeface="Times New Roman"/>
              </a:rPr>
              <a:t> = 0</a:t>
            </a:r>
            <a:r>
              <a:rPr lang="de-DE" sz="1200" baseline="30000" dirty="0" smtClean="0">
                <a:latin typeface="Times New Roman"/>
                <a:cs typeface="Times New Roman"/>
              </a:rPr>
              <a:t>0</a:t>
            </a:r>
            <a:r>
              <a:rPr lang="de-DE" sz="1200" dirty="0" smtClean="0">
                <a:latin typeface="Times New Roman"/>
                <a:cs typeface="Times New Roman"/>
              </a:rPr>
              <a:t>) &amp; </a:t>
            </a:r>
            <a:r>
              <a:rPr lang="en-US" sz="1200" dirty="0" smtClean="0">
                <a:latin typeface="Times New Roman"/>
                <a:cs typeface="Times New Roman"/>
              </a:rPr>
              <a:t>backscattering</a:t>
            </a:r>
            <a:r>
              <a:rPr lang="de-DE" sz="1200" dirty="0" smtClean="0">
                <a:latin typeface="Times New Roman"/>
                <a:cs typeface="Times New Roman"/>
              </a:rPr>
              <a:t> (</a:t>
            </a:r>
            <a:r>
              <a:rPr lang="el-GR" sz="1200" dirty="0" smtClean="0">
                <a:latin typeface="Times New Roman"/>
                <a:cs typeface="Times New Roman"/>
              </a:rPr>
              <a:t>θ</a:t>
            </a:r>
            <a:r>
              <a:rPr lang="el-GR" sz="1200" baseline="-25000" dirty="0" smtClean="0">
                <a:latin typeface="Times New Roman"/>
                <a:cs typeface="Times New Roman"/>
              </a:rPr>
              <a:t>γ</a:t>
            </a:r>
            <a:r>
              <a:rPr lang="de-DE" sz="1200" dirty="0" smtClean="0">
                <a:latin typeface="Times New Roman"/>
                <a:cs typeface="Times New Roman"/>
              </a:rPr>
              <a:t> = 0</a:t>
            </a:r>
            <a:r>
              <a:rPr lang="de-DE" sz="1200" baseline="30000" dirty="0" smtClean="0">
                <a:latin typeface="Times New Roman"/>
                <a:cs typeface="Times New Roman"/>
              </a:rPr>
              <a:t>0</a:t>
            </a:r>
            <a:r>
              <a:rPr lang="de-DE" sz="1200" dirty="0" smtClean="0">
                <a:latin typeface="Times New Roman"/>
                <a:cs typeface="Times New Roman"/>
              </a:rPr>
              <a:t>)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4140000" y="5760000"/>
                <a:ext cx="1409232" cy="40107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4</m:t>
                      </m:r>
                      <m:sSubSup>
                        <m:sSub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5760000"/>
                <a:ext cx="1409232" cy="40107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5724080" y="5822036"/>
                <a:ext cx="10081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18.3 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𝑀𝑒𝑉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080" y="5822036"/>
                <a:ext cx="1008160" cy="2769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23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Scattered photons in collision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00"/>
            <a:ext cx="970974" cy="58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66" y="612000"/>
            <a:ext cx="3905250" cy="22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2520000" y="4118566"/>
                <a:ext cx="2628000" cy="53457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Luminosity:  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𝐿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sub>
                          <m:sup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0" y="4118566"/>
                <a:ext cx="2628000" cy="534570"/>
              </a:xfrm>
              <a:prstGeom prst="rect">
                <a:avLst/>
              </a:prstGeom>
              <a:blipFill rotWithShape="1">
                <a:blip r:embed="rId4"/>
                <a:stretch>
                  <a:fillRect l="-161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4140000" y="2988000"/>
                <a:ext cx="45454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cs typeface="Times New Roman" panose="02020603050405020304" pitchFamily="18" charset="0"/>
                        </a:rPr>
                        <m:t>=0.5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de-DE" sz="1400" b="0" i="1" smtClean="0">
                          <a:latin typeface="Cambria Math"/>
                          <a:cs typeface="Times New Roman" panose="02020603050405020304" pitchFamily="18" charset="0"/>
                        </a:rPr>
                        <m:t>h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=2.4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𝑒𝑉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=3.86∙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−19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≡515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𝑛𝑚</m:t>
                          </m:r>
                        </m:e>
                      </m:d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2988000"/>
                <a:ext cx="4545475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4140000" y="3384000"/>
                <a:ext cx="15629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1.3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18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3384000"/>
                <a:ext cx="1562928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7380000" y="4248000"/>
                <a:ext cx="10771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=15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de-DE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000" y="4248000"/>
                <a:ext cx="1077154" cy="2769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2520000" y="2987999"/>
                <a:ext cx="1029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𝑄</m:t>
                      </m:r>
                      <m:r>
                        <a:rPr lang="de-DE" sz="1400" b="0" i="1" smtClean="0">
                          <a:latin typeface="Cambria Math"/>
                        </a:rPr>
                        <m:t>=1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𝑛𝐶</m:t>
                          </m:r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0" y="2987999"/>
                <a:ext cx="1029193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2268000" y="3384000"/>
                <a:ext cx="15864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6.25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000" y="3384000"/>
                <a:ext cx="1586460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4716000" y="4201833"/>
                <a:ext cx="479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de-D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00" y="4201833"/>
                <a:ext cx="479940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2520000" y="5040000"/>
                <a:ext cx="3047309" cy="39151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γ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-ray rate</a:t>
                </a:r>
                <a:r>
                  <a:rPr lang="de-DE" dirty="0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de-DE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b>
                    </m:sSub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𝑇h𝑜𝑚𝑠𝑜𝑛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0" y="5040000"/>
                <a:ext cx="3047309" cy="391517"/>
              </a:xfrm>
              <a:prstGeom prst="rect">
                <a:avLst/>
              </a:prstGeom>
              <a:blipFill rotWithShape="1">
                <a:blip r:embed="rId11"/>
                <a:stretch>
                  <a:fillRect l="-1394" t="-6061" b="-1666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7380000" y="5112000"/>
                <a:ext cx="17488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=0.67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−24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000" y="5112000"/>
                <a:ext cx="1748877" cy="2769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5112000" y="4232610"/>
                <a:ext cx="22051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/>
                          <a:ea typeface="Cambria Math"/>
                        </a:rPr>
                        <m:t>≅</m:t>
                      </m:r>
                      <m:sSup>
                        <m:sSupPr>
                          <m:ctrlPr>
                            <a:rPr lang="de-DE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2.9∙10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32</m:t>
                          </m:r>
                        </m:sup>
                      </m:sSup>
                      <m:r>
                        <a:rPr lang="de-DE" sz="1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000" y="4232610"/>
                <a:ext cx="2205155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5508000" y="5081868"/>
                <a:ext cx="15790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2∙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p>
                      </m:sSup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000" y="5081868"/>
                <a:ext cx="1579087" cy="307777"/>
              </a:xfrm>
              <a:prstGeom prst="rect">
                <a:avLst/>
              </a:prstGeom>
              <a:blipFill rotWithShape="1">
                <a:blip r:embed="rId1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feld 27"/>
          <p:cNvSpPr txBox="1"/>
          <p:nvPr/>
        </p:nvSpPr>
        <p:spPr>
          <a:xfrm>
            <a:off x="5796136" y="5373216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(full spectrum)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876256" y="1702549"/>
            <a:ext cx="1684500" cy="64633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Yag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J-class laser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Peta (10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Watt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452000" y="5580000"/>
                <a:ext cx="1091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repetition rate:</a:t>
                </a:r>
                <a:endPara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DE" sz="12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=3.2 </m:t>
                    </m:r>
                    <m:r>
                      <a:rPr lang="de-DE" sz="12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𝑘𝐻𝑧</m:t>
                    </m:r>
                  </m:oMath>
                </a14:m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000" y="5580000"/>
                <a:ext cx="1091966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3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Thomson scattering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720000"/>
            <a:ext cx="17145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78480" y="2700000"/>
            <a:ext cx="107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J. Thomson</a:t>
            </a: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Nobel prize 1906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6" y="900000"/>
            <a:ext cx="3429297" cy="202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360001" y="3717032"/>
            <a:ext cx="85324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Thomson scattering = elastic scattering of electromagnetic radiation by an electron at rest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electric and magnetic components of the incident wave act on the electron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electron acceleration is mainly due to the electric field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/>
                <a:cs typeface="Times New Roman"/>
              </a:rPr>
              <a:t>→ the electron will move in the direction of the oscillating electric field</a:t>
            </a:r>
          </a:p>
          <a:p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dirty="0" smtClean="0">
                <a:latin typeface="Times New Roman"/>
                <a:cs typeface="Times New Roman"/>
              </a:rPr>
              <a:t>→ the moving electron will radiate electromagnetic dipole radiation</a:t>
            </a:r>
          </a:p>
          <a:p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dirty="0" smtClean="0">
                <a:latin typeface="Times New Roman"/>
                <a:cs typeface="Times New Roman"/>
              </a:rPr>
              <a:t>→ the radiation is emitted mostly in a direction perpendicular to the motion of 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               the electron</a:t>
            </a:r>
          </a:p>
          <a:p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dirty="0" smtClean="0">
                <a:latin typeface="Times New Roman"/>
                <a:cs typeface="Times New Roman"/>
              </a:rPr>
              <a:t>→ the radiation will be polarized in a direction along the electron motion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00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Thomson scattering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720000"/>
            <a:ext cx="17145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78480" y="2700000"/>
            <a:ext cx="107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J. Thomson</a:t>
            </a: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Nobel prize 1906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6" y="900000"/>
            <a:ext cx="3429297" cy="202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540000" y="3420000"/>
                <a:ext cx="2680862" cy="570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420000"/>
                <a:ext cx="2680862" cy="5702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540000" y="4140000"/>
                <a:ext cx="3349122" cy="628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600" b="0" i="1" smtClean="0">
                          <a:latin typeface="Cambria Math"/>
                        </a:rPr>
                        <m:t>=2.818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−15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140000"/>
                <a:ext cx="3349122" cy="6282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40000" y="5076000"/>
                <a:ext cx="7634975" cy="81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DE" sz="16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den>
                          </m:f>
                          <m:r>
                            <a:rPr lang="de-DE" sz="1600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</m:nary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de-DE" sz="16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de-DE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8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1600" b="0" i="1" smtClean="0">
                          <a:latin typeface="Cambria Math"/>
                        </a:rPr>
                        <m:t>=6.65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−29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=0.665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076000"/>
                <a:ext cx="7634975" cy="81285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4320000" y="3551221"/>
            <a:ext cx="1947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cross section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320000" y="4300235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 electron radius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5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540000"/>
            <a:ext cx="9144000" cy="601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Photons in the universe</a:t>
            </a:r>
            <a:endParaRPr lang="en-US" dirty="0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576000"/>
            <a:ext cx="8904762" cy="589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440000"/>
            <a:ext cx="8245715" cy="378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54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Scattered photons in collision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00"/>
            <a:ext cx="970974" cy="58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0" y="4860000"/>
            <a:ext cx="4320000" cy="166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720000" y="1422978"/>
            <a:ext cx="7574280" cy="3353753"/>
            <a:chOff x="720000" y="720000"/>
            <a:chExt cx="7574280" cy="335375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00" y="720000"/>
              <a:ext cx="7574280" cy="3353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4139952" y="864000"/>
              <a:ext cx="31418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de-DE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0</a:t>
              </a:r>
              <a:endParaRPr lang="de-D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1584000" y="864000"/>
              <a:ext cx="31418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de-DE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l-GR" sz="1200" dirty="0" smtClean="0">
                  <a:latin typeface="Times New Roman"/>
                  <a:cs typeface="Times New Roman"/>
                </a:rPr>
                <a:t>π</a:t>
              </a:r>
              <a:endParaRPr lang="de-D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060000" y="576000"/>
                <a:ext cx="3232615" cy="6860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sSubSup>
                        <m:sSubSup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1+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0" y="576000"/>
                <a:ext cx="3232615" cy="6860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592000" y="2934978"/>
                <a:ext cx="77861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/>
                        </a:rPr>
                        <m:t>𝑠𝑖𝑛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=1/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000" y="2934978"/>
                <a:ext cx="778611" cy="184666"/>
              </a:xfrm>
              <a:prstGeom prst="rect">
                <a:avLst/>
              </a:prstGeom>
              <a:blipFill rotWithShape="1">
                <a:blip r:embed="rId6"/>
                <a:stretch>
                  <a:fillRect l="-3906" r="-3906" b="-290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 rot="19200000">
            <a:off x="4232332" y="1609737"/>
            <a:ext cx="904094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Compton edge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60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Compton backscattering</a:t>
            </a:r>
            <a:endParaRPr lang="en-US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900000"/>
            <a:ext cx="8062858" cy="313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4320000"/>
            <a:ext cx="4586667" cy="1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5724000"/>
            <a:ext cx="6160001" cy="79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00" y="576000"/>
            <a:ext cx="3677143" cy="64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89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Compton scattering of laser light</a:t>
            </a:r>
            <a:endParaRPr lang="en-US" dirty="0"/>
          </a:p>
        </p:txBody>
      </p:sp>
      <p:pic>
        <p:nvPicPr>
          <p:cNvPr id="38914" name="Picture 2" descr="https://inspirehep.net/record/1306631/files/figure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720000"/>
            <a:ext cx="561403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nspirehep.net/record/1306631/files/figure2b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00" y="3564000"/>
            <a:ext cx="439102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78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rays resulting after inverse Compton scattering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00" y="612000"/>
            <a:ext cx="121158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720000"/>
            <a:ext cx="36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00" y="3140968"/>
            <a:ext cx="44196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50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72000" y="-1237807"/>
            <a:ext cx="5420487" cy="906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xtreme </a:t>
            </a:r>
            <a:r>
              <a:rPr lang="en-US" b="1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ight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nfrastructure – Nuclear Physics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00"/>
            <a:ext cx="970974" cy="58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0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Resonance Fluorescence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720000"/>
            <a:ext cx="3511868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860000" y="720000"/>
                <a:ext cx="39967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Widths of particle-bound states: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Γ</m:t>
                    </m:r>
                    <m:r>
                      <a:rPr lang="el-GR" sz="160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≤10</m:t>
                    </m:r>
                    <m:r>
                      <a:rPr lang="de-DE" sz="16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𝑒𝑉</m:t>
                    </m:r>
                  </m:oMath>
                </a14:m>
                <a:endParaRPr lang="en-US" sz="1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720000"/>
                <a:ext cx="3996735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457" t="-5357" b="-2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756000" y="2924944"/>
            <a:ext cx="642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-Wigner absorption resonance curve for isolated resonance: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160000" y="3420000"/>
                <a:ext cx="4864473" cy="674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</m:acc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/>
                                          <a:ea typeface="Cambria Math"/>
                                        </a:rPr>
                                        <m:t>Γ</m:t>
                                      </m:r>
                                    </m:num>
                                    <m:den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type m:val="li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0" y="3420000"/>
                <a:ext cx="4864473" cy="6749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720000" y="4248000"/>
                <a:ext cx="71930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Resonance cross section can be very large: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≅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200 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(for </a:t>
                </a:r>
                <a:r>
                  <a:rPr lang="el-GR" sz="1400" dirty="0" smtClean="0">
                    <a:latin typeface="Times New Roman"/>
                    <a:cs typeface="Times New Roman"/>
                  </a:rPr>
                  <a:t>Γ</a:t>
                </a:r>
                <a:r>
                  <a:rPr lang="de-DE" sz="1400" baseline="-25000" dirty="0" smtClean="0">
                    <a:latin typeface="Times New Roman"/>
                    <a:cs typeface="Times New Roman"/>
                  </a:rPr>
                  <a:t>0</a:t>
                </a:r>
                <a:r>
                  <a:rPr lang="de-DE" sz="1400" dirty="0" smtClean="0">
                    <a:latin typeface="Times New Roman"/>
                    <a:cs typeface="Times New Roman"/>
                  </a:rPr>
                  <a:t> = </a:t>
                </a:r>
                <a:r>
                  <a:rPr lang="el-GR" sz="1400" dirty="0" smtClean="0">
                    <a:latin typeface="Times New Roman"/>
                    <a:cs typeface="Times New Roman"/>
                  </a:rPr>
                  <a:t>Γ</a:t>
                </a:r>
                <a:r>
                  <a:rPr lang="de-DE" sz="1400" dirty="0" smtClean="0">
                    <a:latin typeface="Times New Roman"/>
                    <a:cs typeface="Times New Roman"/>
                  </a:rPr>
                  <a:t>, 5 </a:t>
                </a:r>
                <a:r>
                  <a:rPr lang="de-DE" sz="1400" dirty="0" err="1" smtClean="0">
                    <a:latin typeface="Times New Roman"/>
                    <a:cs typeface="Times New Roman"/>
                  </a:rPr>
                  <a:t>MeV</a:t>
                </a:r>
                <a:r>
                  <a:rPr lang="de-DE" sz="1400" dirty="0" smtClean="0">
                    <a:latin typeface="Times New Roman"/>
                    <a:cs typeface="Times New Roman"/>
                  </a:rPr>
                  <a:t>)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248000"/>
                <a:ext cx="7193059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08" t="-8333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720000" y="4859868"/>
            <a:ext cx="6073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mg, A~200 </a:t>
            </a:r>
            <a:r>
              <a:rPr lang="en-US" sz="1400" dirty="0" smtClean="0">
                <a:latin typeface="Times New Roman"/>
                <a:cs typeface="Times New Roman"/>
              </a:rPr>
              <a:t>→ </a:t>
            </a:r>
            <a:r>
              <a:rPr lang="en-US" sz="1400" dirty="0" err="1" smtClean="0">
                <a:latin typeface="Times New Roman"/>
                <a:cs typeface="Times New Roman"/>
              </a:rPr>
              <a:t>N</a:t>
            </a:r>
            <a:r>
              <a:rPr lang="en-US" sz="1400" baseline="-25000" dirty="0" err="1" smtClean="0">
                <a:latin typeface="Times New Roman"/>
                <a:cs typeface="Times New Roman"/>
              </a:rPr>
              <a:t>target</a:t>
            </a:r>
            <a:r>
              <a:rPr lang="en-US" sz="1400" dirty="0" smtClean="0">
                <a:latin typeface="Times New Roman"/>
                <a:cs typeface="Times New Roman"/>
              </a:rPr>
              <a:t> = 3·10</a:t>
            </a:r>
            <a:r>
              <a:rPr lang="en-US" sz="1400" baseline="30000" dirty="0" smtClean="0">
                <a:latin typeface="Times New Roman"/>
                <a:cs typeface="Times New Roman"/>
              </a:rPr>
              <a:t>19</a:t>
            </a:r>
            <a:r>
              <a:rPr lang="en-US" sz="1400" dirty="0" smtClean="0">
                <a:latin typeface="Times New Roman"/>
                <a:cs typeface="Times New Roman"/>
              </a:rPr>
              <a:t>, N</a:t>
            </a:r>
            <a:r>
              <a:rPr lang="el-GR" sz="1400" baseline="-25000" dirty="0" smtClean="0">
                <a:latin typeface="Times New Roman"/>
                <a:cs typeface="Times New Roman"/>
              </a:rPr>
              <a:t>γ</a:t>
            </a:r>
            <a:r>
              <a:rPr lang="de-DE" sz="1400" dirty="0" smtClean="0">
                <a:latin typeface="Times New Roman"/>
                <a:cs typeface="Times New Roman"/>
              </a:rPr>
              <a:t> = 100, </a:t>
            </a:r>
            <a:r>
              <a:rPr lang="en-US" sz="1400" dirty="0" smtClean="0">
                <a:latin typeface="Times New Roman"/>
                <a:cs typeface="Times New Roman"/>
              </a:rPr>
              <a:t> event rate = 0.6 [s</a:t>
            </a:r>
            <a:r>
              <a:rPr lang="en-US" sz="1400" baseline="30000" dirty="0" smtClean="0">
                <a:latin typeface="Times New Roman"/>
                <a:cs typeface="Times New Roman"/>
              </a:rPr>
              <a:t>-1</a:t>
            </a:r>
            <a:r>
              <a:rPr lang="en-US" sz="1400" dirty="0" smtClean="0">
                <a:latin typeface="Times New Roman"/>
                <a:cs typeface="Times New Roman"/>
              </a:rPr>
              <a:t>]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5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Resonance Fluorescence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4860000" y="900000"/>
            <a:ext cx="412164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 rate estimate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de-DE" dirty="0" smtClean="0">
                <a:latin typeface="Times New Roman"/>
                <a:cs typeface="Times New Roman"/>
              </a:rPr>
              <a:t>/(s eV) in 100 </a:t>
            </a:r>
            <a:r>
              <a:rPr lang="en-US" dirty="0" smtClean="0">
                <a:latin typeface="Times New Roman"/>
                <a:cs typeface="Times New Roman"/>
              </a:rPr>
              <a:t>macro pulses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latin typeface="Times New Roman"/>
                <a:cs typeface="Times New Roman"/>
              </a:rPr>
              <a:t>100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de-DE" dirty="0" smtClean="0">
                <a:latin typeface="Times New Roman"/>
                <a:cs typeface="Times New Roman"/>
              </a:rPr>
              <a:t>/(s eV) </a:t>
            </a:r>
            <a:r>
              <a:rPr lang="en-US" dirty="0" smtClean="0">
                <a:latin typeface="Times New Roman"/>
                <a:cs typeface="Times New Roman"/>
              </a:rPr>
              <a:t>per macro pulse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/>
                <a:cs typeface="Times New Roman"/>
              </a:rPr>
              <a:t>example: 10 mg, A ~ 200 target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/>
                <a:cs typeface="Times New Roman"/>
              </a:rPr>
              <a:t>resonance width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de-DE" dirty="0" smtClean="0">
                <a:latin typeface="Times New Roman"/>
                <a:cs typeface="Times New Roman"/>
              </a:rPr>
              <a:t> = 1 eV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latin typeface="Times New Roman"/>
                <a:cs typeface="Times New Roman"/>
              </a:rPr>
              <a:t>2 </a:t>
            </a:r>
            <a:r>
              <a:rPr lang="en-US" dirty="0" smtClean="0">
                <a:latin typeface="Times New Roman"/>
                <a:cs typeface="Times New Roman"/>
              </a:rPr>
              <a:t>excitations per macro pulse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/>
                <a:cs typeface="Times New Roman"/>
              </a:rPr>
              <a:t>0.6 photons per macro pulse in detector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/>
                <a:cs typeface="Times New Roman"/>
              </a:rPr>
              <a:t>pp-count rate 6 Hz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/>
                <a:cs typeface="Times New Roman"/>
              </a:rPr>
              <a:t>1000 counts per 3 min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552000" y="4680000"/>
            <a:ext cx="23583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detectors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rings at 90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127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100%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angle ~ 1%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photopeak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/>
                <a:cs typeface="Times New Roman"/>
              </a:rPr>
              <a:t>ε</a:t>
            </a:r>
            <a:r>
              <a:rPr lang="de-DE" baseline="-25000" dirty="0" smtClean="0">
                <a:latin typeface="Times New Roman"/>
                <a:cs typeface="Times New Roman"/>
              </a:rPr>
              <a:t>pp</a:t>
            </a:r>
            <a:r>
              <a:rPr lang="de-DE" dirty="0" smtClean="0">
                <a:latin typeface="Times New Roman"/>
                <a:cs typeface="Times New Roman"/>
              </a:rPr>
              <a:t> ~ 3%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900000"/>
            <a:ext cx="359378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00"/>
            <a:ext cx="970974" cy="58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0" y="4680000"/>
            <a:ext cx="1557143" cy="165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00000" y="4680000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narrow band width 0.5%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0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Resonance Fluorescence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00"/>
            <a:ext cx="970974" cy="58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2700000"/>
            <a:ext cx="7352382" cy="297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00000" y="1440000"/>
            <a:ext cx="766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narrow bandwidth allows selective excitation and detection of decay channels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70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Deformation </a:t>
            </a:r>
            <a:r>
              <a:rPr lang="en-US" smtClean="0"/>
              <a:t>and scissors </a:t>
            </a:r>
            <a:r>
              <a:rPr lang="en-US" dirty="0"/>
              <a:t>m</a:t>
            </a:r>
            <a:r>
              <a:rPr lang="en-US" smtClean="0"/>
              <a:t>ode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00"/>
            <a:ext cx="970974" cy="58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980000"/>
            <a:ext cx="71818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160000" y="1080000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 to intrinsic excitations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production on the sun</a:t>
            </a:r>
            <a:endParaRPr lang="en-US" dirty="0"/>
          </a:p>
        </p:txBody>
      </p:sp>
      <p:pic>
        <p:nvPicPr>
          <p:cNvPr id="5" name="Picture 2" descr="pris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0" y="720000"/>
            <a:ext cx="65532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5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lines of hydrogen</a:t>
            </a:r>
            <a:endParaRPr lang="en-US" dirty="0"/>
          </a:p>
        </p:txBody>
      </p:sp>
      <p:pic>
        <p:nvPicPr>
          <p:cNvPr id="5" name="Picture 2" descr="pris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0" y="819869"/>
            <a:ext cx="65532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908000" y="819869"/>
            <a:ext cx="1483098" cy="46166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dirty="0" smtClean="0">
                <a:cs typeface="Times New Roman" panose="02020603050405020304" pitchFamily="18" charset="0"/>
              </a:rPr>
              <a:t>absorption</a:t>
            </a:r>
            <a:endParaRPr lang="en-US" altLang="de-DE" dirty="0">
              <a:cs typeface="Times New Roman" panose="02020603050405020304" pitchFamily="18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2597105" y="1281192"/>
            <a:ext cx="757238" cy="3281363"/>
            <a:chOff x="1827" y="1296"/>
            <a:chExt cx="477" cy="2067"/>
          </a:xfrm>
        </p:grpSpPr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1846" y="1776"/>
              <a:ext cx="192" cy="1587"/>
            </a:xfrm>
            <a:prstGeom prst="rect">
              <a:avLst/>
            </a:prstGeom>
            <a:solidFill>
              <a:srgbClr val="FFFF00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H="1">
              <a:off x="2016" y="1296"/>
              <a:ext cx="288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 rot="16200000">
              <a:off x="1529" y="2847"/>
              <a:ext cx="81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hydrogen gas</a:t>
              </a:r>
              <a:endPara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7020555" y="178518"/>
            <a:ext cx="2063753" cy="6346825"/>
            <a:chOff x="4677" y="305"/>
            <a:chExt cx="1300" cy="3998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8" y="720"/>
              <a:ext cx="368" cy="3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5376" y="493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4677" y="305"/>
              <a:ext cx="1300" cy="23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absorption spectrum</a:t>
              </a:r>
              <a:endPara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90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production on the sun</a:t>
            </a:r>
            <a:endParaRPr lang="en-US" dirty="0"/>
          </a:p>
        </p:txBody>
      </p:sp>
      <p:sp>
        <p:nvSpPr>
          <p:cNvPr id="14" name="Foliennummernplatzhalter 3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C820E0-7DD2-40B3-B379-68A148EF4D81}" type="slidenum">
              <a:rPr lang="de-DE" altLang="de-DE" smtClean="0"/>
              <a:pPr/>
              <a:t>6</a:t>
            </a:fld>
            <a:endParaRPr lang="de-DE" altLang="de-DE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296400" cy="685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0" y="0"/>
            <a:ext cx="37898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emission spectrum</a:t>
            </a:r>
            <a:endParaRPr lang="en-US" altLang="de-DE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h2roehremit-spektru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09"/>
          <a:stretch>
            <a:fillRect/>
          </a:stretch>
        </p:blipFill>
        <p:spPr bwMode="auto">
          <a:xfrm>
            <a:off x="6400800" y="-4763"/>
            <a:ext cx="2438400" cy="682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469900" y="1993900"/>
            <a:ext cx="6045200" cy="2492375"/>
            <a:chOff x="296" y="1256"/>
            <a:chExt cx="3808" cy="1570"/>
          </a:xfrm>
        </p:grpSpPr>
        <p:grpSp>
          <p:nvGrpSpPr>
            <p:cNvPr id="19" name="Group 6"/>
            <p:cNvGrpSpPr>
              <a:grpSpLocks/>
            </p:cNvGrpSpPr>
            <p:nvPr/>
          </p:nvGrpSpPr>
          <p:grpSpPr bwMode="auto">
            <a:xfrm>
              <a:off x="312" y="1256"/>
              <a:ext cx="3792" cy="1570"/>
              <a:chOff x="312" y="1256"/>
              <a:chExt cx="3792" cy="1570"/>
            </a:xfrm>
          </p:grpSpPr>
          <p:pic>
            <p:nvPicPr>
              <p:cNvPr id="21" name="Picture 7" descr="h2roehremit-spektrum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290" r="28181" b="47284"/>
              <a:stretch>
                <a:fillRect/>
              </a:stretch>
            </p:blipFill>
            <p:spPr bwMode="auto">
              <a:xfrm>
                <a:off x="312" y="1256"/>
                <a:ext cx="3792" cy="1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8"/>
              <p:cNvSpPr txBox="1">
                <a:spLocks noChangeArrowheads="1"/>
              </p:cNvSpPr>
              <p:nvPr/>
            </p:nvSpPr>
            <p:spPr bwMode="auto">
              <a:xfrm>
                <a:off x="492" y="2574"/>
                <a:ext cx="11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de-DE" sz="2000" dirty="0" smtClean="0">
                    <a:solidFill>
                      <a:srgbClr val="FFFF00"/>
                    </a:solidFill>
                  </a:rPr>
                  <a:t>wave length </a:t>
                </a:r>
                <a:r>
                  <a:rPr lang="en-US" altLang="de-DE" sz="2000" dirty="0">
                    <a:solidFill>
                      <a:srgbClr val="FFFF00"/>
                    </a:solidFill>
                  </a:rPr>
                  <a:t>nm</a:t>
                </a:r>
              </a:p>
            </p:txBody>
          </p:sp>
        </p:grpSp>
        <p:pic>
          <p:nvPicPr>
            <p:cNvPr id="20" name="Picture 9" descr="h2roehremit-spektrum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053" r="28181" b="41882"/>
            <a:stretch>
              <a:fillRect/>
            </a:stretch>
          </p:blipFill>
          <p:spPr bwMode="auto">
            <a:xfrm>
              <a:off x="296" y="2240"/>
              <a:ext cx="3792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098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analysis</a:t>
            </a:r>
            <a:endParaRPr lang="en-US" dirty="0"/>
          </a:p>
        </p:txBody>
      </p:sp>
      <p:sp>
        <p:nvSpPr>
          <p:cNvPr id="13" name="Foliennummernplatzhalter 3"/>
          <p:cNvSpPr txBox="1">
            <a:spLocks/>
          </p:cNvSpPr>
          <p:nvPr/>
        </p:nvSpPr>
        <p:spPr>
          <a:xfrm>
            <a:off x="6553200" y="6073825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16AC22-0992-4BAF-8B32-F2695AD2BB56}" type="slidenum">
              <a:rPr lang="de-DE" altLang="de-DE" smtClean="0"/>
              <a:pPr/>
              <a:t>7</a:t>
            </a:fld>
            <a:endParaRPr lang="de-DE" altLang="de-DE"/>
          </a:p>
        </p:txBody>
      </p:sp>
      <p:pic>
        <p:nvPicPr>
          <p:cNvPr id="23" name="Picture 2" descr="verschiedene-spekt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86000"/>
            <a:ext cx="76200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3"/>
          <p:cNvGrpSpPr>
            <a:grpSpLocks/>
          </p:cNvGrpSpPr>
          <p:nvPr/>
        </p:nvGrpSpPr>
        <p:grpSpPr bwMode="auto">
          <a:xfrm>
            <a:off x="1143000" y="599901"/>
            <a:ext cx="8001000" cy="1604963"/>
            <a:chOff x="720" y="720"/>
            <a:chExt cx="5040" cy="1011"/>
          </a:xfrm>
        </p:grpSpPr>
        <p:pic>
          <p:nvPicPr>
            <p:cNvPr id="25" name="Picture 4" descr="hydrogen_emis_spec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68"/>
            <a:stretch>
              <a:fillRect/>
            </a:stretch>
          </p:blipFill>
          <p:spPr bwMode="auto">
            <a:xfrm>
              <a:off x="1024" y="720"/>
              <a:ext cx="4736" cy="1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720" y="864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2400"/>
                <a:t>H</a:t>
              </a:r>
            </a:p>
          </p:txBody>
        </p:sp>
      </p:grp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548000" y="1944000"/>
            <a:ext cx="7488000" cy="12255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Spectral analysis</a:t>
            </a:r>
            <a:endParaRPr lang="en-US" alt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Kirchhoff und Bunsen:</a:t>
            </a:r>
          </a:p>
          <a:p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</a:t>
            </a:r>
            <a:r>
              <a:rPr lang="en-US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lement has a characteristic emission band  </a:t>
            </a:r>
            <a:endParaRPr lang="en-US" alt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7" descr="MaxPlan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194225"/>
            <a:ext cx="147955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288925" y="6157963"/>
            <a:ext cx="969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200"/>
              <a:t>Max Planck</a:t>
            </a:r>
          </a:p>
        </p:txBody>
      </p:sp>
    </p:spTree>
    <p:extLst>
      <p:ext uri="{BB962C8B-B14F-4D97-AF65-F5344CB8AC3E}">
        <p14:creationId xmlns:p14="http://schemas.microsoft.com/office/powerpoint/2010/main" val="232650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 autoUpdateAnimBg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Resonance Fluorescence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720000"/>
            <a:ext cx="699516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40000" y="5580000"/>
            <a:ext cx="81724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Resonance Fluorescence (NRF) is analogous to atomic resonance fluorescence but depends upon the number of protons AND the number of neutrons in the nucleus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7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Photon-nuclear reactions with MeV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-rays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560" y="948710"/>
            <a:ext cx="110680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563" y="701972"/>
            <a:ext cx="1069941" cy="96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020272" y="62068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-ray</a:t>
            </a:r>
            <a:endParaRPr lang="en-US" dirty="0"/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620000"/>
            <a:ext cx="6262858" cy="481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024000" y="835233"/>
            <a:ext cx="2706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happens?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20000" y="720000"/>
            <a:ext cx="489749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 electromagnetic interaction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 selectivity (mainly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E1, M1, E2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transitions)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195961" y="2636912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~ 8 MeV</a:t>
            </a:r>
            <a:endParaRPr lang="en-US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1619672" y="3615407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400" b="1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en-US" sz="2400" b="1" baseline="30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571999" y="1415435"/>
            <a:ext cx="2556000" cy="4173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7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7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2119</Words>
  <Application>Microsoft Office PowerPoint</Application>
  <PresentationFormat>Bildschirmpräsentation (4:3)</PresentationFormat>
  <Paragraphs>213</Paragraphs>
  <Slides>38</Slides>
  <Notes>1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 Math</vt:lpstr>
      <vt:lpstr>Symbol</vt:lpstr>
      <vt:lpstr>Times New Roman</vt:lpstr>
      <vt:lpstr>Wingdings</vt:lpstr>
      <vt:lpstr>1_Larissa</vt:lpstr>
      <vt:lpstr>Outline: Photo nuclear reaction</vt:lpstr>
      <vt:lpstr>Photons in the universe</vt:lpstr>
      <vt:lpstr>Photons in the universe</vt:lpstr>
      <vt:lpstr>Element production on the sun</vt:lpstr>
      <vt:lpstr>Spectral lines of hydrogen</vt:lpstr>
      <vt:lpstr>Element production on the sun</vt:lpstr>
      <vt:lpstr>Spectral analysis</vt:lpstr>
      <vt:lpstr>Nuclear Resonance Fluorescence</vt:lpstr>
      <vt:lpstr>Photon-nuclear reactions with MeV γ-rays</vt:lpstr>
      <vt:lpstr>Photon-nuclear reactions with MeV γ-rays</vt:lpstr>
      <vt:lpstr>Low energy photon scattering at S-DALINAC</vt:lpstr>
      <vt:lpstr>S-DALINAC at TU Darmstadt</vt:lpstr>
      <vt:lpstr>Darmstadt high intensity photon set-up</vt:lpstr>
      <vt:lpstr>Darmstadt high intensity photon set-up</vt:lpstr>
      <vt:lpstr>Spin and Parity determination using monoenergetic photons</vt:lpstr>
      <vt:lpstr>Spin and Parity determination using monoenergetic photons</vt:lpstr>
      <vt:lpstr>Absorption processes</vt:lpstr>
      <vt:lpstr>Principle of measurement and self absorption</vt:lpstr>
      <vt:lpstr>First γγ-coincidences in a γ-beam</vt:lpstr>
      <vt:lpstr>First γγ-coincidences in a γ-beam</vt:lpstr>
      <vt:lpstr>First γγ-coincidences in a γ-beam</vt:lpstr>
      <vt:lpstr>Total power received by Earth from the Sun</vt:lpstr>
      <vt:lpstr>Compton scattering and inverse Compton scattering</vt:lpstr>
      <vt:lpstr>Inverse Compton scattering</vt:lpstr>
      <vt:lpstr>Laser Compton backscattering</vt:lpstr>
      <vt:lpstr>Gamma rays resulting after inverse Compton scattering</vt:lpstr>
      <vt:lpstr>Scattered photons in collision</vt:lpstr>
      <vt:lpstr>Thomson scattering</vt:lpstr>
      <vt:lpstr>Thomson scattering</vt:lpstr>
      <vt:lpstr>Scattered photons in collision</vt:lpstr>
      <vt:lpstr>Laser Compton backscattering</vt:lpstr>
      <vt:lpstr>Inverse Compton scattering of laser light</vt:lpstr>
      <vt:lpstr>Gamma rays resulting after inverse Compton scattering</vt:lpstr>
      <vt:lpstr>Extreme Light Infrastructure – Nuclear Physics</vt:lpstr>
      <vt:lpstr>Nuclear Resonance Fluorescence</vt:lpstr>
      <vt:lpstr>Nuclear Resonance Fluorescence</vt:lpstr>
      <vt:lpstr>Nuclear Resonance Fluorescence</vt:lpstr>
      <vt:lpstr>Deformation and scissors mode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598</cp:revision>
  <dcterms:created xsi:type="dcterms:W3CDTF">2016-04-06T12:04:03Z</dcterms:created>
  <dcterms:modified xsi:type="dcterms:W3CDTF">2022-05-14T12:58:15Z</dcterms:modified>
</cp:coreProperties>
</file>