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08" r:id="rId2"/>
    <p:sldId id="309" r:id="rId3"/>
    <p:sldId id="291" r:id="rId4"/>
    <p:sldId id="289" r:id="rId5"/>
    <p:sldId id="286" r:id="rId6"/>
    <p:sldId id="292" r:id="rId7"/>
    <p:sldId id="293" r:id="rId8"/>
    <p:sldId id="272" r:id="rId9"/>
    <p:sldId id="294" r:id="rId10"/>
    <p:sldId id="270" r:id="rId11"/>
    <p:sldId id="271" r:id="rId12"/>
    <p:sldId id="295" r:id="rId13"/>
    <p:sldId id="298" r:id="rId14"/>
    <p:sldId id="297" r:id="rId15"/>
    <p:sldId id="299" r:id="rId16"/>
    <p:sldId id="300" r:id="rId17"/>
    <p:sldId id="302" r:id="rId18"/>
    <p:sldId id="301" r:id="rId19"/>
    <p:sldId id="307" r:id="rId20"/>
    <p:sldId id="303" r:id="rId21"/>
    <p:sldId id="304" r:id="rId22"/>
    <p:sldId id="273" r:id="rId23"/>
    <p:sldId id="305" r:id="rId24"/>
    <p:sldId id="306" r:id="rId25"/>
    <p:sldId id="274" r:id="rId26"/>
    <p:sldId id="275" r:id="rId2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66DAA65-F73B-4F09-A332-B8CE9BBF5C06}">
          <p14:sldIdLst>
            <p14:sldId id="308"/>
            <p14:sldId id="309"/>
            <p14:sldId id="291"/>
            <p14:sldId id="289"/>
            <p14:sldId id="286"/>
            <p14:sldId id="292"/>
            <p14:sldId id="293"/>
            <p14:sldId id="272"/>
            <p14:sldId id="294"/>
            <p14:sldId id="270"/>
            <p14:sldId id="271"/>
            <p14:sldId id="295"/>
            <p14:sldId id="298"/>
            <p14:sldId id="297"/>
            <p14:sldId id="299"/>
            <p14:sldId id="300"/>
            <p14:sldId id="302"/>
            <p14:sldId id="301"/>
            <p14:sldId id="307"/>
            <p14:sldId id="303"/>
            <p14:sldId id="304"/>
            <p14:sldId id="273"/>
            <p14:sldId id="305"/>
            <p14:sldId id="306"/>
            <p14:sldId id="274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FF99"/>
    <a:srgbClr val="FFFF66"/>
    <a:srgbClr val="E6E6E6"/>
    <a:srgbClr val="EAEAEA"/>
    <a:srgbClr val="DDDDDD"/>
    <a:srgbClr val="C4C4C4"/>
    <a:srgbClr val="C0C0C0"/>
    <a:srgbClr val="0066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647" autoAdjust="0"/>
  </p:normalViewPr>
  <p:slideViewPr>
    <p:cSldViewPr>
      <p:cViewPr varScale="1">
        <p:scale>
          <a:sx n="66" d="100"/>
          <a:sy n="66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image" Target="../media/image58.wmf"/><Relationship Id="rId7" Type="http://schemas.openxmlformats.org/officeDocument/2006/relationships/image" Target="../media/image62.wmf"/><Relationship Id="rId2" Type="http://schemas.openxmlformats.org/officeDocument/2006/relationships/image" Target="../media/image57.emf"/><Relationship Id="rId1" Type="http://schemas.openxmlformats.org/officeDocument/2006/relationships/image" Target="../media/image56.emf"/><Relationship Id="rId6" Type="http://schemas.openxmlformats.org/officeDocument/2006/relationships/image" Target="../media/image61.emf"/><Relationship Id="rId5" Type="http://schemas.openxmlformats.org/officeDocument/2006/relationships/image" Target="../media/image60.emf"/><Relationship Id="rId4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E5A71C-3DBC-4F59-884F-AEEDC74888B3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0D4B7-0143-42CE-ACBB-5FD4AF8FBEF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85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631E1E-48A7-4726-9E09-0242272EE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76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12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28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02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5660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369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08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6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708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665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41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47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59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892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57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39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92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69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0D4B7-0143-42CE-ACBB-5FD4AF8FBE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2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9902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2382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048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4664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550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977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9094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6039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646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335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14.05.2022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4544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2022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324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.j.wollersheim@gsi.d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jpeg"/><Relationship Id="rId4" Type="http://schemas.openxmlformats.org/officeDocument/2006/relationships/hyperlink" Target="https://web-docs.gsi.de/~woll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png"/><Relationship Id="rId2" Type="http://schemas.openxmlformats.org/officeDocument/2006/relationships/video" Target="file:///D:\IIT-Ropar\Accelerators\HJW\Beschleuniger.mpeg" TargetMode="External"/><Relationship Id="rId1" Type="http://schemas.microsoft.com/office/2007/relationships/media" Target="file:///D:\IIT-Ropar\Accelerators\HJW\Beschleuniger.mpeg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NUL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NUL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13" Type="http://schemas.openxmlformats.org/officeDocument/2006/relationships/oleObject" Target="../embeddings/oleObject6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3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5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60.emf"/><Relationship Id="rId18" Type="http://schemas.openxmlformats.org/officeDocument/2006/relationships/oleObject" Target="../embeddings/oleObject14.bin"/><Relationship Id="rId3" Type="http://schemas.openxmlformats.org/officeDocument/2006/relationships/image" Target="../media/image64.png"/><Relationship Id="rId7" Type="http://schemas.openxmlformats.org/officeDocument/2006/relationships/image" Target="../media/image57.emf"/><Relationship Id="rId12" Type="http://schemas.openxmlformats.org/officeDocument/2006/relationships/oleObject" Target="../embeddings/oleObject11.bin"/><Relationship Id="rId17" Type="http://schemas.openxmlformats.org/officeDocument/2006/relationships/image" Target="../media/image62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13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9.wmf"/><Relationship Id="rId5" Type="http://schemas.openxmlformats.org/officeDocument/2006/relationships/image" Target="../media/image56.emf"/><Relationship Id="rId15" Type="http://schemas.openxmlformats.org/officeDocument/2006/relationships/image" Target="../media/image61.emf"/><Relationship Id="rId10" Type="http://schemas.openxmlformats.org/officeDocument/2006/relationships/oleObject" Target="../embeddings/oleObject10.bin"/><Relationship Id="rId19" Type="http://schemas.openxmlformats.org/officeDocument/2006/relationships/image" Target="../media/image63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58.wmf"/><Relationship Id="rId14" Type="http://schemas.openxmlformats.org/officeDocument/2006/relationships/oleObject" Target="../embeddings/oleObject12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Outline: GSI accelerator facility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345839" y="620688"/>
            <a:ext cx="616226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Lecturer: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Hans-Jürgen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Wollersheim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e-mail: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h.j.wollersheim@gsi.de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web-page: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https://web-docs.gsi.de/~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wolle/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and click on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98599"/>
            <a:ext cx="1255222" cy="8686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446300" y="5301208"/>
            <a:ext cx="3961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 ion source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 linear accelerator UNILAC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synchrotron SIS-18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reaction rate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5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ion source with filament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900000"/>
            <a:ext cx="5915025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D:\web-docs\EB_at_GSI\FRS\IMAGES\MUCI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000" y="576000"/>
            <a:ext cx="2493112" cy="22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439" y="4291978"/>
            <a:ext cx="1833334" cy="1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941305" y="2780928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lti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usp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ource</a:t>
            </a: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permanent magnets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79999" y="5151978"/>
            <a:ext cx="60481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 generated from a filament and used for ionization within a gas volume. Magnetic field guides electrons towards the plasma chamber.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0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Penning ion source for gases and metals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646987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28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UNI</a:t>
            </a:r>
            <a:r>
              <a:rPr lang="en-US" dirty="0" err="1" smtClean="0"/>
              <a:t>versal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inear </a:t>
            </a:r>
            <a:r>
              <a:rPr lang="en-US" b="1" dirty="0" err="1" smtClean="0">
                <a:solidFill>
                  <a:srgbClr val="FF0000"/>
                </a:solidFill>
              </a:rPr>
              <a:t>AC</a:t>
            </a:r>
            <a:r>
              <a:rPr lang="en-US" dirty="0" err="1" smtClean="0"/>
              <a:t>celerator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000"/>
            <a:ext cx="6377940" cy="328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7" descr="eV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648" y="620688"/>
            <a:ext cx="16764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www.gsi.de/fileadmin/_migrated/pics/Quellen_offen_q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000" y="3412800"/>
            <a:ext cx="2962656" cy="312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808000" y="4680000"/>
            <a:ext cx="327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zero to 2,000,000 km/h</a:t>
            </a:r>
          </a:p>
          <a:p>
            <a:endParaRPr lang="en-US" sz="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with a voltage of 20,000 V to 130,000 V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ions will be accelerated to v/c = 0.002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068000"/>
            <a:ext cx="2674286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04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eschleuniger.mpe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64" y="1080000"/>
            <a:ext cx="27432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UNILAC</a:t>
            </a:r>
            <a:r>
              <a:rPr lang="en-US" dirty="0" smtClean="0"/>
              <a:t> </a:t>
            </a:r>
            <a:r>
              <a:rPr lang="en-US" dirty="0" err="1" smtClean="0"/>
              <a:t>Wideroe</a:t>
            </a:r>
            <a:r>
              <a:rPr lang="en-US" dirty="0" smtClean="0"/>
              <a:t> - Accelerator</a:t>
            </a:r>
            <a:endParaRPr lang="en-US" dirty="0"/>
          </a:p>
        </p:txBody>
      </p:sp>
      <p:pic>
        <p:nvPicPr>
          <p:cNvPr id="4" name="Picture 9" descr="unila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8000"/>
            <a:ext cx="550227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6120000" y="720000"/>
            <a:ext cx="239681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MHz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</a:t>
            </a:r>
            <a:r>
              <a:rPr lang="de-DE" altLang="de-DE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</a:t>
            </a:r>
            <a:endParaRPr lang="de-DE" altLang="de-DE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 descr="widero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057650"/>
            <a:ext cx="3660775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000" y="3240000"/>
            <a:ext cx="20955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4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Gas-stripper to increase acceleration efficiency</a:t>
            </a:r>
            <a:endParaRPr lang="en-US" dirty="0"/>
          </a:p>
        </p:txBody>
      </p:sp>
      <p:pic>
        <p:nvPicPr>
          <p:cNvPr id="8" name="Picture 3" descr="Stripperberei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2" y="1137901"/>
            <a:ext cx="2814638" cy="444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ild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6716"/>
            <a:ext cx="1463040" cy="87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spectr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1607554"/>
            <a:ext cx="3486912" cy="232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Figure-3-1-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r="20001" b="48605"/>
          <a:stretch>
            <a:fillRect/>
          </a:stretch>
        </p:blipFill>
        <p:spPr bwMode="auto">
          <a:xfrm>
            <a:off x="5508054" y="4288556"/>
            <a:ext cx="360045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50586" y="2863969"/>
            <a:ext cx="1091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noble gas (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2483768" y="620688"/>
            <a:ext cx="107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N·</a:t>
            </a:r>
            <a:r>
              <a:rPr lang="en-US" sz="20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b="1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4+</a:t>
            </a:r>
            <a:endParaRPr lang="en-US" sz="2000" b="1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195736" y="5765194"/>
            <a:ext cx="1696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0.13·N·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238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28+</a:t>
            </a:r>
            <a:endParaRPr lang="en-US" sz="2000" b="1" baseline="30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5220000" y="820743"/>
            <a:ext cx="3934026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 of </a:t>
            </a:r>
            <a:r>
              <a:rPr lang="en-US" sz="14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efficiency by a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</a:t>
            </a:r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28/4 = </a:t>
            </a:r>
            <a:r>
              <a:rPr lang="en-US" sz="1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but ≈ 87% of ions get lost (q ≠ 28)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80000" y="6156000"/>
            <a:ext cx="19864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v/c = 5.4% or 1.4 MeV/u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72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UNILAC </a:t>
            </a:r>
            <a:r>
              <a:rPr lang="en-US" dirty="0" smtClean="0"/>
              <a:t>Alvarez Accelerator</a:t>
            </a:r>
            <a:endParaRPr lang="en-US" dirty="0"/>
          </a:p>
        </p:txBody>
      </p:sp>
      <p:pic>
        <p:nvPicPr>
          <p:cNvPr id="4" name="Picture 3" descr="Alvares_tan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0"/>
            <a:ext cx="4409440" cy="330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000" y="2754000"/>
            <a:ext cx="5344668" cy="37810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0" y="1440000"/>
            <a:ext cx="2095500" cy="1047750"/>
          </a:xfrm>
          <a:prstGeom prst="rect">
            <a:avLst/>
          </a:prstGeom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580112" y="720000"/>
            <a:ext cx="25122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 MHz</a:t>
            </a:r>
            <a:r>
              <a:rPr lang="de-DE" altLang="de-D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frequency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standing wave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80000" y="6156000"/>
            <a:ext cx="2024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v/c = 16% or 11.4 MeV/u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47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UNILAC:</a:t>
            </a:r>
            <a:r>
              <a:rPr lang="en-US" dirty="0" smtClean="0"/>
              <a:t> Beam transfer to synchrotron SIS-18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001" y="2124000"/>
            <a:ext cx="6421429" cy="43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000"/>
            <a:ext cx="2638425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987824" y="2134017"/>
            <a:ext cx="4890826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Foil Stripper and Charge State Separation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5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GSI Synchrotron SIS-18</a:t>
            </a:r>
            <a:endParaRPr lang="en-US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40000" y="836613"/>
            <a:ext cx="7715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</a:rPr>
              <a:t>As </a:t>
            </a:r>
            <a:r>
              <a:rPr lang="en-US" altLang="de-DE" dirty="0" err="1" smtClean="0">
                <a:solidFill>
                  <a:srgbClr val="FF0000"/>
                </a:solidFill>
                <a:latin typeface="Times New Roman" pitchFamily="18" charset="0"/>
              </a:rPr>
              <a:t>linacs</a:t>
            </a: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</a:rPr>
              <a:t> are dominated by cavities, circular </a:t>
            </a:r>
            <a:r>
              <a:rPr lang="en-US" altLang="de-DE" dirty="0" err="1" smtClean="0">
                <a:solidFill>
                  <a:srgbClr val="FF0000"/>
                </a:solidFill>
                <a:latin typeface="Times New Roman" pitchFamily="18" charset="0"/>
              </a:rPr>
              <a:t>maschines</a:t>
            </a:r>
            <a:r>
              <a:rPr lang="en-US" altLang="de-DE" dirty="0" smtClean="0">
                <a:solidFill>
                  <a:srgbClr val="FF0000"/>
                </a:solidFill>
                <a:latin typeface="Times New Roman" pitchFamily="18" charset="0"/>
              </a:rPr>
              <a:t> are dominated by magnets</a:t>
            </a:r>
          </a:p>
        </p:txBody>
      </p:sp>
      <p:pic>
        <p:nvPicPr>
          <p:cNvPr id="6" name="Picture 5" descr="Stadlmann-summer-student-lecture-2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557338"/>
            <a:ext cx="3533775" cy="192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tadlmann-summer-student-lecture-20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76000"/>
            <a:ext cx="4599017" cy="345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259632" y="5013176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SIS-18 accelerating cavity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95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GSI Synchrotron SIS-18</a:t>
            </a:r>
            <a:endParaRPr lang="en-US" dirty="0"/>
          </a:p>
        </p:txBody>
      </p:sp>
      <p:pic>
        <p:nvPicPr>
          <p:cNvPr id="6146" name="Picture 2" descr="https://www.gsi.de/fileadmin/_processed_/csm_SIS18_Sektionen_03_b8813eb2b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004" y="591294"/>
            <a:ext cx="4762500" cy="413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Stadlmann-summer-student-lecture-20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83" y="3789040"/>
            <a:ext cx="4048125" cy="269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/>
          <p:cNvSpPr/>
          <p:nvPr/>
        </p:nvSpPr>
        <p:spPr>
          <a:xfrm>
            <a:off x="4788024" y="2060848"/>
            <a:ext cx="432048" cy="1080120"/>
          </a:xfrm>
          <a:prstGeom prst="ellipse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720000" y="900000"/>
            <a:ext cx="325531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Schwere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Synchrotron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Heavy Ion Synchrotron</a:t>
            </a: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accelerates ions from p to 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energy: 4 GeV (p), 2 GeV/u (Ne), 1 GeV/u (U)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 = 0.98 (p), 0.95 (Ne), 0.88 (U)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bending radius: 10 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 mag. field 18 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frequency: 0.85 – 6 MHz</a:t>
            </a:r>
          </a:p>
        </p:txBody>
      </p:sp>
      <p:sp>
        <p:nvSpPr>
          <p:cNvPr id="7" name="Ellipse 6"/>
          <p:cNvSpPr/>
          <p:nvPr/>
        </p:nvSpPr>
        <p:spPr>
          <a:xfrm>
            <a:off x="5868000" y="756000"/>
            <a:ext cx="432000" cy="432000"/>
          </a:xfrm>
          <a:prstGeom prst="ellipse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7452368" y="4149080"/>
            <a:ext cx="432000" cy="432000"/>
          </a:xfrm>
          <a:prstGeom prst="ellipse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2699792" y="2896743"/>
            <a:ext cx="2124416" cy="2061168"/>
          </a:xfrm>
          <a:prstGeom prst="straightConnector1">
            <a:avLst/>
          </a:prstGeom>
          <a:ln w="19050">
            <a:solidFill>
              <a:srgbClr val="0000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40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 – </a:t>
            </a:r>
            <a:r>
              <a:rPr lang="en-US" dirty="0" err="1" smtClean="0"/>
              <a:t>Schwere</a:t>
            </a:r>
            <a:r>
              <a:rPr lang="en-US" dirty="0" smtClean="0"/>
              <a:t> </a:t>
            </a:r>
            <a:r>
              <a:rPr lang="en-US" dirty="0" err="1" smtClean="0"/>
              <a:t>Ionen</a:t>
            </a:r>
            <a:r>
              <a:rPr lang="en-US" dirty="0" smtClean="0"/>
              <a:t> Synchrotron</a:t>
            </a:r>
            <a:endParaRPr lang="en-US" dirty="0"/>
          </a:p>
        </p:txBody>
      </p: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900113" y="692150"/>
            <a:ext cx="5245100" cy="5065713"/>
            <a:chOff x="416" y="895"/>
            <a:chExt cx="3304" cy="3191"/>
          </a:xfrm>
        </p:grpSpPr>
        <p:sp>
          <p:nvSpPr>
            <p:cNvPr id="5" name="Rectangle 67"/>
            <p:cNvSpPr>
              <a:spLocks noChangeArrowheads="1"/>
            </p:cNvSpPr>
            <p:nvPr/>
          </p:nvSpPr>
          <p:spPr bwMode="auto">
            <a:xfrm rot="9660000">
              <a:off x="1997" y="1059"/>
              <a:ext cx="121" cy="49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pic>
          <p:nvPicPr>
            <p:cNvPr id="6" name="Picture 68" descr="IngoSIS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" y="895"/>
              <a:ext cx="2916" cy="31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 Box 69"/>
            <p:cNvSpPr txBox="1">
              <a:spLocks noChangeArrowheads="1"/>
            </p:cNvSpPr>
            <p:nvPr/>
          </p:nvSpPr>
          <p:spPr bwMode="auto">
            <a:xfrm rot="17520000">
              <a:off x="610" y="3209"/>
              <a:ext cx="1235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de-DE" sz="1000" smtClean="0">
                  <a:solidFill>
                    <a:srgbClr val="000000"/>
                  </a:solidFill>
                  <a:latin typeface="Verdana" pitchFamily="34" charset="0"/>
                </a:rPr>
                <a:t>20% speed of light</a:t>
              </a:r>
            </a:p>
          </p:txBody>
        </p:sp>
        <p:sp>
          <p:nvSpPr>
            <p:cNvPr id="8" name="Text Box 70"/>
            <p:cNvSpPr txBox="1">
              <a:spLocks noChangeArrowheads="1"/>
            </p:cNvSpPr>
            <p:nvPr/>
          </p:nvSpPr>
          <p:spPr bwMode="auto">
            <a:xfrm>
              <a:off x="2060" y="2024"/>
              <a:ext cx="105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de-DE" sz="1200" smtClean="0">
                  <a:solidFill>
                    <a:srgbClr val="000000"/>
                  </a:solidFill>
                  <a:latin typeface="Verdana" pitchFamily="34" charset="0"/>
                </a:rPr>
                <a:t>deflecting magnets </a:t>
              </a:r>
            </a:p>
          </p:txBody>
        </p:sp>
        <p:sp>
          <p:nvSpPr>
            <p:cNvPr id="9" name="Text Box 71"/>
            <p:cNvSpPr txBox="1">
              <a:spLocks noChangeArrowheads="1"/>
            </p:cNvSpPr>
            <p:nvPr/>
          </p:nvSpPr>
          <p:spPr bwMode="auto">
            <a:xfrm>
              <a:off x="2056" y="2280"/>
              <a:ext cx="153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de-DE" sz="1200" smtClean="0">
                  <a:solidFill>
                    <a:srgbClr val="000000"/>
                  </a:solidFill>
                  <a:latin typeface="Verdana" pitchFamily="34" charset="0"/>
                </a:rPr>
                <a:t>focussing magnets</a:t>
              </a:r>
            </a:p>
          </p:txBody>
        </p:sp>
        <p:sp>
          <p:nvSpPr>
            <p:cNvPr id="10" name="Line 72"/>
            <p:cNvSpPr>
              <a:spLocks noChangeShapeType="1"/>
            </p:cNvSpPr>
            <p:nvPr/>
          </p:nvSpPr>
          <p:spPr bwMode="auto">
            <a:xfrm flipV="1">
              <a:off x="1744" y="2408"/>
              <a:ext cx="336" cy="2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Line 73"/>
            <p:cNvSpPr>
              <a:spLocks noChangeShapeType="1"/>
            </p:cNvSpPr>
            <p:nvPr/>
          </p:nvSpPr>
          <p:spPr bwMode="auto">
            <a:xfrm flipV="1">
              <a:off x="1660" y="2160"/>
              <a:ext cx="440" cy="41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2" name="Text Box 74"/>
            <p:cNvSpPr txBox="1">
              <a:spLocks noChangeArrowheads="1"/>
            </p:cNvSpPr>
            <p:nvPr/>
          </p:nvSpPr>
          <p:spPr bwMode="auto">
            <a:xfrm>
              <a:off x="1888" y="1368"/>
              <a:ext cx="1536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de-DE" sz="1200" smtClean="0">
                  <a:solidFill>
                    <a:srgbClr val="000000"/>
                  </a:solidFill>
                  <a:latin typeface="Verdana" pitchFamily="34" charset="0"/>
                </a:rPr>
                <a:t>acceleration</a:t>
              </a:r>
            </a:p>
          </p:txBody>
        </p:sp>
        <p:sp>
          <p:nvSpPr>
            <p:cNvPr id="13" name="Line 75"/>
            <p:cNvSpPr>
              <a:spLocks noChangeShapeType="1"/>
            </p:cNvSpPr>
            <p:nvPr/>
          </p:nvSpPr>
          <p:spPr bwMode="auto">
            <a:xfrm>
              <a:off x="2056" y="1080"/>
              <a:ext cx="144" cy="28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4" name="Rectangle 76"/>
            <p:cNvSpPr>
              <a:spLocks noChangeArrowheads="1"/>
            </p:cNvSpPr>
            <p:nvPr/>
          </p:nvSpPr>
          <p:spPr bwMode="auto">
            <a:xfrm>
              <a:off x="656" y="3800"/>
              <a:ext cx="712" cy="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5" name="Rectangle 77"/>
            <p:cNvSpPr>
              <a:spLocks noChangeArrowheads="1"/>
            </p:cNvSpPr>
            <p:nvPr/>
          </p:nvSpPr>
          <p:spPr bwMode="auto">
            <a:xfrm>
              <a:off x="2608" y="3784"/>
              <a:ext cx="712" cy="26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" name="Text Box 78"/>
            <p:cNvSpPr txBox="1">
              <a:spLocks noChangeArrowheads="1"/>
            </p:cNvSpPr>
            <p:nvPr/>
          </p:nvSpPr>
          <p:spPr bwMode="auto">
            <a:xfrm rot="17100000">
              <a:off x="2841" y="3173"/>
              <a:ext cx="960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de-DE" sz="1000" smtClean="0">
                  <a:solidFill>
                    <a:srgbClr val="000000"/>
                  </a:solidFill>
                  <a:latin typeface="Verdana" pitchFamily="34" charset="0"/>
                </a:rPr>
                <a:t>Max. 90% </a:t>
              </a:r>
            </a:p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de-DE" sz="1000" smtClean="0">
                  <a:solidFill>
                    <a:srgbClr val="000000"/>
                  </a:solidFill>
                  <a:latin typeface="Verdana" pitchFamily="34" charset="0"/>
                </a:rPr>
                <a:t>speed of light</a:t>
              </a:r>
            </a:p>
          </p:txBody>
        </p:sp>
        <p:sp>
          <p:nvSpPr>
            <p:cNvPr id="17" name="Text Box 79"/>
            <p:cNvSpPr txBox="1">
              <a:spLocks noChangeArrowheads="1"/>
            </p:cNvSpPr>
            <p:nvPr/>
          </p:nvSpPr>
          <p:spPr bwMode="auto">
            <a:xfrm>
              <a:off x="2616" y="3768"/>
              <a:ext cx="110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de-DE" sz="2000" smtClean="0">
                  <a:solidFill>
                    <a:srgbClr val="000000"/>
                  </a:solidFill>
                  <a:latin typeface="Verdana" pitchFamily="34" charset="0"/>
                </a:rPr>
                <a:t>experiment</a:t>
              </a:r>
            </a:p>
          </p:txBody>
        </p:sp>
        <p:sp>
          <p:nvSpPr>
            <p:cNvPr id="18" name="Text Box 80"/>
            <p:cNvSpPr txBox="1">
              <a:spLocks noChangeArrowheads="1"/>
            </p:cNvSpPr>
            <p:nvPr/>
          </p:nvSpPr>
          <p:spPr bwMode="auto">
            <a:xfrm>
              <a:off x="416" y="3836"/>
              <a:ext cx="8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de-DE" altLang="de-DE" sz="2000" smtClean="0">
                  <a:solidFill>
                    <a:srgbClr val="000000"/>
                  </a:solidFill>
                  <a:latin typeface="Verdana" pitchFamily="34" charset="0"/>
                </a:rPr>
                <a:t>UNILAC</a:t>
              </a:r>
            </a:p>
          </p:txBody>
        </p:sp>
        <p:sp>
          <p:nvSpPr>
            <p:cNvPr id="19" name="Rectangle 81"/>
            <p:cNvSpPr>
              <a:spLocks noChangeArrowheads="1"/>
            </p:cNvSpPr>
            <p:nvPr/>
          </p:nvSpPr>
          <p:spPr bwMode="auto">
            <a:xfrm rot="744441">
              <a:off x="1478" y="1649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0" name="Rectangle 82"/>
            <p:cNvSpPr>
              <a:spLocks noChangeArrowheads="1"/>
            </p:cNvSpPr>
            <p:nvPr/>
          </p:nvSpPr>
          <p:spPr bwMode="auto">
            <a:xfrm rot="744441">
              <a:off x="1470" y="1697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21" name="Rectangle 83"/>
            <p:cNvSpPr>
              <a:spLocks noChangeArrowheads="1"/>
            </p:cNvSpPr>
            <p:nvPr/>
          </p:nvSpPr>
          <p:spPr bwMode="auto">
            <a:xfrm rot="744441">
              <a:off x="1460" y="1743"/>
              <a:ext cx="42" cy="36"/>
            </a:xfrm>
            <a:prstGeom prst="rect">
              <a:avLst/>
            </a:prstGeom>
            <a:solidFill>
              <a:srgbClr val="FFF402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grpSp>
          <p:nvGrpSpPr>
            <p:cNvPr id="22" name="Group 84"/>
            <p:cNvGrpSpPr>
              <a:grpSpLocks/>
            </p:cNvGrpSpPr>
            <p:nvPr/>
          </p:nvGrpSpPr>
          <p:grpSpPr bwMode="auto">
            <a:xfrm rot="1825730">
              <a:off x="1728" y="1209"/>
              <a:ext cx="60" cy="130"/>
              <a:chOff x="1556" y="1745"/>
              <a:chExt cx="60" cy="130"/>
            </a:xfrm>
          </p:grpSpPr>
          <p:sp>
            <p:nvSpPr>
              <p:cNvPr id="63" name="Rectangle 85"/>
              <p:cNvSpPr>
                <a:spLocks noChangeArrowheads="1"/>
              </p:cNvSpPr>
              <p:nvPr/>
            </p:nvSpPr>
            <p:spPr bwMode="auto">
              <a:xfrm rot="744441">
                <a:off x="1574" y="1745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4" name="Rectangle 86"/>
              <p:cNvSpPr>
                <a:spLocks noChangeArrowheads="1"/>
              </p:cNvSpPr>
              <p:nvPr/>
            </p:nvSpPr>
            <p:spPr bwMode="auto">
              <a:xfrm rot="744441">
                <a:off x="1566" y="179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5" name="Rectangle 87"/>
              <p:cNvSpPr>
                <a:spLocks noChangeArrowheads="1"/>
              </p:cNvSpPr>
              <p:nvPr/>
            </p:nvSpPr>
            <p:spPr bwMode="auto">
              <a:xfrm rot="744441">
                <a:off x="1556" y="1839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23" name="Group 88"/>
            <p:cNvGrpSpPr>
              <a:grpSpLocks/>
            </p:cNvGrpSpPr>
            <p:nvPr/>
          </p:nvGrpSpPr>
          <p:grpSpPr bwMode="auto">
            <a:xfrm rot="-1949771">
              <a:off x="1448" y="2171"/>
              <a:ext cx="60" cy="130"/>
              <a:chOff x="1462" y="2173"/>
              <a:chExt cx="60" cy="130"/>
            </a:xfrm>
          </p:grpSpPr>
          <p:sp>
            <p:nvSpPr>
              <p:cNvPr id="60" name="Rectangle 89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1" name="Rectangle 90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62" name="Rectangle 91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24" name="Group 92"/>
            <p:cNvGrpSpPr>
              <a:grpSpLocks/>
            </p:cNvGrpSpPr>
            <p:nvPr/>
          </p:nvGrpSpPr>
          <p:grpSpPr bwMode="auto">
            <a:xfrm rot="-3513567">
              <a:off x="1698" y="2625"/>
              <a:ext cx="60" cy="130"/>
              <a:chOff x="1462" y="2173"/>
              <a:chExt cx="60" cy="130"/>
            </a:xfrm>
          </p:grpSpPr>
          <p:sp>
            <p:nvSpPr>
              <p:cNvPr id="57" name="Rectangle 93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8" name="Rectangle 94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9" name="Rectangle 95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25" name="Group 96"/>
            <p:cNvGrpSpPr>
              <a:grpSpLocks/>
            </p:cNvGrpSpPr>
            <p:nvPr/>
          </p:nvGrpSpPr>
          <p:grpSpPr bwMode="auto">
            <a:xfrm rot="-5313826">
              <a:off x="2140" y="2895"/>
              <a:ext cx="60" cy="130"/>
              <a:chOff x="1462" y="2173"/>
              <a:chExt cx="60" cy="130"/>
            </a:xfrm>
          </p:grpSpPr>
          <p:sp>
            <p:nvSpPr>
              <p:cNvPr id="54" name="Rectangle 97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5" name="Rectangle 98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6" name="Rectangle 99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26" name="Group 100"/>
            <p:cNvGrpSpPr>
              <a:grpSpLocks/>
            </p:cNvGrpSpPr>
            <p:nvPr/>
          </p:nvGrpSpPr>
          <p:grpSpPr bwMode="auto">
            <a:xfrm rot="3480033">
              <a:off x="2656" y="2907"/>
              <a:ext cx="60" cy="130"/>
              <a:chOff x="1462" y="2173"/>
              <a:chExt cx="60" cy="130"/>
            </a:xfrm>
          </p:grpSpPr>
          <p:sp>
            <p:nvSpPr>
              <p:cNvPr id="51" name="Rectangle 101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2" name="Rectangle 102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3" name="Rectangle 103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27" name="Group 104"/>
            <p:cNvGrpSpPr>
              <a:grpSpLocks/>
            </p:cNvGrpSpPr>
            <p:nvPr/>
          </p:nvGrpSpPr>
          <p:grpSpPr bwMode="auto">
            <a:xfrm rot="1843197">
              <a:off x="3118" y="2649"/>
              <a:ext cx="60" cy="130"/>
              <a:chOff x="1462" y="2173"/>
              <a:chExt cx="60" cy="130"/>
            </a:xfrm>
          </p:grpSpPr>
          <p:sp>
            <p:nvSpPr>
              <p:cNvPr id="48" name="Rectangle 105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9" name="Rectangle 106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50" name="Rectangle 107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28" name="Group 108"/>
            <p:cNvGrpSpPr>
              <a:grpSpLocks/>
            </p:cNvGrpSpPr>
            <p:nvPr/>
          </p:nvGrpSpPr>
          <p:grpSpPr bwMode="auto">
            <a:xfrm>
              <a:off x="3382" y="2213"/>
              <a:ext cx="60" cy="130"/>
              <a:chOff x="1462" y="2173"/>
              <a:chExt cx="60" cy="130"/>
            </a:xfrm>
          </p:grpSpPr>
          <p:sp>
            <p:nvSpPr>
              <p:cNvPr id="45" name="Rectangle 109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6" name="Rectangle 110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7" name="Rectangle 111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29" name="Group 112"/>
            <p:cNvGrpSpPr>
              <a:grpSpLocks/>
            </p:cNvGrpSpPr>
            <p:nvPr/>
          </p:nvGrpSpPr>
          <p:grpSpPr bwMode="auto">
            <a:xfrm rot="-1720344">
              <a:off x="3394" y="1693"/>
              <a:ext cx="60" cy="130"/>
              <a:chOff x="1462" y="2173"/>
              <a:chExt cx="60" cy="130"/>
            </a:xfrm>
          </p:grpSpPr>
          <p:sp>
            <p:nvSpPr>
              <p:cNvPr id="42" name="Rectangle 113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3" name="Rectangle 114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4" name="Rectangle 115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0" name="Group 116"/>
            <p:cNvGrpSpPr>
              <a:grpSpLocks/>
            </p:cNvGrpSpPr>
            <p:nvPr/>
          </p:nvGrpSpPr>
          <p:grpSpPr bwMode="auto">
            <a:xfrm rot="-3580313">
              <a:off x="3150" y="1243"/>
              <a:ext cx="60" cy="130"/>
              <a:chOff x="1462" y="2173"/>
              <a:chExt cx="60" cy="130"/>
            </a:xfrm>
          </p:grpSpPr>
          <p:sp>
            <p:nvSpPr>
              <p:cNvPr id="39" name="Rectangle 117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0" name="Rectangle 118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41" name="Rectangle 119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1" name="Group 120"/>
            <p:cNvGrpSpPr>
              <a:grpSpLocks/>
            </p:cNvGrpSpPr>
            <p:nvPr/>
          </p:nvGrpSpPr>
          <p:grpSpPr bwMode="auto">
            <a:xfrm rot="-5339222">
              <a:off x="2694" y="969"/>
              <a:ext cx="60" cy="130"/>
              <a:chOff x="1462" y="2173"/>
              <a:chExt cx="60" cy="130"/>
            </a:xfrm>
          </p:grpSpPr>
          <p:sp>
            <p:nvSpPr>
              <p:cNvPr id="36" name="Rectangle 121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7" name="Rectangle 122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8" name="Rectangle 123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  <p:grpSp>
          <p:nvGrpSpPr>
            <p:cNvPr id="32" name="Group 124"/>
            <p:cNvGrpSpPr>
              <a:grpSpLocks/>
            </p:cNvGrpSpPr>
            <p:nvPr/>
          </p:nvGrpSpPr>
          <p:grpSpPr bwMode="auto">
            <a:xfrm rot="-7164952">
              <a:off x="2188" y="959"/>
              <a:ext cx="60" cy="130"/>
              <a:chOff x="1462" y="2173"/>
              <a:chExt cx="60" cy="130"/>
            </a:xfrm>
          </p:grpSpPr>
          <p:sp>
            <p:nvSpPr>
              <p:cNvPr id="33" name="Rectangle 125"/>
              <p:cNvSpPr>
                <a:spLocks noChangeArrowheads="1"/>
              </p:cNvSpPr>
              <p:nvPr/>
            </p:nvSpPr>
            <p:spPr bwMode="auto">
              <a:xfrm rot="744441">
                <a:off x="1480" y="2173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4" name="Rectangle 126"/>
              <p:cNvSpPr>
                <a:spLocks noChangeArrowheads="1"/>
              </p:cNvSpPr>
              <p:nvPr/>
            </p:nvSpPr>
            <p:spPr bwMode="auto">
              <a:xfrm rot="744441">
                <a:off x="1472" y="2221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  <p:sp>
            <p:nvSpPr>
              <p:cNvPr id="35" name="Rectangle 127"/>
              <p:cNvSpPr>
                <a:spLocks noChangeArrowheads="1"/>
              </p:cNvSpPr>
              <p:nvPr/>
            </p:nvSpPr>
            <p:spPr bwMode="auto">
              <a:xfrm rot="744441">
                <a:off x="1462" y="2267"/>
                <a:ext cx="42" cy="36"/>
              </a:xfrm>
              <a:prstGeom prst="rect">
                <a:avLst/>
              </a:prstGeom>
              <a:solidFill>
                <a:srgbClr val="FFF40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FFFFFF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66" name="Text Box 129"/>
          <p:cNvSpPr txBox="1">
            <a:spLocks noChangeArrowheads="1"/>
          </p:cNvSpPr>
          <p:nvPr/>
        </p:nvSpPr>
        <p:spPr bwMode="auto">
          <a:xfrm rot="17520000">
            <a:off x="1451769" y="4518819"/>
            <a:ext cx="1447800" cy="2746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rgbClr val="0033CC"/>
                </a:solidFill>
                <a:latin typeface="Times New Roman" pitchFamily="18" charset="0"/>
              </a:rPr>
              <a:t>15.5% speed of light</a:t>
            </a:r>
          </a:p>
        </p:txBody>
      </p:sp>
      <p:sp>
        <p:nvSpPr>
          <p:cNvPr id="67" name="Text Box 131"/>
          <p:cNvSpPr txBox="1">
            <a:spLocks noChangeArrowheads="1"/>
          </p:cNvSpPr>
          <p:nvPr/>
        </p:nvSpPr>
        <p:spPr bwMode="auto">
          <a:xfrm>
            <a:off x="827088" y="2212975"/>
            <a:ext cx="1319212" cy="649288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rgbClr val="000000"/>
                </a:solidFill>
                <a:latin typeface="Times New Roman" pitchFamily="18" charset="0"/>
              </a:rPr>
              <a:t>eff. puls width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smtClean="0">
                <a:solidFill>
                  <a:srgbClr val="000000"/>
                </a:solidFill>
                <a:latin typeface="Times New Roman" pitchFamily="18" charset="0"/>
              </a:rPr>
              <a:t>for injection: 47</a:t>
            </a:r>
            <a:r>
              <a:rPr lang="el-GR" altLang="de-DE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de-DE" sz="1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36.2% efficiency</a:t>
            </a:r>
            <a:endParaRPr lang="el-GR" altLang="de-DE" sz="12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Text Box 134"/>
          <p:cNvSpPr txBox="1">
            <a:spLocks noChangeArrowheads="1"/>
          </p:cNvSpPr>
          <p:nvPr/>
        </p:nvSpPr>
        <p:spPr bwMode="auto">
          <a:xfrm>
            <a:off x="2673350" y="4616450"/>
            <a:ext cx="2124075" cy="406400"/>
          </a:xfrm>
          <a:prstGeom prst="rect">
            <a:avLst/>
          </a:prstGeom>
          <a:noFill/>
          <a:ln w="9525" algn="ctr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smtClean="0">
                <a:solidFill>
                  <a:srgbClr val="000000"/>
                </a:solidFill>
                <a:latin typeface="Arial" charset="0"/>
              </a:rPr>
              <a:t>period of one revolution 4.7</a:t>
            </a:r>
            <a:r>
              <a:rPr lang="el-GR" altLang="de-DE" sz="1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de-DE" sz="1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 turns will be accepted for injection</a:t>
            </a:r>
            <a:endParaRPr lang="en-US" altLang="de-DE" sz="100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9" name="Text Box 136"/>
          <p:cNvSpPr txBox="1">
            <a:spLocks noChangeArrowheads="1"/>
          </p:cNvSpPr>
          <p:nvPr/>
        </p:nvSpPr>
        <p:spPr bwMode="auto">
          <a:xfrm>
            <a:off x="6391275" y="6178550"/>
            <a:ext cx="23574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b="1" smtClean="0">
                <a:solidFill>
                  <a:srgbClr val="FF0000"/>
                </a:solidFill>
                <a:latin typeface="Times New Roman" pitchFamily="18" charset="0"/>
              </a:rPr>
              <a:t>intensity[s</a:t>
            </a:r>
            <a:r>
              <a:rPr lang="en-US" altLang="de-DE" sz="1200" b="1" baseline="30000" smtClean="0">
                <a:solidFill>
                  <a:srgbClr val="FF0000"/>
                </a:solidFill>
                <a:latin typeface="Times New Roman" pitchFamily="18" charset="0"/>
              </a:rPr>
              <a:t>-1</a:t>
            </a:r>
            <a:r>
              <a:rPr lang="en-US" altLang="de-DE" sz="1200" b="1" smtClean="0">
                <a:solidFill>
                  <a:srgbClr val="FF0000"/>
                </a:solidFill>
                <a:latin typeface="Times New Roman" pitchFamily="18" charset="0"/>
              </a:rPr>
              <a:t>]=0.5*intensity[spill</a:t>
            </a:r>
            <a:r>
              <a:rPr lang="en-US" altLang="de-DE" sz="1200" b="1" baseline="30000" smtClean="0">
                <a:solidFill>
                  <a:srgbClr val="FF0000"/>
                </a:solidFill>
                <a:latin typeface="Times New Roman" pitchFamily="18" charset="0"/>
              </a:rPr>
              <a:t>-1</a:t>
            </a:r>
            <a:r>
              <a:rPr lang="en-US" altLang="de-DE" sz="1200" b="1" smtClean="0">
                <a:solidFill>
                  <a:srgbClr val="FF0000"/>
                </a:solidFill>
                <a:latin typeface="Times New Roman" pitchFamily="18" charset="0"/>
              </a:rPr>
              <a:t>]</a:t>
            </a:r>
            <a:endParaRPr lang="en-US" altLang="de-DE" sz="12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" name="Picture 137" descr="unilac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6000"/>
            <a:ext cx="2838355" cy="56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38" descr="sis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1" y="648000"/>
            <a:ext cx="2657475" cy="211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2" name="Group 254"/>
          <p:cNvGraphicFramePr>
            <a:graphicFrameLocks/>
          </p:cNvGraphicFramePr>
          <p:nvPr/>
        </p:nvGraphicFramePr>
        <p:xfrm>
          <a:off x="6300788" y="4005263"/>
          <a:ext cx="2663825" cy="2074864"/>
        </p:xfrm>
        <a:graphic>
          <a:graphicData uri="http://schemas.openxmlformats.org/drawingml/2006/table">
            <a:tbl>
              <a:tblPr/>
              <a:tblGrid>
                <a:gridCol w="409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1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2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4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746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Number of injections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Intensity [spill</a:t>
                      </a:r>
                      <a:r>
                        <a:rPr kumimoji="0" lang="en-US" altLang="de-DE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-1</a:t>
                      </a: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] at FRS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Ion source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Date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82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58</a:t>
                      </a: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Ni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6*10</a:t>
                      </a:r>
                      <a:r>
                        <a:rPr kumimoji="0" lang="en-US" altLang="de-DE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MEVVA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3.2006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41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107</a:t>
                      </a: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Ag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3*10</a:t>
                      </a:r>
                      <a:r>
                        <a:rPr kumimoji="0" lang="en-US" altLang="de-DE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MEVVA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2.2006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41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124</a:t>
                      </a: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Xe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5*10</a:t>
                      </a:r>
                      <a:r>
                        <a:rPr kumimoji="0" lang="en-US" altLang="de-DE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MUCIS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3.2008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41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136</a:t>
                      </a: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Xe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5*10</a:t>
                      </a:r>
                      <a:r>
                        <a:rPr kumimoji="0" lang="en-US" altLang="de-DE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MEVVA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7.2006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82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208</a:t>
                      </a: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Pb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1.3*10</a:t>
                      </a:r>
                      <a:r>
                        <a:rPr kumimoji="0" lang="en-US" altLang="de-DE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PIG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3.2006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1300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238</a:t>
                      </a: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2.0*10</a:t>
                      </a:r>
                      <a:r>
                        <a:rPr kumimoji="0" lang="en-US" altLang="de-DE" sz="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PIG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3399"/>
                        </a:buClr>
                        <a:defRPr sz="1800" kern="1200">
                          <a:solidFill>
                            <a:srgbClr val="003399"/>
                          </a:solidFill>
                          <a:latin typeface="Arial" charset="0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8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6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defRPr sz="1400" kern="1200">
                          <a:solidFill>
                            <a:srgbClr val="000000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003399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de-DE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</a:rPr>
                        <a:t>9.2009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3" name="Text Box 260"/>
          <p:cNvSpPr txBox="1">
            <a:spLocks noChangeArrowheads="1"/>
          </p:cNvSpPr>
          <p:nvPr/>
        </p:nvSpPr>
        <p:spPr bwMode="auto">
          <a:xfrm>
            <a:off x="3255963" y="1674813"/>
            <a:ext cx="1196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smtClean="0">
                <a:solidFill>
                  <a:srgbClr val="000000"/>
                </a:solidFill>
                <a:latin typeface="Arial" charset="0"/>
              </a:rPr>
              <a:t>&gt; 100 000 turns/s </a:t>
            </a:r>
          </a:p>
        </p:txBody>
      </p:sp>
      <p:sp>
        <p:nvSpPr>
          <p:cNvPr id="74" name="Text Box 261"/>
          <p:cNvSpPr txBox="1">
            <a:spLocks noChangeArrowheads="1"/>
          </p:cNvSpPr>
          <p:nvPr/>
        </p:nvSpPr>
        <p:spPr bwMode="auto">
          <a:xfrm>
            <a:off x="3471863" y="2679700"/>
            <a:ext cx="771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smtClean="0">
                <a:solidFill>
                  <a:srgbClr val="000000"/>
                </a:solidFill>
                <a:latin typeface="Arial" charset="0"/>
              </a:rPr>
              <a:t>( &lt; 1.8 T 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2703513" y="6120000"/>
                <a:ext cx="3646639" cy="3357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900</m:t>
                      </m:r>
                      <m:r>
                        <a:rPr lang="de-DE" sz="1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de-DE" sz="1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>
                        <a:rPr lang="de-DE" sz="1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900∙</m:t>
                          </m:r>
                          <m:sSup>
                            <m:sSupPr>
                              <m:ctrlP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−6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de-DE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∙130∙</m:t>
                          </m:r>
                          <m:sSup>
                            <m:sSupPr>
                              <m:ctrlP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−6</m:t>
                              </m:r>
                            </m:sup>
                          </m:sSup>
                        </m:num>
                        <m:den>
                          <m:r>
                            <a:rPr lang="de-DE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73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𝑐h𝑎𝑟𝑔𝑒</m:t>
                              </m:r>
                            </m:e>
                          </m:d>
                          <m:r>
                            <a:rPr lang="de-DE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∙1.6∙</m:t>
                          </m:r>
                          <m:sSup>
                            <m:sSupPr>
                              <m:ctrlP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−19</m:t>
                              </m:r>
                            </m:sup>
                          </m:sSup>
                          <m:d>
                            <m:dPr>
                              <m:begChr m:val="["/>
                              <m:endChr m:val="]"/>
                              <m:ctrlP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</m:den>
                      </m:f>
                      <m:r>
                        <a:rPr lang="de-DE" sz="1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=1.0∙</m:t>
                      </m:r>
                      <m:sSup>
                        <m:sSupPr>
                          <m:ctrlPr>
                            <a:rPr lang="de-DE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1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sup>
                      </m:sSup>
                      <m:r>
                        <a:rPr lang="de-DE" sz="1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1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𝑝𝑎𝑟𝑡𝑖𝑐𝑙𝑒𝑠</m:t>
                      </m:r>
                      <m:r>
                        <a:rPr lang="de-DE" sz="1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de-DE" sz="1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10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513" y="6120000"/>
                <a:ext cx="3646639" cy="335798"/>
              </a:xfrm>
              <a:prstGeom prst="rect">
                <a:avLst/>
              </a:prstGeom>
              <a:blipFill>
                <a:blip r:embed="rId6"/>
                <a:stretch>
                  <a:fillRect l="-334" b="-1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feld 74"/>
              <p:cNvSpPr txBox="1"/>
              <p:nvPr/>
            </p:nvSpPr>
            <p:spPr>
              <a:xfrm>
                <a:off x="6768000" y="2880000"/>
                <a:ext cx="2040559" cy="21762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sz="1000" b="0" i="1" smtClean="0">
                        <a:latin typeface="Cambria Math" panose="02040503050406030204" pitchFamily="18" charset="0"/>
                      </a:rPr>
                      <m:t>1.0</m:t>
                    </m:r>
                    <m:r>
                      <a:rPr lang="de-DE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de-DE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sup>
                    </m:sSup>
                    <m:r>
                      <a:rPr lang="de-DE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de-DE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0.362</m:t>
                        </m:r>
                      </m:num>
                      <m:den>
                        <m:r>
                          <a:rPr lang="de-DE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de-DE" sz="1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=1.8∙</m:t>
                    </m:r>
                    <m:sSup>
                      <m:sSupPr>
                        <m:ctrlPr>
                          <a:rPr lang="de-DE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sz="1000" dirty="0" smtClean="0"/>
                  <a:t> particles/s</a:t>
                </a:r>
                <a:endParaRPr lang="en-US" sz="1000" dirty="0"/>
              </a:p>
            </p:txBody>
          </p:sp>
        </mc:Choice>
        <mc:Fallback xmlns="">
          <p:sp>
            <p:nvSpPr>
              <p:cNvPr id="75" name="Textfeld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000" y="2880000"/>
                <a:ext cx="2040559" cy="217624"/>
              </a:xfrm>
              <a:prstGeom prst="rect">
                <a:avLst/>
              </a:prstGeom>
              <a:blipFill>
                <a:blip r:embed="rId7"/>
                <a:stretch>
                  <a:fillRect l="-2090" r="-298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690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/>
      <p:bldP spid="3" grpId="0" animBg="1"/>
      <p:bldP spid="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GSI Helmholtz Centre for Heavy Ion Research</a:t>
            </a:r>
            <a:endParaRPr lang="en-US" dirty="0"/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0000"/>
            <a:ext cx="9171371" cy="599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92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GSI Synchrotron SIS-18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720000" y="900000"/>
            <a:ext cx="38520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Schwere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Ionen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Synchrotron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Heavy Ion Synchrotron</a:t>
            </a: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SIS 18 has a circumference of 216 m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92 elements will be accelerated from p to U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max. ion velocity up to 270 000 km/s (</a:t>
            </a:r>
            <a:r>
              <a:rPr lang="el-GR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de-D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= 90%)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ions are accelerated by 80 000 V in the accelerator structures during every circulation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ions are accelerated in one second                cover a distance of 90 000 km, that corresponds to 416 000 cycles in the ring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billion medium-charged uranium ions can be accelerated at SIS 18</a:t>
            </a:r>
          </a:p>
          <a:p>
            <a:endParaRPr lang="en-US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billionth Pascal: an ultra-high vacuum is a prerequisite for acceleration.</a:t>
            </a:r>
          </a:p>
        </p:txBody>
      </p:sp>
      <p:pic>
        <p:nvPicPr>
          <p:cNvPr id="2050" name="Picture 2" descr="https://www.gsi.de/fileadmin/_migrated/pics/1_GSI_SIS_Aussen_1_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00" y="612000"/>
            <a:ext cx="4267200" cy="298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03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for SIS-18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30" y="836712"/>
            <a:ext cx="7034762" cy="5067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27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6" y="692711"/>
            <a:ext cx="3484191" cy="260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4944"/>
            <a:ext cx="53435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5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reaction rate</a:t>
            </a:r>
            <a:endParaRPr lang="en-US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7675" y="2819400"/>
            <a:ext cx="249459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cs typeface="Arial" charset="0"/>
              </a:rPr>
              <a:t> </a:t>
            </a:r>
            <a:r>
              <a:rPr lang="en-US" alt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 rate (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 target</a:t>
            </a:r>
            <a:r>
              <a:rPr lang="en-US" alt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de-DE" altLang="en-US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3198813" y="2828925"/>
          <a:ext cx="307181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Equation" r:id="rId3" imgW="2019240" imgH="253800" progId="Equation.3">
                  <p:embed/>
                </p:oleObj>
              </mc:Choice>
              <mc:Fallback>
                <p:oleObj name="Equation" r:id="rId3" imgW="20192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8813" y="2828925"/>
                        <a:ext cx="307181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3203575" y="3279775"/>
          <a:ext cx="4171950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Equation" r:id="rId5" imgW="2743200" imgH="444240" progId="Equation.3">
                  <p:embed/>
                </p:oleObj>
              </mc:Choice>
              <mc:Fallback>
                <p:oleObj name="Equation" r:id="rId5" imgW="27432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279775"/>
                        <a:ext cx="4171950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68313" y="1328738"/>
            <a:ext cx="25859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cs typeface="Arial" charset="0"/>
              </a:rPr>
              <a:t> </a:t>
            </a:r>
            <a:r>
              <a:rPr lang="en-US" alt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 rate (</a:t>
            </a:r>
            <a:r>
              <a:rPr lang="en-US" altLang="en-US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thick target</a:t>
            </a:r>
            <a:r>
              <a:rPr lang="en-US" alt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de-DE" altLang="en-US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7"/>
          <p:cNvGraphicFramePr>
            <a:graphicFrameLocks noChangeAspect="1"/>
          </p:cNvGraphicFramePr>
          <p:nvPr/>
        </p:nvGraphicFramePr>
        <p:xfrm>
          <a:off x="3200400" y="1295400"/>
          <a:ext cx="4943475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Equation" r:id="rId7" imgW="3251160" imgH="279360" progId="Equation.3">
                  <p:embed/>
                </p:oleObj>
              </mc:Choice>
              <mc:Fallback>
                <p:oleObj name="Equation" r:id="rId7" imgW="3251160" imgH="279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295400"/>
                        <a:ext cx="4943475" cy="425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"/>
          <p:cNvGraphicFramePr>
            <a:graphicFrameLocks noChangeAspect="1"/>
          </p:cNvGraphicFramePr>
          <p:nvPr/>
        </p:nvGraphicFramePr>
        <p:xfrm>
          <a:off x="4800600" y="1828800"/>
          <a:ext cx="3186113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Equation" r:id="rId9" imgW="2095200" imgH="406080" progId="Equation.3">
                  <p:embed/>
                </p:oleObj>
              </mc:Choice>
              <mc:Fallback>
                <p:oleObj name="Equation" r:id="rId9" imgW="2095200" imgH="4060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1828800"/>
                        <a:ext cx="3186113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33400" y="4572000"/>
            <a:ext cx="101341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cs typeface="Arial" charset="0"/>
              </a:rPr>
              <a:t> </a:t>
            </a:r>
            <a:r>
              <a:rPr lang="en-US" alt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Example:</a:t>
            </a:r>
            <a:endParaRPr lang="de-DE" altLang="en-US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Object 10"/>
          <p:cNvGraphicFramePr>
            <a:graphicFrameLocks noChangeAspect="1"/>
          </p:cNvGraphicFramePr>
          <p:nvPr/>
        </p:nvGraphicFramePr>
        <p:xfrm>
          <a:off x="2000250" y="4572000"/>
          <a:ext cx="5970588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2" name="Equation" r:id="rId11" imgW="3974760" imgH="228600" progId="Equation.3">
                  <p:embed/>
                </p:oleObj>
              </mc:Choice>
              <mc:Fallback>
                <p:oleObj name="Equation" r:id="rId11" imgW="39747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0250" y="4572000"/>
                        <a:ext cx="5970588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33400" y="5257800"/>
            <a:ext cx="65037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dirty="0">
                <a:cs typeface="Arial" charset="0"/>
              </a:rPr>
              <a:t> </a:t>
            </a:r>
            <a:r>
              <a:rPr lang="en-US" alt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Reaction rate: 57941[s</a:t>
            </a:r>
            <a:r>
              <a:rPr lang="en-US" altLang="en-US" sz="1600" baseline="30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en-US" sz="1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transmission (SIS/FRS)=70%, transmission (FRS) 1.9%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altLang="en-US" sz="16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2"/>
          <p:cNvGraphicFramePr>
            <a:graphicFrameLocks noChangeAspect="1"/>
          </p:cNvGraphicFramePr>
          <p:nvPr/>
        </p:nvGraphicFramePr>
        <p:xfrm>
          <a:off x="673100" y="6324600"/>
          <a:ext cx="17399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3" name="Equation" r:id="rId13" imgW="1739880" imgH="228600" progId="Equation.3">
                  <p:embed/>
                </p:oleObj>
              </mc:Choice>
              <mc:Fallback>
                <p:oleObj name="Equation" r:id="rId13" imgW="1739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100" y="6324600"/>
                        <a:ext cx="1739900" cy="228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02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reaction rate</a:t>
            </a:r>
            <a:endParaRPr lang="en-US" dirty="0"/>
          </a:p>
        </p:txBody>
      </p:sp>
      <p:sp>
        <p:nvSpPr>
          <p:cNvPr id="15" name="Rectangle 75"/>
          <p:cNvSpPr>
            <a:spLocks noChangeArrowheads="1"/>
          </p:cNvSpPr>
          <p:nvPr/>
        </p:nvSpPr>
        <p:spPr bwMode="auto">
          <a:xfrm>
            <a:off x="3635375" y="980728"/>
            <a:ext cx="3024188" cy="649288"/>
          </a:xfrm>
          <a:prstGeom prst="rect">
            <a:avLst/>
          </a:prstGeom>
          <a:solidFill>
            <a:srgbClr val="FFFF00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" name="Picture 4" descr="absorb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052166"/>
            <a:ext cx="950912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124075" y="2577753"/>
            <a:ext cx="6902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Times New Roman" pitchFamily="18" charset="0"/>
              </a:rPr>
              <a:t>The </a:t>
            </a:r>
            <a:r>
              <a:rPr lang="en-US" altLang="en-US" sz="1200" b="1" i="1">
                <a:solidFill>
                  <a:srgbClr val="FF0000"/>
                </a:solidFill>
                <a:latin typeface="Times New Roman" pitchFamily="18" charset="0"/>
              </a:rPr>
              <a:t>optimum thickness</a:t>
            </a:r>
            <a:r>
              <a:rPr lang="en-US" altLang="en-US" sz="1200">
                <a:latin typeface="Times New Roman" pitchFamily="18" charset="0"/>
              </a:rPr>
              <a:t> of the production target is limited by the loss of fragments due to secondary reactions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2051050" y="1196628"/>
            <a:ext cx="15922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 i="1">
                <a:solidFill>
                  <a:srgbClr val="0033CC"/>
                </a:solidFill>
                <a:latin typeface="Times New Roman" pitchFamily="18" charset="0"/>
              </a:rPr>
              <a:t>Primary reaction rate:</a:t>
            </a:r>
          </a:p>
        </p:txBody>
      </p:sp>
      <p:grpSp>
        <p:nvGrpSpPr>
          <p:cNvPr id="19" name="Group 16"/>
          <p:cNvGrpSpPr>
            <a:grpSpLocks/>
          </p:cNvGrpSpPr>
          <p:nvPr/>
        </p:nvGrpSpPr>
        <p:grpSpPr bwMode="auto">
          <a:xfrm>
            <a:off x="3656013" y="1125191"/>
            <a:ext cx="2921000" cy="469900"/>
            <a:chOff x="2296" y="981"/>
            <a:chExt cx="1840" cy="296"/>
          </a:xfrm>
        </p:grpSpPr>
        <p:graphicFrame>
          <p:nvGraphicFramePr>
            <p:cNvPr id="20" name="Object 10"/>
            <p:cNvGraphicFramePr>
              <a:graphicFrameLocks noChangeAspect="1"/>
            </p:cNvGraphicFramePr>
            <p:nvPr/>
          </p:nvGraphicFramePr>
          <p:xfrm>
            <a:off x="2296" y="981"/>
            <a:ext cx="1840" cy="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94" name="Equation" r:id="rId4" imgW="2920680" imgH="469800" progId="Equation.3">
                    <p:embed/>
                  </p:oleObj>
                </mc:Choice>
                <mc:Fallback>
                  <p:oleObj name="Equation" r:id="rId4" imgW="292068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96" y="981"/>
                          <a:ext cx="1840" cy="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11"/>
            <p:cNvGraphicFramePr>
              <a:graphicFrameLocks noChangeAspect="1"/>
            </p:cNvGraphicFramePr>
            <p:nvPr/>
          </p:nvGraphicFramePr>
          <p:xfrm>
            <a:off x="2971" y="981"/>
            <a:ext cx="392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95" name="Equation" r:id="rId6" imgW="622080" imgH="228600" progId="Equation.3">
                    <p:embed/>
                  </p:oleObj>
                </mc:Choice>
                <mc:Fallback>
                  <p:oleObj name="Equation" r:id="rId6" imgW="6220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" y="981"/>
                          <a:ext cx="392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2124075" y="1723678"/>
            <a:ext cx="58880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Times New Roman" pitchFamily="18" charset="0"/>
              </a:rPr>
              <a:t>Example: </a:t>
            </a:r>
            <a:r>
              <a:rPr lang="en-US" altLang="en-US" sz="1200" baseline="30000">
                <a:latin typeface="Times New Roman" pitchFamily="18" charset="0"/>
              </a:rPr>
              <a:t>238</a:t>
            </a:r>
            <a:r>
              <a:rPr lang="en-US" altLang="en-US" sz="1200">
                <a:latin typeface="Times New Roman" pitchFamily="18" charset="0"/>
              </a:rPr>
              <a:t>U (1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) on 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208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Pb (x=1g/cm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altLang="en-US" sz="160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132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Sn (</a:t>
            </a:r>
            <a:r>
              <a:rPr lang="el-GR" altLang="en-US" sz="120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en-US" sz="1200" baseline="-2500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=15.4mb)   </a:t>
            </a:r>
            <a:r>
              <a:rPr lang="en-US" altLang="en-US" sz="12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reaction rate: 44571[s</a:t>
            </a:r>
            <a:r>
              <a:rPr lang="en-US" altLang="en-US" sz="1200" baseline="30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en-US" sz="12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l-GR" altLang="en-US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2046288" y="2996853"/>
            <a:ext cx="2439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cs typeface="Arial" charset="0"/>
              </a:rPr>
              <a:t> </a:t>
            </a:r>
            <a:r>
              <a:rPr lang="en-US" altLang="en-US" sz="1200" b="1" i="1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Primary + secondary reaction rate:</a:t>
            </a:r>
            <a:endParaRPr lang="de-DE" altLang="en-US" sz="1200" b="1" i="1">
              <a:solidFill>
                <a:srgbClr val="000099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24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9128904"/>
              </p:ext>
            </p:extLst>
          </p:nvPr>
        </p:nvGraphicFramePr>
        <p:xfrm>
          <a:off x="3656013" y="3406428"/>
          <a:ext cx="2263775" cy="471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6" name="Equation" r:id="rId8" imgW="2260440" imgH="469800" progId="Equation.3">
                  <p:embed/>
                </p:oleObj>
              </mc:Choice>
              <mc:Fallback>
                <p:oleObj name="Equation" r:id="rId8" imgW="22604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013" y="3406428"/>
                        <a:ext cx="2263775" cy="471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5956819"/>
              </p:ext>
            </p:extLst>
          </p:nvPr>
        </p:nvGraphicFramePr>
        <p:xfrm>
          <a:off x="3656013" y="4004916"/>
          <a:ext cx="211137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Equation" r:id="rId10" imgW="2108160" imgH="457200" progId="Equation.3">
                  <p:embed/>
                </p:oleObj>
              </mc:Choice>
              <mc:Fallback>
                <p:oleObj name="Equation" r:id="rId10" imgW="2108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013" y="4004916"/>
                        <a:ext cx="2111375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6250043"/>
              </p:ext>
            </p:extLst>
          </p:nvPr>
        </p:nvGraphicFramePr>
        <p:xfrm>
          <a:off x="971550" y="3933478"/>
          <a:ext cx="2286000" cy="2093913"/>
        </p:xfrm>
        <a:graphic>
          <a:graphicData uri="http://schemas.openxmlformats.org/drawingml/2006/table">
            <a:tbl>
              <a:tblPr/>
              <a:tblGrid>
                <a:gridCol w="70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5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0.79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1.25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1.47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1.55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1.53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 sz="14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1.45</a:t>
                      </a:r>
                      <a:endParaRPr kumimoji="0" lang="de-DE" alt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7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024412"/>
              </p:ext>
            </p:extLst>
          </p:nvPr>
        </p:nvGraphicFramePr>
        <p:xfrm>
          <a:off x="1047750" y="3993803"/>
          <a:ext cx="622300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" name="Equation" r:id="rId12" imgW="622080" imgH="228600" progId="Equation.3">
                  <p:embed/>
                </p:oleObj>
              </mc:Choice>
              <mc:Fallback>
                <p:oleObj name="Equation" r:id="rId12" imgW="6220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-39999"/>
                      <a:stretch>
                        <a:fillRect/>
                      </a:stretch>
                    </p:blipFill>
                    <p:spPr bwMode="auto">
                      <a:xfrm>
                        <a:off x="1047750" y="3993803"/>
                        <a:ext cx="622300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7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657586"/>
              </p:ext>
            </p:extLst>
          </p:nvPr>
        </p:nvGraphicFramePr>
        <p:xfrm>
          <a:off x="1733550" y="3933478"/>
          <a:ext cx="143510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9" name="Equation" r:id="rId14" imgW="1434960" imgH="444240" progId="Equation.3">
                  <p:embed/>
                </p:oleObj>
              </mc:Choice>
              <mc:Fallback>
                <p:oleObj name="Equation" r:id="rId14" imgW="14349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3550" y="3933478"/>
                        <a:ext cx="143510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72"/>
          <p:cNvSpPr txBox="1">
            <a:spLocks noChangeArrowheads="1"/>
          </p:cNvSpPr>
          <p:nvPr/>
        </p:nvSpPr>
        <p:spPr bwMode="auto">
          <a:xfrm>
            <a:off x="3656013" y="4705003"/>
            <a:ext cx="7953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i="1">
                <a:solidFill>
                  <a:srgbClr val="000099"/>
                </a:solidFill>
                <a:latin typeface="Times New Roman" pitchFamily="18" charset="0"/>
                <a:cs typeface="Arial" charset="0"/>
              </a:rPr>
              <a:t>Example:</a:t>
            </a:r>
            <a:endParaRPr lang="de-DE" altLang="en-US" sz="1200" b="1" i="1">
              <a:solidFill>
                <a:srgbClr val="000099"/>
              </a:solidFill>
              <a:latin typeface="Times New Roman" pitchFamily="18" charset="0"/>
              <a:cs typeface="Arial" charset="0"/>
            </a:endParaRPr>
          </a:p>
        </p:txBody>
      </p:sp>
      <p:graphicFrame>
        <p:nvGraphicFramePr>
          <p:cNvPr id="30" name="Object 7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5375443"/>
              </p:ext>
            </p:extLst>
          </p:nvPr>
        </p:nvGraphicFramePr>
        <p:xfrm>
          <a:off x="4519613" y="4725641"/>
          <a:ext cx="44450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0" name="Equation" r:id="rId16" imgW="4444920" imgH="533160" progId="Equation.3">
                  <p:embed/>
                </p:oleObj>
              </mc:Choice>
              <mc:Fallback>
                <p:oleObj name="Equation" r:id="rId16" imgW="444492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9613" y="4725641"/>
                        <a:ext cx="44450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74"/>
          <p:cNvSpPr txBox="1">
            <a:spLocks noChangeArrowheads="1"/>
          </p:cNvSpPr>
          <p:nvPr/>
        </p:nvSpPr>
        <p:spPr bwMode="auto">
          <a:xfrm>
            <a:off x="2124075" y="2155478"/>
            <a:ext cx="5711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Times New Roman" pitchFamily="18" charset="0"/>
              </a:rPr>
              <a:t>Example: </a:t>
            </a:r>
            <a:r>
              <a:rPr lang="en-US" altLang="en-US" sz="1200" baseline="30000">
                <a:latin typeface="Times New Roman" pitchFamily="18" charset="0"/>
              </a:rPr>
              <a:t>124</a:t>
            </a:r>
            <a:r>
              <a:rPr lang="en-US" altLang="en-US" sz="1200">
                <a:latin typeface="Times New Roman" pitchFamily="18" charset="0"/>
              </a:rPr>
              <a:t>Xe (1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) on  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Be (x=1g/cm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)  </a:t>
            </a:r>
            <a:r>
              <a:rPr lang="en-US" altLang="en-US" sz="160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1200" baseline="30000">
                <a:latin typeface="Times New Roman" pitchFamily="18" charset="0"/>
                <a:cs typeface="Times New Roman" pitchFamily="18" charset="0"/>
              </a:rPr>
              <a:t>104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Sn (</a:t>
            </a:r>
            <a:r>
              <a:rPr lang="el-GR" altLang="en-US" sz="1200"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altLang="en-US" sz="1200" baseline="-2500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=5.6</a:t>
            </a:r>
            <a:r>
              <a:rPr lang="el-GR" altLang="en-US" sz="120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b)     </a:t>
            </a:r>
            <a:r>
              <a:rPr lang="en-US" altLang="en-US" sz="12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reaction rate: 375[s</a:t>
            </a:r>
            <a:r>
              <a:rPr lang="en-US" altLang="en-US" sz="1200" baseline="30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r>
              <a:rPr lang="en-US" altLang="en-US" sz="12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endParaRPr lang="el-GR" altLang="en-US" sz="12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2" name="Object 7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4919040"/>
              </p:ext>
            </p:extLst>
          </p:nvPr>
        </p:nvGraphicFramePr>
        <p:xfrm>
          <a:off x="5895975" y="3433416"/>
          <a:ext cx="2111375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Equation" r:id="rId18" imgW="2108160" imgH="444240" progId="Equation.3">
                  <p:embed/>
                </p:oleObj>
              </mc:Choice>
              <mc:Fallback>
                <p:oleObj name="Equation" r:id="rId18" imgW="21081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5975" y="3433416"/>
                        <a:ext cx="2111375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824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382857" cy="426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53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908720"/>
            <a:ext cx="8637587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868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facility</a:t>
            </a:r>
            <a:endParaRPr lang="en-US" dirty="0"/>
          </a:p>
        </p:txBody>
      </p:sp>
      <p:pic>
        <p:nvPicPr>
          <p:cNvPr id="5" name="GSI_caveB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1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source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00" y="684000"/>
            <a:ext cx="2073333" cy="1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720000" y="900000"/>
            <a:ext cx="3910045" cy="1200329"/>
          </a:xfrm>
          <a:prstGeom prst="rect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create ions one needs:</a:t>
            </a:r>
            <a:endParaRPr lang="en-US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noble gases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 material (e.g. Fe, Sn,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U)</a:t>
            </a:r>
          </a:p>
        </p:txBody>
      </p:sp>
      <p:pic>
        <p:nvPicPr>
          <p:cNvPr id="6" name="Picture 32" descr="PENN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520000"/>
            <a:ext cx="339725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8" descr="Ionisat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1" y="2519998"/>
            <a:ext cx="1476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37"/>
          <p:cNvSpPr txBox="1">
            <a:spLocks noChangeArrowheads="1"/>
          </p:cNvSpPr>
          <p:nvPr/>
        </p:nvSpPr>
        <p:spPr bwMode="auto">
          <a:xfrm>
            <a:off x="1459185" y="4797152"/>
            <a:ext cx="1744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dirty="0" smtClean="0">
                <a:solidFill>
                  <a:srgbClr val="000000"/>
                </a:solidFill>
                <a:latin typeface="Times New Roman" pitchFamily="18" charset="0"/>
              </a:rPr>
              <a:t>Penning ion source</a:t>
            </a:r>
          </a:p>
        </p:txBody>
      </p:sp>
      <p:sp>
        <p:nvSpPr>
          <p:cNvPr id="9" name="Text Box 39"/>
          <p:cNvSpPr txBox="1">
            <a:spLocks noChangeArrowheads="1"/>
          </p:cNvSpPr>
          <p:nvPr/>
        </p:nvSpPr>
        <p:spPr bwMode="auto">
          <a:xfrm>
            <a:off x="4667683" y="4005064"/>
            <a:ext cx="9124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Ionization</a:t>
            </a:r>
          </a:p>
        </p:txBody>
      </p:sp>
      <p:pic>
        <p:nvPicPr>
          <p:cNvPr id="10" name="Picture 33" descr="PIGSKET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5" b="3748"/>
          <a:stretch>
            <a:fillRect/>
          </a:stretch>
        </p:blipFill>
        <p:spPr bwMode="auto">
          <a:xfrm>
            <a:off x="4140200" y="4581525"/>
            <a:ext cx="17780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6218238" y="4659313"/>
            <a:ext cx="303371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Discharge voltage	0.3...1.3 kV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Discharge current	5...20 A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Magnetic flux 	0,2...2 T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Filament heating	0.5 kW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Power consumption	up to 20 kW		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de-DE" sz="1400" baseline="-25000" dirty="0" err="1" smtClean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altLang="de-DE" sz="1400" baseline="-25000" dirty="0" smtClean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in the order of 	1 eV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Current density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	10 mA/cm</a:t>
            </a:r>
            <a:r>
              <a:rPr lang="de-DE" altLang="de-DE" sz="1400" baseline="30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0014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Ionization for positive ions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80000"/>
            <a:ext cx="8100001" cy="439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674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 Ray Tube</a:t>
            </a:r>
            <a:endParaRPr lang="en-US" dirty="0"/>
          </a:p>
        </p:txBody>
      </p:sp>
      <p:pic>
        <p:nvPicPr>
          <p:cNvPr id="4098" name="Picture 2" descr="http://building.pbworks.com/f/A4cathr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648000"/>
            <a:ext cx="421005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gu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2000" y="28800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0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Cathode Ray Tube</a:t>
            </a:r>
            <a:endParaRPr lang="en-US" dirty="0"/>
          </a:p>
        </p:txBody>
      </p:sp>
      <p:pic>
        <p:nvPicPr>
          <p:cNvPr id="4098" name="Picture 2" descr="http://building.pbworks.com/f/A4cathr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" y="648000"/>
            <a:ext cx="421005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gun_c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2000" y="2880000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2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Gun – simplest electrostatic accelerator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3314700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4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create ions?</a:t>
            </a:r>
            <a:endParaRPr lang="en-US" dirty="0"/>
          </a:p>
        </p:txBody>
      </p:sp>
      <p:pic>
        <p:nvPicPr>
          <p:cNvPr id="4" name="Picture 221" descr="Gasentlad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6562725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22" descr="Gasentladung-phot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836613"/>
            <a:ext cx="18351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23" descr="Leuchtstoffröh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276475"/>
            <a:ext cx="1857375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2" descr="PIGSKET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5" b="3748"/>
          <a:stretch>
            <a:fillRect/>
          </a:stretch>
        </p:blipFill>
        <p:spPr bwMode="auto">
          <a:xfrm>
            <a:off x="4810125" y="4581525"/>
            <a:ext cx="1778000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888039" y="4077072"/>
            <a:ext cx="1330557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 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448073" y="3645024"/>
            <a:ext cx="1276055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electrode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627784" y="3818495"/>
            <a:ext cx="117211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excited </a:t>
            </a:r>
          </a:p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atom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567422" y="1268760"/>
            <a:ext cx="1212191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end-cap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702802" y="723897"/>
            <a:ext cx="180530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radiation of</a:t>
            </a:r>
          </a:p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 discharge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944446" y="751384"/>
            <a:ext cx="1454244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desired</a:t>
            </a:r>
          </a:p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spectrum 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60277" y="1052736"/>
            <a:ext cx="1383712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glass bulb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928407" y="3769648"/>
            <a:ext cx="1627369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luminescent</a:t>
            </a:r>
          </a:p>
          <a:p>
            <a:pPr algn="ctr"/>
            <a:r>
              <a:rPr lang="en-US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substrate</a:t>
            </a: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224"/>
          <p:cNvGrpSpPr>
            <a:grpSpLocks/>
          </p:cNvGrpSpPr>
          <p:nvPr/>
        </p:nvGrpSpPr>
        <p:grpSpPr bwMode="auto">
          <a:xfrm>
            <a:off x="1835150" y="765175"/>
            <a:ext cx="1584325" cy="1079500"/>
            <a:chOff x="1156" y="845"/>
            <a:chExt cx="998" cy="680"/>
          </a:xfrm>
        </p:grpSpPr>
        <p:sp>
          <p:nvSpPr>
            <p:cNvPr id="18" name="Rectangle 225"/>
            <p:cNvSpPr>
              <a:spLocks noChangeArrowheads="1"/>
            </p:cNvSpPr>
            <p:nvPr/>
          </p:nvSpPr>
          <p:spPr bwMode="auto">
            <a:xfrm>
              <a:off x="1156" y="845"/>
              <a:ext cx="454" cy="6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9" name="Rectangle 226"/>
            <p:cNvSpPr>
              <a:spLocks noChangeArrowheads="1"/>
            </p:cNvSpPr>
            <p:nvPr/>
          </p:nvSpPr>
          <p:spPr bwMode="auto">
            <a:xfrm>
              <a:off x="1429" y="845"/>
              <a:ext cx="725" cy="4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20" name="Textfeld 19"/>
          <p:cNvSpPr txBox="1"/>
          <p:nvPr/>
        </p:nvSpPr>
        <p:spPr>
          <a:xfrm>
            <a:off x="720000" y="4896000"/>
            <a:ext cx="3910045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create ions one needs:</a:t>
            </a:r>
            <a:endParaRPr lang="en-US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electrons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noble gases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element material (e.g. Fe, Sn,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U)</a:t>
            </a:r>
          </a:p>
        </p:txBody>
      </p:sp>
      <p:sp>
        <p:nvSpPr>
          <p:cNvPr id="21" name="Text Box 233"/>
          <p:cNvSpPr txBox="1">
            <a:spLocks noChangeArrowheads="1"/>
          </p:cNvSpPr>
          <p:nvPr/>
        </p:nvSpPr>
        <p:spPr bwMode="auto">
          <a:xfrm>
            <a:off x="6434138" y="4659313"/>
            <a:ext cx="3033712" cy="176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Discharge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voltage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	0.3...1.3 kV</a:t>
            </a:r>
          </a:p>
          <a:p>
            <a:pPr eaLnBrk="0" hangingPunct="0"/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Discharge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current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	5...20 A </a:t>
            </a:r>
          </a:p>
          <a:p>
            <a:pPr eaLnBrk="0" hangingPunct="0"/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Magnetic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flux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	0,2...2 T</a:t>
            </a:r>
          </a:p>
          <a:p>
            <a:pPr eaLnBrk="0" hangingPunct="0"/>
            <a:endParaRPr lang="de-DE" altLang="de-DE" sz="1200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/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       Filament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heating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	0.5 kW</a:t>
            </a:r>
          </a:p>
          <a:p>
            <a:pPr eaLnBrk="0" hangingPunct="0"/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       Power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consumption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	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up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to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20 kW		</a:t>
            </a:r>
          </a:p>
          <a:p>
            <a:pPr eaLnBrk="0" hangingPunct="0"/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de-DE" altLang="de-DE" sz="1200" baseline="-25000" dirty="0" err="1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de-DE" altLang="de-DE" sz="1200" baseline="-25000" dirty="0">
                <a:solidFill>
                  <a:srgbClr val="000000"/>
                </a:solidFill>
                <a:latin typeface="Times New Roman" pitchFamily="18" charset="0"/>
              </a:rPr>
              <a:t>  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in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the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order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of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	1 eV</a:t>
            </a:r>
          </a:p>
          <a:p>
            <a:pPr eaLnBrk="0" hangingPunct="0"/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      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Current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Times New Roman" pitchFamily="18" charset="0"/>
              </a:rPr>
              <a:t>density</a:t>
            </a:r>
            <a:r>
              <a:rPr lang="de-DE" altLang="de-DE" sz="1200" dirty="0">
                <a:solidFill>
                  <a:srgbClr val="000000"/>
                </a:solidFill>
                <a:latin typeface="Times New Roman" pitchFamily="18" charset="0"/>
              </a:rPr>
              <a:t>	10 mA/cm</a:t>
            </a:r>
            <a:r>
              <a:rPr lang="de-DE" altLang="de-DE" sz="1200" baseline="3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de-DE" altLang="de-DE" sz="1400" dirty="0">
                <a:solidFill>
                  <a:srgbClr val="000000"/>
                </a:solidFill>
                <a:latin typeface="Times New Roman" pitchFamily="18" charset="0"/>
              </a:rPr>
              <a:t>	</a:t>
            </a:r>
          </a:p>
        </p:txBody>
      </p:sp>
      <p:pic>
        <p:nvPicPr>
          <p:cNvPr id="22" name="Picture 231" descr="DSCF0135-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4676775"/>
            <a:ext cx="2349500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7236000" y="1944000"/>
            <a:ext cx="1017073" cy="184666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gas discharge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40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theme/theme1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930</Words>
  <Application>Microsoft Office PowerPoint</Application>
  <PresentationFormat>Bildschirmpräsentation (4:3)</PresentationFormat>
  <Paragraphs>211</Paragraphs>
  <Slides>26</Slides>
  <Notes>19</Notes>
  <HiddenSlides>5</HiddenSlides>
  <MMClips>4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4" baseType="lpstr">
      <vt:lpstr>Arial</vt:lpstr>
      <vt:lpstr>Calibri</vt:lpstr>
      <vt:lpstr>Cambria Math</vt:lpstr>
      <vt:lpstr>Times New Roman</vt:lpstr>
      <vt:lpstr>Verdana</vt:lpstr>
      <vt:lpstr>Wingdings</vt:lpstr>
      <vt:lpstr>1_Larissa</vt:lpstr>
      <vt:lpstr>Equation</vt:lpstr>
      <vt:lpstr>Outline: GSI accelerator facility</vt:lpstr>
      <vt:lpstr>GSI Helmholtz Centre for Heavy Ion Research</vt:lpstr>
      <vt:lpstr>Accelerator facility</vt:lpstr>
      <vt:lpstr>Ion source</vt:lpstr>
      <vt:lpstr>Ionization for positive ions</vt:lpstr>
      <vt:lpstr>Cathode Ray Tube</vt:lpstr>
      <vt:lpstr>Cathode Ray Tube</vt:lpstr>
      <vt:lpstr>Electron Gun – simplest electrostatic accelerator</vt:lpstr>
      <vt:lpstr>How to create ions?</vt:lpstr>
      <vt:lpstr>Volume ion source with filament</vt:lpstr>
      <vt:lpstr>Penning ion source for gases and metals</vt:lpstr>
      <vt:lpstr>UNIversal Linear ACcelerator</vt:lpstr>
      <vt:lpstr>UNILAC Wideroe - Accelerator</vt:lpstr>
      <vt:lpstr>Gas-stripper to increase acceleration efficiency</vt:lpstr>
      <vt:lpstr>UNILAC Alvarez Accelerator</vt:lpstr>
      <vt:lpstr>UNILAC: Beam transfer to synchrotron SIS-18</vt:lpstr>
      <vt:lpstr>GSI Synchrotron SIS-18</vt:lpstr>
      <vt:lpstr>GSI Synchrotron SIS-18</vt:lpstr>
      <vt:lpstr>SIS – Schwere Ionen Synchrotron</vt:lpstr>
      <vt:lpstr>GSI Synchrotron SIS-18</vt:lpstr>
      <vt:lpstr>Requirements for SIS-18</vt:lpstr>
      <vt:lpstr>PowerPoint-Präsentation</vt:lpstr>
      <vt:lpstr>Nuclear reaction rate</vt:lpstr>
      <vt:lpstr>Nuclear reaction rate</vt:lpstr>
      <vt:lpstr>PowerPoint-Präsentation</vt:lpstr>
      <vt:lpstr>Luminosity</vt:lpstr>
    </vt:vector>
  </TitlesOfParts>
  <Company>GSI Helmholzzentrum für Schwerionenforschung 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Wollersheim, Hans-Juergen Dr.</cp:lastModifiedBy>
  <cp:revision>399</cp:revision>
  <dcterms:created xsi:type="dcterms:W3CDTF">2016-04-06T12:04:03Z</dcterms:created>
  <dcterms:modified xsi:type="dcterms:W3CDTF">2022-05-14T13:01:01Z</dcterms:modified>
</cp:coreProperties>
</file>