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34" r:id="rId2"/>
    <p:sldId id="335" r:id="rId3"/>
    <p:sldId id="303" r:id="rId4"/>
    <p:sldId id="332" r:id="rId5"/>
    <p:sldId id="304" r:id="rId6"/>
    <p:sldId id="323" r:id="rId7"/>
    <p:sldId id="325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4" r:id="rId27"/>
    <p:sldId id="326" r:id="rId28"/>
    <p:sldId id="327" r:id="rId29"/>
    <p:sldId id="328" r:id="rId30"/>
    <p:sldId id="329" r:id="rId31"/>
    <p:sldId id="330" r:id="rId32"/>
    <p:sldId id="331" r:id="rId33"/>
    <p:sldId id="333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AA65-F73B-4F09-A332-B8CE9BBF5C06}">
          <p14:sldIdLst>
            <p14:sldId id="334"/>
            <p14:sldId id="335"/>
            <p14:sldId id="303"/>
            <p14:sldId id="332"/>
            <p14:sldId id="304"/>
            <p14:sldId id="323"/>
            <p14:sldId id="325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6"/>
            <p14:sldId id="327"/>
            <p14:sldId id="328"/>
            <p14:sldId id="329"/>
            <p14:sldId id="330"/>
            <p14:sldId id="331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660066"/>
    <a:srgbClr val="E6E6E6"/>
    <a:srgbClr val="EAEAEA"/>
    <a:srgbClr val="DDDDDD"/>
    <a:srgbClr val="C4C4C4"/>
    <a:srgbClr val="C0C0C0"/>
    <a:srgbClr val="0099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34" autoAdjust="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64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D04701-3A98-4A5F-8B69-0ADD923B04B9}" type="slidenum">
              <a:rPr lang="en-US" altLang="de-DE"/>
              <a:pPr/>
              <a:t>10</a:t>
            </a:fld>
            <a:endParaRPr lang="en-US" altLang="de-DE"/>
          </a:p>
        </p:txBody>
      </p:sp>
      <p:sp>
        <p:nvSpPr>
          <p:cNvPr id="2978818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E1E2C77-B054-484D-BEA6-1A233409C06C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10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88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788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1179FD-EB07-4A47-900C-5532BA8C37FE}" type="slidenum">
              <a:rPr lang="en-US" altLang="de-DE"/>
              <a:pPr/>
              <a:t>11</a:t>
            </a:fld>
            <a:endParaRPr lang="en-US" altLang="de-DE"/>
          </a:p>
        </p:txBody>
      </p:sp>
      <p:sp>
        <p:nvSpPr>
          <p:cNvPr id="2980866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9646157-C914-45E8-80B1-0F1BABE759FD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11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681B4-C603-4FBE-9387-F6D56DDA0FF7}" type="slidenum">
              <a:rPr lang="en-US" altLang="de-DE"/>
              <a:pPr/>
              <a:t>12</a:t>
            </a:fld>
            <a:endParaRPr lang="en-US" altLang="de-DE"/>
          </a:p>
        </p:txBody>
      </p:sp>
      <p:sp>
        <p:nvSpPr>
          <p:cNvPr id="2982914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17CA87-27B6-42BE-BA97-E65663B3E482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12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2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A9341-A091-4955-935A-0D71DF7684A7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2984962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BE2CB8F-A7C4-4C39-8842-B719269398CF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13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4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496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1D55D-28A8-4F13-990A-4233FBF0CD32}" type="slidenum">
              <a:rPr lang="en-US" altLang="de-DE"/>
              <a:pPr/>
              <a:t>14</a:t>
            </a:fld>
            <a:endParaRPr lang="en-US" altLang="de-DE"/>
          </a:p>
        </p:txBody>
      </p:sp>
      <p:sp>
        <p:nvSpPr>
          <p:cNvPr id="2987010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FE9E7CF-C502-4E13-B6AF-73209AFEEBA6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14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7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9B8C7-40BE-4536-945A-E5DB92FC1309}" type="slidenum">
              <a:rPr lang="en-US" altLang="de-DE"/>
              <a:pPr/>
              <a:t>15</a:t>
            </a:fld>
            <a:endParaRPr lang="en-US" altLang="de-DE"/>
          </a:p>
        </p:txBody>
      </p:sp>
      <p:sp>
        <p:nvSpPr>
          <p:cNvPr id="2989058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04281ED-28C6-4534-8CB2-E56800DB1DA8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15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89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25CC1-40B4-4D9A-979C-5B929A59AB0A}" type="slidenum">
              <a:rPr lang="en-US" altLang="de-DE"/>
              <a:pPr/>
              <a:t>16</a:t>
            </a:fld>
            <a:endParaRPr lang="en-US" altLang="de-DE"/>
          </a:p>
        </p:txBody>
      </p:sp>
      <p:sp>
        <p:nvSpPr>
          <p:cNvPr id="2991106" name="Rectangle 7"/>
          <p:cNvSpPr txBox="1">
            <a:spLocks noGrp="1" noChangeArrowheads="1"/>
          </p:cNvSpPr>
          <p:nvPr/>
        </p:nvSpPr>
        <p:spPr bwMode="auto">
          <a:xfrm>
            <a:off x="3872636" y="8684549"/>
            <a:ext cx="3020944" cy="4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55" tIns="44028" rIns="88055" bIns="44028" anchor="b"/>
          <a:lstStyle>
            <a:lvl1pPr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9170313" indent="-27190700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830713" indent="-27192288" algn="l" defTabSz="13192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2879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451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2023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1659513" indent="-27192288" defTabSz="13192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6F33A7-97B6-4126-9949-27938243AEF6}" type="slidenum">
              <a:rPr lang="de-DE" altLang="de-DE" sz="1100">
                <a:latin typeface="Arial" charset="0"/>
                <a:ea typeface="ＭＳ Ｐゴシック" pitchFamily="28" charset="-128"/>
              </a:rPr>
              <a:pPr algn="r" eaLnBrk="1" hangingPunct="1"/>
              <a:t>16</a:t>
            </a:fld>
            <a:endParaRPr lang="de-DE" altLang="de-DE" sz="11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6438"/>
            <a:ext cx="4519613" cy="3389312"/>
          </a:xfrm>
          <a:ln/>
        </p:spPr>
      </p:sp>
      <p:sp>
        <p:nvSpPr>
          <p:cNvPr id="2991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 lIns="88055" tIns="44028" rIns="88055" bIns="44028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44324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1162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19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4522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</a:t>
            </a:fld>
            <a:endParaRPr lang="en-US" altLang="de-DE" dirty="0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00163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571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23077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16798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2F727-3C41-4D93-A0E5-BFD018A5601B}" type="slidenum">
              <a:rPr lang="en-US" altLang="de-DE" smtClean="0"/>
              <a:pPr/>
              <a:t>23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29592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25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26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27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28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29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30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31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32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33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5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6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7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8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1C0D2-4A20-405A-935D-4D0A5B51E87F}" type="slidenum">
              <a:rPr lang="en-US" altLang="de-DE">
                <a:solidFill>
                  <a:prstClr val="black"/>
                </a:solidFill>
              </a:rPr>
              <a:pPr/>
              <a:t>9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265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9613" cy="3389312"/>
          </a:xfrm>
          <a:ln/>
        </p:spPr>
      </p:sp>
      <p:sp>
        <p:nvSpPr>
          <p:cNvPr id="265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1" y="4377578"/>
            <a:ext cx="5034537" cy="4095153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10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26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4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75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45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6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781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48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4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16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3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GSI accelerator medical application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446300" y="5301208"/>
            <a:ext cx="4256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ions with matter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biology of radiation therapy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beam therapy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radiopharmaceuticals, radioisotopes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5181600" y="1447800"/>
            <a:ext cx="815975" cy="3886200"/>
            <a:chOff x="3264" y="912"/>
            <a:chExt cx="514" cy="2448"/>
          </a:xfrm>
        </p:grpSpPr>
        <p:sp>
          <p:nvSpPr>
            <p:cNvPr id="2977795" name="Rectangle 1027"/>
            <p:cNvSpPr>
              <a:spLocks noChangeArrowheads="1"/>
            </p:cNvSpPr>
            <p:nvPr/>
          </p:nvSpPr>
          <p:spPr bwMode="auto">
            <a:xfrm>
              <a:off x="3312" y="1104"/>
              <a:ext cx="432" cy="22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DE" altLang="de-DE" sz="1600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977796" name="Text Box 1028"/>
            <p:cNvSpPr txBox="1">
              <a:spLocks noChangeArrowheads="1"/>
            </p:cNvSpPr>
            <p:nvPr/>
          </p:nvSpPr>
          <p:spPr bwMode="auto">
            <a:xfrm>
              <a:off x="3264" y="912"/>
              <a:ext cx="5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 sz="1600" b="1">
                  <a:solidFill>
                    <a:schemeClr val="accent1"/>
                  </a:solidFill>
                  <a:latin typeface="Arial" charset="0"/>
                  <a:ea typeface="ＭＳ Ｐゴシック" pitchFamily="28" charset="-128"/>
                </a:rPr>
                <a:t>Tumor</a:t>
              </a:r>
            </a:p>
          </p:txBody>
        </p:sp>
      </p:grpSp>
      <p:pic>
        <p:nvPicPr>
          <p:cNvPr id="2977797" name="Picture 1029" descr="dosis-nophot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7798" name="Group 1030"/>
          <p:cNvGrpSpPr>
            <a:grpSpLocks/>
          </p:cNvGrpSpPr>
          <p:nvPr/>
        </p:nvGrpSpPr>
        <p:grpSpPr bwMode="auto">
          <a:xfrm>
            <a:off x="1600200" y="1752600"/>
            <a:ext cx="5791200" cy="4338638"/>
            <a:chOff x="1008" y="1104"/>
            <a:chExt cx="3648" cy="2733"/>
          </a:xfrm>
        </p:grpSpPr>
        <p:pic>
          <p:nvPicPr>
            <p:cNvPr id="2977799" name="Picture 1031" descr="dosis-phot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04"/>
              <a:ext cx="3648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7800" name="Text Box 1032"/>
            <p:cNvSpPr txBox="1">
              <a:spLocks noChangeArrowheads="1"/>
            </p:cNvSpPr>
            <p:nvPr/>
          </p:nvSpPr>
          <p:spPr bwMode="auto">
            <a:xfrm>
              <a:off x="1673" y="2041"/>
              <a:ext cx="1416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600" dirty="0" smtClean="0">
                  <a:solidFill>
                    <a:srgbClr val="000066"/>
                  </a:solidFill>
                  <a:latin typeface="Verdana" pitchFamily="34" charset="0"/>
                  <a:ea typeface="ＭＳ Ｐゴシック" pitchFamily="28" charset="-128"/>
                </a:rPr>
                <a:t>hard X-ray radiation</a:t>
              </a:r>
              <a:endParaRPr lang="en-US" altLang="de-DE" sz="1600" dirty="0">
                <a:solidFill>
                  <a:srgbClr val="000066"/>
                </a:solidFill>
                <a:latin typeface="Verdana" pitchFamily="34" charset="0"/>
                <a:ea typeface="ＭＳ Ｐゴシック" pitchFamily="28" charset="-128"/>
              </a:endParaRPr>
            </a:p>
          </p:txBody>
        </p:sp>
      </p:grpSp>
      <p:sp>
        <p:nvSpPr>
          <p:cNvPr id="2977801" name="Rectangle 1033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7803" name="Rectangle 1035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7804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77805" name="Text Box 1037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77806" name="Text Box 1038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77807" name="Text Box 1039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77808" name="Text Box 1040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77809" name="Text Box 1041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77810" name="Group 1042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77811" name="Text Box 1043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77812" name="Text Box 1044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77813" name="Text Box 1045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77814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77815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47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42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79843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44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46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47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49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79850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79851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79852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79853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79854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79855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79856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79857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79859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79860" name="Rectangle 20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61" name="Line 21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79863" name="Rectangle 23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79864" name="Rectangle 24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7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57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890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1891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892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1894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895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897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1898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1899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1900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1901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1902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1903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1904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1905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1907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1908" name="Rectangle 20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0" name="Line 22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81911" name="Rectangle 23"/>
          <p:cNvSpPr>
            <a:spLocks noChangeArrowheads="1"/>
          </p:cNvSpPr>
          <p:nvPr/>
        </p:nvSpPr>
        <p:spPr bwMode="auto">
          <a:xfrm>
            <a:off x="7693025" y="3160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2" name="Rectangle 24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1913" name="Rectangle 25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8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2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5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938" name="Rectangle 1026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3939" name="Picture 1027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940" name="Picture 1028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3942" name="Rectangle 1030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43" name="Rectangle 1031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45" name="Text Box 1033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3946" name="Text Box 1034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3947" name="Text Box 1035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3948" name="Text Box 1036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3949" name="Text Box 1037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3950" name="Group 1038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3951" name="Text Box 1039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3952" name="Text Box 1040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3953" name="Text Box 1041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3955" name="Text Box 1043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3956" name="Rectangle 1044"/>
          <p:cNvSpPr>
            <a:spLocks noChangeArrowheads="1"/>
          </p:cNvSpPr>
          <p:nvPr/>
        </p:nvSpPr>
        <p:spPr bwMode="auto">
          <a:xfrm>
            <a:off x="1155700" y="4648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58" name="Line 1046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83959" name="Rectangle 1047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3960" name="Rectangle 1048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7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1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1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986" name="Rectangle 2"/>
          <p:cNvSpPr>
            <a:spLocks noChangeArrowheads="1"/>
          </p:cNvSpPr>
          <p:nvPr/>
        </p:nvSpPr>
        <p:spPr bwMode="auto">
          <a:xfrm>
            <a:off x="5256213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5987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5989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5990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5992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5993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5994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5995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5996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5997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5998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5999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6000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6002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6003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6005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6006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6007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76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034" name="Rectangle 2"/>
          <p:cNvSpPr>
            <a:spLocks noChangeArrowheads="1"/>
          </p:cNvSpPr>
          <p:nvPr/>
        </p:nvSpPr>
        <p:spPr bwMode="auto">
          <a:xfrm>
            <a:off x="5243513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88035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036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8038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39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41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88042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88043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88044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88045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88046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88047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88048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88049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88051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88052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54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88055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64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82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990083" name="Picture 3" descr="dosis-fra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084" name="Picture 4" descr="dosis-carb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086" name="Rectangle 6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087" name="Rectangle 7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089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18</a:t>
            </a:r>
          </a:p>
        </p:txBody>
      </p:sp>
      <p:sp>
        <p:nvSpPr>
          <p:cNvPr id="2990090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2</a:t>
            </a:r>
          </a:p>
        </p:txBody>
      </p:sp>
      <p:sp>
        <p:nvSpPr>
          <p:cNvPr id="2990091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6</a:t>
            </a:r>
          </a:p>
        </p:txBody>
      </p:sp>
      <p:sp>
        <p:nvSpPr>
          <p:cNvPr id="2990092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10</a:t>
            </a:r>
          </a:p>
        </p:txBody>
      </p:sp>
      <p:sp>
        <p:nvSpPr>
          <p:cNvPr id="2990093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itchFamily="34" charset="0"/>
                <a:ea typeface="ＭＳ Ｐゴシック" pitchFamily="28" charset="-128"/>
              </a:rPr>
              <a:t>14</a:t>
            </a:r>
          </a:p>
        </p:txBody>
      </p:sp>
      <p:grpSp>
        <p:nvGrpSpPr>
          <p:cNvPr id="2990094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990095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50 %</a:t>
              </a:r>
            </a:p>
          </p:txBody>
        </p:sp>
        <p:sp>
          <p:nvSpPr>
            <p:cNvPr id="2990096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100 %</a:t>
              </a:r>
            </a:p>
          </p:txBody>
        </p:sp>
        <p:sp>
          <p:nvSpPr>
            <p:cNvPr id="2990097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>
                  <a:latin typeface="Verdana" pitchFamily="34" charset="0"/>
                  <a:ea typeface="ＭＳ Ｐゴシック" pitchFamily="28" charset="-128"/>
                </a:rPr>
                <a:t>0 %</a:t>
              </a:r>
            </a:p>
          </p:txBody>
        </p:sp>
      </p:grpSp>
      <p:sp>
        <p:nvSpPr>
          <p:cNvPr id="2990099" name="Text Box 19"/>
          <p:cNvSpPr txBox="1">
            <a:spLocks noChangeArrowheads="1"/>
          </p:cNvSpPr>
          <p:nvPr/>
        </p:nvSpPr>
        <p:spPr bwMode="auto">
          <a:xfrm>
            <a:off x="5181600" y="14478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600" b="1">
                <a:solidFill>
                  <a:schemeClr val="accent1"/>
                </a:solidFill>
                <a:latin typeface="Arial" charset="0"/>
                <a:ea typeface="ＭＳ Ｐゴシック" pitchFamily="28" charset="-128"/>
              </a:rPr>
              <a:t>Tumor</a:t>
            </a:r>
          </a:p>
        </p:txBody>
      </p:sp>
      <p:sp>
        <p:nvSpPr>
          <p:cNvPr id="2990100" name="Freeform 20"/>
          <p:cNvSpPr>
            <a:spLocks/>
          </p:cNvSpPr>
          <p:nvPr/>
        </p:nvSpPr>
        <p:spPr bwMode="auto">
          <a:xfrm>
            <a:off x="2181225" y="4819650"/>
            <a:ext cx="276225" cy="3175"/>
          </a:xfrm>
          <a:custGeom>
            <a:avLst/>
            <a:gdLst>
              <a:gd name="T0" fmla="*/ 174 w 174"/>
              <a:gd name="T1" fmla="*/ 0 h 2"/>
              <a:gd name="T2" fmla="*/ 0 w 174"/>
              <a:gd name="T3" fmla="*/ 2 h 2"/>
              <a:gd name="T4" fmla="*/ 0 60000 65536"/>
              <a:gd name="T5" fmla="*/ 0 60000 65536"/>
              <a:gd name="T6" fmla="*/ 0 w 174"/>
              <a:gd name="T7" fmla="*/ 0 h 2"/>
              <a:gd name="T8" fmla="*/ 174 w 17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">
                <a:moveTo>
                  <a:pt x="174" y="0"/>
                </a:moveTo>
                <a:lnTo>
                  <a:pt x="0" y="2"/>
                </a:lnTo>
              </a:path>
            </a:pathLst>
          </a:custGeom>
          <a:noFill/>
          <a:ln w="25400">
            <a:solidFill>
              <a:srgbClr val="CC02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102" name="Rectangle 22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990103" name="Rectangle 23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6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6" name="Text Box 1047"/>
          <p:cNvSpPr txBox="1">
            <a:spLocks noChangeArrowheads="1"/>
          </p:cNvSpPr>
          <p:nvPr/>
        </p:nvSpPr>
        <p:spPr bwMode="auto">
          <a:xfrm>
            <a:off x="6048000" y="2340000"/>
            <a:ext cx="115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Verdana" pitchFamily="34" charset="0"/>
                <a:ea typeface="ＭＳ Ｐゴシック" pitchFamily="28" charset="-128"/>
              </a:rPr>
              <a:t>ion beam</a:t>
            </a:r>
            <a:endParaRPr lang="en-US" altLang="de-DE" sz="1600" dirty="0">
              <a:solidFill>
                <a:srgbClr val="FF0000"/>
              </a:solidFill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9" name="Text Box 1046"/>
          <p:cNvSpPr txBox="1">
            <a:spLocks noChangeArrowheads="1"/>
          </p:cNvSpPr>
          <p:nvPr/>
        </p:nvSpPr>
        <p:spPr bwMode="auto">
          <a:xfrm rot="-5400000">
            <a:off x="721087" y="3132000"/>
            <a:ext cx="720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Verdana" pitchFamily="34" charset="0"/>
                <a:ea typeface="ＭＳ Ｐゴシック" pitchFamily="28" charset="-128"/>
              </a:rPr>
              <a:t>dose           </a:t>
            </a:r>
            <a:endParaRPr lang="de-DE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30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266382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600" dirty="0" smtClean="0">
                <a:latin typeface="Verdana" pitchFamily="34" charset="0"/>
                <a:ea typeface="ＭＳ Ｐゴシック" pitchFamily="28" charset="-128"/>
              </a:rPr>
              <a:t>depth in tissue [cm] </a:t>
            </a:r>
            <a:endParaRPr lang="en-US" altLang="de-DE" sz="1600" dirty="0">
              <a:latin typeface="Verdana" pitchFamily="34" charset="0"/>
              <a:ea typeface="ＭＳ Ｐゴシック" pitchFamily="28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01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307" name="Group 3"/>
          <p:cNvGrpSpPr>
            <a:grpSpLocks/>
          </p:cNvGrpSpPr>
          <p:nvPr/>
        </p:nvGrpSpPr>
        <p:grpSpPr bwMode="auto">
          <a:xfrm>
            <a:off x="-217488" y="1797050"/>
            <a:ext cx="9361488" cy="5118100"/>
            <a:chOff x="-137" y="1096"/>
            <a:chExt cx="5897" cy="3224"/>
          </a:xfrm>
        </p:grpSpPr>
        <p:pic>
          <p:nvPicPr>
            <p:cNvPr id="291430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" y="1096"/>
              <a:ext cx="5813" cy="3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14309" name="Rectangle 5"/>
            <p:cNvSpPr>
              <a:spLocks noChangeArrowheads="1"/>
            </p:cNvSpPr>
            <p:nvPr/>
          </p:nvSpPr>
          <p:spPr bwMode="auto">
            <a:xfrm>
              <a:off x="-137" y="4183"/>
              <a:ext cx="5897" cy="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914310" name="Text Box 6"/>
          <p:cNvSpPr txBox="1">
            <a:spLocks noChangeArrowheads="1"/>
          </p:cNvSpPr>
          <p:nvPr/>
        </p:nvSpPr>
        <p:spPr bwMode="auto">
          <a:xfrm>
            <a:off x="661988" y="5267325"/>
            <a:ext cx="72151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controlled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raster scan procedure</a:t>
            </a:r>
            <a:endParaRPr lang="en-US" alt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32000" y="17280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magnetic deflector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48000" y="1836000"/>
            <a:ext cx="11336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beam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264000" y="5544000"/>
            <a:ext cx="1120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first layer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680000" y="5544000"/>
            <a:ext cx="1107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last layer</a:t>
            </a:r>
            <a:endParaRPr lang="en-US" dirty="0"/>
          </a:p>
        </p:txBody>
      </p:sp>
      <p:pic>
        <p:nvPicPr>
          <p:cNvPr id="2939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420000"/>
            <a:ext cx="4943475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sterscan(720x576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3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397316"/>
              </p:ext>
            </p:extLst>
          </p:nvPr>
        </p:nvGraphicFramePr>
        <p:xfrm>
          <a:off x="1080000" y="720000"/>
          <a:ext cx="7021512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Photo" r:id="rId4" imgW="7020905" imgH="4915586" progId="MSPhotoEd.3">
                  <p:embed/>
                </p:oleObj>
              </mc:Choice>
              <mc:Fallback>
                <p:oleObj name="Photo Editor Photo" r:id="rId4" imgW="7020905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00" y="720000"/>
                        <a:ext cx="7021512" cy="491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5760000"/>
            <a:ext cx="896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448 patients were treated with carbon beams from 1997 – 2008 using raster scanning technique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1227138" y="1725836"/>
            <a:ext cx="2066925" cy="985837"/>
            <a:chOff x="773" y="2059"/>
            <a:chExt cx="1302" cy="621"/>
          </a:xfrm>
        </p:grpSpPr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773" y="2350"/>
              <a:ext cx="130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Intensive 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 ion pulse </a:t>
              </a:r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840" y="2059"/>
              <a:ext cx="1008" cy="280"/>
            </a:xfrm>
            <a:prstGeom prst="rightArrow">
              <a:avLst>
                <a:gd name="adj1" fmla="val 50000"/>
                <a:gd name="adj2" fmla="val 90000"/>
              </a:avLst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pic>
        <p:nvPicPr>
          <p:cNvPr id="30" name="Picture 7" descr="ohneSch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052736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mitSch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052736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972050" y="3591148"/>
            <a:ext cx="6880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mm</a:t>
            </a: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4680000" y="720000"/>
            <a:ext cx="1363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 block</a:t>
            </a:r>
          </a:p>
        </p:txBody>
      </p:sp>
      <p:grpSp>
        <p:nvGrpSpPr>
          <p:cNvPr id="58" name="Group 19"/>
          <p:cNvGrpSpPr>
            <a:grpSpLocks/>
          </p:cNvGrpSpPr>
          <p:nvPr/>
        </p:nvGrpSpPr>
        <p:grpSpPr bwMode="auto">
          <a:xfrm>
            <a:off x="3611563" y="3460973"/>
            <a:ext cx="3527425" cy="233363"/>
            <a:chOff x="2275" y="3380"/>
            <a:chExt cx="2222" cy="147"/>
          </a:xfrm>
        </p:grpSpPr>
        <p:sp>
          <p:nvSpPr>
            <p:cNvPr id="59" name="Line 12"/>
            <p:cNvSpPr>
              <a:spLocks noChangeShapeType="1"/>
            </p:cNvSpPr>
            <p:nvPr/>
          </p:nvSpPr>
          <p:spPr bwMode="auto">
            <a:xfrm>
              <a:off x="2286" y="3380"/>
              <a:ext cx="3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0" name="Line 14"/>
            <p:cNvSpPr>
              <a:spLocks noChangeShapeType="1"/>
            </p:cNvSpPr>
            <p:nvPr/>
          </p:nvSpPr>
          <p:spPr bwMode="auto">
            <a:xfrm>
              <a:off x="2275" y="3453"/>
              <a:ext cx="22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" name="Line 18"/>
            <p:cNvSpPr>
              <a:spLocks noChangeShapeType="1"/>
            </p:cNvSpPr>
            <p:nvPr/>
          </p:nvSpPr>
          <p:spPr bwMode="auto">
            <a:xfrm>
              <a:off x="4492" y="3380"/>
              <a:ext cx="3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pic>
        <p:nvPicPr>
          <p:cNvPr id="62" name="Picture 14" descr="Ionisation_alp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57" y="4140000"/>
            <a:ext cx="2320715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fiat_punto_cra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4" y="4139268"/>
            <a:ext cx="3162300" cy="18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Ions with Matter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4464000" y="6048000"/>
            <a:ext cx="306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Hadron beams slow down and stop, depositing the energy at the very end of the pass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12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4787" name="Object 3"/>
          <p:cNvGraphicFramePr>
            <a:graphicFrameLocks noChangeAspect="1"/>
          </p:cNvGraphicFramePr>
          <p:nvPr/>
        </p:nvGraphicFramePr>
        <p:xfrm>
          <a:off x="1116013" y="1341438"/>
          <a:ext cx="7021512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hoto Editor Photo" r:id="rId4" imgW="7020905" imgH="4704762" progId="MSPhotoEd.3">
                  <p:embed/>
                </p:oleObj>
              </mc:Choice>
              <mc:Fallback>
                <p:oleObj name="Photo Editor Photo" r:id="rId4" imgW="7020905" imgH="47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341438"/>
                        <a:ext cx="7021512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Beam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5330" name="Picture 2" descr="PET-KameraIl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1352550"/>
            <a:ext cx="94392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5331" name="Text Box 3"/>
          <p:cNvSpPr txBox="1">
            <a:spLocks noChangeArrowheads="1"/>
          </p:cNvSpPr>
          <p:nvPr/>
        </p:nvSpPr>
        <p:spPr bwMode="auto">
          <a:xfrm>
            <a:off x="3708400" y="23368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1</a:t>
            </a:r>
          </a:p>
        </p:txBody>
      </p:sp>
      <p:sp>
        <p:nvSpPr>
          <p:cNvPr id="2915332" name="Text Box 4"/>
          <p:cNvSpPr txBox="1">
            <a:spLocks noChangeArrowheads="1"/>
          </p:cNvSpPr>
          <p:nvPr/>
        </p:nvSpPr>
        <p:spPr bwMode="auto">
          <a:xfrm>
            <a:off x="4508500" y="395605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1</a:t>
            </a:r>
          </a:p>
        </p:txBody>
      </p:sp>
      <p:sp>
        <p:nvSpPr>
          <p:cNvPr id="2915333" name="Text Box 5"/>
          <p:cNvSpPr txBox="1">
            <a:spLocks noChangeArrowheads="1"/>
          </p:cNvSpPr>
          <p:nvPr/>
        </p:nvSpPr>
        <p:spPr bwMode="auto">
          <a:xfrm>
            <a:off x="4022725" y="22891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2</a:t>
            </a:r>
          </a:p>
        </p:txBody>
      </p:sp>
      <p:sp>
        <p:nvSpPr>
          <p:cNvPr id="2915334" name="Text Box 6"/>
          <p:cNvSpPr txBox="1">
            <a:spLocks noChangeArrowheads="1"/>
          </p:cNvSpPr>
          <p:nvPr/>
        </p:nvSpPr>
        <p:spPr bwMode="auto">
          <a:xfrm>
            <a:off x="4308475" y="23368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3</a:t>
            </a:r>
          </a:p>
        </p:txBody>
      </p:sp>
      <p:sp>
        <p:nvSpPr>
          <p:cNvPr id="2915335" name="Text Box 7"/>
          <p:cNvSpPr txBox="1">
            <a:spLocks noChangeArrowheads="1"/>
          </p:cNvSpPr>
          <p:nvPr/>
        </p:nvSpPr>
        <p:spPr bwMode="auto">
          <a:xfrm>
            <a:off x="4222750" y="398462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2</a:t>
            </a:r>
          </a:p>
        </p:txBody>
      </p:sp>
      <p:sp>
        <p:nvSpPr>
          <p:cNvPr id="2915336" name="Text Box 8"/>
          <p:cNvSpPr txBox="1">
            <a:spLocks noChangeArrowheads="1"/>
          </p:cNvSpPr>
          <p:nvPr/>
        </p:nvSpPr>
        <p:spPr bwMode="auto">
          <a:xfrm>
            <a:off x="3889375" y="39655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3</a:t>
            </a:r>
          </a:p>
        </p:txBody>
      </p:sp>
      <p:sp>
        <p:nvSpPr>
          <p:cNvPr id="2915338" name="Text Box 10"/>
          <p:cNvSpPr txBox="1">
            <a:spLocks noChangeArrowheads="1"/>
          </p:cNvSpPr>
          <p:nvPr/>
        </p:nvSpPr>
        <p:spPr bwMode="auto">
          <a:xfrm>
            <a:off x="4538663" y="2978150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/>
              <a:t>Kopf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4000" y="2268000"/>
            <a:ext cx="11464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beam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580000" y="1908000"/>
            <a:ext cx="1467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PET-camera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608000" y="2880000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head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443893" y="32760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bed for the patient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1526658" y="2088000"/>
            <a:ext cx="1749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monitor system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-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267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2739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2740" name="Text Box 4"/>
          <p:cNvSpPr txBox="1">
            <a:spLocks noChangeArrowheads="1"/>
          </p:cNvSpPr>
          <p:nvPr/>
        </p:nvSpPr>
        <p:spPr bwMode="auto">
          <a:xfrm>
            <a:off x="1585901" y="5900738"/>
            <a:ext cx="1540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treatment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2741" name="Text Box 5"/>
          <p:cNvSpPr txBox="1">
            <a:spLocks noChangeArrowheads="1"/>
          </p:cNvSpPr>
          <p:nvPr/>
        </p:nvSpPr>
        <p:spPr bwMode="auto">
          <a:xfrm>
            <a:off x="4724274" y="5900738"/>
            <a:ext cx="26212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treatment with ion beam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2744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32745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32746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7378" name="Picture 2" descr="post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0551" b="44429"/>
          <a:stretch>
            <a:fillRect/>
          </a:stretch>
        </p:blipFill>
        <p:spPr bwMode="auto">
          <a:xfrm>
            <a:off x="4953000" y="1541463"/>
            <a:ext cx="350837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7379" name="Picture 3" descr="pr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8060" r="23145" b="40167"/>
          <a:stretch>
            <a:fillRect/>
          </a:stretch>
        </p:blipFill>
        <p:spPr bwMode="auto">
          <a:xfrm>
            <a:off x="723900" y="1524000"/>
            <a:ext cx="35433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7381" name="Text Box 5"/>
          <p:cNvSpPr txBox="1">
            <a:spLocks noChangeArrowheads="1"/>
          </p:cNvSpPr>
          <p:nvPr/>
        </p:nvSpPr>
        <p:spPr bwMode="auto">
          <a:xfrm>
            <a:off x="1585901" y="5220000"/>
            <a:ext cx="1540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treatment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7382" name="Text Box 6"/>
          <p:cNvSpPr txBox="1">
            <a:spLocks noChangeArrowheads="1"/>
          </p:cNvSpPr>
          <p:nvPr/>
        </p:nvSpPr>
        <p:spPr bwMode="auto">
          <a:xfrm>
            <a:off x="5625801" y="5220000"/>
            <a:ext cx="2162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weeks after treatment </a:t>
            </a:r>
          </a:p>
          <a:p>
            <a:pPr algn="l"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Carbon ion beam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062038" y="1425575"/>
          <a:ext cx="7021512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hoto Editor Photo" r:id="rId4" imgW="7020905" imgH="4667902" progId="MSPhotoEd.3">
                  <p:embed/>
                </p:oleObj>
              </mc:Choice>
              <mc:Fallback>
                <p:oleObj name="Photo Editor Photo" r:id="rId4" imgW="7020905" imgH="46679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1425575"/>
                        <a:ext cx="7021512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23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78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000"/>
            <a:ext cx="9139696" cy="51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576002"/>
            <a:ext cx="3132381" cy="14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280000" y="3096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65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Heidelberg Ion-Beam Therapy Center (HIT)</a:t>
            </a:r>
            <a:endParaRPr lang="en-US" dirty="0"/>
          </a:p>
        </p:txBody>
      </p:sp>
      <p:pic>
        <p:nvPicPr>
          <p:cNvPr id="6146" name="Picture 2" descr="https://www.klinikum.uni-heidelberg.de/fileadmin/_processed_/5/d/csm_18_HIT_Gantry_I_858b150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0" y="720000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klinikum.uni-heidelberg.de/fileadmin/_processed_/0/f/csm_15_20121016_HIT_119_9a65cdca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klinikum.uni-heidelberg.de/fileadmin/_processed_/0/9/csm_16_20121016_HIT_172_2ff6384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4788000"/>
            <a:ext cx="2578608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36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Radiopharmaceuticals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900000"/>
            <a:ext cx="43434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600000"/>
            <a:ext cx="3190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99592" y="90000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 d, 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 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beams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 used for PET, SPECT and Brachytherapy etc.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24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Radioisotope production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1"/>
            <a:ext cx="5486400" cy="4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" y="1080000"/>
            <a:ext cx="30963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Accelerators (compact cyclotrons or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are used to produce radio-isotopes for medical imaging.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7-11 MeV protons for short-lived isotopes for imaging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70-100 MeV or higher for longer lived isotopes.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0000" y="5400000"/>
            <a:ext cx="687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emission tomography (PET) uses Fluorine-18, half life of ~ 110 min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6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Radioisotope production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3033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2272052" cy="34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80000" y="4860000"/>
            <a:ext cx="701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Fluorodeoxyglucose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FDG carries the 18F to areas of high metabolic activity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 of PET scans are in clinical oncology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39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osisverg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969045"/>
            <a:ext cx="5808662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11300" y="908720"/>
            <a:ext cx="635000" cy="367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94513" y="4482183"/>
            <a:ext cx="706437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18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16175" y="4482183"/>
            <a:ext cx="392113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2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556000" y="4482183"/>
            <a:ext cx="39370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6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18038" y="4482183"/>
            <a:ext cx="5492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10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759450" y="4482183"/>
            <a:ext cx="5492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14</a:t>
            </a:r>
          </a:p>
        </p:txBody>
      </p: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1293814" y="1046833"/>
            <a:ext cx="1046163" cy="3532187"/>
            <a:chOff x="951" y="1215"/>
            <a:chExt cx="659" cy="2225"/>
          </a:xfrm>
        </p:grpSpPr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1031" y="2235"/>
              <a:ext cx="5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50 %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951" y="1215"/>
              <a:ext cx="65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100 %</a:t>
              </a: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de-DE" altLang="de-DE" dirty="0">
                  <a:solidFill>
                    <a:srgbClr val="000000"/>
                  </a:solidFill>
                  <a:latin typeface="Verdana" pitchFamily="34" charset="0"/>
                </a:rPr>
                <a:t>0 %</a:t>
              </a:r>
            </a:p>
          </p:txBody>
        </p:sp>
      </p:grpSp>
      <p:sp>
        <p:nvSpPr>
          <p:cNvPr id="31" name="Text Box 15"/>
          <p:cNvSpPr txBox="1">
            <a:spLocks noChangeArrowheads="1"/>
          </p:cNvSpPr>
          <p:nvPr/>
        </p:nvSpPr>
        <p:spPr bwMode="auto">
          <a:xfrm rot="16200000">
            <a:off x="-108000" y="2502020"/>
            <a:ext cx="252571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relative ionization         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2655888" y="2114972"/>
            <a:ext cx="2247900" cy="7848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X-rays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Gamma beams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5753100" y="1497683"/>
            <a:ext cx="1412875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Ion beam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96000" y="4842020"/>
            <a:ext cx="21210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penetration depth   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5661248"/>
            <a:ext cx="833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beams slow down and stop, depositing the energy at the very end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rays deposit the energy evenly through the tissue.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60000" y="7200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“Bragg”-peak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832000" y="936000"/>
            <a:ext cx="1762009" cy="4476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271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58464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1620000"/>
            <a:ext cx="22813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Foil to produce X-rays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Collimation system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259632" y="1844824"/>
            <a:ext cx="4903590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820946" y="2328970"/>
            <a:ext cx="268715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555776" y="2924944"/>
            <a:ext cx="2736304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240000" y="5904000"/>
            <a:ext cx="158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Varian medical system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3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340761"/>
            <a:ext cx="8412192" cy="32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347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Radiotherapy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720000"/>
            <a:ext cx="6096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0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Sterilization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720000"/>
            <a:ext cx="2857500" cy="329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780000"/>
            <a:ext cx="40957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900000"/>
            <a:ext cx="53281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Manufacturers of medical disposables have to kill every germ on syringes, bandages, surgical tools and other gear, without altering the material itself.</a:t>
            </a:r>
          </a:p>
          <a:p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E-beam sterilization works best on simple, low density products.</a:t>
            </a:r>
          </a:p>
          <a:p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Advantages: takes only a few seconds (gamma irradiation can take hours)</a:t>
            </a:r>
          </a:p>
          <a:p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 limited penetration depth, works best on simple, low density products (syringes)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320000" y="594000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IBA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rhodotron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 commercial accelerator used for e-beam sterilization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7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loss in materials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3246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4392000"/>
            <a:ext cx="2590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77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60000"/>
            <a:ext cx="75914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44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and Biology of </a:t>
            </a:r>
            <a:r>
              <a:rPr lang="en-US" dirty="0"/>
              <a:t>R</a:t>
            </a:r>
            <a:r>
              <a:rPr lang="en-US" dirty="0" smtClean="0"/>
              <a:t>adiation Therapy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413385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1" y="900000"/>
            <a:ext cx="378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effect of radiation on cells: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 in matter leads to defects in the DNA – double strand breaks of the DNA kills the cell. Tumor cells have less repair capabilities than normal cells.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Ionenbeschu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3240000"/>
            <a:ext cx="19462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9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and Biology of </a:t>
            </a:r>
            <a:r>
              <a:rPr lang="en-US" dirty="0"/>
              <a:t>R</a:t>
            </a:r>
            <a:r>
              <a:rPr lang="en-US" dirty="0" smtClean="0"/>
              <a:t>adiation Therapy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720000"/>
            <a:ext cx="1924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3240000"/>
            <a:ext cx="1914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20097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0"/>
            <a:ext cx="19621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1080000"/>
            <a:ext cx="321754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LET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deposition of dose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LET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deposition of high doses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16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LET: linear energy transfer </a:t>
            </a:r>
            <a:endParaRPr lang="en-US" sz="1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08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785475" y="5900738"/>
            <a:ext cx="1540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treatment</a:t>
            </a:r>
            <a:endParaRPr lang="en-US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576544" y="5900738"/>
            <a:ext cx="35958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after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treatment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de-DE" altLang="de-DE" sz="1600" dirty="0" smtClean="0">
                <a:solidFill>
                  <a:srgbClr val="000000"/>
                </a:solidFill>
                <a:latin typeface="Verdana" pitchFamily="34" charset="0"/>
              </a:rPr>
              <a:t> Carbon-</a:t>
            </a:r>
            <a:r>
              <a:rPr lang="de-DE" altLang="de-DE" sz="1600" dirty="0" err="1" smtClean="0">
                <a:solidFill>
                  <a:srgbClr val="000000"/>
                </a:solidFill>
                <a:latin typeface="Verdana" pitchFamily="34" charset="0"/>
              </a:rPr>
              <a:t>ions</a:t>
            </a:r>
            <a:endParaRPr lang="de-DE" altLang="de-DE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4211960" y="1484784"/>
            <a:ext cx="4248472" cy="48965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7" name="Picture 7" descr="Ionenbeschu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86125"/>
            <a:ext cx="19462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877050" y="5300663"/>
            <a:ext cx="14558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DNA-molecule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with a passing C-ion</a:t>
            </a:r>
            <a:endParaRPr lang="en-US" altLang="de-DE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4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724274" y="5900738"/>
            <a:ext cx="26212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treatment with ion beam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7872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85475" y="5900738"/>
            <a:ext cx="1540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treatment</a:t>
            </a:r>
            <a:endParaRPr lang="en-US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6544" y="5900738"/>
            <a:ext cx="28777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de-DE" altLang="de-DE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Carbon-</a:t>
            </a:r>
            <a:r>
              <a:rPr lang="de-DE" altLang="de-DE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1476375" y="3213100"/>
            <a:ext cx="5048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2268538" y="3933825"/>
            <a:ext cx="215900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rot="21060000" flipH="1">
            <a:off x="2513013" y="3270250"/>
            <a:ext cx="541337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4211960" y="1484784"/>
            <a:ext cx="4248472" cy="48965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5025600" y="1556800"/>
            <a:ext cx="3238847" cy="4695825"/>
            <a:chOff x="5027132" y="1556800"/>
            <a:chExt cx="3238847" cy="4695825"/>
          </a:xfrm>
        </p:grpSpPr>
        <p:pic>
          <p:nvPicPr>
            <p:cNvPr id="20" name="Picture 3" descr="gsiras25_fi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556800"/>
              <a:ext cx="3189923" cy="469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 rot="16200000">
              <a:off x="3514538" y="3717458"/>
              <a:ext cx="32560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r>
                <a:rPr lang="en-US" sz="1200" dirty="0" smtClean="0"/>
                <a:t>survival rate                                            dose [</a:t>
              </a:r>
              <a:r>
                <a:rPr lang="en-US" sz="1200" b="1" dirty="0" err="1" smtClean="0"/>
                <a:t>Gy</a:t>
              </a:r>
              <a:r>
                <a:rPr lang="en-US" sz="1200" dirty="0" smtClean="0"/>
                <a:t>]</a:t>
              </a:r>
              <a:endParaRPr lang="en-US" sz="12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851567" y="6006480"/>
              <a:ext cx="196079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 depth [mm H</a:t>
              </a:r>
              <a:r>
                <a:rPr lang="en-US" sz="11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O]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732000" y="1656000"/>
              <a:ext cx="1415772" cy="4056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3600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C-ions, 275 MeV/u </a:t>
              </a:r>
            </a:p>
            <a:p>
              <a:r>
                <a:rPr lang="en-US" sz="1200" dirty="0" smtClean="0">
                  <a:solidFill>
                    <a:srgbClr val="0000CC"/>
                  </a:solidFill>
                </a:rPr>
                <a:t>photons, 20 MeV</a:t>
              </a:r>
              <a:endParaRPr lang="en-US" sz="1200" dirty="0">
                <a:solidFill>
                  <a:srgbClr val="0000CC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88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Bildschirmpräsentation (4:3)</PresentationFormat>
  <Paragraphs>266</Paragraphs>
  <Slides>33</Slides>
  <Notes>33</Notes>
  <HiddenSlides>1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Times New Roman</vt:lpstr>
      <vt:lpstr>Verdana</vt:lpstr>
      <vt:lpstr>Wingdings</vt:lpstr>
      <vt:lpstr>1_Larissa</vt:lpstr>
      <vt:lpstr>Photo Editor Photo</vt:lpstr>
      <vt:lpstr>Outline: GSI accelerator medical application</vt:lpstr>
      <vt:lpstr>Interaction of Ions with Matter</vt:lpstr>
      <vt:lpstr>Radiation Effects</vt:lpstr>
      <vt:lpstr>Energy loss in materials</vt:lpstr>
      <vt:lpstr>Radiation Effects</vt:lpstr>
      <vt:lpstr>Physics and Biology of Radiation Therapy</vt:lpstr>
      <vt:lpstr>Physics and Biology of Radiation Therapy</vt:lpstr>
      <vt:lpstr>Treatment of Disease</vt:lpstr>
      <vt:lpstr>Treatment of Disease</vt:lpstr>
      <vt:lpstr>Radiation Effects</vt:lpstr>
      <vt:lpstr>Radiation Effects</vt:lpstr>
      <vt:lpstr>Radiation Effects</vt:lpstr>
      <vt:lpstr>Radiation Effects</vt:lpstr>
      <vt:lpstr>Radiation Effects</vt:lpstr>
      <vt:lpstr>Radiation Effects</vt:lpstr>
      <vt:lpstr>Radiation Effects</vt:lpstr>
      <vt:lpstr>Ion Beam Therapy</vt:lpstr>
      <vt:lpstr>Ion Beam Therapy</vt:lpstr>
      <vt:lpstr>Ion Beam Therapy</vt:lpstr>
      <vt:lpstr>Ion Beam Therapy</vt:lpstr>
      <vt:lpstr>PET - Camera</vt:lpstr>
      <vt:lpstr>Course of Disease</vt:lpstr>
      <vt:lpstr>Course of Disease</vt:lpstr>
      <vt:lpstr>Heidelberg Ion-Beam Therapy Center (HIT)</vt:lpstr>
      <vt:lpstr>Heidelberg Ion-Beam Therapy Center (HIT)</vt:lpstr>
      <vt:lpstr>Heidelberg Ion-Beam Therapy Center (HIT)</vt:lpstr>
      <vt:lpstr>Radiopharmaceuticals</vt:lpstr>
      <vt:lpstr>Radioisotope production</vt:lpstr>
      <vt:lpstr>Radioisotope production</vt:lpstr>
      <vt:lpstr>X-Ray Radiotherapy</vt:lpstr>
      <vt:lpstr>X-Ray Radiotherapy</vt:lpstr>
      <vt:lpstr>X-Ray Radiotherapy</vt:lpstr>
      <vt:lpstr>Equipment Sterilization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524</cp:revision>
  <dcterms:created xsi:type="dcterms:W3CDTF">2016-04-06T12:04:03Z</dcterms:created>
  <dcterms:modified xsi:type="dcterms:W3CDTF">2022-05-14T13:01:51Z</dcterms:modified>
</cp:coreProperties>
</file>