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1" r:id="rId2"/>
    <p:sldId id="272" r:id="rId3"/>
    <p:sldId id="267" r:id="rId4"/>
    <p:sldId id="270" r:id="rId5"/>
    <p:sldId id="268" r:id="rId6"/>
    <p:sldId id="264" r:id="rId7"/>
    <p:sldId id="265" r:id="rId8"/>
    <p:sldId id="266" r:id="rId9"/>
    <p:sldId id="273" r:id="rId10"/>
    <p:sldId id="269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4E4E4"/>
    <a:srgbClr val="339933"/>
    <a:srgbClr val="D1EDFF"/>
    <a:srgbClr val="CCECFF"/>
    <a:srgbClr val="CCFFFF"/>
    <a:srgbClr val="FFCC00"/>
    <a:srgbClr val="00CC00"/>
    <a:srgbClr val="0066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76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1D409-5795-4758-804C-3EFBF1F2F8DD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31E1E-48A7-4726-9E09-0242272EEA0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9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631E1E-48A7-4726-9E09-0242272EEA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71811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51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51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78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05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0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16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78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29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631E1E-48A7-4726-9E09-0242272EEA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0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00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929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41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9701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89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24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65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9409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30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19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AB220E-2B84-4481-8D63-0EFD7D707A77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1EA6F7-4A48-4F19-8F51-489A6B6C89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249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54400"/>
          </a:xfrm>
          <a:prstGeom prst="rect">
            <a:avLst/>
          </a:prstGeom>
          <a:solidFill>
            <a:srgbClr val="0066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7" name="Picture 4" descr="GSI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578600"/>
            <a:ext cx="650875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"/>
          <p:cNvSpPr>
            <a:spLocks noChangeShapeType="1"/>
          </p:cNvSpPr>
          <p:nvPr userDrawn="1"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4763" y="6589713"/>
            <a:ext cx="9139237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Hans-Jürgen </a:t>
            </a:r>
            <a:r>
              <a:rPr lang="de-DE" altLang="de-DE" sz="1000" dirty="0" err="1" smtClean="0">
                <a:solidFill>
                  <a:srgbClr val="000000"/>
                </a:solidFill>
                <a:cs typeface="Arial" charset="0"/>
              </a:rPr>
              <a:t>Wollersheim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000" baseline="0" dirty="0" smtClean="0">
                <a:solidFill>
                  <a:srgbClr val="000000"/>
                </a:solidFill>
                <a:cs typeface="Arial" charset="0"/>
              </a:rPr>
              <a:t>– </a:t>
            </a:r>
            <a:r>
              <a:rPr lang="de-DE" altLang="de-DE" sz="1000" dirty="0" smtClean="0">
                <a:solidFill>
                  <a:srgbClr val="000000"/>
                </a:solidFill>
                <a:cs typeface="Arial" charset="0"/>
              </a:rPr>
              <a:t>2022</a:t>
            </a:r>
          </a:p>
          <a:p>
            <a:pPr algn="ctr">
              <a:spcBef>
                <a:spcPct val="50000"/>
              </a:spcBef>
              <a:defRPr/>
            </a:pPr>
            <a:endParaRPr lang="en-US" altLang="de-DE" sz="1000" dirty="0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9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rgbClr val="FFC00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.j.wollersheim@gs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hyperlink" Target="https://web-docs.gsi.de/~wolle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4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0.png"/><Relationship Id="rId11" Type="http://schemas.openxmlformats.org/officeDocument/2006/relationships/image" Target="../media/image40.png"/><Relationship Id="rId5" Type="http://schemas.openxmlformats.org/officeDocument/2006/relationships/image" Target="../media/image35.png"/><Relationship Id="rId15" Type="http://schemas.openxmlformats.org/officeDocument/2006/relationships/image" Target="../media/image43.png"/><Relationship Id="rId10" Type="http://schemas.openxmlformats.org/officeDocument/2006/relationships/image" Target="../media/image39.png"/><Relationship Id="rId4" Type="http://schemas.openxmlformats.org/officeDocument/2006/relationships/image" Target="../media/image330.png"/><Relationship Id="rId9" Type="http://schemas.openxmlformats.org/officeDocument/2006/relationships/image" Target="../media/image37.png"/><Relationship Id="rId1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0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hyperlink" Target="https://en.wikipedia.org/wiki/File:Magnetic_moment.svg" TargetMode="External"/><Relationship Id="rId7" Type="http://schemas.openxmlformats.org/officeDocument/2006/relationships/image" Target="../media/image11.jpe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intechopen.com/source/html/45527/media/image3.jpeg" TargetMode="External"/><Relationship Id="rId11" Type="http://schemas.openxmlformats.org/officeDocument/2006/relationships/image" Target="../media/image14.png"/><Relationship Id="rId5" Type="http://schemas.openxmlformats.org/officeDocument/2006/relationships/image" Target="../media/image90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10.png"/><Relationship Id="rId9" Type="http://schemas.openxmlformats.org/officeDocument/2006/relationships/image" Target="../media/image120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31.png"/><Relationship Id="rId3" Type="http://schemas.openxmlformats.org/officeDocument/2006/relationships/image" Target="../media/image23.png"/><Relationship Id="rId7" Type="http://schemas.openxmlformats.org/officeDocument/2006/relationships/hyperlink" Target="http://www.google.co.in/url?sa=i&amp;rct=j&amp;q=&amp;esrc=s&amp;source=images&amp;cd=&amp;cad=rja&amp;uact=8&amp;ved=0ahUKEwjLwNTl9K_RAhXBtI8KHUfSAncQjRwIBw&amp;url=http://scienceblogs.de/astrodicticum-simplex/2014/03/07/buchklub-1-03-protonen-gibt-es-nicht/&amp;bvm=bv.143423383,d.c2I&amp;psig=AFQjCNGLlma4ZE0fLmboRGFKFTHHNz9JLw&amp;ust=1483874216382325" TargetMode="External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11" Type="http://schemas.openxmlformats.org/officeDocument/2006/relationships/image" Target="../media/image29.png"/><Relationship Id="rId5" Type="http://schemas.openxmlformats.org/officeDocument/2006/relationships/image" Target="../media/image25.png"/><Relationship Id="rId10" Type="http://schemas.openxmlformats.org/officeDocument/2006/relationships/image" Target="../media/image27.png"/><Relationship Id="rId4" Type="http://schemas.openxmlformats.org/officeDocument/2006/relationships/image" Target="../media/image24.png"/><Relationship Id="rId9" Type="http://schemas.openxmlformats.org/officeDocument/2006/relationships/hyperlink" Target="https://www.google.co.in/url?sa=i&amp;rct=j&amp;q=&amp;esrc=s&amp;source=images&amp;cd=&amp;cad=rja&amp;uact=8&amp;ved=0ahUKEwjHuNye9a_RAhXHvY8KHaxVAbkQjRwIBw&amp;url=https://en.wikipedia.org/wiki/File:Neutron.svg&amp;bvm=bv.143423383,d.c2I&amp;psig=AFQjCNENtoMrfhO0jqYDAOx7w4Oh--DLow&amp;ust=148387442360354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6" Type="http://schemas.openxmlformats.org/officeDocument/2006/relationships/image" Target="NUL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NULL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0.wmf"/><Relationship Id="rId1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Nuclear angular momentum</a:t>
            </a:r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1345839" y="620688"/>
            <a:ext cx="616226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Lecturer: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Hans-Jürgen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Wollersheim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e-mail: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/>
              </a:rPr>
              <a:t>h.j.wollersheim@gsi.de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web-page: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4"/>
              </a:rPr>
              <a:t>https://web-docs.gsi.de/~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4"/>
              </a:rPr>
              <a:t>wolle/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and click on  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898599"/>
            <a:ext cx="1255222" cy="86868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2786137" y="5301208"/>
            <a:ext cx="3281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nuclear spin quantum number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parity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magnetic moment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magnetic resonance imaging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63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Application:</a:t>
            </a:r>
            <a:r>
              <a:rPr lang="en-US" dirty="0" smtClean="0"/>
              <a:t> Magnetic resonance imaging (MRI)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900000" y="720000"/>
                <a:ext cx="2330510" cy="5139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+5.585691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720000"/>
                <a:ext cx="2330510" cy="513987"/>
              </a:xfrm>
              <a:prstGeom prst="rect">
                <a:avLst/>
              </a:prstGeom>
              <a:blipFill rotWithShape="1">
                <a:blip r:embed="rId3"/>
                <a:stretch>
                  <a:fillRect b="-357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/>
          <p:cNvSpPr txBox="1"/>
          <p:nvPr/>
        </p:nvSpPr>
        <p:spPr>
          <a:xfrm>
            <a:off x="3600000" y="828000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900000" y="1440000"/>
                <a:ext cx="1024319" cy="33855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𝐼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1440000"/>
                <a:ext cx="1024319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3600000" y="1440000"/>
                <a:ext cx="4385560" cy="3791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gyromagnetic ratio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𝛾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𝑔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DE" sz="1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de-DE" sz="14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𝑁</m:t>
                            </m:r>
                          </m:sub>
                        </m:sSub>
                      </m:num>
                      <m:den>
                        <m: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ℏ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𝑔</m:t>
                    </m:r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∙7.62∙</m:t>
                    </m:r>
                    <m:sSup>
                      <m:sSupPr>
                        <m:ctrlPr>
                          <a:rPr lang="de-DE" sz="1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de-DE" sz="1400" b="0" i="1" smtClean="0"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de-DE" sz="1400" b="0" i="1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  </m:t>
                    </m:r>
                    <m:d>
                      <m:dPr>
                        <m:begChr m:val="["/>
                        <m:endChr m:val="]"/>
                        <m:ctrlPr>
                          <a:rPr lang="de-DE" sz="1400" b="0" i="1" smtClean="0"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de-DE" sz="14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de-DE" sz="14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de-DE" sz="1400" b="0" i="1" smtClean="0"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</m:sSup>
                      </m:e>
                    </m:d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1440000"/>
                <a:ext cx="4385560" cy="379143"/>
              </a:xfrm>
              <a:prstGeom prst="rect">
                <a:avLst/>
              </a:prstGeom>
              <a:blipFill>
                <a:blip r:embed="rId5"/>
                <a:stretch>
                  <a:fillRect l="-417" b="-483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3600000" y="1800000"/>
                <a:ext cx="30154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-factor: +5.585691, spin I: </a:t>
                </a:r>
                <a:r>
                  <a:rPr lang="en-US" sz="1400" dirty="0" smtClean="0">
                    <a:latin typeface="Times New Roman"/>
                    <a:cs typeface="Times New Roman"/>
                  </a:rPr>
                  <a:t>½ ħ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1800000"/>
                <a:ext cx="3015441" cy="307777"/>
              </a:xfrm>
              <a:prstGeom prst="rect">
                <a:avLst/>
              </a:prstGeom>
              <a:blipFill rotWithShape="1">
                <a:blip r:embed="rId6"/>
                <a:stretch>
                  <a:fillRect l="-607" t="-1961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2808000"/>
            <a:ext cx="1771042" cy="144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00" y="3024000"/>
            <a:ext cx="957155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000" y="3600000"/>
            <a:ext cx="999831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900000" y="2412000"/>
            <a:ext cx="19143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in magnetic field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3780000" y="2412000"/>
            <a:ext cx="252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energy difference between states</a:t>
            </a:r>
            <a:endParaRPr lang="en-US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3960000" y="2700000"/>
                <a:ext cx="10095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𝜈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2700000"/>
                <a:ext cx="1009507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960000" y="3060000"/>
                <a:ext cx="138865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  <a:ea typeface="Cambria Math"/>
                        </a:rPr>
                        <m:t>Δ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=2∙</m:t>
                      </m:r>
                      <m:sSub>
                        <m:sSubPr>
                          <m:ctrlPr>
                            <a:rPr lang="de-DE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sub>
                      </m:sSub>
                      <m:r>
                        <a:rPr lang="de-DE" sz="1400" b="0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de-DE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  <m:sub>
                          <m:r>
                            <a:rPr lang="de-DE" sz="1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3060000"/>
                <a:ext cx="1388650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960000" y="3420000"/>
                <a:ext cx="26488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de-DE" sz="1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de-DE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de-DE" sz="1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400" dirty="0" smtClean="0"/>
                  <a:t>     </a:t>
                </a:r>
                <a:r>
                  <a:rPr lang="en-US" sz="1400" dirty="0" smtClean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Larmor frequency</a:t>
                </a:r>
                <a:endParaRPr lang="en-US" sz="14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3420000"/>
                <a:ext cx="2648867" cy="307777"/>
              </a:xfrm>
              <a:prstGeom prst="rect">
                <a:avLst/>
              </a:prstGeom>
              <a:blipFill rotWithShape="1">
                <a:blip r:embed="rId12"/>
                <a:stretch>
                  <a:fillRect t="-94118" b="-150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960000" y="3780000"/>
                <a:ext cx="2695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</a:rPr>
                          <m:t>2</m:t>
                        </m:r>
                        <m:r>
                          <a:rPr lang="de-DE" sz="14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</a:rPr>
                      <m:t>=42.57   </m:t>
                    </m:r>
                    <m:d>
                      <m:dPr>
                        <m:begChr m:val="["/>
                        <m:endChr m:val="]"/>
                        <m:ctrlPr>
                          <a:rPr lang="de-DE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skw"/>
                            <m:ctrlPr>
                              <a:rPr lang="de-DE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1400" b="0" i="1" smtClean="0">
                                <a:latin typeface="Cambria Math"/>
                              </a:rPr>
                              <m:t>𝑀𝐻𝑧</m:t>
                            </m:r>
                          </m:num>
                          <m:den>
                            <m:r>
                              <a:rPr lang="de-DE" sz="1400" b="0" i="1" smtClean="0">
                                <a:latin typeface="Cambria Math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400" dirty="0" smtClean="0"/>
                  <a:t>   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</a:t>
                </a:r>
                <a:endParaRPr lang="en-US" sz="1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3780000"/>
                <a:ext cx="2695610" cy="307777"/>
              </a:xfrm>
              <a:prstGeom prst="rect">
                <a:avLst/>
              </a:prstGeom>
              <a:blipFill rotWithShape="1">
                <a:blip r:embed="rId13"/>
                <a:stretch>
                  <a:fillRect l="-5882" t="-94118" b="-15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4680000"/>
            <a:ext cx="2545301" cy="61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feld 9"/>
          <p:cNvSpPr txBox="1"/>
          <p:nvPr/>
        </p:nvSpPr>
        <p:spPr>
          <a:xfrm>
            <a:off x="3599079" y="4654877"/>
            <a:ext cx="914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000" y="5688000"/>
            <a:ext cx="2990347" cy="61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792000" y="5652000"/>
            <a:ext cx="914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energy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energy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44471" y="4509120"/>
            <a:ext cx="11192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Larmor</a:t>
            </a:r>
            <a:r>
              <a:rPr lang="en-US" sz="1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05" y="4320000"/>
            <a:ext cx="1885950" cy="212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3723213" y="6185451"/>
            <a:ext cx="22605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(tissue dependent)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03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" grpId="0"/>
      <p:bldP spid="4" grpId="0"/>
      <p:bldP spid="5" grpId="0"/>
      <p:bldP spid="33" grpId="0"/>
      <p:bldP spid="6" grpId="0"/>
      <p:bldP spid="7" grpId="0"/>
      <p:bldP spid="8" grpId="0"/>
      <p:bldP spid="9" grpId="0"/>
      <p:bldP spid="10" grpId="0"/>
      <p:bldP spid="38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Nuclear angular momentum</a:t>
            </a:r>
            <a:endParaRPr lang="en-US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540000" y="1250107"/>
            <a:ext cx="3597275" cy="3475037"/>
            <a:chOff x="540000" y="1080000"/>
            <a:chExt cx="3597275" cy="347503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000" y="1080000"/>
              <a:ext cx="3597275" cy="34750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feld 2"/>
            <p:cNvSpPr txBox="1"/>
            <p:nvPr/>
          </p:nvSpPr>
          <p:spPr>
            <a:xfrm>
              <a:off x="2267744" y="2348880"/>
              <a:ext cx="3606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n=1</a:t>
              </a:r>
              <a:endPara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776599" y="1484784"/>
              <a:ext cx="3606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n=3</a:t>
              </a:r>
              <a:endPara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2808000" y="2052000"/>
              <a:ext cx="36067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dirty="0" smtClean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n=2</a:t>
              </a:r>
              <a:endPara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Rechteck 3"/>
            <p:cNvSpPr/>
            <p:nvPr/>
          </p:nvSpPr>
          <p:spPr>
            <a:xfrm>
              <a:off x="3420000" y="1656000"/>
              <a:ext cx="252000" cy="138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1475656" y="720000"/>
            <a:ext cx="167866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 orbitals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860000" y="1224000"/>
            <a:ext cx="35718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numbers: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(principal)                                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1,2,3,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…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ℓ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(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orbital angular momentum)    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→ n-1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(magnetic)                            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-ℓ ≤ m ≤ +ℓ</a:t>
            </a:r>
          </a:p>
          <a:p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cs typeface="Times New Roman"/>
              </a:rPr>
              <a:t>(spin)                          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↑↓</a:t>
            </a:r>
            <a:r>
              <a:rPr lang="en-US" dirty="0" smtClean="0">
                <a:latin typeface="Times New Roman"/>
                <a:cs typeface="Times New Roman"/>
              </a:rPr>
              <a:t> or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+½ħ</a:t>
            </a:r>
            <a:r>
              <a:rPr lang="en-US" dirty="0" smtClean="0">
                <a:latin typeface="Times New Roman"/>
                <a:cs typeface="Times New Roman"/>
              </a:rPr>
              <a:t>  </a:t>
            </a:r>
            <a:r>
              <a:rPr lang="en-US" b="1" dirty="0" smtClean="0">
                <a:solidFill>
                  <a:srgbClr val="0000CC"/>
                </a:solidFill>
                <a:latin typeface="Times New Roman"/>
                <a:cs typeface="Times New Roman"/>
              </a:rPr>
              <a:t>-½ħ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860000" y="720000"/>
            <a:ext cx="223234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electrons in an atom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058766" y="2956882"/>
            <a:ext cx="145745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classical analogy</a:t>
            </a:r>
            <a:endParaRPr lang="en-US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uppieren 26"/>
          <p:cNvGrpSpPr/>
          <p:nvPr/>
        </p:nvGrpSpPr>
        <p:grpSpPr>
          <a:xfrm>
            <a:off x="4499992" y="3260129"/>
            <a:ext cx="2895111" cy="1290221"/>
            <a:chOff x="4499992" y="3260129"/>
            <a:chExt cx="2895111" cy="1290221"/>
          </a:xfrm>
        </p:grpSpPr>
        <p:pic>
          <p:nvPicPr>
            <p:cNvPr id="1028" name="Picture 4" descr="earth rotation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000" y="3260129"/>
              <a:ext cx="2432433" cy="11578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feld 10"/>
            <p:cNvSpPr txBox="1"/>
            <p:nvPr/>
          </p:nvSpPr>
          <p:spPr>
            <a:xfrm>
              <a:off x="4499992" y="4304129"/>
              <a:ext cx="176330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orbital angular momentum </a:t>
              </a:r>
              <a:r>
                <a:rPr lang="en-US" sz="1600" b="1" dirty="0" smtClean="0">
                  <a:solidFill>
                    <a:srgbClr val="0000CC"/>
                  </a:solidFill>
                  <a:latin typeface="Times New Roman"/>
                  <a:cs typeface="Times New Roman"/>
                </a:rPr>
                <a:t>ℓ</a:t>
              </a:r>
              <a:endParaRPr lang="en-US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7020000" y="3692129"/>
              <a:ext cx="37510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spin </a:t>
              </a:r>
              <a:r>
                <a:rPr lang="en-US" sz="1600" b="1" dirty="0">
                  <a:solidFill>
                    <a:srgbClr val="0000CC"/>
                  </a:solidFill>
                  <a:latin typeface="Times New Roman"/>
                  <a:cs typeface="Times New Roman"/>
                </a:rPr>
                <a:t>s</a:t>
              </a:r>
              <a:endParaRPr lang="en-US" sz="1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Gerade Verbindung mit Pfeil 22"/>
            <p:cNvCxnSpPr/>
            <p:nvPr/>
          </p:nvCxnSpPr>
          <p:spPr>
            <a:xfrm rot="-1020000">
              <a:off x="6786000" y="3754800"/>
              <a:ext cx="72000" cy="7200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Bogen 24"/>
            <p:cNvSpPr/>
            <p:nvPr/>
          </p:nvSpPr>
          <p:spPr>
            <a:xfrm rot="10800000">
              <a:off x="6742800" y="3571200"/>
              <a:ext cx="432000" cy="252000"/>
            </a:xfrm>
            <a:prstGeom prst="arc">
              <a:avLst>
                <a:gd name="adj1" fmla="val 15996128"/>
                <a:gd name="adj2" fmla="val 21247519"/>
              </a:avLst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feld 27"/>
          <p:cNvSpPr txBox="1"/>
          <p:nvPr/>
        </p:nvSpPr>
        <p:spPr>
          <a:xfrm>
            <a:off x="5220072" y="4716433"/>
            <a:ext cx="147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sun   </a:t>
            </a:r>
            <a:r>
              <a:rPr lang="en-US" sz="1600" dirty="0" smtClean="0">
                <a:latin typeface="Times New Roman"/>
                <a:cs typeface="Times New Roman"/>
              </a:rPr>
              <a:t>≡ nucleus</a:t>
            </a:r>
          </a:p>
          <a:p>
            <a:r>
              <a:rPr lang="en-US" sz="1600" dirty="0" smtClean="0">
                <a:latin typeface="Times New Roman"/>
                <a:cs typeface="Times New Roman"/>
              </a:rPr>
              <a:t>earth ≡ electron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860000" y="5328000"/>
            <a:ext cx="3709670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lectron is structure less and hence can not rotate</a:t>
            </a:r>
          </a:p>
          <a:p>
            <a:r>
              <a:rPr lang="en-US" sz="1400" b="1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 s</a:t>
            </a:r>
            <a:r>
              <a:rPr lang="en-US" sz="1400" i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quantum mechanical concept</a:t>
            </a:r>
            <a:endParaRPr lang="en-US" sz="1400" i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900000" y="5328000"/>
                <a:ext cx="2759666" cy="89319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protons and neutrons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ℓ</a:t>
                </a:r>
                <a:r>
                  <a:rPr lang="en-US" sz="1400" i="1" dirty="0" smtClean="0">
                    <a:latin typeface="Times New Roman"/>
                    <a:cs typeface="Times New Roman"/>
                  </a:rPr>
                  <a:t> and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angular momentum: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ℓ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nuclear spin: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nary>
                  </m:oMath>
                </a14:m>
                <a:endParaRPr lang="en-US" sz="1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00" y="5328000"/>
                <a:ext cx="2759666" cy="893193"/>
              </a:xfrm>
              <a:prstGeom prst="rect">
                <a:avLst/>
              </a:prstGeom>
              <a:blipFill rotWithShape="1">
                <a:blip r:embed="rId5"/>
                <a:stretch>
                  <a:fillRect l="-441" r="-5947" b="-5302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69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8" grpId="0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spin quantum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protons and neutrons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orbital angular momentum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ℓ</a:t>
                </a:r>
                <a:r>
                  <a:rPr lang="en-US" sz="1400" i="1" dirty="0" smtClean="0">
                    <a:latin typeface="Times New Roman"/>
                    <a:cs typeface="Times New Roman"/>
                  </a:rPr>
                  <a:t> and spin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angular momentum: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ℓ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nuclear spin: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nary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−1,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⋯,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−⋯−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sz="1400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blipFill>
                <a:blip r:embed="rId3"/>
                <a:stretch>
                  <a:fillRect l="-165" t="-490" b="-1666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6819399" y="1700808"/>
            <a:ext cx="12089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mechanics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2000" y="2700000"/>
            <a:ext cx="3474720" cy="3398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15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spin quantum number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/>
              <p:cNvSpPr txBox="1"/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protons and neutrons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 orbital angular momentum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ℓ</a:t>
                </a:r>
                <a:r>
                  <a:rPr lang="en-US" sz="1400" i="1" dirty="0" smtClean="0">
                    <a:latin typeface="Times New Roman"/>
                    <a:cs typeface="Times New Roman"/>
                  </a:rPr>
                  <a:t> and spin </a:t>
                </a:r>
                <a:r>
                  <a:rPr lang="en-US" sz="1400" b="1" dirty="0" smtClean="0">
                    <a:solidFill>
                      <a:srgbClr val="0000CC"/>
                    </a:solidFill>
                    <a:latin typeface="Times New Roman"/>
                    <a:cs typeface="Times New Roman"/>
                  </a:rPr>
                  <a:t>s</a:t>
                </a: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endParaRPr lang="en-US" sz="400" b="1" dirty="0" smtClean="0">
                  <a:solidFill>
                    <a:srgbClr val="0000CC"/>
                  </a:solidFill>
                  <a:latin typeface="Times New Roman"/>
                  <a:cs typeface="Times New Roman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angular momentum: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ℓ</m:t>
                        </m:r>
                      </m:e>
                    </m:acc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⃗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nuclear spin: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𝑗</m:t>
                        </m:r>
                      </m:e>
                    </m:nary>
                  </m:oMath>
                </a14:m>
                <a:endParaRPr lang="en-US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𝐼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−1,</m:t>
                    </m:r>
                    <m:r>
                      <a:rPr lang="de-DE" sz="1400" b="0" i="1" smtClean="0">
                        <a:solidFill>
                          <a:srgbClr val="0000CC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⋯,</m:t>
                    </m:r>
                    <m:d>
                      <m:dPr>
                        <m:begChr m:val="|"/>
                        <m:endChr m:val="|"/>
                        <m:ctrlP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de-DE" sz="1400" b="0" i="1" smtClean="0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−⋯−</m:t>
                        </m:r>
                        <m:sSub>
                          <m:sSubPr>
                            <m:ctrlP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e>
                          <m:sub>
                            <m:r>
                              <a:rPr lang="de-DE" sz="1400" b="0" i="1" smtClean="0">
                                <a:solidFill>
                                  <a:srgbClr val="0000CC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sz="1400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1" y="720000"/>
                <a:ext cx="7380392" cy="1231747"/>
              </a:xfrm>
              <a:prstGeom prst="rect">
                <a:avLst/>
              </a:prstGeom>
              <a:blipFill>
                <a:blip r:embed="rId3"/>
                <a:stretch>
                  <a:fillRect l="-165" t="-490" b="-16667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/>
          <p:cNvSpPr txBox="1"/>
          <p:nvPr/>
        </p:nvSpPr>
        <p:spPr>
          <a:xfrm>
            <a:off x="6819399" y="1700808"/>
            <a:ext cx="12089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quantum mechanics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720001" y="2340000"/>
            <a:ext cx="7380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 proton, so </a:t>
            </a:r>
            <a:r>
              <a:rPr lang="en-US" sz="1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= </a:t>
            </a:r>
            <a:r>
              <a:rPr lang="en-US" sz="16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½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aseline="300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2</a:t>
            </a:r>
            <a:r>
              <a:rPr lang="en-US" sz="16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H</a:t>
            </a:r>
            <a:r>
              <a:rPr lang="en-US" sz="1600" dirty="0" smtClean="0">
                <a:latin typeface="Times New Roman"/>
                <a:cs typeface="Times New Roman"/>
              </a:rPr>
              <a:t> = 1 proton and 1 neutron, so </a:t>
            </a:r>
            <a:r>
              <a:rPr lang="en-US" sz="1600" dirty="0" smtClean="0">
                <a:solidFill>
                  <a:srgbClr val="0000CC"/>
                </a:solidFill>
                <a:latin typeface="Times New Roman"/>
                <a:cs typeface="Times New Roman"/>
              </a:rPr>
              <a:t>I = 1 or 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CC"/>
              </a:solidFill>
              <a:latin typeface="Times New Roman"/>
              <a:cs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CC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For heavier nuclei, it is not immediately evident what the spin should be as there are a multitude of possible values.</a:t>
            </a:r>
            <a:endParaRPr lang="en-US" sz="1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97388648"/>
                  </p:ext>
                </p:extLst>
              </p:nvPr>
            </p:nvGraphicFramePr>
            <p:xfrm>
              <a:off x="1080000" y="3780000"/>
              <a:ext cx="6336704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801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582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5003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28192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mass number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protons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neutrons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spin (I)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example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integer (1,2,</a:t>
                          </a:r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…)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half-integer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f>
                                <m:fPr>
                                  <m:type m:val="skw"/>
                                  <m:ctrlPr>
                                    <a:rPr lang="de-DE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⋯</m:t>
                              </m:r>
                            </m:oMath>
                          </a14:m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half-integer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f>
                                <m:fPr>
                                  <m:type m:val="skw"/>
                                  <m:ctrlPr>
                                    <a:rPr lang="de-DE" sz="12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de-DE" sz="1200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e-DE" sz="1200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de-DE" sz="1200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⋯</m:t>
                              </m:r>
                            </m:oMath>
                          </a14:m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el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56048297"/>
                  </p:ext>
                </p:extLst>
              </p:nvPr>
            </p:nvGraphicFramePr>
            <p:xfrm>
              <a:off x="1080000" y="3780000"/>
              <a:ext cx="6336704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80120"/>
                    <a:gridCol w="1358280"/>
                    <a:gridCol w="1450032"/>
                    <a:gridCol w="1728192"/>
                    <a:gridCol w="72008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mass number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protons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number of neutrons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spin (I)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example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16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integer (1,2,</a:t>
                          </a:r>
                          <a:r>
                            <a:rPr lang="en-US" sz="1200" dirty="0" smtClean="0">
                              <a:latin typeface="Times New Roman"/>
                              <a:cs typeface="Times New Roman"/>
                            </a:rPr>
                            <a:t>…)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224648" t="-298361" r="-41549" b="-1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13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sz="12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odd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even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l="-224648" t="-398361" r="-41549" b="-868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15</a:t>
                          </a:r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</a:t>
                          </a:r>
                          <a:endParaRPr lang="en-US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818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Nuclear spin quantum number</a:t>
            </a:r>
            <a:endParaRPr lang="en-US" dirty="0"/>
          </a:p>
        </p:txBody>
      </p:sp>
      <p:pic>
        <p:nvPicPr>
          <p:cNvPr id="1026" name="Picture 2" descr="I_examples_f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2520000"/>
            <a:ext cx="7383475" cy="3574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720000" y="720000"/>
                <a:ext cx="8244488" cy="1313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magnitude is given by </a:t>
                </a:r>
                <a:endParaRPr lang="de-DE" sz="400" i="1" dirty="0">
                  <a:solidFill>
                    <a:srgbClr val="0000CC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endParaRPr lang="de-DE" sz="400" b="0" i="1" dirty="0" smtClean="0">
                  <a:solidFill>
                    <a:srgbClr val="0000CC"/>
                  </a:solidFill>
                  <a:latin typeface="Cambria Math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=ℏ</m:t>
                      </m:r>
                      <m:rad>
                        <m:radPr>
                          <m:degHide m:val="on"/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de-DE" sz="1600" b="0" dirty="0" smtClean="0">
                  <a:solidFill>
                    <a:srgbClr val="0000CC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de-DE" sz="400" b="0" dirty="0" smtClean="0">
                  <a:solidFill>
                    <a:srgbClr val="0000CC"/>
                  </a:solidFill>
                  <a:latin typeface="Times New Roman" panose="02020603050405020304" pitchFamily="18" charset="0"/>
                  <a:ea typeface="Cambria Math"/>
                  <a:cs typeface="Times New Roman" panose="02020603050405020304" pitchFamily="18" charset="0"/>
                </a:endParaRPr>
              </a:p>
              <a:p>
                <a:r>
                  <a:rPr lang="en-US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projection on the z-axis (arbitrarily chosen), takes on discretized values according to m, where </a:t>
                </a:r>
              </a:p>
              <a:p>
                <a:endParaRPr lang="en-US" sz="400" b="0" i="1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, −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+1, −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+2, ⋯, +</m:t>
                      </m:r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𝐼</m:t>
                      </m:r>
                    </m:oMath>
                  </m:oMathPara>
                </a14:m>
                <a:endParaRPr lang="en-US" sz="1600" dirty="0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00" y="720000"/>
                <a:ext cx="8244488" cy="1313821"/>
              </a:xfrm>
              <a:prstGeom prst="rect">
                <a:avLst/>
              </a:prstGeom>
              <a:blipFill rotWithShape="1">
                <a:blip r:embed="rId4"/>
                <a:stretch>
                  <a:fillRect l="-370" t="-1389" r="-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40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Parity</a:t>
            </a:r>
            <a:endParaRPr lang="en-US" dirty="0"/>
          </a:p>
        </p:txBody>
      </p:sp>
      <p:pic>
        <p:nvPicPr>
          <p:cNvPr id="12" name="Picture 2" descr="https://upload.wikimedia.org/wikipedia/commons/thumb/f/f5/Photoelectric_effect.svg/132px-Photoelectric_effect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72" y="684000"/>
            <a:ext cx="125730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feld 12"/>
          <p:cNvSpPr txBox="1"/>
          <p:nvPr/>
        </p:nvSpPr>
        <p:spPr>
          <a:xfrm>
            <a:off x="5314742" y="936000"/>
            <a:ext cx="1777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photoelectric effect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899592" y="900000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wave – particle duality: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Gruppieren 23"/>
          <p:cNvGrpSpPr/>
          <p:nvPr/>
        </p:nvGrpSpPr>
        <p:grpSpPr>
          <a:xfrm>
            <a:off x="755576" y="2376000"/>
            <a:ext cx="2743914" cy="3141232"/>
            <a:chOff x="755576" y="2376000"/>
            <a:chExt cx="2743914" cy="314123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602" y="2492896"/>
              <a:ext cx="2457450" cy="300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Rechteck 16"/>
            <p:cNvSpPr/>
            <p:nvPr/>
          </p:nvSpPr>
          <p:spPr>
            <a:xfrm>
              <a:off x="2196000" y="3402000"/>
              <a:ext cx="576064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hteck 18"/>
            <p:cNvSpPr/>
            <p:nvPr/>
          </p:nvSpPr>
          <p:spPr>
            <a:xfrm>
              <a:off x="2028327" y="5229200"/>
              <a:ext cx="144000" cy="1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1944000" y="2376000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>
                  <a:latin typeface="Times New Roman"/>
                  <a:cs typeface="Times New Roman"/>
                </a:rPr>
                <a:t>Ψ</a:t>
              </a:r>
              <a:r>
                <a:rPr lang="de-DE" sz="1600" dirty="0" smtClean="0">
                  <a:latin typeface="Times New Roman"/>
                  <a:cs typeface="Times New Roman"/>
                </a:rPr>
                <a:t>(x)</a:t>
              </a:r>
              <a:endParaRPr lang="en-US" sz="1600" dirty="0"/>
            </a:p>
          </p:txBody>
        </p:sp>
        <p:sp>
          <p:nvSpPr>
            <p:cNvPr id="31" name="Textfeld 30"/>
            <p:cNvSpPr txBox="1"/>
            <p:nvPr/>
          </p:nvSpPr>
          <p:spPr>
            <a:xfrm>
              <a:off x="1944000" y="3384000"/>
              <a:ext cx="57579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dirty="0" smtClean="0">
                  <a:latin typeface="Times New Roman"/>
                  <a:cs typeface="Times New Roman"/>
                </a:rPr>
                <a:t>Ψ</a:t>
              </a:r>
              <a:r>
                <a:rPr lang="de-DE" sz="1600" dirty="0" smtClean="0">
                  <a:latin typeface="Times New Roman"/>
                  <a:cs typeface="Times New Roman"/>
                </a:rPr>
                <a:t>(x)</a:t>
              </a:r>
              <a:endParaRPr lang="en-US" sz="1600" dirty="0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755576" y="5409200"/>
              <a:ext cx="2520280" cy="10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204000" y="32040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Textfeld 32"/>
            <p:cNvSpPr txBox="1"/>
            <p:nvPr/>
          </p:nvSpPr>
          <p:spPr>
            <a:xfrm>
              <a:off x="3212232" y="4248000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32" name="Gerade Verbindung 31"/>
          <p:cNvCxnSpPr/>
          <p:nvPr/>
        </p:nvCxnSpPr>
        <p:spPr>
          <a:xfrm>
            <a:off x="2519799" y="26676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>
            <a:off x="1490400" y="26676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>
            <a:off x="1490400" y="36972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2520000" y="4428000"/>
            <a:ext cx="0" cy="720000"/>
          </a:xfrm>
          <a:prstGeom prst="line">
            <a:avLst/>
          </a:prstGeom>
          <a:ln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/>
          <p:cNvSpPr txBox="1"/>
          <p:nvPr/>
        </p:nvSpPr>
        <p:spPr>
          <a:xfrm>
            <a:off x="4320000" y="3060000"/>
            <a:ext cx="352372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 = </a:t>
            </a:r>
            <a:r>
              <a:rPr lang="el-GR" dirty="0" smtClean="0">
                <a:latin typeface="Times New Roman"/>
                <a:cs typeface="Times New Roman"/>
              </a:rPr>
              <a:t>Ψ</a:t>
            </a:r>
            <a:r>
              <a:rPr lang="de-DE" dirty="0" smtClean="0">
                <a:latin typeface="Times New Roman"/>
                <a:cs typeface="Times New Roman"/>
              </a:rPr>
              <a:t>(-x)   →   </a:t>
            </a:r>
            <a:r>
              <a:rPr lang="en-US" dirty="0" smtClean="0">
                <a:latin typeface="Times New Roman"/>
                <a:cs typeface="Times New Roman"/>
              </a:rPr>
              <a:t>parity = even </a:t>
            </a:r>
            <a:r>
              <a:rPr lang="de-DE" dirty="0" smtClean="0">
                <a:latin typeface="Times New Roman"/>
                <a:cs typeface="Times New Roman"/>
              </a:rPr>
              <a:t>(+)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4320000" y="4320000"/>
            <a:ext cx="351089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Ψ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(x) = -</a:t>
            </a:r>
            <a:r>
              <a:rPr lang="el-GR" dirty="0" smtClean="0">
                <a:latin typeface="Times New Roman"/>
                <a:cs typeface="Times New Roman"/>
              </a:rPr>
              <a:t>Ψ</a:t>
            </a:r>
            <a:r>
              <a:rPr lang="de-DE" dirty="0" smtClean="0">
                <a:latin typeface="Times New Roman"/>
                <a:cs typeface="Times New Roman"/>
              </a:rPr>
              <a:t>(-x)   </a:t>
            </a:r>
            <a:r>
              <a:rPr lang="en-US" dirty="0" smtClean="0">
                <a:latin typeface="Times New Roman"/>
                <a:cs typeface="Times New Roman"/>
              </a:rPr>
              <a:t>→   parity = odd </a:t>
            </a:r>
            <a:r>
              <a:rPr lang="de-DE" dirty="0" smtClean="0">
                <a:latin typeface="Times New Roman"/>
                <a:cs typeface="Times New Roman"/>
              </a:rPr>
              <a:t>(-)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900000" y="1916832"/>
            <a:ext cx="1354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function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120000" y="3564000"/>
            <a:ext cx="2073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ℓ = 0, 2, 4, 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</a:rPr>
              <a:t>…   even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120000" y="4860000"/>
            <a:ext cx="198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ℓ = 1, 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CC"/>
                </a:solidFill>
                <a:latin typeface="Times New Roman"/>
                <a:cs typeface="Times New Roman"/>
              </a:rPr>
              <a:t>…   odd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3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35" grpId="0"/>
      <p:bldP spid="36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moment</a:t>
            </a:r>
            <a:endParaRPr lang="en-US" dirty="0"/>
          </a:p>
        </p:txBody>
      </p:sp>
      <p:pic>
        <p:nvPicPr>
          <p:cNvPr id="2050" name="Picture 2" descr="https://upload.wikimedia.org/wikipedia/commons/thumb/4/4c/Magnetic_moment.svg/200px-Magnetic_moment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00" y="720000"/>
            <a:ext cx="1905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3600000" y="900000"/>
                <a:ext cx="10756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acc>
                      <m:r>
                        <a:rPr lang="de-DE" b="0" i="1" smtClean="0">
                          <a:latin typeface="Cambria Math"/>
                        </a:rPr>
                        <m:t>=</m:t>
                      </m:r>
                      <m:r>
                        <a:rPr lang="de-DE" b="0" i="1" smtClean="0">
                          <a:latin typeface="Cambria Math"/>
                        </a:rPr>
                        <m:t>𝐼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900000"/>
                <a:ext cx="1075679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3333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/>
          <p:cNvSpPr txBox="1"/>
          <p:nvPr/>
        </p:nvSpPr>
        <p:spPr>
          <a:xfrm>
            <a:off x="972000" y="1728000"/>
            <a:ext cx="351378" cy="369332"/>
          </a:xfrm>
          <a:prstGeom prst="rect">
            <a:avLst/>
          </a:prstGeom>
          <a:solidFill>
            <a:srgbClr val="E4E4E4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uppieren 24"/>
          <p:cNvGrpSpPr/>
          <p:nvPr/>
        </p:nvGrpSpPr>
        <p:grpSpPr>
          <a:xfrm>
            <a:off x="522000" y="2916000"/>
            <a:ext cx="2106030" cy="1586068"/>
            <a:chOff x="522000" y="2916000"/>
            <a:chExt cx="2106030" cy="1586068"/>
          </a:xfrm>
        </p:grpSpPr>
        <p:pic>
          <p:nvPicPr>
            <p:cNvPr id="2052" name="Picture 4" descr="media/image3.jpeg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0" y="2916000"/>
              <a:ext cx="2106030" cy="15860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feld 4"/>
                <p:cNvSpPr txBox="1"/>
                <p:nvPr/>
              </p:nvSpPr>
              <p:spPr>
                <a:xfrm>
                  <a:off x="1584000" y="4248000"/>
                  <a:ext cx="133049" cy="24686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i="1" smtClean="0">
                                <a:latin typeface="Cambria Math"/>
                                <a:ea typeface="Cambria Math"/>
                              </a:rPr>
                              <m:t>ℓ</m:t>
                            </m:r>
                          </m:e>
                        </m:acc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feld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4000" y="4248000"/>
                  <a:ext cx="133049" cy="24686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36364" r="-27273" b="-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feld 5"/>
            <p:cNvSpPr txBox="1"/>
            <p:nvPr/>
          </p:nvSpPr>
          <p:spPr>
            <a:xfrm>
              <a:off x="2034000" y="3996000"/>
              <a:ext cx="5931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endParaRPr 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600000" y="2880000"/>
                <a:ext cx="12341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ℓ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2880000"/>
                <a:ext cx="1234184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636000" y="3420000"/>
                <a:ext cx="691215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𝐼</m:t>
                      </m:r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000" y="3420000"/>
                <a:ext cx="691215" cy="514051"/>
              </a:xfrm>
              <a:prstGeom prst="rect">
                <a:avLst/>
              </a:prstGeom>
              <a:blipFill rotWithShape="1">
                <a:blip r:embed="rId10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5400000" y="2754000"/>
                <a:ext cx="2202590" cy="555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𝑣</m:t>
                      </m:r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</a:rPr>
                        <m:t>   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000" y="2754000"/>
                <a:ext cx="2202590" cy="5550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>
                <a:off x="4176000" y="3412800"/>
                <a:ext cx="809837" cy="514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000" y="3412800"/>
                <a:ext cx="809837" cy="514500"/>
              </a:xfrm>
              <a:prstGeom prst="rect">
                <a:avLst/>
              </a:prstGeom>
              <a:blipFill rotWithShape="1">
                <a:blip r:embed="rId12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3600000" y="3996000"/>
                <a:ext cx="2336602" cy="514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p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0" y="3996000"/>
                <a:ext cx="2336602" cy="514500"/>
              </a:xfrm>
              <a:prstGeom prst="rect">
                <a:avLst/>
              </a:prstGeom>
              <a:blipFill rotWithShape="1">
                <a:blip r:embed="rId1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5040000" y="5400000"/>
            <a:ext cx="2613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orbital magnetic moment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3563888" y="4608000"/>
                <a:ext cx="2070310" cy="55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num>
                        <m:den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608000"/>
                <a:ext cx="2070310" cy="55476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/>
              <p:nvPr/>
            </p:nvSpPr>
            <p:spPr>
              <a:xfrm>
                <a:off x="5436000" y="4572000"/>
                <a:ext cx="822212" cy="6009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00" y="4572000"/>
                <a:ext cx="822212" cy="60093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/>
              <p:nvPr/>
            </p:nvSpPr>
            <p:spPr>
              <a:xfrm>
                <a:off x="6480000" y="4572000"/>
                <a:ext cx="1365374" cy="6013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𝐵𝑜h𝑟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∙ℏ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0" y="4572000"/>
                <a:ext cx="1365374" cy="60138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3564000" y="5220000"/>
                <a:ext cx="1185196" cy="55938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ℓ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000" y="5220000"/>
                <a:ext cx="1185196" cy="55938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3564000" y="5868000"/>
                <a:ext cx="1218026" cy="55938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ℓ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000" y="5868000"/>
                <a:ext cx="1218026" cy="55938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feld 42"/>
          <p:cNvSpPr txBox="1"/>
          <p:nvPr/>
        </p:nvSpPr>
        <p:spPr>
          <a:xfrm>
            <a:off x="5040000" y="6021288"/>
            <a:ext cx="2502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orbital magnetic moment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7587967" y="5868000"/>
                <a:ext cx="1127360" cy="628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𝑒</m:t>
                          </m:r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∙ℏ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6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7967" y="5868000"/>
                <a:ext cx="1127360" cy="62844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606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40" grpId="0"/>
      <p:bldP spid="16" grpId="0"/>
      <p:bldP spid="18" grpId="0"/>
      <p:bldP spid="23" grpId="0" animBg="1"/>
      <p:bldP spid="42" grpId="0" animBg="1"/>
      <p:bldP spid="43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moment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4320000" y="900000"/>
            <a:ext cx="26132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orbital magnetic moment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/>
              <p:cNvSpPr txBox="1"/>
              <p:nvPr/>
            </p:nvSpPr>
            <p:spPr>
              <a:xfrm>
                <a:off x="1800000" y="720000"/>
                <a:ext cx="1185196" cy="559384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ℓ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ℓ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720000"/>
                <a:ext cx="1185196" cy="55938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/>
              <p:cNvSpPr txBox="1"/>
              <p:nvPr/>
            </p:nvSpPr>
            <p:spPr>
              <a:xfrm>
                <a:off x="1800000" y="1440000"/>
                <a:ext cx="2090572" cy="513987"/>
              </a:xfrm>
              <a:prstGeom prst="rect">
                <a:avLst/>
              </a:prstGeom>
              <a:noFill/>
              <a:ln>
                <a:solidFill>
                  <a:srgbClr val="0000CC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−2.0023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𝐵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1440000"/>
                <a:ext cx="2090572" cy="513987"/>
              </a:xfrm>
              <a:prstGeom prst="rect">
                <a:avLst/>
              </a:prstGeom>
              <a:blipFill rotWithShape="1">
                <a:blip r:embed="rId4"/>
                <a:stretch>
                  <a:fillRect b="-1149"/>
                </a:stretch>
              </a:blipFill>
              <a:ln>
                <a:solidFill>
                  <a:srgbClr val="0000CC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feld 27"/>
          <p:cNvSpPr txBox="1"/>
          <p:nvPr/>
        </p:nvSpPr>
        <p:spPr>
          <a:xfrm>
            <a:off x="4320000" y="1556792"/>
            <a:ext cx="35173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   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(Dirac equation)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feld 28"/>
              <p:cNvSpPr txBox="1"/>
              <p:nvPr/>
            </p:nvSpPr>
            <p:spPr>
              <a:xfrm>
                <a:off x="1800000" y="2160000"/>
                <a:ext cx="2330510" cy="5139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+5.585691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2160000"/>
                <a:ext cx="2330510" cy="513987"/>
              </a:xfrm>
              <a:prstGeom prst="rect">
                <a:avLst/>
              </a:prstGeom>
              <a:blipFill rotWithShape="1">
                <a:blip r:embed="rId5"/>
                <a:stretch>
                  <a:fillRect b="-114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feld 29"/>
          <p:cNvSpPr txBox="1"/>
          <p:nvPr/>
        </p:nvSpPr>
        <p:spPr>
          <a:xfrm>
            <a:off x="4320000" y="2276872"/>
            <a:ext cx="23791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feld 30"/>
              <p:cNvSpPr txBox="1"/>
              <p:nvPr/>
            </p:nvSpPr>
            <p:spPr>
              <a:xfrm>
                <a:off x="1800000" y="2880000"/>
                <a:ext cx="2351028" cy="51398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−3.826084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ℏ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2880000"/>
                <a:ext cx="2351028" cy="513987"/>
              </a:xfrm>
              <a:prstGeom prst="rect">
                <a:avLst/>
              </a:prstGeom>
              <a:blipFill rotWithShape="1">
                <a:blip r:embed="rId6"/>
                <a:stretch>
                  <a:fillRect b="-114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feld 31"/>
          <p:cNvSpPr txBox="1"/>
          <p:nvPr/>
        </p:nvSpPr>
        <p:spPr>
          <a:xfrm>
            <a:off x="4320000" y="2988000"/>
            <a:ext cx="24593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neutron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 magnetic moment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320000" y="3240000"/>
            <a:ext cx="3989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has a neutron a magnetic moment when it is uncharged?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Bildergebnis für proton chemi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000" y="3985983"/>
            <a:ext cx="7143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Bildergebnis für neutron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000" y="4003980"/>
            <a:ext cx="682752" cy="68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900000" y="4705980"/>
            <a:ext cx="652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proton</a:t>
            </a:r>
          </a:p>
          <a:p>
            <a:pPr algn="ctr"/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+1e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800000" y="47059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neutron</a:t>
            </a:r>
          </a:p>
          <a:p>
            <a:pPr algn="ctr"/>
            <a:r>
              <a:rPr lang="en-US" sz="14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0e</a:t>
            </a:r>
            <a:endParaRPr lang="en-US" sz="1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2628000" y="4068024"/>
                <a:ext cx="1346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quark: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type m:val="skw"/>
                        <m:ctrlPr>
                          <a:rPr lang="de-DE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endParaRPr lang="en-US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d-quark: </a:t>
                </a:r>
                <a14:m>
                  <m:oMath xmlns:m="http://schemas.openxmlformats.org/officeDocument/2006/math"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de-DE" sz="1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de-DE" sz="1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de-DE" sz="1400" b="0" i="1" smtClean="0">
                        <a:latin typeface="Cambria Math"/>
                        <a:cs typeface="Times New Roman" panose="02020603050405020304" pitchFamily="18" charset="0"/>
                      </a:rPr>
                      <m:t>𝑒</m:t>
                    </m:r>
                  </m:oMath>
                </a14:m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000" y="4068024"/>
                <a:ext cx="1346202" cy="523220"/>
              </a:xfrm>
              <a:prstGeom prst="rect">
                <a:avLst/>
              </a:prstGeom>
              <a:blipFill rotWithShape="1">
                <a:blip r:embed="rId11"/>
                <a:stretch>
                  <a:fillRect l="-905" t="-54651" r="-19457" b="-90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feld 40"/>
          <p:cNvSpPr txBox="1"/>
          <p:nvPr/>
        </p:nvSpPr>
        <p:spPr>
          <a:xfrm>
            <a:off x="4320000" y="4176024"/>
            <a:ext cx="3266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eutrons and protons are not elementary particles</a:t>
            </a:r>
          </a:p>
          <a:p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structure: they have charges.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1800000" y="5400000"/>
                <a:ext cx="4118884" cy="553357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Pre>
                            <m:sPrePr>
                              <m:ctrlP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160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DE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  <m:e>
                              <m:r>
                                <a:rPr lang="de-DE" sz="1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𝐻</m:t>
                              </m:r>
                            </m:e>
                          </m:sPre>
                        </m:e>
                      </m:d>
                      <m:r>
                        <a:rPr lang="de-DE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600" b="0" i="1" smtClean="0">
                              <a:latin typeface="Cambria Math"/>
                            </a:rPr>
                            <m:t>5.59−3.83</m:t>
                          </m:r>
                        </m:e>
                      </m:d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de-DE" sz="16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de-DE" sz="1600" b="0" i="1" smtClean="0">
                          <a:latin typeface="Cambria Math"/>
                          <a:ea typeface="Cambria Math"/>
                        </a:rPr>
                        <m:t>=0.87980</m:t>
                      </m:r>
                      <m:sSub>
                        <m:sSubPr>
                          <m:ctrlPr>
                            <a:rPr lang="de-DE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de-DE" sz="1600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0" y="5400000"/>
                <a:ext cx="4118884" cy="5533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6057656" y="5517232"/>
                <a:ext cx="21867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1600" b="0" i="1" smtClean="0">
                        <a:latin typeface="Cambria Math"/>
                      </a:rPr>
                      <m:t>=0.8574</m:t>
                    </m:r>
                    <m:r>
                      <a:rPr lang="de-DE" sz="1600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de-DE" sz="1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de-DE" sz="1600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de-DE" sz="1600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600" dirty="0" smtClean="0"/>
                  <a:t>   </a:t>
                </a:r>
                <a:r>
                  <a:rPr lang="en-US" sz="1000" dirty="0" smtClean="0"/>
                  <a:t>(</a:t>
                </a:r>
                <a:r>
                  <a:rPr lang="en-US" sz="1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experiment)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656" y="5517232"/>
                <a:ext cx="2186752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00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29" grpId="0" animBg="1"/>
      <p:bldP spid="30" grpId="0"/>
      <p:bldP spid="31" grpId="0" animBg="1"/>
      <p:bldP spid="32" grpId="0"/>
      <p:bldP spid="13" grpId="0"/>
      <p:bldP spid="15" grpId="0"/>
      <p:bldP spid="37" grpId="0"/>
      <p:bldP spid="19" grpId="0"/>
      <p:bldP spid="41" grpId="0"/>
      <p:bldP spid="44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Quark bag model</a:t>
            </a:r>
            <a:endParaRPr lang="en-US" dirty="0"/>
          </a:p>
        </p:txBody>
      </p:sp>
      <p:sp>
        <p:nvSpPr>
          <p:cNvPr id="4" name="Rectangle 53"/>
          <p:cNvSpPr>
            <a:spLocks noChangeArrowheads="1"/>
          </p:cNvSpPr>
          <p:nvPr/>
        </p:nvSpPr>
        <p:spPr bwMode="auto">
          <a:xfrm>
            <a:off x="6705600" y="4650904"/>
            <a:ext cx="304800" cy="304800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5" name="Rectangle 52"/>
          <p:cNvSpPr>
            <a:spLocks noChangeArrowheads="1"/>
          </p:cNvSpPr>
          <p:nvPr/>
        </p:nvSpPr>
        <p:spPr bwMode="auto">
          <a:xfrm>
            <a:off x="6400800" y="3495204"/>
            <a:ext cx="304800" cy="304800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de-DE"/>
          </a:p>
        </p:txBody>
      </p:sp>
      <p:graphicFrame>
        <p:nvGraphicFramePr>
          <p:cNvPr id="6" name="Group 42"/>
          <p:cNvGraphicFramePr>
            <a:graphicFrameLocks noGrp="1"/>
          </p:cNvGraphicFramePr>
          <p:nvPr>
            <p:extLst/>
          </p:nvPr>
        </p:nvGraphicFramePr>
        <p:xfrm>
          <a:off x="1143000" y="764704"/>
          <a:ext cx="6629400" cy="1346518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Charge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e-DE" sz="1600" b="1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Mass </a:t>
                      </a:r>
                      <a:r>
                        <a:rPr kumimoji="0" lang="en-US" altLang="de-DE" sz="1600" b="1" i="1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</a:t>
                      </a:r>
                      <a:r>
                        <a:rPr kumimoji="0" lang="en-US" altLang="de-DE" sz="1600" b="1" i="1" u="none" strike="noStrike" cap="none" normalizeH="0" baseline="-25000" noProof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altLang="de-DE" sz="1600" b="1" i="1" u="none" strike="noStrike" cap="none" normalizeH="0" baseline="-25000" noProof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mag. Moment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u-quark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+ 2/3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 1/3 M</a:t>
                      </a:r>
                      <a:r>
                        <a:rPr kumimoji="0" lang="de-DE" altLang="de-DE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d-quark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 1/3 M</a:t>
                      </a:r>
                      <a:r>
                        <a:rPr kumimoji="0" lang="de-DE" altLang="de-DE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 Box 43"/>
          <p:cNvSpPr txBox="1">
            <a:spLocks noChangeArrowheads="1"/>
          </p:cNvSpPr>
          <p:nvPr/>
        </p:nvSpPr>
        <p:spPr bwMode="auto">
          <a:xfrm>
            <a:off x="142875" y="2288704"/>
            <a:ext cx="204254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1600" dirty="0" smtClean="0">
                <a:solidFill>
                  <a:srgbClr val="3333FF"/>
                </a:solidFill>
                <a:latin typeface="Times New Roman" pitchFamily="18" charset="0"/>
              </a:rPr>
              <a:t>general coupling rule:</a:t>
            </a:r>
            <a:endParaRPr lang="en-US" altLang="de-DE" sz="1600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graphicFrame>
        <p:nvGraphicFramePr>
          <p:cNvPr id="10" name="Object 44"/>
          <p:cNvGraphicFramePr>
            <a:graphicFrameLocks noChangeAspect="1"/>
          </p:cNvGraphicFramePr>
          <p:nvPr>
            <p:extLst/>
          </p:nvPr>
        </p:nvGraphicFramePr>
        <p:xfrm>
          <a:off x="3057525" y="2220442"/>
          <a:ext cx="43624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4" imgW="3479760" imgH="419040" progId="Equation.3">
                  <p:embed/>
                </p:oleObj>
              </mc:Choice>
              <mc:Fallback>
                <p:oleObj name="Equation" r:id="rId4" imgW="3479760" imgH="419040" progId="Equation.3">
                  <p:embed/>
                  <p:pic>
                    <p:nvPicPr>
                      <p:cNvPr id="1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2220442"/>
                        <a:ext cx="4362450" cy="52546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45"/>
          <p:cNvSpPr txBox="1">
            <a:spLocks noChangeArrowheads="1"/>
          </p:cNvSpPr>
          <p:nvPr/>
        </p:nvSpPr>
        <p:spPr bwMode="auto">
          <a:xfrm>
            <a:off x="142875" y="2974504"/>
            <a:ext cx="1393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>
                <a:solidFill>
                  <a:srgbClr val="3333FF"/>
                </a:solidFill>
                <a:latin typeface="Times New Roman" pitchFamily="18" charset="0"/>
              </a:rPr>
              <a:t>Proton (uud) :</a:t>
            </a:r>
          </a:p>
        </p:txBody>
      </p:sp>
      <p:graphicFrame>
        <p:nvGraphicFramePr>
          <p:cNvPr id="12" name="Object 46"/>
          <p:cNvGraphicFramePr>
            <a:graphicFrameLocks noChangeAspect="1"/>
          </p:cNvGraphicFramePr>
          <p:nvPr>
            <p:extLst/>
          </p:nvPr>
        </p:nvGraphicFramePr>
        <p:xfrm>
          <a:off x="3057525" y="2914179"/>
          <a:ext cx="4457700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6" imgW="3555720" imgH="393480" progId="Equation.3">
                  <p:embed/>
                </p:oleObj>
              </mc:Choice>
              <mc:Fallback>
                <p:oleObj name="Equation" r:id="rId6" imgW="3555720" imgH="393480" progId="Equation.3">
                  <p:embed/>
                  <p:pic>
                    <p:nvPicPr>
                      <p:cNvPr id="1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2914179"/>
                        <a:ext cx="4457700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7"/>
          <p:cNvGraphicFramePr>
            <a:graphicFrameLocks noChangeAspect="1"/>
          </p:cNvGraphicFramePr>
          <p:nvPr>
            <p:extLst/>
          </p:nvPr>
        </p:nvGraphicFramePr>
        <p:xfrm>
          <a:off x="3001963" y="3395192"/>
          <a:ext cx="3646487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8" imgW="2908080" imgH="393480" progId="Equation.3">
                  <p:embed/>
                </p:oleObj>
              </mc:Choice>
              <mc:Fallback>
                <p:oleObj name="Equation" r:id="rId8" imgW="2908080" imgH="393480" progId="Equation.3">
                  <p:embed/>
                  <p:pic>
                    <p:nvPicPr>
                      <p:cNvPr id="1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1963" y="3395192"/>
                        <a:ext cx="3646487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48"/>
          <p:cNvSpPr txBox="1">
            <a:spLocks noChangeArrowheads="1"/>
          </p:cNvSpPr>
          <p:nvPr/>
        </p:nvSpPr>
        <p:spPr bwMode="auto">
          <a:xfrm>
            <a:off x="142875" y="4161954"/>
            <a:ext cx="1506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600">
                <a:solidFill>
                  <a:srgbClr val="3333FF"/>
                </a:solidFill>
                <a:latin typeface="Times New Roman" pitchFamily="18" charset="0"/>
              </a:rPr>
              <a:t>Neutron (ddu) :</a:t>
            </a:r>
          </a:p>
        </p:txBody>
      </p:sp>
      <p:graphicFrame>
        <p:nvGraphicFramePr>
          <p:cNvPr id="15" name="Object 49"/>
          <p:cNvGraphicFramePr>
            <a:graphicFrameLocks noChangeAspect="1"/>
          </p:cNvGraphicFramePr>
          <p:nvPr>
            <p:extLst/>
          </p:nvPr>
        </p:nvGraphicFramePr>
        <p:xfrm>
          <a:off x="3057525" y="4080992"/>
          <a:ext cx="484028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Equation" r:id="rId10" imgW="3860640" imgH="393480" progId="Equation.3">
                  <p:embed/>
                </p:oleObj>
              </mc:Choice>
              <mc:Fallback>
                <p:oleObj name="Equation" r:id="rId10" imgW="3860640" imgH="393480" progId="Equation.3">
                  <p:embed/>
                  <p:pic>
                    <p:nvPicPr>
                      <p:cNvPr id="15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4080992"/>
                        <a:ext cx="4840288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1"/>
          <p:cNvGraphicFramePr>
            <a:graphicFrameLocks noChangeAspect="1"/>
          </p:cNvGraphicFramePr>
          <p:nvPr>
            <p:extLst/>
          </p:nvPr>
        </p:nvGraphicFramePr>
        <p:xfrm>
          <a:off x="3057525" y="4563592"/>
          <a:ext cx="391795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Equation" r:id="rId12" imgW="3124080" imgH="393480" progId="Equation.3">
                  <p:embed/>
                </p:oleObj>
              </mc:Choice>
              <mc:Fallback>
                <p:oleObj name="Equation" r:id="rId12" imgW="3124080" imgH="393480" progId="Equation.3">
                  <p:embed/>
                  <p:pic>
                    <p:nvPicPr>
                      <p:cNvPr id="16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7525" y="4563592"/>
                        <a:ext cx="391795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25"/>
          <p:cNvSpPr txBox="1">
            <a:spLocks noChangeArrowheads="1"/>
          </p:cNvSpPr>
          <p:nvPr/>
        </p:nvSpPr>
        <p:spPr bwMode="auto">
          <a:xfrm>
            <a:off x="457200" y="5345261"/>
            <a:ext cx="8229600" cy="110799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sz="1600" dirty="0" err="1" smtClean="0">
                <a:solidFill>
                  <a:srgbClr val="0000FF"/>
                </a:solidFill>
                <a:latin typeface="Times New Roman" pitchFamily="18" charset="0"/>
              </a:rPr>
              <a:t>g</a:t>
            </a:r>
            <a:r>
              <a:rPr lang="en-US" altLang="de-DE" sz="1600" baseline="-25000" dirty="0" err="1" smtClean="0">
                <a:solidFill>
                  <a:srgbClr val="0000FF"/>
                </a:solidFill>
                <a:latin typeface="Times New Roman" pitchFamily="18" charset="0"/>
              </a:rPr>
              <a:t>Dirac</a:t>
            </a:r>
            <a:r>
              <a:rPr lang="de-DE" altLang="de-DE" sz="16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0000FF"/>
                </a:solidFill>
                <a:latin typeface="Times New Roman" pitchFamily="18" charset="0"/>
              </a:rPr>
              <a:t>= 2</a:t>
            </a:r>
            <a:r>
              <a:rPr lang="de-DE" altLang="de-DE" b="0" i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de-DE" sz="1400" dirty="0" smtClean="0">
                <a:latin typeface="Times New Roman" pitchFamily="18" charset="0"/>
              </a:rPr>
              <a:t>prediction of the </a:t>
            </a:r>
            <a:r>
              <a:rPr lang="en-US" altLang="de-DE" sz="1400" b="0" i="0" dirty="0" smtClean="0">
                <a:solidFill>
                  <a:schemeClr val="tx1"/>
                </a:solidFill>
                <a:latin typeface="Times New Roman" pitchFamily="18" charset="0"/>
              </a:rPr>
              <a:t>Dirac-theory for the</a:t>
            </a:r>
            <a:r>
              <a:rPr lang="en-US" altLang="de-DE" sz="1400" dirty="0" smtClean="0">
                <a:latin typeface="Times New Roman" pitchFamily="18" charset="0"/>
              </a:rPr>
              <a:t> </a:t>
            </a:r>
            <a:r>
              <a:rPr lang="en-US" altLang="de-DE" sz="1400" b="0" i="0" dirty="0" smtClean="0">
                <a:solidFill>
                  <a:schemeClr val="tx1"/>
                </a:solidFill>
                <a:latin typeface="Times New Roman" pitchFamily="18" charset="0"/>
              </a:rPr>
              <a:t>gyromagnetic </a:t>
            </a:r>
            <a:r>
              <a:rPr lang="en-US" altLang="de-DE" sz="1400" dirty="0" smtClean="0">
                <a:latin typeface="Times New Roman" pitchFamily="18" charset="0"/>
              </a:rPr>
              <a:t>f</a:t>
            </a:r>
            <a:r>
              <a:rPr lang="en-US" altLang="de-DE" sz="1400" b="0" i="0" dirty="0" smtClean="0">
                <a:solidFill>
                  <a:schemeClr val="tx1"/>
                </a:solidFill>
                <a:latin typeface="Times New Roman" pitchFamily="18" charset="0"/>
              </a:rPr>
              <a:t>actor </a:t>
            </a:r>
            <a:r>
              <a:rPr lang="en-US" altLang="de-DE" sz="1400" dirty="0" smtClean="0">
                <a:latin typeface="Times New Roman" pitchFamily="18" charset="0"/>
              </a:rPr>
              <a:t>for s</a:t>
            </a:r>
            <a:r>
              <a:rPr lang="en-US" altLang="de-DE" sz="1400" b="0" i="0" dirty="0" smtClean="0">
                <a:solidFill>
                  <a:schemeClr val="tx1"/>
                </a:solidFill>
                <a:latin typeface="Times New Roman" pitchFamily="18" charset="0"/>
              </a:rPr>
              <a:t>pin </a:t>
            </a:r>
            <a:r>
              <a:rPr lang="de-DE" altLang="de-DE" sz="1400" b="0" i="0" dirty="0" smtClean="0">
                <a:solidFill>
                  <a:schemeClr val="tx1"/>
                </a:solidFill>
                <a:latin typeface="Times New Roman" pitchFamily="18" charset="0"/>
              </a:rPr>
              <a:t>½-</a:t>
            </a:r>
            <a:r>
              <a:rPr lang="de-DE" altLang="de-DE" sz="1400" dirty="0" smtClean="0">
                <a:latin typeface="Times New Roman" pitchFamily="18" charset="0"/>
              </a:rPr>
              <a:t>particles</a:t>
            </a:r>
            <a:endParaRPr lang="de-DE" altLang="de-DE" sz="1400" b="0" i="0" dirty="0">
              <a:solidFill>
                <a:schemeClr val="tx1"/>
              </a:solidFill>
              <a:latin typeface="Times New Roman" pitchFamily="18" charset="0"/>
            </a:endParaRPr>
          </a:p>
          <a:p>
            <a:endParaRPr lang="de-DE" altLang="de-DE" sz="1400" b="0" i="0" dirty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en-US" altLang="de-DE" sz="1600" dirty="0" err="1" smtClean="0">
                <a:solidFill>
                  <a:srgbClr val="0000FF"/>
                </a:solidFill>
                <a:latin typeface="Times New Roman" pitchFamily="18" charset="0"/>
              </a:rPr>
              <a:t>g</a:t>
            </a:r>
            <a:r>
              <a:rPr lang="en-US" altLang="de-DE" sz="1600" baseline="-25000" dirty="0" err="1" smtClean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altLang="de-DE" sz="1600" b="0" i="0" baseline="30000" dirty="0" err="1" smtClean="0">
                <a:solidFill>
                  <a:schemeClr val="tx1"/>
                </a:solidFill>
                <a:latin typeface="Times New Roman" pitchFamily="18" charset="0"/>
              </a:rPr>
              <a:t>proton</a:t>
            </a:r>
            <a:r>
              <a:rPr lang="de-DE" altLang="de-DE" sz="1600" b="0" i="0" dirty="0" smtClean="0">
                <a:solidFill>
                  <a:schemeClr val="tx1"/>
                </a:solidFill>
                <a:latin typeface="Times New Roman" pitchFamily="18" charset="0"/>
              </a:rPr>
              <a:t>  </a:t>
            </a:r>
            <a:r>
              <a:rPr lang="de-DE" altLang="de-DE" sz="1600" dirty="0">
                <a:solidFill>
                  <a:srgbClr val="0000FF"/>
                </a:solidFill>
                <a:latin typeface="Times New Roman" pitchFamily="18" charset="0"/>
              </a:rPr>
              <a:t>= +5.58</a:t>
            </a:r>
            <a:r>
              <a:rPr lang="de-DE" altLang="de-DE" sz="1600" b="0" i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de-DE" altLang="de-DE" i="0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⇒</a:t>
            </a:r>
            <a:r>
              <a:rPr lang="de-DE" altLang="de-DE" b="0" i="0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de-DE" sz="1600" dirty="0" smtClean="0">
                <a:latin typeface="Times New Roman" pitchFamily="18" charset="0"/>
              </a:rPr>
              <a:t>big</a:t>
            </a:r>
            <a:r>
              <a:rPr lang="en-US" altLang="de-DE" sz="1600" b="0" i="0" dirty="0" smtClean="0">
                <a:solidFill>
                  <a:schemeClr val="tx1"/>
                </a:solidFill>
                <a:latin typeface="Times New Roman" pitchFamily="18" charset="0"/>
              </a:rPr>
              <a:t> deviation from </a:t>
            </a:r>
            <a:r>
              <a:rPr lang="de-DE" altLang="de-DE" sz="1600" b="0" i="0" dirty="0" smtClean="0">
                <a:solidFill>
                  <a:schemeClr val="tx1"/>
                </a:solidFill>
                <a:latin typeface="Times New Roman" pitchFamily="18" charset="0"/>
              </a:rPr>
              <a:t>g </a:t>
            </a:r>
            <a:r>
              <a:rPr lang="de-DE" altLang="de-DE" sz="1600" b="0" i="0" dirty="0">
                <a:solidFill>
                  <a:schemeClr val="tx1"/>
                </a:solidFill>
                <a:latin typeface="Times New Roman" pitchFamily="18" charset="0"/>
              </a:rPr>
              <a:t>= 2 </a:t>
            </a:r>
            <a:r>
              <a:rPr lang="de-DE" altLang="de-DE" i="0" dirty="0">
                <a:solidFill>
                  <a:srgbClr val="0000FF"/>
                </a:solidFill>
                <a:latin typeface="Times New Roman" pitchFamily="18" charset="0"/>
              </a:rPr>
              <a:t>⇔</a:t>
            </a:r>
            <a:r>
              <a:rPr lang="de-DE" altLang="de-DE" sz="1600" b="0" i="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altLang="de-DE" sz="1600" dirty="0" smtClean="0">
                <a:latin typeface="Times New Roman" pitchFamily="18" charset="0"/>
              </a:rPr>
              <a:t>no</a:t>
            </a:r>
            <a:r>
              <a:rPr lang="en-US" altLang="de-DE" sz="1600" b="0" i="0" dirty="0" smtClean="0">
                <a:solidFill>
                  <a:schemeClr val="tx1"/>
                </a:solidFill>
                <a:latin typeface="Times New Roman" pitchFamily="18" charset="0"/>
              </a:rPr>
              <a:t> fundamental particle</a:t>
            </a:r>
            <a:endParaRPr lang="en-US" altLang="de-DE" sz="16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de-DE" sz="1600" dirty="0" err="1" smtClean="0">
                <a:solidFill>
                  <a:srgbClr val="0000FF"/>
                </a:solidFill>
                <a:latin typeface="Times New Roman" pitchFamily="18" charset="0"/>
              </a:rPr>
              <a:t>g</a:t>
            </a:r>
            <a:r>
              <a:rPr lang="en-US" altLang="de-DE" sz="1600" baseline="-25000" dirty="0" err="1" smtClean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altLang="de-DE" sz="1600" b="0" i="0" baseline="30000" dirty="0" err="1" smtClean="0">
                <a:solidFill>
                  <a:schemeClr val="tx1"/>
                </a:solidFill>
                <a:latin typeface="Times New Roman" pitchFamily="18" charset="0"/>
              </a:rPr>
              <a:t>neutron</a:t>
            </a:r>
            <a:r>
              <a:rPr lang="de-DE" altLang="de-DE" sz="1600" b="0" i="0" baseline="300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de-DE" altLang="de-DE" sz="1600" dirty="0">
                <a:solidFill>
                  <a:srgbClr val="0000FF"/>
                </a:solidFill>
                <a:latin typeface="Times New Roman" pitchFamily="18" charset="0"/>
              </a:rPr>
              <a:t>= -3.82</a:t>
            </a:r>
          </a:p>
        </p:txBody>
      </p:sp>
      <p:pic>
        <p:nvPicPr>
          <p:cNvPr id="18" name="Picture 2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EFDFE"/>
              </a:clrFrom>
              <a:clrTo>
                <a:srgbClr val="FE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05481"/>
            <a:ext cx="1199746" cy="1187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>
                <a:spLocks noChangeAspect="1"/>
              </p:cNvSpPr>
              <p:nvPr/>
            </p:nvSpPr>
            <p:spPr>
              <a:xfrm>
                <a:off x="5771478" y="1140632"/>
                <a:ext cx="1934247" cy="383438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1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∙ℏ</m:t>
                          </m:r>
                        </m:num>
                        <m:den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=4∙</m:t>
                      </m:r>
                      <m:sSub>
                        <m:sSubPr>
                          <m:ctrlP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de-DE" sz="1100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478" y="1140632"/>
                <a:ext cx="1934247" cy="383438"/>
              </a:xfrm>
              <a:prstGeom prst="rect">
                <a:avLst/>
              </a:prstGeom>
              <a:blipFill>
                <a:blip r:embed="rId15"/>
                <a:stretch>
                  <a:fillRect l="-1262" r="-631" b="-793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731200" y="1656000"/>
                <a:ext cx="2000804" cy="348557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de-DE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∙ℏ</m:t>
                          </m:r>
                        </m:num>
                        <m:den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</m:t>
                          </m:r>
                          <m:sSub>
                            <m:sSubPr>
                              <m:ctrlPr>
                                <a:rPr lang="de-DE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de-DE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=−2∙</m:t>
                      </m:r>
                      <m:sSub>
                        <m:sSubPr>
                          <m:ctrlP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de-DE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de-DE" sz="1000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1200" y="1656000"/>
                <a:ext cx="2000804" cy="348557"/>
              </a:xfrm>
              <a:prstGeom prst="rect">
                <a:avLst/>
              </a:prstGeom>
              <a:blipFill>
                <a:blip r:embed="rId16"/>
                <a:stretch>
                  <a:fillRect l="-915" r="-610" b="-87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0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14" grpId="0"/>
      <p:bldP spid="17" grpId="0" animBg="1"/>
    </p:bldLst>
  </p:timing>
</p:sld>
</file>

<file path=ppt/theme/theme1.xml><?xml version="1.0" encoding="utf-8"?>
<a:theme xmlns:a="http://schemas.openxmlformats.org/drawingml/2006/main" name="1_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1355</Words>
  <Application>Microsoft Office PowerPoint</Application>
  <PresentationFormat>Bildschirmpräsentation (4:3)</PresentationFormat>
  <Paragraphs>190</Paragraphs>
  <Slides>10</Slides>
  <Notes>10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Arial Unicode MS</vt:lpstr>
      <vt:lpstr>Calibri</vt:lpstr>
      <vt:lpstr>Cambria Math</vt:lpstr>
      <vt:lpstr>Times New Roman</vt:lpstr>
      <vt:lpstr>Wingdings</vt:lpstr>
      <vt:lpstr>1_Larissa</vt:lpstr>
      <vt:lpstr>Equation</vt:lpstr>
      <vt:lpstr>Outline: Nuclear angular momentum</vt:lpstr>
      <vt:lpstr>Nuclear angular momentum</vt:lpstr>
      <vt:lpstr>Nuclear spin quantum number</vt:lpstr>
      <vt:lpstr>Nuclear spin quantum number</vt:lpstr>
      <vt:lpstr>Nuclear spin quantum number</vt:lpstr>
      <vt:lpstr>Parity</vt:lpstr>
      <vt:lpstr>Magnetic moment</vt:lpstr>
      <vt:lpstr>Magnetic moment</vt:lpstr>
      <vt:lpstr>Quark bag model</vt:lpstr>
      <vt:lpstr>Application: Magnetic resonance imaging (MRI)</vt:lpstr>
    </vt:vector>
  </TitlesOfParts>
  <Company>GSI Helmholzzentrum für Schwerionenforschung 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</dc:creator>
  <cp:lastModifiedBy>Wollersheim, Hans-Juergen Dr.</cp:lastModifiedBy>
  <cp:revision>400</cp:revision>
  <dcterms:created xsi:type="dcterms:W3CDTF">2016-04-06T12:04:03Z</dcterms:created>
  <dcterms:modified xsi:type="dcterms:W3CDTF">2022-05-14T12:22:56Z</dcterms:modified>
</cp:coreProperties>
</file>