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72" r:id="rId2"/>
    <p:sldId id="273" r:id="rId3"/>
    <p:sldId id="310" r:id="rId4"/>
    <p:sldId id="274" r:id="rId5"/>
    <p:sldId id="311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304" r:id="rId15"/>
    <p:sldId id="283" r:id="rId16"/>
    <p:sldId id="284" r:id="rId17"/>
    <p:sldId id="285" r:id="rId18"/>
    <p:sldId id="286" r:id="rId19"/>
    <p:sldId id="287" r:id="rId20"/>
    <p:sldId id="306" r:id="rId21"/>
    <p:sldId id="307" r:id="rId22"/>
    <p:sldId id="288" r:id="rId23"/>
    <p:sldId id="289" r:id="rId24"/>
    <p:sldId id="290" r:id="rId25"/>
    <p:sldId id="291" r:id="rId26"/>
    <p:sldId id="292" r:id="rId27"/>
    <p:sldId id="308" r:id="rId28"/>
    <p:sldId id="312" r:id="rId29"/>
    <p:sldId id="293" r:id="rId30"/>
    <p:sldId id="296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5" r:id="rId40"/>
    <p:sldId id="309" r:id="rId4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6699FF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5.jpeg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5.e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5.jpeg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e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4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5.jpeg"/><Relationship Id="rId9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58.emf"/><Relationship Id="rId3" Type="http://schemas.openxmlformats.org/officeDocument/2006/relationships/image" Target="../media/image60.jpeg"/><Relationship Id="rId7" Type="http://schemas.openxmlformats.org/officeDocument/2006/relationships/image" Target="../media/image5.jpe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emf"/><Relationship Id="rId11" Type="http://schemas.openxmlformats.org/officeDocument/2006/relationships/image" Target="../media/image57.e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61.jpeg"/><Relationship Id="rId9" Type="http://schemas.openxmlformats.org/officeDocument/2006/relationships/image" Target="../media/image63.jpeg"/><Relationship Id="rId1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6.png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5.jpeg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9.e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RISING – active </a:t>
            </a:r>
            <a:r>
              <a:rPr lang="en-US" dirty="0" smtClean="0"/>
              <a:t>stopper </a:t>
            </a:r>
            <a:r>
              <a:rPr lang="en-US" sz="1800" dirty="0" smtClean="0">
                <a:solidFill>
                  <a:schemeClr val="tx1"/>
                </a:solidFill>
              </a:rPr>
              <a:t>2006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81791" y="5085184"/>
            <a:ext cx="5290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with double-sided Si-strip detector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mesytec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multichannel systems electronics</a:t>
            </a:r>
          </a:p>
          <a:p>
            <a:pPr marL="342900" indent="-342900">
              <a:buAutoNum type="arabicPeriod"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and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source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implantation detector for RISING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141"/>
            <a:ext cx="3584575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141"/>
            <a:ext cx="3584575" cy="301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99635"/>
              </p:ext>
            </p:extLst>
          </p:nvPr>
        </p:nvGraphicFramePr>
        <p:xfrm>
          <a:off x="1403350" y="1561629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70291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61629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00268"/>
              </p:ext>
            </p:extLst>
          </p:nvPr>
        </p:nvGraphicFramePr>
        <p:xfrm>
          <a:off x="7308850" y="1706091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1702918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706091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31913" y="119650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35600" y="1196504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92725" y="4508029"/>
            <a:ext cx="3600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#2512-17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0.94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</a:p>
          <a:p>
            <a:pPr algn="l"/>
            <a:endParaRPr lang="de-DE" altLang="de-DE" sz="1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86217"/>
              </p:ext>
            </p:extLst>
          </p:nvPr>
        </p:nvGraphicFramePr>
        <p:xfrm>
          <a:off x="3027363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170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99100"/>
              </p:ext>
            </p:extLst>
          </p:nvPr>
        </p:nvGraphicFramePr>
        <p:xfrm>
          <a:off x="5476875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11" imgW="914400" imgH="203040" progId="Equation.3">
                  <p:embed/>
                </p:oleObj>
              </mc:Choice>
              <mc:Fallback>
                <p:oleObj name="Equation" r:id="rId11" imgW="914400" imgH="203040" progId="Equation.3">
                  <p:embed/>
                  <p:pic>
                    <p:nvPicPr>
                      <p:cNvPr id="170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</a:p>
          <a:p>
            <a:pPr algn="l"/>
            <a:endParaRPr lang="de-DE" altLang="de-DE" sz="1000" dirty="0"/>
          </a:p>
        </p:txBody>
      </p:sp>
      <p:pic>
        <p:nvPicPr>
          <p:cNvPr id="15" name="Picture 15" descr="resolution-2512-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4704"/>
            <a:ext cx="3609975" cy="3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" name="Picture 2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141"/>
            <a:ext cx="3584575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141"/>
            <a:ext cx="3584575" cy="301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05755"/>
              </p:ext>
            </p:extLst>
          </p:nvPr>
        </p:nvGraphicFramePr>
        <p:xfrm>
          <a:off x="1403350" y="1561629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70496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61629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0285"/>
              </p:ext>
            </p:extLst>
          </p:nvPr>
        </p:nvGraphicFramePr>
        <p:xfrm>
          <a:off x="7308850" y="1706091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1704966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706091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331913" y="119650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435600" y="1196504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292725" y="4292129"/>
            <a:ext cx="360045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</a:t>
            </a: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#2512-17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lines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#2243-5</a:t>
            </a:r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dashed lines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0.94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</a:p>
          <a:p>
            <a:pPr algn="l"/>
            <a:endParaRPr lang="de-DE" altLang="de-DE" sz="1000" dirty="0"/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74772"/>
              </p:ext>
            </p:extLst>
          </p:nvPr>
        </p:nvGraphicFramePr>
        <p:xfrm>
          <a:off x="3027363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1704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68550"/>
              </p:ext>
            </p:extLst>
          </p:nvPr>
        </p:nvGraphicFramePr>
        <p:xfrm>
          <a:off x="5476875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11" imgW="914400" imgH="203040" progId="Equation.3">
                  <p:embed/>
                </p:oleObj>
              </mc:Choice>
              <mc:Fallback>
                <p:oleObj name="Equation" r:id="rId11" imgW="914400" imgH="203040" progId="Equation.3">
                  <p:embed/>
                  <p:pic>
                    <p:nvPicPr>
                      <p:cNvPr id="1704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2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</a:p>
          <a:p>
            <a:pPr algn="l"/>
            <a:endParaRPr lang="de-DE" altLang="de-DE" sz="1000" dirty="0"/>
          </a:p>
        </p:txBody>
      </p:sp>
      <p:pic>
        <p:nvPicPr>
          <p:cNvPr id="27" name="Picture 17" descr="resolution-2243-5-2512-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4704"/>
            <a:ext cx="3613150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 and dry N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28" name="Picture 19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141"/>
            <a:ext cx="3590925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331913" y="119650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435600" y="1196504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292725" y="4363566"/>
            <a:ext cx="36004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#2243-5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measurement in dry N</a:t>
            </a:r>
            <a:r>
              <a:rPr lang="en-US" altLang="de-DE" sz="16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l"/>
            <a:endParaRPr lang="en-US" altLang="de-DE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0.94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</a:p>
          <a:p>
            <a:pPr algn="l"/>
            <a:endParaRPr lang="de-DE" altLang="de-DE" sz="1000" dirty="0"/>
          </a:p>
        </p:txBody>
      </p:sp>
      <p:graphicFrame>
        <p:nvGraphicFramePr>
          <p:cNvPr id="3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84090"/>
              </p:ext>
            </p:extLst>
          </p:nvPr>
        </p:nvGraphicFramePr>
        <p:xfrm>
          <a:off x="3027363" y="1555279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4" imgW="914400" imgH="203040" progId="Equation.3">
                  <p:embed/>
                </p:oleObj>
              </mc:Choice>
              <mc:Fallback>
                <p:oleObj name="Equation" r:id="rId4" imgW="914400" imgH="203040" progId="Equation.3">
                  <p:embed/>
                  <p:pic>
                    <p:nvPicPr>
                      <p:cNvPr id="1707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279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12" descr="chamber-si-bi207-det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</a:p>
          <a:p>
            <a:pPr algn="l"/>
            <a:endParaRPr lang="de-DE" altLang="de-DE" sz="1000" dirty="0"/>
          </a:p>
        </p:txBody>
      </p:sp>
      <p:pic>
        <p:nvPicPr>
          <p:cNvPr id="35" name="Picture 23" descr="resolution-2243-5-vacuum-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4704"/>
            <a:ext cx="3602038" cy="3586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6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Energy resolution of the DSSSD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12" name="Picture 81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4704"/>
            <a:ext cx="2695575" cy="226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16463" y="5660554"/>
            <a:ext cx="4248150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     E</a:t>
            </a:r>
            <a:r>
              <a:rPr lang="el-GR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=5.486 MeV</a:t>
            </a:r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2" descr="chamber-si-bi207-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55875" y="393176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</a:p>
          <a:p>
            <a:pPr algn="l"/>
            <a:endParaRPr lang="de-DE" altLang="de-DE" sz="1000" dirty="0"/>
          </a:p>
        </p:txBody>
      </p:sp>
      <p:graphicFrame>
        <p:nvGraphicFramePr>
          <p:cNvPr id="1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45290"/>
              </p:ext>
            </p:extLst>
          </p:nvPr>
        </p:nvGraphicFramePr>
        <p:xfrm>
          <a:off x="539750" y="1052041"/>
          <a:ext cx="3887788" cy="2551367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179759808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6049347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4194850637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4174182379"/>
                    </a:ext>
                  </a:extLst>
                </a:gridCol>
              </a:tblGrid>
              <a:tr h="246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MICRON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 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Am)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Bi)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∆E(</a:t>
                      </a:r>
                      <a:r>
                        <a:rPr kumimoji="0" lang="de-DE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nitrogen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903043"/>
                  </a:ext>
                </a:extLst>
              </a:tr>
              <a:tr h="330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31.3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16.2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33.3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16.0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32.5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44759"/>
                  </a:ext>
                </a:extLst>
              </a:tr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30.2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18.5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824618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34.0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18.2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46046"/>
                  </a:ext>
                </a:extLst>
              </a:tr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#2243-2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35.7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14.5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27.0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769944"/>
                  </a:ext>
                </a:extLst>
              </a:tr>
              <a:tr h="215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#2512-17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27.4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29.7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14.8 keV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P: 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18.8 keV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702664"/>
                  </a:ext>
                </a:extLst>
              </a:tr>
            </a:tbl>
          </a:graphicData>
        </a:graphic>
      </p:graphicFrame>
      <p:pic>
        <p:nvPicPr>
          <p:cNvPr id="17" name="Picture 83" descr="DSSD-2512-17-207Bi--nitrogen-strip-y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39604"/>
            <a:ext cx="2695575" cy="226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85"/>
          <p:cNvSpPr txBox="1">
            <a:spLocks noChangeArrowheads="1"/>
          </p:cNvSpPr>
          <p:nvPr/>
        </p:nvSpPr>
        <p:spPr bwMode="auto">
          <a:xfrm>
            <a:off x="5867400" y="1052041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86"/>
          <p:cNvSpPr txBox="1">
            <a:spLocks noChangeArrowheads="1"/>
          </p:cNvSpPr>
          <p:nvPr/>
        </p:nvSpPr>
        <p:spPr bwMode="auto">
          <a:xfrm>
            <a:off x="6227763" y="3428529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89"/>
          <p:cNvSpPr txBox="1">
            <a:spLocks noChangeArrowheads="1"/>
          </p:cNvSpPr>
          <p:nvPr/>
        </p:nvSpPr>
        <p:spPr bwMode="auto">
          <a:xfrm>
            <a:off x="7058025" y="1339379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CC"/>
                </a:solidFill>
                <a:cs typeface="Arial" panose="020B0604020202020204" pitchFamily="34" charset="0"/>
              </a:rPr>
              <a:t>∆E=15.4 keV</a:t>
            </a:r>
          </a:p>
        </p:txBody>
      </p:sp>
      <p:sp>
        <p:nvSpPr>
          <p:cNvPr id="21" name="Text Box 90"/>
          <p:cNvSpPr txBox="1">
            <a:spLocks noChangeArrowheads="1"/>
          </p:cNvSpPr>
          <p:nvPr/>
        </p:nvSpPr>
        <p:spPr bwMode="auto">
          <a:xfrm>
            <a:off x="7092950" y="3644429"/>
            <a:ext cx="917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CC"/>
                </a:solidFill>
                <a:cs typeface="Arial" panose="020B0604020202020204" pitchFamily="34" charset="0"/>
              </a:rPr>
              <a:t>∆E=32.5 keV</a:t>
            </a:r>
          </a:p>
        </p:txBody>
      </p:sp>
    </p:spTree>
    <p:extLst>
      <p:ext uri="{BB962C8B-B14F-4D97-AF65-F5344CB8AC3E}">
        <p14:creationId xmlns:p14="http://schemas.microsoft.com/office/powerpoint/2010/main" val="24694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bi-2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575425" cy="3467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Autofit/>
          </a:bodyPr>
          <a:lstStyle/>
          <a:p>
            <a:r>
              <a:rPr lang="en-US" dirty="0" smtClean="0"/>
              <a:t>RISING: Test of the active stopper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771775" y="3213621"/>
            <a:ext cx="0" cy="5762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100263" y="2492896"/>
            <a:ext cx="0" cy="7556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6" name="Group 48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508625" y="3861321"/>
          <a:ext cx="2808288" cy="1978343"/>
        </p:xfrm>
        <a:graphic>
          <a:graphicData uri="http://schemas.openxmlformats.org/drawingml/2006/table">
            <a:tbl>
              <a:tblPr/>
              <a:tblGrid>
                <a:gridCol w="1150938">
                  <a:extLst>
                    <a:ext uri="{9D8B030D-6E8A-4147-A177-3AD203B41FA5}">
                      <a16:colId xmlns:a16="http://schemas.microsoft.com/office/drawing/2014/main" val="417622201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973882221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-energy [keV]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kumimoji="0" lang="en-US" altLang="de-DE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-energy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074388"/>
                  </a:ext>
                </a:extLst>
              </a:tr>
              <a:tr h="2174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569.6 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481.7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740641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553.8-556.7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078165"/>
                  </a:ext>
                </a:extLst>
              </a:tr>
              <a:tr h="246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565.8-567.2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08695"/>
                  </a:ext>
                </a:extLst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1063.7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975.7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57543"/>
                  </a:ext>
                </a:extLst>
              </a:tr>
              <a:tr h="276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1047.8-1050.6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31444"/>
                  </a:ext>
                </a:extLst>
              </a:tr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1059.8-1061.2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128852"/>
                  </a:ext>
                </a:extLst>
              </a:tr>
            </a:tbl>
          </a:graphicData>
        </a:graphic>
      </p:graphicFrame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1547813" y="5445646"/>
            <a:ext cx="361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207</a:t>
            </a:r>
            <a:r>
              <a:rPr lang="en-US" altLang="de-DE">
                <a:solidFill>
                  <a:srgbClr val="0000FF"/>
                </a:solidFill>
                <a:latin typeface="Times New Roman" panose="02020603050405020304" pitchFamily="18" charset="0"/>
              </a:rPr>
              <a:t>Bi emits gamma rays and electrons</a:t>
            </a:r>
            <a:endParaRPr lang="de-DE" altLang="de-DE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5975" cy="9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Energy threshold of the DSSSD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72225" y="5516091"/>
            <a:ext cx="2376488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5" descr="chamber-si-bi207-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627313" y="5589116"/>
            <a:ext cx="187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9" descr="threshold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64704"/>
            <a:ext cx="6402388" cy="4183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/>
          <a:lstStyle/>
          <a:p>
            <a:r>
              <a:rPr lang="en-US" dirty="0" smtClean="0"/>
              <a:t>Measurements with a double-sided Si-strip detector </a:t>
            </a:r>
            <a:r>
              <a:rPr lang="en-US" sz="1800" dirty="0" smtClean="0">
                <a:solidFill>
                  <a:schemeClr val="tx1"/>
                </a:solidFill>
              </a:rPr>
              <a:t>2006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7" name="Picture 2" descr="A-2734-deta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696"/>
            <a:ext cx="349567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7" descr="caen-a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989683"/>
            <a:ext cx="692150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356100" y="2359571"/>
            <a:ext cx="255588" cy="152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de-DE" sz="1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de-DE" altLang="de-DE" sz="1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1268958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71550" y="692696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9388" y="1484858"/>
            <a:ext cx="5762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667625" y="1340396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52438" y="2951708"/>
            <a:ext cx="1947862" cy="3048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Micron Semiconductor</a:t>
            </a:r>
            <a:endParaRPr lang="de-DE" altLang="de-D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8313" y="3645446"/>
            <a:ext cx="198644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Junction Elements: 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Junction Elements: 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Length: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49.5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Pitch: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width: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Area:    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50x50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de-DE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Thickness:                   1000 µm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            5600 €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843213" y="3645446"/>
            <a:ext cx="2160587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CPA-16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Sensitive Preamplifier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channel compact module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output stages with different gains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up to ±500V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         2x 2250 €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292725" y="4221708"/>
            <a:ext cx="18002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 N 568BC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fold shaper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2x 3481  €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380288" y="4364583"/>
            <a:ext cx="14398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V785AF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channel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2x 5094  €</a:t>
            </a:r>
          </a:p>
        </p:txBody>
      </p:sp>
      <p:pic>
        <p:nvPicPr>
          <p:cNvPr id="19" name="Picture 23" descr="logom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08596"/>
            <a:ext cx="152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cpa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758"/>
            <a:ext cx="1349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5" descr="cpa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921"/>
            <a:ext cx="1349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651500" y="908596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" name="Picture 31" descr="caen-amplif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783"/>
            <a:ext cx="763588" cy="1827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3" descr="caen-amplif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783"/>
            <a:ext cx="763587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 descr="caen-a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89683"/>
            <a:ext cx="692150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468313" y="5374233"/>
            <a:ext cx="3894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cost 27,250.- €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(discriminator not included)</a:t>
            </a:r>
            <a:endParaRPr lang="de-DE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900" dirty="0" smtClean="0">
                <a:solidFill>
                  <a:schemeClr val="tx1"/>
                </a:solidFill>
              </a:rPr>
              <a:t>measurement with </a:t>
            </a:r>
            <a:r>
              <a:rPr lang="en-US" sz="1900" dirty="0" err="1" smtClean="0">
                <a:solidFill>
                  <a:srgbClr val="FF0000"/>
                </a:solidFill>
              </a:rPr>
              <a:t>Mesytec</a:t>
            </a:r>
            <a:r>
              <a:rPr lang="en-US" sz="1900" dirty="0" smtClean="0">
                <a:solidFill>
                  <a:schemeClr val="tx1"/>
                </a:solidFill>
              </a:rPr>
              <a:t> and </a:t>
            </a:r>
            <a:r>
              <a:rPr lang="en-US" sz="1900" dirty="0" smtClean="0">
                <a:solidFill>
                  <a:srgbClr val="FF0000"/>
                </a:solidFill>
              </a:rPr>
              <a:t>Multichannel Systems</a:t>
            </a:r>
            <a:endParaRPr lang="en-US" sz="1900" baseline="-25000" dirty="0">
              <a:solidFill>
                <a:srgbClr val="FF0000"/>
              </a:solidFill>
            </a:endParaRPr>
          </a:p>
        </p:txBody>
      </p:sp>
      <p:pic>
        <p:nvPicPr>
          <p:cNvPr id="24" name="Picture 3" descr="DSSD-2512-17-207Bi--nitrogen-strip-x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4704"/>
            <a:ext cx="3590925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 descr="multi-noa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4704"/>
            <a:ext cx="3587750" cy="301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331913" y="119650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076825" y="4004791"/>
            <a:ext cx="360045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#2243-5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r>
              <a:rPr lang="en-US" altLang="de-D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vacuum</a:t>
            </a:r>
          </a:p>
          <a:p>
            <a:pPr algn="l"/>
            <a:endParaRPr lang="en-US" altLang="de-D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ORTEC 572</a:t>
            </a:r>
          </a:p>
          <a:p>
            <a:pPr algn="l"/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shaping time 0.5 </a:t>
            </a:r>
            <a:r>
              <a:rPr lang="el-GR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∆E=122 </a:t>
            </a:r>
            <a:r>
              <a:rPr lang="en-US" altLang="de-DE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1.0 </a:t>
            </a:r>
            <a:r>
              <a:rPr lang="el-GR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∆E=112 </a:t>
            </a:r>
            <a:r>
              <a:rPr lang="en-US" altLang="de-DE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de-D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 </a:t>
            </a:r>
            <a:r>
              <a:rPr lang="el-GR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∆</a:t>
            </a:r>
            <a:r>
              <a:rPr lang="en-US" altLang="de-D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E=103 </a:t>
            </a:r>
            <a:r>
              <a:rPr lang="en-US" altLang="de-DE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41831"/>
              </p:ext>
            </p:extLst>
          </p:nvPr>
        </p:nvGraphicFramePr>
        <p:xfrm>
          <a:off x="2916238" y="1412404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7633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412404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8" descr="chamber-si-bi207-det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</a:p>
          <a:p>
            <a:pPr algn="l"/>
            <a:endParaRPr lang="de-DE" altLang="de-DE" sz="1000" dirty="0"/>
          </a:p>
        </p:txBody>
      </p:sp>
      <p:graphicFrame>
        <p:nvGraphicFramePr>
          <p:cNvPr id="3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0064"/>
              </p:ext>
            </p:extLst>
          </p:nvPr>
        </p:nvGraphicFramePr>
        <p:xfrm>
          <a:off x="6902450" y="1628304"/>
          <a:ext cx="869950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8" imgW="876240" imgH="203040" progId="Equation.3">
                  <p:embed/>
                </p:oleObj>
              </mc:Choice>
              <mc:Fallback>
                <p:oleObj name="Equation" r:id="rId8" imgW="876240" imgH="203040" progId="Equation.3">
                  <p:embed/>
                  <p:pic>
                    <p:nvPicPr>
                      <p:cNvPr id="1763346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1628304"/>
                        <a:ext cx="869950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7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900" dirty="0" smtClean="0">
                <a:solidFill>
                  <a:schemeClr val="tx1"/>
                </a:solidFill>
              </a:rPr>
              <a:t>measurement with </a:t>
            </a:r>
            <a:r>
              <a:rPr lang="en-US" sz="1900" dirty="0" smtClean="0">
                <a:solidFill>
                  <a:srgbClr val="FF0000"/>
                </a:solidFill>
              </a:rPr>
              <a:t>Multichannel Systems</a:t>
            </a:r>
            <a:endParaRPr lang="en-US" sz="1900" baseline="-25000" dirty="0">
              <a:solidFill>
                <a:srgbClr val="FF0000"/>
              </a:solidFill>
            </a:endParaRPr>
          </a:p>
        </p:txBody>
      </p:sp>
      <p:pic>
        <p:nvPicPr>
          <p:cNvPr id="12" name="Picture 13" descr="multi-572-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4704"/>
            <a:ext cx="2687637" cy="225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multi-572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4704"/>
            <a:ext cx="2692400" cy="226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48038" y="3572991"/>
            <a:ext cx="24479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>
                <a:solidFill>
                  <a:srgbClr val="0000CC"/>
                </a:solidFill>
              </a:rPr>
              <a:t>MICRON  </a:t>
            </a:r>
            <a:r>
              <a:rPr lang="en-US" altLang="de-DE" sz="1400">
                <a:solidFill>
                  <a:srgbClr val="0000CC"/>
                </a:solidFill>
                <a:cs typeface="Arial" panose="020B0604020202020204" pitchFamily="34" charset="0"/>
              </a:rPr>
              <a:t>#2243-5</a:t>
            </a:r>
          </a:p>
          <a:p>
            <a:pPr algn="l"/>
            <a:r>
              <a:rPr lang="en-US" altLang="de-DE" sz="1400"/>
              <a:t>Voltage:     200V</a:t>
            </a:r>
          </a:p>
          <a:p>
            <a:pPr algn="l"/>
            <a:r>
              <a:rPr lang="en-US" altLang="de-DE" sz="1500" b="1"/>
              <a:t>measurement in vacuum</a:t>
            </a:r>
            <a:endParaRPr lang="en-US" altLang="de-DE" sz="1500">
              <a:cs typeface="Arial" panose="020B0604020202020204" pitchFamily="34" charset="0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84149"/>
              </p:ext>
            </p:extLst>
          </p:nvPr>
        </p:nvGraphicFramePr>
        <p:xfrm>
          <a:off x="4427538" y="1123479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Equation" r:id="rId5" imgW="1054080" imgH="431640" progId="Equation.3">
                  <p:embed/>
                </p:oleObj>
              </mc:Choice>
              <mc:Fallback>
                <p:oleObj name="Equation" r:id="rId5" imgW="1054080" imgH="431640" progId="Equation.3">
                  <p:embed/>
                  <p:pic>
                    <p:nvPicPr>
                      <p:cNvPr id="1768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123479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8" descr="chamber-si-bi207-det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1766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700338" y="558911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</a:p>
          <a:p>
            <a:pPr algn="l"/>
            <a:endParaRPr lang="de-DE" altLang="de-DE" sz="1000" dirty="0"/>
          </a:p>
        </p:txBody>
      </p:sp>
      <p:pic>
        <p:nvPicPr>
          <p:cNvPr id="18" name="Picture 17" descr="multi-572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4704"/>
            <a:ext cx="2692400" cy="226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 descr="multi-CAEN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8529"/>
            <a:ext cx="26924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32967"/>
              </p:ext>
            </p:extLst>
          </p:nvPr>
        </p:nvGraphicFramePr>
        <p:xfrm>
          <a:off x="7164388" y="1123479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Equation" r:id="rId10" imgW="1054080" imgH="431640" progId="Equation.3">
                  <p:embed/>
                </p:oleObj>
              </mc:Choice>
              <mc:Fallback>
                <p:oleObj name="Equation" r:id="rId10" imgW="1054080" imgH="431640" progId="Equation.3">
                  <p:embed/>
                  <p:pic>
                    <p:nvPicPr>
                      <p:cNvPr id="17684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123479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19708"/>
              </p:ext>
            </p:extLst>
          </p:nvPr>
        </p:nvGraphicFramePr>
        <p:xfrm>
          <a:off x="7235825" y="3788891"/>
          <a:ext cx="105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12" imgW="1054080" imgH="431640" progId="Equation.3">
                  <p:embed/>
                </p:oleObj>
              </mc:Choice>
              <mc:Fallback>
                <p:oleObj name="Equation" r:id="rId12" imgW="1054080" imgH="431640" progId="Equation.3">
                  <p:embed/>
                  <p:pic>
                    <p:nvPicPr>
                      <p:cNvPr id="1768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788891"/>
                        <a:ext cx="1054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8560376"/>
              </p:ext>
            </p:extLst>
          </p:nvPr>
        </p:nvGraphicFramePr>
        <p:xfrm>
          <a:off x="1476375" y="1196504"/>
          <a:ext cx="1065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Equation" r:id="rId14" imgW="1054080" imgH="431640" progId="Equation.3">
                  <p:embed/>
                </p:oleObj>
              </mc:Choice>
              <mc:Fallback>
                <p:oleObj name="Equation" r:id="rId14" imgW="1054080" imgH="431640" progId="Equation.3">
                  <p:embed/>
                  <p:pic>
                    <p:nvPicPr>
                      <p:cNvPr id="1768458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96504"/>
                        <a:ext cx="10652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740650" y="2420466"/>
            <a:ext cx="806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 b="1">
                <a:solidFill>
                  <a:srgbClr val="FF0000"/>
                </a:solidFill>
              </a:rPr>
              <a:t>ORTEC 573</a:t>
            </a:r>
            <a:endParaRPr lang="de-DE" altLang="de-DE" sz="900" b="1">
              <a:solidFill>
                <a:srgbClr val="FF0000"/>
              </a:solidFill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812088" y="5155729"/>
            <a:ext cx="977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 b="1">
                <a:solidFill>
                  <a:srgbClr val="FF0000"/>
                </a:solidFill>
              </a:rPr>
              <a:t>CAEN N568BC</a:t>
            </a:r>
            <a:endParaRPr lang="de-DE" altLang="de-DE" sz="9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Implantation detector as active stopper </a:t>
            </a:r>
            <a:r>
              <a:rPr lang="en-US" sz="1800" dirty="0" smtClean="0">
                <a:solidFill>
                  <a:schemeClr val="tx1"/>
                </a:solidFill>
              </a:rPr>
              <a:t>2006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9388" y="1412280"/>
            <a:ext cx="73866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de-DE" sz="2000" dirty="0">
                <a:solidFill>
                  <a:srgbClr val="CC0066"/>
                </a:solidFill>
                <a:latin typeface="Comic Sans MS" panose="030F0702030302020204" pitchFamily="66" charset="0"/>
              </a:rPr>
              <a:t> Implantation-decay correlations with large background </a:t>
            </a:r>
          </a:p>
          <a:p>
            <a:pPr algn="l"/>
            <a:r>
              <a:rPr lang="es-ES_tradnl" altLang="de-DE" sz="2000" dirty="0">
                <a:solidFill>
                  <a:srgbClr val="CC0066"/>
                </a:solidFill>
                <a:latin typeface="Comic Sans MS" panose="030F0702030302020204" pitchFamily="66" charset="0"/>
              </a:rPr>
              <a:t>(half lifes similar to the implantation rate):</a:t>
            </a:r>
            <a:endParaRPr lang="es-ES_tradnl" altLang="de-DE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/>
            <a:endParaRPr lang="es-ES_tradnl" altLang="de-DE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implantation-decay time correlation: active catcher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implantation-decay position correlation: granularity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implantation of several ions: thickness and area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energy of the implanted ion and the emitted </a:t>
            </a:r>
            <a:r>
              <a:rPr lang="es-ES_tradnl" altLang="de-DE" sz="2000" dirty="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endParaRPr lang="en-GB" altLang="de-DE" sz="1600" dirty="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50825" y="980480"/>
            <a:ext cx="622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Active catcher for implantation-decay correlations</a:t>
            </a:r>
            <a:endParaRPr lang="en-GB" altLang="de-DE" sz="19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3788767"/>
            <a:ext cx="5113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s-ES_tradnl" altLang="de-DE" sz="2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3 double-sided silicon-strip detectors</a:t>
            </a:r>
            <a:endParaRPr lang="es-ES_tradnl" altLang="de-DE" b="1"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s-ES_tradnl" altLang="de-DE"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s-ES_tradnl" altLang="de-DE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- surface 5x5 cm</a:t>
            </a:r>
            <a:r>
              <a:rPr lang="es-ES_tradnl" altLang="de-DE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thickness 1 mm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6" descr="A-2443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48680"/>
            <a:ext cx="23209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60000" y="6300001"/>
            <a:ext cx="8460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200" dirty="0">
                <a:latin typeface="Georgia" panose="02040502050405020303" pitchFamily="18" charset="0"/>
              </a:rPr>
              <a:t>Rakesh Kumar, P. </a:t>
            </a:r>
            <a:r>
              <a:rPr lang="en-US" altLang="de-DE" sz="1200" dirty="0" err="1">
                <a:latin typeface="Georgia" panose="02040502050405020303" pitchFamily="18" charset="0"/>
              </a:rPr>
              <a:t>Doornenbal</a:t>
            </a:r>
            <a:r>
              <a:rPr lang="en-US" altLang="de-DE" sz="1200" dirty="0">
                <a:latin typeface="Georgia" panose="02040502050405020303" pitchFamily="18" charset="0"/>
              </a:rPr>
              <a:t>, I. </a:t>
            </a:r>
            <a:r>
              <a:rPr lang="en-US" altLang="de-DE" sz="1200" dirty="0" err="1">
                <a:latin typeface="Georgia" panose="02040502050405020303" pitchFamily="18" charset="0"/>
              </a:rPr>
              <a:t>Kojouharov</a:t>
            </a:r>
            <a:r>
              <a:rPr lang="en-US" altLang="de-DE" sz="1200" dirty="0">
                <a:latin typeface="Georgia" panose="02040502050405020303" pitchFamily="18" charset="0"/>
              </a:rPr>
              <a:t>, W. </a:t>
            </a:r>
            <a:r>
              <a:rPr lang="en-US" altLang="de-DE" sz="1200" dirty="0" err="1">
                <a:latin typeface="Georgia" panose="02040502050405020303" pitchFamily="18" charset="0"/>
              </a:rPr>
              <a:t>Prokopowicz</a:t>
            </a:r>
            <a:r>
              <a:rPr lang="en-US" altLang="de-DE" sz="1200" dirty="0">
                <a:latin typeface="Georgia" panose="02040502050405020303" pitchFamily="18" charset="0"/>
              </a:rPr>
              <a:t>, H. </a:t>
            </a:r>
            <a:r>
              <a:rPr lang="en-US" altLang="de-DE" sz="1200" dirty="0" err="1">
                <a:latin typeface="Georgia" panose="02040502050405020303" pitchFamily="18" charset="0"/>
              </a:rPr>
              <a:t>Schaffner</a:t>
            </a:r>
            <a:r>
              <a:rPr lang="en-US" altLang="de-DE" sz="1200" dirty="0">
                <a:latin typeface="Georgia" panose="02040502050405020303" pitchFamily="18" charset="0"/>
              </a:rPr>
              <a:t>, H.J. </a:t>
            </a:r>
            <a:r>
              <a:rPr lang="en-US" altLang="de-DE" sz="1200" dirty="0" err="1" smtClean="0">
                <a:latin typeface="Georgia" panose="02040502050405020303" pitchFamily="18" charset="0"/>
              </a:rPr>
              <a:t>Wollersheim</a:t>
            </a:r>
            <a:r>
              <a:rPr lang="en-US" altLang="de-DE" sz="1200" dirty="0" smtClean="0">
                <a:latin typeface="Georgia" panose="02040502050405020303" pitchFamily="18" charset="0"/>
              </a:rPr>
              <a:t> NIM A 598 (2009) 754</a:t>
            </a:r>
            <a:endParaRPr lang="el-GR" altLang="de-DE" sz="1200" dirty="0">
              <a:latin typeface="Georgia" panose="02040502050405020303" pitchFamily="18" charset="0"/>
            </a:endParaRPr>
          </a:p>
        </p:txBody>
      </p:sp>
      <p:pic>
        <p:nvPicPr>
          <p:cNvPr id="9" name="Picture 20" descr="chamber-si-bi207-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37" y="3780000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542812" y="322061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6731896" y="3607792"/>
            <a:ext cx="936000" cy="315721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7717012" y="3589943"/>
            <a:ext cx="296097" cy="449649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536767" y="584660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set-up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detector as active stopper </a:t>
            </a:r>
            <a:r>
              <a:rPr lang="en-US" sz="1800" dirty="0" smtClean="0">
                <a:solidFill>
                  <a:schemeClr val="tx1"/>
                </a:solidFill>
              </a:rPr>
              <a:t>2006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1412280"/>
            <a:ext cx="73866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Implantation-decay correlations with large background </a:t>
            </a:r>
          </a:p>
          <a:p>
            <a:pPr algn="l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(half lifes similar to the implantation rate):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/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implantation-decay time correlation: active catcher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implantation-decay position correlation: granularity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 of several ions: thickness and area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energy of the implanted ion and the emitted </a:t>
            </a:r>
            <a:r>
              <a:rPr lang="es-ES_tradnl" altLang="de-DE" sz="200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endParaRPr lang="en-GB" altLang="de-DE" sz="160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980480"/>
            <a:ext cx="622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Active catcher for implantation-decay correlations</a:t>
            </a:r>
            <a:endParaRPr lang="en-GB" altLang="de-DE" sz="19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0000"/>
            <a:ext cx="301625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3788767"/>
            <a:ext cx="5113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s-ES_tradnl" altLang="de-DE" sz="2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3 double-sided silicon-strip detectors</a:t>
            </a:r>
            <a:endParaRPr lang="es-ES_tradnl" altLang="de-DE" b="1"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s-ES_tradnl" altLang="de-DE"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s-ES_tradnl" altLang="de-DE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- surface 5x5 cm</a:t>
            </a:r>
            <a:r>
              <a:rPr lang="es-ES_tradnl" altLang="de-DE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thickness 1 mm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6" descr="A-2443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48680"/>
            <a:ext cx="23209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60000" y="6300001"/>
            <a:ext cx="8460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200" dirty="0">
                <a:latin typeface="Georgia" panose="02040502050405020303" pitchFamily="18" charset="0"/>
              </a:rPr>
              <a:t>Rakesh Kumar, P. </a:t>
            </a:r>
            <a:r>
              <a:rPr lang="en-US" altLang="de-DE" sz="1200" dirty="0" err="1">
                <a:latin typeface="Georgia" panose="02040502050405020303" pitchFamily="18" charset="0"/>
              </a:rPr>
              <a:t>Doornenbal</a:t>
            </a:r>
            <a:r>
              <a:rPr lang="en-US" altLang="de-DE" sz="1200" dirty="0">
                <a:latin typeface="Georgia" panose="02040502050405020303" pitchFamily="18" charset="0"/>
              </a:rPr>
              <a:t>, I. </a:t>
            </a:r>
            <a:r>
              <a:rPr lang="en-US" altLang="de-DE" sz="1200" dirty="0" err="1">
                <a:latin typeface="Georgia" panose="02040502050405020303" pitchFamily="18" charset="0"/>
              </a:rPr>
              <a:t>Kojouharov</a:t>
            </a:r>
            <a:r>
              <a:rPr lang="en-US" altLang="de-DE" sz="1200" dirty="0">
                <a:latin typeface="Georgia" panose="02040502050405020303" pitchFamily="18" charset="0"/>
              </a:rPr>
              <a:t>, W. </a:t>
            </a:r>
            <a:r>
              <a:rPr lang="en-US" altLang="de-DE" sz="1200" dirty="0" err="1">
                <a:latin typeface="Georgia" panose="02040502050405020303" pitchFamily="18" charset="0"/>
              </a:rPr>
              <a:t>Prokopowicz</a:t>
            </a:r>
            <a:r>
              <a:rPr lang="en-US" altLang="de-DE" sz="1200" dirty="0">
                <a:latin typeface="Georgia" panose="02040502050405020303" pitchFamily="18" charset="0"/>
              </a:rPr>
              <a:t>, H. </a:t>
            </a:r>
            <a:r>
              <a:rPr lang="en-US" altLang="de-DE" sz="1200" dirty="0" err="1">
                <a:latin typeface="Georgia" panose="02040502050405020303" pitchFamily="18" charset="0"/>
              </a:rPr>
              <a:t>Schaffner</a:t>
            </a:r>
            <a:r>
              <a:rPr lang="en-US" altLang="de-DE" sz="1200" dirty="0">
                <a:latin typeface="Georgia" panose="02040502050405020303" pitchFamily="18" charset="0"/>
              </a:rPr>
              <a:t>, H.J. </a:t>
            </a:r>
            <a:r>
              <a:rPr lang="en-US" altLang="de-DE" sz="1200" dirty="0" err="1" smtClean="0">
                <a:latin typeface="Georgia" panose="02040502050405020303" pitchFamily="18" charset="0"/>
              </a:rPr>
              <a:t>Wollersheim</a:t>
            </a:r>
            <a:r>
              <a:rPr lang="en-US" altLang="de-DE" sz="1200" dirty="0" smtClean="0">
                <a:latin typeface="Georgia" panose="02040502050405020303" pitchFamily="18" charset="0"/>
              </a:rPr>
              <a:t> NIM A 598 (2009) 754</a:t>
            </a:r>
            <a:endParaRPr lang="el-GR" altLang="de-DE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Double-sided silicon-strip detector DSSSD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2340000"/>
            <a:ext cx="6624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s-ES_tradnl" altLang="de-DE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thickness sufficient for HI-implantation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 dirty="0">
                <a:latin typeface="Comic Sans MS" panose="030F0702030302020204" pitchFamily="66" charset="0"/>
              </a:rPr>
              <a:t>but</a:t>
            </a: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range of </a:t>
            </a:r>
            <a:r>
              <a:rPr lang="el-GR" altLang="de-DE" sz="2000" dirty="0">
                <a:solidFill>
                  <a:srgbClr val="008000"/>
                </a:solidFill>
              </a:rPr>
              <a:t>β</a:t>
            </a:r>
            <a:r>
              <a:rPr lang="en-US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-particles larger than 1mm</a:t>
            </a:r>
            <a:endParaRPr lang="el-GR" altLang="de-DE" sz="20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 dirty="0">
                <a:latin typeface="Comic Sans MS" panose="030F0702030302020204" pitchFamily="66" charset="0"/>
              </a:rPr>
              <a:t>therefore</a:t>
            </a:r>
            <a:r>
              <a:rPr lang="es-ES_tradnl" altLang="de-DE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part of the kinetic energy is measured</a:t>
            </a:r>
            <a:endParaRPr lang="en-GB" altLang="de-DE" sz="2000" dirty="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92696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de-DE" dirty="0" smtClean="0">
                <a:latin typeface="Comic Sans MS" panose="030F0702030302020204" pitchFamily="66" charset="0"/>
              </a:rPr>
              <a:t>     </a:t>
            </a:r>
            <a:r>
              <a:rPr lang="es-ES_tradnl" altLang="de-DE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 </a:t>
            </a:r>
            <a:r>
              <a:rPr lang="es-ES_tradnl" altLang="de-D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surface 5x5 cm</a:t>
            </a:r>
            <a:r>
              <a:rPr lang="es-ES_tradnl" altLang="de-DE" sz="20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de-D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   - </a:t>
            </a:r>
            <a:r>
              <a:rPr lang="es-ES_tradnl" altLang="de-DE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thickness 1 mm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de-D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de-DE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8" descr="A-244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692696"/>
            <a:ext cx="28924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360462"/>
              </p:ext>
            </p:extLst>
          </p:nvPr>
        </p:nvGraphicFramePr>
        <p:xfrm>
          <a:off x="4932000" y="3420000"/>
          <a:ext cx="4139035" cy="318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Graph" r:id="rId4" imgW="3797280" imgH="2918880" progId="Origin50.Graph">
                  <p:embed/>
                </p:oleObj>
              </mc:Choice>
              <mc:Fallback>
                <p:oleObj name="Graph" r:id="rId4" imgW="3797280" imgH="2918880" progId="Origin50.Graph">
                  <p:embed/>
                  <p:pic>
                    <p:nvPicPr>
                      <p:cNvPr id="18227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00" y="3420000"/>
                        <a:ext cx="4139035" cy="318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60000" y="4837658"/>
            <a:ext cx="4649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b="1" dirty="0">
                <a:solidFill>
                  <a:srgbClr val="000099"/>
                </a:solidFill>
              </a:rPr>
              <a:t>Monte-Carlo Simulation with GEANT4</a:t>
            </a:r>
          </a:p>
        </p:txBody>
      </p:sp>
    </p:spTree>
    <p:extLst>
      <p:ext uri="{BB962C8B-B14F-4D97-AF65-F5344CB8AC3E}">
        <p14:creationId xmlns:p14="http://schemas.microsoft.com/office/powerpoint/2010/main" val="31559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Monte-Carlo simulation with GEANT4</a:t>
            </a:r>
            <a:endParaRPr lang="en-US" dirty="0"/>
          </a:p>
        </p:txBody>
      </p:sp>
      <p:pic>
        <p:nvPicPr>
          <p:cNvPr id="4" name="Picture 4" descr="fig1a"/>
          <p:cNvPicPr>
            <a:picLocks noChangeAspect="1" noChangeArrowheads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576000"/>
            <a:ext cx="406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g1b"/>
          <p:cNvPicPr>
            <a:picLocks noChangeAspect="1" noChangeArrowheads="1"/>
          </p:cNvPicPr>
          <p:nvPr/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576000"/>
            <a:ext cx="3911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288" y="3500438"/>
            <a:ext cx="3384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de-DE" sz="1300" b="1">
              <a:latin typeface="Georgia" panose="02040502050405020303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40000" y="3960000"/>
            <a:ext cx="3744913" cy="1739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de-DE" b="1" i="1" dirty="0">
                <a:solidFill>
                  <a:srgbClr val="0000FF"/>
                </a:solidFill>
              </a:rPr>
              <a:t>Simulated energy spectrum of β-particles emitted from fragments implanted uniformly (</a:t>
            </a:r>
            <a:r>
              <a:rPr lang="en-GB" altLang="de-DE" b="1" i="1" dirty="0">
                <a:solidFill>
                  <a:srgbClr val="FF0000"/>
                </a:solidFill>
              </a:rPr>
              <a:t>solid line</a:t>
            </a:r>
            <a:r>
              <a:rPr lang="en-GB" altLang="de-DE" b="1" i="1" dirty="0">
                <a:solidFill>
                  <a:srgbClr val="0000FF"/>
                </a:solidFill>
              </a:rPr>
              <a:t>) and exactly in the centre (</a:t>
            </a:r>
            <a:r>
              <a:rPr lang="en-GB" altLang="de-DE" b="1" i="1" dirty="0"/>
              <a:t>dashed line</a:t>
            </a:r>
            <a:r>
              <a:rPr lang="en-GB" altLang="de-DE" b="1" i="1" dirty="0">
                <a:solidFill>
                  <a:srgbClr val="0000FF"/>
                </a:solidFill>
              </a:rPr>
              <a:t>) in the middle of a DSSSD. </a:t>
            </a:r>
          </a:p>
          <a:p>
            <a:pPr eaLnBrk="1" hangingPunct="1"/>
            <a:endParaRPr lang="en-US" altLang="de-DE" b="1" i="1" dirty="0">
              <a:solidFill>
                <a:srgbClr val="0000FF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860000" y="3960000"/>
            <a:ext cx="4008388" cy="1739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de-DE" b="1" i="1" dirty="0">
                <a:solidFill>
                  <a:srgbClr val="0000FF"/>
                </a:solidFill>
              </a:rPr>
              <a:t>Calculated β-detection efficiency as a function of the DSSSD threshold for the two considered implantation scenarios</a:t>
            </a:r>
          </a:p>
          <a:p>
            <a:pPr eaLnBrk="1" hangingPunct="1"/>
            <a:r>
              <a:rPr lang="en-US" altLang="de-DE" b="1" i="1" dirty="0">
                <a:solidFill>
                  <a:srgbClr val="FF0000"/>
                </a:solidFill>
              </a:rPr>
              <a:t>Detection threshold should be less than 100 </a:t>
            </a:r>
            <a:r>
              <a:rPr lang="en-US" altLang="de-DE" b="1" i="1" dirty="0" err="1">
                <a:solidFill>
                  <a:srgbClr val="FF0000"/>
                </a:solidFill>
              </a:rPr>
              <a:t>keV</a:t>
            </a:r>
            <a:r>
              <a:rPr lang="en-US" altLang="de-DE" b="1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0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are </a:t>
            </a:r>
            <a:r>
              <a:rPr lang="en-US" dirty="0" err="1" smtClean="0">
                <a:solidFill>
                  <a:srgbClr val="FF0000"/>
                </a:solidFill>
              </a:rPr>
              <a:t>IS</a:t>
            </a:r>
            <a:r>
              <a:rPr lang="en-US" dirty="0" err="1" smtClean="0"/>
              <a:t>otope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</a:t>
            </a:r>
            <a:r>
              <a:rPr lang="en-US" dirty="0" err="1" smtClean="0"/>
              <a:t>vestigation</a:t>
            </a:r>
            <a:r>
              <a:rPr lang="en-US" dirty="0" smtClean="0"/>
              <a:t> at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SI </a:t>
            </a:r>
            <a:r>
              <a:rPr lang="en-US" sz="1800" dirty="0" smtClean="0">
                <a:solidFill>
                  <a:schemeClr val="tx1"/>
                </a:solidFill>
              </a:rPr>
              <a:t>spectroscopy of stopped beams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3335338" y="2378712"/>
            <a:ext cx="2027237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3" descr="Jasny poziomy"/>
          <p:cNvSpPr>
            <a:spLocks noChangeArrowheads="1"/>
          </p:cNvSpPr>
          <p:nvPr/>
        </p:nvSpPr>
        <p:spPr bwMode="auto">
          <a:xfrm>
            <a:off x="5380038" y="1799274"/>
            <a:ext cx="42862" cy="639763"/>
          </a:xfrm>
          <a:prstGeom prst="rect">
            <a:avLst/>
          </a:prstGeom>
          <a:pattFill prst="ltHorz">
            <a:fgClr>
              <a:schemeClr val="bg1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4" descr="Jasny poziomy"/>
          <p:cNvSpPr>
            <a:spLocks noChangeArrowheads="1"/>
          </p:cNvSpPr>
          <p:nvPr/>
        </p:nvSpPr>
        <p:spPr bwMode="auto">
          <a:xfrm>
            <a:off x="5468938" y="1799274"/>
            <a:ext cx="44450" cy="639763"/>
          </a:xfrm>
          <a:prstGeom prst="rect">
            <a:avLst/>
          </a:prstGeom>
          <a:pattFill prst="ltHorz">
            <a:fgClr>
              <a:schemeClr val="bg1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132138" y="2134237"/>
            <a:ext cx="233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3850" y="1686562"/>
            <a:ext cx="398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de-DE" sz="2000" b="1">
                <a:solidFill>
                  <a:srgbClr val="FF0000"/>
                </a:solidFill>
              </a:rPr>
              <a:t>i</a:t>
            </a:r>
            <a:r>
              <a:rPr lang="pl-PL" altLang="de-DE" sz="2000" b="1">
                <a:solidFill>
                  <a:srgbClr val="FF0000"/>
                </a:solidFill>
              </a:rPr>
              <a:t>dentified </a:t>
            </a:r>
            <a:r>
              <a:rPr lang="en-US" altLang="de-DE" sz="2000" b="1">
                <a:solidFill>
                  <a:srgbClr val="FF0000"/>
                </a:solidFill>
              </a:rPr>
              <a:t>projectile fragment</a:t>
            </a:r>
            <a:r>
              <a:rPr lang="pl-PL" altLang="de-DE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15616" y="2812866"/>
            <a:ext cx="2294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2000" dirty="0" smtClean="0">
                <a:latin typeface="Times New Roman" panose="02020603050405020304" pitchFamily="18" charset="0"/>
              </a:rPr>
              <a:t>DSSSD </a:t>
            </a:r>
            <a:r>
              <a:rPr lang="en-US" altLang="de-DE" sz="2000" dirty="0">
                <a:latin typeface="Times New Roman" panose="02020603050405020304" pitchFamily="18" charset="0"/>
              </a:rPr>
              <a:t>for HI and </a:t>
            </a:r>
            <a:r>
              <a:rPr lang="el-GR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l-PL" altLang="de-DE" sz="1400" dirty="0">
                <a:latin typeface="Symbol" panose="05050102010706020507" pitchFamily="18" charset="2"/>
              </a:rPr>
              <a:t> </a:t>
            </a:r>
            <a:endParaRPr lang="pl-PL" altLang="de-DE" sz="2000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19664388">
            <a:off x="4289425" y="1008699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075238" y="853124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2164250">
            <a:off x="5891213" y="1053149"/>
            <a:ext cx="811212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76078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76078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935612" flipV="1">
            <a:off x="4314825" y="2400937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6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6275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V="1">
            <a:off x="5075238" y="2540637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19435750" flipV="1">
            <a:off x="5878513" y="2385062"/>
            <a:ext cx="811212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76078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76078"/>
                  <a:invGamma/>
                </a:srgbClr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 rot="12954586">
            <a:off x="5954713" y="975362"/>
            <a:ext cx="1096962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de-DE" sz="2400" b="1">
                <a:solidFill>
                  <a:schemeClr val="bg1"/>
                </a:solidFill>
              </a:rPr>
              <a:t>n</a:t>
            </a:r>
            <a:r>
              <a:rPr lang="pl-PL" altLang="de-DE" sz="1400" b="1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pl-PL" altLang="de-DE" sz="2400" b="1">
                <a:solidFill>
                  <a:schemeClr val="bg1"/>
                </a:solidFill>
              </a:rPr>
              <a:t>-</a:t>
            </a:r>
            <a:r>
              <a:rPr lang="pl-PL" altLang="de-DE" sz="1400" b="1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pl-PL" altLang="de-DE" sz="2400" b="1">
                <a:solidFill>
                  <a:schemeClr val="bg1"/>
                </a:solidFill>
              </a:rPr>
              <a:t>det</a:t>
            </a:r>
            <a:r>
              <a:rPr lang="pl-PL" altLang="de-DE" sz="2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pl-PL" altLang="de-DE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 rot="2160000">
            <a:off x="5889625" y="1053149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pl-PL" altLang="de-DE" sz="2400" b="1" dirty="0">
                <a:solidFill>
                  <a:schemeClr val="bg1"/>
                </a:solidFill>
                <a:latin typeface="Symbol" panose="05050102010706020507" pitchFamily="18" charset="2"/>
              </a:rPr>
              <a:t> g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-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det</a:t>
            </a:r>
            <a:r>
              <a:rPr lang="pl-PL" altLang="de-D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19680000">
            <a:off x="4287838" y="1007112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 rot="12720000">
            <a:off x="4313238" y="2400937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 rot="8640000">
            <a:off x="5878513" y="2385062"/>
            <a:ext cx="809625" cy="8350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CCCC">
                  <a:gamma/>
                  <a:shade val="85882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85882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pl-PL" altLang="de-DE" sz="2400" b="1" dirty="0">
                <a:solidFill>
                  <a:schemeClr val="bg1"/>
                </a:solidFill>
                <a:latin typeface="Symbol" panose="05050102010706020507" pitchFamily="18" charset="2"/>
              </a:rPr>
              <a:t> g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-</a:t>
            </a:r>
            <a:r>
              <a:rPr lang="pl-PL" altLang="de-DE" sz="1400" b="1" dirty="0">
                <a:solidFill>
                  <a:schemeClr val="bg1"/>
                </a:solidFill>
              </a:rPr>
              <a:t> </a:t>
            </a:r>
            <a:r>
              <a:rPr lang="pl-PL" altLang="de-DE" sz="2400" b="1" dirty="0">
                <a:solidFill>
                  <a:schemeClr val="bg1"/>
                </a:solidFill>
              </a:rPr>
              <a:t>det</a:t>
            </a:r>
            <a:r>
              <a:rPr lang="pl-PL" altLang="de-DE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l-PL" altLang="de-DE" sz="24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30" name="Picture 19" descr="projectile-impla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40906"/>
            <a:ext cx="1857375" cy="1208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0" descr="projectile-deca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80543"/>
            <a:ext cx="2152650" cy="1770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68313" y="4993431"/>
            <a:ext cx="1620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>
                <a:latin typeface="Times New Roman" panose="02020603050405020304" pitchFamily="18" charset="0"/>
              </a:rPr>
              <a:t>p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rojectile </a:t>
            </a:r>
            <a:r>
              <a:rPr lang="en-US" altLang="de-DE" sz="1400" b="1" dirty="0">
                <a:latin typeface="Times New Roman" panose="02020603050405020304" pitchFamily="18" charset="0"/>
              </a:rPr>
              <a:t>i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mplants</a:t>
            </a:r>
            <a:endParaRPr lang="de-DE" altLang="de-DE" sz="14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843213" y="3551981"/>
            <a:ext cx="146379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>
                <a:latin typeface="Times New Roman" panose="02020603050405020304" pitchFamily="18" charset="0"/>
              </a:rPr>
              <a:t>p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rojectile </a:t>
            </a:r>
            <a:r>
              <a:rPr lang="en-US" altLang="de-DE" sz="1400" b="1" dirty="0">
                <a:latin typeface="Times New Roman" panose="02020603050405020304" pitchFamily="18" charset="0"/>
              </a:rPr>
              <a:t>d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ecays</a:t>
            </a:r>
            <a:endParaRPr lang="de-DE" altLang="de-DE" sz="14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680000" y="4740912"/>
            <a:ext cx="4333238" cy="1015663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</a:rPr>
              <a:t>implantation             </a:t>
            </a:r>
            <a:r>
              <a:rPr lang="en-US" altLang="de-DE" sz="20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↔</a:t>
            </a:r>
            <a:r>
              <a:rPr lang="en-US" altLang="de-DE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range focusing</a:t>
            </a:r>
          </a:p>
          <a:p>
            <a:pPr algn="l"/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position correlation </a:t>
            </a:r>
            <a:r>
              <a:rPr lang="en-US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↔</a:t>
            </a:r>
            <a:r>
              <a:rPr lang="en-US" altLang="de-DE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high </a:t>
            </a:r>
            <a:r>
              <a:rPr lang="en-US" altLang="de-DE" sz="1600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granularity</a:t>
            </a:r>
            <a:endParaRPr lang="en-US" altLang="de-DE" sz="16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l"/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time correlation        </a:t>
            </a:r>
            <a:r>
              <a:rPr lang="en-US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↔</a:t>
            </a:r>
            <a:r>
              <a:rPr lang="en-US" altLang="de-DE" sz="16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dedicated electronics</a:t>
            </a:r>
            <a:endParaRPr lang="en-US" altLang="de-DE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Implantation detector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27" name="Picture 5" descr="Bild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338"/>
            <a:ext cx="2843213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27088" y="3212976"/>
            <a:ext cx="30654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>
                <a:solidFill>
                  <a:srgbClr val="000066"/>
                </a:solidFill>
              </a:rPr>
              <a:t>double sided silicon strip detector</a:t>
            </a:r>
          </a:p>
          <a:p>
            <a:pPr algn="l"/>
            <a:r>
              <a:rPr lang="en-US" altLang="de-DE" sz="1400">
                <a:solidFill>
                  <a:srgbClr val="000066"/>
                </a:solidFill>
              </a:rPr>
              <a:t>active area 50x50 mm</a:t>
            </a:r>
            <a:r>
              <a:rPr lang="en-US" altLang="de-DE" sz="1400" baseline="30000">
                <a:solidFill>
                  <a:srgbClr val="000066"/>
                </a:solidFill>
              </a:rPr>
              <a:t>2</a:t>
            </a:r>
            <a:endParaRPr lang="en-US" altLang="de-DE" sz="1400">
              <a:solidFill>
                <a:srgbClr val="000066"/>
              </a:solidFill>
            </a:endParaRPr>
          </a:p>
          <a:p>
            <a:pPr algn="l"/>
            <a:r>
              <a:rPr lang="en-US" altLang="de-DE" sz="1400">
                <a:solidFill>
                  <a:srgbClr val="000066"/>
                </a:solidFill>
              </a:rPr>
              <a:t>thickness 1.0 mm</a:t>
            </a:r>
          </a:p>
          <a:p>
            <a:pPr algn="l"/>
            <a:r>
              <a:rPr lang="en-US" altLang="de-DE" sz="1400">
                <a:solidFill>
                  <a:srgbClr val="000066"/>
                </a:solidFill>
              </a:rPr>
              <a:t>16 strips in x- and y-direction</a:t>
            </a:r>
            <a:endParaRPr lang="de-DE" altLang="de-DE" sz="1400">
              <a:solidFill>
                <a:srgbClr val="000066"/>
              </a:solidFill>
            </a:endParaRPr>
          </a:p>
        </p:txBody>
      </p:sp>
      <p:pic>
        <p:nvPicPr>
          <p:cNvPr id="29" name="Picture 7" descr="si-arra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338"/>
            <a:ext cx="2922588" cy="227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 descr="A-2443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688"/>
            <a:ext cx="3903663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fbeckerS227B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696"/>
            <a:ext cx="2925763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Chamber for active stopper </a:t>
            </a:r>
            <a:r>
              <a:rPr lang="en-US" sz="1800" dirty="0" smtClean="0">
                <a:solidFill>
                  <a:schemeClr val="tx1"/>
                </a:solidFill>
              </a:rPr>
              <a:t>measurement with dry N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9" name="Picture 3" descr="fbeckerS227B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696"/>
            <a:ext cx="2925763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ertina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940846"/>
            <a:ext cx="3044825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2725" y="4148683"/>
            <a:ext cx="29225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endParaRPr lang="en-US" altLang="de-DE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phenolic-</a:t>
            </a:r>
            <a:r>
              <a:rPr lang="en-US" altLang="de-DE" sz="1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formaldehyd</a:t>
            </a:r>
            <a:r>
              <a:rPr lang="en-US" altLang="de-DE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cellulose-paper</a:t>
            </a:r>
          </a:p>
          <a:p>
            <a:pPr algn="l"/>
            <a:r>
              <a:rPr lang="en-US" altLang="de-DE" sz="1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 CP 2061</a:t>
            </a:r>
            <a:endParaRPr lang="de-DE" altLang="de-DE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00113" y="4769396"/>
            <a:ext cx="33825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6mm </a:t>
            </a:r>
            <a:r>
              <a:rPr lang="en-US" altLang="de-DE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2mm Al</a:t>
            </a:r>
          </a:p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 </a:t>
            </a:r>
            <a:r>
              <a:rPr lang="en-US" altLang="de-DE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active stopper chamber</a:t>
            </a:r>
          </a:p>
        </p:txBody>
      </p:sp>
      <p:pic>
        <p:nvPicPr>
          <p:cNvPr id="13" name="Picture 6" descr="absorption-pertinax-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688"/>
            <a:ext cx="398621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Stopped RISING array @ GSI: </a:t>
            </a:r>
            <a:r>
              <a:rPr lang="en-US" sz="2000" dirty="0" smtClean="0">
                <a:solidFill>
                  <a:schemeClr val="tx1"/>
                </a:solidFill>
              </a:rPr>
              <a:t>15x7 element Cluster with passive Cu stopper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14" name="Picture 2" descr="RC2879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688"/>
            <a:ext cx="55245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70496"/>
              </p:ext>
            </p:extLst>
          </p:nvPr>
        </p:nvGraphicFramePr>
        <p:xfrm>
          <a:off x="3851275" y="2996952"/>
          <a:ext cx="10287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Photo Editor Photo" r:id="rId4" imgW="7914286" imgH="5582429" progId="MSPhotoEd.3">
                  <p:embed/>
                </p:oleObj>
              </mc:Choice>
              <mc:Fallback>
                <p:oleObj name="Photo Editor Photo" r:id="rId4" imgW="7914286" imgH="5582429" progId="MSPhotoEd.3">
                  <p:embed/>
                  <p:pic>
                    <p:nvPicPr>
                      <p:cNvPr id="1712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996952"/>
                        <a:ext cx="10287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2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Stopped RISING array @ GSI: </a:t>
            </a:r>
            <a:r>
              <a:rPr lang="en-US" sz="2000" dirty="0" smtClean="0">
                <a:solidFill>
                  <a:schemeClr val="tx1"/>
                </a:solidFill>
              </a:rPr>
              <a:t>15x7 element Cluster with DSSD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5" name="Picture 5" descr="box-array-clos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692696"/>
            <a:ext cx="72517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for active stopper </a:t>
            </a:r>
            <a:r>
              <a:rPr lang="en-US" sz="1800" dirty="0" smtClean="0">
                <a:solidFill>
                  <a:schemeClr val="tx1"/>
                </a:solidFill>
              </a:rPr>
              <a:t>measurement </a:t>
            </a:r>
            <a:r>
              <a:rPr lang="en-US" sz="1800" dirty="0">
                <a:solidFill>
                  <a:schemeClr val="tx1"/>
                </a:solidFill>
              </a:rPr>
              <a:t>with dry N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endParaRPr lang="en-US" sz="1800" dirty="0"/>
          </a:p>
        </p:txBody>
      </p:sp>
      <p:pic>
        <p:nvPicPr>
          <p:cNvPr id="4" name="Picture 5" descr="BO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963" y="3086646"/>
            <a:ext cx="4465637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BOX"/>
          <p:cNvPicPr>
            <a:picLocks noChangeAspect="1" noChangeArrowheads="1"/>
          </p:cNvPicPr>
          <p:nvPr/>
        </p:nvPicPr>
        <p:blipFill>
          <a:blip r:embed="rId3"/>
          <a:srcRect t="14549" b="3154"/>
          <a:stretch>
            <a:fillRect/>
          </a:stretch>
        </p:blipFill>
        <p:spPr bwMode="auto">
          <a:xfrm>
            <a:off x="152400" y="692696"/>
            <a:ext cx="4191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181600" y="997496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black </a:t>
            </a:r>
            <a:r>
              <a:rPr lang="en-US" altLang="de-DE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Pocalon</a:t>
            </a:r>
            <a:r>
              <a:rPr lang="en-US" altLang="de-DE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foil </a:t>
            </a:r>
            <a:r>
              <a:rPr lang="en-US" altLang="de-DE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l-GR" altLang="de-DE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de-DE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de-DE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429000" y="1454696"/>
            <a:ext cx="2209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40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for active stopper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2844800" cy="2133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554400"/>
            <a:ext cx="2844800" cy="2133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67" y="2628000"/>
            <a:ext cx="5498465" cy="39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5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Stopped RISING array @ GSI: </a:t>
            </a:r>
            <a:r>
              <a:rPr lang="en-US" sz="2000" dirty="0" smtClean="0">
                <a:solidFill>
                  <a:schemeClr val="tx1"/>
                </a:solidFill>
              </a:rPr>
              <a:t>15x7 element Cluster with DSSD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2" descr="Rising_stopped_campain-po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chamber-si-bi207-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37" y="3780000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detector as active stopper </a:t>
            </a:r>
            <a:r>
              <a:rPr lang="en-US" sz="1800" dirty="0" smtClean="0">
                <a:solidFill>
                  <a:schemeClr val="tx1"/>
                </a:solidFill>
              </a:rPr>
              <a:t>2006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1412280"/>
            <a:ext cx="73866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 Implantation-decay correlations with large background </a:t>
            </a:r>
          </a:p>
          <a:p>
            <a:pPr algn="l"/>
            <a:r>
              <a:rPr lang="es-ES_tradnl" altLang="de-DE" sz="2000">
                <a:solidFill>
                  <a:srgbClr val="CC0066"/>
                </a:solidFill>
                <a:latin typeface="Comic Sans MS" panose="030F0702030302020204" pitchFamily="66" charset="0"/>
              </a:rPr>
              <a:t>(half lifes similar to the implantation rate):</a:t>
            </a:r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/>
            <a:endParaRPr lang="es-ES_tradnl" altLang="de-DE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implantation-decay time correlation: active catcher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implantation-decay position correlation: granularity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implantation of several ions: thickness and area</a:t>
            </a:r>
          </a:p>
          <a:p>
            <a:pPr algn="l"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s-ES_tradnl" altLang="de-DE" sz="2000">
                <a:solidFill>
                  <a:srgbClr val="008000"/>
                </a:solidFill>
                <a:latin typeface="Comic Sans MS" panose="030F0702030302020204" pitchFamily="66" charset="0"/>
              </a:rPr>
              <a:t> energy of the implanted ion and the emitted </a:t>
            </a:r>
            <a:r>
              <a:rPr lang="es-ES_tradnl" altLang="de-DE" sz="2000">
                <a:solidFill>
                  <a:srgbClr val="008000"/>
                </a:solidFill>
                <a:latin typeface="Symbol" panose="05050102010706020507" pitchFamily="18" charset="2"/>
              </a:rPr>
              <a:t>b</a:t>
            </a:r>
            <a:endParaRPr lang="en-GB" altLang="de-DE" sz="160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980480"/>
            <a:ext cx="622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Active catcher for implantation-decay correlations</a:t>
            </a:r>
            <a:endParaRPr lang="en-GB" altLang="de-DE" sz="19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3788767"/>
            <a:ext cx="51133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s-ES_tradnl" altLang="de-DE" sz="200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s-ES_tradnl" altLang="de-DE" sz="2000" b="1">
                <a:latin typeface="Comic Sans MS" panose="030F0702030302020204" pitchFamily="66" charset="0"/>
              </a:rPr>
              <a:t>3 double-sided silicon-strip detectors</a:t>
            </a:r>
            <a:endParaRPr lang="es-ES_tradnl" altLang="de-DE" b="1">
              <a:latin typeface="Comic Sans MS" panose="030F0702030302020204" pitchFamily="66" charset="0"/>
            </a:endParaRP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s-ES_tradnl" altLang="de-DE">
              <a:latin typeface="Comic Sans MS" panose="030F0702030302020204" pitchFamily="66" charset="0"/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s-ES_tradnl" altLang="de-DE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- surface 5x5 cm</a:t>
            </a:r>
            <a:r>
              <a:rPr lang="es-ES_tradnl" altLang="de-DE" sz="20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2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thickness 1 mm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- 2 x 16 3.125 mm strips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ES_tradnl" altLang="de-DE" sz="2000">
                <a:solidFill>
                  <a:srgbClr val="0000FF"/>
                </a:solidFill>
                <a:latin typeface="Comic Sans MS" panose="030F0702030302020204" pitchFamily="66" charset="0"/>
              </a:rPr>
              <a:t>    - manufactured by MICRON</a:t>
            </a:r>
            <a:r>
              <a:rPr lang="es-ES_tradnl" altLang="de-DE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endParaRPr lang="en-GB" altLang="de-D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6" descr="A-2443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48680"/>
            <a:ext cx="23209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60000" y="6300001"/>
            <a:ext cx="8460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200" dirty="0">
                <a:latin typeface="Georgia" panose="02040502050405020303" pitchFamily="18" charset="0"/>
              </a:rPr>
              <a:t>Rakesh Kumar, P. </a:t>
            </a:r>
            <a:r>
              <a:rPr lang="en-US" altLang="de-DE" sz="1200" dirty="0" err="1">
                <a:latin typeface="Georgia" panose="02040502050405020303" pitchFamily="18" charset="0"/>
              </a:rPr>
              <a:t>Doornenbal</a:t>
            </a:r>
            <a:r>
              <a:rPr lang="en-US" altLang="de-DE" sz="1200" dirty="0">
                <a:latin typeface="Georgia" panose="02040502050405020303" pitchFamily="18" charset="0"/>
              </a:rPr>
              <a:t>, I. </a:t>
            </a:r>
            <a:r>
              <a:rPr lang="en-US" altLang="de-DE" sz="1200" dirty="0" err="1">
                <a:latin typeface="Georgia" panose="02040502050405020303" pitchFamily="18" charset="0"/>
              </a:rPr>
              <a:t>Kojouharov</a:t>
            </a:r>
            <a:r>
              <a:rPr lang="en-US" altLang="de-DE" sz="1200" dirty="0">
                <a:latin typeface="Georgia" panose="02040502050405020303" pitchFamily="18" charset="0"/>
              </a:rPr>
              <a:t>, W. </a:t>
            </a:r>
            <a:r>
              <a:rPr lang="en-US" altLang="de-DE" sz="1200" dirty="0" err="1">
                <a:latin typeface="Georgia" panose="02040502050405020303" pitchFamily="18" charset="0"/>
              </a:rPr>
              <a:t>Prokopowicz</a:t>
            </a:r>
            <a:r>
              <a:rPr lang="en-US" altLang="de-DE" sz="1200" dirty="0">
                <a:latin typeface="Georgia" panose="02040502050405020303" pitchFamily="18" charset="0"/>
              </a:rPr>
              <a:t>, H. </a:t>
            </a:r>
            <a:r>
              <a:rPr lang="en-US" altLang="de-DE" sz="1200" dirty="0" err="1">
                <a:latin typeface="Georgia" panose="02040502050405020303" pitchFamily="18" charset="0"/>
              </a:rPr>
              <a:t>Schaffner</a:t>
            </a:r>
            <a:r>
              <a:rPr lang="en-US" altLang="de-DE" sz="1200" dirty="0">
                <a:latin typeface="Georgia" panose="02040502050405020303" pitchFamily="18" charset="0"/>
              </a:rPr>
              <a:t>, H.J. </a:t>
            </a:r>
            <a:r>
              <a:rPr lang="en-US" altLang="de-DE" sz="1200" dirty="0" err="1" smtClean="0">
                <a:latin typeface="Georgia" panose="02040502050405020303" pitchFamily="18" charset="0"/>
              </a:rPr>
              <a:t>Wollersheim</a:t>
            </a:r>
            <a:r>
              <a:rPr lang="en-US" altLang="de-DE" sz="1200" dirty="0" smtClean="0">
                <a:latin typeface="Georgia" panose="02040502050405020303" pitchFamily="18" charset="0"/>
              </a:rPr>
              <a:t> NIM A 598 (2009) 754</a:t>
            </a:r>
            <a:endParaRPr lang="el-GR" altLang="de-DE" sz="1200" dirty="0">
              <a:latin typeface="Georgia" panose="02040502050405020303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542812" y="322061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6731896" y="3607792"/>
            <a:ext cx="936000" cy="315721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717012" y="3589943"/>
            <a:ext cx="296097" cy="449649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536767" y="584660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set-up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RISING set-up with stopped beams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53200" y="1357536"/>
            <a:ext cx="18354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2400" b="1" dirty="0">
                <a:solidFill>
                  <a:schemeClr val="hlink"/>
                </a:solidFill>
                <a:cs typeface="Arial" panose="020B0604020202020204" pitchFamily="34" charset="0"/>
              </a:rPr>
              <a:t>RISING Ge</a:t>
            </a:r>
          </a:p>
          <a:p>
            <a:pPr algn="ctr"/>
            <a:r>
              <a:rPr lang="en-US" altLang="de-DE" sz="2400" b="1" dirty="0">
                <a:solidFill>
                  <a:schemeClr val="hlink"/>
                </a:solidFill>
                <a:cs typeface="Arial" panose="020B0604020202020204" pitchFamily="34" charset="0"/>
              </a:rPr>
              <a:t>Cluster </a:t>
            </a:r>
            <a:r>
              <a:rPr lang="en-US" altLang="de-DE" sz="2400" b="1" dirty="0" smtClean="0">
                <a:solidFill>
                  <a:schemeClr val="hlink"/>
                </a:solidFill>
                <a:cs typeface="Arial" panose="020B0604020202020204" pitchFamily="34" charset="0"/>
              </a:rPr>
              <a:t>Array</a:t>
            </a:r>
            <a:endParaRPr lang="el-GR" altLang="de-DE" sz="2400" b="1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4" descr="rising_array_16mar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71936"/>
            <a:ext cx="3048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600" y="1052736"/>
            <a:ext cx="6076950" cy="5105400"/>
            <a:chOff x="576" y="864"/>
            <a:chExt cx="3828" cy="3216"/>
          </a:xfrm>
        </p:grpSpPr>
        <p:pic>
          <p:nvPicPr>
            <p:cNvPr id="8" name="Picture 6" descr="stopped_hjw_sket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864"/>
              <a:ext cx="3605" cy="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14" y="2026"/>
              <a:ext cx="52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MUSIC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65" y="2026"/>
              <a:ext cx="52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MUSIC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6200000">
              <a:off x="3493" y="2090"/>
              <a:ext cx="45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Sci41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rot="16200000">
              <a:off x="1552" y="2064"/>
              <a:ext cx="4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MW41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16200000">
              <a:off x="3334" y="1890"/>
              <a:ext cx="4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MW42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16200000">
              <a:off x="3856" y="1324"/>
              <a:ext cx="663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3333FF"/>
                  </a:solidFill>
                </a:rPr>
                <a:t>degrader</a:t>
              </a:r>
              <a:endParaRPr lang="de-DE" altLang="de-DE" sz="1600" b="1">
                <a:solidFill>
                  <a:srgbClr val="3333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76" y="2160"/>
              <a:ext cx="62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590" y="2112"/>
              <a:ext cx="658" cy="391"/>
              <a:chOff x="204" y="1480"/>
              <a:chExt cx="636" cy="408"/>
            </a:xfrm>
          </p:grpSpPr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95" y="1888"/>
                <a:ext cx="545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204" y="1480"/>
                <a:ext cx="618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de-DE" sz="24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beam</a:t>
                </a:r>
                <a:endParaRPr lang="de-DE" altLang="de-DE" sz="2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0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rray-4-sideview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246688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RISING with stopped beams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1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36549"/>
              </p:ext>
            </p:extLst>
          </p:nvPr>
        </p:nvGraphicFramePr>
        <p:xfrm>
          <a:off x="5364163" y="980728"/>
          <a:ext cx="3382962" cy="1998028"/>
        </p:xfrm>
        <a:graphic>
          <a:graphicData uri="http://schemas.openxmlformats.org/drawingml/2006/table">
            <a:tbl>
              <a:tblPr/>
              <a:tblGrid>
                <a:gridCol w="1150937">
                  <a:extLst>
                    <a:ext uri="{9D8B030D-6E8A-4147-A177-3AD203B41FA5}">
                      <a16:colId xmlns:a16="http://schemas.microsoft.com/office/drawing/2014/main" val="187710276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1593515673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3704419081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no. of Clusters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angle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distance to target 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268787"/>
                  </a:ext>
                </a:extLst>
              </a:tr>
              <a:tr h="433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207327"/>
                  </a:ext>
                </a:extLst>
              </a:tr>
              <a:tr h="431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948020"/>
                  </a:ext>
                </a:extLst>
              </a:tr>
              <a:tr h="431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  <a:r>
                        <a:rPr kumimoji="0" lang="en-US" alt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de-DE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210+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01572"/>
                  </a:ext>
                </a:extLst>
              </a:tr>
            </a:tbl>
          </a:graphicData>
        </a:graphic>
      </p:graphicFrame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68313" y="2636490"/>
            <a:ext cx="865187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323850" y="198879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  <a:endParaRPr lang="de-DE" altLang="de-DE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435600" y="357311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2000" b="1">
                <a:solidFill>
                  <a:srgbClr val="3333FF"/>
                </a:solidFill>
              </a:rPr>
              <a:t>photopeak efficiency:</a:t>
            </a:r>
            <a:endParaRPr lang="de-DE" altLang="de-DE" sz="2000" b="1">
              <a:solidFill>
                <a:srgbClr val="3333FF"/>
              </a:solidFill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101013" y="3573115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18.2%</a:t>
            </a:r>
            <a:endParaRPr lang="de-DE" altLang="de-DE" sz="2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508625" y="5300315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>
                <a:solidFill>
                  <a:srgbClr val="000066"/>
                </a:solidFill>
              </a:rPr>
              <a:t>J. Simpson CCLRC Daresbury</a:t>
            </a:r>
            <a:endParaRPr lang="de-DE" altLang="de-DE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RISING set-up with stopped beams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19" name="Picture 2" descr="162-10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688"/>
            <a:ext cx="8255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Count rate limitations with active stopper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668995"/>
            <a:ext cx="8534400" cy="571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x 16 x 16 = 3 x 256 = 768 total pixels.</a:t>
            </a:r>
          </a:p>
          <a:p>
            <a:pPr lvl="1"/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upper limit for </a:t>
            </a:r>
            <a:r>
              <a:rPr lang="el-GR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-half-life of ~30 seconds</a:t>
            </a:r>
          </a:p>
          <a:p>
            <a:pPr lvl="1"/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pixel hit every 5 half-lives (150 s)</a:t>
            </a:r>
          </a:p>
          <a:p>
            <a:pPr lvl="1"/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Max. rate of ~768/150 =  5 per sec ( = 50 per 10s spill).</a:t>
            </a:r>
          </a:p>
          <a:p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Rate increases directly with decreasing half-life </a:t>
            </a: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(e.g., T</a:t>
            </a:r>
            <a:r>
              <a:rPr lang="en-GB" altLang="de-DE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 seconds 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per 10 s spill cycle)</a:t>
            </a:r>
          </a:p>
          <a:p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Dual gain pre-amps on DSSSD to get energies of </a:t>
            </a: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implanted ion and </a:t>
            </a:r>
            <a:r>
              <a:rPr lang="el-GR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-particle</a:t>
            </a:r>
          </a:p>
          <a:p>
            <a:endParaRPr lang="en-GB" alt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de-D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All events time stamped with MHz clock.</a:t>
            </a:r>
            <a:endParaRPr lang="en-GB" alt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Fragment separator FRS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8" descr="F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81834"/>
            <a:ext cx="6600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335463" y="3284984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/>
              <a:t>Wedge-shaped</a:t>
            </a:r>
          </a:p>
          <a:p>
            <a:pPr algn="l"/>
            <a:r>
              <a:rPr lang="en-US" altLang="de-DE"/>
              <a:t>Degrader</a:t>
            </a:r>
            <a:endParaRPr lang="de-DE" altLang="de-DE"/>
          </a:p>
        </p:txBody>
      </p:sp>
      <p:pic>
        <p:nvPicPr>
          <p:cNvPr id="7" name="Picture 17" descr="homogeneous-achromatic-monoenerge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42196"/>
            <a:ext cx="566102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416675" y="3927684"/>
            <a:ext cx="24844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de-DE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at 600AMeV:</a:t>
            </a:r>
          </a:p>
          <a:p>
            <a:pPr algn="l"/>
            <a:r>
              <a:rPr lang="en-US" altLang="de-DE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Phase-space imaging</a:t>
            </a:r>
            <a:r>
              <a:rPr lang="en-US" alt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differently shaped degraders within the achromatic ion-optical system. The results for a 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en-US" alt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altLang="de-DE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achromatic</a:t>
            </a:r>
            <a:r>
              <a:rPr lang="en-US" alt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en-US" altLang="de-DE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monoenergetic</a:t>
            </a:r>
            <a:r>
              <a:rPr lang="en-US" alt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degrader are given. All degraders have the same thickness on the optical axis (d/r=0.5)</a:t>
            </a:r>
            <a:endParaRPr lang="en-US" alt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4067175" y="4561334"/>
            <a:ext cx="15128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611188" y="620688"/>
            <a:ext cx="7593012" cy="2684463"/>
            <a:chOff x="385" y="618"/>
            <a:chExt cx="4783" cy="1691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247" y="709"/>
              <a:ext cx="227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2" name="Picture 7" descr="separa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618"/>
              <a:ext cx="4341" cy="1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85" y="890"/>
              <a:ext cx="6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>
                  <a:solidFill>
                    <a:srgbClr val="0000FF"/>
                  </a:solidFill>
                </a:rPr>
                <a:t>Primary</a:t>
              </a:r>
            </a:p>
            <a:p>
              <a:pPr algn="l"/>
              <a:r>
                <a:rPr lang="en-US" altLang="de-DE">
                  <a:solidFill>
                    <a:srgbClr val="0000FF"/>
                  </a:solidFill>
                </a:rPr>
                <a:t>Beam</a:t>
              </a:r>
              <a:endParaRPr lang="de-DE" altLang="de-DE">
                <a:solidFill>
                  <a:srgbClr val="0000FF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189" y="630"/>
              <a:ext cx="10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/>
                <a:t>Beam </a:t>
              </a:r>
              <a:r>
                <a:rPr lang="en-US" altLang="de-DE">
                  <a:solidFill>
                    <a:srgbClr val="008000"/>
                  </a:solidFill>
                </a:rPr>
                <a:t>&amp; All</a:t>
              </a:r>
            </a:p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Fragmentation </a:t>
              </a:r>
            </a:p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Products</a:t>
              </a:r>
              <a:endParaRPr lang="de-DE" altLang="de-DE">
                <a:solidFill>
                  <a:srgbClr val="008000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020" y="1706"/>
              <a:ext cx="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/>
                <a:t>Momentum</a:t>
              </a:r>
            </a:p>
            <a:p>
              <a:pPr algn="l"/>
              <a:r>
                <a:rPr lang="en-US" altLang="de-DE"/>
                <a:t>Selection</a:t>
              </a:r>
              <a:endParaRPr lang="de-DE" altLang="de-DE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061" y="890"/>
              <a:ext cx="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Spacial</a:t>
              </a:r>
            </a:p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Dispersion</a:t>
              </a:r>
              <a:endParaRPr lang="de-DE" altLang="de-DE">
                <a:solidFill>
                  <a:srgbClr val="008000"/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364" y="812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Secondary</a:t>
              </a:r>
            </a:p>
            <a:p>
              <a:pPr algn="l"/>
              <a:r>
                <a:rPr lang="en-US" altLang="de-DE">
                  <a:solidFill>
                    <a:srgbClr val="008000"/>
                  </a:solidFill>
                </a:rPr>
                <a:t>Beam</a:t>
              </a:r>
              <a:endParaRPr lang="de-DE" altLang="de-DE">
                <a:solidFill>
                  <a:srgbClr val="008000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364" y="1628"/>
              <a:ext cx="7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/>
                <a:t>Isotope</a:t>
              </a:r>
            </a:p>
            <a:p>
              <a:pPr algn="l"/>
              <a:r>
                <a:rPr lang="en-US" altLang="de-DE"/>
                <a:t>Selection</a:t>
              </a:r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17353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Fragment separator FRS </a:t>
            </a:r>
            <a:r>
              <a:rPr lang="en-US" sz="1800" baseline="30000" dirty="0" smtClean="0">
                <a:solidFill>
                  <a:schemeClr val="tx1"/>
                </a:solidFill>
              </a:rPr>
              <a:t>40</a:t>
            </a:r>
            <a:r>
              <a:rPr lang="en-US" sz="1800" dirty="0" smtClean="0">
                <a:solidFill>
                  <a:schemeClr val="tx1"/>
                </a:solidFill>
              </a:rPr>
              <a:t>Ar 50 MeV/u + Ta (100 </a:t>
            </a:r>
            <a:r>
              <a:rPr lang="el-GR" sz="1800" dirty="0" smtClean="0">
                <a:solidFill>
                  <a:schemeClr val="tx1"/>
                </a:solidFill>
              </a:rPr>
              <a:t>μ</a:t>
            </a:r>
            <a:r>
              <a:rPr lang="en-US" sz="1800" dirty="0" smtClean="0">
                <a:solidFill>
                  <a:schemeClr val="tx1"/>
                </a:solidFill>
              </a:rPr>
              <a:t>m), wedge shaped Al (200 </a:t>
            </a:r>
            <a:r>
              <a:rPr lang="el-GR" sz="1800" dirty="0" smtClean="0">
                <a:solidFill>
                  <a:schemeClr val="tx1"/>
                </a:solidFill>
              </a:rPr>
              <a:t>μ</a:t>
            </a:r>
            <a:r>
              <a:rPr lang="en-US" sz="1800" dirty="0" smtClean="0">
                <a:solidFill>
                  <a:schemeClr val="tx1"/>
                </a:solidFill>
              </a:rPr>
              <a:t>m) degrader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979613" y="765721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9" name="Picture 19" descr="achromatic-posi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696"/>
            <a:ext cx="4192588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achromatic-ran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546"/>
            <a:ext cx="4189413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monochromatic-ran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546"/>
            <a:ext cx="419576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3" descr="monochromatic-posi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696"/>
            <a:ext cx="419258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492500" y="765721"/>
            <a:ext cx="893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</a:rPr>
              <a:t>0.39 mrad</a:t>
            </a:r>
            <a:endParaRPr lang="de-DE" altLang="de-DE" sz="1200" b="1">
              <a:solidFill>
                <a:srgbClr val="0000FF"/>
              </a:solidFill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885113" y="765721"/>
            <a:ext cx="850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00FF"/>
                </a:solidFill>
              </a:rPr>
              <a:t>1.66mrad</a:t>
            </a:r>
            <a:endParaRPr lang="de-DE" altLang="de-DE" sz="1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Chromatic aberration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79613" y="764704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Picture 10" descr="longitudinal-chromatic-aber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504"/>
            <a:ext cx="3686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ransverse-chromatic-aber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3479"/>
            <a:ext cx="34385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9388" y="3428529"/>
            <a:ext cx="87852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When different </a:t>
            </a:r>
            <a:r>
              <a:rPr lang="de-DE" altLang="de-DE">
                <a:solidFill>
                  <a:srgbClr val="0000FF"/>
                </a:solidFill>
              </a:rPr>
              <a:t>co</a:t>
            </a:r>
            <a:r>
              <a:rPr lang="de-DE" altLang="de-DE">
                <a:solidFill>
                  <a:srgbClr val="008000"/>
                </a:solidFill>
              </a:rPr>
              <a:t>lo</a:t>
            </a:r>
            <a:r>
              <a:rPr lang="de-DE" altLang="de-DE">
                <a:solidFill>
                  <a:srgbClr val="FF0000"/>
                </a:solidFill>
              </a:rPr>
              <a:t>rs</a:t>
            </a:r>
            <a:r>
              <a:rPr lang="de-DE" altLang="de-DE"/>
              <a:t> of light propagate at different speeds in a medium, the refractive index is wavelength dependent. This phenomenon is known as </a:t>
            </a:r>
            <a:r>
              <a:rPr lang="de-DE" altLang="de-DE">
                <a:solidFill>
                  <a:srgbClr val="0000FF"/>
                </a:solidFill>
              </a:rPr>
              <a:t>dispersion</a:t>
            </a:r>
            <a:r>
              <a:rPr lang="de-DE" altLang="de-DE"/>
              <a:t>.</a:t>
            </a:r>
          </a:p>
          <a:p>
            <a:pPr algn="l"/>
            <a:endParaRPr lang="de-DE" altLang="de-DE"/>
          </a:p>
          <a:p>
            <a:pPr algn="l"/>
            <a:r>
              <a:rPr lang="de-DE" altLang="de-DE" sz="1600" b="1">
                <a:solidFill>
                  <a:srgbClr val="0000FF"/>
                </a:solidFill>
              </a:rPr>
              <a:t>Longitudinal (axial) chromatic aberration:         Transverse (lateral) chromatic aberration:</a:t>
            </a:r>
          </a:p>
          <a:p>
            <a:pPr algn="l"/>
            <a:r>
              <a:rPr lang="de-DE" altLang="de-DE" sz="1600"/>
              <a:t>The focal planes of the various colors do               The size of the image varies from one </a:t>
            </a:r>
          </a:p>
          <a:p>
            <a:pPr algn="l"/>
            <a:r>
              <a:rPr lang="de-DE" altLang="de-DE" sz="1600"/>
              <a:t>not coincide.                                                           color to the next.</a:t>
            </a:r>
          </a:p>
        </p:txBody>
      </p:sp>
    </p:spTree>
    <p:extLst>
      <p:ext uri="{BB962C8B-B14F-4D97-AF65-F5344CB8AC3E}">
        <p14:creationId xmlns:p14="http://schemas.microsoft.com/office/powerpoint/2010/main" val="15132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rmAutofit/>
          </a:bodyPr>
          <a:lstStyle/>
          <a:p>
            <a:r>
              <a:rPr lang="en-US" dirty="0" smtClean="0"/>
              <a:t>Implantation range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0000" y="900000"/>
            <a:ext cx="8435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altLang="de-DE" sz="2000" dirty="0">
                <a:latin typeface="Comic Sans MS" panose="030F0702030302020204" pitchFamily="66" charset="0"/>
                <a:cs typeface="Arial" panose="020B0604020202020204" pitchFamily="34" charset="0"/>
              </a:rPr>
              <a:t>Estimated implanted isotopes for a setting centered on </a:t>
            </a:r>
            <a:r>
              <a:rPr lang="es-ES_tradnl" altLang="de-DE" sz="2000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192</a:t>
            </a:r>
            <a:r>
              <a:rPr lang="es-ES_tradnl" altLang="de-DE" sz="2000" dirty="0">
                <a:latin typeface="Comic Sans MS" panose="030F0702030302020204" pitchFamily="66" charset="0"/>
                <a:cs typeface="Arial" panose="020B0604020202020204" pitchFamily="34" charset="0"/>
              </a:rPr>
              <a:t>W </a:t>
            </a:r>
          </a:p>
          <a:p>
            <a:pPr algn="l"/>
            <a:r>
              <a:rPr lang="es-ES_tradnl" altLang="de-DE" sz="2000" dirty="0">
                <a:latin typeface="Comic Sans MS" panose="030F0702030302020204" pitchFamily="66" charset="0"/>
                <a:cs typeface="Arial" panose="020B0604020202020204" pitchFamily="34" charset="0"/>
              </a:rPr>
              <a:t>in 1 mm thickness silicon with a</a:t>
            </a:r>
            <a:r>
              <a:rPr lang="es-ES_tradnl" altLang="de-DE" sz="2000" dirty="0">
                <a:solidFill>
                  <a:srgbClr val="99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altLang="de-DE" sz="2400" b="1" dirty="0">
                <a:solidFill>
                  <a:srgbClr val="FC040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monoenergetic degrader at S2</a:t>
            </a:r>
            <a:endParaRPr lang="en-GB" altLang="de-DE" b="1" dirty="0">
              <a:solidFill>
                <a:srgbClr val="FC040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41512" y="1980000"/>
            <a:ext cx="5260975" cy="4160838"/>
            <a:chOff x="1246" y="1344"/>
            <a:chExt cx="3314" cy="2621"/>
          </a:xfrm>
        </p:grpSpPr>
        <p:pic>
          <p:nvPicPr>
            <p:cNvPr id="14" name="Picture 8" descr="implant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44"/>
              <a:ext cx="3264" cy="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496" y="3792"/>
              <a:ext cx="1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de-DE" sz="1200">
                  <a:cs typeface="Arial" panose="020B0604020202020204" pitchFamily="34" charset="0"/>
                </a:rPr>
                <a:t>Silicium thickness (</a:t>
              </a:r>
              <a:r>
                <a:rPr lang="en-US" altLang="de-DE" sz="120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de-DE" sz="1200">
                  <a:cs typeface="Arial" panose="020B0604020202020204" pitchFamily="34" charset="0"/>
                </a:rPr>
                <a:t>m)</a:t>
              </a:r>
              <a:endParaRPr lang="es-ES" altLang="de-DE" sz="1200">
                <a:cs typeface="Arial" panose="020B0604020202020204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 rot="-5400000">
              <a:off x="847" y="2366"/>
              <a:ext cx="9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altLang="de-DE" sz="1000" b="1">
                  <a:cs typeface="Arial" panose="020B0604020202020204" pitchFamily="34" charset="0"/>
                </a:rPr>
                <a:t> </a:t>
              </a:r>
              <a:r>
                <a:rPr lang="es-ES_tradnl" altLang="de-DE" sz="1200">
                  <a:cs typeface="Arial" panose="020B0604020202020204" pitchFamily="34" charset="0"/>
                </a:rPr>
                <a:t>charge states</a:t>
              </a:r>
              <a:endParaRPr lang="es-ES" altLang="de-DE" sz="120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Estimated implanted isotopes for a setting centered on </a:t>
            </a:r>
            <a:r>
              <a:rPr lang="en-US" sz="1800" baseline="30000" dirty="0" smtClean="0"/>
              <a:t>192</a:t>
            </a:r>
            <a:r>
              <a:rPr lang="en-US" sz="1800" dirty="0" smtClean="0"/>
              <a:t>W in 1mm thickness silicon with a </a:t>
            </a:r>
            <a:r>
              <a:rPr lang="en-US" sz="1800" dirty="0" err="1" smtClean="0"/>
              <a:t>monoenergetic</a:t>
            </a:r>
            <a:r>
              <a:rPr lang="en-US" sz="1800" dirty="0" smtClean="0"/>
              <a:t> degrader at S2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175" y="1196752"/>
            <a:ext cx="4340225" cy="3987800"/>
            <a:chOff x="1250" y="1344"/>
            <a:chExt cx="3310" cy="2765"/>
          </a:xfrm>
        </p:grpSpPr>
        <p:pic>
          <p:nvPicPr>
            <p:cNvPr id="11" name="Picture 4" descr="implant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44"/>
              <a:ext cx="3264" cy="2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496" y="3792"/>
              <a:ext cx="120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de-DE" sz="1200"/>
                <a:t>Silicium thickness (</a:t>
              </a:r>
              <a:r>
                <a:rPr lang="en-US" altLang="de-DE" sz="1200">
                  <a:latin typeface="Symbol" panose="05050102010706020507" pitchFamily="18" charset="2"/>
                </a:rPr>
                <a:t>m</a:t>
              </a:r>
              <a:r>
                <a:rPr lang="en-US" altLang="de-DE" sz="1200"/>
                <a:t>m)</a:t>
              </a:r>
              <a:endParaRPr lang="es-ES" altLang="de-DE" sz="120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 rot="-5400000">
              <a:off x="869" y="2344"/>
              <a:ext cx="97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altLang="de-DE" sz="1000" b="1"/>
                <a:t> </a:t>
              </a:r>
              <a:r>
                <a:rPr lang="es-ES_tradnl" altLang="de-DE" sz="1200"/>
                <a:t>charge states</a:t>
              </a:r>
              <a:endParaRPr lang="es-ES" altLang="de-DE" sz="1200"/>
            </a:p>
          </p:txBody>
        </p:sp>
      </p:grp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238152"/>
            <a:ext cx="2663825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995739" y="1372965"/>
            <a:ext cx="5040758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de-DE" sz="2000" dirty="0">
                <a:latin typeface="Comic Sans MS" panose="030F0702030302020204" pitchFamily="66" charset="0"/>
              </a:rPr>
              <a:t>Setting centered on </a:t>
            </a:r>
            <a:r>
              <a:rPr lang="es-ES_tradnl" altLang="de-DE" sz="2000" baseline="30000" dirty="0">
                <a:latin typeface="Comic Sans MS" panose="030F0702030302020204" pitchFamily="66" charset="0"/>
              </a:rPr>
              <a:t>198</a:t>
            </a:r>
            <a:r>
              <a:rPr lang="es-ES_tradnl" altLang="de-DE" sz="2000" dirty="0">
                <a:latin typeface="Comic Sans MS" panose="030F0702030302020204" pitchFamily="66" charset="0"/>
              </a:rPr>
              <a:t>Ir</a:t>
            </a:r>
          </a:p>
          <a:p>
            <a:pPr>
              <a:spcBef>
                <a:spcPct val="50000"/>
              </a:spcBef>
            </a:pPr>
            <a:r>
              <a:rPr lang="es-ES_tradnl" altLang="de-DE" sz="2000" dirty="0">
                <a:latin typeface="Comic Sans MS" panose="030F0702030302020204" pitchFamily="66" charset="0"/>
              </a:rPr>
              <a:t>    </a:t>
            </a:r>
            <a:r>
              <a:rPr lang="es-ES_tradnl" altLang="de-DE" sz="2000" dirty="0" smtClean="0">
                <a:latin typeface="Comic Sans MS" panose="030F0702030302020204" pitchFamily="66" charset="0"/>
              </a:rPr>
              <a:t>     produced                    implanted</a:t>
            </a:r>
            <a:r>
              <a:rPr lang="es-ES_tradnl" altLang="de-DE" dirty="0">
                <a:latin typeface="Comic Sans MS" panose="030F0702030302020204" pitchFamily="66" charset="0"/>
              </a:rPr>
              <a:t>	</a:t>
            </a:r>
            <a:r>
              <a:rPr lang="es-ES_tradnl" altLang="de-DE" b="1" dirty="0">
                <a:latin typeface="Comic Sans MS" panose="030F0702030302020204" pitchFamily="66" charset="0"/>
              </a:rPr>
              <a:t>                     </a:t>
            </a:r>
            <a:endParaRPr lang="es-ES" altLang="de-DE" b="1" dirty="0">
              <a:latin typeface="Comic Sans MS" panose="030F0702030302020204" pitchFamily="66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38152"/>
            <a:ext cx="2492375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r-1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2238152"/>
            <a:ext cx="531177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1800" dirty="0" smtClean="0">
                <a:solidFill>
                  <a:schemeClr val="tx1"/>
                </a:solidFill>
              </a:rPr>
              <a:t>conversion electrons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4141566" cy="32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3717032"/>
            <a:ext cx="3467100" cy="2514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607537"/>
            <a:ext cx="5048250" cy="31337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" y="3794399"/>
            <a:ext cx="4082605" cy="259099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60000" y="6300000"/>
            <a:ext cx="2822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Podolyak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Lett B672 (2009), 116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14820" y="6192000"/>
            <a:ext cx="4729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proton-hole excitation in the closed shell nucleus 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with a double-sided Si-strip detector </a:t>
            </a:r>
            <a:r>
              <a:rPr lang="en-US" sz="1800" dirty="0">
                <a:solidFill>
                  <a:schemeClr val="tx1"/>
                </a:solidFill>
              </a:rPr>
              <a:t>2006</a:t>
            </a:r>
            <a:endParaRPr lang="en-US" sz="1800" dirty="0"/>
          </a:p>
        </p:txBody>
      </p:sp>
      <p:pic>
        <p:nvPicPr>
          <p:cNvPr id="4" name="Picture 2" descr="A-2734-deta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8680"/>
            <a:ext cx="349567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pr-16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1567"/>
            <a:ext cx="1871663" cy="99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aen-a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45667"/>
            <a:ext cx="692150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mrc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9405"/>
            <a:ext cx="415925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508625" y="1269405"/>
            <a:ext cx="723900" cy="2181225"/>
            <a:chOff x="2690" y="890"/>
            <a:chExt cx="842" cy="2538"/>
          </a:xfrm>
        </p:grpSpPr>
        <p:pic>
          <p:nvPicPr>
            <p:cNvPr id="9" name="Picture 8" descr="STM-16_V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" y="892"/>
              <a:ext cx="380" cy="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STM-16_V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890"/>
              <a:ext cx="380" cy="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56100" y="2215555"/>
            <a:ext cx="255588" cy="152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de-DE" sz="1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de-DE" altLang="de-DE" sz="1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1124942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1550" y="548680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9388" y="1340842"/>
            <a:ext cx="5762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5" name="Picture 14" descr="mesylog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8680"/>
            <a:ext cx="1524000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667625" y="1196380"/>
            <a:ext cx="744538" cy="346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</a:rPr>
              <a:t>CAEN</a:t>
            </a:r>
            <a:endParaRPr lang="de-DE" altLang="de-DE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2438" y="2807692"/>
            <a:ext cx="1947862" cy="3048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Micron Semiconductor</a:t>
            </a:r>
            <a:endParaRPr lang="de-DE" altLang="de-D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68313" y="3501430"/>
            <a:ext cx="198644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Junction Elements: 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Junction Elements: 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Length: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49.5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Pitch: 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width: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Area:               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50x50 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de-DE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Thickness:                   1000 µm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            5600 €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916238" y="3501430"/>
            <a:ext cx="173477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MPR-32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Sensitive Preamplifier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channel compact module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switch, factor 5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up to ±400V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            2790 €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148263" y="3501430"/>
            <a:ext cx="1800225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STM-16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fold shaper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channel NIM module 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shaper amplifier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filter amplifier 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edge discriminator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      2x 3415  €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011863" y="5085755"/>
            <a:ext cx="12954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MRC-1</a:t>
            </a:r>
          </a:p>
          <a:p>
            <a:pPr algn="l"/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master controller 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STM-16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2200  €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380288" y="4220567"/>
            <a:ext cx="1295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V785AF</a:t>
            </a:r>
          </a:p>
          <a:p>
            <a:pPr algn="l"/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channel</a:t>
            </a:r>
          </a:p>
          <a:p>
            <a:pPr algn="l"/>
            <a:endParaRPr lang="en-US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         5094  €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68313" y="5230217"/>
            <a:ext cx="16990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cost 22,514.- €</a:t>
            </a:r>
            <a:endParaRPr lang="de-DE" alt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1800" dirty="0" smtClean="0">
                <a:solidFill>
                  <a:schemeClr val="tx1"/>
                </a:solidFill>
              </a:rPr>
              <a:t>beta decay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0000" y="6300000"/>
            <a:ext cx="275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Molina, Phys. Rev. C91 (2015) 014301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60032" y="5224108"/>
            <a:ext cx="4057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→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 GT transition (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-decay)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54400"/>
            <a:ext cx="3743325" cy="27031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1" y="3395648"/>
            <a:ext cx="3682841" cy="169211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6" y="1800000"/>
            <a:ext cx="4973193" cy="33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with a double-sided Si-strip detector </a:t>
            </a:r>
            <a:r>
              <a:rPr lang="en-US" sz="1800" dirty="0">
                <a:solidFill>
                  <a:schemeClr val="tx1"/>
                </a:solidFill>
              </a:rPr>
              <a:t>2006</a:t>
            </a:r>
            <a:endParaRPr lang="en-US" sz="18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0000"/>
            <a:ext cx="5915025" cy="5152073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2591352" y="76470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038055" y="1134036"/>
            <a:ext cx="1026961" cy="1458558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mesytec-preamp-200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07" y="1262995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6299799" y="3429000"/>
            <a:ext cx="2880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signal of the MPR-32 preamplifier for a </a:t>
            </a:r>
            <a:r>
              <a:rPr lang="en-GB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β-source</a:t>
            </a:r>
            <a:endParaRPr lang="en-GB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(pulse-height 200mV, decay time 30μs)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241</a:t>
            </a:r>
            <a:r>
              <a:rPr lang="en-US" dirty="0" smtClean="0"/>
              <a:t>Am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7" descr="DSSD-2512-17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688"/>
            <a:ext cx="3494087" cy="2894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0" descr="DSSD-2512-17-strip-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92125"/>
            <a:ext cx="3425825" cy="281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16889"/>
              </p:ext>
            </p:extLst>
          </p:nvPr>
        </p:nvGraphicFramePr>
        <p:xfrm>
          <a:off x="2916238" y="979463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1676333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979463"/>
                        <a:ext cx="81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1116013" y="1195363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5651500" y="1268388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92018"/>
              </p:ext>
            </p:extLst>
          </p:nvPr>
        </p:nvGraphicFramePr>
        <p:xfrm>
          <a:off x="7164388" y="979463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7" imgW="812520" imgH="393480" progId="Equation.3">
                  <p:embed/>
                </p:oleObj>
              </mc:Choice>
              <mc:Fallback>
                <p:oleObj name="Equation" r:id="rId7" imgW="812520" imgH="393480" progId="Equation.3">
                  <p:embed/>
                  <p:pic>
                    <p:nvPicPr>
                      <p:cNvPr id="1676335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979463"/>
                        <a:ext cx="812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2411413" y="4219550"/>
            <a:ext cx="23050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peak from gap events at about ½ the full pulse height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C.Wrede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NIM B204 (2003), 619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0" descr="DSS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3650"/>
            <a:ext cx="1849438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292725" y="4219550"/>
            <a:ext cx="23050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#2215-17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        E</a:t>
            </a:r>
            <a:r>
              <a:rPr lang="el-GR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=5.486 MeV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~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µm</a:t>
            </a:r>
          </a:p>
          <a:p>
            <a:pPr algn="l"/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11735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multiplicity with </a:t>
            </a:r>
            <a:r>
              <a:rPr lang="en-US" baseline="30000" dirty="0" smtClean="0"/>
              <a:t>241</a:t>
            </a:r>
            <a:r>
              <a:rPr lang="en-US" dirty="0" smtClean="0"/>
              <a:t>Am source</a:t>
            </a:r>
            <a:endParaRPr lang="en-US" dirty="0"/>
          </a:p>
        </p:txBody>
      </p:sp>
      <p:pic>
        <p:nvPicPr>
          <p:cNvPr id="4" name="Picture 16" descr="Am241-40V-mult-x-l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712"/>
            <a:ext cx="289877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 descr="Am241-40V-mult-y-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836712"/>
            <a:ext cx="2898775" cy="2185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 descr="Am241-200V-mult-x-l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1612"/>
            <a:ext cx="2900363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42988" y="3571974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00563" y="1195487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59563" y="1268512"/>
            <a:ext cx="23050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#2215-17</a:t>
            </a:r>
          </a:p>
          <a:p>
            <a:pPr algn="l"/>
            <a:r>
              <a:rPr lang="en-US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40V</a:t>
            </a:r>
          </a:p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full depletion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vacuum</a:t>
            </a:r>
          </a:p>
          <a:p>
            <a:pPr algn="l"/>
            <a:endParaRPr lang="en-US" altLang="de-DE" sz="1400" dirty="0">
              <a:cs typeface="Arial" panose="020B0604020202020204" pitchFamily="34" charset="0"/>
            </a:endParaRPr>
          </a:p>
          <a:p>
            <a:pPr algn="l"/>
            <a:endParaRPr lang="de-DE" altLang="de-DE" sz="1000" dirty="0"/>
          </a:p>
        </p:txBody>
      </p:sp>
      <p:pic>
        <p:nvPicPr>
          <p:cNvPr id="10" name="Picture 22" descr="Am241-200V-mult-y-l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1612"/>
            <a:ext cx="2900363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659563" y="3356074"/>
            <a:ext cx="23050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#2215-17</a:t>
            </a:r>
          </a:p>
          <a:p>
            <a:pPr algn="l"/>
            <a:r>
              <a:rPr lang="en-US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200V</a:t>
            </a:r>
          </a:p>
          <a:p>
            <a:pPr algn="l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depletion voltage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in vacuum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        E</a:t>
            </a:r>
            <a:r>
              <a:rPr lang="el-GR" alt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=5.486 MeV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~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µm</a:t>
            </a:r>
          </a:p>
          <a:p>
            <a:pPr algn="l"/>
            <a:endParaRPr lang="de-DE" altLang="de-DE" sz="1000" dirty="0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116013" y="1195487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427538" y="3571974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6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dimensional position spectra</a:t>
            </a:r>
            <a:endParaRPr lang="en-US" dirty="0"/>
          </a:p>
        </p:txBody>
      </p:sp>
      <p:pic>
        <p:nvPicPr>
          <p:cNvPr id="4" name="Picture 15" descr="si-hit-am-cent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688"/>
            <a:ext cx="3252788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 descr="si-hit-am-righ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076"/>
            <a:ext cx="3254375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27088" y="5876901"/>
            <a:ext cx="5761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#2243-5 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40V,  measurement in vacuum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si-mult-am-cent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688"/>
            <a:ext cx="3254375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 descr="si-mult-am-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076"/>
            <a:ext cx="3278187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547813" y="2852713"/>
            <a:ext cx="171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aseline="30000"/>
              <a:t>241</a:t>
            </a:r>
            <a:r>
              <a:rPr lang="en-US" altLang="de-DE" sz="1200"/>
              <a:t>Am source centered</a:t>
            </a:r>
            <a:endParaRPr lang="de-DE" altLang="de-DE" sz="120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763713" y="5445101"/>
            <a:ext cx="1328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aseline="30000"/>
              <a:t>241</a:t>
            </a:r>
            <a:r>
              <a:rPr lang="en-US" altLang="de-DE" sz="1200"/>
              <a:t>Am source left</a:t>
            </a:r>
            <a:endParaRPr lang="de-DE" altLang="de-DE" sz="1200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087938" y="5445101"/>
            <a:ext cx="2625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aseline="30000"/>
              <a:t>241</a:t>
            </a:r>
            <a:r>
              <a:rPr lang="en-US" altLang="de-DE" sz="1200"/>
              <a:t>Am source left, strip-multiplicity=1</a:t>
            </a:r>
            <a:endParaRPr lang="de-DE" altLang="de-DE" sz="1200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14913" y="2852713"/>
            <a:ext cx="3013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aseline="30000"/>
              <a:t>241</a:t>
            </a:r>
            <a:r>
              <a:rPr lang="en-US" altLang="de-DE" sz="1200"/>
              <a:t>Am source centered, strip-multiplicity=1</a:t>
            </a:r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9663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measurement 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16" descr="DSSD-2512-17-207Bi-strip-y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712"/>
            <a:ext cx="3584575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 descr="DSSD-2512-17-207Bi-strip-x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712"/>
            <a:ext cx="3584575" cy="301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00069"/>
              </p:ext>
            </p:extLst>
          </p:nvPr>
        </p:nvGraphicFramePr>
        <p:xfrm>
          <a:off x="1403350" y="1562200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68448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62200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00804"/>
              </p:ext>
            </p:extLst>
          </p:nvPr>
        </p:nvGraphicFramePr>
        <p:xfrm>
          <a:off x="7308850" y="1706662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1684488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706662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1913" y="1197075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35600" y="1197075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92725" y="4508600"/>
            <a:ext cx="3600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#2512-17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0.94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  <a:endParaRPr lang="en-US" altLang="de-DE" sz="1400" dirty="0">
              <a:cs typeface="Arial" panose="020B0604020202020204" pitchFamily="34" charset="0"/>
            </a:endParaRPr>
          </a:p>
          <a:p>
            <a:pPr algn="l"/>
            <a:endParaRPr lang="de-DE" altLang="de-DE" sz="1000" dirty="0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86800"/>
              </p:ext>
            </p:extLst>
          </p:nvPr>
        </p:nvGraphicFramePr>
        <p:xfrm>
          <a:off x="3027363" y="155585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16844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850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430542"/>
              </p:ext>
            </p:extLst>
          </p:nvPr>
        </p:nvGraphicFramePr>
        <p:xfrm>
          <a:off x="5476875" y="155585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11" imgW="914400" imgH="203040" progId="Equation.3">
                  <p:embed/>
                </p:oleObj>
              </mc:Choice>
              <mc:Fallback>
                <p:oleObj name="Equation" r:id="rId11" imgW="914400" imgH="203040" progId="Equation.3">
                  <p:embed/>
                  <p:pic>
                    <p:nvPicPr>
                      <p:cNvPr id="16844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555850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0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2337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00338" y="5589687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</a:p>
          <a:p>
            <a:pPr algn="l"/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40260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Microsoft Office PowerPoint</Application>
  <PresentationFormat>Bildschirmpräsentation (4:3)</PresentationFormat>
  <Paragraphs>416</Paragraphs>
  <Slides>40</Slides>
  <Notes>1</Notes>
  <HiddenSlides>8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40</vt:i4>
      </vt:variant>
    </vt:vector>
  </HeadingPairs>
  <TitlesOfParts>
    <vt:vector size="52" baseType="lpstr">
      <vt:lpstr>Arial</vt:lpstr>
      <vt:lpstr>Calibri</vt:lpstr>
      <vt:lpstr>Comic Sans MS</vt:lpstr>
      <vt:lpstr>Georgia</vt:lpstr>
      <vt:lpstr>Symbol</vt:lpstr>
      <vt:lpstr>Tahoma</vt:lpstr>
      <vt:lpstr>Times New Roman</vt:lpstr>
      <vt:lpstr>Wingdings</vt:lpstr>
      <vt:lpstr>2_Larissa</vt:lpstr>
      <vt:lpstr>Equation</vt:lpstr>
      <vt:lpstr>Graph</vt:lpstr>
      <vt:lpstr>Photo Editor Photo</vt:lpstr>
      <vt:lpstr>Outline: RISING – active stopper 2006</vt:lpstr>
      <vt:lpstr>Implantation detector as active stopper 2006</vt:lpstr>
      <vt:lpstr>Implantation detector as active stopper 2006</vt:lpstr>
      <vt:lpstr>Measurements with a double-sided Si-strip detector 2006</vt:lpstr>
      <vt:lpstr>Measurements with a double-sided Si-strip detector 2006</vt:lpstr>
      <vt:lpstr>Energy resolution with 241Am source measurement in vacuum</vt:lpstr>
      <vt:lpstr>Strip multiplicity with 241Am source</vt:lpstr>
      <vt:lpstr>Two dimensional position spectra</vt:lpstr>
      <vt:lpstr>Energy resolution with 207Bi source measurement in vacuum</vt:lpstr>
      <vt:lpstr>Energy resolution with 207Bi source measurement in vacuum</vt:lpstr>
      <vt:lpstr>Energy resolution with 207Bi source measurement in vacuum</vt:lpstr>
      <vt:lpstr>Energy resolution with 207Bi source measurement in vacuum and dry N2</vt:lpstr>
      <vt:lpstr>Energy resolution of the DSSSD</vt:lpstr>
      <vt:lpstr>RISING: Test of the active stopper</vt:lpstr>
      <vt:lpstr>Energy threshold of the DSSSD</vt:lpstr>
      <vt:lpstr>Measurements with a double-sided Si-strip detector 2006</vt:lpstr>
      <vt:lpstr>Energy resolution with 207Bi source measurement with Mesytec and Multichannel Systems</vt:lpstr>
      <vt:lpstr>Energy resolution with 207Bi source measurement with Multichannel Systems</vt:lpstr>
      <vt:lpstr>Implantation detector as active stopper 2006</vt:lpstr>
      <vt:lpstr>Double-sided silicon-strip detector DSSSD</vt:lpstr>
      <vt:lpstr>Monte-Carlo simulation with GEANT4</vt:lpstr>
      <vt:lpstr>Rare ISotope INvestigation at GSI spectroscopy of stopped beams</vt:lpstr>
      <vt:lpstr>Implantation detector</vt:lpstr>
      <vt:lpstr>Chamber for active stopper measurement with dry N2</vt:lpstr>
      <vt:lpstr>Stopped RISING array @ GSI: 15x7 element Cluster with passive Cu stopper</vt:lpstr>
      <vt:lpstr>Stopped RISING array @ GSI: 15x7 element Cluster with DSSD</vt:lpstr>
      <vt:lpstr>Chamber for active stopper measurement with dry N2</vt:lpstr>
      <vt:lpstr>Chamber for active stopper</vt:lpstr>
      <vt:lpstr>Stopped RISING array @ GSI: 15x7 element Cluster with DSSD</vt:lpstr>
      <vt:lpstr>RISING set-up with stopped beams</vt:lpstr>
      <vt:lpstr>RISING with stopped beams</vt:lpstr>
      <vt:lpstr>RISING set-up with stopped beams</vt:lpstr>
      <vt:lpstr>Count rate limitations with active stopper</vt:lpstr>
      <vt:lpstr>Fragment separator FRS</vt:lpstr>
      <vt:lpstr>Fragment separator FRS 40Ar 50 MeV/u + Ta (100 μm), wedge shaped Al (200 μm) degrader</vt:lpstr>
      <vt:lpstr>Chromatic aberration</vt:lpstr>
      <vt:lpstr>Implantation range</vt:lpstr>
      <vt:lpstr>Estimated implanted isotopes for a setting centered on 192W in 1mm thickness silicon with a monoenergetic degrader at S2</vt:lpstr>
      <vt:lpstr>Experimental results conversion electrons</vt:lpstr>
      <vt:lpstr>Experimental results beta decay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467</cp:revision>
  <dcterms:created xsi:type="dcterms:W3CDTF">2016-04-06T12:04:03Z</dcterms:created>
  <dcterms:modified xsi:type="dcterms:W3CDTF">2025-01-20T15:56:57Z</dcterms:modified>
</cp:coreProperties>
</file>