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avi" ContentType="video/x-msvide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53"/>
  </p:notesMasterIdLst>
  <p:sldIdLst>
    <p:sldId id="358" r:id="rId3"/>
    <p:sldId id="360" r:id="rId4"/>
    <p:sldId id="361" r:id="rId5"/>
    <p:sldId id="362" r:id="rId6"/>
    <p:sldId id="363" r:id="rId7"/>
    <p:sldId id="364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59" r:id="rId20"/>
    <p:sldId id="259" r:id="rId21"/>
    <p:sldId id="293" r:id="rId22"/>
    <p:sldId id="377" r:id="rId23"/>
    <p:sldId id="378" r:id="rId24"/>
    <p:sldId id="353" r:id="rId25"/>
    <p:sldId id="312" r:id="rId26"/>
    <p:sldId id="311" r:id="rId27"/>
    <p:sldId id="310" r:id="rId28"/>
    <p:sldId id="350" r:id="rId29"/>
    <p:sldId id="314" r:id="rId30"/>
    <p:sldId id="315" r:id="rId31"/>
    <p:sldId id="316" r:id="rId32"/>
    <p:sldId id="318" r:id="rId33"/>
    <p:sldId id="322" r:id="rId34"/>
    <p:sldId id="323" r:id="rId35"/>
    <p:sldId id="324" r:id="rId36"/>
    <p:sldId id="303" r:id="rId37"/>
    <p:sldId id="306" r:id="rId38"/>
    <p:sldId id="307" r:id="rId39"/>
    <p:sldId id="308" r:id="rId40"/>
    <p:sldId id="325" r:id="rId41"/>
    <p:sldId id="326" r:id="rId42"/>
    <p:sldId id="327" r:id="rId43"/>
    <p:sldId id="328" r:id="rId44"/>
    <p:sldId id="329" r:id="rId45"/>
    <p:sldId id="334" r:id="rId46"/>
    <p:sldId id="332" r:id="rId47"/>
    <p:sldId id="331" r:id="rId48"/>
    <p:sldId id="335" r:id="rId49"/>
    <p:sldId id="336" r:id="rId50"/>
    <p:sldId id="337" r:id="rId51"/>
    <p:sldId id="357" r:id="rId5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006600"/>
    <a:srgbClr val="339933"/>
    <a:srgbClr val="339966"/>
    <a:srgbClr val="FF9933"/>
    <a:srgbClr val="FFFF99"/>
    <a:srgbClr val="FFFFCC"/>
    <a:srgbClr val="D60093"/>
    <a:srgbClr val="FF3399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96" autoAdjust="0"/>
  </p:normalViewPr>
  <p:slideViewPr>
    <p:cSldViewPr>
      <p:cViewPr varScale="1">
        <p:scale>
          <a:sx n="65" d="100"/>
          <a:sy n="65" d="100"/>
        </p:scale>
        <p:origin x="63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4.wmf"/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4" Type="http://schemas.openxmlformats.org/officeDocument/2006/relationships/image" Target="../media/image4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4" Type="http://schemas.openxmlformats.org/officeDocument/2006/relationships/image" Target="../media/image4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79583-929A-49B1-B7A6-8624C3DAE9AB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02872-054E-4DC1-8281-0EC203A93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25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050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819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EPAX = 175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>
                <a:solidFill>
                  <a:prstClr val="black"/>
                </a:solidFill>
              </a:rPr>
              <a:pPr/>
              <a:t>27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19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dgf</a:t>
            </a:r>
            <a:r>
              <a:rPr lang="en-US" dirty="0" smtClean="0"/>
              <a:t> = digital gamma finder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8116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 mm Si stop 4-5 MeV </a:t>
            </a:r>
            <a:r>
              <a:rPr lang="en-US" smtClean="0"/>
              <a:t>beta particles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937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Fermi decay</a:t>
            </a:r>
            <a:r>
              <a:rPr lang="en-US" dirty="0" smtClean="0"/>
              <a:t>: neutrino and electron are emitted with antiparallel spins. (no change of isospin, population</a:t>
            </a:r>
            <a:r>
              <a:rPr lang="en-US" baseline="0" dirty="0" smtClean="0"/>
              <a:t> of isobaric analogue states, </a:t>
            </a:r>
            <a:r>
              <a:rPr lang="el-GR" baseline="0" dirty="0" smtClean="0"/>
              <a:t>β</a:t>
            </a:r>
            <a:r>
              <a:rPr lang="de-DE" baseline="30000" dirty="0" smtClean="0"/>
              <a:t>+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decay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lighter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nuclei</a:t>
            </a:r>
            <a:r>
              <a:rPr lang="de-DE" baseline="0" dirty="0" smtClean="0"/>
              <a:t> Z&gt;N,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0</a:t>
            </a:r>
            <a:r>
              <a:rPr lang="de-DE" baseline="30000" dirty="0" smtClean="0"/>
              <a:t>+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state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daughter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nucleus</a:t>
            </a:r>
            <a:r>
              <a:rPr lang="de-DE" baseline="0" dirty="0" smtClean="0"/>
              <a:t>, </a:t>
            </a:r>
            <a:r>
              <a:rPr lang="de-DE" baseline="30000" dirty="0" smtClean="0"/>
              <a:t>100</a:t>
            </a:r>
            <a:r>
              <a:rPr lang="de-DE" baseline="0" dirty="0" smtClean="0"/>
              <a:t>Sn ~13 </a:t>
            </a:r>
            <a:r>
              <a:rPr lang="de-DE" baseline="0" dirty="0" err="1" smtClean="0"/>
              <a:t>MeV</a:t>
            </a:r>
            <a:r>
              <a:rPr lang="en-US" baseline="0" dirty="0" smtClean="0"/>
              <a:t>. </a:t>
            </a:r>
            <a:r>
              <a:rPr lang="en-US" b="1" baseline="0" dirty="0" smtClean="0"/>
              <a:t>Gamow-Teller decay</a:t>
            </a:r>
            <a:r>
              <a:rPr lang="en-US" b="0" baseline="0" dirty="0" smtClean="0"/>
              <a:t>: neutrino and electron are emitted with parallel spins. In GT-</a:t>
            </a:r>
            <a:r>
              <a:rPr lang="el-GR" b="0" baseline="0" dirty="0" smtClean="0"/>
              <a:t>β</a:t>
            </a:r>
            <a:r>
              <a:rPr lang="de-DE" b="0" baseline="30000" dirty="0" smtClean="0"/>
              <a:t>+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decay</a:t>
            </a:r>
            <a:r>
              <a:rPr lang="de-DE" b="0" baseline="0" dirty="0" smtClean="0"/>
              <a:t> a </a:t>
            </a:r>
            <a:r>
              <a:rPr lang="de-DE" b="0" baseline="0" dirty="0" err="1" smtClean="0"/>
              <a:t>proton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is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converted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to</a:t>
            </a:r>
            <a:r>
              <a:rPr lang="de-DE" b="0" baseline="0" dirty="0" smtClean="0"/>
              <a:t> a </a:t>
            </a:r>
            <a:r>
              <a:rPr lang="de-DE" b="0" baseline="0" dirty="0" err="1" smtClean="0"/>
              <a:t>neutron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with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opposite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spin</a:t>
            </a:r>
            <a:r>
              <a:rPr lang="de-DE" b="0" baseline="0" dirty="0" smtClean="0"/>
              <a:t> </a:t>
            </a:r>
            <a:r>
              <a:rPr lang="de-DE" b="0" baseline="0" dirty="0" err="1" smtClean="0"/>
              <a:t>direction</a:t>
            </a:r>
            <a:r>
              <a:rPr lang="de-DE" b="0" baseline="0" dirty="0" smtClean="0"/>
              <a:t>, Q</a:t>
            </a:r>
            <a:r>
              <a:rPr lang="de-DE" b="0" baseline="-25000" dirty="0" smtClean="0"/>
              <a:t>EC</a:t>
            </a:r>
            <a:r>
              <a:rPr lang="de-DE" b="0" baseline="0" dirty="0" smtClean="0"/>
              <a:t> ~ 7-8 </a:t>
            </a:r>
            <a:r>
              <a:rPr lang="de-DE" b="0" baseline="0" dirty="0" err="1" smtClean="0"/>
              <a:t>MeV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0723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MLH =maximum likeli</a:t>
            </a:r>
            <a:r>
              <a:rPr lang="en-US" baseline="0" dirty="0" smtClean="0"/>
              <a:t>hood analysis, weak coupling constants </a:t>
            </a:r>
            <a:r>
              <a:rPr lang="en-US" baseline="0" dirty="0" err="1" smtClean="0"/>
              <a:t>g</a:t>
            </a:r>
            <a:r>
              <a:rPr lang="en-US" baseline="-25000" dirty="0" err="1" smtClean="0"/>
              <a:t>A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g</a:t>
            </a:r>
            <a:r>
              <a:rPr lang="en-US" baseline="-25000" dirty="0" err="1" smtClean="0"/>
              <a:t>V</a:t>
            </a:r>
            <a:r>
              <a:rPr lang="en-US" baseline="-25000" dirty="0" smtClean="0"/>
              <a:t> </a:t>
            </a:r>
            <a:r>
              <a:rPr lang="en-US" baseline="0" dirty="0" smtClean="0"/>
              <a:t>axial vector current (decay of </a:t>
            </a:r>
            <a:r>
              <a:rPr lang="en-US" baseline="0" smtClean="0"/>
              <a:t>free neutron)</a:t>
            </a:r>
            <a:endParaRPr lang="en-US" baseline="-25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4834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138442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7273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695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2604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02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91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1878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0437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45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8279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92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543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12.06.2022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61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12"/>
          <p:cNvSpPr>
            <a:spLocks noChangeShapeType="1"/>
          </p:cNvSpPr>
          <p:nvPr/>
        </p:nvSpPr>
        <p:spPr bwMode="auto">
          <a:xfrm flipH="1">
            <a:off x="0" y="6597650"/>
            <a:ext cx="6659563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8610600" y="6597650"/>
            <a:ext cx="5334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Line 16"/>
          <p:cNvSpPr>
            <a:spLocks noChangeShapeType="1"/>
          </p:cNvSpPr>
          <p:nvPr/>
        </p:nvSpPr>
        <p:spPr bwMode="auto">
          <a:xfrm>
            <a:off x="7380288" y="6597650"/>
            <a:ext cx="360362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" name="Bild 9" descr="FAIR@GSI log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86500"/>
            <a:ext cx="18716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75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3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23.jpeg"/><Relationship Id="rId7" Type="http://schemas.openxmlformats.org/officeDocument/2006/relationships/image" Target="../media/image24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8.w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7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1.wmf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39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35.jpeg"/><Relationship Id="rId11" Type="http://schemas.openxmlformats.org/officeDocument/2006/relationships/image" Target="../media/image30.emf"/><Relationship Id="rId5" Type="http://schemas.openxmlformats.org/officeDocument/2006/relationships/image" Target="../media/image34.jpeg"/><Relationship Id="rId15" Type="http://schemas.openxmlformats.org/officeDocument/2006/relationships/image" Target="../media/image38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33.jpeg"/><Relationship Id="rId9" Type="http://schemas.openxmlformats.org/officeDocument/2006/relationships/image" Target="../media/image29.emf"/><Relationship Id="rId1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gif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62.png"/><Relationship Id="rId3" Type="http://schemas.openxmlformats.org/officeDocument/2006/relationships/image" Target="../media/image46.png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44.emf"/><Relationship Id="rId4" Type="http://schemas.openxmlformats.org/officeDocument/2006/relationships/image" Target="../media/image47.png"/><Relationship Id="rId9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63.png"/><Relationship Id="rId3" Type="http://schemas.openxmlformats.org/officeDocument/2006/relationships/image" Target="../media/image46.png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5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e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4.emf"/><Relationship Id="rId4" Type="http://schemas.openxmlformats.org/officeDocument/2006/relationships/image" Target="../media/image47.png"/><Relationship Id="rId9" Type="http://schemas.openxmlformats.org/officeDocument/2006/relationships/oleObject" Target="../embeddings/oleObject18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79.pn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wm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50.png"/><Relationship Id="rId4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7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9.png"/><Relationship Id="rId5" Type="http://schemas.openxmlformats.org/officeDocument/2006/relationships/image" Target="../media/image1280.png"/><Relationship Id="rId4" Type="http://schemas.openxmlformats.org/officeDocument/2006/relationships/image" Target="../media/image1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30997"/>
            <a:ext cx="9144000" cy="554400"/>
          </a:xfrm>
        </p:spPr>
        <p:txBody>
          <a:bodyPr/>
          <a:lstStyle/>
          <a:p>
            <a:r>
              <a:rPr lang="en-US" dirty="0" smtClean="0"/>
              <a:t>Outline: Nuclear isomers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902563" y="5373216"/>
            <a:ext cx="55194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isomers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(shape-, spin-, K-traps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In-flight separation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excited 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adioactive 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eams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shell closure in </a:t>
            </a:r>
            <a:r>
              <a:rPr lang="en-US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 and </a:t>
            </a:r>
            <a:r>
              <a:rPr lang="en-US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T=1 isospin symmetry – mirror nuclei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1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422565" y="97870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well-known example: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178H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CA"/>
              </a:clrFrom>
              <a:clrTo>
                <a:srgbClr val="FF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2595"/>
            <a:ext cx="48006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9"/>
          <p:cNvGraphicFramePr>
            <a:graphicFrameLocks noChangeAspect="1"/>
          </p:cNvGraphicFramePr>
          <p:nvPr>
            <p:extLst/>
          </p:nvPr>
        </p:nvGraphicFramePr>
        <p:xfrm>
          <a:off x="2362200" y="5319220"/>
          <a:ext cx="479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6" name="Equation" r:id="rId4" imgW="228501" imgH="253890" progId="Equation.DSMT4">
                  <p:embed/>
                </p:oleObj>
              </mc:Choice>
              <mc:Fallback>
                <p:oleObj name="Equation" r:id="rId4" imgW="228501" imgH="253890" progId="Equation.DSMT4">
                  <p:embed/>
                  <p:pic>
                    <p:nvPicPr>
                      <p:cNvPr id="7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319220"/>
                        <a:ext cx="479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72"/>
          <p:cNvSpPr>
            <a:spLocks noChangeShapeType="1"/>
          </p:cNvSpPr>
          <p:nvPr/>
        </p:nvSpPr>
        <p:spPr bwMode="auto">
          <a:xfrm flipV="1">
            <a:off x="2514600" y="417622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586860" y="26841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586860" y="31413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5586860" y="36747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586860" y="42843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586860" y="48177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5586860" y="52749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7110860" y="26841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110860" y="31413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110860" y="36747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7110860" y="42843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110860" y="48177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7110860" y="52749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434460" y="4055738"/>
            <a:ext cx="2743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5815460" y="51987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6120260" y="51987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5815460" y="47415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6120260" y="47415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7339460" y="47415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7644260" y="47415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7339460" y="51987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7644260" y="51987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5815460" y="42081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339460" y="35985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39460" y="42081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6194872" y="3827138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Fermi Surface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5542410" y="5503538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neutron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7117210" y="5503538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proton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4758185" y="412717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7/2[514]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4758185" y="351757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9/2[624]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8020497" y="352233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9/2[514]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8020497" y="413193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7/2[404]</a:t>
            </a:r>
          </a:p>
        </p:txBody>
      </p:sp>
      <p:sp>
        <p:nvSpPr>
          <p:cNvPr id="40" name="Line 52"/>
          <p:cNvSpPr>
            <a:spLocks noChangeShapeType="1"/>
          </p:cNvSpPr>
          <p:nvPr/>
        </p:nvSpPr>
        <p:spPr bwMode="auto">
          <a:xfrm flipV="1">
            <a:off x="5886897" y="50463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1" name="Line 53"/>
          <p:cNvSpPr>
            <a:spLocks noChangeShapeType="1"/>
          </p:cNvSpPr>
          <p:nvPr/>
        </p:nvSpPr>
        <p:spPr bwMode="auto">
          <a:xfrm>
            <a:off x="6191697" y="53511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2" name="Line 54"/>
          <p:cNvSpPr>
            <a:spLocks noChangeShapeType="1"/>
          </p:cNvSpPr>
          <p:nvPr/>
        </p:nvSpPr>
        <p:spPr bwMode="auto">
          <a:xfrm flipV="1">
            <a:off x="5886897" y="45891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3" name="Line 55"/>
          <p:cNvSpPr>
            <a:spLocks noChangeShapeType="1"/>
          </p:cNvSpPr>
          <p:nvPr/>
        </p:nvSpPr>
        <p:spPr bwMode="auto">
          <a:xfrm flipV="1">
            <a:off x="5886897" y="40557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4" name="Line 57"/>
          <p:cNvSpPr>
            <a:spLocks noChangeShapeType="1"/>
          </p:cNvSpPr>
          <p:nvPr/>
        </p:nvSpPr>
        <p:spPr bwMode="auto">
          <a:xfrm>
            <a:off x="6191697" y="48939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5" name="Line 58"/>
          <p:cNvSpPr>
            <a:spLocks noChangeShapeType="1"/>
          </p:cNvSpPr>
          <p:nvPr/>
        </p:nvSpPr>
        <p:spPr bwMode="auto">
          <a:xfrm flipV="1">
            <a:off x="7410897" y="45891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6" name="Line 59"/>
          <p:cNvSpPr>
            <a:spLocks noChangeShapeType="1"/>
          </p:cNvSpPr>
          <p:nvPr/>
        </p:nvSpPr>
        <p:spPr bwMode="auto">
          <a:xfrm flipV="1">
            <a:off x="7410897" y="50463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7" name="Line 60"/>
          <p:cNvSpPr>
            <a:spLocks noChangeShapeType="1"/>
          </p:cNvSpPr>
          <p:nvPr/>
        </p:nvSpPr>
        <p:spPr bwMode="auto">
          <a:xfrm flipV="1">
            <a:off x="7410897" y="40557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8" name="Line 61"/>
          <p:cNvSpPr>
            <a:spLocks noChangeShapeType="1"/>
          </p:cNvSpPr>
          <p:nvPr/>
        </p:nvSpPr>
        <p:spPr bwMode="auto">
          <a:xfrm flipV="1">
            <a:off x="7410897" y="34461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9" name="Line 62"/>
          <p:cNvSpPr>
            <a:spLocks noChangeShapeType="1"/>
          </p:cNvSpPr>
          <p:nvPr/>
        </p:nvSpPr>
        <p:spPr bwMode="auto">
          <a:xfrm>
            <a:off x="7715697" y="48939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0" name="Line 63"/>
          <p:cNvSpPr>
            <a:spLocks noChangeShapeType="1"/>
          </p:cNvSpPr>
          <p:nvPr/>
        </p:nvSpPr>
        <p:spPr bwMode="auto">
          <a:xfrm>
            <a:off x="7715697" y="53511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graphicFrame>
        <p:nvGraphicFramePr>
          <p:cNvPr id="51" name="Object 65"/>
          <p:cNvGraphicFramePr>
            <a:graphicFrameLocks noChangeAspect="1"/>
          </p:cNvGraphicFramePr>
          <p:nvPr>
            <p:extLst/>
          </p:nvPr>
        </p:nvGraphicFramePr>
        <p:xfrm>
          <a:off x="7248972" y="1922138"/>
          <a:ext cx="479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" name="Equation" r:id="rId6" imgW="228501" imgH="253890" progId="Equation.DSMT4">
                  <p:embed/>
                </p:oleObj>
              </mc:Choice>
              <mc:Fallback>
                <p:oleObj name="Equation" r:id="rId6" imgW="228501" imgH="253890" progId="Equation.DSMT4">
                  <p:embed/>
                  <p:pic>
                    <p:nvPicPr>
                      <p:cNvPr id="51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972" y="1922138"/>
                        <a:ext cx="479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Oval 23"/>
          <p:cNvSpPr>
            <a:spLocks noChangeArrowheads="1"/>
          </p:cNvSpPr>
          <p:nvPr/>
        </p:nvSpPr>
        <p:spPr bwMode="auto">
          <a:xfrm>
            <a:off x="6113165" y="4213426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53" name="Line 57"/>
          <p:cNvSpPr>
            <a:spLocks noChangeShapeType="1"/>
          </p:cNvSpPr>
          <p:nvPr/>
        </p:nvSpPr>
        <p:spPr bwMode="auto">
          <a:xfrm>
            <a:off x="6184602" y="4365826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4" name="Line 67"/>
          <p:cNvSpPr>
            <a:spLocks noChangeShapeType="1"/>
          </p:cNvSpPr>
          <p:nvPr/>
        </p:nvSpPr>
        <p:spPr bwMode="auto">
          <a:xfrm flipV="1">
            <a:off x="5680483" y="908720"/>
            <a:ext cx="0" cy="9667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Line 68"/>
          <p:cNvSpPr>
            <a:spLocks noChangeShapeType="1"/>
          </p:cNvSpPr>
          <p:nvPr/>
        </p:nvSpPr>
        <p:spPr bwMode="auto">
          <a:xfrm>
            <a:off x="5678896" y="1899320"/>
            <a:ext cx="12303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Oval 70"/>
          <p:cNvSpPr>
            <a:spLocks noChangeAspect="1" noChangeArrowheads="1"/>
          </p:cNvSpPr>
          <p:nvPr/>
        </p:nvSpPr>
        <p:spPr bwMode="auto">
          <a:xfrm>
            <a:off x="5283608" y="1759620"/>
            <a:ext cx="755650" cy="3016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00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Oval 71"/>
          <p:cNvSpPr>
            <a:spLocks noChangeAspect="1" noChangeArrowheads="1"/>
          </p:cNvSpPr>
          <p:nvPr/>
        </p:nvSpPr>
        <p:spPr bwMode="auto">
          <a:xfrm rot="19760150">
            <a:off x="5553483" y="1513558"/>
            <a:ext cx="269875" cy="76358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Line 72"/>
          <p:cNvSpPr>
            <a:spLocks noChangeShapeType="1"/>
          </p:cNvSpPr>
          <p:nvPr/>
        </p:nvSpPr>
        <p:spPr bwMode="auto">
          <a:xfrm flipH="1">
            <a:off x="6615521" y="1124620"/>
            <a:ext cx="17462" cy="765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Oval 73"/>
          <p:cNvSpPr>
            <a:spLocks noChangeAspect="1" noChangeArrowheads="1"/>
          </p:cNvSpPr>
          <p:nvPr/>
        </p:nvSpPr>
        <p:spPr bwMode="auto">
          <a:xfrm rot="17859314">
            <a:off x="5556659" y="1450057"/>
            <a:ext cx="292100" cy="9112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0" name="Picture 74" descr="BD14868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896" y="1484983"/>
            <a:ext cx="111125" cy="1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5" descr="BD14868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258" y="2061245"/>
            <a:ext cx="111125" cy="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6328183" y="1891383"/>
            <a:ext cx="65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K&gt;0</a:t>
            </a:r>
            <a:endParaRPr lang="en-US" altLang="de-DE" sz="24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63" name="Line 77"/>
          <p:cNvSpPr>
            <a:spLocks noChangeShapeType="1"/>
          </p:cNvSpPr>
          <p:nvPr/>
        </p:nvSpPr>
        <p:spPr bwMode="auto">
          <a:xfrm flipV="1">
            <a:off x="5667783" y="1411958"/>
            <a:ext cx="371475" cy="4635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Line 78"/>
          <p:cNvSpPr>
            <a:spLocks noChangeShapeType="1"/>
          </p:cNvSpPr>
          <p:nvPr/>
        </p:nvSpPr>
        <p:spPr bwMode="auto">
          <a:xfrm flipV="1">
            <a:off x="6039258" y="1053183"/>
            <a:ext cx="647700" cy="358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Line 79"/>
          <p:cNvSpPr>
            <a:spLocks noChangeShapeType="1"/>
          </p:cNvSpPr>
          <p:nvPr/>
        </p:nvSpPr>
        <p:spPr bwMode="auto">
          <a:xfrm flipV="1">
            <a:off x="5677308" y="1053183"/>
            <a:ext cx="1009650" cy="822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Text Box 80"/>
          <p:cNvSpPr txBox="1">
            <a:spLocks noChangeArrowheads="1"/>
          </p:cNvSpPr>
          <p:nvPr/>
        </p:nvSpPr>
        <p:spPr bwMode="auto">
          <a:xfrm>
            <a:off x="5607458" y="1189708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r>
              <a:rPr lang="en-US" altLang="de-DE" sz="1600" b="1" baseline="-25000" smtClean="0">
                <a:solidFill>
                  <a:srgbClr val="0000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67" name="Text Box 81"/>
          <p:cNvSpPr txBox="1">
            <a:spLocks noChangeArrowheads="1"/>
          </p:cNvSpPr>
          <p:nvPr/>
        </p:nvSpPr>
        <p:spPr bwMode="auto">
          <a:xfrm>
            <a:off x="6039258" y="908720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r>
              <a:rPr lang="en-US" altLang="de-DE" sz="1600" b="1" baseline="-25000" smtClean="0">
                <a:solidFill>
                  <a:srgbClr val="000000"/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68" name="Text Box 82"/>
          <p:cNvSpPr txBox="1">
            <a:spLocks noChangeArrowheads="1"/>
          </p:cNvSpPr>
          <p:nvPr/>
        </p:nvSpPr>
        <p:spPr bwMode="auto">
          <a:xfrm>
            <a:off x="6039258" y="1411958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endParaRPr lang="en-US" altLang="de-DE" sz="1600" b="1" baseline="-2500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K-isomers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73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/>
      <p:bldP spid="63" grpId="0" animBg="1"/>
      <p:bldP spid="64" grpId="0" animBg="1"/>
      <p:bldP spid="65" grpId="0" animBg="1"/>
      <p:bldP spid="66" grpId="0"/>
      <p:bldP spid="67" grpId="0"/>
      <p:bldP spid="6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422565" y="980728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well-known example: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178H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CA"/>
              </a:clrFrom>
              <a:clrTo>
                <a:srgbClr val="FF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618"/>
            <a:ext cx="48006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70"/>
          <p:cNvGraphicFramePr>
            <a:graphicFrameLocks noChangeAspect="1"/>
          </p:cNvGraphicFramePr>
          <p:nvPr>
            <p:extLst/>
          </p:nvPr>
        </p:nvGraphicFramePr>
        <p:xfrm>
          <a:off x="2913063" y="4940243"/>
          <a:ext cx="17351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6" name="Equation" r:id="rId4" imgW="825500" imgH="254000" progId="Equation.DSMT4">
                  <p:embed/>
                </p:oleObj>
              </mc:Choice>
              <mc:Fallback>
                <p:oleObj name="Equation" r:id="rId4" imgW="825500" imgH="254000" progId="Equation.DSMT4">
                  <p:embed/>
                  <p:pic>
                    <p:nvPicPr>
                      <p:cNvPr id="7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3063" y="4940243"/>
                        <a:ext cx="17351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73"/>
          <p:cNvSpPr>
            <a:spLocks noChangeShapeType="1"/>
          </p:cNvSpPr>
          <p:nvPr/>
        </p:nvSpPr>
        <p:spPr bwMode="auto">
          <a:xfrm flipV="1">
            <a:off x="3397101" y="3568643"/>
            <a:ext cx="0" cy="13716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586860" y="26861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586860" y="31433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5586860" y="36767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586860" y="42863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586860" y="48197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5586860" y="52769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7110860" y="26861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110860" y="31433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110860" y="36767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7110860" y="42863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110860" y="48197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7110860" y="5276961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434460" y="4057761"/>
            <a:ext cx="2743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5815460" y="5200761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6120260" y="5200761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5815460" y="4743561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6120260" y="4743561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7339460" y="4743561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7644260" y="4743561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7339460" y="5200761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7644260" y="5200761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5815460" y="4210161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5815460" y="3600561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7339460" y="3600561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7339460" y="4210161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4" name="Text Box 32"/>
          <p:cNvSpPr txBox="1">
            <a:spLocks noChangeArrowheads="1"/>
          </p:cNvSpPr>
          <p:nvPr/>
        </p:nvSpPr>
        <p:spPr bwMode="auto">
          <a:xfrm>
            <a:off x="6194872" y="3829161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Fermi Surface</a:t>
            </a:r>
          </a:p>
        </p:txBody>
      </p:sp>
      <p:sp>
        <p:nvSpPr>
          <p:cNvPr id="35" name="Text Box 33"/>
          <p:cNvSpPr txBox="1">
            <a:spLocks noChangeArrowheads="1"/>
          </p:cNvSpPr>
          <p:nvPr/>
        </p:nvSpPr>
        <p:spPr bwMode="auto">
          <a:xfrm>
            <a:off x="5542410" y="5505561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neutron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7117210" y="5505561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proton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4758185" y="4129199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7/2[514]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4758185" y="3519599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9/2[624]</a:t>
            </a: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8020497" y="3524361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9/2[514]</a:t>
            </a:r>
          </a:p>
        </p:txBody>
      </p:sp>
      <p:sp>
        <p:nvSpPr>
          <p:cNvPr id="40" name="Text Box 38"/>
          <p:cNvSpPr txBox="1">
            <a:spLocks noChangeArrowheads="1"/>
          </p:cNvSpPr>
          <p:nvPr/>
        </p:nvSpPr>
        <p:spPr bwMode="auto">
          <a:xfrm>
            <a:off x="8020497" y="4133961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7/2[404]</a:t>
            </a:r>
          </a:p>
        </p:txBody>
      </p:sp>
      <p:sp>
        <p:nvSpPr>
          <p:cNvPr id="41" name="Line 52"/>
          <p:cNvSpPr>
            <a:spLocks noChangeShapeType="1"/>
          </p:cNvSpPr>
          <p:nvPr/>
        </p:nvSpPr>
        <p:spPr bwMode="auto">
          <a:xfrm flipV="1">
            <a:off x="5886897" y="50483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2" name="Line 53"/>
          <p:cNvSpPr>
            <a:spLocks noChangeShapeType="1"/>
          </p:cNvSpPr>
          <p:nvPr/>
        </p:nvSpPr>
        <p:spPr bwMode="auto">
          <a:xfrm>
            <a:off x="6191697" y="53531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3" name="Line 54"/>
          <p:cNvSpPr>
            <a:spLocks noChangeShapeType="1"/>
          </p:cNvSpPr>
          <p:nvPr/>
        </p:nvSpPr>
        <p:spPr bwMode="auto">
          <a:xfrm flipV="1">
            <a:off x="5886897" y="45911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4" name="Line 55"/>
          <p:cNvSpPr>
            <a:spLocks noChangeShapeType="1"/>
          </p:cNvSpPr>
          <p:nvPr/>
        </p:nvSpPr>
        <p:spPr bwMode="auto">
          <a:xfrm flipV="1">
            <a:off x="5886897" y="40577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5" name="Line 56"/>
          <p:cNvSpPr>
            <a:spLocks noChangeShapeType="1"/>
          </p:cNvSpPr>
          <p:nvPr/>
        </p:nvSpPr>
        <p:spPr bwMode="auto">
          <a:xfrm flipV="1">
            <a:off x="5886897" y="34481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6" name="Line 57"/>
          <p:cNvSpPr>
            <a:spLocks noChangeShapeType="1"/>
          </p:cNvSpPr>
          <p:nvPr/>
        </p:nvSpPr>
        <p:spPr bwMode="auto">
          <a:xfrm>
            <a:off x="6191697" y="48959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7" name="Line 58"/>
          <p:cNvSpPr>
            <a:spLocks noChangeShapeType="1"/>
          </p:cNvSpPr>
          <p:nvPr/>
        </p:nvSpPr>
        <p:spPr bwMode="auto">
          <a:xfrm flipV="1">
            <a:off x="7410897" y="45911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8" name="Line 59"/>
          <p:cNvSpPr>
            <a:spLocks noChangeShapeType="1"/>
          </p:cNvSpPr>
          <p:nvPr/>
        </p:nvSpPr>
        <p:spPr bwMode="auto">
          <a:xfrm flipV="1">
            <a:off x="7410897" y="50483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9" name="Line 60"/>
          <p:cNvSpPr>
            <a:spLocks noChangeShapeType="1"/>
          </p:cNvSpPr>
          <p:nvPr/>
        </p:nvSpPr>
        <p:spPr bwMode="auto">
          <a:xfrm flipV="1">
            <a:off x="7410897" y="40577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0" name="Line 61"/>
          <p:cNvSpPr>
            <a:spLocks noChangeShapeType="1"/>
          </p:cNvSpPr>
          <p:nvPr/>
        </p:nvSpPr>
        <p:spPr bwMode="auto">
          <a:xfrm flipV="1">
            <a:off x="7410897" y="34481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1" name="Line 62"/>
          <p:cNvSpPr>
            <a:spLocks noChangeShapeType="1"/>
          </p:cNvSpPr>
          <p:nvPr/>
        </p:nvSpPr>
        <p:spPr bwMode="auto">
          <a:xfrm>
            <a:off x="7715697" y="48959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2" name="Line 63"/>
          <p:cNvSpPr>
            <a:spLocks noChangeShapeType="1"/>
          </p:cNvSpPr>
          <p:nvPr/>
        </p:nvSpPr>
        <p:spPr bwMode="auto">
          <a:xfrm>
            <a:off x="7715697" y="5353161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graphicFrame>
        <p:nvGraphicFramePr>
          <p:cNvPr id="53" name="Object 64"/>
          <p:cNvGraphicFramePr>
            <a:graphicFrameLocks noChangeAspect="1"/>
          </p:cNvGraphicFramePr>
          <p:nvPr>
            <p:extLst/>
          </p:nvPr>
        </p:nvGraphicFramePr>
        <p:xfrm>
          <a:off x="5810697" y="1924161"/>
          <a:ext cx="4540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7" name="Equation" r:id="rId6" imgW="215713" imgH="253780" progId="Equation.DSMT4">
                  <p:embed/>
                </p:oleObj>
              </mc:Choice>
              <mc:Fallback>
                <p:oleObj name="Equation" r:id="rId6" imgW="215713" imgH="253780" progId="Equation.DSMT4">
                  <p:embed/>
                  <p:pic>
                    <p:nvPicPr>
                      <p:cNvPr id="53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697" y="1924161"/>
                        <a:ext cx="4540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65"/>
          <p:cNvGraphicFramePr>
            <a:graphicFrameLocks noChangeAspect="1"/>
          </p:cNvGraphicFramePr>
          <p:nvPr>
            <p:extLst/>
          </p:nvPr>
        </p:nvGraphicFramePr>
        <p:xfrm>
          <a:off x="7248972" y="1924161"/>
          <a:ext cx="4794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8" name="Equation" r:id="rId8" imgW="228501" imgH="253890" progId="Equation.DSMT4">
                  <p:embed/>
                </p:oleObj>
              </mc:Choice>
              <mc:Fallback>
                <p:oleObj name="Equation" r:id="rId8" imgW="228501" imgH="253890" progId="Equation.DSMT4">
                  <p:embed/>
                  <p:pic>
                    <p:nvPicPr>
                      <p:cNvPr id="54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972" y="1924161"/>
                        <a:ext cx="4794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66"/>
          <p:cNvGraphicFramePr>
            <a:graphicFrameLocks noChangeAspect="1"/>
          </p:cNvGraphicFramePr>
          <p:nvPr>
            <p:extLst/>
          </p:nvPr>
        </p:nvGraphicFramePr>
        <p:xfrm>
          <a:off x="5886897" y="1009761"/>
          <a:ext cx="17351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9" name="Equation" r:id="rId10" imgW="825500" imgH="254000" progId="Equation.DSMT4">
                  <p:embed/>
                </p:oleObj>
              </mc:Choice>
              <mc:Fallback>
                <p:oleObj name="Equation" r:id="rId10" imgW="825500" imgH="254000" progId="Equation.DSMT4">
                  <p:embed/>
                  <p:pic>
                    <p:nvPicPr>
                      <p:cNvPr id="55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97" y="1009761"/>
                        <a:ext cx="17351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AutoShape 67"/>
          <p:cNvSpPr>
            <a:spLocks/>
          </p:cNvSpPr>
          <p:nvPr/>
        </p:nvSpPr>
        <p:spPr bwMode="auto">
          <a:xfrm rot="16200000" flipV="1">
            <a:off x="6534597" y="895461"/>
            <a:ext cx="304800" cy="1600200"/>
          </a:xfrm>
          <a:prstGeom prst="rightBrace">
            <a:avLst>
              <a:gd name="adj1" fmla="val 43750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K-isomers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03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Magnetic moments in </a:t>
            </a:r>
            <a:r>
              <a:rPr lang="en-US" baseline="30000" dirty="0" smtClean="0"/>
              <a:t>178</a:t>
            </a:r>
            <a:r>
              <a:rPr lang="en-US" dirty="0" smtClean="0"/>
              <a:t>Hf</a:t>
            </a:r>
            <a:endParaRPr lang="en-US" dirty="0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0183" cy="683514"/>
          </a:xfrm>
          <a:prstGeom prst="rect">
            <a:avLst/>
          </a:prstGeom>
        </p:spPr>
      </p:pic>
      <p:sp>
        <p:nvSpPr>
          <p:cNvPr id="38" name="Textfeld 37"/>
          <p:cNvSpPr txBox="1"/>
          <p:nvPr/>
        </p:nvSpPr>
        <p:spPr>
          <a:xfrm>
            <a:off x="360000" y="6300000"/>
            <a:ext cx="26452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Helmer &amp; Reich; </a:t>
            </a:r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Phys. A114 (1968), 649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66" descr="hf178m2-buildingblocks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92350"/>
            <a:ext cx="378142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7" descr="hf178m2-buildingblocks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5160193"/>
            <a:ext cx="180975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8" descr="hf178m2-buildingblocks-1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908720"/>
            <a:ext cx="30480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9" descr="hf178m2-buildingblocks-1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1627857"/>
            <a:ext cx="18097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utoShape 70"/>
          <p:cNvSpPr>
            <a:spLocks noChangeArrowheads="1"/>
          </p:cNvSpPr>
          <p:nvPr/>
        </p:nvSpPr>
        <p:spPr bwMode="auto">
          <a:xfrm rot="20700000">
            <a:off x="6840000" y="4310261"/>
            <a:ext cx="287338" cy="863600"/>
          </a:xfrm>
          <a:prstGeom prst="upArrow">
            <a:avLst>
              <a:gd name="adj1" fmla="val 50000"/>
              <a:gd name="adj2" fmla="val 75138"/>
            </a:avLst>
          </a:prstGeom>
          <a:solidFill>
            <a:srgbClr val="0000CC">
              <a:alpha val="60001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4" name="AutoShape 71"/>
          <p:cNvSpPr>
            <a:spLocks noChangeArrowheads="1"/>
          </p:cNvSpPr>
          <p:nvPr/>
        </p:nvSpPr>
        <p:spPr bwMode="auto">
          <a:xfrm rot="900000">
            <a:off x="7488000" y="4310261"/>
            <a:ext cx="287338" cy="863600"/>
          </a:xfrm>
          <a:prstGeom prst="upArrow">
            <a:avLst>
              <a:gd name="adj1" fmla="val 50000"/>
              <a:gd name="adj2" fmla="val 75138"/>
            </a:avLst>
          </a:prstGeom>
          <a:solidFill>
            <a:srgbClr val="FF0000">
              <a:alpha val="60001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5" name="Text Box 72"/>
          <p:cNvSpPr txBox="1">
            <a:spLocks noChangeArrowheads="1"/>
          </p:cNvSpPr>
          <p:nvPr/>
        </p:nvSpPr>
        <p:spPr bwMode="auto">
          <a:xfrm>
            <a:off x="5726113" y="4276650"/>
            <a:ext cx="8620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Times New Roman" pitchFamily="18" charset="0"/>
              </a:rPr>
              <a:t>E</a:t>
            </a:r>
            <a:r>
              <a:rPr lang="en-US" altLang="de-DE" baseline="-25000" smtClean="0">
                <a:solidFill>
                  <a:srgbClr val="0000CC"/>
                </a:solidFill>
                <a:latin typeface="Times New Roman" pitchFamily="18" charset="0"/>
              </a:rPr>
              <a:t>x</a:t>
            </a:r>
            <a:r>
              <a:rPr lang="en-US" altLang="de-DE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~2</a:t>
            </a:r>
            <a:r>
              <a:rPr lang="el-GR" altLang="de-DE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de-DE" baseline="-250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l-GR" altLang="de-DE" baseline="-2500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Text Box 73"/>
          <p:cNvSpPr txBox="1">
            <a:spLocks noChangeArrowheads="1"/>
          </p:cNvSpPr>
          <p:nvPr/>
        </p:nvSpPr>
        <p:spPr bwMode="auto">
          <a:xfrm>
            <a:off x="7813675" y="4094261"/>
            <a:ext cx="862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en-US" altLang="de-DE" baseline="-25000" dirty="0" smtClean="0">
                <a:solidFill>
                  <a:srgbClr val="FF0000"/>
                </a:solidFill>
                <a:latin typeface="Times New Roman" pitchFamily="18" charset="0"/>
              </a:rPr>
              <a:t>x</a:t>
            </a: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~2</a:t>
            </a:r>
            <a:r>
              <a:rPr lang="el-GR" altLang="de-DE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de-DE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endParaRPr lang="el-GR" altLang="de-DE" baseline="-25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AutoShape 74"/>
          <p:cNvSpPr>
            <a:spLocks noChangeArrowheads="1"/>
          </p:cNvSpPr>
          <p:nvPr/>
        </p:nvSpPr>
        <p:spPr bwMode="auto">
          <a:xfrm>
            <a:off x="7164000" y="2186261"/>
            <a:ext cx="287338" cy="792000"/>
          </a:xfrm>
          <a:prstGeom prst="upArrow">
            <a:avLst>
              <a:gd name="adj1" fmla="val 50000"/>
              <a:gd name="adj2" fmla="val 75138"/>
            </a:avLst>
          </a:prstGeom>
          <a:solidFill>
            <a:srgbClr val="CC00CC">
              <a:alpha val="60001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grpSp>
        <p:nvGrpSpPr>
          <p:cNvPr id="48" name="Group 75"/>
          <p:cNvGrpSpPr>
            <a:grpSpLocks/>
          </p:cNvGrpSpPr>
          <p:nvPr/>
        </p:nvGrpSpPr>
        <p:grpSpPr bwMode="auto">
          <a:xfrm>
            <a:off x="8172450" y="3032050"/>
            <a:ext cx="609600" cy="215900"/>
            <a:chOff x="2789" y="4174"/>
            <a:chExt cx="384" cy="136"/>
          </a:xfrm>
        </p:grpSpPr>
        <p:sp>
          <p:nvSpPr>
            <p:cNvPr id="49" name="Rectangle 76"/>
            <p:cNvSpPr>
              <a:spLocks noChangeArrowheads="1"/>
            </p:cNvSpPr>
            <p:nvPr/>
          </p:nvSpPr>
          <p:spPr bwMode="auto">
            <a:xfrm>
              <a:off x="2804" y="4174"/>
              <a:ext cx="369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0" name="Line 77"/>
            <p:cNvSpPr>
              <a:spLocks noChangeShapeType="1"/>
            </p:cNvSpPr>
            <p:nvPr/>
          </p:nvSpPr>
          <p:spPr bwMode="auto">
            <a:xfrm>
              <a:off x="2789" y="4247"/>
              <a:ext cx="3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1" name="Group 78"/>
          <p:cNvGrpSpPr>
            <a:grpSpLocks/>
          </p:cNvGrpSpPr>
          <p:nvPr/>
        </p:nvGrpSpPr>
        <p:grpSpPr bwMode="auto">
          <a:xfrm>
            <a:off x="6645275" y="5147493"/>
            <a:ext cx="609600" cy="215900"/>
            <a:chOff x="2789" y="4174"/>
            <a:chExt cx="384" cy="136"/>
          </a:xfrm>
        </p:grpSpPr>
        <p:sp>
          <p:nvSpPr>
            <p:cNvPr id="52" name="Rectangle 79"/>
            <p:cNvSpPr>
              <a:spLocks noChangeArrowheads="1"/>
            </p:cNvSpPr>
            <p:nvPr/>
          </p:nvSpPr>
          <p:spPr bwMode="auto">
            <a:xfrm>
              <a:off x="2804" y="4174"/>
              <a:ext cx="369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3" name="Line 80"/>
            <p:cNvSpPr>
              <a:spLocks noChangeShapeType="1"/>
            </p:cNvSpPr>
            <p:nvPr/>
          </p:nvSpPr>
          <p:spPr bwMode="auto">
            <a:xfrm>
              <a:off x="2789" y="4247"/>
              <a:ext cx="3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4" name="Group 81"/>
          <p:cNvGrpSpPr>
            <a:grpSpLocks/>
          </p:cNvGrpSpPr>
          <p:nvPr/>
        </p:nvGrpSpPr>
        <p:grpSpPr bwMode="auto">
          <a:xfrm>
            <a:off x="7380288" y="5147493"/>
            <a:ext cx="609600" cy="215900"/>
            <a:chOff x="2789" y="4174"/>
            <a:chExt cx="384" cy="136"/>
          </a:xfrm>
        </p:grpSpPr>
        <p:sp>
          <p:nvSpPr>
            <p:cNvPr id="55" name="Rectangle 82"/>
            <p:cNvSpPr>
              <a:spLocks noChangeArrowheads="1"/>
            </p:cNvSpPr>
            <p:nvPr/>
          </p:nvSpPr>
          <p:spPr bwMode="auto">
            <a:xfrm>
              <a:off x="2804" y="4174"/>
              <a:ext cx="369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Line 83"/>
            <p:cNvSpPr>
              <a:spLocks noChangeShapeType="1"/>
            </p:cNvSpPr>
            <p:nvPr/>
          </p:nvSpPr>
          <p:spPr bwMode="auto">
            <a:xfrm>
              <a:off x="2789" y="4247"/>
              <a:ext cx="3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7" name="Group 84"/>
          <p:cNvGrpSpPr>
            <a:grpSpLocks/>
          </p:cNvGrpSpPr>
          <p:nvPr/>
        </p:nvGrpSpPr>
        <p:grpSpPr bwMode="auto">
          <a:xfrm>
            <a:off x="5508625" y="3159050"/>
            <a:ext cx="609600" cy="215900"/>
            <a:chOff x="2789" y="4174"/>
            <a:chExt cx="384" cy="136"/>
          </a:xfrm>
        </p:grpSpPr>
        <p:sp>
          <p:nvSpPr>
            <p:cNvPr id="58" name="Rectangle 85"/>
            <p:cNvSpPr>
              <a:spLocks noChangeArrowheads="1"/>
            </p:cNvSpPr>
            <p:nvPr/>
          </p:nvSpPr>
          <p:spPr bwMode="auto">
            <a:xfrm>
              <a:off x="2804" y="4174"/>
              <a:ext cx="369" cy="1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9" name="Line 86"/>
            <p:cNvSpPr>
              <a:spLocks noChangeShapeType="1"/>
            </p:cNvSpPr>
            <p:nvPr/>
          </p:nvSpPr>
          <p:spPr bwMode="auto">
            <a:xfrm>
              <a:off x="2789" y="4247"/>
              <a:ext cx="374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aphicFrame>
        <p:nvGraphicFramePr>
          <p:cNvPr id="60" name="Object 1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570347"/>
              </p:ext>
            </p:extLst>
          </p:nvPr>
        </p:nvGraphicFramePr>
        <p:xfrm>
          <a:off x="7380000" y="5624261"/>
          <a:ext cx="866775" cy="284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2" name="Equation" r:id="rId8" imgW="698400" imgH="228600" progId="Equation.3">
                  <p:embed/>
                </p:oleObj>
              </mc:Choice>
              <mc:Fallback>
                <p:oleObj name="Equation" r:id="rId8" imgW="698400" imgH="228600" progId="Equation.3">
                  <p:embed/>
                  <p:pic>
                    <p:nvPicPr>
                      <p:cNvPr id="71" name="Object 1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000" y="5624261"/>
                        <a:ext cx="866775" cy="284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" name="Object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8813934"/>
              </p:ext>
            </p:extLst>
          </p:nvPr>
        </p:nvGraphicFramePr>
        <p:xfrm>
          <a:off x="6408000" y="5624261"/>
          <a:ext cx="931862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3" name="Equation" r:id="rId10" imgW="749160" imgH="228600" progId="Equation.3">
                  <p:embed/>
                </p:oleObj>
              </mc:Choice>
              <mc:Fallback>
                <p:oleObj name="Equation" r:id="rId10" imgW="749160" imgH="228600" progId="Equation.3">
                  <p:embed/>
                  <p:pic>
                    <p:nvPicPr>
                      <p:cNvPr id="72" name="Object 1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8000" y="5624261"/>
                        <a:ext cx="931862" cy="28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517131"/>
              </p:ext>
            </p:extLst>
          </p:nvPr>
        </p:nvGraphicFramePr>
        <p:xfrm>
          <a:off x="3275013" y="1088504"/>
          <a:ext cx="2305099" cy="821945"/>
        </p:xfrm>
        <a:graphic>
          <a:graphicData uri="http://schemas.openxmlformats.org/drawingml/2006/table">
            <a:tbl>
              <a:tblPr/>
              <a:tblGrid>
                <a:gridCol w="792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proton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imes New Roman" pitchFamily="18" charset="0"/>
                        </a:rPr>
                        <a:t>neutron</a:t>
                      </a:r>
                      <a:endParaRPr kumimoji="0" lang="de-DE" altLang="de-DE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endParaRPr kumimoji="0" lang="de-DE" altLang="de-DE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99"/>
                        </a:solidFill>
                        <a:effectLst/>
                        <a:latin typeface="Arial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3" name="Text Box 85"/>
          <p:cNvSpPr txBox="1">
            <a:spLocks noChangeArrowheads="1"/>
          </p:cNvSpPr>
          <p:nvPr/>
        </p:nvSpPr>
        <p:spPr bwMode="auto">
          <a:xfrm>
            <a:off x="358775" y="2158479"/>
            <a:ext cx="4689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g(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de-DE" altLang="de-DE" sz="1400" baseline="-25000" dirty="0" smtClean="0">
                <a:solidFill>
                  <a:srgbClr val="FF0000"/>
                </a:solidFill>
                <a:latin typeface="Times New Roman" pitchFamily="18" charset="0"/>
              </a:rPr>
              <a:t>11/2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) = 1.42     g(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g</a:t>
            </a:r>
            <a:r>
              <a:rPr lang="de-DE" altLang="de-DE" sz="1400" baseline="-25000" dirty="0" smtClean="0">
                <a:solidFill>
                  <a:srgbClr val="FF0000"/>
                </a:solidFill>
                <a:latin typeface="Times New Roman" pitchFamily="18" charset="0"/>
              </a:rPr>
              <a:t>7/2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) = 0.49     g(</a:t>
            </a:r>
            <a:r>
              <a:rPr lang="de-DE" altLang="de-DE" sz="1400" dirty="0" smtClean="0">
                <a:solidFill>
                  <a:srgbClr val="3333CC"/>
                </a:solidFill>
                <a:latin typeface="Times New Roman" pitchFamily="18" charset="0"/>
              </a:rPr>
              <a:t>f</a:t>
            </a:r>
            <a:r>
              <a:rPr lang="de-DE" altLang="de-DE" sz="1400" baseline="-25000" dirty="0" smtClean="0">
                <a:solidFill>
                  <a:srgbClr val="3333CC"/>
                </a:solidFill>
                <a:latin typeface="Times New Roman" pitchFamily="18" charset="0"/>
              </a:rPr>
              <a:t>7/2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) = -0.55     g(</a:t>
            </a:r>
            <a:r>
              <a:rPr lang="de-DE" altLang="de-DE" sz="1400" dirty="0" smtClean="0">
                <a:solidFill>
                  <a:srgbClr val="3333CC"/>
                </a:solidFill>
                <a:latin typeface="Times New Roman" pitchFamily="18" charset="0"/>
              </a:rPr>
              <a:t>i</a:t>
            </a:r>
            <a:r>
              <a:rPr lang="de-DE" altLang="de-DE" sz="1400" baseline="-25000" dirty="0" smtClean="0">
                <a:solidFill>
                  <a:srgbClr val="3333CC"/>
                </a:solidFill>
                <a:latin typeface="Times New Roman" pitchFamily="18" charset="0"/>
              </a:rPr>
              <a:t>13/2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)=-0.29</a:t>
            </a:r>
          </a:p>
        </p:txBody>
      </p:sp>
      <p:graphicFrame>
        <p:nvGraphicFramePr>
          <p:cNvPr id="64" name="Objec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648671"/>
              </p:ext>
            </p:extLst>
          </p:nvPr>
        </p:nvGraphicFramePr>
        <p:xfrm>
          <a:off x="358775" y="2769666"/>
          <a:ext cx="3683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4" name="Equation" r:id="rId12" imgW="3682800" imgH="419040" progId="Equation.3">
                  <p:embed/>
                </p:oleObj>
              </mc:Choice>
              <mc:Fallback>
                <p:oleObj name="Equation" r:id="rId12" imgW="3682800" imgH="419040" progId="Equation.3">
                  <p:embed/>
                  <p:pic>
                    <p:nvPicPr>
                      <p:cNvPr id="80" name="Object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775" y="2769666"/>
                        <a:ext cx="36830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 Box 87"/>
          <p:cNvSpPr txBox="1">
            <a:spLocks noChangeArrowheads="1"/>
          </p:cNvSpPr>
          <p:nvPr/>
        </p:nvSpPr>
        <p:spPr bwMode="auto">
          <a:xfrm>
            <a:off x="719138" y="3382441"/>
            <a:ext cx="3422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g(</a:t>
            </a: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de-DE" altLang="de-DE" sz="1400" baseline="-25000" smtClean="0">
                <a:solidFill>
                  <a:srgbClr val="FF0000"/>
                </a:solidFill>
                <a:latin typeface="Times New Roman" pitchFamily="18" charset="0"/>
              </a:rPr>
              <a:t>11/2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x </a:t>
            </a: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</a:rPr>
              <a:t>g</a:t>
            </a:r>
            <a:r>
              <a:rPr lang="de-DE" altLang="de-DE" sz="1400" baseline="-25000" smtClean="0">
                <a:solidFill>
                  <a:srgbClr val="FF0000"/>
                </a:solidFill>
                <a:latin typeface="Times New Roman" pitchFamily="18" charset="0"/>
              </a:rPr>
              <a:t>7/2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; 8</a:t>
            </a:r>
            <a:r>
              <a:rPr lang="de-DE" altLang="de-DE" sz="1400" baseline="30000" smtClean="0">
                <a:solidFill>
                  <a:srgbClr val="000000"/>
                </a:solidFill>
                <a:latin typeface="Times New Roman" pitchFamily="18" charset="0"/>
              </a:rPr>
              <a:t>-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) = 1.08     g(</a:t>
            </a:r>
            <a:r>
              <a:rPr lang="de-DE" altLang="de-DE" sz="1400" smtClean="0">
                <a:solidFill>
                  <a:srgbClr val="3333CC"/>
                </a:solidFill>
                <a:latin typeface="Times New Roman" pitchFamily="18" charset="0"/>
              </a:rPr>
              <a:t>f</a:t>
            </a:r>
            <a:r>
              <a:rPr lang="de-DE" altLang="de-DE" sz="1400" baseline="-25000" smtClean="0">
                <a:solidFill>
                  <a:srgbClr val="3333CC"/>
                </a:solidFill>
                <a:latin typeface="Times New Roman" pitchFamily="18" charset="0"/>
              </a:rPr>
              <a:t>7/2</a:t>
            </a:r>
            <a:r>
              <a:rPr lang="de-DE" altLang="de-DE" sz="1400" smtClean="0">
                <a:solidFill>
                  <a:srgbClr val="008080"/>
                </a:solidFill>
                <a:latin typeface="Times New Roman" pitchFamily="18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x </a:t>
            </a:r>
            <a:r>
              <a:rPr lang="de-DE" altLang="de-DE" sz="1400" smtClean="0">
                <a:solidFill>
                  <a:srgbClr val="3333CC"/>
                </a:solidFill>
                <a:latin typeface="Times New Roman" pitchFamily="18" charset="0"/>
              </a:rPr>
              <a:t>i</a:t>
            </a:r>
            <a:r>
              <a:rPr lang="de-DE" altLang="de-DE" sz="1400" baseline="-25000" smtClean="0">
                <a:solidFill>
                  <a:srgbClr val="3333CC"/>
                </a:solidFill>
                <a:latin typeface="Times New Roman" pitchFamily="18" charset="0"/>
              </a:rPr>
              <a:t>13/2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) = -0.36</a:t>
            </a:r>
          </a:p>
        </p:txBody>
      </p:sp>
      <p:sp>
        <p:nvSpPr>
          <p:cNvPr id="66" name="Text Box 88"/>
          <p:cNvSpPr txBox="1">
            <a:spLocks noChangeArrowheads="1"/>
          </p:cNvSpPr>
          <p:nvPr/>
        </p:nvSpPr>
        <p:spPr bwMode="auto">
          <a:xfrm>
            <a:off x="358775" y="3958704"/>
            <a:ext cx="3538538" cy="31432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g(</a:t>
            </a: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de-DE" altLang="de-DE" sz="1400" baseline="30000" smtClean="0">
                <a:solidFill>
                  <a:srgbClr val="FF0000"/>
                </a:solidFill>
                <a:latin typeface="Times New Roman" pitchFamily="18" charset="0"/>
              </a:rPr>
              <a:t>-</a:t>
            </a: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x </a:t>
            </a:r>
            <a:r>
              <a:rPr lang="de-DE" altLang="de-DE" sz="1400" smtClean="0">
                <a:solidFill>
                  <a:srgbClr val="3333CC"/>
                </a:solidFill>
                <a:latin typeface="Times New Roman" pitchFamily="18" charset="0"/>
              </a:rPr>
              <a:t>8</a:t>
            </a:r>
            <a:r>
              <a:rPr lang="de-DE" altLang="de-DE" sz="1400" baseline="30000" smtClean="0">
                <a:solidFill>
                  <a:srgbClr val="3333CC"/>
                </a:solidFill>
                <a:latin typeface="Times New Roman" pitchFamily="18" charset="0"/>
              </a:rPr>
              <a:t>-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; 16</a:t>
            </a:r>
            <a:r>
              <a:rPr lang="de-DE" altLang="de-DE" sz="1400" baseline="3000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) = 0.36    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    </a:t>
            </a:r>
            <a:r>
              <a:rPr lang="el-GR" altLang="de-DE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g·I = 5.76 nm</a:t>
            </a:r>
          </a:p>
        </p:txBody>
      </p:sp>
      <p:sp>
        <p:nvSpPr>
          <p:cNvPr id="67" name="Text Box 89"/>
          <p:cNvSpPr txBox="1">
            <a:spLocks noChangeArrowheads="1"/>
          </p:cNvSpPr>
          <p:nvPr/>
        </p:nvSpPr>
        <p:spPr bwMode="auto">
          <a:xfrm>
            <a:off x="3132138" y="4446066"/>
            <a:ext cx="1184275" cy="314325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</a:rPr>
              <a:t>7.26</a:t>
            </a: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±0.16 nm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feld 67"/>
              <p:cNvSpPr txBox="1"/>
              <p:nvPr/>
            </p:nvSpPr>
            <p:spPr>
              <a:xfrm>
                <a:off x="354426" y="1081666"/>
                <a:ext cx="2948178" cy="7631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1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1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de-DE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de-DE" sz="11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de-DE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∙ℓ∙</m:t>
                                    </m:r>
                                    <m:sSub>
                                      <m:sSub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sub>
                                    </m:sSub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∙ℓ+1</m:t>
                                    </m:r>
                                  </m:den>
                                </m:f>
                                <m:r>
                                  <m:rPr>
                                    <m:brk m:alnAt="7"/>
                                  </m:rP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            </m:t>
                                </m:r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𝑓𝑜𝑟</m:t>
                                </m:r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=ℓ+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d>
                                      <m:d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ℓ+1</m:t>
                                        </m:r>
                                      </m:e>
                                    </m:d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sSub>
                                      <m:sSub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ℓ</m:t>
                                        </m:r>
                                      </m:sub>
                                    </m:sSub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de-DE" sz="11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∙ℓ+1</m:t>
                                    </m:r>
                                  </m:den>
                                </m:f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𝑓𝑜𝑟</m:t>
                                </m:r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de-DE" sz="1100" b="0" i="1" smtClean="0">
                                    <a:latin typeface="Cambria Math" panose="02040503050406030204" pitchFamily="18" charset="0"/>
                                  </a:rPr>
                                  <m:t>=ℓ−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DE" sz="11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DE" sz="1100" dirty="0"/>
              </a:p>
            </p:txBody>
          </p:sp>
        </mc:Choice>
        <mc:Fallback xmlns="">
          <p:sp>
            <p:nvSpPr>
              <p:cNvPr id="68" name="Textfeld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26" y="1081666"/>
                <a:ext cx="2948178" cy="76315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feld 68"/>
              <p:cNvSpPr txBox="1"/>
              <p:nvPr/>
            </p:nvSpPr>
            <p:spPr>
              <a:xfrm>
                <a:off x="4041775" y="1173564"/>
                <a:ext cx="142147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=1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=5.59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69" name="Textfeld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775" y="1173564"/>
                <a:ext cx="1421479" cy="215444"/>
              </a:xfrm>
              <a:prstGeom prst="rect">
                <a:avLst/>
              </a:prstGeom>
              <a:blipFill>
                <a:blip r:embed="rId15"/>
                <a:stretch>
                  <a:fillRect l="-2575" r="-2575" b="-228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feld 69"/>
              <p:cNvSpPr txBox="1"/>
              <p:nvPr/>
            </p:nvSpPr>
            <p:spPr>
              <a:xfrm>
                <a:off x="4013755" y="1568211"/>
                <a:ext cx="155613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=0   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=−3.83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70" name="Textfeld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755" y="1568211"/>
                <a:ext cx="1556132" cy="215444"/>
              </a:xfrm>
              <a:prstGeom prst="rect">
                <a:avLst/>
              </a:prstGeom>
              <a:blipFill>
                <a:blip r:embed="rId16"/>
                <a:stretch>
                  <a:fillRect l="-2344" r="-1563" b="-2222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08213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  <p:bldP spid="66" grpId="0" animBg="1"/>
      <p:bldP spid="67" grpId="0" animBg="1"/>
      <p:bldP spid="68" grpId="0"/>
      <p:bldP spid="69" grpId="0"/>
      <p:bldP spid="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3" descr="Fi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698892"/>
            <a:ext cx="6731000" cy="51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4"/>
          <p:cNvSpPr txBox="1">
            <a:spLocks noChangeArrowheads="1"/>
          </p:cNvSpPr>
          <p:nvPr/>
        </p:nvSpPr>
        <p:spPr bwMode="auto">
          <a:xfrm>
            <a:off x="540000" y="692696"/>
            <a:ext cx="496811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q"/>
            </a:pPr>
            <a:r>
              <a:rPr lang="en-US" altLang="de-DE" sz="3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altLang="de-DE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Deformed nuclei with axially-symmetric shape</a:t>
            </a:r>
          </a:p>
        </p:txBody>
      </p:sp>
      <p:sp>
        <p:nvSpPr>
          <p:cNvPr id="88" name="Text Box 5"/>
          <p:cNvSpPr txBox="1">
            <a:spLocks noChangeArrowheads="1"/>
          </p:cNvSpPr>
          <p:nvPr/>
        </p:nvSpPr>
        <p:spPr bwMode="auto">
          <a:xfrm>
            <a:off x="540000" y="4724696"/>
            <a:ext cx="442798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SzPct val="80000"/>
              <a:buFont typeface="Wingdings" pitchFamily="2" charset="2"/>
              <a:buChar char="q"/>
            </a:pPr>
            <a:r>
              <a:rPr lang="en-US" altLang="de-DE" sz="3200" dirty="0" smtClean="0">
                <a:solidFill>
                  <a:srgbClr val="000000"/>
                </a:solidFill>
                <a:latin typeface="Arial Narrow" pitchFamily="34" charset="0"/>
              </a:rPr>
              <a:t> </a:t>
            </a:r>
            <a:r>
              <a:rPr lang="en-US" altLang="de-DE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High-K orbitals near the Fermi surface</a:t>
            </a: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" name="Text Box 6"/>
          <p:cNvSpPr txBox="1">
            <a:spLocks noChangeArrowheads="1"/>
          </p:cNvSpPr>
          <p:nvPr/>
        </p:nvSpPr>
        <p:spPr bwMode="auto">
          <a:xfrm>
            <a:off x="612000" y="5262533"/>
            <a:ext cx="4146996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Symbol" pitchFamily="18" charset="2"/>
              <a:buChar char="p"/>
            </a:pPr>
            <a:r>
              <a:rPr lang="en-US" altLang="de-DE" sz="2400" dirty="0" smtClean="0">
                <a:solidFill>
                  <a:srgbClr val="FF0000"/>
                </a:solidFill>
                <a:latin typeface="Arial Narrow" pitchFamily="34" charset="0"/>
              </a:rPr>
              <a:t>: </a:t>
            </a:r>
            <a:r>
              <a:rPr lang="en-US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7/2[404], 9/2[514], 5/2[402]</a:t>
            </a:r>
          </a:p>
          <a:p>
            <a:pPr fontAlgn="base">
              <a:lnSpc>
                <a:spcPct val="40000"/>
              </a:lnSpc>
              <a:spcBef>
                <a:spcPct val="50000"/>
              </a:spcBef>
              <a:spcAft>
                <a:spcPct val="0"/>
              </a:spcAft>
              <a:buFont typeface="Symbol" pitchFamily="18" charset="2"/>
              <a:buNone/>
            </a:pPr>
            <a:r>
              <a:rPr lang="en-US" altLang="de-DE" sz="2400" dirty="0" smtClean="0">
                <a:solidFill>
                  <a:srgbClr val="3333CC"/>
                </a:solidFill>
                <a:latin typeface="Symbol" pitchFamily="18" charset="2"/>
              </a:rPr>
              <a:t>n:</a:t>
            </a:r>
            <a:r>
              <a:rPr lang="en-US" altLang="de-DE" sz="2400" dirty="0" smtClean="0">
                <a:solidFill>
                  <a:srgbClr val="3333CC"/>
                </a:solidFill>
                <a:latin typeface="Arial Narrow" pitchFamily="34" charset="0"/>
              </a:rPr>
              <a:t> </a:t>
            </a:r>
            <a:r>
              <a:rPr lang="en-US" altLang="de-DE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7/2[514], 9/2[624]</a:t>
            </a:r>
            <a:r>
              <a:rPr lang="en-US" altLang="de-DE" dirty="0" smtClean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n-US" altLang="de-DE" dirty="0" smtClean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5/2[512], 7/2[633]</a:t>
            </a:r>
            <a:endParaRPr lang="en-US" altLang="de-DE" dirty="0" smtClean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 8"/>
          <p:cNvSpPr>
            <a:spLocks noChangeArrowheads="1"/>
          </p:cNvSpPr>
          <p:nvPr/>
        </p:nvSpPr>
        <p:spPr bwMode="auto">
          <a:xfrm>
            <a:off x="3832225" y="1346592"/>
            <a:ext cx="423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Mass 180 region : Yb </a:t>
            </a:r>
            <a:r>
              <a:rPr lang="en-US" altLang="de-D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(Z=70)</a:t>
            </a:r>
            <a:r>
              <a:rPr lang="en-US" altLang="de-DE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- Ir </a:t>
            </a:r>
            <a:r>
              <a:rPr lang="en-US" altLang="de-DE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(Z=77)</a:t>
            </a:r>
          </a:p>
        </p:txBody>
      </p:sp>
      <p:grpSp>
        <p:nvGrpSpPr>
          <p:cNvPr id="91" name="Group 45"/>
          <p:cNvGrpSpPr>
            <a:grpSpLocks/>
          </p:cNvGrpSpPr>
          <p:nvPr/>
        </p:nvGrpSpPr>
        <p:grpSpPr bwMode="auto">
          <a:xfrm>
            <a:off x="533400" y="1537092"/>
            <a:ext cx="1662113" cy="1897063"/>
            <a:chOff x="249" y="1979"/>
            <a:chExt cx="1047" cy="1195"/>
          </a:xfrm>
        </p:grpSpPr>
        <p:sp>
          <p:nvSpPr>
            <p:cNvPr id="92" name="Line 29"/>
            <p:cNvSpPr>
              <a:spLocks noChangeShapeType="1"/>
            </p:cNvSpPr>
            <p:nvPr/>
          </p:nvSpPr>
          <p:spPr bwMode="auto">
            <a:xfrm flipV="1">
              <a:off x="522" y="2267"/>
              <a:ext cx="0" cy="60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3" name="Line 30"/>
            <p:cNvSpPr>
              <a:spLocks noChangeShapeType="1"/>
            </p:cNvSpPr>
            <p:nvPr/>
          </p:nvSpPr>
          <p:spPr bwMode="auto">
            <a:xfrm>
              <a:off x="521" y="2891"/>
              <a:ext cx="775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4" name="Text Box 31"/>
            <p:cNvSpPr txBox="1">
              <a:spLocks noChangeArrowheads="1"/>
            </p:cNvSpPr>
            <p:nvPr/>
          </p:nvSpPr>
          <p:spPr bwMode="auto">
            <a:xfrm>
              <a:off x="385" y="1979"/>
              <a:ext cx="3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2400" b="1" smtClean="0">
                  <a:solidFill>
                    <a:srgbClr val="0000CC"/>
                  </a:solidFill>
                  <a:latin typeface="Symbol" pitchFamily="18" charset="2"/>
                </a:rPr>
                <a:t>w</a:t>
              </a:r>
            </a:p>
          </p:txBody>
        </p:sp>
        <p:sp>
          <p:nvSpPr>
            <p:cNvPr id="95" name="Oval 32"/>
            <p:cNvSpPr>
              <a:spLocks noChangeAspect="1" noChangeArrowheads="1"/>
            </p:cNvSpPr>
            <p:nvPr/>
          </p:nvSpPr>
          <p:spPr bwMode="auto">
            <a:xfrm>
              <a:off x="272" y="2803"/>
              <a:ext cx="476" cy="19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9900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6" name="Oval 33"/>
            <p:cNvSpPr>
              <a:spLocks noChangeAspect="1" noChangeArrowheads="1"/>
            </p:cNvSpPr>
            <p:nvPr/>
          </p:nvSpPr>
          <p:spPr bwMode="auto">
            <a:xfrm rot="-1839850">
              <a:off x="442" y="2648"/>
              <a:ext cx="170" cy="48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7" name="Line 34"/>
            <p:cNvSpPr>
              <a:spLocks noChangeShapeType="1"/>
            </p:cNvSpPr>
            <p:nvPr/>
          </p:nvSpPr>
          <p:spPr bwMode="auto">
            <a:xfrm flipH="1">
              <a:off x="1111" y="2403"/>
              <a:ext cx="11" cy="4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8" name="Oval 35"/>
            <p:cNvSpPr>
              <a:spLocks noChangeAspect="1" noChangeArrowheads="1"/>
            </p:cNvSpPr>
            <p:nvPr/>
          </p:nvSpPr>
          <p:spPr bwMode="auto">
            <a:xfrm rot="-3740686">
              <a:off x="444" y="2608"/>
              <a:ext cx="184" cy="57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99" name="Picture 36" descr="BD14868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2630"/>
              <a:ext cx="70" cy="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37" descr="BD14868_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" y="2993"/>
              <a:ext cx="70" cy="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1" name="Rectangle 38"/>
            <p:cNvSpPr>
              <a:spLocks noChangeArrowheads="1"/>
            </p:cNvSpPr>
            <p:nvPr/>
          </p:nvSpPr>
          <p:spPr bwMode="auto">
            <a:xfrm>
              <a:off x="1020" y="2886"/>
              <a:ext cx="23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2400" b="1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rPr>
                <a:t>K</a:t>
              </a:r>
              <a:endParaRPr lang="en-US" altLang="de-DE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102" name="Line 39"/>
            <p:cNvSpPr>
              <a:spLocks noChangeShapeType="1"/>
            </p:cNvSpPr>
            <p:nvPr/>
          </p:nvSpPr>
          <p:spPr bwMode="auto">
            <a:xfrm flipV="1">
              <a:off x="514" y="2584"/>
              <a:ext cx="234" cy="29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" name="Line 40"/>
            <p:cNvSpPr>
              <a:spLocks noChangeShapeType="1"/>
            </p:cNvSpPr>
            <p:nvPr/>
          </p:nvSpPr>
          <p:spPr bwMode="auto">
            <a:xfrm flipV="1">
              <a:off x="748" y="2358"/>
              <a:ext cx="408" cy="2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4" name="Line 41"/>
            <p:cNvSpPr>
              <a:spLocks noChangeShapeType="1"/>
            </p:cNvSpPr>
            <p:nvPr/>
          </p:nvSpPr>
          <p:spPr bwMode="auto">
            <a:xfrm flipV="1">
              <a:off x="520" y="2358"/>
              <a:ext cx="636" cy="5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5" name="Text Box 42"/>
            <p:cNvSpPr txBox="1">
              <a:spLocks noChangeArrowheads="1"/>
            </p:cNvSpPr>
            <p:nvPr/>
          </p:nvSpPr>
          <p:spPr bwMode="auto">
            <a:xfrm>
              <a:off x="476" y="2444"/>
              <a:ext cx="30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600" b="1" smtClean="0">
                  <a:solidFill>
                    <a:srgbClr val="000000"/>
                  </a:solidFill>
                  <a:latin typeface="Palatino Linotype" pitchFamily="18" charset="0"/>
                </a:rPr>
                <a:t>j</a:t>
              </a:r>
              <a:r>
                <a:rPr lang="en-US" altLang="de-DE" sz="1600" b="1" baseline="-25000" smtClean="0">
                  <a:solidFill>
                    <a:srgbClr val="000000"/>
                  </a:solidFill>
                  <a:latin typeface="Symbol" pitchFamily="18" charset="2"/>
                </a:rPr>
                <a:t>1</a:t>
              </a:r>
            </a:p>
          </p:txBody>
        </p:sp>
        <p:sp>
          <p:nvSpPr>
            <p:cNvPr id="106" name="Text Box 43"/>
            <p:cNvSpPr txBox="1">
              <a:spLocks noChangeArrowheads="1"/>
            </p:cNvSpPr>
            <p:nvPr/>
          </p:nvSpPr>
          <p:spPr bwMode="auto">
            <a:xfrm>
              <a:off x="748" y="2267"/>
              <a:ext cx="30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600" b="1" smtClean="0">
                  <a:solidFill>
                    <a:srgbClr val="000000"/>
                  </a:solidFill>
                  <a:latin typeface="Palatino Linotype" pitchFamily="18" charset="0"/>
                </a:rPr>
                <a:t>j</a:t>
              </a:r>
              <a:r>
                <a:rPr lang="en-US" altLang="de-DE" sz="1600" b="1" baseline="-25000" smtClean="0">
                  <a:solidFill>
                    <a:srgbClr val="000000"/>
                  </a:solidFill>
                  <a:latin typeface="Symbol" pitchFamily="18" charset="2"/>
                </a:rPr>
                <a:t>2</a:t>
              </a:r>
            </a:p>
          </p:txBody>
        </p:sp>
        <p:sp>
          <p:nvSpPr>
            <p:cNvPr id="107" name="Text Box 44"/>
            <p:cNvSpPr txBox="1">
              <a:spLocks noChangeArrowheads="1"/>
            </p:cNvSpPr>
            <p:nvPr/>
          </p:nvSpPr>
          <p:spPr bwMode="auto">
            <a:xfrm>
              <a:off x="748" y="2584"/>
              <a:ext cx="30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600" b="1" smtClean="0">
                  <a:solidFill>
                    <a:srgbClr val="000000"/>
                  </a:solidFill>
                  <a:latin typeface="Palatino Linotype" pitchFamily="18" charset="0"/>
                </a:rPr>
                <a:t>j</a:t>
              </a:r>
              <a:endParaRPr lang="en-US" altLang="de-DE" sz="1600" b="1" baseline="-25000" smtClean="0">
                <a:solidFill>
                  <a:srgbClr val="000000"/>
                </a:solidFill>
                <a:latin typeface="Symbol" pitchFamily="18" charset="2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K-isomers: where to find them?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5" descr="W-H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6754813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2235600" y="1142696"/>
            <a:ext cx="431800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8" name="Picture 8" descr="lev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1" y="2085905"/>
            <a:ext cx="3891686" cy="341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Oval 9"/>
          <p:cNvSpPr>
            <a:spLocks noChangeArrowheads="1"/>
          </p:cNvSpPr>
          <p:nvPr/>
        </p:nvSpPr>
        <p:spPr bwMode="auto">
          <a:xfrm>
            <a:off x="4824000" y="2064296"/>
            <a:ext cx="324000" cy="324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Oval 10"/>
          <p:cNvSpPr>
            <a:spLocks noChangeArrowheads="1"/>
          </p:cNvSpPr>
          <p:nvPr/>
        </p:nvSpPr>
        <p:spPr bwMode="auto">
          <a:xfrm>
            <a:off x="3816000" y="2388296"/>
            <a:ext cx="324000" cy="324000"/>
          </a:xfrm>
          <a:prstGeom prst="ellipse">
            <a:avLst/>
          </a:prstGeom>
          <a:noFill/>
          <a:ln w="19050" algn="ctr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1" name="Rectangle 12"/>
          <p:cNvSpPr>
            <a:spLocks noChangeArrowheads="1"/>
          </p:cNvSpPr>
          <p:nvPr/>
        </p:nvSpPr>
        <p:spPr bwMode="auto">
          <a:xfrm>
            <a:off x="2628000" y="4116296"/>
            <a:ext cx="2772000" cy="118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3646800" y="4008296"/>
            <a:ext cx="720000" cy="10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4302000" y="3864296"/>
            <a:ext cx="215888" cy="215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kern="0" dirty="0" smtClean="0">
                <a:solidFill>
                  <a:srgbClr val="0000CC"/>
                </a:solidFill>
                <a:latin typeface="Times New Roman" pitchFamily="18" charset="0"/>
              </a:rPr>
              <a:t>8h</a:t>
            </a:r>
          </a:p>
        </p:txBody>
      </p: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360000" y="5736296"/>
            <a:ext cx="31806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The rarest natural isotope: abundance of 0.012%</a:t>
            </a:r>
          </a:p>
        </p:txBody>
      </p:sp>
      <p:sp>
        <p:nvSpPr>
          <p:cNvPr id="36" name="Text Box 19"/>
          <p:cNvSpPr txBox="1">
            <a:spLocks noChangeArrowheads="1"/>
          </p:cNvSpPr>
          <p:nvPr/>
        </p:nvSpPr>
        <p:spPr bwMode="auto">
          <a:xfrm>
            <a:off x="4194000" y="3972296"/>
            <a:ext cx="57708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900" b="1" dirty="0">
                <a:solidFill>
                  <a:srgbClr val="000000"/>
                </a:solidFill>
                <a:latin typeface="Times New Roman" pitchFamily="18" charset="0"/>
              </a:rPr>
              <a:t>0</a:t>
            </a:r>
            <a:endParaRPr lang="de-DE" altLang="de-DE" sz="9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932000" y="3720296"/>
            <a:ext cx="381515" cy="153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000" b="1" kern="0" dirty="0" smtClean="0">
                <a:solidFill>
                  <a:srgbClr val="000000"/>
                </a:solidFill>
                <a:latin typeface="Times New Roman" pitchFamily="18" charset="0"/>
              </a:rPr>
              <a:t>75 </a:t>
            </a:r>
            <a:r>
              <a:rPr lang="de-DE" altLang="de-DE" sz="1000" b="1" kern="0" dirty="0" err="1" smtClean="0">
                <a:solidFill>
                  <a:srgbClr val="000000"/>
                </a:solidFill>
                <a:latin typeface="Times New Roman" pitchFamily="18" charset="0"/>
              </a:rPr>
              <a:t>keV</a:t>
            </a:r>
            <a:endParaRPr lang="de-DE" altLang="de-DE" sz="1000" b="1" kern="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>
            <a:off x="4705200" y="3900296"/>
            <a:ext cx="5760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K-isomers in </a:t>
            </a:r>
            <a:r>
              <a:rPr lang="de-DE" baseline="30000" dirty="0" smtClean="0"/>
              <a:t>180</a:t>
            </a:r>
            <a:r>
              <a:rPr lang="de-DE" dirty="0" smtClean="0"/>
              <a:t>Ta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0" y="4320000"/>
            <a:ext cx="3171825" cy="122158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646800" y="5008409"/>
            <a:ext cx="547200" cy="4769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960986"/>
            <a:ext cx="3238500" cy="2571750"/>
          </a:xfrm>
          <a:prstGeom prst="rect">
            <a:avLst/>
          </a:prstGeom>
        </p:spPr>
      </p:pic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5328000" y="3798000"/>
            <a:ext cx="788677" cy="2154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kern="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b="1" kern="0" dirty="0" smtClean="0">
                <a:solidFill>
                  <a:srgbClr val="FF0000"/>
                </a:solidFill>
                <a:latin typeface="Times New Roman" pitchFamily="18" charset="0"/>
              </a:rPr>
              <a:t>&gt;10</a:t>
            </a:r>
            <a:r>
              <a:rPr lang="de-DE" altLang="de-DE" sz="1400" b="1" kern="0" baseline="30000" dirty="0" smtClean="0">
                <a:solidFill>
                  <a:srgbClr val="FF0000"/>
                </a:solidFill>
                <a:latin typeface="Times New Roman" pitchFamily="18" charset="0"/>
              </a:rPr>
              <a:t>15 </a:t>
            </a:r>
            <a:r>
              <a:rPr lang="de-DE" altLang="de-DE" sz="1400" b="1" kern="0" dirty="0" smtClean="0">
                <a:solidFill>
                  <a:srgbClr val="FF0000"/>
                </a:solidFill>
                <a:latin typeface="Times New Roman" pitchFamily="18" charset="0"/>
              </a:rPr>
              <a:t>a </a:t>
            </a:r>
            <a:r>
              <a:rPr lang="de-DE" altLang="de-DE" sz="1400" kern="0" dirty="0" smtClean="0">
                <a:solidFill>
                  <a:srgbClr val="FF0000"/>
                </a:solidFill>
                <a:latin typeface="Times New Roman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4392727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461853" cy="537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37117"/>
            <a:ext cx="189547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" name="Object 7"/>
          <p:cNvGraphicFramePr>
            <a:graphicFrameLocks noChangeAspect="1"/>
          </p:cNvGraphicFramePr>
          <p:nvPr>
            <p:extLst/>
          </p:nvPr>
        </p:nvGraphicFramePr>
        <p:xfrm>
          <a:off x="5720407" y="5418605"/>
          <a:ext cx="949325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4" name="Equation" r:id="rId5" imgW="761760" imgH="253800" progId="Equation.3">
                  <p:embed/>
                </p:oleObj>
              </mc:Choice>
              <mc:Fallback>
                <p:oleObj name="Equation" r:id="rId5" imgW="761760" imgH="253800" progId="Equation.3">
                  <p:embed/>
                  <p:pic>
                    <p:nvPicPr>
                      <p:cNvPr id="2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5418605"/>
                        <a:ext cx="949325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8"/>
          <p:cNvGraphicFramePr>
            <a:graphicFrameLocks noChangeAspect="1"/>
          </p:cNvGraphicFramePr>
          <p:nvPr>
            <p:extLst/>
          </p:nvPr>
        </p:nvGraphicFramePr>
        <p:xfrm>
          <a:off x="5720407" y="3772367"/>
          <a:ext cx="9493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5" name="Equation" r:id="rId7" imgW="761760" imgH="253800" progId="Equation.3">
                  <p:embed/>
                </p:oleObj>
              </mc:Choice>
              <mc:Fallback>
                <p:oleObj name="Equation" r:id="rId7" imgW="761760" imgH="253800" progId="Equation.3">
                  <p:embed/>
                  <p:pic>
                    <p:nvPicPr>
                      <p:cNvPr id="2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3772367"/>
                        <a:ext cx="9493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9"/>
          <p:cNvGraphicFramePr>
            <a:graphicFrameLocks noChangeAspect="1"/>
          </p:cNvGraphicFramePr>
          <p:nvPr>
            <p:extLst/>
          </p:nvPr>
        </p:nvGraphicFramePr>
        <p:xfrm>
          <a:off x="5720407" y="1064092"/>
          <a:ext cx="9493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6" name="Equation" r:id="rId9" imgW="761760" imgH="253800" progId="Equation.3">
                  <p:embed/>
                </p:oleObj>
              </mc:Choice>
              <mc:Fallback>
                <p:oleObj name="Equation" r:id="rId9" imgW="761760" imgH="253800" progId="Equation.3">
                  <p:embed/>
                  <p:pic>
                    <p:nvPicPr>
                      <p:cNvPr id="2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1064092"/>
                        <a:ext cx="9493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4860000" y="3743908"/>
            <a:ext cx="566428" cy="184666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~170 </a:t>
            </a:r>
            <a:r>
              <a:rPr lang="de-DE" altLang="de-DE" sz="1200" b="1" dirty="0" err="1" smtClean="0">
                <a:solidFill>
                  <a:srgbClr val="000000"/>
                </a:solidFill>
                <a:latin typeface="Times New Roman" pitchFamily="18" charset="0"/>
              </a:rPr>
              <a:t>ns</a:t>
            </a:r>
            <a:endParaRPr lang="de-DE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4263082" y="210708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imes New Roman" pitchFamily="18" charset="0"/>
              </a:rPr>
              <a:t>E4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960000" y="6300000"/>
            <a:ext cx="2576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A.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</a:rPr>
              <a:t>Blazhev</a:t>
            </a: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 et al., Phys.Rev.C69 (2004) 064304</a:t>
            </a:r>
          </a:p>
        </p:txBody>
      </p:sp>
      <p:graphicFrame>
        <p:nvGraphicFramePr>
          <p:cNvPr id="32" name="Object 17"/>
          <p:cNvGraphicFramePr>
            <a:graphicFrameLocks noChangeAspect="1"/>
          </p:cNvGraphicFramePr>
          <p:nvPr>
            <p:extLst/>
          </p:nvPr>
        </p:nvGraphicFramePr>
        <p:xfrm>
          <a:off x="6660207" y="1065680"/>
          <a:ext cx="15668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7" name="Equation" r:id="rId11" imgW="1257120" imgH="253800" progId="Equation.3">
                  <p:embed/>
                </p:oleObj>
              </mc:Choice>
              <mc:Fallback>
                <p:oleObj name="Equation" r:id="rId11" imgW="1257120" imgH="253800" progId="Equation.3">
                  <p:embed/>
                  <p:pic>
                    <p:nvPicPr>
                      <p:cNvPr id="3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07" y="1065680"/>
                        <a:ext cx="15668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/>
          <p:cNvSpPr/>
          <p:nvPr/>
        </p:nvSpPr>
        <p:spPr bwMode="auto">
          <a:xfrm>
            <a:off x="4651200" y="3693508"/>
            <a:ext cx="100086" cy="27463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4860000" y="971908"/>
            <a:ext cx="566428" cy="184666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latin typeface="Times New Roman" pitchFamily="18" charset="0"/>
              </a:rPr>
              <a:t>~230 </a:t>
            </a:r>
            <a:r>
              <a:rPr lang="de-DE" altLang="de-DE" sz="1200" b="1" dirty="0" err="1" smtClean="0">
                <a:latin typeface="Times New Roman" pitchFamily="18" charset="0"/>
              </a:rPr>
              <a:t>ns</a:t>
            </a:r>
            <a:endParaRPr lang="de-DE" altLang="de-DE" sz="1200" b="1" dirty="0" smtClean="0">
              <a:latin typeface="Times New Roman" pitchFamily="18" charset="0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3851920" y="719942"/>
            <a:ext cx="4392612" cy="298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211960" y="2924940"/>
                <a:ext cx="1194430" cy="489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400" b="1" i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𝟒𝟖</m:t>
                          </m:r>
                        </m:sub>
                        <m:sup>
                          <m:r>
                            <a:rPr lang="de-DE" sz="2400" b="1" i="0" smtClean="0">
                              <a:latin typeface="Cambria Math"/>
                            </a:rPr>
                            <m:t>𝟗𝟖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i="0" smtClean="0">
                                  <a:latin typeface="Cambria Math"/>
                                </a:rPr>
                                <m:t>𝐂𝐝</m:t>
                              </m:r>
                            </m:e>
                            <m:sub>
                              <m:r>
                                <a:rPr lang="de-DE" sz="2400" b="1" i="0" smtClean="0">
                                  <a:latin typeface="Cambria Math"/>
                                </a:rPr>
                                <m:t>𝟓𝟎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2924940"/>
                <a:ext cx="1194430" cy="48923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llipse 5"/>
          <p:cNvSpPr/>
          <p:nvPr/>
        </p:nvSpPr>
        <p:spPr bwMode="auto">
          <a:xfrm>
            <a:off x="3275856" y="3779942"/>
            <a:ext cx="252000" cy="252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Spin isomers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17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461853" cy="537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37117"/>
            <a:ext cx="189547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4" name="Object 7"/>
          <p:cNvGraphicFramePr>
            <a:graphicFrameLocks noChangeAspect="1"/>
          </p:cNvGraphicFramePr>
          <p:nvPr>
            <p:extLst/>
          </p:nvPr>
        </p:nvGraphicFramePr>
        <p:xfrm>
          <a:off x="5720407" y="5418605"/>
          <a:ext cx="949325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8" name="Equation" r:id="rId5" imgW="761760" imgH="253800" progId="Equation.3">
                  <p:embed/>
                </p:oleObj>
              </mc:Choice>
              <mc:Fallback>
                <p:oleObj name="Equation" r:id="rId5" imgW="761760" imgH="253800" progId="Equation.3">
                  <p:embed/>
                  <p:pic>
                    <p:nvPicPr>
                      <p:cNvPr id="2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5418605"/>
                        <a:ext cx="949325" cy="31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8"/>
          <p:cNvGraphicFramePr>
            <a:graphicFrameLocks noChangeAspect="1"/>
          </p:cNvGraphicFramePr>
          <p:nvPr>
            <p:extLst/>
          </p:nvPr>
        </p:nvGraphicFramePr>
        <p:xfrm>
          <a:off x="5720407" y="3772367"/>
          <a:ext cx="9493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9" name="Equation" r:id="rId7" imgW="761760" imgH="253800" progId="Equation.3">
                  <p:embed/>
                </p:oleObj>
              </mc:Choice>
              <mc:Fallback>
                <p:oleObj name="Equation" r:id="rId7" imgW="761760" imgH="253800" progId="Equation.3">
                  <p:embed/>
                  <p:pic>
                    <p:nvPicPr>
                      <p:cNvPr id="2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3772367"/>
                        <a:ext cx="9493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9"/>
          <p:cNvGraphicFramePr>
            <a:graphicFrameLocks noChangeAspect="1"/>
          </p:cNvGraphicFramePr>
          <p:nvPr>
            <p:extLst/>
          </p:nvPr>
        </p:nvGraphicFramePr>
        <p:xfrm>
          <a:off x="5720407" y="1064092"/>
          <a:ext cx="949325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0" name="Equation" r:id="rId9" imgW="761760" imgH="253800" progId="Equation.3">
                  <p:embed/>
                </p:oleObj>
              </mc:Choice>
              <mc:Fallback>
                <p:oleObj name="Equation" r:id="rId9" imgW="761760" imgH="253800" progId="Equation.3">
                  <p:embed/>
                  <p:pic>
                    <p:nvPicPr>
                      <p:cNvPr id="26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0407" y="1064092"/>
                        <a:ext cx="949325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4860000" y="3743908"/>
            <a:ext cx="566428" cy="184666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~170 </a:t>
            </a:r>
            <a:r>
              <a:rPr lang="de-DE" altLang="de-DE" sz="1200" b="1" dirty="0" err="1" smtClean="0">
                <a:solidFill>
                  <a:srgbClr val="000000"/>
                </a:solidFill>
                <a:latin typeface="Times New Roman" pitchFamily="18" charset="0"/>
              </a:rPr>
              <a:t>ns</a:t>
            </a:r>
            <a:endParaRPr lang="de-DE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4263082" y="2107080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imes New Roman" pitchFamily="18" charset="0"/>
              </a:rPr>
              <a:t>E4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>
            <a:off x="3960000" y="6300000"/>
            <a:ext cx="2576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A.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</a:rPr>
              <a:t>Blazhev</a:t>
            </a: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 et al., Phys.Rev.C69 (2004) 064304</a:t>
            </a:r>
          </a:p>
        </p:txBody>
      </p:sp>
      <p:graphicFrame>
        <p:nvGraphicFramePr>
          <p:cNvPr id="32" name="Object 17"/>
          <p:cNvGraphicFramePr>
            <a:graphicFrameLocks noChangeAspect="1"/>
          </p:cNvGraphicFramePr>
          <p:nvPr>
            <p:extLst/>
          </p:nvPr>
        </p:nvGraphicFramePr>
        <p:xfrm>
          <a:off x="6660207" y="1065680"/>
          <a:ext cx="1566863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1" name="Equation" r:id="rId11" imgW="1257120" imgH="253800" progId="Equation.3">
                  <p:embed/>
                </p:oleObj>
              </mc:Choice>
              <mc:Fallback>
                <p:oleObj name="Equation" r:id="rId11" imgW="1257120" imgH="253800" progId="Equation.3">
                  <p:embed/>
                  <p:pic>
                    <p:nvPicPr>
                      <p:cNvPr id="3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0207" y="1065680"/>
                        <a:ext cx="1566863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4860000" y="971908"/>
            <a:ext cx="566428" cy="184666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0" rIns="36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~230 </a:t>
            </a:r>
            <a:r>
              <a:rPr lang="de-DE" altLang="de-DE" sz="1200" b="1" dirty="0" err="1" smtClean="0">
                <a:solidFill>
                  <a:srgbClr val="000000"/>
                </a:solidFill>
                <a:latin typeface="Times New Roman" pitchFamily="18" charset="0"/>
              </a:rPr>
              <a:t>ns</a:t>
            </a:r>
            <a:endParaRPr lang="de-DE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5580112" y="2219682"/>
                <a:ext cx="1194430" cy="4892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sz="2400" b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𝟒𝟖</m:t>
                          </m:r>
                        </m:sub>
                        <m:sup>
                          <m:r>
                            <a:rPr lang="de-DE" sz="2400" b="1" smtClean="0">
                              <a:solidFill>
                                <a:srgbClr val="000000"/>
                              </a:solidFill>
                              <a:latin typeface="Cambria Math"/>
                            </a:rPr>
                            <m:t>𝟗𝟖</m:t>
                          </m:r>
                        </m:sup>
                        <m:e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b="1" smtClean="0">
                                  <a:solidFill>
                                    <a:srgbClr val="000000"/>
                                  </a:solidFill>
                                  <a:latin typeface="Cambria Math"/>
                                </a:rPr>
                                <m:t>𝐂𝐝</m:t>
                              </m:r>
                            </m:e>
                            <m:sub>
                              <m:r>
                                <a:rPr lang="de-DE" sz="2400" b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𝟓𝟎</m:t>
                              </m:r>
                            </m:sub>
                          </m:sSub>
                        </m:e>
                      </m:sPre>
                    </m:oMath>
                  </m:oMathPara>
                </a14:m>
                <a:endParaRPr lang="en-US" sz="24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2219682"/>
                <a:ext cx="1194430" cy="48923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Gerade Verbindung 2"/>
          <p:cNvCxnSpPr/>
          <p:nvPr/>
        </p:nvCxnSpPr>
        <p:spPr bwMode="auto">
          <a:xfrm>
            <a:off x="3491880" y="3928574"/>
            <a:ext cx="46812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Gerade Verbindung 5"/>
          <p:cNvCxnSpPr/>
          <p:nvPr/>
        </p:nvCxnSpPr>
        <p:spPr bwMode="auto">
          <a:xfrm flipV="1">
            <a:off x="3491880" y="1340766"/>
            <a:ext cx="771202" cy="21602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8"/>
          <p:cNvCxnSpPr/>
          <p:nvPr/>
        </p:nvCxnSpPr>
        <p:spPr bwMode="auto">
          <a:xfrm>
            <a:off x="3059832" y="3501006"/>
            <a:ext cx="43204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00CC"/>
            </a:solidFill>
            <a:prstDash val="lg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Ellipse 16"/>
          <p:cNvSpPr/>
          <p:nvPr/>
        </p:nvSpPr>
        <p:spPr bwMode="auto">
          <a:xfrm>
            <a:off x="3275856" y="3779942"/>
            <a:ext cx="252000" cy="2520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Spin isomers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16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4356000" y="6300000"/>
            <a:ext cx="2576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A.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</a:rPr>
              <a:t>Blazhev</a:t>
            </a: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 et al., Phys.Rev.C69 (2004) 064304</a:t>
            </a: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401" y="699443"/>
            <a:ext cx="3613150" cy="4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5"/>
          <p:cNvSpPr>
            <a:spLocks noChangeAspect="1" noChangeArrowheads="1"/>
          </p:cNvSpPr>
          <p:nvPr/>
        </p:nvSpPr>
        <p:spPr bwMode="auto">
          <a:xfrm>
            <a:off x="4382964" y="699443"/>
            <a:ext cx="965200" cy="4887913"/>
          </a:xfrm>
          <a:prstGeom prst="rect">
            <a:avLst/>
          </a:prstGeom>
          <a:solidFill>
            <a:srgbClr val="0066FF">
              <a:alpha val="39000"/>
            </a:srgbClr>
          </a:solidFill>
          <a:ln w="9525">
            <a:solidFill>
              <a:srgbClr val="2B548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Rectangle 16"/>
          <p:cNvSpPr>
            <a:spLocks noChangeAspect="1" noChangeArrowheads="1"/>
          </p:cNvSpPr>
          <p:nvPr/>
        </p:nvSpPr>
        <p:spPr bwMode="auto">
          <a:xfrm>
            <a:off x="7262689" y="875656"/>
            <a:ext cx="812800" cy="4721225"/>
          </a:xfrm>
          <a:prstGeom prst="rect">
            <a:avLst/>
          </a:prstGeom>
          <a:solidFill>
            <a:srgbClr val="00FF99">
              <a:alpha val="39999"/>
            </a:srgbClr>
          </a:solidFill>
          <a:ln w="9525">
            <a:solidFill>
              <a:srgbClr val="2B548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4355976" y="2648893"/>
            <a:ext cx="9604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l-GR" altLang="de-DE" sz="1400" baseline="-25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π</a:t>
            </a:r>
            <a:r>
              <a:rPr lang="en-US" altLang="de-DE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= 1.3(2)</a:t>
            </a:r>
            <a:endParaRPr lang="el-GR" altLang="de-DE" sz="1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7300789" y="2572693"/>
            <a:ext cx="7540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l-GR" altLang="de-DE" sz="1400" baseline="-250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π</a:t>
            </a:r>
            <a:r>
              <a:rPr lang="en-US" altLang="de-DE" sz="140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= 1.1</a:t>
            </a:r>
            <a:endParaRPr lang="el-GR" altLang="de-DE" sz="140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4356000" y="5904000"/>
            <a:ext cx="29690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66FF"/>
                </a:solidFill>
                <a:latin typeface="Times New Roman" pitchFamily="18" charset="0"/>
              </a:rPr>
              <a:t>ESM: H. </a:t>
            </a:r>
            <a:r>
              <a:rPr lang="en-US" altLang="de-DE" sz="1000" dirty="0" err="1" smtClean="0">
                <a:solidFill>
                  <a:srgbClr val="0066FF"/>
                </a:solidFill>
                <a:latin typeface="Times New Roman" pitchFamily="18" charset="0"/>
              </a:rPr>
              <a:t>Grawe</a:t>
            </a:r>
            <a:r>
              <a:rPr lang="en-US" altLang="de-DE" sz="1000" dirty="0" smtClean="0">
                <a:solidFill>
                  <a:srgbClr val="0066FF"/>
                </a:solidFill>
                <a:latin typeface="Times New Roman" pitchFamily="18" charset="0"/>
              </a:rPr>
              <a:t> et al., NS98  AIP CP 481 (1999) 177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>
                <a:solidFill>
                  <a:srgbClr val="00FF99"/>
                </a:solidFill>
                <a:latin typeface="Times New Roman" pitchFamily="18" charset="0"/>
              </a:rPr>
              <a:t>GDS: </a:t>
            </a:r>
            <a:r>
              <a:rPr lang="en-US" altLang="de-DE" sz="1000" dirty="0" err="1">
                <a:solidFill>
                  <a:srgbClr val="00FF99"/>
                </a:solidFill>
                <a:latin typeface="Times New Roman" pitchFamily="18" charset="0"/>
              </a:rPr>
              <a:t>F.Nowacki</a:t>
            </a:r>
            <a:r>
              <a:rPr lang="en-US" altLang="de-DE" sz="1000" dirty="0">
                <a:solidFill>
                  <a:srgbClr val="00FF99"/>
                </a:solidFill>
                <a:latin typeface="Times New Roman" pitchFamily="18" charset="0"/>
              </a:rPr>
              <a:t>, </a:t>
            </a:r>
            <a:r>
              <a:rPr lang="en-US" altLang="de-DE" sz="1000" dirty="0" err="1">
                <a:solidFill>
                  <a:srgbClr val="00FF99"/>
                </a:solidFill>
                <a:latin typeface="Times New Roman" pitchFamily="18" charset="0"/>
              </a:rPr>
              <a:t>Nuc</a:t>
            </a:r>
            <a:r>
              <a:rPr lang="en-US" altLang="de-DE" sz="1000" dirty="0">
                <a:solidFill>
                  <a:srgbClr val="00FF99"/>
                </a:solidFill>
                <a:latin typeface="Times New Roman" pitchFamily="18" charset="0"/>
              </a:rPr>
              <a:t>. Phys. A 704 (2002) </a:t>
            </a:r>
            <a:r>
              <a:rPr lang="en-US" altLang="de-DE" sz="1000" dirty="0" smtClean="0">
                <a:solidFill>
                  <a:srgbClr val="00FF99"/>
                </a:solidFill>
                <a:latin typeface="Times New Roman" pitchFamily="18" charset="0"/>
              </a:rPr>
              <a:t>223c</a:t>
            </a:r>
            <a:endParaRPr lang="en-US" altLang="de-DE" sz="1000" dirty="0">
              <a:solidFill>
                <a:srgbClr val="00FF99"/>
              </a:solidFill>
              <a:latin typeface="Times New Roman" pitchFamily="18" charset="0"/>
            </a:endParaRPr>
          </a:p>
        </p:txBody>
      </p: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-108520" y="692696"/>
            <a:ext cx="3605213" cy="5343525"/>
            <a:chOff x="1362" y="477"/>
            <a:chExt cx="2271" cy="3366"/>
          </a:xfrm>
        </p:grpSpPr>
        <p:pic>
          <p:nvPicPr>
            <p:cNvPr id="13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7" y="477"/>
              <a:ext cx="1506" cy="3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2" y="477"/>
              <a:ext cx="792" cy="3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Core-excited states in </a:t>
            </a:r>
            <a:r>
              <a:rPr lang="en-US" baseline="30000" dirty="0" smtClean="0"/>
              <a:t>98</a:t>
            </a:r>
            <a:r>
              <a:rPr lang="en-US" dirty="0" smtClean="0"/>
              <a:t>Cd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6302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764704"/>
            <a:ext cx="8926586" cy="5056250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98" y="1887632"/>
            <a:ext cx="3246120" cy="234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with exotic nuclei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57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NUSTAR_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46237"/>
            <a:ext cx="1238250" cy="67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835150" y="836712"/>
            <a:ext cx="5545138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Super</a:t>
            </a:r>
            <a:r>
              <a:rPr lang="de-DE" altLang="de-DE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-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FR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agment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eparator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HI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gh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resolution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SPEC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troscopy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/ </a:t>
            </a:r>
            <a:r>
              <a:rPr lang="de-DE" altLang="de-DE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DE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cay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SPEC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troscopy</a:t>
            </a:r>
            <a:endParaRPr lang="de-DE" altLang="de-DE" sz="1200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Precision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M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easurements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of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very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short-lived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nuclei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with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A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dvanced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T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rapping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ystem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LA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ser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SPEC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troscopy</a:t>
            </a: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R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eaction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with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R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elativistic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R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adioactive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B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eams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(R</a:t>
            </a:r>
            <a:r>
              <a:rPr lang="de-DE" altLang="de-DE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3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B)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EX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otic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nuclei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studied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in 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L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ight-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ion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induced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reactions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at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the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NESR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storage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EL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ectron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-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I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on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cattering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in a Storag</a:t>
            </a:r>
            <a:r>
              <a:rPr lang="de-DE" altLang="de-DE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e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Ring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I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someric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Beams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,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LI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fetimes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and</a:t>
            </a:r>
            <a:r>
              <a:rPr lang="de-DE" altLang="de-DE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MA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sses</a:t>
            </a:r>
            <a:endParaRPr lang="de-DE" altLang="de-DE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8" name="Picture 5" descr="exl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41599"/>
            <a:ext cx="942975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LI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418112"/>
            <a:ext cx="9525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95275" y="1549499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Super-FRS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07950" y="2917924"/>
            <a:ext cx="1539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HISPEC/DESPEC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93688" y="4357787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MATS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3688" y="5510312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LASPEC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629525" y="1422499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R</a:t>
            </a:r>
            <a:r>
              <a:rPr lang="de-DE" altLang="de-DE" sz="1400" baseline="300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3</a:t>
            </a: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B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629525" y="3006824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EXL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7629525" y="4230787"/>
            <a:ext cx="1181100" cy="304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ELISe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629525" y="5399187"/>
            <a:ext cx="1181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ILIMA</a:t>
            </a:r>
          </a:p>
        </p:txBody>
      </p:sp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843062"/>
            <a:ext cx="14573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6" descr="ELIS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367187"/>
            <a:ext cx="9064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 descr="setup_MA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48124"/>
            <a:ext cx="13287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8" descr="laspec-setu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591149"/>
            <a:ext cx="1281113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3" descr="Polyhedron_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27324"/>
            <a:ext cx="931862" cy="93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NU</a:t>
            </a:r>
            <a:r>
              <a:rPr lang="en-US" dirty="0" err="1" smtClean="0"/>
              <a:t>clear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ST</a:t>
            </a:r>
            <a:r>
              <a:rPr lang="en-US" dirty="0" err="1" smtClean="0"/>
              <a:t>ructure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A</a:t>
            </a:r>
            <a:r>
              <a:rPr lang="en-US" dirty="0" smtClean="0"/>
              <a:t>strophysics and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eactions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4716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7"/>
          <p:cNvSpPr>
            <a:spLocks noChangeArrowheads="1"/>
          </p:cNvSpPr>
          <p:nvPr/>
        </p:nvSpPr>
        <p:spPr bwMode="auto">
          <a:xfrm>
            <a:off x="209550" y="764704"/>
            <a:ext cx="8782050" cy="990600"/>
          </a:xfrm>
          <a:prstGeom prst="rect">
            <a:avLst/>
          </a:prstGeom>
          <a:gradFill rotWithShape="1">
            <a:gsLst>
              <a:gs pos="0">
                <a:srgbClr val="FFCCFF">
                  <a:alpha val="60001"/>
                </a:srgbClr>
              </a:gs>
              <a:gs pos="50000">
                <a:srgbClr val="FFF5C2">
                  <a:alpha val="39999"/>
                </a:srgbClr>
              </a:gs>
              <a:gs pos="100000">
                <a:srgbClr val="FFCCFF">
                  <a:alpha val="60001"/>
                </a:srgbClr>
              </a:gs>
            </a:gsLst>
            <a:lin ang="2700000" scaled="1"/>
          </a:gradFill>
          <a:ln w="38100" algn="ctr">
            <a:solidFill>
              <a:srgbClr val="99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503142"/>
            <a:ext cx="479107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233363" y="798042"/>
            <a:ext cx="87026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181E"/>
              </a:buClr>
              <a:buSzPct val="110000"/>
              <a:buFont typeface="Wingdings" pitchFamily="2" charset="2"/>
              <a:buNone/>
              <a:tabLst/>
              <a:defRPr/>
            </a:pPr>
            <a:r>
              <a:rPr kumimoji="0" lang="en-US" altLang="de-DE" sz="2300" b="0" i="0" u="sng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latino Linotype" pitchFamily="18" charset="0"/>
              </a:rPr>
              <a:t>Nuclear Isomer</a:t>
            </a:r>
            <a:r>
              <a:rPr kumimoji="0" lang="en-US" altLang="de-DE" sz="2300" b="0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 – a 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long-lived excited nuclear</a:t>
            </a:r>
            <a:r>
              <a:rPr kumimoji="0" lang="en-US" altLang="de-DE" sz="2300" b="0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 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state (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Palatino Linotype" pitchFamily="18" charset="0"/>
              </a:rPr>
              <a:t>T</a:t>
            </a:r>
            <a:r>
              <a:rPr kumimoji="0" lang="en-US" altLang="de-DE" sz="2300" b="0" i="1" u="none" strike="noStrike" kern="0" cap="none" spc="0" normalizeH="0" baseline="-25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Palatino Linotype" pitchFamily="18" charset="0"/>
              </a:rPr>
              <a:t>1/2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Palatino Linotype" pitchFamily="18" charset="0"/>
              </a:rPr>
              <a:t> &gt; 1 ns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) </a:t>
            </a:r>
          </a:p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3399"/>
              </a:buClr>
              <a:buSzTx/>
              <a:buFontTx/>
              <a:buNone/>
              <a:tabLst/>
              <a:defRPr/>
            </a:pP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                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latino Linotype" pitchFamily="18" charset="0"/>
              </a:rPr>
              <a:t>decays</a:t>
            </a:r>
            <a:r>
              <a:rPr kumimoji="0" lang="en-US" altLang="de-DE" sz="2300" b="0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latino Linotype" pitchFamily="18" charset="0"/>
              </a:rPr>
              <a:t> 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Palatino Linotype" pitchFamily="18" charset="0"/>
              </a:rPr>
              <a:t>by emission of</a:t>
            </a:r>
            <a:r>
              <a:rPr kumimoji="0" lang="en-US" altLang="de-DE" sz="2300" b="0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 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Symbol" pitchFamily="18" charset="2"/>
              </a:rPr>
              <a:t>a, b, g,</a:t>
            </a:r>
            <a:r>
              <a:rPr kumimoji="0" lang="en-US" altLang="de-DE" sz="2300" b="0" i="1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latino Linotype" pitchFamily="18" charset="0"/>
              </a:rPr>
              <a:t> p, fission, cluster</a:t>
            </a:r>
            <a:r>
              <a:rPr kumimoji="0" lang="en-US" altLang="de-DE" sz="2300" b="0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de-DE" sz="2300" b="0" i="0" u="none" strike="noStrike" kern="0" cap="none" spc="0" normalizeH="0" baseline="0" noProof="0" smtClean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Rectangle 31"/>
          <p:cNvSpPr>
            <a:spLocks noChangeArrowheads="1"/>
          </p:cNvSpPr>
          <p:nvPr/>
        </p:nvSpPr>
        <p:spPr bwMode="auto">
          <a:xfrm>
            <a:off x="2505075" y="2796704"/>
            <a:ext cx="4152900" cy="628650"/>
          </a:xfrm>
          <a:prstGeom prst="rect">
            <a:avLst/>
          </a:prstGeom>
          <a:gradFill rotWithShape="0">
            <a:gsLst>
              <a:gs pos="0">
                <a:srgbClr val="CCFFCC"/>
              </a:gs>
              <a:gs pos="50000">
                <a:srgbClr val="FFFFFF"/>
              </a:gs>
              <a:gs pos="100000">
                <a:srgbClr val="CCFFCC"/>
              </a:gs>
            </a:gsLst>
            <a:lin ang="5400000" scaled="1"/>
          </a:gradFill>
          <a:ln w="762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800" smtClean="0">
                <a:solidFill>
                  <a:srgbClr val="000000"/>
                </a:solidFill>
                <a:latin typeface="Times New Roman" pitchFamily="18" charset="0"/>
              </a:rPr>
              <a:t>1/</a:t>
            </a:r>
            <a:r>
              <a:rPr lang="en-US" altLang="de-DE" sz="2800" smtClean="0">
                <a:solidFill>
                  <a:srgbClr val="000000"/>
                </a:solidFill>
                <a:latin typeface="Symbol" pitchFamily="18" charset="2"/>
              </a:rPr>
              <a:t>t </a:t>
            </a:r>
            <a:r>
              <a:rPr lang="en-US" altLang="de-DE" sz="2800" smtClean="0">
                <a:solidFill>
                  <a:srgbClr val="000000"/>
                </a:solidFill>
                <a:latin typeface="Times New Roman" pitchFamily="18" charset="0"/>
              </a:rPr>
              <a:t>~ </a:t>
            </a:r>
            <a:r>
              <a:rPr lang="en-US" altLang="de-DE" sz="2800" b="1" smtClean="0">
                <a:solidFill>
                  <a:srgbClr val="FF0066"/>
                </a:solidFill>
                <a:latin typeface="Times New Roman" pitchFamily="18" charset="0"/>
              </a:rPr>
              <a:t>E</a:t>
            </a:r>
            <a:r>
              <a:rPr lang="en-US" altLang="de-DE" sz="2800" b="1" baseline="-12000" smtClean="0">
                <a:solidFill>
                  <a:srgbClr val="FF0066"/>
                </a:solidFill>
                <a:latin typeface="Symbol" pitchFamily="18" charset="2"/>
              </a:rPr>
              <a:t>g</a:t>
            </a:r>
            <a:r>
              <a:rPr lang="en-US" altLang="de-DE" sz="2800" baseline="-12000" smtClean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altLang="de-DE" sz="2800" baseline="30000" smtClean="0">
                <a:solidFill>
                  <a:srgbClr val="000000"/>
                </a:solidFill>
                <a:latin typeface="Symbol" pitchFamily="18" charset="2"/>
              </a:rPr>
              <a:t>2</a:t>
            </a:r>
            <a:r>
              <a:rPr lang="en-US" altLang="de-DE" sz="2800" b="1" baseline="30000" smtClean="0">
                <a:solidFill>
                  <a:srgbClr val="3333CC"/>
                </a:solidFill>
                <a:latin typeface="Symbol" pitchFamily="18" charset="2"/>
              </a:rPr>
              <a:t>l</a:t>
            </a:r>
            <a:r>
              <a:rPr lang="en-US" altLang="de-DE" sz="2800" baseline="30000" smtClean="0">
                <a:solidFill>
                  <a:srgbClr val="000000"/>
                </a:solidFill>
                <a:latin typeface="Symbol" pitchFamily="18" charset="2"/>
              </a:rPr>
              <a:t>+1</a:t>
            </a:r>
            <a:r>
              <a:rPr lang="en-US" altLang="de-DE" sz="28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de-DE" sz="2800" b="1" smtClean="0">
                <a:solidFill>
                  <a:srgbClr val="000000"/>
                </a:solidFill>
                <a:latin typeface="Times New Roman" pitchFamily="18" charset="0"/>
              </a:rPr>
              <a:t>|&lt; </a:t>
            </a:r>
            <a:r>
              <a:rPr lang="en-US" altLang="de-DE" sz="2800" b="1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altLang="de-DE" sz="2800" b="1" baseline="-12000" smtClean="0">
                <a:solidFill>
                  <a:srgbClr val="000000"/>
                </a:solidFill>
                <a:latin typeface="Times New Roman" pitchFamily="18" charset="0"/>
              </a:rPr>
              <a:t>f </a:t>
            </a:r>
            <a:r>
              <a:rPr lang="en-US" altLang="de-DE" sz="2800" b="1" smtClean="0">
                <a:solidFill>
                  <a:srgbClr val="000000"/>
                </a:solidFill>
                <a:latin typeface="Times New Roman" pitchFamily="18" charset="0"/>
              </a:rPr>
              <a:t>| T | </a:t>
            </a:r>
            <a:r>
              <a:rPr lang="en-US" altLang="de-DE" sz="2800" b="1" smtClean="0">
                <a:solidFill>
                  <a:srgbClr val="000000"/>
                </a:solidFill>
                <a:latin typeface="Symbol" pitchFamily="18" charset="2"/>
              </a:rPr>
              <a:t>y</a:t>
            </a:r>
            <a:r>
              <a:rPr lang="en-US" altLang="de-DE" sz="2800" b="1" baseline="-12000" smtClean="0">
                <a:solidFill>
                  <a:srgbClr val="000000"/>
                </a:solidFill>
                <a:latin typeface="Times New Roman" pitchFamily="18" charset="0"/>
              </a:rPr>
              <a:t>i </a:t>
            </a:r>
            <a:r>
              <a:rPr lang="en-US" altLang="de-DE" sz="2800" b="1" smtClean="0">
                <a:solidFill>
                  <a:srgbClr val="000000"/>
                </a:solidFill>
                <a:latin typeface="Times New Roman" pitchFamily="18" charset="0"/>
              </a:rPr>
              <a:t>&gt;|</a:t>
            </a:r>
          </a:p>
        </p:txBody>
      </p:sp>
      <p:sp>
        <p:nvSpPr>
          <p:cNvPr id="9" name="Text Box 32"/>
          <p:cNvSpPr txBox="1">
            <a:spLocks noChangeArrowheads="1"/>
          </p:cNvSpPr>
          <p:nvPr/>
        </p:nvSpPr>
        <p:spPr bwMode="auto">
          <a:xfrm>
            <a:off x="1131888" y="1985492"/>
            <a:ext cx="7831137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b="1" i="1" dirty="0" smtClean="0">
                <a:solidFill>
                  <a:srgbClr val="000000"/>
                </a:solidFill>
                <a:latin typeface="Palatino" pitchFamily="18" charset="0"/>
              </a:rPr>
              <a:t>The first one discovered by O. Hahn in Berlin in 1921 – decay of </a:t>
            </a:r>
            <a:r>
              <a:rPr lang="en-US" altLang="de-DE" b="1" i="1" baseline="30000" dirty="0" smtClean="0">
                <a:solidFill>
                  <a:srgbClr val="000000"/>
                </a:solidFill>
                <a:latin typeface="Palatino" pitchFamily="18" charset="0"/>
              </a:rPr>
              <a:t>234</a:t>
            </a:r>
            <a:r>
              <a:rPr lang="en-US" altLang="de-DE" b="1" i="1" dirty="0" smtClean="0">
                <a:solidFill>
                  <a:srgbClr val="000000"/>
                </a:solidFill>
                <a:latin typeface="Palatino" pitchFamily="18" charset="0"/>
              </a:rPr>
              <a:t>Pa (70 s)</a:t>
            </a:r>
          </a:p>
          <a:p>
            <a:pPr algn="ctr" eaLnBrk="0" fontAlgn="base" hangingPunct="0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de-DE" b="1" i="1" dirty="0" smtClean="0">
                <a:solidFill>
                  <a:srgbClr val="000000"/>
                </a:solidFill>
                <a:latin typeface="Palatino" pitchFamily="18" charset="0"/>
              </a:rPr>
              <a:t>von </a:t>
            </a:r>
            <a:r>
              <a:rPr lang="en-US" altLang="de-DE" b="1" i="1" dirty="0" err="1" smtClean="0">
                <a:solidFill>
                  <a:srgbClr val="000000"/>
                </a:solidFill>
                <a:latin typeface="Palatino" pitchFamily="18" charset="0"/>
              </a:rPr>
              <a:t>Weizsacker</a:t>
            </a:r>
            <a:r>
              <a:rPr lang="en-US" altLang="de-DE" b="1" i="1" dirty="0" smtClean="0">
                <a:solidFill>
                  <a:srgbClr val="000000"/>
                </a:solidFill>
                <a:latin typeface="Palatino" pitchFamily="18" charset="0"/>
              </a:rPr>
              <a:t>, A. Bohr &amp; B. Mottelson</a:t>
            </a:r>
            <a:r>
              <a:rPr lang="en-US" altLang="de-DE" sz="1000" b="1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27" name="Oval 178"/>
          <p:cNvSpPr>
            <a:spLocks noChangeAspect="1" noChangeArrowheads="1"/>
          </p:cNvSpPr>
          <p:nvPr/>
        </p:nvSpPr>
        <p:spPr bwMode="auto">
          <a:xfrm>
            <a:off x="1017588" y="4244504"/>
            <a:ext cx="241300" cy="241300"/>
          </a:xfrm>
          <a:prstGeom prst="ellipse">
            <a:avLst/>
          </a:prstGeom>
          <a:gradFill rotWithShape="1">
            <a:gsLst>
              <a:gs pos="0">
                <a:srgbClr val="B2B2B2"/>
              </a:gs>
              <a:gs pos="100000">
                <a:srgbClr val="B2B2B2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8" name="Oval 179"/>
          <p:cNvSpPr>
            <a:spLocks noChangeAspect="1" noChangeArrowheads="1"/>
          </p:cNvSpPr>
          <p:nvPr/>
        </p:nvSpPr>
        <p:spPr bwMode="auto">
          <a:xfrm>
            <a:off x="1541463" y="4269904"/>
            <a:ext cx="366712" cy="184150"/>
          </a:xfrm>
          <a:prstGeom prst="ellipse">
            <a:avLst/>
          </a:prstGeom>
          <a:gradFill rotWithShape="1">
            <a:gsLst>
              <a:gs pos="0">
                <a:srgbClr val="B2B2B2"/>
              </a:gs>
              <a:gs pos="100000">
                <a:srgbClr val="B2B2B2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9" name="Rectangle 268"/>
          <p:cNvSpPr>
            <a:spLocks noChangeArrowheads="1"/>
          </p:cNvSpPr>
          <p:nvPr/>
        </p:nvSpPr>
        <p:spPr bwMode="auto">
          <a:xfrm>
            <a:off x="1042988" y="3646017"/>
            <a:ext cx="4175125" cy="431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30" name="Group 271"/>
          <p:cNvGrpSpPr>
            <a:grpSpLocks/>
          </p:cNvGrpSpPr>
          <p:nvPr/>
        </p:nvGrpSpPr>
        <p:grpSpPr bwMode="auto">
          <a:xfrm>
            <a:off x="2411413" y="3909542"/>
            <a:ext cx="384175" cy="706437"/>
            <a:chOff x="2003" y="4564"/>
            <a:chExt cx="242" cy="445"/>
          </a:xfrm>
        </p:grpSpPr>
        <p:sp>
          <p:nvSpPr>
            <p:cNvPr id="31" name="Line 205"/>
            <p:cNvSpPr>
              <a:spLocks noChangeShapeType="1"/>
            </p:cNvSpPr>
            <p:nvPr/>
          </p:nvSpPr>
          <p:spPr bwMode="auto">
            <a:xfrm flipV="1">
              <a:off x="2119" y="4688"/>
              <a:ext cx="2" cy="1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2" name="Group 187"/>
            <p:cNvGrpSpPr>
              <a:grpSpLocks noChangeAspect="1"/>
            </p:cNvGrpSpPr>
            <p:nvPr/>
          </p:nvGrpSpPr>
          <p:grpSpPr bwMode="auto">
            <a:xfrm>
              <a:off x="2020" y="4830"/>
              <a:ext cx="186" cy="23"/>
              <a:chOff x="1116" y="2228"/>
              <a:chExt cx="420" cy="56"/>
            </a:xfrm>
          </p:grpSpPr>
          <p:sp>
            <p:nvSpPr>
              <p:cNvPr id="52" name="Arc 188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3" name="Arc 189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3" name="Group 184"/>
            <p:cNvGrpSpPr>
              <a:grpSpLocks noChangeAspect="1"/>
            </p:cNvGrpSpPr>
            <p:nvPr/>
          </p:nvGrpSpPr>
          <p:grpSpPr bwMode="auto">
            <a:xfrm>
              <a:off x="2024" y="4810"/>
              <a:ext cx="186" cy="23"/>
              <a:chOff x="1116" y="2228"/>
              <a:chExt cx="420" cy="56"/>
            </a:xfrm>
          </p:grpSpPr>
          <p:sp>
            <p:nvSpPr>
              <p:cNvPr id="50" name="Arc 185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1" name="Arc 186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34" name="Line 183"/>
            <p:cNvSpPr>
              <a:spLocks noChangeShapeType="1"/>
            </p:cNvSpPr>
            <p:nvPr/>
          </p:nvSpPr>
          <p:spPr bwMode="auto">
            <a:xfrm>
              <a:off x="2119" y="4885"/>
              <a:ext cx="2" cy="12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5" name="Oval 190"/>
            <p:cNvSpPr>
              <a:spLocks noChangeAspect="1" noChangeArrowheads="1"/>
            </p:cNvSpPr>
            <p:nvPr/>
          </p:nvSpPr>
          <p:spPr bwMode="auto">
            <a:xfrm>
              <a:off x="2053" y="4790"/>
              <a:ext cx="127" cy="115"/>
            </a:xfrm>
            <a:prstGeom prst="ellipse">
              <a:avLst/>
            </a:prstGeom>
            <a:gradFill rotWithShape="1">
              <a:gsLst>
                <a:gs pos="0">
                  <a:srgbClr val="969696">
                    <a:gamma/>
                    <a:shade val="46275"/>
                    <a:invGamma/>
                  </a:srgbClr>
                </a:gs>
                <a:gs pos="100000">
                  <a:srgbClr val="969696"/>
                </a:gs>
              </a:gsLst>
              <a:lin ang="189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6" name="Text Box 206"/>
            <p:cNvSpPr txBox="1">
              <a:spLocks noChangeArrowheads="1"/>
            </p:cNvSpPr>
            <p:nvPr/>
          </p:nvSpPr>
          <p:spPr bwMode="auto">
            <a:xfrm>
              <a:off x="2003" y="4564"/>
              <a:ext cx="24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FF0000"/>
                  </a:solidFill>
                  <a:latin typeface="Times New Roman" pitchFamily="18" charset="0"/>
                </a:rPr>
                <a:t>J=0</a:t>
              </a:r>
            </a:p>
          </p:txBody>
        </p:sp>
        <p:sp>
          <p:nvSpPr>
            <p:cNvPr id="37" name="Arc 192"/>
            <p:cNvSpPr>
              <a:spLocks noChangeAspect="1"/>
            </p:cNvSpPr>
            <p:nvPr/>
          </p:nvSpPr>
          <p:spPr bwMode="auto">
            <a:xfrm flipH="1" flipV="1">
              <a:off x="2018" y="4836"/>
              <a:ext cx="94" cy="2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38" name="Arc 193"/>
            <p:cNvSpPr>
              <a:spLocks noChangeAspect="1"/>
            </p:cNvSpPr>
            <p:nvPr/>
          </p:nvSpPr>
          <p:spPr bwMode="auto">
            <a:xfrm flipV="1">
              <a:off x="2112" y="4836"/>
              <a:ext cx="94" cy="2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39" name="Group 194"/>
            <p:cNvGrpSpPr>
              <a:grpSpLocks noChangeAspect="1"/>
            </p:cNvGrpSpPr>
            <p:nvPr/>
          </p:nvGrpSpPr>
          <p:grpSpPr bwMode="auto">
            <a:xfrm>
              <a:off x="2017" y="4854"/>
              <a:ext cx="193" cy="23"/>
              <a:chOff x="1112" y="2284"/>
              <a:chExt cx="424" cy="56"/>
            </a:xfrm>
          </p:grpSpPr>
          <p:sp>
            <p:nvSpPr>
              <p:cNvPr id="48" name="Arc 195"/>
              <p:cNvSpPr>
                <a:spLocks noChangeAspect="1"/>
              </p:cNvSpPr>
              <p:nvPr/>
            </p:nvSpPr>
            <p:spPr bwMode="auto">
              <a:xfrm flipH="1" flipV="1">
                <a:off x="1112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Arc 196"/>
              <p:cNvSpPr>
                <a:spLocks noChangeAspect="1"/>
              </p:cNvSpPr>
              <p:nvPr/>
            </p:nvSpPr>
            <p:spPr bwMode="auto">
              <a:xfrm flipV="1">
                <a:off x="1324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40" name="Oval 198"/>
            <p:cNvSpPr>
              <a:spLocks noChangeAspect="1" noChangeArrowheads="1"/>
            </p:cNvSpPr>
            <p:nvPr/>
          </p:nvSpPr>
          <p:spPr bwMode="auto">
            <a:xfrm>
              <a:off x="2154" y="4856"/>
              <a:ext cx="25" cy="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41" name="Group 199"/>
            <p:cNvGrpSpPr>
              <a:grpSpLocks noChangeAspect="1"/>
            </p:cNvGrpSpPr>
            <p:nvPr/>
          </p:nvGrpSpPr>
          <p:grpSpPr bwMode="auto">
            <a:xfrm>
              <a:off x="2074" y="4846"/>
              <a:ext cx="20" cy="27"/>
              <a:chOff x="1002" y="2396"/>
              <a:chExt cx="28" cy="42"/>
            </a:xfrm>
          </p:grpSpPr>
          <p:sp>
            <p:nvSpPr>
              <p:cNvPr id="46" name="Line 200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Line 201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42" name="Group 202"/>
            <p:cNvGrpSpPr>
              <a:grpSpLocks noChangeAspect="1"/>
            </p:cNvGrpSpPr>
            <p:nvPr/>
          </p:nvGrpSpPr>
          <p:grpSpPr bwMode="auto">
            <a:xfrm flipH="1">
              <a:off x="2126" y="4860"/>
              <a:ext cx="20" cy="27"/>
              <a:chOff x="1002" y="2396"/>
              <a:chExt cx="28" cy="42"/>
            </a:xfrm>
          </p:grpSpPr>
          <p:sp>
            <p:nvSpPr>
              <p:cNvPr id="44" name="Line 203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5" name="Line 204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43" name="Oval 269"/>
            <p:cNvSpPr>
              <a:spLocks noChangeAspect="1" noChangeArrowheads="1"/>
            </p:cNvSpPr>
            <p:nvPr/>
          </p:nvSpPr>
          <p:spPr bwMode="auto">
            <a:xfrm>
              <a:off x="2039" y="4840"/>
              <a:ext cx="25" cy="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54" name="Group 272"/>
          <p:cNvGrpSpPr>
            <a:grpSpLocks/>
          </p:cNvGrpSpPr>
          <p:nvPr/>
        </p:nvGrpSpPr>
        <p:grpSpPr bwMode="auto">
          <a:xfrm>
            <a:off x="2987675" y="3838104"/>
            <a:ext cx="411163" cy="601663"/>
            <a:chOff x="2485" y="4519"/>
            <a:chExt cx="259" cy="379"/>
          </a:xfrm>
        </p:grpSpPr>
        <p:sp>
          <p:nvSpPr>
            <p:cNvPr id="55" name="Line 221"/>
            <p:cNvSpPr>
              <a:spLocks noChangeShapeType="1"/>
            </p:cNvSpPr>
            <p:nvPr/>
          </p:nvSpPr>
          <p:spPr bwMode="auto">
            <a:xfrm flipH="1" flipV="1">
              <a:off x="2584" y="4672"/>
              <a:ext cx="22" cy="1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56" name="Line 231"/>
            <p:cNvSpPr>
              <a:spLocks noChangeShapeType="1"/>
            </p:cNvSpPr>
            <p:nvPr/>
          </p:nvSpPr>
          <p:spPr bwMode="auto">
            <a:xfrm flipV="1">
              <a:off x="2625" y="4672"/>
              <a:ext cx="22" cy="119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57" name="Group 209"/>
            <p:cNvGrpSpPr>
              <a:grpSpLocks noChangeAspect="1"/>
            </p:cNvGrpSpPr>
            <p:nvPr/>
          </p:nvGrpSpPr>
          <p:grpSpPr bwMode="auto">
            <a:xfrm rot="21233069" flipH="1">
              <a:off x="2517" y="4815"/>
              <a:ext cx="188" cy="23"/>
              <a:chOff x="1116" y="2228"/>
              <a:chExt cx="420" cy="56"/>
            </a:xfrm>
          </p:grpSpPr>
          <p:sp>
            <p:nvSpPr>
              <p:cNvPr id="77" name="Arc 210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8" name="Arc 211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58" name="Group 212"/>
            <p:cNvGrpSpPr>
              <a:grpSpLocks noChangeAspect="1"/>
            </p:cNvGrpSpPr>
            <p:nvPr/>
          </p:nvGrpSpPr>
          <p:grpSpPr bwMode="auto">
            <a:xfrm rot="366931">
              <a:off x="2517" y="4815"/>
              <a:ext cx="188" cy="23"/>
              <a:chOff x="1116" y="2228"/>
              <a:chExt cx="420" cy="56"/>
            </a:xfrm>
          </p:grpSpPr>
          <p:sp>
            <p:nvSpPr>
              <p:cNvPr id="75" name="Arc 213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6" name="Arc 214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59" name="Oval 215"/>
            <p:cNvSpPr>
              <a:spLocks noChangeAspect="1" noChangeArrowheads="1"/>
            </p:cNvSpPr>
            <p:nvPr/>
          </p:nvSpPr>
          <p:spPr bwMode="auto">
            <a:xfrm>
              <a:off x="2550" y="4783"/>
              <a:ext cx="127" cy="115"/>
            </a:xfrm>
            <a:prstGeom prst="ellipse">
              <a:avLst/>
            </a:prstGeom>
            <a:gradFill rotWithShape="1">
              <a:gsLst>
                <a:gs pos="0">
                  <a:srgbClr val="969696">
                    <a:gamma/>
                    <a:shade val="46275"/>
                    <a:invGamma/>
                  </a:srgbClr>
                </a:gs>
                <a:gs pos="100000">
                  <a:srgbClr val="969696"/>
                </a:gs>
              </a:gsLst>
              <a:lin ang="189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60" name="Group 216"/>
            <p:cNvGrpSpPr>
              <a:grpSpLocks noChangeAspect="1"/>
            </p:cNvGrpSpPr>
            <p:nvPr/>
          </p:nvGrpSpPr>
          <p:grpSpPr bwMode="auto">
            <a:xfrm rot="366931">
              <a:off x="2517" y="4840"/>
              <a:ext cx="188" cy="23"/>
              <a:chOff x="1112" y="2284"/>
              <a:chExt cx="424" cy="56"/>
            </a:xfrm>
          </p:grpSpPr>
          <p:sp>
            <p:nvSpPr>
              <p:cNvPr id="73" name="Arc 217"/>
              <p:cNvSpPr>
                <a:spLocks noChangeAspect="1"/>
              </p:cNvSpPr>
              <p:nvPr/>
            </p:nvSpPr>
            <p:spPr bwMode="auto">
              <a:xfrm flipH="1" flipV="1">
                <a:off x="1112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4" name="Arc 218"/>
              <p:cNvSpPr>
                <a:spLocks noChangeAspect="1"/>
              </p:cNvSpPr>
              <p:nvPr/>
            </p:nvSpPr>
            <p:spPr bwMode="auto">
              <a:xfrm flipV="1">
                <a:off x="1324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61" name="Group 222"/>
            <p:cNvGrpSpPr>
              <a:grpSpLocks noChangeAspect="1"/>
            </p:cNvGrpSpPr>
            <p:nvPr/>
          </p:nvGrpSpPr>
          <p:grpSpPr bwMode="auto">
            <a:xfrm rot="21233069" flipH="1">
              <a:off x="2517" y="4839"/>
              <a:ext cx="193" cy="23"/>
              <a:chOff x="1112" y="2284"/>
              <a:chExt cx="424" cy="56"/>
            </a:xfrm>
          </p:grpSpPr>
          <p:sp>
            <p:nvSpPr>
              <p:cNvPr id="71" name="Arc 223"/>
              <p:cNvSpPr>
                <a:spLocks noChangeAspect="1"/>
              </p:cNvSpPr>
              <p:nvPr/>
            </p:nvSpPr>
            <p:spPr bwMode="auto">
              <a:xfrm flipH="1" flipV="1">
                <a:off x="1112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2" name="Arc 224"/>
              <p:cNvSpPr>
                <a:spLocks noChangeAspect="1"/>
              </p:cNvSpPr>
              <p:nvPr/>
            </p:nvSpPr>
            <p:spPr bwMode="auto">
              <a:xfrm flipV="1">
                <a:off x="1324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62" name="Group 225"/>
            <p:cNvGrpSpPr>
              <a:grpSpLocks noChangeAspect="1"/>
            </p:cNvGrpSpPr>
            <p:nvPr/>
          </p:nvGrpSpPr>
          <p:grpSpPr bwMode="auto">
            <a:xfrm>
              <a:off x="2561" y="4851"/>
              <a:ext cx="20" cy="27"/>
              <a:chOff x="1002" y="2396"/>
              <a:chExt cx="28" cy="42"/>
            </a:xfrm>
          </p:grpSpPr>
          <p:sp>
            <p:nvSpPr>
              <p:cNvPr id="69" name="Line 226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70" name="Line 227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63" name="Group 228"/>
            <p:cNvGrpSpPr>
              <a:grpSpLocks noChangeAspect="1"/>
            </p:cNvGrpSpPr>
            <p:nvPr/>
          </p:nvGrpSpPr>
          <p:grpSpPr bwMode="auto">
            <a:xfrm>
              <a:off x="2679" y="4846"/>
              <a:ext cx="20" cy="28"/>
              <a:chOff x="1002" y="2396"/>
              <a:chExt cx="28" cy="42"/>
            </a:xfrm>
          </p:grpSpPr>
          <p:sp>
            <p:nvSpPr>
              <p:cNvPr id="67" name="Line 229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8" name="Line 230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64" name="Text Box 232"/>
            <p:cNvSpPr txBox="1">
              <a:spLocks noChangeArrowheads="1"/>
            </p:cNvSpPr>
            <p:nvPr/>
          </p:nvSpPr>
          <p:spPr bwMode="auto">
            <a:xfrm>
              <a:off x="2485" y="4519"/>
              <a:ext cx="25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FF0000"/>
                  </a:solidFill>
                  <a:latin typeface="Times New Roman" pitchFamily="18" charset="0"/>
                </a:rPr>
                <a:t>J</a:t>
              </a:r>
              <a:r>
                <a:rPr lang="en-US" altLang="de-DE" sz="1000" b="1" baseline="-25000" smtClean="0">
                  <a:solidFill>
                    <a:srgbClr val="FF0000"/>
                  </a:solidFill>
                  <a:latin typeface="Times New Roman" pitchFamily="18" charset="0"/>
                </a:rPr>
                <a:t>max</a:t>
              </a:r>
            </a:p>
          </p:txBody>
        </p:sp>
        <p:sp>
          <p:nvSpPr>
            <p:cNvPr id="65" name="Oval 219"/>
            <p:cNvSpPr>
              <a:spLocks noChangeAspect="1" noChangeArrowheads="1"/>
            </p:cNvSpPr>
            <p:nvPr/>
          </p:nvSpPr>
          <p:spPr bwMode="auto">
            <a:xfrm>
              <a:off x="2527" y="4849"/>
              <a:ext cx="25" cy="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6" name="Oval 220"/>
            <p:cNvSpPr>
              <a:spLocks noChangeAspect="1" noChangeArrowheads="1"/>
            </p:cNvSpPr>
            <p:nvPr/>
          </p:nvSpPr>
          <p:spPr bwMode="auto">
            <a:xfrm>
              <a:off x="2653" y="4851"/>
              <a:ext cx="25" cy="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79" name="Group 274"/>
          <p:cNvGrpSpPr>
            <a:grpSpLocks/>
          </p:cNvGrpSpPr>
          <p:nvPr/>
        </p:nvGrpSpPr>
        <p:grpSpPr bwMode="auto">
          <a:xfrm>
            <a:off x="4670425" y="4185767"/>
            <a:ext cx="838200" cy="515937"/>
            <a:chOff x="4105" y="4734"/>
            <a:chExt cx="528" cy="325"/>
          </a:xfrm>
        </p:grpSpPr>
        <p:sp>
          <p:nvSpPr>
            <p:cNvPr id="80" name="Line 235"/>
            <p:cNvSpPr>
              <a:spLocks noChangeAspect="1" noChangeShapeType="1"/>
            </p:cNvSpPr>
            <p:nvPr/>
          </p:nvSpPr>
          <p:spPr bwMode="auto">
            <a:xfrm>
              <a:off x="4286" y="4819"/>
              <a:ext cx="22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81" name="Group 239"/>
            <p:cNvGrpSpPr>
              <a:grpSpLocks noChangeAspect="1"/>
            </p:cNvGrpSpPr>
            <p:nvPr/>
          </p:nvGrpSpPr>
          <p:grpSpPr bwMode="auto">
            <a:xfrm rot="5033069" flipH="1">
              <a:off x="4136" y="4819"/>
              <a:ext cx="188" cy="23"/>
              <a:chOff x="1116" y="2228"/>
              <a:chExt cx="420" cy="56"/>
            </a:xfrm>
          </p:grpSpPr>
          <p:sp>
            <p:nvSpPr>
              <p:cNvPr id="104" name="Arc 240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5" name="Arc 241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82" name="Group 245"/>
            <p:cNvGrpSpPr>
              <a:grpSpLocks noChangeAspect="1"/>
            </p:cNvGrpSpPr>
            <p:nvPr/>
          </p:nvGrpSpPr>
          <p:grpSpPr bwMode="auto">
            <a:xfrm rot="5880000">
              <a:off x="4110" y="4817"/>
              <a:ext cx="188" cy="23"/>
              <a:chOff x="1112" y="2284"/>
              <a:chExt cx="424" cy="56"/>
            </a:xfrm>
          </p:grpSpPr>
          <p:sp>
            <p:nvSpPr>
              <p:cNvPr id="102" name="Arc 246"/>
              <p:cNvSpPr>
                <a:spLocks noChangeAspect="1"/>
              </p:cNvSpPr>
              <p:nvPr/>
            </p:nvSpPr>
            <p:spPr bwMode="auto">
              <a:xfrm flipH="1" flipV="1">
                <a:off x="1112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3" name="Arc 247"/>
              <p:cNvSpPr>
                <a:spLocks noChangeAspect="1"/>
              </p:cNvSpPr>
              <p:nvPr/>
            </p:nvSpPr>
            <p:spPr bwMode="auto">
              <a:xfrm flipV="1">
                <a:off x="1324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3" name="Oval 234"/>
            <p:cNvSpPr>
              <a:spLocks noChangeAspect="1" noChangeArrowheads="1"/>
            </p:cNvSpPr>
            <p:nvPr/>
          </p:nvSpPr>
          <p:spPr bwMode="auto">
            <a:xfrm>
              <a:off x="4105" y="4765"/>
              <a:ext cx="231" cy="116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4" name="Oval 236"/>
            <p:cNvSpPr>
              <a:spLocks noChangeAspect="1" noChangeArrowheads="1"/>
            </p:cNvSpPr>
            <p:nvPr/>
          </p:nvSpPr>
          <p:spPr bwMode="auto">
            <a:xfrm rot="5400000">
              <a:off x="4308" y="4803"/>
              <a:ext cx="193" cy="56"/>
            </a:xfrm>
            <a:prstGeom prst="ellips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5" name="Line 237"/>
            <p:cNvSpPr>
              <a:spLocks noChangeAspect="1" noChangeShapeType="1"/>
            </p:cNvSpPr>
            <p:nvPr/>
          </p:nvSpPr>
          <p:spPr bwMode="auto">
            <a:xfrm rot="16800000">
              <a:off x="4411" y="4869"/>
              <a:ext cx="36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86" name="Group 242"/>
            <p:cNvGrpSpPr>
              <a:grpSpLocks noChangeAspect="1"/>
            </p:cNvGrpSpPr>
            <p:nvPr/>
          </p:nvGrpSpPr>
          <p:grpSpPr bwMode="auto">
            <a:xfrm rot="5880000">
              <a:off x="4136" y="4819"/>
              <a:ext cx="188" cy="23"/>
              <a:chOff x="1116" y="2228"/>
              <a:chExt cx="420" cy="56"/>
            </a:xfrm>
          </p:grpSpPr>
          <p:sp>
            <p:nvSpPr>
              <p:cNvPr id="100" name="Arc 243"/>
              <p:cNvSpPr>
                <a:spLocks noChangeAspect="1"/>
              </p:cNvSpPr>
              <p:nvPr/>
            </p:nvSpPr>
            <p:spPr bwMode="auto">
              <a:xfrm flipH="1">
                <a:off x="1116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01" name="Arc 244"/>
              <p:cNvSpPr>
                <a:spLocks noChangeAspect="1"/>
              </p:cNvSpPr>
              <p:nvPr/>
            </p:nvSpPr>
            <p:spPr bwMode="auto">
              <a:xfrm>
                <a:off x="1324" y="2228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7" name="Oval 249"/>
            <p:cNvSpPr>
              <a:spLocks noChangeAspect="1" noChangeArrowheads="1"/>
            </p:cNvSpPr>
            <p:nvPr/>
          </p:nvSpPr>
          <p:spPr bwMode="auto">
            <a:xfrm rot="5400000">
              <a:off x="4227" y="4828"/>
              <a:ext cx="25" cy="2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88" name="Group 250"/>
            <p:cNvGrpSpPr>
              <a:grpSpLocks noChangeAspect="1"/>
            </p:cNvGrpSpPr>
            <p:nvPr/>
          </p:nvGrpSpPr>
          <p:grpSpPr bwMode="auto">
            <a:xfrm rot="5033069" flipH="1">
              <a:off x="4107" y="4819"/>
              <a:ext cx="193" cy="23"/>
              <a:chOff x="1112" y="2284"/>
              <a:chExt cx="424" cy="56"/>
            </a:xfrm>
          </p:grpSpPr>
          <p:sp>
            <p:nvSpPr>
              <p:cNvPr id="98" name="Arc 251"/>
              <p:cNvSpPr>
                <a:spLocks noChangeAspect="1"/>
              </p:cNvSpPr>
              <p:nvPr/>
            </p:nvSpPr>
            <p:spPr bwMode="auto">
              <a:xfrm flipH="1" flipV="1">
                <a:off x="1112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9" name="Arc 252"/>
              <p:cNvSpPr>
                <a:spLocks noChangeAspect="1"/>
              </p:cNvSpPr>
              <p:nvPr/>
            </p:nvSpPr>
            <p:spPr bwMode="auto">
              <a:xfrm flipV="1">
                <a:off x="1324" y="2284"/>
                <a:ext cx="212" cy="56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89" name="Group 253"/>
            <p:cNvGrpSpPr>
              <a:grpSpLocks noChangeAspect="1"/>
            </p:cNvGrpSpPr>
            <p:nvPr/>
          </p:nvGrpSpPr>
          <p:grpSpPr bwMode="auto">
            <a:xfrm rot="5400000">
              <a:off x="4180" y="4778"/>
              <a:ext cx="20" cy="27"/>
              <a:chOff x="1002" y="2396"/>
              <a:chExt cx="28" cy="42"/>
            </a:xfrm>
          </p:grpSpPr>
          <p:sp>
            <p:nvSpPr>
              <p:cNvPr id="96" name="Line 254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7" name="Line 255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90" name="Group 256"/>
            <p:cNvGrpSpPr>
              <a:grpSpLocks noChangeAspect="1"/>
            </p:cNvGrpSpPr>
            <p:nvPr/>
          </p:nvGrpSpPr>
          <p:grpSpPr bwMode="auto">
            <a:xfrm rot="5400000">
              <a:off x="4227" y="4862"/>
              <a:ext cx="20" cy="28"/>
              <a:chOff x="1002" y="2396"/>
              <a:chExt cx="28" cy="42"/>
            </a:xfrm>
          </p:grpSpPr>
          <p:sp>
            <p:nvSpPr>
              <p:cNvPr id="94" name="Line 257"/>
              <p:cNvSpPr>
                <a:spLocks noChangeAspect="1" noChangeShapeType="1"/>
              </p:cNvSpPr>
              <p:nvPr/>
            </p:nvSpPr>
            <p:spPr bwMode="auto">
              <a:xfrm>
                <a:off x="1002" y="2396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95" name="Line 258"/>
              <p:cNvSpPr>
                <a:spLocks noChangeAspect="1" noChangeShapeType="1"/>
              </p:cNvSpPr>
              <p:nvPr/>
            </p:nvSpPr>
            <p:spPr bwMode="auto">
              <a:xfrm flipH="1">
                <a:off x="1002" y="2418"/>
                <a:ext cx="28" cy="2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91" name="Text Box 259"/>
            <p:cNvSpPr txBox="1">
              <a:spLocks noChangeArrowheads="1"/>
            </p:cNvSpPr>
            <p:nvPr/>
          </p:nvSpPr>
          <p:spPr bwMode="auto">
            <a:xfrm>
              <a:off x="4105" y="4905"/>
              <a:ext cx="281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FF"/>
                  </a:solidFill>
                  <a:latin typeface="Times New Roman" pitchFamily="18" charset="0"/>
                </a:rPr>
                <a:t>K</a:t>
              </a:r>
              <a:r>
                <a:rPr lang="en-US" altLang="de-DE" sz="1000" b="1" baseline="-25000" smtClean="0">
                  <a:solidFill>
                    <a:srgbClr val="0000FF"/>
                  </a:solidFill>
                  <a:latin typeface="Times New Roman" pitchFamily="18" charset="0"/>
                </a:rPr>
                <a:t>max</a:t>
              </a:r>
            </a:p>
          </p:txBody>
        </p:sp>
        <p:sp>
          <p:nvSpPr>
            <p:cNvPr id="92" name="Text Box 260"/>
            <p:cNvSpPr txBox="1">
              <a:spLocks noChangeArrowheads="1"/>
            </p:cNvSpPr>
            <p:nvPr/>
          </p:nvSpPr>
          <p:spPr bwMode="auto">
            <a:xfrm>
              <a:off x="4477" y="4745"/>
              <a:ext cx="1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FF0000"/>
                  </a:solidFill>
                  <a:latin typeface="Times New Roman" pitchFamily="18" charset="0"/>
                </a:rPr>
                <a:t>J</a:t>
              </a:r>
            </a:p>
          </p:txBody>
        </p:sp>
        <p:sp>
          <p:nvSpPr>
            <p:cNvPr id="93" name="Oval 248"/>
            <p:cNvSpPr>
              <a:spLocks noChangeAspect="1" noChangeArrowheads="1"/>
            </p:cNvSpPr>
            <p:nvPr/>
          </p:nvSpPr>
          <p:spPr bwMode="auto">
            <a:xfrm rot="5400000">
              <a:off x="4182" y="4734"/>
              <a:ext cx="25" cy="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106" name="Group 273"/>
          <p:cNvGrpSpPr>
            <a:grpSpLocks/>
          </p:cNvGrpSpPr>
          <p:nvPr/>
        </p:nvGrpSpPr>
        <p:grpSpPr bwMode="auto">
          <a:xfrm>
            <a:off x="4008438" y="3707929"/>
            <a:ext cx="419100" cy="922338"/>
            <a:chOff x="3237" y="4455"/>
            <a:chExt cx="264" cy="581"/>
          </a:xfrm>
        </p:grpSpPr>
        <p:sp>
          <p:nvSpPr>
            <p:cNvPr id="107" name="Line 267"/>
            <p:cNvSpPr>
              <a:spLocks noChangeAspect="1" noChangeShapeType="1"/>
            </p:cNvSpPr>
            <p:nvPr/>
          </p:nvSpPr>
          <p:spPr bwMode="auto">
            <a:xfrm rot="16200000">
              <a:off x="3241" y="4715"/>
              <a:ext cx="227" cy="1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8" name="Oval 262"/>
            <p:cNvSpPr>
              <a:spLocks noChangeAspect="1" noChangeArrowheads="1"/>
            </p:cNvSpPr>
            <p:nvPr/>
          </p:nvSpPr>
          <p:spPr bwMode="auto">
            <a:xfrm>
              <a:off x="3243" y="4791"/>
              <a:ext cx="231" cy="116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B2B2B2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9" name="Oval 263"/>
            <p:cNvSpPr>
              <a:spLocks noChangeAspect="1" noChangeArrowheads="1"/>
            </p:cNvSpPr>
            <p:nvPr/>
          </p:nvSpPr>
          <p:spPr bwMode="auto">
            <a:xfrm>
              <a:off x="3266" y="4670"/>
              <a:ext cx="181" cy="52"/>
            </a:xfrm>
            <a:prstGeom prst="ellipse">
              <a:avLst/>
            </a:prstGeom>
            <a:noFill/>
            <a:ln w="12700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0" name="Line 264"/>
            <p:cNvSpPr>
              <a:spLocks noChangeAspect="1" noChangeShapeType="1"/>
            </p:cNvSpPr>
            <p:nvPr/>
          </p:nvSpPr>
          <p:spPr bwMode="auto">
            <a:xfrm rot="11400000">
              <a:off x="3389" y="4676"/>
              <a:ext cx="36" cy="0"/>
            </a:xfrm>
            <a:prstGeom prst="line">
              <a:avLst/>
            </a:prstGeom>
            <a:noFill/>
            <a:ln w="63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1" name="Text Box 265"/>
            <p:cNvSpPr txBox="1">
              <a:spLocks noChangeArrowheads="1"/>
            </p:cNvSpPr>
            <p:nvPr/>
          </p:nvSpPr>
          <p:spPr bwMode="auto">
            <a:xfrm>
              <a:off x="3237" y="4882"/>
              <a:ext cx="26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0000FF"/>
                  </a:solidFill>
                  <a:latin typeface="Times New Roman" pitchFamily="18" charset="0"/>
                </a:rPr>
                <a:t>K=0</a:t>
              </a:r>
            </a:p>
          </p:txBody>
        </p:sp>
        <p:sp>
          <p:nvSpPr>
            <p:cNvPr id="112" name="Text Box 266"/>
            <p:cNvSpPr txBox="1">
              <a:spLocks noChangeArrowheads="1"/>
            </p:cNvSpPr>
            <p:nvPr/>
          </p:nvSpPr>
          <p:spPr bwMode="auto">
            <a:xfrm>
              <a:off x="3275" y="4455"/>
              <a:ext cx="15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000" b="1" smtClean="0">
                  <a:solidFill>
                    <a:srgbClr val="FF0000"/>
                  </a:solidFill>
                  <a:latin typeface="Times New Roman" pitchFamily="18" charset="0"/>
                </a:rPr>
                <a:t>J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nuclear isomer?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0"/>
            <a:ext cx="920115" cy="80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5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/>
      <p:bldP spid="8" grpId="0" animBg="1"/>
      <p:bldP spid="9" grpId="0"/>
      <p:bldP spid="27" grpId="0" animBg="1"/>
      <p:bldP spid="28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908175" y="836712"/>
            <a:ext cx="2549525" cy="749300"/>
            <a:chOff x="334" y="2641"/>
            <a:chExt cx="1606" cy="472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334" y="2748"/>
              <a:ext cx="482" cy="255"/>
              <a:chOff x="334" y="2748"/>
              <a:chExt cx="482" cy="255"/>
            </a:xfrm>
          </p:grpSpPr>
          <p:sp>
            <p:nvSpPr>
              <p:cNvPr id="27" name="Oval 6"/>
              <p:cNvSpPr>
                <a:spLocks noChangeAspect="1" noChangeArrowheads="1"/>
              </p:cNvSpPr>
              <p:nvPr/>
            </p:nvSpPr>
            <p:spPr bwMode="auto">
              <a:xfrm>
                <a:off x="334" y="2748"/>
                <a:ext cx="268" cy="255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8" name="Line 7"/>
              <p:cNvSpPr>
                <a:spLocks noChangeAspect="1" noChangeShapeType="1"/>
              </p:cNvSpPr>
              <p:nvPr/>
            </p:nvSpPr>
            <p:spPr bwMode="auto">
              <a:xfrm>
                <a:off x="593" y="2887"/>
                <a:ext cx="223" cy="1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923" y="2748"/>
              <a:ext cx="476" cy="259"/>
              <a:chOff x="923" y="2748"/>
              <a:chExt cx="476" cy="259"/>
            </a:xfrm>
          </p:grpSpPr>
          <p:sp>
            <p:nvSpPr>
              <p:cNvPr id="24" name="Oval 9"/>
              <p:cNvSpPr>
                <a:spLocks noChangeAspect="1" noChangeArrowheads="1"/>
              </p:cNvSpPr>
              <p:nvPr/>
            </p:nvSpPr>
            <p:spPr bwMode="auto">
              <a:xfrm>
                <a:off x="923" y="2748"/>
                <a:ext cx="264" cy="259"/>
              </a:xfrm>
              <a:prstGeom prst="ellipse">
                <a:avLst/>
              </a:prstGeom>
              <a:solidFill>
                <a:srgbClr val="33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5" name="AutoShape 10"/>
              <p:cNvSpPr>
                <a:spLocks noChangeAspect="1" noChangeArrowheads="1"/>
              </p:cNvSpPr>
              <p:nvPr/>
            </p:nvSpPr>
            <p:spPr bwMode="auto">
              <a:xfrm rot="16200000">
                <a:off x="1032" y="2898"/>
                <a:ext cx="43" cy="175"/>
              </a:xfrm>
              <a:prstGeom prst="moon">
                <a:avLst>
                  <a:gd name="adj" fmla="val 87500"/>
                </a:avLst>
              </a:prstGeom>
              <a:solidFill>
                <a:srgbClr val="FF0000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26" name="Line 11"/>
              <p:cNvSpPr>
                <a:spLocks noChangeAspect="1" noChangeShapeType="1"/>
              </p:cNvSpPr>
              <p:nvPr/>
            </p:nvSpPr>
            <p:spPr bwMode="auto">
              <a:xfrm>
                <a:off x="1180" y="2899"/>
                <a:ext cx="219" cy="0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sp>
          <p:nvSpPr>
            <p:cNvPr id="8" name="Oval 12"/>
            <p:cNvSpPr>
              <a:spLocks noChangeAspect="1" noChangeArrowheads="1"/>
            </p:cNvSpPr>
            <p:nvPr/>
          </p:nvSpPr>
          <p:spPr bwMode="auto">
            <a:xfrm>
              <a:off x="696" y="2975"/>
              <a:ext cx="138" cy="138"/>
            </a:xfrm>
            <a:prstGeom prst="ellipse">
              <a:avLst/>
            </a:prstGeom>
            <a:solidFill>
              <a:srgbClr val="000000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9" name="Group 13"/>
            <p:cNvGrpSpPr>
              <a:grpSpLocks/>
            </p:cNvGrpSpPr>
            <p:nvPr/>
          </p:nvGrpSpPr>
          <p:grpSpPr bwMode="auto">
            <a:xfrm>
              <a:off x="1467" y="2641"/>
              <a:ext cx="473" cy="426"/>
              <a:chOff x="1467" y="2641"/>
              <a:chExt cx="473" cy="426"/>
            </a:xfrm>
          </p:grpSpPr>
          <p:sp>
            <p:nvSpPr>
              <p:cNvPr id="10" name="Oval 14"/>
              <p:cNvSpPr>
                <a:spLocks noChangeAspect="1" noChangeArrowheads="1"/>
              </p:cNvSpPr>
              <p:nvPr/>
            </p:nvSpPr>
            <p:spPr bwMode="auto">
              <a:xfrm>
                <a:off x="1467" y="2758"/>
                <a:ext cx="263" cy="245"/>
              </a:xfrm>
              <a:prstGeom prst="ellipse">
                <a:avLst/>
              </a:prstGeom>
              <a:solidFill>
                <a:srgbClr val="0033CC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1" name="Line 15"/>
              <p:cNvSpPr>
                <a:spLocks noChangeAspect="1" noChangeShapeType="1"/>
              </p:cNvSpPr>
              <p:nvPr/>
            </p:nvSpPr>
            <p:spPr bwMode="auto">
              <a:xfrm>
                <a:off x="1721" y="2881"/>
                <a:ext cx="219" cy="0"/>
              </a:xfrm>
              <a:prstGeom prst="line">
                <a:avLst/>
              </a:prstGeom>
              <a:noFill/>
              <a:ln w="50927">
                <a:solidFill>
                  <a:srgbClr val="CC0000"/>
                </a:solidFill>
                <a:miter lim="800000"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2" name="Oval 16"/>
              <p:cNvSpPr>
                <a:spLocks noChangeAspect="1" noChangeArrowheads="1"/>
              </p:cNvSpPr>
              <p:nvPr/>
            </p:nvSpPr>
            <p:spPr bwMode="auto">
              <a:xfrm>
                <a:off x="1620" y="2942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3" name="Oval 17"/>
              <p:cNvSpPr>
                <a:spLocks noChangeAspect="1" noChangeArrowheads="1"/>
              </p:cNvSpPr>
              <p:nvPr/>
            </p:nvSpPr>
            <p:spPr bwMode="auto">
              <a:xfrm>
                <a:off x="1620" y="2840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14" name="Oval 18"/>
              <p:cNvSpPr>
                <a:spLocks noChangeAspect="1" noChangeArrowheads="1"/>
              </p:cNvSpPr>
              <p:nvPr/>
            </p:nvSpPr>
            <p:spPr bwMode="auto">
              <a:xfrm>
                <a:off x="1533" y="2881"/>
                <a:ext cx="22" cy="20"/>
              </a:xfrm>
              <a:prstGeom prst="ellipse">
                <a:avLst/>
              </a:prstGeom>
              <a:solidFill>
                <a:srgbClr val="FFFFFF"/>
              </a:solidFill>
              <a:ln w="9360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grpSp>
            <p:nvGrpSpPr>
              <p:cNvPr id="15" name="Group 19"/>
              <p:cNvGrpSpPr>
                <a:grpSpLocks/>
              </p:cNvGrpSpPr>
              <p:nvPr/>
            </p:nvGrpSpPr>
            <p:grpSpPr bwMode="auto">
              <a:xfrm>
                <a:off x="1639" y="2641"/>
                <a:ext cx="124" cy="103"/>
                <a:chOff x="1639" y="2641"/>
                <a:chExt cx="124" cy="103"/>
              </a:xfrm>
            </p:grpSpPr>
            <p:sp>
              <p:nvSpPr>
                <p:cNvPr id="22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1639" y="2695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23" name="Line 21"/>
                <p:cNvSpPr>
                  <a:spLocks noChangeAspect="1" noChangeShapeType="1"/>
                </p:cNvSpPr>
                <p:nvPr/>
              </p:nvSpPr>
              <p:spPr bwMode="auto">
                <a:xfrm rot="4800000" flipH="1" flipV="1">
                  <a:off x="1698" y="2625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6" name="Group 22"/>
              <p:cNvGrpSpPr>
                <a:grpSpLocks/>
              </p:cNvGrpSpPr>
              <p:nvPr/>
            </p:nvGrpSpPr>
            <p:grpSpPr bwMode="auto">
              <a:xfrm>
                <a:off x="1733" y="2756"/>
                <a:ext cx="140" cy="84"/>
                <a:chOff x="1733" y="2756"/>
                <a:chExt cx="140" cy="84"/>
              </a:xfrm>
            </p:grpSpPr>
            <p:sp>
              <p:nvSpPr>
                <p:cNvPr id="20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1733" y="2791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21" name="Line 24"/>
                <p:cNvSpPr>
                  <a:spLocks noChangeAspect="1" noChangeShapeType="1"/>
                </p:cNvSpPr>
                <p:nvPr/>
              </p:nvSpPr>
              <p:spPr bwMode="auto">
                <a:xfrm rot="6000000" flipH="1" flipV="1">
                  <a:off x="1808" y="2740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7" name="Group 25"/>
              <p:cNvGrpSpPr>
                <a:grpSpLocks/>
              </p:cNvGrpSpPr>
              <p:nvPr/>
            </p:nvGrpSpPr>
            <p:grpSpPr bwMode="auto">
              <a:xfrm>
                <a:off x="1688" y="2976"/>
                <a:ext cx="124" cy="91"/>
                <a:chOff x="1688" y="2976"/>
                <a:chExt cx="124" cy="91"/>
              </a:xfrm>
            </p:grpSpPr>
            <p:sp>
              <p:nvSpPr>
                <p:cNvPr id="18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1688" y="2976"/>
                  <a:ext cx="58" cy="49"/>
                </a:xfrm>
                <a:prstGeom prst="ellipse">
                  <a:avLst/>
                </a:prstGeom>
                <a:solidFill>
                  <a:srgbClr val="3399FF">
                    <a:alpha val="75000"/>
                  </a:srgbClr>
                </a:solidFill>
                <a:ln w="9398">
                  <a:solidFill>
                    <a:srgbClr val="0000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  <p:sp>
              <p:nvSpPr>
                <p:cNvPr id="19" name="Line 27"/>
                <p:cNvSpPr>
                  <a:spLocks noChangeAspect="1" noChangeShapeType="1"/>
                </p:cNvSpPr>
                <p:nvPr/>
              </p:nvSpPr>
              <p:spPr bwMode="auto">
                <a:xfrm rot="8400000" flipH="1" flipV="1">
                  <a:off x="1762" y="2986"/>
                  <a:ext cx="50" cy="81"/>
                </a:xfrm>
                <a:prstGeom prst="line">
                  <a:avLst/>
                </a:prstGeom>
                <a:noFill/>
                <a:ln w="15875">
                  <a:solidFill>
                    <a:srgbClr val="CC0000"/>
                  </a:solidFill>
                  <a:miter lim="800000"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p:grpSp>
        </p:grpSp>
      </p:grp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4894263" y="1052612"/>
            <a:ext cx="17510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b="1" smtClean="0">
                <a:solidFill>
                  <a:srgbClr val="000000"/>
                </a:solidFill>
                <a:latin typeface="Comic Sans MS" pitchFamily="66" charset="0"/>
              </a:rPr>
              <a:t>Fragmentation</a:t>
            </a:r>
          </a:p>
        </p:txBody>
      </p:sp>
      <p:pic>
        <p:nvPicPr>
          <p:cNvPr id="30" name="Picture 31" descr="02-ProdRadioKerne_Seite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020" y="2259112"/>
            <a:ext cx="6459538" cy="210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991295" y="3122712"/>
            <a:ext cx="576263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2" name="Text Box 33"/>
          <p:cNvSpPr txBox="1">
            <a:spLocks noChangeArrowheads="1"/>
          </p:cNvSpPr>
          <p:nvPr/>
        </p:nvSpPr>
        <p:spPr bwMode="auto">
          <a:xfrm>
            <a:off x="251520" y="3146524"/>
            <a:ext cx="1322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CC"/>
                </a:solidFill>
                <a:latin typeface="Times New Roman" pitchFamily="18" charset="0"/>
              </a:rPr>
              <a:t>primary beam</a:t>
            </a:r>
          </a:p>
        </p:txBody>
      </p:sp>
      <p:sp>
        <p:nvSpPr>
          <p:cNvPr id="33" name="Text Box 34"/>
          <p:cNvSpPr txBox="1">
            <a:spLocks noChangeArrowheads="1"/>
          </p:cNvSpPr>
          <p:nvPr/>
        </p:nvSpPr>
        <p:spPr bwMode="auto">
          <a:xfrm>
            <a:off x="1365357" y="4924847"/>
            <a:ext cx="6675224" cy="353943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700" b="1" dirty="0" smtClean="0">
                <a:solidFill>
                  <a:srgbClr val="0000CC"/>
                </a:solidFill>
                <a:latin typeface="Comic Sans MS" pitchFamily="66" charset="0"/>
              </a:rPr>
              <a:t>time-of-flight through the fragment separator FRS </a:t>
            </a:r>
            <a:r>
              <a:rPr lang="en-US" altLang="de-DE" sz="1700" b="1" dirty="0" smtClean="0">
                <a:solidFill>
                  <a:srgbClr val="000000"/>
                </a:solidFill>
                <a:latin typeface="Comic Sans MS" pitchFamily="66" charset="0"/>
              </a:rPr>
              <a:t>~300 ns</a:t>
            </a: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5004000" y="1484412"/>
            <a:ext cx="3783408" cy="338554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FF0000"/>
                </a:solidFill>
                <a:latin typeface="Times New Roman" pitchFamily="18" charset="0"/>
              </a:rPr>
              <a:t>in ~20% of all cases the fragment is excited</a:t>
            </a:r>
          </a:p>
        </p:txBody>
      </p:sp>
      <p:sp>
        <p:nvSpPr>
          <p:cNvPr id="35" name="Rectangle 36"/>
          <p:cNvSpPr>
            <a:spLocks noChangeArrowheads="1"/>
          </p:cNvSpPr>
          <p:nvPr/>
        </p:nvSpPr>
        <p:spPr bwMode="auto">
          <a:xfrm>
            <a:off x="2528888" y="5418559"/>
            <a:ext cx="4203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rgbClr val="003399"/>
              </a:buClr>
              <a:buChar char="•"/>
              <a:defRPr sz="2000">
                <a:solidFill>
                  <a:srgbClr val="003399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000000"/>
              </a:buClr>
              <a:buChar char="-"/>
              <a:defRPr sz="2000">
                <a:solidFill>
                  <a:srgbClr val="000000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000000"/>
              </a:buClr>
              <a:buChar char="•"/>
              <a:defRPr>
                <a:solidFill>
                  <a:srgbClr val="000000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 sz="16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ED181E"/>
              </a:buClr>
              <a:buSzPct val="110000"/>
              <a:buFont typeface="Wingdings" pitchFamily="2" charset="2"/>
              <a:buNone/>
              <a:tabLst/>
              <a:defRPr/>
            </a:pPr>
            <a:r>
              <a:rPr kumimoji="0" lang="en-US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itchFamily="18" charset="0"/>
              </a:rPr>
              <a:t>Isomeric states can be investigated!</a:t>
            </a:r>
            <a:endParaRPr kumimoji="0" lang="en-US" altLang="de-DE" sz="20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5363270" y="4005362"/>
            <a:ext cx="215900" cy="2159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7" name="Picture 4" descr="clu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7092280" y="2602114"/>
            <a:ext cx="1154787" cy="10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of </a:t>
            </a:r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adioactive </a:t>
            </a:r>
            <a:r>
              <a:rPr lang="en-US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on </a:t>
            </a:r>
            <a:r>
              <a:rPr lang="en-US" dirty="0" smtClean="0">
                <a:solidFill>
                  <a:srgbClr val="FF0000"/>
                </a:solidFill>
              </a:rPr>
              <a:t>B</a:t>
            </a:r>
            <a:r>
              <a:rPr lang="en-US" dirty="0" smtClean="0"/>
              <a:t>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 animBg="1"/>
      <p:bldP spid="35" grpId="0" build="p"/>
      <p:bldP spid="3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87624" y="1196752"/>
            <a:ext cx="694933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Excited Fragments –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Gateway to Nuclear Structure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Isomers (shape-, spin-, K-traps)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In-Flight Separation of excited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adioactive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eams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Stopped Beam Experiments and Limitations to Decay Spectroscopy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Nuclear Shell Closure in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 and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Seniority Isomers in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Pb,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Pb,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Pb,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T=1 Isospin Symmetry – Mirror Nuclei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Silicon Implantation Detector –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Experiments with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– Nuclear Structure Results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5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Longer lifetime for bare atoms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719999"/>
            <a:ext cx="3295955" cy="369920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296000"/>
            <a:ext cx="1780032" cy="20094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38" y="3348034"/>
            <a:ext cx="4568342" cy="310530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00192" y="129600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conversion electrons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300000" y="3060000"/>
            <a:ext cx="260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spectrum after ~300 ns </a:t>
            </a:r>
            <a:r>
              <a:rPr lang="en-US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</a:t>
            </a:r>
            <a:endParaRPr lang="en-US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42" y="941390"/>
            <a:ext cx="3182112" cy="4915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300000" y="6300000"/>
            <a:ext cx="238078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R. </a:t>
            </a:r>
            <a:r>
              <a:rPr lang="en-GB" altLang="de-DE" sz="800" i="1" dirty="0" err="1" smtClean="0">
                <a:solidFill>
                  <a:prstClr val="black"/>
                </a:solidFill>
                <a:latin typeface="Arial"/>
              </a:rPr>
              <a:t>Grzywacz</a:t>
            </a:r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 et al., Phys. Rev C55 ,1126 (1997)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85" y="908720"/>
            <a:ext cx="5007769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Experimental set-up for isomer decay </a:t>
            </a:r>
            <a:r>
              <a:rPr lang="en-US" sz="1800" dirty="0" smtClean="0">
                <a:solidFill>
                  <a:schemeClr val="tx1"/>
                </a:solidFill>
              </a:rPr>
              <a:t>gateway to nuclear structure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0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ing_stopped_campain-post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000" y="0"/>
            <a:ext cx="9831629" cy="688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RC2879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2520000"/>
            <a:ext cx="2544762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6504384" y="1711771"/>
            <a:ext cx="1458913" cy="777875"/>
          </a:xfrm>
          <a:prstGeom prst="roundRect">
            <a:avLst>
              <a:gd name="adj" fmla="val 16667"/>
            </a:avLst>
          </a:prstGeom>
          <a:solidFill>
            <a:srgbClr val="CCFF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415484" y="1660971"/>
            <a:ext cx="1612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ionization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(MUSIC41,42)</a:t>
            </a:r>
          </a:p>
        </p:txBody>
      </p:sp>
      <p:sp>
        <p:nvSpPr>
          <p:cNvPr id="8" name="AutoShape 21"/>
          <p:cNvSpPr>
            <a:spLocks noChangeArrowheads="1"/>
          </p:cNvSpPr>
          <p:nvPr/>
        </p:nvSpPr>
        <p:spPr bwMode="auto">
          <a:xfrm>
            <a:off x="4409231" y="2163018"/>
            <a:ext cx="1458913" cy="546100"/>
          </a:xfrm>
          <a:prstGeom prst="roundRect">
            <a:avLst>
              <a:gd name="adj" fmla="val 16667"/>
            </a:avLst>
          </a:prstGeom>
          <a:solidFill>
            <a:srgbClr val="EAEAEA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505426" y="2132856"/>
            <a:ext cx="1249060" cy="590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000000"/>
                </a:solidFill>
                <a:latin typeface="Times New Roman" pitchFamily="18" charset="0"/>
              </a:rPr>
              <a:t>scintillator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dirty="0" smtClean="0">
                <a:solidFill>
                  <a:srgbClr val="000000"/>
                </a:solidFill>
                <a:latin typeface="Times New Roman" pitchFamily="18" charset="0"/>
              </a:rPr>
              <a:t>(SC41)</a:t>
            </a:r>
          </a:p>
        </p:txBody>
      </p:sp>
      <p:sp>
        <p:nvSpPr>
          <p:cNvPr id="10" name="AutoShape 23"/>
          <p:cNvSpPr>
            <a:spLocks noChangeArrowheads="1"/>
          </p:cNvSpPr>
          <p:nvPr/>
        </p:nvSpPr>
        <p:spPr bwMode="auto">
          <a:xfrm>
            <a:off x="6548958" y="4771281"/>
            <a:ext cx="1649413" cy="7778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504508" y="4734769"/>
            <a:ext cx="17399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multiwire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chambers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b="1" smtClean="0">
                <a:solidFill>
                  <a:srgbClr val="000000"/>
                </a:solidFill>
                <a:latin typeface="Times New Roman" pitchFamily="18" charset="0"/>
              </a:rPr>
              <a:t>(MW41,MW42)</a:t>
            </a:r>
          </a:p>
        </p:txBody>
      </p:sp>
      <p:sp>
        <p:nvSpPr>
          <p:cNvPr id="12" name="AutoShape 29"/>
          <p:cNvSpPr>
            <a:spLocks noChangeArrowheads="1"/>
          </p:cNvSpPr>
          <p:nvPr/>
        </p:nvSpPr>
        <p:spPr bwMode="auto">
          <a:xfrm>
            <a:off x="4316338" y="4960194"/>
            <a:ext cx="1020763" cy="312738"/>
          </a:xfrm>
          <a:prstGeom prst="roundRect">
            <a:avLst>
              <a:gd name="adj" fmla="val 16667"/>
            </a:avLst>
          </a:prstGeom>
          <a:solidFill>
            <a:srgbClr val="CCECFF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4290938" y="4932000"/>
            <a:ext cx="1073150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de-DE" b="1" dirty="0" smtClean="0">
                <a:solidFill>
                  <a:srgbClr val="FF0000"/>
                </a:solidFill>
                <a:latin typeface="Times New Roman" pitchFamily="18" charset="0"/>
              </a:rPr>
              <a:t>degrader</a:t>
            </a:r>
          </a:p>
        </p:txBody>
      </p:sp>
      <p:sp>
        <p:nvSpPr>
          <p:cNvPr id="14" name="Line 31"/>
          <p:cNvSpPr>
            <a:spLocks noChangeShapeType="1"/>
          </p:cNvSpPr>
          <p:nvPr/>
        </p:nvSpPr>
        <p:spPr bwMode="auto">
          <a:xfrm flipH="1">
            <a:off x="6915547" y="2464246"/>
            <a:ext cx="219075" cy="820738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" name="Line 32"/>
          <p:cNvSpPr>
            <a:spLocks noChangeShapeType="1"/>
          </p:cNvSpPr>
          <p:nvPr/>
        </p:nvSpPr>
        <p:spPr bwMode="auto">
          <a:xfrm>
            <a:off x="7269559" y="2462659"/>
            <a:ext cx="176213" cy="806450"/>
          </a:xfrm>
          <a:prstGeom prst="line">
            <a:avLst/>
          </a:prstGeom>
          <a:noFill/>
          <a:ln w="57150">
            <a:solidFill>
              <a:srgbClr val="CCFF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Line 33"/>
          <p:cNvSpPr>
            <a:spLocks noChangeShapeType="1"/>
          </p:cNvSpPr>
          <p:nvPr/>
        </p:nvSpPr>
        <p:spPr bwMode="auto">
          <a:xfrm flipH="1" flipV="1">
            <a:off x="6415484" y="3915619"/>
            <a:ext cx="670050" cy="914400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Line 34"/>
          <p:cNvSpPr>
            <a:spLocks noChangeShapeType="1"/>
          </p:cNvSpPr>
          <p:nvPr/>
        </p:nvSpPr>
        <p:spPr bwMode="auto">
          <a:xfrm flipV="1">
            <a:off x="7847533" y="3915619"/>
            <a:ext cx="257175" cy="885825"/>
          </a:xfrm>
          <a:prstGeom prst="line">
            <a:avLst/>
          </a:prstGeom>
          <a:noFill/>
          <a:ln w="5715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" name="Line 35"/>
          <p:cNvSpPr>
            <a:spLocks noChangeShapeType="1"/>
          </p:cNvSpPr>
          <p:nvPr/>
        </p:nvSpPr>
        <p:spPr bwMode="auto">
          <a:xfrm flipV="1">
            <a:off x="4829100" y="4104000"/>
            <a:ext cx="11113" cy="8588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0" name="Line 39"/>
          <p:cNvSpPr>
            <a:spLocks noChangeShapeType="1"/>
          </p:cNvSpPr>
          <p:nvPr/>
        </p:nvSpPr>
        <p:spPr bwMode="auto">
          <a:xfrm>
            <a:off x="5152181" y="2669431"/>
            <a:ext cx="144463" cy="727075"/>
          </a:xfrm>
          <a:prstGeom prst="line">
            <a:avLst/>
          </a:prstGeom>
          <a:noFill/>
          <a:ln w="57150">
            <a:solidFill>
              <a:srgbClr val="EAEAEA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Pfeil nach links 1"/>
          <p:cNvSpPr/>
          <p:nvPr/>
        </p:nvSpPr>
        <p:spPr bwMode="auto">
          <a:xfrm>
            <a:off x="7668344" y="3284984"/>
            <a:ext cx="1008112" cy="288000"/>
          </a:xfrm>
          <a:prstGeom prst="leftArrow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848000" y="2952000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1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2799" r="6111" b="30646"/>
          <a:stretch>
            <a:fillRect/>
          </a:stretch>
        </p:blipFill>
        <p:spPr bwMode="auto">
          <a:xfrm>
            <a:off x="1692000" y="692696"/>
            <a:ext cx="5952311" cy="184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8" t="12799" r="6111" b="306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1692000" y="1190889"/>
            <a:ext cx="1620000" cy="867300"/>
            <a:chOff x="1692000" y="1692000"/>
            <a:chExt cx="1620000" cy="867300"/>
          </a:xfrm>
        </p:grpSpPr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692000" y="2368800"/>
              <a:ext cx="1152000" cy="1905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2" name="Rectangle 24"/>
            <p:cNvSpPr>
              <a:spLocks noChangeArrowheads="1"/>
            </p:cNvSpPr>
            <p:nvPr/>
          </p:nvSpPr>
          <p:spPr bwMode="auto">
            <a:xfrm>
              <a:off x="2952000" y="1692000"/>
              <a:ext cx="360000" cy="25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3" name="Rectangle 24"/>
            <p:cNvSpPr>
              <a:spLocks noChangeArrowheads="1"/>
            </p:cNvSpPr>
            <p:nvPr/>
          </p:nvSpPr>
          <p:spPr bwMode="auto">
            <a:xfrm>
              <a:off x="2664000" y="1800000"/>
              <a:ext cx="252000" cy="180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4" name="Rectangle 24"/>
            <p:cNvSpPr>
              <a:spLocks noChangeArrowheads="1"/>
            </p:cNvSpPr>
            <p:nvPr/>
          </p:nvSpPr>
          <p:spPr bwMode="auto">
            <a:xfrm>
              <a:off x="2700000" y="1980000"/>
              <a:ext cx="144000" cy="7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1872000" y="2160000"/>
              <a:ext cx="612000" cy="10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2339752" y="1298889"/>
            <a:ext cx="701784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4 g/cm</a:t>
            </a:r>
            <a:r>
              <a:rPr lang="es-ES" altLang="de-DE" sz="1100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Be</a:t>
            </a:r>
          </a:p>
        </p:txBody>
      </p: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1908000" y="1766889"/>
            <a:ext cx="5725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136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Xe</a:t>
            </a:r>
            <a:endParaRPr lang="es-ES" altLang="de-DE" sz="1400" b="1" baseline="30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1980000" y="1709289"/>
            <a:ext cx="468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2071680" y="953476"/>
            <a:ext cx="120417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es-ES" altLang="de-DE" sz="1000" b="1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exp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s-ES" altLang="de-DE" sz="1000" b="1" baseline="30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130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Cd)</a:t>
            </a:r>
            <a:r>
              <a:rPr lang="en-US" altLang="de-DE" sz="10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~150 </a:t>
            </a:r>
            <a:r>
              <a:rPr lang="en-US" altLang="de-DE" sz="10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pb</a:t>
            </a:r>
            <a:endParaRPr lang="en-US" altLang="de-DE" sz="1000" b="1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1763688" y="2063793"/>
            <a:ext cx="84670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750 </a:t>
            </a:r>
            <a:r>
              <a:rPr lang="es-ES" altLang="de-DE" sz="1100" dirty="0" err="1" smtClean="0">
                <a:solidFill>
                  <a:srgbClr val="000000"/>
                </a:solidFill>
                <a:latin typeface="Times New Roman" pitchFamily="18" charset="0"/>
              </a:rPr>
              <a:t>MeV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/u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6660000" y="1208889"/>
            <a:ext cx="936000" cy="1116000"/>
            <a:chOff x="6660000" y="1710000"/>
            <a:chExt cx="936000" cy="1116000"/>
          </a:xfrm>
        </p:grpSpPr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6804000" y="1710000"/>
              <a:ext cx="792000" cy="11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6660000" y="2592000"/>
              <a:ext cx="180000" cy="2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51" name="Rectangle 24"/>
            <p:cNvSpPr>
              <a:spLocks noChangeArrowheads="1"/>
            </p:cNvSpPr>
            <p:nvPr/>
          </p:nvSpPr>
          <p:spPr bwMode="auto">
            <a:xfrm>
              <a:off x="6768000" y="1980000"/>
              <a:ext cx="72000" cy="46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6925885" y="830889"/>
            <a:ext cx="548227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smtClean="0">
                <a:solidFill>
                  <a:srgbClr val="0000CC"/>
                </a:solidFill>
                <a:latin typeface="Times New Roman" pitchFamily="18" charset="0"/>
              </a:rPr>
              <a:t>variable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err="1" smtClean="0">
                <a:solidFill>
                  <a:srgbClr val="0000CC"/>
                </a:solidFill>
                <a:latin typeface="Times New Roman" pitchFamily="18" charset="0"/>
              </a:rPr>
              <a:t>degrader</a:t>
            </a:r>
            <a:endParaRPr lang="es-ES" altLang="de-DE" sz="11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6" name="Text Box 26"/>
          <p:cNvSpPr txBox="1">
            <a:spLocks noChangeArrowheads="1"/>
          </p:cNvSpPr>
          <p:nvPr/>
        </p:nvSpPr>
        <p:spPr bwMode="auto">
          <a:xfrm>
            <a:off x="6549498" y="2207809"/>
            <a:ext cx="19877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Δ</a:t>
            </a:r>
            <a:r>
              <a:rPr lang="de-DE" altLang="de-DE" sz="1200" b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endParaRPr lang="es-ES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4" descr="clus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6768000" y="1190889"/>
            <a:ext cx="1154787" cy="10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Gerade Verbindung 53"/>
          <p:cNvCxnSpPr/>
          <p:nvPr/>
        </p:nvCxnSpPr>
        <p:spPr bwMode="auto">
          <a:xfrm flipH="1">
            <a:off x="6660000" y="1169443"/>
            <a:ext cx="265886" cy="27344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3" name="Picture 8" descr="RC2879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702889"/>
            <a:ext cx="301625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feld 23"/>
          <p:cNvSpPr txBox="1"/>
          <p:nvPr/>
        </p:nvSpPr>
        <p:spPr>
          <a:xfrm>
            <a:off x="720000" y="5808209"/>
            <a:ext cx="301625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implantation in Cu-plate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248000" y="2702889"/>
            <a:ext cx="3957750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Cluster detectors with 105 Ge crystals</a:t>
            </a: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sz="1400" baseline="-25000" dirty="0" smtClean="0"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latin typeface="Times New Roman"/>
                <a:cs typeface="Times New Roman"/>
              </a:rPr>
              <a:t> = 11% at 1.3 </a:t>
            </a:r>
            <a:r>
              <a:rPr lang="de-DE" sz="1400" dirty="0" err="1" smtClean="0"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latin typeface="Times New Roman"/>
                <a:cs typeface="Times New Roman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20% at 550 </a:t>
            </a: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35% at 100 </a:t>
            </a:r>
            <a:r>
              <a:rPr lang="en-US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3242889"/>
            <a:ext cx="2692227" cy="201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248000" y="5330889"/>
            <a:ext cx="2826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Blip>
                <a:blip r:embed="rId7"/>
              </a:buBlip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high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/>
                <a:cs typeface="Times New Roman"/>
              </a:rPr>
              <a:t>-ray efficiency</a:t>
            </a:r>
          </a:p>
          <a:p>
            <a:pPr marL="171450" indent="-171450">
              <a:buBlip>
                <a:blip r:embed="rId7"/>
              </a:buBlip>
            </a:pPr>
            <a:r>
              <a:rPr lang="en-US" sz="1200" dirty="0" smtClean="0">
                <a:latin typeface="Times New Roman"/>
                <a:cs typeface="Times New Roman"/>
              </a:rPr>
              <a:t>high granularity (</a:t>
            </a:r>
            <a:r>
              <a:rPr lang="en-US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prompt flash problem</a:t>
            </a:r>
            <a:r>
              <a:rPr lang="en-US" sz="1200" dirty="0" smtClean="0">
                <a:latin typeface="Times New Roman"/>
                <a:cs typeface="Times New Roman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48000" y="6300000"/>
            <a:ext cx="2601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Pietri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NIM B261 (2007), 1079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set-up with passive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4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C2879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00" y="692696"/>
            <a:ext cx="5054620" cy="505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feld010-negativ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236538" y="2462946"/>
            <a:ext cx="10826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degrad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86596"/>
            <a:ext cx="1590675" cy="2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feld024-negativ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2751138" y="1042134"/>
            <a:ext cx="10826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feld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599" y="4078624"/>
            <a:ext cx="1800225" cy="180022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 rot="-1860000">
            <a:off x="431887" y="3600956"/>
            <a:ext cx="122148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field lines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382693" y="982280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degrader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in isomeric spectroscopy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40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24"/>
          <p:cNvSpPr>
            <a:spLocks noChangeArrowheads="1"/>
          </p:cNvSpPr>
          <p:nvPr/>
        </p:nvSpPr>
        <p:spPr bwMode="auto">
          <a:xfrm>
            <a:off x="7632000" y="692696"/>
            <a:ext cx="360000" cy="2160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kern="0" smtClean="0">
              <a:solidFill>
                <a:srgbClr val="000000"/>
              </a:solidFill>
            </a:endParaRP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12799" r="6111" b="30646"/>
          <a:stretch>
            <a:fillRect/>
          </a:stretch>
        </p:blipFill>
        <p:spPr bwMode="auto">
          <a:xfrm>
            <a:off x="1692000" y="1008302"/>
            <a:ext cx="5952311" cy="1846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788" t="12799" r="6111" b="306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" name="Gruppieren 1"/>
          <p:cNvGrpSpPr/>
          <p:nvPr/>
        </p:nvGrpSpPr>
        <p:grpSpPr>
          <a:xfrm>
            <a:off x="1692000" y="1506495"/>
            <a:ext cx="1620000" cy="867300"/>
            <a:chOff x="1692000" y="1692000"/>
            <a:chExt cx="1620000" cy="867300"/>
          </a:xfrm>
        </p:grpSpPr>
        <p:sp>
          <p:nvSpPr>
            <p:cNvPr id="41" name="Rectangle 24"/>
            <p:cNvSpPr>
              <a:spLocks noChangeArrowheads="1"/>
            </p:cNvSpPr>
            <p:nvPr/>
          </p:nvSpPr>
          <p:spPr bwMode="auto">
            <a:xfrm>
              <a:off x="1692000" y="2368800"/>
              <a:ext cx="1152000" cy="1905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" name="Rectangle 24"/>
            <p:cNvSpPr>
              <a:spLocks noChangeArrowheads="1"/>
            </p:cNvSpPr>
            <p:nvPr/>
          </p:nvSpPr>
          <p:spPr bwMode="auto">
            <a:xfrm>
              <a:off x="2952000" y="1692000"/>
              <a:ext cx="360000" cy="25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" name="Rectangle 24"/>
            <p:cNvSpPr>
              <a:spLocks noChangeArrowheads="1"/>
            </p:cNvSpPr>
            <p:nvPr/>
          </p:nvSpPr>
          <p:spPr bwMode="auto">
            <a:xfrm>
              <a:off x="2664000" y="1800000"/>
              <a:ext cx="252000" cy="180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" name="Rectangle 24"/>
            <p:cNvSpPr>
              <a:spLocks noChangeArrowheads="1"/>
            </p:cNvSpPr>
            <p:nvPr/>
          </p:nvSpPr>
          <p:spPr bwMode="auto">
            <a:xfrm>
              <a:off x="2700000" y="1980000"/>
              <a:ext cx="144000" cy="72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1872000" y="2160000"/>
              <a:ext cx="612000" cy="10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0" name="Text Box 28"/>
          <p:cNvSpPr txBox="1">
            <a:spLocks noChangeArrowheads="1"/>
          </p:cNvSpPr>
          <p:nvPr/>
        </p:nvSpPr>
        <p:spPr bwMode="auto">
          <a:xfrm>
            <a:off x="2339752" y="1585496"/>
            <a:ext cx="701784" cy="19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4 g/cm</a:t>
            </a:r>
            <a:r>
              <a:rPr lang="es-ES" altLang="de-DE" sz="1100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Be</a:t>
            </a:r>
          </a:p>
        </p:txBody>
      </p:sp>
      <p:sp>
        <p:nvSpPr>
          <p:cNvPr id="47" name="Text Box 27"/>
          <p:cNvSpPr txBox="1">
            <a:spLocks noChangeArrowheads="1"/>
          </p:cNvSpPr>
          <p:nvPr/>
        </p:nvSpPr>
        <p:spPr bwMode="auto">
          <a:xfrm>
            <a:off x="1908000" y="2082495"/>
            <a:ext cx="5725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400" b="1" baseline="30000" dirty="0" smtClean="0">
                <a:solidFill>
                  <a:srgbClr val="000000"/>
                </a:solidFill>
                <a:latin typeface="Times New Roman" pitchFamily="18" charset="0"/>
              </a:rPr>
              <a:t>136</a:t>
            </a:r>
            <a:r>
              <a:rPr lang="es-ES" altLang="de-DE" sz="1400" b="1" dirty="0" smtClean="0">
                <a:solidFill>
                  <a:srgbClr val="000000"/>
                </a:solidFill>
                <a:latin typeface="Times New Roman" pitchFamily="18" charset="0"/>
              </a:rPr>
              <a:t>Xe</a:t>
            </a:r>
            <a:endParaRPr lang="es-ES" altLang="de-DE" sz="1400" b="1" baseline="30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>
            <a:off x="1980000" y="2024895"/>
            <a:ext cx="468000" cy="0"/>
          </a:xfrm>
          <a:prstGeom prst="line">
            <a:avLst/>
          </a:prstGeom>
          <a:noFill/>
          <a:ln w="2540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2052000" y="1333496"/>
            <a:ext cx="12682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</a:t>
            </a:r>
            <a:r>
              <a:rPr lang="es-ES" altLang="de-DE" sz="1000" b="1" baseline="-25000" dirty="0" err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exp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(</a:t>
            </a:r>
            <a:r>
              <a:rPr lang="es-ES" altLang="de-DE" sz="1000" b="1" baseline="30000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130</a:t>
            </a:r>
            <a:r>
              <a:rPr lang="es-ES" altLang="de-DE" sz="1000" b="1" dirty="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Cd) </a:t>
            </a:r>
            <a:r>
              <a:rPr lang="en-US" altLang="de-DE" sz="1000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~ 150 </a:t>
            </a:r>
            <a:r>
              <a:rPr lang="en-US" altLang="de-DE" sz="1000" b="1" dirty="0" err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  <a:sym typeface="Symbol" pitchFamily="18" charset="2"/>
              </a:rPr>
              <a:t>pb</a:t>
            </a:r>
            <a:endParaRPr lang="en-US" altLang="de-DE" sz="1000" b="1" dirty="0" smtClean="0">
              <a:solidFill>
                <a:srgbClr val="000000"/>
              </a:solidFill>
              <a:latin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49" name="Text Box 26"/>
          <p:cNvSpPr txBox="1">
            <a:spLocks noChangeArrowheads="1"/>
          </p:cNvSpPr>
          <p:nvPr/>
        </p:nvSpPr>
        <p:spPr bwMode="auto">
          <a:xfrm>
            <a:off x="1800000" y="2341496"/>
            <a:ext cx="84670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750 </a:t>
            </a:r>
            <a:r>
              <a:rPr lang="es-ES" altLang="de-DE" sz="1100" dirty="0" err="1" smtClean="0">
                <a:solidFill>
                  <a:srgbClr val="000000"/>
                </a:solidFill>
                <a:latin typeface="Times New Roman" pitchFamily="18" charset="0"/>
              </a:rPr>
              <a:t>MeV</a:t>
            </a:r>
            <a:r>
              <a:rPr lang="es-ES" altLang="de-DE" sz="1100" dirty="0" smtClean="0">
                <a:solidFill>
                  <a:srgbClr val="000000"/>
                </a:solidFill>
                <a:latin typeface="Times New Roman" pitchFamily="18" charset="0"/>
              </a:rPr>
              <a:t>/u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6660000" y="1524495"/>
            <a:ext cx="936000" cy="1116000"/>
            <a:chOff x="6660000" y="1710000"/>
            <a:chExt cx="936000" cy="1116000"/>
          </a:xfrm>
        </p:grpSpPr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6804000" y="1710000"/>
              <a:ext cx="792000" cy="11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6660000" y="2592000"/>
              <a:ext cx="180000" cy="216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  <p:sp>
          <p:nvSpPr>
            <p:cNvPr id="51" name="Rectangle 24"/>
            <p:cNvSpPr>
              <a:spLocks noChangeArrowheads="1"/>
            </p:cNvSpPr>
            <p:nvPr/>
          </p:nvSpPr>
          <p:spPr bwMode="auto">
            <a:xfrm>
              <a:off x="6768000" y="1980000"/>
              <a:ext cx="72000" cy="468000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2" name="Text Box 26"/>
          <p:cNvSpPr txBox="1">
            <a:spLocks noChangeArrowheads="1"/>
          </p:cNvSpPr>
          <p:nvPr/>
        </p:nvSpPr>
        <p:spPr bwMode="auto">
          <a:xfrm>
            <a:off x="6925885" y="1146495"/>
            <a:ext cx="548227" cy="33855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smtClean="0">
                <a:solidFill>
                  <a:srgbClr val="0000CC"/>
                </a:solidFill>
                <a:latin typeface="Times New Roman" pitchFamily="18" charset="0"/>
              </a:rPr>
              <a:t>variable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100" b="1" dirty="0" err="1" smtClean="0">
                <a:solidFill>
                  <a:srgbClr val="0000CC"/>
                </a:solidFill>
                <a:latin typeface="Times New Roman" pitchFamily="18" charset="0"/>
              </a:rPr>
              <a:t>degrader</a:t>
            </a:r>
            <a:endParaRPr lang="es-ES" altLang="de-DE" sz="1100" b="1" dirty="0" smtClea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56" name="Text Box 26"/>
          <p:cNvSpPr txBox="1">
            <a:spLocks noChangeArrowheads="1"/>
          </p:cNvSpPr>
          <p:nvPr/>
        </p:nvSpPr>
        <p:spPr bwMode="auto">
          <a:xfrm>
            <a:off x="6516216" y="2523415"/>
            <a:ext cx="19877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1200" b="1" dirty="0" smtClean="0">
                <a:solidFill>
                  <a:srgbClr val="000000"/>
                </a:solidFill>
                <a:latin typeface="Times New Roman" pitchFamily="18" charset="0"/>
              </a:rPr>
              <a:t>Δ</a:t>
            </a:r>
            <a:r>
              <a:rPr lang="de-DE" altLang="de-DE" sz="1200" b="1" dirty="0">
                <a:solidFill>
                  <a:srgbClr val="000000"/>
                </a:solidFill>
                <a:latin typeface="Times New Roman" pitchFamily="18" charset="0"/>
              </a:rPr>
              <a:t>E</a:t>
            </a:r>
            <a:endParaRPr lang="es-ES" altLang="de-DE" sz="1200" b="1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7" name="Picture 4" descr="clus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0" t="33803"/>
          <a:stretch>
            <a:fillRect/>
          </a:stretch>
        </p:blipFill>
        <p:spPr bwMode="auto">
          <a:xfrm>
            <a:off x="6768000" y="1506495"/>
            <a:ext cx="1154787" cy="101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 Box 24"/>
          <p:cNvSpPr txBox="1">
            <a:spLocks noChangeArrowheads="1"/>
          </p:cNvSpPr>
          <p:nvPr/>
        </p:nvSpPr>
        <p:spPr bwMode="auto">
          <a:xfrm>
            <a:off x="5228358" y="3934608"/>
            <a:ext cx="31600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de-DE" b="1" kern="0" dirty="0" smtClean="0">
                <a:solidFill>
                  <a:srgbClr val="0000CC"/>
                </a:solidFill>
              </a:rPr>
              <a:t>4000 </a:t>
            </a:r>
            <a:r>
              <a:rPr lang="es-ES" altLang="de-DE" b="1" kern="0" dirty="0" err="1" smtClean="0">
                <a:solidFill>
                  <a:srgbClr val="0000CC"/>
                </a:solidFill>
              </a:rPr>
              <a:t>identified</a:t>
            </a:r>
            <a:r>
              <a:rPr lang="es-ES" altLang="de-DE" b="1" kern="0" dirty="0" smtClean="0">
                <a:solidFill>
                  <a:srgbClr val="0000CC"/>
                </a:solidFill>
              </a:rPr>
              <a:t> </a:t>
            </a:r>
            <a:r>
              <a:rPr lang="es-ES" altLang="de-DE" b="1" kern="0" baseline="30000" dirty="0" smtClean="0">
                <a:solidFill>
                  <a:srgbClr val="0000CC"/>
                </a:solidFill>
              </a:rPr>
              <a:t>130</a:t>
            </a:r>
            <a:r>
              <a:rPr lang="es-ES" altLang="de-DE" b="1" kern="0" dirty="0" smtClean="0">
                <a:solidFill>
                  <a:srgbClr val="0000CC"/>
                </a:solidFill>
              </a:rPr>
              <a:t>Cd i</a:t>
            </a:r>
            <a:r>
              <a:rPr lang="es-ES" altLang="de-DE" b="1" kern="0" dirty="0" err="1" smtClean="0">
                <a:solidFill>
                  <a:srgbClr val="0000CC"/>
                </a:solidFill>
              </a:rPr>
              <a:t>ons</a:t>
            </a:r>
            <a:endParaRPr lang="es-ES" altLang="de-DE" b="1" kern="0" dirty="0" smtClean="0">
              <a:solidFill>
                <a:srgbClr val="0000CC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de-DE" b="1" kern="0" dirty="0">
                <a:solidFill>
                  <a:srgbClr val="0000CC"/>
                </a:solidFill>
              </a:rPr>
              <a:t> </a:t>
            </a:r>
            <a:r>
              <a:rPr lang="es-ES" altLang="de-DE" b="1" kern="0" dirty="0" smtClean="0">
                <a:solidFill>
                  <a:srgbClr val="0000CC"/>
                </a:solidFill>
              </a:rPr>
              <a:t>      in </a:t>
            </a:r>
            <a:r>
              <a:rPr lang="es-ES" altLang="de-DE" b="1" kern="0" dirty="0" err="1" smtClean="0">
                <a:solidFill>
                  <a:srgbClr val="0000CC"/>
                </a:solidFill>
              </a:rPr>
              <a:t>fragmentation</a:t>
            </a:r>
            <a:endParaRPr lang="es-ES" altLang="de-DE" b="1" kern="0" dirty="0" smtClean="0">
              <a:solidFill>
                <a:srgbClr val="0000CC"/>
              </a:solidFill>
            </a:endParaRPr>
          </a:p>
        </p:txBody>
      </p:sp>
      <p:sp>
        <p:nvSpPr>
          <p:cNvPr id="76" name="AutoShape 25"/>
          <p:cNvSpPr>
            <a:spLocks noChangeArrowheads="1"/>
          </p:cNvSpPr>
          <p:nvPr/>
        </p:nvSpPr>
        <p:spPr bwMode="auto">
          <a:xfrm>
            <a:off x="4553670" y="4006616"/>
            <a:ext cx="614363" cy="219075"/>
          </a:xfrm>
          <a:prstGeom prst="rightArrow">
            <a:avLst>
              <a:gd name="adj1" fmla="val 50000"/>
              <a:gd name="adj2" fmla="val 70109"/>
            </a:avLst>
          </a:prstGeom>
          <a:solidFill>
            <a:srgbClr val="FF00FF"/>
          </a:solidFill>
          <a:ln w="190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de-DE" kern="0" smtClean="0">
              <a:solidFill>
                <a:srgbClr val="000000"/>
              </a:solidFill>
            </a:endParaRPr>
          </a:p>
        </p:txBody>
      </p:sp>
      <p:cxnSp>
        <p:nvCxnSpPr>
          <p:cNvPr id="54" name="Gerade Verbindung 53"/>
          <p:cNvCxnSpPr/>
          <p:nvPr/>
        </p:nvCxnSpPr>
        <p:spPr bwMode="auto">
          <a:xfrm flipH="1">
            <a:off x="6660000" y="1485049"/>
            <a:ext cx="265886" cy="288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7" name="Textfeld 76"/>
          <p:cNvSpPr txBox="1"/>
          <p:nvPr/>
        </p:nvSpPr>
        <p:spPr>
          <a:xfrm>
            <a:off x="6804000" y="2593496"/>
            <a:ext cx="112639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spectroscopy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24"/>
          <p:cNvSpPr>
            <a:spLocks noChangeArrowheads="1"/>
          </p:cNvSpPr>
          <p:nvPr/>
        </p:nvSpPr>
        <p:spPr bwMode="auto">
          <a:xfrm>
            <a:off x="1692000" y="694248"/>
            <a:ext cx="5950800" cy="324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kern="0" smtClean="0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2232000" y="757496"/>
            <a:ext cx="96609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3744038" y="757496"/>
            <a:ext cx="219611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&amp; identification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6408000" y="757496"/>
            <a:ext cx="75341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stopping</a:t>
            </a:r>
            <a:endParaRPr lang="en-US" sz="1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097496"/>
            <a:ext cx="2866667" cy="2381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Line 24"/>
          <p:cNvSpPr>
            <a:spLocks noChangeShapeType="1"/>
          </p:cNvSpPr>
          <p:nvPr/>
        </p:nvSpPr>
        <p:spPr bwMode="auto">
          <a:xfrm flipV="1">
            <a:off x="3168000" y="3529496"/>
            <a:ext cx="749300" cy="457200"/>
          </a:xfrm>
          <a:prstGeom prst="line">
            <a:avLst/>
          </a:prstGeom>
          <a:noFill/>
          <a:ln w="31750">
            <a:solidFill>
              <a:srgbClr val="000000"/>
            </a:solidFill>
            <a:round/>
            <a:headEnd type="triangl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600" kern="0" baseline="30000" smtClean="0">
              <a:solidFill>
                <a:srgbClr val="BBE0E3"/>
              </a:solidFill>
              <a:latin typeface="Arial" charset="0"/>
            </a:endParaRPr>
          </a:p>
        </p:txBody>
      </p:sp>
      <p:sp>
        <p:nvSpPr>
          <p:cNvPr id="87" name="Text Box 25"/>
          <p:cNvSpPr txBox="1">
            <a:spLocks noChangeArrowheads="1"/>
          </p:cNvSpPr>
          <p:nvPr/>
        </p:nvSpPr>
        <p:spPr bwMode="auto">
          <a:xfrm>
            <a:off x="3584953" y="3133496"/>
            <a:ext cx="8867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600" baseline="30000">
                <a:solidFill>
                  <a:schemeClr val="accent1"/>
                </a:solidFill>
                <a:latin typeface="Arial" charset="0"/>
              </a:defRPr>
            </a:lvl1pPr>
            <a:lvl2pPr marL="742950" indent="-285750" eaLnBrk="0" hangingPunct="0">
              <a:defRPr sz="1600" baseline="30000">
                <a:solidFill>
                  <a:schemeClr val="accent1"/>
                </a:solidFill>
                <a:latin typeface="Arial" charset="0"/>
              </a:defRPr>
            </a:lvl2pPr>
            <a:lvl3pPr marL="1143000" indent="-228600" eaLnBrk="0" hangingPunct="0">
              <a:defRPr sz="1600" baseline="30000">
                <a:solidFill>
                  <a:schemeClr val="accent1"/>
                </a:solidFill>
                <a:latin typeface="Arial" charset="0"/>
              </a:defRPr>
            </a:lvl3pPr>
            <a:lvl4pPr marL="1600200" indent="-228600" eaLnBrk="0" hangingPunct="0">
              <a:defRPr sz="1600" baseline="30000">
                <a:solidFill>
                  <a:schemeClr val="accent1"/>
                </a:solidFill>
                <a:latin typeface="Arial" charset="0"/>
              </a:defRPr>
            </a:lvl4pPr>
            <a:lvl5pPr marL="2057400" indent="-228600" eaLnBrk="0" hangingPunct="0">
              <a:defRPr sz="1600" baseline="30000">
                <a:solidFill>
                  <a:schemeClr val="accent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 baseline="30000">
                <a:solidFill>
                  <a:schemeClr val="accent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 baseline="30000">
                <a:solidFill>
                  <a:schemeClr val="accent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 baseline="30000">
                <a:solidFill>
                  <a:schemeClr val="accent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1600" baseline="30000">
                <a:solidFill>
                  <a:schemeClr val="accent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de-DE" sz="24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</a:t>
            </a:r>
            <a:r>
              <a:rPr lang="en-US" altLang="de-DE" sz="2400" b="1" kern="0" baseline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</a:p>
        </p:txBody>
      </p:sp>
      <p:sp>
        <p:nvSpPr>
          <p:cNvPr id="10" name="Freihandform 9"/>
          <p:cNvSpPr/>
          <p:nvPr/>
        </p:nvSpPr>
        <p:spPr bwMode="auto">
          <a:xfrm>
            <a:off x="6560893" y="1773971"/>
            <a:ext cx="120895" cy="361950"/>
          </a:xfrm>
          <a:custGeom>
            <a:avLst/>
            <a:gdLst>
              <a:gd name="connsiteX0" fmla="*/ 1832 w 120895"/>
              <a:gd name="connsiteY0" fmla="*/ 0 h 361950"/>
              <a:gd name="connsiteX1" fmla="*/ 120895 w 120895"/>
              <a:gd name="connsiteY1" fmla="*/ 4763 h 361950"/>
              <a:gd name="connsiteX2" fmla="*/ 44695 w 120895"/>
              <a:gd name="connsiteY2" fmla="*/ 361950 h 361950"/>
              <a:gd name="connsiteX3" fmla="*/ 1832 w 120895"/>
              <a:gd name="connsiteY3" fmla="*/ 361950 h 361950"/>
              <a:gd name="connsiteX4" fmla="*/ 1832 w 120895"/>
              <a:gd name="connsiteY4" fmla="*/ 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895" h="361950">
                <a:moveTo>
                  <a:pt x="1832" y="0"/>
                </a:moveTo>
                <a:lnTo>
                  <a:pt x="120895" y="4763"/>
                </a:lnTo>
                <a:lnTo>
                  <a:pt x="44695" y="361950"/>
                </a:lnTo>
                <a:lnTo>
                  <a:pt x="1832" y="361950"/>
                </a:lnTo>
                <a:cubicBezTo>
                  <a:pt x="245" y="242888"/>
                  <a:pt x="-1343" y="123825"/>
                  <a:pt x="1832" y="0"/>
                </a:cubicBezTo>
                <a:close/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" name="Freihandform 10"/>
          <p:cNvSpPr/>
          <p:nvPr/>
        </p:nvSpPr>
        <p:spPr bwMode="auto">
          <a:xfrm>
            <a:off x="6596063" y="1931134"/>
            <a:ext cx="128587" cy="366712"/>
          </a:xfrm>
          <a:custGeom>
            <a:avLst/>
            <a:gdLst>
              <a:gd name="connsiteX0" fmla="*/ 0 w 128587"/>
              <a:gd name="connsiteY0" fmla="*/ 361950 h 366712"/>
              <a:gd name="connsiteX1" fmla="*/ 85725 w 128587"/>
              <a:gd name="connsiteY1" fmla="*/ 0 h 366712"/>
              <a:gd name="connsiteX2" fmla="*/ 128587 w 128587"/>
              <a:gd name="connsiteY2" fmla="*/ 0 h 366712"/>
              <a:gd name="connsiteX3" fmla="*/ 128587 w 128587"/>
              <a:gd name="connsiteY3" fmla="*/ 366712 h 366712"/>
              <a:gd name="connsiteX4" fmla="*/ 0 w 128587"/>
              <a:gd name="connsiteY4" fmla="*/ 361950 h 36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587" h="366712">
                <a:moveTo>
                  <a:pt x="0" y="361950"/>
                </a:moveTo>
                <a:lnTo>
                  <a:pt x="85725" y="0"/>
                </a:lnTo>
                <a:lnTo>
                  <a:pt x="128587" y="0"/>
                </a:lnTo>
                <a:lnTo>
                  <a:pt x="128587" y="366712"/>
                </a:lnTo>
                <a:lnTo>
                  <a:pt x="0" y="361950"/>
                </a:lnTo>
                <a:close/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el 5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 smtClean="0"/>
                  <a:t>Identification of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48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130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82</m:t>
                            </m:r>
                          </m:sub>
                        </m:sSub>
                      </m:e>
                    </m:sPre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itel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b="-1758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540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77" grpId="0"/>
      <p:bldP spid="57" grpId="0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37"/>
          <p:cNvSpPr>
            <a:spLocks noChangeShapeType="1"/>
          </p:cNvSpPr>
          <p:nvPr/>
        </p:nvSpPr>
        <p:spPr bwMode="auto">
          <a:xfrm>
            <a:off x="2533098" y="5409001"/>
            <a:ext cx="4840983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50" name="Gruppieren 49"/>
          <p:cNvGrpSpPr/>
          <p:nvPr/>
        </p:nvGrpSpPr>
        <p:grpSpPr>
          <a:xfrm>
            <a:off x="5097605" y="1340768"/>
            <a:ext cx="3866883" cy="3342821"/>
            <a:chOff x="4953588" y="1598347"/>
            <a:chExt cx="3866883" cy="3342821"/>
          </a:xfrm>
        </p:grpSpPr>
        <p:sp>
          <p:nvSpPr>
            <p:cNvPr id="40" name="Rectangle 34"/>
            <p:cNvSpPr>
              <a:spLocks noChangeAspect="1" noChangeArrowheads="1"/>
            </p:cNvSpPr>
            <p:nvPr/>
          </p:nvSpPr>
          <p:spPr bwMode="auto">
            <a:xfrm>
              <a:off x="4953588" y="1598347"/>
              <a:ext cx="3866883" cy="33242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0</a:t>
              </a:r>
            </a:p>
          </p:txBody>
        </p:sp>
        <p:sp>
          <p:nvSpPr>
            <p:cNvPr id="42" name="Text Box 36"/>
            <p:cNvSpPr txBox="1">
              <a:spLocks noChangeArrowheads="1"/>
            </p:cNvSpPr>
            <p:nvPr/>
          </p:nvSpPr>
          <p:spPr bwMode="auto">
            <a:xfrm>
              <a:off x="6240656" y="4633391"/>
              <a:ext cx="21130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DGF time ( </a:t>
              </a:r>
              <a:r>
                <a:rPr lang="en-US" altLang="de-DE" sz="1400" b="1" i="1" dirty="0" err="1" smtClean="0">
                  <a:solidFill>
                    <a:srgbClr val="000000"/>
                  </a:solidFill>
                  <a:latin typeface="Arial" pitchFamily="34" charset="0"/>
                </a:rPr>
                <a:t>arbt</a:t>
              </a: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. units )</a:t>
              </a:r>
            </a:p>
          </p:txBody>
        </p:sp>
        <p:sp>
          <p:nvSpPr>
            <p:cNvPr id="44" name="Text Box 38"/>
            <p:cNvSpPr txBox="1">
              <a:spLocks noChangeArrowheads="1"/>
            </p:cNvSpPr>
            <p:nvPr/>
          </p:nvSpPr>
          <p:spPr bwMode="auto">
            <a:xfrm rot="16200000">
              <a:off x="4484257" y="3078633"/>
              <a:ext cx="142859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Energy ( MeV )</a:t>
              </a:r>
            </a:p>
          </p:txBody>
        </p:sp>
        <p:sp>
          <p:nvSpPr>
            <p:cNvPr id="45" name="Text Box 39"/>
            <p:cNvSpPr txBox="1">
              <a:spLocks noChangeAspect="1" noChangeArrowheads="1"/>
            </p:cNvSpPr>
            <p:nvPr/>
          </p:nvSpPr>
          <p:spPr bwMode="auto">
            <a:xfrm>
              <a:off x="5332252" y="1798143"/>
              <a:ext cx="380232" cy="297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0.0</a:t>
              </a:r>
            </a:p>
          </p:txBody>
        </p:sp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24" y="1832591"/>
              <a:ext cx="2840736" cy="2785872"/>
            </a:xfrm>
            <a:prstGeom prst="rect">
              <a:avLst/>
            </a:prstGeom>
          </p:spPr>
        </p:pic>
        <p:sp>
          <p:nvSpPr>
            <p:cNvPr id="47" name="Line 37"/>
            <p:cNvSpPr>
              <a:spLocks noChangeShapeType="1"/>
            </p:cNvSpPr>
            <p:nvPr/>
          </p:nvSpPr>
          <p:spPr bwMode="auto">
            <a:xfrm>
              <a:off x="5820724" y="4633391"/>
              <a:ext cx="291600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V="1">
              <a:off x="5833822" y="1789391"/>
              <a:ext cx="0" cy="2880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51" name="Text Box 45"/>
          <p:cNvSpPr txBox="1">
            <a:spLocks noChangeArrowheads="1"/>
          </p:cNvSpPr>
          <p:nvPr/>
        </p:nvSpPr>
        <p:spPr bwMode="auto">
          <a:xfrm>
            <a:off x="540000" y="6300000"/>
            <a:ext cx="36323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Jungclaus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Lett 99, 132501 (2007)  </a:t>
            </a:r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4932041" y="4803297"/>
            <a:ext cx="183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88900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166813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462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25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8900" marR="0" lvl="0" indent="-158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 </a:t>
            </a: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-flash</a:t>
            </a:r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V="1">
            <a:off x="5938516" y="3960000"/>
            <a:ext cx="673100" cy="850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5938515" y="764704"/>
            <a:ext cx="27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 smtClean="0"/>
              <a:t>130</a:t>
            </a:r>
            <a:r>
              <a:rPr lang="en-US" sz="2400" b="1" dirty="0" smtClean="0"/>
              <a:t>Cd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339933"/>
                </a:solidFill>
              </a:rPr>
              <a:t>DGF-timing</a:t>
            </a:r>
            <a:endParaRPr lang="en-US" sz="2400" b="1" dirty="0">
              <a:solidFill>
                <a:srgbClr val="339933"/>
              </a:solidFill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5832000" y="5373216"/>
            <a:ext cx="3132000" cy="359517"/>
          </a:xfrm>
          <a:prstGeom prst="rect">
            <a:avLst/>
          </a:prstGeom>
          <a:solidFill>
            <a:srgbClr val="CCFFCC"/>
          </a:solidFill>
          <a:ln w="1587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Decay time range: 20 ns ...</a:t>
            </a:r>
            <a:r>
              <a:rPr kumimoji="0" lang="en-GB" alt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in isomer spectroscopy</a:t>
            </a:r>
            <a:endParaRPr lang="en-US" dirty="0"/>
          </a:p>
        </p:txBody>
      </p:sp>
      <p:pic>
        <p:nvPicPr>
          <p:cNvPr id="17" name="Picture 5" descr="feld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864767"/>
            <a:ext cx="1804988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feld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00" y="2864768"/>
            <a:ext cx="1804988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bremsstrahlu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1667668"/>
            <a:ext cx="1595438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2088000" y="2045275"/>
            <a:ext cx="21891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dirty="0">
                <a:solidFill>
                  <a:srgbClr val="FF0000"/>
                </a:solidFill>
                <a:latin typeface="Times New Roman" panose="02020603050405020304" pitchFamily="18" charset="0"/>
              </a:rPr>
              <a:t>slowing down of a moving point-charge</a:t>
            </a:r>
          </a:p>
        </p:txBody>
      </p:sp>
      <p:sp>
        <p:nvSpPr>
          <p:cNvPr id="21" name="Line 9"/>
          <p:cNvSpPr>
            <a:spLocks noChangeShapeType="1"/>
          </p:cNvSpPr>
          <p:nvPr/>
        </p:nvSpPr>
        <p:spPr bwMode="auto">
          <a:xfrm rot="-4320000" flipV="1">
            <a:off x="4212000" y="3960000"/>
            <a:ext cx="673100" cy="850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333399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66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37"/>
          <p:cNvSpPr>
            <a:spLocks noChangeShapeType="1"/>
          </p:cNvSpPr>
          <p:nvPr/>
        </p:nvSpPr>
        <p:spPr bwMode="auto">
          <a:xfrm>
            <a:off x="2533098" y="5409001"/>
            <a:ext cx="4840983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50" name="Gruppieren 49"/>
          <p:cNvGrpSpPr/>
          <p:nvPr/>
        </p:nvGrpSpPr>
        <p:grpSpPr>
          <a:xfrm>
            <a:off x="5097605" y="1340768"/>
            <a:ext cx="3866883" cy="3342821"/>
            <a:chOff x="4953588" y="1598347"/>
            <a:chExt cx="3866883" cy="3342821"/>
          </a:xfrm>
        </p:grpSpPr>
        <p:sp>
          <p:nvSpPr>
            <p:cNvPr id="40" name="Rectangle 34"/>
            <p:cNvSpPr>
              <a:spLocks noChangeAspect="1" noChangeArrowheads="1"/>
            </p:cNvSpPr>
            <p:nvPr/>
          </p:nvSpPr>
          <p:spPr bwMode="auto">
            <a:xfrm>
              <a:off x="4953588" y="1598347"/>
              <a:ext cx="3866883" cy="3324225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0</a:t>
              </a:r>
            </a:p>
          </p:txBody>
        </p:sp>
        <p:sp>
          <p:nvSpPr>
            <p:cNvPr id="42" name="Text Box 36"/>
            <p:cNvSpPr txBox="1">
              <a:spLocks noChangeArrowheads="1"/>
            </p:cNvSpPr>
            <p:nvPr/>
          </p:nvSpPr>
          <p:spPr bwMode="auto">
            <a:xfrm>
              <a:off x="6240656" y="4633391"/>
              <a:ext cx="21130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DGF time ( </a:t>
              </a:r>
              <a:r>
                <a:rPr lang="en-US" altLang="de-DE" sz="1400" b="1" i="1" dirty="0" err="1" smtClean="0">
                  <a:solidFill>
                    <a:srgbClr val="000000"/>
                  </a:solidFill>
                  <a:latin typeface="Arial" pitchFamily="34" charset="0"/>
                </a:rPr>
                <a:t>arbt</a:t>
              </a: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. units )</a:t>
              </a:r>
            </a:p>
          </p:txBody>
        </p:sp>
        <p:sp>
          <p:nvSpPr>
            <p:cNvPr id="44" name="Text Box 38"/>
            <p:cNvSpPr txBox="1">
              <a:spLocks noChangeArrowheads="1"/>
            </p:cNvSpPr>
            <p:nvPr/>
          </p:nvSpPr>
          <p:spPr bwMode="auto">
            <a:xfrm rot="16200000">
              <a:off x="4484257" y="3078633"/>
              <a:ext cx="142859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 pitchFamily="34" charset="0"/>
                </a:rPr>
                <a:t>Energy ( MeV )</a:t>
              </a:r>
            </a:p>
          </p:txBody>
        </p:sp>
        <p:sp>
          <p:nvSpPr>
            <p:cNvPr id="45" name="Text Box 39"/>
            <p:cNvSpPr txBox="1">
              <a:spLocks noChangeAspect="1" noChangeArrowheads="1"/>
            </p:cNvSpPr>
            <p:nvPr/>
          </p:nvSpPr>
          <p:spPr bwMode="auto">
            <a:xfrm>
              <a:off x="5332252" y="1798143"/>
              <a:ext cx="380232" cy="297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1.0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 pitchFamily="34" charset="0"/>
                </a:rPr>
                <a:t>0.0</a:t>
              </a:r>
            </a:p>
          </p:txBody>
        </p:sp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5124" y="1832591"/>
              <a:ext cx="2840736" cy="2785872"/>
            </a:xfrm>
            <a:prstGeom prst="rect">
              <a:avLst/>
            </a:prstGeom>
          </p:spPr>
        </p:pic>
        <p:sp>
          <p:nvSpPr>
            <p:cNvPr id="47" name="Line 37"/>
            <p:cNvSpPr>
              <a:spLocks noChangeShapeType="1"/>
            </p:cNvSpPr>
            <p:nvPr/>
          </p:nvSpPr>
          <p:spPr bwMode="auto">
            <a:xfrm>
              <a:off x="5820724" y="4633391"/>
              <a:ext cx="291600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V="1">
              <a:off x="5833822" y="1789391"/>
              <a:ext cx="0" cy="2880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51" name="Text Box 45"/>
          <p:cNvSpPr txBox="1">
            <a:spLocks noChangeArrowheads="1"/>
          </p:cNvSpPr>
          <p:nvPr/>
        </p:nvSpPr>
        <p:spPr bwMode="auto">
          <a:xfrm>
            <a:off x="540000" y="6300000"/>
            <a:ext cx="36323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Jungclaus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Lett 99, 132501 (2007)  </a:t>
            </a:r>
          </a:p>
        </p:txBody>
      </p:sp>
      <p:sp>
        <p:nvSpPr>
          <p:cNvPr id="52" name="Text Box 8"/>
          <p:cNvSpPr txBox="1">
            <a:spLocks noChangeArrowheads="1"/>
          </p:cNvSpPr>
          <p:nvPr/>
        </p:nvSpPr>
        <p:spPr bwMode="auto">
          <a:xfrm>
            <a:off x="4932041" y="4803297"/>
            <a:ext cx="183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 marL="88900" indent="-1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1166813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46200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25588"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spcBef>
                <a:spcPct val="0"/>
              </a:spcBef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88900" marR="0" lvl="0" indent="-1588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 </a:t>
            </a:r>
            <a:r>
              <a:rPr kumimoji="0" lang="en-GB" altLang="de-DE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-flash</a:t>
            </a:r>
          </a:p>
        </p:txBody>
      </p:sp>
      <p:sp>
        <p:nvSpPr>
          <p:cNvPr id="53" name="Line 9"/>
          <p:cNvSpPr>
            <a:spLocks noChangeShapeType="1"/>
          </p:cNvSpPr>
          <p:nvPr/>
        </p:nvSpPr>
        <p:spPr bwMode="auto">
          <a:xfrm flipV="1">
            <a:off x="5938516" y="3963509"/>
            <a:ext cx="673100" cy="8509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srgbClr val="333399"/>
              </a:solidFill>
              <a:latin typeface="Arial" pitchFamily="34" charset="0"/>
            </a:endParaRPr>
          </a:p>
        </p:txBody>
      </p:sp>
      <p:sp>
        <p:nvSpPr>
          <p:cNvPr id="57" name="Textfeld 56"/>
          <p:cNvSpPr txBox="1"/>
          <p:nvPr/>
        </p:nvSpPr>
        <p:spPr>
          <a:xfrm>
            <a:off x="5938515" y="764704"/>
            <a:ext cx="27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 smtClean="0"/>
              <a:t>130</a:t>
            </a:r>
            <a:r>
              <a:rPr lang="en-US" sz="2400" b="1" dirty="0" smtClean="0"/>
              <a:t>Cd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339933"/>
                </a:solidFill>
              </a:rPr>
              <a:t>DGF-timing</a:t>
            </a:r>
            <a:endParaRPr lang="en-US" sz="2400" b="1" dirty="0">
              <a:solidFill>
                <a:srgbClr val="339933"/>
              </a:solidFill>
            </a:endParaRPr>
          </a:p>
        </p:txBody>
      </p:sp>
      <p:sp>
        <p:nvSpPr>
          <p:cNvPr id="58" name="Text Box 7"/>
          <p:cNvSpPr txBox="1">
            <a:spLocks noChangeArrowheads="1"/>
          </p:cNvSpPr>
          <p:nvPr/>
        </p:nvSpPr>
        <p:spPr bwMode="auto">
          <a:xfrm>
            <a:off x="5832000" y="5373216"/>
            <a:ext cx="3132000" cy="359517"/>
          </a:xfrm>
          <a:prstGeom prst="rect">
            <a:avLst/>
          </a:prstGeom>
          <a:solidFill>
            <a:srgbClr val="CCFFCC"/>
          </a:solidFill>
          <a:ln w="15875">
            <a:solidFill>
              <a:srgbClr val="3333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Decay time range: 20 ns ...</a:t>
            </a:r>
            <a:r>
              <a:rPr kumimoji="0" lang="en-GB" altLang="de-DE" sz="1800" b="0" i="0" u="none" strike="noStrike" kern="0" cap="none" spc="0" normalizeH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kumimoji="0" lang="en-GB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Symbol" pitchFamily="18" charset="2"/>
              </a:rPr>
              <a:t>s</a:t>
            </a:r>
          </a:p>
        </p:txBody>
      </p:sp>
      <p:pic>
        <p:nvPicPr>
          <p:cNvPr id="60" name="Picture 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5" y="1556792"/>
            <a:ext cx="478631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spectroscopy probes shell 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10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9" y="980728"/>
            <a:ext cx="6160389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9" y="980728"/>
            <a:ext cx="6160389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9" y="980728"/>
            <a:ext cx="6160389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9" y="980728"/>
            <a:ext cx="6160389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9" y="980728"/>
            <a:ext cx="6160389" cy="492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674868" y="4940728"/>
            <a:ext cx="102143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www.nndc.bnl.gov</a:t>
            </a:r>
            <a:endParaRPr lang="en-GB" altLang="de-DE" sz="800" i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072211" y="5521157"/>
            <a:ext cx="1901483" cy="307777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400" b="1" kern="0" dirty="0" smtClean="0">
                <a:solidFill>
                  <a:prstClr val="black"/>
                </a:solidFill>
                <a:latin typeface="Arial"/>
              </a:rPr>
              <a:t>NEUTRON NUMBER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160693" y="1591959"/>
            <a:ext cx="2884123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~2800 known nuclei</a:t>
            </a:r>
          </a:p>
          <a:p>
            <a:pPr defTabSz="457200"/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~2600 known isomers</a:t>
            </a:r>
          </a:p>
          <a:p>
            <a:pPr defTabSz="457200"/>
            <a:r>
              <a:rPr lang="en-US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(predicted ~6000 bound nuclei</a:t>
            </a:r>
            <a:r>
              <a:rPr lang="de-DE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7180680" y="4173007"/>
            <a:ext cx="942887" cy="276999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>
                <a:solidFill>
                  <a:prstClr val="black"/>
                </a:solidFill>
              </a:rPr>
              <a:t>ground state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125746" y="3262183"/>
            <a:ext cx="1039067" cy="276999"/>
          </a:xfrm>
          <a:prstGeom prst="rect">
            <a:avLst/>
          </a:prstGeom>
          <a:noFill/>
          <a:ln w="127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>
                <a:solidFill>
                  <a:prstClr val="black"/>
                </a:solidFill>
              </a:rPr>
              <a:t>isomeric state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260801" y="3715396"/>
            <a:ext cx="890071" cy="307777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400" kern="0" dirty="0" smtClean="0">
                <a:solidFill>
                  <a:prstClr val="black"/>
                </a:solidFill>
              </a:rPr>
              <a:t>α         β</a:t>
            </a:r>
            <a:endParaRPr lang="en-GB" altLang="de-DE" sz="1400" kern="0" dirty="0">
              <a:solidFill>
                <a:prstClr val="black"/>
              </a:solidFill>
            </a:endParaRP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flipH="1">
            <a:off x="6462658" y="3525307"/>
            <a:ext cx="656486" cy="31750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H="1">
            <a:off x="6655981" y="3525307"/>
            <a:ext cx="471894" cy="411163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7641697" y="3534190"/>
            <a:ext cx="0" cy="64800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632000" y="3472473"/>
            <a:ext cx="3722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600" kern="0" dirty="0" err="1">
                <a:solidFill>
                  <a:prstClr val="black"/>
                </a:solidFill>
              </a:rPr>
              <a:t>τ</a:t>
            </a:r>
            <a:r>
              <a:rPr lang="en-GB" altLang="de-DE" sz="1600" kern="0" baseline="-25000" dirty="0" err="1">
                <a:solidFill>
                  <a:prstClr val="black"/>
                </a:solidFill>
              </a:rPr>
              <a:t>m</a:t>
            </a:r>
            <a:endParaRPr lang="en-GB" altLang="de-DE" sz="1600" kern="0" baseline="-25000" dirty="0">
              <a:solidFill>
                <a:prstClr val="black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7632000" y="4386607"/>
            <a:ext cx="3353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600" kern="0" dirty="0" err="1" smtClean="0">
                <a:solidFill>
                  <a:prstClr val="black"/>
                </a:solidFill>
              </a:rPr>
              <a:t>τ</a:t>
            </a:r>
            <a:r>
              <a:rPr lang="en-GB" altLang="de-DE" sz="1600" kern="0" baseline="-25000" dirty="0" err="1" smtClean="0">
                <a:solidFill>
                  <a:prstClr val="black"/>
                </a:solidFill>
              </a:rPr>
              <a:t>g</a:t>
            </a:r>
            <a:endParaRPr lang="en-GB" altLang="de-DE" sz="1600" kern="0" baseline="-25000" dirty="0">
              <a:solidFill>
                <a:prstClr val="black"/>
              </a:solidFill>
            </a:endParaRPr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>
            <a:off x="8172143" y="3542919"/>
            <a:ext cx="504031" cy="393551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8378656" y="3504372"/>
            <a:ext cx="595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 smtClean="0">
                <a:solidFill>
                  <a:prstClr val="black"/>
                </a:solidFill>
              </a:rPr>
              <a:t>fission</a:t>
            </a:r>
            <a:endParaRPr lang="en-GB" altLang="de-DE" sz="1200" kern="0" dirty="0">
              <a:solidFill>
                <a:prstClr val="black"/>
              </a:solidFill>
            </a:endParaRPr>
          </a:p>
        </p:txBody>
      </p:sp>
      <p:sp>
        <p:nvSpPr>
          <p:cNvPr id="23" name="Line 27"/>
          <p:cNvSpPr>
            <a:spLocks noChangeShapeType="1"/>
          </p:cNvSpPr>
          <p:nvPr/>
        </p:nvSpPr>
        <p:spPr bwMode="auto">
          <a:xfrm>
            <a:off x="8164795" y="3534190"/>
            <a:ext cx="351884" cy="40228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8176702" y="3717007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317504" y="4633372"/>
            <a:ext cx="890071" cy="307777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400" kern="0" dirty="0" smtClean="0">
                <a:solidFill>
                  <a:prstClr val="black"/>
                </a:solidFill>
              </a:rPr>
              <a:t>α         β</a:t>
            </a:r>
            <a:endParaRPr lang="en-GB" altLang="de-DE" sz="1400" kern="0" dirty="0">
              <a:solidFill>
                <a:prstClr val="black"/>
              </a:solidFill>
            </a:endParaRPr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 flipH="1">
            <a:off x="6519361" y="4443283"/>
            <a:ext cx="656486" cy="31750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6712684" y="4443283"/>
            <a:ext cx="471894" cy="411163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>
            <a:off x="8133149" y="4450262"/>
            <a:ext cx="504031" cy="393551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8339662" y="4411715"/>
            <a:ext cx="5950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 smtClean="0">
                <a:solidFill>
                  <a:prstClr val="black"/>
                </a:solidFill>
              </a:rPr>
              <a:t>fission</a:t>
            </a:r>
            <a:endParaRPr lang="en-GB" altLang="de-DE" sz="1200" kern="0" dirty="0">
              <a:solidFill>
                <a:prstClr val="black"/>
              </a:solidFill>
            </a:endParaRP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8125801" y="4441533"/>
            <a:ext cx="351884" cy="402280"/>
          </a:xfrm>
          <a:prstGeom prst="line">
            <a:avLst/>
          </a:prstGeom>
          <a:noFill/>
          <a:ln w="190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de-DE" kern="0" smtClean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31" name="TextBox 20"/>
          <p:cNvSpPr txBox="1">
            <a:spLocks noChangeArrowheads="1"/>
          </p:cNvSpPr>
          <p:nvPr/>
        </p:nvSpPr>
        <p:spPr bwMode="auto">
          <a:xfrm>
            <a:off x="8137708" y="4624350"/>
            <a:ext cx="2616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defTabSz="457200" eaLnBrk="1" hangingPunct="1">
              <a:spcBef>
                <a:spcPct val="0"/>
              </a:spcBef>
              <a:buFontTx/>
              <a:buNone/>
            </a:pPr>
            <a:r>
              <a:rPr lang="en-GB" altLang="de-DE" sz="1200" kern="0" dirty="0">
                <a:solidFill>
                  <a:prstClr val="black"/>
                </a:solidFill>
              </a:rPr>
              <a:t>p</a:t>
            </a:r>
          </a:p>
        </p:txBody>
      </p:sp>
      <p:sp>
        <p:nvSpPr>
          <p:cNvPr id="32" name="Inhaltsplatzhalter 2"/>
          <p:cNvSpPr txBox="1">
            <a:spLocks/>
          </p:cNvSpPr>
          <p:nvPr/>
        </p:nvSpPr>
        <p:spPr>
          <a:xfrm>
            <a:off x="422565" y="991413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</a:t>
            </a:r>
            <a:r>
              <a:rPr lang="en-US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cited nuclear states with long half-lives </a:t>
            </a: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1 </a:t>
            </a:r>
            <a:r>
              <a:rPr lang="de-DE" sz="1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r>
              <a:rPr lang="de-DE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de-DE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variety of known nuclear isomers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2982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Line 37"/>
          <p:cNvSpPr>
            <a:spLocks noChangeShapeType="1"/>
          </p:cNvSpPr>
          <p:nvPr/>
        </p:nvSpPr>
        <p:spPr bwMode="auto">
          <a:xfrm>
            <a:off x="2533098" y="5462208"/>
            <a:ext cx="4840983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51" name="Text Box 45"/>
          <p:cNvSpPr txBox="1">
            <a:spLocks noChangeArrowheads="1"/>
          </p:cNvSpPr>
          <p:nvPr/>
        </p:nvSpPr>
        <p:spPr bwMode="auto">
          <a:xfrm>
            <a:off x="540000" y="6300000"/>
            <a:ext cx="36323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de-DE" sz="12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Jungclaus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Rev. Lett 99, 132501 (2007)  </a:t>
            </a:r>
          </a:p>
        </p:txBody>
      </p:sp>
      <p:pic>
        <p:nvPicPr>
          <p:cNvPr id="60" name="Picture 6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5" y="1555200"/>
            <a:ext cx="4786315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1268760"/>
            <a:ext cx="2884487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6045646" y="5059710"/>
            <a:ext cx="29908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r>
              <a:rPr lang="de-DE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Shell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quenching</a:t>
            </a:r>
            <a:r>
              <a:rPr lang="de-DE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endParaRPr lang="de-DE" altLang="de-D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spectroscopy probes shell 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9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23"/>
          <p:cNvSpPr>
            <a:spLocks noChangeShapeType="1"/>
          </p:cNvSpPr>
          <p:nvPr/>
        </p:nvSpPr>
        <p:spPr bwMode="auto">
          <a:xfrm>
            <a:off x="2286000" y="5210944"/>
            <a:ext cx="46482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5097600" y="1407544"/>
            <a:ext cx="3834724" cy="3247006"/>
            <a:chOff x="1331640" y="1066805"/>
            <a:chExt cx="3834724" cy="3247006"/>
          </a:xfrm>
        </p:grpSpPr>
        <p:sp>
          <p:nvSpPr>
            <p:cNvPr id="4" name="Rectangle 19"/>
            <p:cNvSpPr>
              <a:spLocks noChangeAspect="1" noChangeArrowheads="1"/>
            </p:cNvSpPr>
            <p:nvPr/>
          </p:nvSpPr>
          <p:spPr bwMode="auto">
            <a:xfrm>
              <a:off x="1331640" y="1066805"/>
              <a:ext cx="3834724" cy="324700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6" name="Text Box 20"/>
            <p:cNvSpPr txBox="1">
              <a:spLocks noChangeArrowheads="1"/>
            </p:cNvSpPr>
            <p:nvPr/>
          </p:nvSpPr>
          <p:spPr bwMode="auto">
            <a:xfrm>
              <a:off x="2555776" y="4005064"/>
              <a:ext cx="211307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/>
                </a:rPr>
                <a:t>DGF time ( </a:t>
              </a:r>
              <a:r>
                <a:rPr lang="en-US" altLang="de-DE" sz="1400" b="1" i="1" dirty="0" err="1" smtClean="0">
                  <a:solidFill>
                    <a:srgbClr val="000000"/>
                  </a:solidFill>
                  <a:latin typeface="Arial"/>
                </a:rPr>
                <a:t>arbt</a:t>
              </a:r>
              <a:r>
                <a:rPr lang="en-US" altLang="de-DE" sz="1400" b="1" i="1" dirty="0" smtClean="0">
                  <a:solidFill>
                    <a:srgbClr val="000000"/>
                  </a:solidFill>
                  <a:latin typeface="Arial"/>
                </a:rPr>
                <a:t>. units )</a:t>
              </a:r>
            </a:p>
          </p:txBody>
        </p:sp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1752600" y="1371600"/>
              <a:ext cx="380232" cy="2800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/>
                </a:rPr>
                <a:t>1.5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/>
                </a:rPr>
                <a:t>1.0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/>
                </a:rPr>
                <a:t>5.0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altLang="de-DE" sz="1100" dirty="0" smtClean="0">
                <a:solidFill>
                  <a:srgbClr val="000000"/>
                </a:solidFill>
                <a:latin typeface="Arial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100" dirty="0" smtClean="0">
                  <a:solidFill>
                    <a:srgbClr val="000000"/>
                  </a:solidFill>
                  <a:latin typeface="Arial"/>
                </a:rPr>
                <a:t>0.0</a:t>
              </a:r>
            </a:p>
          </p:txBody>
        </p:sp>
        <p:sp>
          <p:nvSpPr>
            <p:cNvPr id="8" name="Text Box 22"/>
            <p:cNvSpPr txBox="1">
              <a:spLocks noChangeArrowheads="1"/>
            </p:cNvSpPr>
            <p:nvPr/>
          </p:nvSpPr>
          <p:spPr bwMode="auto">
            <a:xfrm rot="16200000">
              <a:off x="915053" y="2561008"/>
              <a:ext cx="142898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400" b="1" i="1" dirty="0" smtClean="0">
                  <a:solidFill>
                    <a:srgbClr val="000000"/>
                  </a:solidFill>
                  <a:latin typeface="Arial"/>
                </a:rPr>
                <a:t>Energy ( MeV )</a:t>
              </a:r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600" y="1371600"/>
              <a:ext cx="2785872" cy="2609800"/>
            </a:xfrm>
            <a:prstGeom prst="rect">
              <a:avLst/>
            </a:prstGeom>
          </p:spPr>
        </p:pic>
        <p:sp>
          <p:nvSpPr>
            <p:cNvPr id="11" name="Line 23"/>
            <p:cNvSpPr>
              <a:spLocks noChangeShapeType="1"/>
            </p:cNvSpPr>
            <p:nvPr/>
          </p:nvSpPr>
          <p:spPr bwMode="auto">
            <a:xfrm>
              <a:off x="2123728" y="3996000"/>
              <a:ext cx="2844000" cy="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0" name="Line 24"/>
            <p:cNvSpPr>
              <a:spLocks noChangeShapeType="1"/>
            </p:cNvSpPr>
            <p:nvPr/>
          </p:nvSpPr>
          <p:spPr bwMode="auto">
            <a:xfrm flipV="1">
              <a:off x="2145328" y="1371599"/>
              <a:ext cx="0" cy="2592707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15" name="Textfeld 14"/>
          <p:cNvSpPr txBox="1"/>
          <p:nvPr/>
        </p:nvSpPr>
        <p:spPr>
          <a:xfrm>
            <a:off x="5938515" y="764704"/>
            <a:ext cx="273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baseline="30000" dirty="0" smtClean="0"/>
              <a:t>128</a:t>
            </a:r>
            <a:r>
              <a:rPr lang="en-US" sz="2400" b="1" dirty="0" smtClean="0"/>
              <a:t>Cd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339933"/>
                </a:solidFill>
              </a:rPr>
              <a:t>DGF-timing</a:t>
            </a:r>
            <a:endParaRPr lang="en-US" sz="2400" b="1" dirty="0">
              <a:solidFill>
                <a:srgbClr val="339933"/>
              </a:solidFill>
            </a:endParaRPr>
          </a:p>
        </p:txBody>
      </p:sp>
      <p:pic>
        <p:nvPicPr>
          <p:cNvPr id="7172" name="Picture 4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763943"/>
            <a:ext cx="4878613" cy="266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45"/>
          <p:cNvSpPr txBox="1">
            <a:spLocks noChangeArrowheads="1"/>
          </p:cNvSpPr>
          <p:nvPr/>
        </p:nvSpPr>
        <p:spPr bwMode="auto">
          <a:xfrm>
            <a:off x="540000" y="6300000"/>
            <a:ext cx="347274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L. Caceres et al., Phys. Rev. C79, 011301(R) (2009)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spectroscopy probes shell 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48026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ne 23"/>
          <p:cNvSpPr>
            <a:spLocks noChangeShapeType="1"/>
          </p:cNvSpPr>
          <p:nvPr/>
        </p:nvSpPr>
        <p:spPr bwMode="auto">
          <a:xfrm>
            <a:off x="2286000" y="5219768"/>
            <a:ext cx="46482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172" name="Picture 4"/>
          <p:cNvPicPr preferRelativeResize="0"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1772767"/>
            <a:ext cx="4878613" cy="2663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00" y="1340768"/>
            <a:ext cx="3780948" cy="293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Decay spectroscopy probes shell closures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8318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681708"/>
            <a:ext cx="990600" cy="98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1328738" y="1942505"/>
            <a:ext cx="1490662" cy="3867150"/>
            <a:chOff x="68" y="1525"/>
            <a:chExt cx="939" cy="2436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380" y="384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380" y="260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380" y="200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>
              <a:off x="380" y="1824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380" y="169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164" y="3730"/>
              <a:ext cx="2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0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endParaRPr lang="es-ES" altLang="de-DE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68" y="2476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(2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68" y="1863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(4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68" y="1685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(6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68" y="1526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(8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667" y="2581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1395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667" y="197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2083</a:t>
              </a:r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667" y="179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2281</a:t>
              </a: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667" y="1525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2428</a:t>
              </a:r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6137275" y="2374553"/>
            <a:ext cx="1482725" cy="3446463"/>
            <a:chOff x="4622" y="1849"/>
            <a:chExt cx="934" cy="2171"/>
          </a:xfrm>
        </p:grpSpPr>
        <p:sp>
          <p:nvSpPr>
            <p:cNvPr id="22" name="Line 22"/>
            <p:cNvSpPr>
              <a:spLocks noChangeShapeType="1"/>
            </p:cNvSpPr>
            <p:nvPr/>
          </p:nvSpPr>
          <p:spPr bwMode="auto">
            <a:xfrm>
              <a:off x="4937" y="273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4937" y="3908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>
              <a:off x="4937" y="2020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5" name="Line 25"/>
            <p:cNvSpPr>
              <a:spLocks noChangeShapeType="1"/>
            </p:cNvSpPr>
            <p:nvPr/>
          </p:nvSpPr>
          <p:spPr bwMode="auto">
            <a:xfrm>
              <a:off x="4937" y="2132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6" name="Line 26"/>
            <p:cNvSpPr>
              <a:spLocks noChangeShapeType="1"/>
            </p:cNvSpPr>
            <p:nvPr/>
          </p:nvSpPr>
          <p:spPr bwMode="auto">
            <a:xfrm>
              <a:off x="4937" y="2256"/>
              <a:ext cx="57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7" name="Text Box 27"/>
            <p:cNvSpPr txBox="1">
              <a:spLocks noChangeArrowheads="1"/>
            </p:cNvSpPr>
            <p:nvPr/>
          </p:nvSpPr>
          <p:spPr bwMode="auto">
            <a:xfrm>
              <a:off x="4718" y="3789"/>
              <a:ext cx="2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0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endParaRPr lang="es-ES" altLang="de-DE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endParaRPr>
            </a:p>
          </p:txBody>
        </p:sp>
        <p:sp>
          <p:nvSpPr>
            <p:cNvPr id="28" name="Text Box 28"/>
            <p:cNvSpPr txBox="1">
              <a:spLocks noChangeArrowheads="1"/>
            </p:cNvSpPr>
            <p:nvPr/>
          </p:nvSpPr>
          <p:spPr bwMode="auto">
            <a:xfrm>
              <a:off x="4622" y="2599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(2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4622" y="2150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(4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4622" y="2004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(6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4622" y="1849"/>
              <a:ext cx="3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(8</a:t>
              </a:r>
              <a:r>
                <a:rPr lang="es-ES" altLang="de-DE" b="1" baseline="300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+</a:t>
              </a:r>
              <a:r>
                <a:rPr lang="es-ES" altLang="de-DE" b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)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5216" y="2709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1325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5216" y="223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1864</a:t>
              </a: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5216" y="2097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2002</a:t>
              </a:r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5216" y="1853"/>
              <a:ext cx="34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altLang="de-DE" sz="1400" b="1" i="1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charset="0"/>
                </a:rPr>
                <a:t>2128</a:t>
              </a:r>
            </a:p>
          </p:txBody>
        </p:sp>
      </p:grpSp>
      <p:sp>
        <p:nvSpPr>
          <p:cNvPr id="36" name="Text Box 36"/>
          <p:cNvSpPr txBox="1">
            <a:spLocks noChangeArrowheads="1"/>
          </p:cNvSpPr>
          <p:nvPr/>
        </p:nvSpPr>
        <p:spPr bwMode="auto">
          <a:xfrm>
            <a:off x="2871788" y="4750817"/>
            <a:ext cx="360045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two proton holes in the </a:t>
            </a:r>
            <a:r>
              <a:rPr lang="de-DE" altLang="de-DE" sz="2000" b="1" i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g</a:t>
            </a:r>
            <a:r>
              <a:rPr lang="de-DE" altLang="de-DE" sz="2000" b="1" i="1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9/2</a:t>
            </a:r>
            <a:r>
              <a:rPr lang="de-DE" altLang="de-DE" sz="2000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 orbit </a:t>
            </a:r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228600" y="1232446"/>
            <a:ext cx="9144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>
            <a:off x="0" y="1249908"/>
            <a:ext cx="228600" cy="457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>
            <a:off x="0" y="1507083"/>
            <a:ext cx="228600" cy="1143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40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81708"/>
            <a:ext cx="93821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Line 41"/>
          <p:cNvSpPr>
            <a:spLocks noChangeShapeType="1"/>
          </p:cNvSpPr>
          <p:nvPr/>
        </p:nvSpPr>
        <p:spPr bwMode="auto">
          <a:xfrm flipV="1">
            <a:off x="8839200" y="1297533"/>
            <a:ext cx="304800" cy="381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2" name="Line 42"/>
          <p:cNvSpPr>
            <a:spLocks noChangeShapeType="1"/>
          </p:cNvSpPr>
          <p:nvPr/>
        </p:nvSpPr>
        <p:spPr bwMode="auto">
          <a:xfrm flipV="1">
            <a:off x="7848600" y="1278483"/>
            <a:ext cx="990600" cy="400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3" name="Line 43"/>
          <p:cNvSpPr>
            <a:spLocks noChangeShapeType="1"/>
          </p:cNvSpPr>
          <p:nvPr/>
        </p:nvSpPr>
        <p:spPr bwMode="auto">
          <a:xfrm flipV="1">
            <a:off x="8839200" y="1507083"/>
            <a:ext cx="304800" cy="1143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3200400" y="5254873"/>
            <a:ext cx="29924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635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altLang="de-DE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ＭＳ Ｐゴシック"/>
                <a:cs typeface="Arial" charset="0"/>
              </a:rPr>
              <a:t>No dramatic shell quenching!</a:t>
            </a:r>
          </a:p>
        </p:txBody>
      </p:sp>
      <p:grpSp>
        <p:nvGrpSpPr>
          <p:cNvPr id="45" name="Group 45"/>
          <p:cNvGrpSpPr>
            <a:grpSpLocks/>
          </p:cNvGrpSpPr>
          <p:nvPr/>
        </p:nvGrpSpPr>
        <p:grpSpPr bwMode="auto">
          <a:xfrm>
            <a:off x="3276600" y="1635671"/>
            <a:ext cx="2667000" cy="1852612"/>
            <a:chOff x="2071" y="2721"/>
            <a:chExt cx="1680" cy="1167"/>
          </a:xfrm>
        </p:grpSpPr>
        <p:sp>
          <p:nvSpPr>
            <p:cNvPr id="46" name="Rectangle 46"/>
            <p:cNvSpPr>
              <a:spLocks noChangeArrowheads="1"/>
            </p:cNvSpPr>
            <p:nvPr/>
          </p:nvSpPr>
          <p:spPr bwMode="auto">
            <a:xfrm>
              <a:off x="2071" y="2721"/>
              <a:ext cx="1584" cy="1167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7" name="Line 47"/>
            <p:cNvSpPr>
              <a:spLocks noChangeShapeType="1"/>
            </p:cNvSpPr>
            <p:nvPr/>
          </p:nvSpPr>
          <p:spPr bwMode="auto">
            <a:xfrm>
              <a:off x="2503" y="3605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8" name="Line 48"/>
            <p:cNvSpPr>
              <a:spLocks noChangeShapeType="1"/>
            </p:cNvSpPr>
            <p:nvPr/>
          </p:nvSpPr>
          <p:spPr bwMode="auto">
            <a:xfrm>
              <a:off x="2503" y="3509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49" name="Line 49"/>
            <p:cNvSpPr>
              <a:spLocks noChangeShapeType="1"/>
            </p:cNvSpPr>
            <p:nvPr/>
          </p:nvSpPr>
          <p:spPr bwMode="auto">
            <a:xfrm>
              <a:off x="2503" y="3317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0" name="Line 50"/>
            <p:cNvSpPr>
              <a:spLocks noChangeShapeType="1"/>
            </p:cNvSpPr>
            <p:nvPr/>
          </p:nvSpPr>
          <p:spPr bwMode="auto">
            <a:xfrm>
              <a:off x="2503" y="3221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>
              <a:off x="2503" y="3029"/>
              <a:ext cx="864" cy="0"/>
            </a:xfrm>
            <a:prstGeom prst="line">
              <a:avLst/>
            </a:prstGeom>
            <a:noFill/>
            <a:ln w="50800">
              <a:solidFill>
                <a:srgbClr val="33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2" name="Text Box 52"/>
            <p:cNvSpPr txBox="1">
              <a:spLocks noChangeArrowheads="1"/>
            </p:cNvSpPr>
            <p:nvPr/>
          </p:nvSpPr>
          <p:spPr bwMode="auto">
            <a:xfrm>
              <a:off x="2647" y="3653"/>
              <a:ext cx="5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N=50</a:t>
              </a:r>
            </a:p>
          </p:txBody>
        </p:sp>
        <p:sp>
          <p:nvSpPr>
            <p:cNvPr id="53" name="Text Box 53"/>
            <p:cNvSpPr txBox="1">
              <a:spLocks noChangeArrowheads="1"/>
            </p:cNvSpPr>
            <p:nvPr/>
          </p:nvSpPr>
          <p:spPr bwMode="auto">
            <a:xfrm>
              <a:off x="2167" y="3535"/>
              <a:ext cx="38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g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7/2</a:t>
              </a:r>
            </a:p>
          </p:txBody>
        </p:sp>
        <p:sp>
          <p:nvSpPr>
            <p:cNvPr id="54" name="Text Box 54"/>
            <p:cNvSpPr txBox="1">
              <a:spLocks noChangeArrowheads="1"/>
            </p:cNvSpPr>
            <p:nvPr/>
          </p:nvSpPr>
          <p:spPr bwMode="auto">
            <a:xfrm>
              <a:off x="2167" y="3199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s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1/2</a:t>
              </a:r>
            </a:p>
          </p:txBody>
        </p:sp>
        <p:sp>
          <p:nvSpPr>
            <p:cNvPr id="55" name="Text Box 55"/>
            <p:cNvSpPr txBox="1">
              <a:spLocks noChangeArrowheads="1"/>
            </p:cNvSpPr>
            <p:nvPr/>
          </p:nvSpPr>
          <p:spPr bwMode="auto">
            <a:xfrm>
              <a:off x="2167" y="3029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d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3/2</a:t>
              </a:r>
            </a:p>
          </p:txBody>
        </p:sp>
        <p:sp>
          <p:nvSpPr>
            <p:cNvPr id="56" name="Text Box 56"/>
            <p:cNvSpPr txBox="1">
              <a:spLocks noChangeArrowheads="1"/>
            </p:cNvSpPr>
            <p:nvPr/>
          </p:nvSpPr>
          <p:spPr bwMode="auto">
            <a:xfrm>
              <a:off x="2167" y="2837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h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11/2</a:t>
              </a:r>
            </a:p>
          </p:txBody>
        </p:sp>
        <p:sp>
          <p:nvSpPr>
            <p:cNvPr id="57" name="Text Box 57"/>
            <p:cNvSpPr txBox="1">
              <a:spLocks noChangeArrowheads="1"/>
            </p:cNvSpPr>
            <p:nvPr/>
          </p:nvSpPr>
          <p:spPr bwMode="auto">
            <a:xfrm>
              <a:off x="3367" y="3522"/>
              <a:ext cx="240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0</a:t>
              </a:r>
            </a:p>
          </p:txBody>
        </p:sp>
        <p:sp>
          <p:nvSpPr>
            <p:cNvPr id="58" name="Text Box 58"/>
            <p:cNvSpPr txBox="1">
              <a:spLocks noChangeArrowheads="1"/>
            </p:cNvSpPr>
            <p:nvPr/>
          </p:nvSpPr>
          <p:spPr bwMode="auto">
            <a:xfrm>
              <a:off x="3367" y="3413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0.5</a:t>
              </a:r>
            </a:p>
          </p:txBody>
        </p:sp>
        <p:sp>
          <p:nvSpPr>
            <p:cNvPr id="59" name="Text Box 59"/>
            <p:cNvSpPr txBox="1">
              <a:spLocks noChangeArrowheads="1"/>
            </p:cNvSpPr>
            <p:nvPr/>
          </p:nvSpPr>
          <p:spPr bwMode="auto">
            <a:xfrm>
              <a:off x="3367" y="3221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1.6</a:t>
              </a:r>
            </a:p>
          </p:txBody>
        </p:sp>
        <p:sp>
          <p:nvSpPr>
            <p:cNvPr id="60" name="Text Box 60"/>
            <p:cNvSpPr txBox="1">
              <a:spLocks noChangeArrowheads="1"/>
            </p:cNvSpPr>
            <p:nvPr/>
          </p:nvSpPr>
          <p:spPr bwMode="auto">
            <a:xfrm>
              <a:off x="3367" y="3090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2.2</a:t>
              </a:r>
            </a:p>
          </p:txBody>
        </p:sp>
        <p:sp>
          <p:nvSpPr>
            <p:cNvPr id="61" name="Text Box 61"/>
            <p:cNvSpPr txBox="1">
              <a:spLocks noChangeArrowheads="1"/>
            </p:cNvSpPr>
            <p:nvPr/>
          </p:nvSpPr>
          <p:spPr bwMode="auto">
            <a:xfrm>
              <a:off x="3367" y="2933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2.6</a:t>
              </a:r>
            </a:p>
          </p:txBody>
        </p:sp>
        <p:sp>
          <p:nvSpPr>
            <p:cNvPr id="62" name="Text Box 62"/>
            <p:cNvSpPr txBox="1">
              <a:spLocks noChangeArrowheads="1"/>
            </p:cNvSpPr>
            <p:nvPr/>
          </p:nvSpPr>
          <p:spPr bwMode="auto">
            <a:xfrm>
              <a:off x="3319" y="2789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z="14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MeV</a:t>
              </a:r>
            </a:p>
          </p:txBody>
        </p:sp>
        <p:sp>
          <p:nvSpPr>
            <p:cNvPr id="63" name="Text Box 63"/>
            <p:cNvSpPr txBox="1">
              <a:spLocks noChangeArrowheads="1"/>
            </p:cNvSpPr>
            <p:nvPr/>
          </p:nvSpPr>
          <p:spPr bwMode="auto">
            <a:xfrm>
              <a:off x="2167" y="3391"/>
              <a:ext cx="432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d</a:t>
              </a:r>
              <a:r>
                <a:rPr lang="en-US" altLang="de-DE" baseline="-25000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5/2</a:t>
              </a:r>
            </a:p>
          </p:txBody>
        </p:sp>
        <p:sp>
          <p:nvSpPr>
            <p:cNvPr id="64" name="Text Box 64"/>
            <p:cNvSpPr txBox="1">
              <a:spLocks noChangeArrowheads="1"/>
            </p:cNvSpPr>
            <p:nvPr/>
          </p:nvSpPr>
          <p:spPr bwMode="auto">
            <a:xfrm>
              <a:off x="2637" y="2769"/>
              <a:ext cx="5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333399"/>
                  </a:solidFill>
                  <a:latin typeface="Comic Sans MS" pitchFamily="66" charset="0"/>
                  <a:ea typeface="ＭＳ Ｐゴシック"/>
                  <a:cs typeface="Arial" charset="0"/>
                </a:rPr>
                <a:t>N=82</a:t>
              </a:r>
            </a:p>
          </p:txBody>
        </p:sp>
      </p:grp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3097213" y="3448596"/>
            <a:ext cx="2914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charset="0"/>
              </a:rPr>
              <a:t> participating neutron-orbitals</a:t>
            </a:r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304800" y="2699296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Comic Sans MS" pitchFamily="66" charset="0"/>
                <a:ea typeface="ＭＳ Ｐゴシック"/>
                <a:cs typeface="Arial" charset="0"/>
              </a:rPr>
              <a:t>N=50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Arial" charset="0"/>
              </a:rPr>
              <a:t>Z=48</a:t>
            </a:r>
          </a:p>
        </p:txBody>
      </p:sp>
      <p:sp>
        <p:nvSpPr>
          <p:cNvPr id="68" name="Text Box 68"/>
          <p:cNvSpPr txBox="1">
            <a:spLocks noChangeArrowheads="1"/>
          </p:cNvSpPr>
          <p:nvPr/>
        </p:nvSpPr>
        <p:spPr bwMode="auto">
          <a:xfrm>
            <a:off x="8001000" y="2699296"/>
            <a:ext cx="76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CC"/>
                </a:solidFill>
                <a:latin typeface="Comic Sans MS" pitchFamily="66" charset="0"/>
                <a:ea typeface="ＭＳ Ｐゴシック"/>
                <a:cs typeface="Arial" charset="0"/>
              </a:rPr>
              <a:t>N=82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FF0000"/>
                </a:solidFill>
                <a:latin typeface="Comic Sans MS" pitchFamily="66" charset="0"/>
                <a:ea typeface="ＭＳ Ｐゴシック"/>
                <a:cs typeface="Arial" charset="0"/>
              </a:rPr>
              <a:t>Z=48</a:t>
            </a:r>
          </a:p>
        </p:txBody>
      </p:sp>
      <p:sp>
        <p:nvSpPr>
          <p:cNvPr id="71" name="Text Box 73"/>
          <p:cNvSpPr txBox="1">
            <a:spLocks noChangeArrowheads="1"/>
          </p:cNvSpPr>
          <p:nvPr/>
        </p:nvSpPr>
        <p:spPr bwMode="auto">
          <a:xfrm>
            <a:off x="540000" y="6300000"/>
            <a:ext cx="84629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Blazhev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et al., Phys.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C69 (2004) 064304                                                   A.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Jungclaus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et al., Phys.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Rev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</a:t>
            </a:r>
            <a:r>
              <a:rPr lang="de-DE" altLang="de-DE" sz="1200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Lett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. 99 (2007), 132501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r>
              <a:rPr lang="en-US" baseline="30000" dirty="0" smtClean="0"/>
              <a:t>+</a:t>
            </a:r>
            <a:r>
              <a:rPr lang="en-US" dirty="0" smtClean="0"/>
              <a:t>(g</a:t>
            </a:r>
            <a:r>
              <a:rPr lang="en-US" baseline="-25000" dirty="0" smtClean="0"/>
              <a:t>9/2</a:t>
            </a:r>
            <a:r>
              <a:rPr lang="en-US" dirty="0" smtClean="0"/>
              <a:t>)</a:t>
            </a:r>
            <a:r>
              <a:rPr lang="en-US" baseline="30000" dirty="0" smtClean="0"/>
              <a:t>-2 </a:t>
            </a:r>
            <a:r>
              <a:rPr lang="en-US" dirty="0" smtClean="0"/>
              <a:t>seniority isomers in </a:t>
            </a:r>
            <a:r>
              <a:rPr lang="en-US" baseline="30000" dirty="0" smtClean="0"/>
              <a:t>98</a:t>
            </a:r>
            <a:r>
              <a:rPr lang="en-US" dirty="0" smtClean="0"/>
              <a:t>Cd and </a:t>
            </a:r>
            <a:r>
              <a:rPr lang="en-US" baseline="30000" dirty="0" smtClean="0"/>
              <a:t>130</a:t>
            </a:r>
            <a:r>
              <a:rPr lang="en-US" dirty="0" smtClean="0"/>
              <a:t>Cd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8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6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nukl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10791" r="15631" b="25583"/>
          <a:stretch>
            <a:fillRect/>
          </a:stretch>
        </p:blipFill>
        <p:spPr bwMode="auto">
          <a:xfrm>
            <a:off x="2343150" y="1099220"/>
            <a:ext cx="6186488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5" b="7991"/>
          <a:stretch>
            <a:fillRect/>
          </a:stretch>
        </p:blipFill>
        <p:spPr bwMode="auto">
          <a:xfrm>
            <a:off x="727075" y="908720"/>
            <a:ext cx="31623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9738" y="5223545"/>
            <a:ext cx="84185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n-US" altLang="de-DE" sz="2000" b="1" dirty="0" smtClean="0">
                <a:latin typeface="Comic Sans MS" pitchFamily="66" charset="0"/>
              </a:rPr>
              <a:t>Assumption of a N=82 shell quenching leads to a considerable</a:t>
            </a:r>
          </a:p>
          <a:p>
            <a:pPr algn="l" eaLnBrk="1" hangingPunct="1"/>
            <a:r>
              <a:rPr lang="en-US" altLang="de-DE" sz="2000" b="1" dirty="0" smtClean="0">
                <a:latin typeface="Comic Sans MS" pitchFamily="66" charset="0"/>
              </a:rPr>
              <a:t>improvement in the global abundance fit in r-process calculations </a:t>
            </a:r>
            <a:r>
              <a:rPr lang="es-ES" altLang="de-DE" sz="2000" b="1" dirty="0" smtClean="0">
                <a:latin typeface="Comic Sans MS" pitchFamily="66" charset="0"/>
              </a:rPr>
              <a:t>!</a:t>
            </a:r>
            <a:endParaRPr lang="es-ES" altLang="de-DE" sz="2000" b="1" dirty="0">
              <a:latin typeface="Comic Sans MS" pitchFamily="66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 rot="16200000">
            <a:off x="-453231" y="1954089"/>
            <a:ext cx="2065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s-ES" altLang="de-DE" sz="1600" b="1">
                <a:latin typeface="Times New Roman" pitchFamily="18" charset="0"/>
              </a:rPr>
              <a:t>r-process abundances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38275" y="3262983"/>
            <a:ext cx="15509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r>
              <a:rPr lang="es-ES" altLang="de-DE" sz="1600" b="1">
                <a:latin typeface="Times New Roman" pitchFamily="18" charset="0"/>
              </a:rPr>
              <a:t>mass number A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079500" y="2569245"/>
            <a:ext cx="1603375" cy="501650"/>
            <a:chOff x="1084" y="1090"/>
            <a:chExt cx="1010" cy="316"/>
          </a:xfrm>
        </p:grpSpPr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>
              <a:off x="1084" y="1112"/>
              <a:ext cx="984" cy="2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1138" y="1090"/>
              <a:ext cx="956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exp.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pronounced shell gap</a:t>
              </a:r>
            </a:p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alt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shell structure quenched</a:t>
              </a: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102" y="1140"/>
              <a:ext cx="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102" y="1224"/>
              <a:ext cx="56" cy="56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auto">
            <a:xfrm>
              <a:off x="1102" y="1308"/>
              <a:ext cx="56" cy="5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itchFamily="34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altLang="de-DE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Arc 14"/>
          <p:cNvSpPr>
            <a:spLocks/>
          </p:cNvSpPr>
          <p:nvPr/>
        </p:nvSpPr>
        <p:spPr bwMode="auto">
          <a:xfrm>
            <a:off x="3384550" y="1308770"/>
            <a:ext cx="4449763" cy="1119188"/>
          </a:xfrm>
          <a:custGeom>
            <a:avLst/>
            <a:gdLst>
              <a:gd name="T0" fmla="*/ 0 w 21600"/>
              <a:gd name="T1" fmla="*/ 0 h 24263"/>
              <a:gd name="T2" fmla="*/ 4415772 w 21600"/>
              <a:gd name="T3" fmla="*/ 1119188 h 24263"/>
              <a:gd name="T4" fmla="*/ 0 w 21600"/>
              <a:gd name="T5" fmla="*/ 996351 h 2426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4263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</a:path>
              <a:path w="21600" h="24263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2490"/>
                  <a:pt x="21544" y="23379"/>
                  <a:pt x="21435" y="24263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Arc 15"/>
          <p:cNvSpPr>
            <a:spLocks/>
          </p:cNvSpPr>
          <p:nvPr/>
        </p:nvSpPr>
        <p:spPr bwMode="auto">
          <a:xfrm>
            <a:off x="1692275" y="1157958"/>
            <a:ext cx="3740150" cy="2592387"/>
          </a:xfrm>
          <a:custGeom>
            <a:avLst/>
            <a:gdLst>
              <a:gd name="T0" fmla="*/ 0 w 21600"/>
              <a:gd name="T1" fmla="*/ 0 h 21600"/>
              <a:gd name="T2" fmla="*/ 3740150 w 21600"/>
              <a:gd name="T3" fmla="*/ 2592387 h 21600"/>
              <a:gd name="T4" fmla="*/ 0 w 21600"/>
              <a:gd name="T5" fmla="*/ 2592387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724128" y="4464358"/>
            <a:ext cx="1944216" cy="307777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400" b="1" i="0" u="none" strike="noStrike" kern="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r-process waiting point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astrophysical </a:t>
            </a:r>
            <a:r>
              <a:rPr lang="en-US" dirty="0" smtClean="0">
                <a:solidFill>
                  <a:schemeClr val="tx1"/>
                </a:solidFill>
              </a:rPr>
              <a:t>r-process</a:t>
            </a:r>
            <a:r>
              <a:rPr lang="en-US" dirty="0" smtClean="0"/>
              <a:t> ´path´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83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8" descr="Pb-2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8571"/>
            <a:ext cx="5664200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9"/>
          <p:cNvSpPr txBox="1">
            <a:spLocks noChangeArrowheads="1"/>
          </p:cNvSpPr>
          <p:nvPr/>
        </p:nvSpPr>
        <p:spPr bwMode="auto">
          <a:xfrm>
            <a:off x="5735638" y="3969296"/>
            <a:ext cx="7080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FF0000"/>
                </a:solidFill>
                <a:latin typeface="Arial" charset="0"/>
                <a:ea typeface="ＭＳ Ｐゴシック"/>
                <a:cs typeface="Arial" charset="0"/>
              </a:rPr>
              <a:t>0.0 keV</a:t>
            </a:r>
            <a:endParaRPr lang="de-DE" altLang="de-DE" sz="1200" b="1" smtClean="0">
              <a:solidFill>
                <a:srgbClr val="FF0000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8" name="Text Box 80"/>
          <p:cNvSpPr txBox="1">
            <a:spLocks noChangeArrowheads="1"/>
          </p:cNvSpPr>
          <p:nvPr/>
        </p:nvSpPr>
        <p:spPr bwMode="auto">
          <a:xfrm>
            <a:off x="5724525" y="3156496"/>
            <a:ext cx="7493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779 keV</a:t>
            </a:r>
            <a:endParaRPr lang="de-DE" altLang="de-DE" sz="1200" b="1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9" name="Text Box 81"/>
          <p:cNvSpPr txBox="1">
            <a:spLocks noChangeArrowheads="1"/>
          </p:cNvSpPr>
          <p:nvPr/>
        </p:nvSpPr>
        <p:spPr bwMode="auto">
          <a:xfrm>
            <a:off x="5651500" y="2435771"/>
            <a:ext cx="833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1423 keV</a:t>
            </a:r>
            <a:endParaRPr lang="de-DE" altLang="de-DE" sz="1200" b="1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0" name="Text Box 82"/>
          <p:cNvSpPr txBox="1">
            <a:spLocks noChangeArrowheads="1"/>
          </p:cNvSpPr>
          <p:nvPr/>
        </p:nvSpPr>
        <p:spPr bwMode="auto">
          <a:xfrm>
            <a:off x="5651500" y="2219871"/>
            <a:ext cx="833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1558 keV</a:t>
            </a:r>
            <a:endParaRPr lang="de-DE" altLang="de-DE" sz="1200" b="1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1" name="Text Box 83"/>
          <p:cNvSpPr txBox="1">
            <a:spLocks noChangeArrowheads="1"/>
          </p:cNvSpPr>
          <p:nvPr/>
        </p:nvSpPr>
        <p:spPr bwMode="auto">
          <a:xfrm>
            <a:off x="5651500" y="1572171"/>
            <a:ext cx="833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2202 keV</a:t>
            </a:r>
            <a:endParaRPr lang="de-DE" altLang="de-DE" sz="1200" b="1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2" name="Text Box 84"/>
          <p:cNvSpPr txBox="1">
            <a:spLocks noChangeArrowheads="1"/>
          </p:cNvSpPr>
          <p:nvPr/>
        </p:nvSpPr>
        <p:spPr bwMode="auto">
          <a:xfrm>
            <a:off x="5651500" y="794296"/>
            <a:ext cx="833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2846 keV</a:t>
            </a:r>
            <a:endParaRPr lang="de-DE" altLang="de-DE" sz="1200" b="1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3" name="Text Box 85"/>
          <p:cNvSpPr txBox="1">
            <a:spLocks noChangeArrowheads="1"/>
          </p:cNvSpPr>
          <p:nvPr/>
        </p:nvSpPr>
        <p:spPr bwMode="auto">
          <a:xfrm>
            <a:off x="540000" y="6300000"/>
            <a:ext cx="23383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M. </a:t>
            </a:r>
            <a:r>
              <a:rPr lang="en-US" altLang="de-DE" sz="1000" dirty="0" err="1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Rejmund</a:t>
            </a:r>
            <a:r>
              <a:rPr lang="en-US" altLang="de-DE" sz="1000" dirty="0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 </a:t>
            </a:r>
            <a:r>
              <a:rPr lang="en-US" altLang="de-DE" sz="1000" dirty="0" err="1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Z.Phys</a:t>
            </a:r>
            <a:r>
              <a:rPr lang="en-US" altLang="de-DE" sz="1000" dirty="0" smtClean="0">
                <a:solidFill>
                  <a:srgbClr val="000000"/>
                </a:solidFill>
                <a:latin typeface="Arial" charset="0"/>
                <a:ea typeface="ＭＳ Ｐゴシック"/>
                <a:cs typeface="Arial" charset="0"/>
              </a:rPr>
              <a:t>. A359 (1997), 243</a:t>
            </a:r>
            <a:endParaRPr lang="de-DE" altLang="de-DE" sz="1000" dirty="0" smtClean="0">
              <a:solidFill>
                <a:srgbClr val="000000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sp>
        <p:nvSpPr>
          <p:cNvPr id="14" name="Oval 91"/>
          <p:cNvSpPr>
            <a:spLocks noChangeArrowheads="1"/>
          </p:cNvSpPr>
          <p:nvPr/>
        </p:nvSpPr>
        <p:spPr bwMode="auto">
          <a:xfrm>
            <a:off x="76200" y="3626396"/>
            <a:ext cx="2209800" cy="2438400"/>
          </a:xfrm>
          <a:prstGeom prst="ellips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5" name="Rectangle 92"/>
          <p:cNvSpPr>
            <a:spLocks noChangeArrowheads="1"/>
          </p:cNvSpPr>
          <p:nvPr/>
        </p:nvSpPr>
        <p:spPr bwMode="auto">
          <a:xfrm>
            <a:off x="0" y="692696"/>
            <a:ext cx="2374900" cy="538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6" name="Text Box 93"/>
          <p:cNvSpPr txBox="1">
            <a:spLocks noChangeArrowheads="1"/>
          </p:cNvSpPr>
          <p:nvPr/>
        </p:nvSpPr>
        <p:spPr bwMode="auto">
          <a:xfrm>
            <a:off x="5580063" y="5327944"/>
            <a:ext cx="2455862" cy="4572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dirty="0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-1304 </a:t>
            </a:r>
            <a:r>
              <a:rPr lang="en-US" altLang="de-DE" sz="1200" b="1" dirty="0" err="1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keV</a:t>
            </a:r>
            <a:r>
              <a:rPr lang="en-US" altLang="de-DE" sz="1200" b="1" dirty="0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 (pairing energy)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dirty="0" smtClean="0">
                <a:solidFill>
                  <a:srgbClr val="0033CC"/>
                </a:solidFill>
                <a:latin typeface="Arial" charset="0"/>
                <a:ea typeface="ＭＳ Ｐゴシック"/>
                <a:cs typeface="Arial" charset="0"/>
              </a:rPr>
              <a:t>                  </a:t>
            </a:r>
            <a:r>
              <a:rPr lang="en-US" altLang="de-DE" sz="1200" b="1" dirty="0" smtClean="0">
                <a:solidFill>
                  <a:srgbClr val="FF0000"/>
                </a:solidFill>
                <a:latin typeface="Arial" charset="0"/>
                <a:ea typeface="ＭＳ Ｐゴシック"/>
                <a:cs typeface="Arial" charset="0"/>
              </a:rPr>
              <a:t>residual interaction !</a:t>
            </a:r>
            <a:endParaRPr lang="de-DE" altLang="de-DE" sz="1200" b="1" dirty="0" smtClean="0">
              <a:solidFill>
                <a:srgbClr val="0033CC"/>
              </a:solidFill>
              <a:latin typeface="Arial" charset="0"/>
              <a:ea typeface="ＭＳ Ｐゴシック"/>
              <a:cs typeface="Arial" charset="0"/>
            </a:endParaRPr>
          </a:p>
        </p:txBody>
      </p:sp>
      <p:pic>
        <p:nvPicPr>
          <p:cNvPr id="18" name="Picture 95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981621"/>
            <a:ext cx="431800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6" descr="pb-20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3421"/>
            <a:ext cx="431800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7" descr="pb-209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3421"/>
            <a:ext cx="431800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8" descr="tl-207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45221"/>
            <a:ext cx="431800" cy="431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99" descr="pb-208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3421"/>
            <a:ext cx="431800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02"/>
          <p:cNvSpPr>
            <a:spLocks noChangeArrowheads="1"/>
          </p:cNvSpPr>
          <p:nvPr/>
        </p:nvSpPr>
        <p:spPr bwMode="auto">
          <a:xfrm>
            <a:off x="2374900" y="692696"/>
            <a:ext cx="1258888" cy="538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25" name="Picture 100" descr="pb-210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197521"/>
            <a:ext cx="863600" cy="86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105"/>
          <p:cNvGrpSpPr>
            <a:grpSpLocks/>
          </p:cNvGrpSpPr>
          <p:nvPr/>
        </p:nvGrpSpPr>
        <p:grpSpPr bwMode="auto">
          <a:xfrm>
            <a:off x="7235825" y="806996"/>
            <a:ext cx="1755775" cy="1695450"/>
            <a:chOff x="4558" y="638"/>
            <a:chExt cx="1106" cy="1068"/>
          </a:xfrm>
        </p:grpSpPr>
        <p:pic>
          <p:nvPicPr>
            <p:cNvPr id="27" name="Picture 8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638"/>
              <a:ext cx="1104" cy="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88"/>
            <p:cNvSpPr>
              <a:spLocks noChangeArrowheads="1"/>
            </p:cNvSpPr>
            <p:nvPr/>
          </p:nvSpPr>
          <p:spPr bwMode="auto">
            <a:xfrm>
              <a:off x="5040" y="1331"/>
              <a:ext cx="144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29" name="Rectangle 90"/>
            <p:cNvSpPr>
              <a:spLocks noChangeArrowheads="1"/>
            </p:cNvSpPr>
            <p:nvPr/>
          </p:nvSpPr>
          <p:spPr bwMode="auto">
            <a:xfrm>
              <a:off x="4608" y="638"/>
              <a:ext cx="1008" cy="1008"/>
            </a:xfrm>
            <a:prstGeom prst="rect">
              <a:avLst/>
            </a:prstGeom>
            <a:noFill/>
            <a:ln w="9525" algn="ctr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pic>
          <p:nvPicPr>
            <p:cNvPr id="30" name="Picture 101" descr="pb-209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1434"/>
              <a:ext cx="272" cy="27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Oval 103"/>
            <p:cNvSpPr>
              <a:spLocks noChangeAspect="1" noChangeArrowheads="1"/>
            </p:cNvSpPr>
            <p:nvPr/>
          </p:nvSpPr>
          <p:spPr bwMode="auto">
            <a:xfrm>
              <a:off x="5012" y="1292"/>
              <a:ext cx="57" cy="57"/>
            </a:xfrm>
            <a:prstGeom prst="ellipse">
              <a:avLst/>
            </a:prstGeom>
            <a:solidFill>
              <a:srgbClr val="0000CC"/>
            </a:solidFill>
            <a:ln w="25400" algn="ctr">
              <a:solidFill>
                <a:srgbClr val="0000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</p:grpSp>
      <p:sp>
        <p:nvSpPr>
          <p:cNvPr id="32" name="Oval 104"/>
          <p:cNvSpPr>
            <a:spLocks noChangeAspect="1" noChangeArrowheads="1"/>
          </p:cNvSpPr>
          <p:nvPr/>
        </p:nvSpPr>
        <p:spPr bwMode="auto">
          <a:xfrm>
            <a:off x="8169275" y="1845221"/>
            <a:ext cx="90488" cy="90488"/>
          </a:xfrm>
          <a:prstGeom prst="ellipse">
            <a:avLst/>
          </a:prstGeom>
          <a:solidFill>
            <a:srgbClr val="0000CC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3" name="Rectangle 106"/>
          <p:cNvSpPr>
            <a:spLocks noChangeArrowheads="1"/>
          </p:cNvSpPr>
          <p:nvPr/>
        </p:nvSpPr>
        <p:spPr bwMode="auto">
          <a:xfrm>
            <a:off x="3633788" y="692696"/>
            <a:ext cx="2879725" cy="5382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4" name="Oval 107"/>
          <p:cNvSpPr>
            <a:spLocks noChangeAspect="1" noChangeArrowheads="1"/>
          </p:cNvSpPr>
          <p:nvPr/>
        </p:nvSpPr>
        <p:spPr bwMode="auto">
          <a:xfrm>
            <a:off x="8169275" y="1575346"/>
            <a:ext cx="90488" cy="90488"/>
          </a:xfrm>
          <a:prstGeom prst="ellipse">
            <a:avLst/>
          </a:prstGeom>
          <a:solidFill>
            <a:srgbClr val="0000CC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5" name="Text Box 108"/>
          <p:cNvSpPr txBox="1">
            <a:spLocks noChangeArrowheads="1"/>
          </p:cNvSpPr>
          <p:nvPr/>
        </p:nvSpPr>
        <p:spPr bwMode="auto">
          <a:xfrm>
            <a:off x="7650163" y="2167484"/>
            <a:ext cx="131445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8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exp. single particle energies</a:t>
            </a:r>
          </a:p>
        </p:txBody>
      </p:sp>
      <p:sp>
        <p:nvSpPr>
          <p:cNvPr id="37" name="Rechteck 36"/>
          <p:cNvSpPr/>
          <p:nvPr/>
        </p:nvSpPr>
        <p:spPr bwMode="auto">
          <a:xfrm>
            <a:off x="3780016" y="5337296"/>
            <a:ext cx="756000" cy="64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scheme of </a:t>
            </a:r>
            <a:r>
              <a:rPr lang="en-US" baseline="30000" dirty="0" smtClean="0"/>
              <a:t>210</a:t>
            </a:r>
            <a:r>
              <a:rPr lang="en-US" dirty="0" smtClean="0"/>
              <a:t>Pb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9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 animBg="1"/>
      <p:bldP spid="15" grpId="0" animBg="1"/>
      <p:bldP spid="16" grpId="0" animBg="1"/>
      <p:bldP spid="24" grpId="0" animBg="1"/>
      <p:bldP spid="32" grpId="0" animBg="1"/>
      <p:bldP spid="32" grpId="1" animBg="1"/>
      <p:bldP spid="33" grpId="0" animBg="1"/>
      <p:bldP spid="34" grpId="0" animBg="1"/>
      <p:bldP spid="3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000" y="692696"/>
            <a:ext cx="7532687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 bwMode="auto">
          <a:xfrm>
            <a:off x="6912000" y="692696"/>
            <a:ext cx="612000" cy="612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hteck 7"/>
          <p:cNvSpPr/>
          <p:nvPr/>
        </p:nvSpPr>
        <p:spPr bwMode="auto">
          <a:xfrm>
            <a:off x="7524000" y="692696"/>
            <a:ext cx="612000" cy="612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8136000" y="692696"/>
            <a:ext cx="612000" cy="6120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7020000" y="699896"/>
            <a:ext cx="4103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Pb216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632000" y="699896"/>
            <a:ext cx="4103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Pb217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244000" y="699896"/>
            <a:ext cx="41036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Pb218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2843808" y="1565544"/>
            <a:ext cx="5605376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CC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5364000" y="1565544"/>
            <a:ext cx="601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4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endParaRPr lang="en-US" sz="2400" b="1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034" y="2357632"/>
            <a:ext cx="6673334" cy="34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schemes of neutron-rich </a:t>
            </a:r>
            <a:r>
              <a:rPr lang="en-US" dirty="0" err="1" smtClean="0"/>
              <a:t>Pb</a:t>
            </a:r>
            <a:r>
              <a:rPr lang="en-US" dirty="0" smtClean="0"/>
              <a:t>-isotopes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1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0" y="1204404"/>
            <a:ext cx="7488095" cy="46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123728" y="764704"/>
            <a:ext cx="510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GeV·A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beam with 10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on 2.5 g/cm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Nuclei populated in fragmentation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8667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142" y="908720"/>
            <a:ext cx="5925715" cy="486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</a:t>
            </a:r>
            <a:r>
              <a:rPr lang="en-US" dirty="0" smtClean="0"/>
              <a:t>-ray spectra and decay curves for </a:t>
            </a:r>
            <a:r>
              <a:rPr lang="en-US" baseline="30000" dirty="0" smtClean="0"/>
              <a:t>212,214,216</a:t>
            </a:r>
            <a:r>
              <a:rPr lang="en-US" dirty="0" smtClean="0"/>
              <a:t>Pb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344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9"/>
          <p:cNvGrpSpPr>
            <a:grpSpLocks/>
          </p:cNvGrpSpPr>
          <p:nvPr/>
        </p:nvGrpSpPr>
        <p:grpSpPr bwMode="auto">
          <a:xfrm>
            <a:off x="179388" y="929725"/>
            <a:ext cx="3330575" cy="3333750"/>
            <a:chOff x="764" y="810"/>
            <a:chExt cx="2098" cy="2100"/>
          </a:xfrm>
        </p:grpSpPr>
        <p:sp>
          <p:nvSpPr>
            <p:cNvPr id="5" name="23 CuadroTexto"/>
            <p:cNvSpPr txBox="1">
              <a:spLocks noChangeAspect="1" noChangeArrowheads="1"/>
            </p:cNvSpPr>
            <p:nvPr/>
          </p:nvSpPr>
          <p:spPr bwMode="auto">
            <a:xfrm>
              <a:off x="764" y="2674"/>
              <a:ext cx="385" cy="236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de-DE" sz="1600" b="1" kern="0" smtClean="0">
                  <a:solidFill>
                    <a:srgbClr val="FFFFFF"/>
                  </a:solidFill>
                  <a:ea typeface="ＭＳ Ｐゴシック" pitchFamily="64" charset="-128"/>
                </a:rPr>
                <a:t>N=Z</a:t>
              </a:r>
            </a:p>
          </p:txBody>
        </p:sp>
        <p:pic>
          <p:nvPicPr>
            <p:cNvPr id="6" name="4 Imagen" descr="Chart_f_Shell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" y="817"/>
              <a:ext cx="1779" cy="18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13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377" y="2160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14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566" y="1971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" name="15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755" y="1782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16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944" y="1593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17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160" y="1377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2" name="18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349" y="1188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" name="19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538" y="999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20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1188" y="2349"/>
              <a:ext cx="135" cy="135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21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972" y="2565"/>
              <a:ext cx="135" cy="1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" name="22 Conector recto"/>
            <p:cNvCxnSpPr>
              <a:cxnSpLocks noChangeAspect="1" noChangeShapeType="1"/>
            </p:cNvCxnSpPr>
            <p:nvPr/>
          </p:nvCxnSpPr>
          <p:spPr bwMode="auto">
            <a:xfrm rot="5400000">
              <a:off x="2727" y="810"/>
              <a:ext cx="135" cy="13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23 CuadroTexto"/>
            <p:cNvSpPr txBox="1">
              <a:spLocks noChangeAspect="1" noChangeArrowheads="1"/>
            </p:cNvSpPr>
            <p:nvPr/>
          </p:nvSpPr>
          <p:spPr bwMode="auto">
            <a:xfrm>
              <a:off x="772" y="2674"/>
              <a:ext cx="408" cy="236"/>
            </a:xfrm>
            <a:prstGeom prst="rect">
              <a:avLst/>
            </a:prstGeom>
            <a:solidFill>
              <a:srgbClr val="00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de-DE" sz="1600" b="1" kern="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ＭＳ Ｐゴシック" pitchFamily="64" charset="-128"/>
                  <a:cs typeface="Times New Roman" panose="02020603050405020304" pitchFamily="18" charset="0"/>
                </a:rPr>
                <a:t>N=Z</a:t>
              </a:r>
            </a:p>
          </p:txBody>
        </p:sp>
      </p:grpSp>
      <p:sp>
        <p:nvSpPr>
          <p:cNvPr id="18" name="Text Box 113"/>
          <p:cNvSpPr txBox="1">
            <a:spLocks noChangeArrowheads="1"/>
          </p:cNvSpPr>
          <p:nvPr/>
        </p:nvSpPr>
        <p:spPr bwMode="auto">
          <a:xfrm>
            <a:off x="540000" y="6300000"/>
            <a:ext cx="33666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rPr>
              <a:t>D. </a:t>
            </a:r>
            <a:r>
              <a:rPr lang="es-ES" altLang="de-DE" sz="100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rPr>
              <a:t>Rudolph</a:t>
            </a:r>
            <a:r>
              <a:rPr lang="es-ES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rPr>
              <a:t>, R. </a:t>
            </a:r>
            <a:r>
              <a:rPr lang="es-ES" altLang="de-DE" sz="100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rPr>
              <a:t>Hoischen</a:t>
            </a:r>
            <a:r>
              <a:rPr lang="es-ES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charset="0"/>
              </a:rPr>
              <a:t> et al., Phys.Rev.C78 (2008), 021301</a:t>
            </a:r>
          </a:p>
        </p:txBody>
      </p:sp>
      <p:grpSp>
        <p:nvGrpSpPr>
          <p:cNvPr id="19" name="Group 123"/>
          <p:cNvGrpSpPr>
            <a:grpSpLocks/>
          </p:cNvGrpSpPr>
          <p:nvPr/>
        </p:nvGrpSpPr>
        <p:grpSpPr bwMode="auto">
          <a:xfrm>
            <a:off x="4067175" y="1217063"/>
            <a:ext cx="4933950" cy="3900487"/>
            <a:chOff x="2652" y="799"/>
            <a:chExt cx="3108" cy="2457"/>
          </a:xfrm>
        </p:grpSpPr>
        <p:pic>
          <p:nvPicPr>
            <p:cNvPr id="20" name="Picture 1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2" y="799"/>
              <a:ext cx="3108" cy="2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Text Box 117"/>
            <p:cNvSpPr txBox="1">
              <a:spLocks noChangeArrowheads="1"/>
            </p:cNvSpPr>
            <p:nvPr/>
          </p:nvSpPr>
          <p:spPr bwMode="auto">
            <a:xfrm>
              <a:off x="3734" y="3083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FF0000"/>
                  </a:solidFill>
                  <a:latin typeface="Times New Roman" pitchFamily="18" charset="0"/>
                  <a:ea typeface="ＭＳ Ｐゴシック"/>
                </a:rPr>
                <a:t>28</a:t>
              </a:r>
            </a:p>
          </p:txBody>
        </p:sp>
        <p:sp>
          <p:nvSpPr>
            <p:cNvPr id="22" name="Text Box 118"/>
            <p:cNvSpPr txBox="1">
              <a:spLocks noChangeArrowheads="1"/>
            </p:cNvSpPr>
            <p:nvPr/>
          </p:nvSpPr>
          <p:spPr bwMode="auto">
            <a:xfrm>
              <a:off x="4641" y="3083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FF0000"/>
                  </a:solidFill>
                  <a:latin typeface="Times New Roman" pitchFamily="18" charset="0"/>
                  <a:ea typeface="ＭＳ Ｐゴシック"/>
                </a:rPr>
                <a:t>26</a:t>
              </a:r>
            </a:p>
          </p:txBody>
        </p:sp>
        <p:sp>
          <p:nvSpPr>
            <p:cNvPr id="23" name="Text Box 119"/>
            <p:cNvSpPr txBox="1">
              <a:spLocks noChangeArrowheads="1"/>
            </p:cNvSpPr>
            <p:nvPr/>
          </p:nvSpPr>
          <p:spPr bwMode="auto">
            <a:xfrm>
              <a:off x="4097" y="3083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0000CC"/>
                  </a:solidFill>
                  <a:latin typeface="Times New Roman" pitchFamily="18" charset="0"/>
                  <a:ea typeface="ＭＳ Ｐゴシック"/>
                </a:rPr>
                <a:t>26</a:t>
              </a:r>
            </a:p>
          </p:txBody>
        </p:sp>
        <p:sp>
          <p:nvSpPr>
            <p:cNvPr id="24" name="Text Box 120"/>
            <p:cNvSpPr txBox="1">
              <a:spLocks noChangeArrowheads="1"/>
            </p:cNvSpPr>
            <p:nvPr/>
          </p:nvSpPr>
          <p:spPr bwMode="auto">
            <a:xfrm>
              <a:off x="5012" y="3083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altLang="de-DE" smtClean="0">
                  <a:solidFill>
                    <a:srgbClr val="0000CC"/>
                  </a:solidFill>
                  <a:latin typeface="Times New Roman" pitchFamily="18" charset="0"/>
                  <a:ea typeface="ＭＳ Ｐゴシック"/>
                </a:rPr>
                <a:t>28</a:t>
              </a:r>
            </a:p>
          </p:txBody>
        </p:sp>
      </p:grpSp>
      <p:sp>
        <p:nvSpPr>
          <p:cNvPr id="25" name="Text Box 121"/>
          <p:cNvSpPr txBox="1">
            <a:spLocks noChangeArrowheads="1"/>
          </p:cNvSpPr>
          <p:nvPr/>
        </p:nvSpPr>
        <p:spPr bwMode="auto">
          <a:xfrm>
            <a:off x="7019925" y="1153563"/>
            <a:ext cx="9969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525(10) ns</a:t>
            </a:r>
          </a:p>
        </p:txBody>
      </p:sp>
      <p:sp>
        <p:nvSpPr>
          <p:cNvPr id="26" name="Text Box 122"/>
          <p:cNvSpPr txBox="1">
            <a:spLocks noChangeArrowheads="1"/>
          </p:cNvSpPr>
          <p:nvPr/>
        </p:nvSpPr>
        <p:spPr bwMode="auto">
          <a:xfrm>
            <a:off x="5573713" y="1153563"/>
            <a:ext cx="8826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00CC66"/>
                </a:solidFill>
                <a:latin typeface="Times New Roman" pitchFamily="18" charset="0"/>
                <a:ea typeface="ＭＳ Ｐゴシック"/>
              </a:rPr>
              <a:t>218(4) ns</a:t>
            </a:r>
          </a:p>
        </p:txBody>
      </p:sp>
      <p:sp>
        <p:nvSpPr>
          <p:cNvPr id="27" name="Rectangle 115"/>
          <p:cNvSpPr>
            <a:spLocks noChangeArrowheads="1"/>
          </p:cNvSpPr>
          <p:nvPr/>
        </p:nvSpPr>
        <p:spPr bwMode="auto">
          <a:xfrm>
            <a:off x="8101013" y="1217063"/>
            <a:ext cx="971550" cy="3816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/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8" name="Text Box 112"/>
          <p:cNvSpPr txBox="1">
            <a:spLocks noChangeArrowheads="1"/>
          </p:cNvSpPr>
          <p:nvPr/>
        </p:nvSpPr>
        <p:spPr bwMode="auto">
          <a:xfrm>
            <a:off x="2771775" y="3796750"/>
            <a:ext cx="2663825" cy="5175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de-DE" sz="14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decay of the excited 10</a:t>
            </a:r>
            <a:r>
              <a:rPr lang="es-ES" altLang="de-DE" sz="1400" b="1" baseline="3000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+</a:t>
            </a:r>
            <a:r>
              <a:rPr lang="es-ES" altLang="de-DE" sz="14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</a:rPr>
              <a:t>-state by proton emission and  </a:t>
            </a:r>
            <a:r>
              <a:rPr lang="es-ES" altLang="de-DE" sz="14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charset="0"/>
                <a:sym typeface="Symbol" pitchFamily="18" charset="2"/>
              </a:rPr>
              <a:t>-radiation</a:t>
            </a:r>
            <a:endParaRPr lang="es-ES" altLang="de-DE" sz="2000" b="1" smtClean="0">
              <a:solidFill>
                <a:srgbClr val="FF0000"/>
              </a:solidFill>
              <a:latin typeface="Times New Roman" pitchFamily="18" charset="0"/>
              <a:ea typeface="ＭＳ Ｐゴシック"/>
              <a:cs typeface="Arial" charset="0"/>
            </a:endParaRPr>
          </a:p>
        </p:txBody>
      </p:sp>
      <p:sp>
        <p:nvSpPr>
          <p:cNvPr id="29" name="Oval 124"/>
          <p:cNvSpPr>
            <a:spLocks noChangeArrowheads="1"/>
          </p:cNvSpPr>
          <p:nvPr/>
        </p:nvSpPr>
        <p:spPr bwMode="auto">
          <a:xfrm>
            <a:off x="4065588" y="1891750"/>
            <a:ext cx="1187450" cy="1187450"/>
          </a:xfrm>
          <a:prstGeom prst="ellipse">
            <a:avLst/>
          </a:prstGeom>
          <a:noFill/>
          <a:ln w="25400">
            <a:solidFill>
              <a:srgbClr val="00CC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0" name="Rectangle 114"/>
          <p:cNvSpPr>
            <a:spLocks noChangeArrowheads="1"/>
          </p:cNvSpPr>
          <p:nvPr/>
        </p:nvSpPr>
        <p:spPr bwMode="auto">
          <a:xfrm>
            <a:off x="3995738" y="1217063"/>
            <a:ext cx="1500187" cy="2232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1" name="Line 125"/>
          <p:cNvSpPr>
            <a:spLocks noChangeAspect="1" noChangeShapeType="1"/>
          </p:cNvSpPr>
          <p:nvPr/>
        </p:nvSpPr>
        <p:spPr bwMode="auto">
          <a:xfrm>
            <a:off x="2124075" y="1056725"/>
            <a:ext cx="1258888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2" name="Line 126"/>
          <p:cNvSpPr>
            <a:spLocks noChangeAspect="1" noChangeShapeType="1"/>
          </p:cNvSpPr>
          <p:nvPr/>
        </p:nvSpPr>
        <p:spPr bwMode="auto">
          <a:xfrm>
            <a:off x="2122488" y="1352000"/>
            <a:ext cx="12588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3" name="Line 127"/>
          <p:cNvSpPr>
            <a:spLocks noChangeAspect="1" noChangeShapeType="1"/>
          </p:cNvSpPr>
          <p:nvPr/>
        </p:nvSpPr>
        <p:spPr bwMode="auto">
          <a:xfrm>
            <a:off x="3087688" y="1063075"/>
            <a:ext cx="1587" cy="1306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4" name="Line 128"/>
          <p:cNvSpPr>
            <a:spLocks noChangeAspect="1" noChangeShapeType="1"/>
          </p:cNvSpPr>
          <p:nvPr/>
        </p:nvSpPr>
        <p:spPr bwMode="auto">
          <a:xfrm>
            <a:off x="3389313" y="1063075"/>
            <a:ext cx="1587" cy="1306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5" name="Rectangle 103"/>
          <p:cNvSpPr>
            <a:spLocks noChangeArrowheads="1"/>
          </p:cNvSpPr>
          <p:nvPr/>
        </p:nvSpPr>
        <p:spPr bwMode="auto">
          <a:xfrm>
            <a:off x="3087688" y="1667913"/>
            <a:ext cx="306387" cy="298450"/>
          </a:xfrm>
          <a:prstGeom prst="rect">
            <a:avLst/>
          </a:prstGeom>
          <a:noFill/>
          <a:ln w="1905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6" name="Rectangle 101"/>
          <p:cNvSpPr>
            <a:spLocks noChangeArrowheads="1"/>
          </p:cNvSpPr>
          <p:nvPr/>
        </p:nvSpPr>
        <p:spPr bwMode="auto">
          <a:xfrm>
            <a:off x="2474913" y="1056725"/>
            <a:ext cx="306387" cy="298450"/>
          </a:xfrm>
          <a:prstGeom prst="rect">
            <a:avLst/>
          </a:prstGeom>
          <a:noFill/>
          <a:ln w="19050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7" name="Text Box 129"/>
          <p:cNvSpPr txBox="1">
            <a:spLocks noChangeArrowheads="1"/>
          </p:cNvSpPr>
          <p:nvPr/>
        </p:nvSpPr>
        <p:spPr bwMode="auto">
          <a:xfrm>
            <a:off x="1816100" y="1050375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28</a:t>
            </a:r>
          </a:p>
        </p:txBody>
      </p:sp>
      <p:sp>
        <p:nvSpPr>
          <p:cNvPr id="38" name="Text Box 130"/>
          <p:cNvSpPr txBox="1">
            <a:spLocks noChangeArrowheads="1"/>
          </p:cNvSpPr>
          <p:nvPr/>
        </p:nvSpPr>
        <p:spPr bwMode="auto">
          <a:xfrm>
            <a:off x="3059113" y="2225125"/>
            <a:ext cx="361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28</a:t>
            </a:r>
          </a:p>
        </p:txBody>
      </p:sp>
      <p:sp>
        <p:nvSpPr>
          <p:cNvPr id="39" name="Text Box 132"/>
          <p:cNvSpPr txBox="1">
            <a:spLocks noChangeArrowheads="1"/>
          </p:cNvSpPr>
          <p:nvPr/>
        </p:nvSpPr>
        <p:spPr bwMode="auto">
          <a:xfrm>
            <a:off x="7248292" y="6151450"/>
            <a:ext cx="1598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54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Fe / </a:t>
            </a:r>
            <a:r>
              <a:rPr lang="de-DE" altLang="de-DE" sz="1200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54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Ni: 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π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/ </a:t>
            </a:r>
            <a:r>
              <a:rPr lang="el-GR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ν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 (f</a:t>
            </a:r>
            <a:r>
              <a:rPr lang="de-DE" altLang="de-DE" sz="1200" baseline="-25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7/2</a:t>
            </a:r>
            <a:r>
              <a:rPr lang="de-DE" altLang="de-DE" sz="12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)</a:t>
            </a:r>
            <a:r>
              <a:rPr lang="de-DE" altLang="de-DE" sz="1200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-2</a:t>
            </a:r>
            <a:endParaRPr lang="el-GR" altLang="de-DE" sz="1200" dirty="0" smtClean="0">
              <a:solidFill>
                <a:srgbClr val="000000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41" name="Picture 1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" y="764704"/>
            <a:ext cx="1218117" cy="84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Text Box 2"/>
          <p:cNvSpPr txBox="1">
            <a:spLocks noChangeArrowheads="1"/>
          </p:cNvSpPr>
          <p:nvPr/>
        </p:nvSpPr>
        <p:spPr bwMode="auto">
          <a:xfrm>
            <a:off x="251520" y="1628704"/>
            <a:ext cx="900000" cy="1846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de-DE" sz="1200" b="1" kern="0" dirty="0">
                <a:solidFill>
                  <a:srgbClr val="000000"/>
                </a:solidFill>
                <a:latin typeface="Times New Roman" pitchFamily="18" charset="0"/>
                <a:ea typeface="Osaka" charset="-128"/>
              </a:rPr>
              <a:t>m</a:t>
            </a:r>
            <a:r>
              <a:rPr kumimoji="0" lang="en-GB" alt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charset="-128"/>
              </a:rPr>
              <a:t>irror</a:t>
            </a:r>
            <a:r>
              <a:rPr kumimoji="0" lang="en-GB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Osaka" charset="-128"/>
              </a:rPr>
              <a:t> nuclei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000" y="2897696"/>
            <a:ext cx="528572" cy="5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308521"/>
            <a:ext cx="528572" cy="59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T=1 isospin symmetry in pf-shell nuclei </a:t>
            </a:r>
            <a:r>
              <a:rPr lang="en-US" sz="2000" dirty="0" smtClean="0">
                <a:solidFill>
                  <a:schemeClr val="tx1"/>
                </a:solidFill>
              </a:rPr>
              <a:t>search for isospin breaking effects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0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 animBg="1"/>
      <p:bldP spid="30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03" y="764704"/>
            <a:ext cx="6214286" cy="474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000" y="1853584"/>
            <a:ext cx="1000125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3437762"/>
            <a:ext cx="865341" cy="128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Gerade Verbindung mit Pfeil 9"/>
          <p:cNvCxnSpPr/>
          <p:nvPr/>
        </p:nvCxnSpPr>
        <p:spPr>
          <a:xfrm rot="600000" flipH="1" flipV="1">
            <a:off x="6012160" y="2096704"/>
            <a:ext cx="818708" cy="159487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tailEnd type="arrow"/>
          </a:ln>
          <a:effectLst/>
        </p:spPr>
      </p:cxnSp>
      <p:cxnSp>
        <p:nvCxnSpPr>
          <p:cNvPr id="11" name="Gerade Verbindung mit Pfeil 10"/>
          <p:cNvCxnSpPr/>
          <p:nvPr/>
        </p:nvCxnSpPr>
        <p:spPr>
          <a:xfrm rot="60000" flipH="1" flipV="1">
            <a:off x="3890807" y="3580960"/>
            <a:ext cx="1368000" cy="307206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tailEnd type="arrow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3635896" y="5525992"/>
            <a:ext cx="2151551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600" b="1" dirty="0" smtClean="0">
                <a:solidFill>
                  <a:prstClr val="black"/>
                </a:solidFill>
                <a:latin typeface="Arial"/>
              </a:rPr>
              <a:t>NEUTRON NUMBER</a:t>
            </a: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012160" y="4850704"/>
            <a:ext cx="102143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GB" altLang="de-DE" sz="800" i="1" dirty="0" smtClean="0">
                <a:solidFill>
                  <a:prstClr val="black"/>
                </a:solidFill>
                <a:latin typeface="Arial"/>
              </a:rPr>
              <a:t>www.nndc.bnl.gov</a:t>
            </a:r>
            <a:endParaRPr lang="en-GB" altLang="de-DE" sz="800" i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02" y="2665656"/>
            <a:ext cx="871538" cy="12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mit Pfeil 8"/>
          <p:cNvCxnSpPr/>
          <p:nvPr/>
        </p:nvCxnSpPr>
        <p:spPr>
          <a:xfrm rot="600000" flipH="1" flipV="1">
            <a:off x="4824000" y="2708704"/>
            <a:ext cx="1224000" cy="287594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tailEnd type="arrow"/>
          </a:ln>
          <a:effectLst/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types of isomers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5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t="12236" r="56085" b="11375"/>
          <a:stretch>
            <a:fillRect/>
          </a:stretch>
        </p:blipFill>
        <p:spPr bwMode="auto">
          <a:xfrm>
            <a:off x="0" y="764704"/>
            <a:ext cx="365125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83" t="12236" r="56085" b="1137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680000" y="1784599"/>
            <a:ext cx="343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s-ES" altLang="de-DE" sz="2400" b="1" dirty="0">
                <a:latin typeface="Comic Sans MS" pitchFamily="66" charset="0"/>
                <a:sym typeface="Symbol" pitchFamily="18" charset="2"/>
              </a:rPr>
              <a:t> </a:t>
            </a:r>
            <a:r>
              <a:rPr lang="es-ES" altLang="de-DE" sz="2400" b="1" dirty="0" err="1">
                <a:latin typeface="Comic Sans MS" pitchFamily="66" charset="0"/>
                <a:sym typeface="Symbol" pitchFamily="18" charset="2"/>
              </a:rPr>
              <a:t>coincidence</a:t>
            </a:r>
            <a:r>
              <a:rPr lang="es-ES" altLang="de-DE" sz="2400" b="1" dirty="0">
                <a:latin typeface="Comic Sans MS" pitchFamily="66" charset="0"/>
                <a:sym typeface="Symbol" pitchFamily="18" charset="2"/>
              </a:rPr>
              <a:t> </a:t>
            </a:r>
            <a:r>
              <a:rPr lang="es-ES" altLang="de-DE" sz="2400" b="1" dirty="0" err="1">
                <a:latin typeface="Comic Sans MS" pitchFamily="66" charset="0"/>
                <a:sym typeface="Symbol" pitchFamily="18" charset="2"/>
              </a:rPr>
              <a:t>spectra</a:t>
            </a:r>
            <a:endParaRPr lang="es-ES" altLang="de-DE" sz="2400" b="1" dirty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403350" y="5301779"/>
            <a:ext cx="16430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s-ES" altLang="de-DE" b="1">
                <a:solidFill>
                  <a:srgbClr val="0000FF"/>
                </a:solidFill>
                <a:latin typeface="Times New Roman" pitchFamily="18" charset="0"/>
              </a:rPr>
              <a:t>gate on </a:t>
            </a:r>
            <a:r>
              <a:rPr lang="es-ES" altLang="de-DE" b="1" baseline="30000">
                <a:solidFill>
                  <a:srgbClr val="0000FF"/>
                </a:solidFill>
                <a:latin typeface="Times New Roman" pitchFamily="18" charset="0"/>
              </a:rPr>
              <a:t>54</a:t>
            </a:r>
            <a:r>
              <a:rPr lang="es-ES" altLang="de-DE" b="1">
                <a:solidFill>
                  <a:srgbClr val="0000FF"/>
                </a:solidFill>
                <a:latin typeface="Times New Roman" pitchFamily="18" charset="0"/>
              </a:rPr>
              <a:t>Ni</a:t>
            </a:r>
          </a:p>
          <a:p>
            <a:pPr algn="l" eaLnBrk="1" hangingPunct="1"/>
            <a:r>
              <a:rPr lang="es-ES" altLang="de-DE" b="1">
                <a:solidFill>
                  <a:srgbClr val="0000FF"/>
                </a:solidFill>
                <a:latin typeface="Times New Roman" pitchFamily="18" charset="0"/>
              </a:rPr>
              <a:t>50 ns &lt; t &lt; 1 </a:t>
            </a:r>
            <a:r>
              <a:rPr lang="es-ES" altLang="de-DE" b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s</a:t>
            </a:r>
          </a:p>
        </p:txBody>
      </p:sp>
      <p:pic>
        <p:nvPicPr>
          <p:cNvPr id="8" name="Picture 6" descr="energy-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83842"/>
            <a:ext cx="44100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energy-tim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483842"/>
            <a:ext cx="42862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t25-g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" r="4843"/>
          <a:stretch>
            <a:fillRect/>
          </a:stretch>
        </p:blipFill>
        <p:spPr bwMode="auto">
          <a:xfrm>
            <a:off x="3708000" y="2288599"/>
            <a:ext cx="5154347" cy="35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276600" y="2133129"/>
            <a:ext cx="647700" cy="2159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Identification of </a:t>
            </a:r>
            <a:r>
              <a:rPr lang="en-US" baseline="30000" dirty="0" smtClean="0"/>
              <a:t>54</a:t>
            </a:r>
            <a:r>
              <a:rPr lang="en-US" dirty="0" smtClean="0"/>
              <a:t>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2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amma-sing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92696"/>
            <a:ext cx="87249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58925" y="1056233"/>
            <a:ext cx="6278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2400" b="1" smtClean="0">
                <a:solidFill>
                  <a:srgbClr val="000000"/>
                </a:solidFill>
                <a:latin typeface="Comic Sans MS" pitchFamily="66" charset="0"/>
              </a:rPr>
              <a:t>Delayed </a:t>
            </a:r>
            <a:r>
              <a:rPr lang="es-ES" altLang="de-DE" sz="2400" b="1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-spectrum for </a:t>
            </a:r>
            <a:r>
              <a:rPr lang="es-ES" altLang="de-DE" sz="2400" b="1" baseline="30000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54</a:t>
            </a:r>
            <a:r>
              <a:rPr lang="es-ES" altLang="de-DE" sz="2400" b="1" smtClean="0">
                <a:solidFill>
                  <a:srgbClr val="000000"/>
                </a:solidFill>
                <a:latin typeface="Comic Sans MS" pitchFamily="66" charset="0"/>
                <a:sym typeface="Symbol" pitchFamily="18" charset="2"/>
              </a:rPr>
              <a:t>Ni  (50ns-1s)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90625" y="5340896"/>
            <a:ext cx="7089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s-ES" altLang="de-DE" sz="2400" b="1" smtClean="0">
                <a:solidFill>
                  <a:srgbClr val="FF0000"/>
                </a:solidFill>
                <a:latin typeface="Comic Sans MS" pitchFamily="66" charset="0"/>
              </a:rPr>
              <a:t>Where does the 1327 keV line come from ???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V="1">
            <a:off x="3343275" y="4677321"/>
            <a:ext cx="628650" cy="6429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surprise 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7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tim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696"/>
            <a:ext cx="735965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spectra (long range TDC)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0145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0" y="2882184"/>
            <a:ext cx="3109524" cy="3057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7607"/>
            <a:ext cx="3249524" cy="1542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Gerade Verbindung mit Pfeil 4"/>
          <p:cNvCxnSpPr/>
          <p:nvPr/>
        </p:nvCxnSpPr>
        <p:spPr bwMode="auto">
          <a:xfrm rot="-1200000">
            <a:off x="1549086" y="1583920"/>
            <a:ext cx="144000" cy="720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lg" len="med"/>
            <a:tailEnd type="non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feld 6"/>
          <p:cNvSpPr txBox="1"/>
          <p:nvPr/>
        </p:nvSpPr>
        <p:spPr>
          <a:xfrm rot="240000">
            <a:off x="3362439" y="1515520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aseline="30000" dirty="0" smtClean="0">
                <a:solidFill>
                  <a:srgbClr val="FF0000"/>
                </a:solidFill>
              </a:rPr>
              <a:t>100</a:t>
            </a:r>
            <a:r>
              <a:rPr lang="en-US" sz="1400" dirty="0" smtClean="0">
                <a:solidFill>
                  <a:srgbClr val="FF0000"/>
                </a:solidFill>
              </a:rPr>
              <a:t>Sn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9" name="Picture 7" descr="DSC019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95" y="2882184"/>
            <a:ext cx="3950208" cy="296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SC0194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68000" y="435520"/>
            <a:ext cx="1975104" cy="263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772000" y="2379520"/>
            <a:ext cx="74058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x-y position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0.6 mm Si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42619" y="2316448"/>
            <a:ext cx="984244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implantation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 mm Si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907704" y="2100424"/>
            <a:ext cx="8351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β-calorimeter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mm Si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80451" y="1884400"/>
            <a:ext cx="8351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β-calorimeter</a:t>
            </a:r>
          </a:p>
          <a:p>
            <a:pPr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mm Si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Gerade Verbindung 13"/>
          <p:cNvCxnSpPr/>
          <p:nvPr/>
        </p:nvCxnSpPr>
        <p:spPr bwMode="auto">
          <a:xfrm rot="-660000">
            <a:off x="1818000" y="1623520"/>
            <a:ext cx="180000" cy="584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16"/>
          <p:cNvCxnSpPr/>
          <p:nvPr/>
        </p:nvCxnSpPr>
        <p:spPr bwMode="auto">
          <a:xfrm rot="-1080000">
            <a:off x="2700273" y="1698646"/>
            <a:ext cx="144000" cy="584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Gerade Verbindung 17"/>
          <p:cNvCxnSpPr/>
          <p:nvPr/>
        </p:nvCxnSpPr>
        <p:spPr bwMode="auto">
          <a:xfrm rot="-840000">
            <a:off x="2951119" y="1724320"/>
            <a:ext cx="180000" cy="5845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Gerade Verbindung 15"/>
          <p:cNvCxnSpPr/>
          <p:nvPr/>
        </p:nvCxnSpPr>
        <p:spPr bwMode="auto">
          <a:xfrm rot="-300000">
            <a:off x="3203848" y="1742320"/>
            <a:ext cx="557558" cy="10201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Active target </a:t>
            </a:r>
            <a:r>
              <a:rPr lang="en-US" sz="1800" dirty="0" err="1" smtClean="0">
                <a:solidFill>
                  <a:srgbClr val="FF0000"/>
                </a:solidFill>
              </a:rPr>
              <a:t>SI</a:t>
            </a:r>
            <a:r>
              <a:rPr lang="en-US" sz="1800" dirty="0" err="1" smtClean="0">
                <a:solidFill>
                  <a:schemeClr val="tx1"/>
                </a:solidFill>
              </a:rPr>
              <a:t>licon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IM</a:t>
            </a:r>
            <a:r>
              <a:rPr lang="en-US" sz="1800" dirty="0" err="1" smtClean="0">
                <a:solidFill>
                  <a:schemeClr val="tx1"/>
                </a:solidFill>
              </a:rPr>
              <a:t>plantation</a:t>
            </a:r>
            <a:r>
              <a:rPr lang="en-US" sz="1800" dirty="0" smtClean="0">
                <a:solidFill>
                  <a:schemeClr val="tx1"/>
                </a:solidFill>
              </a:rPr>
              <a:t> detector and </a:t>
            </a:r>
            <a:r>
              <a:rPr lang="en-US" sz="1800" dirty="0" smtClean="0">
                <a:solidFill>
                  <a:srgbClr val="FF0000"/>
                </a:solidFill>
              </a:rPr>
              <a:t>B</a:t>
            </a:r>
            <a:r>
              <a:rPr lang="en-US" sz="1800" dirty="0" smtClean="0">
                <a:solidFill>
                  <a:schemeClr val="tx1"/>
                </a:solidFill>
              </a:rPr>
              <a:t>eta </a:t>
            </a:r>
            <a:r>
              <a:rPr lang="en-US" sz="1800" dirty="0" smtClean="0">
                <a:solidFill>
                  <a:srgbClr val="FF0000"/>
                </a:solidFill>
              </a:rPr>
              <a:t>A</a:t>
            </a:r>
            <a:r>
              <a:rPr lang="en-US" sz="1800" dirty="0" smtClean="0">
                <a:solidFill>
                  <a:schemeClr val="tx1"/>
                </a:solidFill>
              </a:rPr>
              <a:t>bsorber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050" descr="100Snsetting_counts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 t="2119" r="14828" b="27545"/>
          <a:stretch>
            <a:fillRect/>
          </a:stretch>
        </p:blipFill>
        <p:spPr bwMode="auto">
          <a:xfrm>
            <a:off x="1256355" y="1078741"/>
            <a:ext cx="7069376" cy="4555490"/>
          </a:xfrm>
          <a:prstGeom prst="rect">
            <a:avLst/>
          </a:prstGeom>
          <a:noFill/>
          <a:ln w="381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 Box 2052"/>
          <p:cNvSpPr txBox="1">
            <a:spLocks noChangeArrowheads="1"/>
          </p:cNvSpPr>
          <p:nvPr/>
        </p:nvSpPr>
        <p:spPr bwMode="auto">
          <a:xfrm>
            <a:off x="4430085" y="5636930"/>
            <a:ext cx="777240" cy="3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A/Q</a:t>
            </a:r>
          </a:p>
        </p:txBody>
      </p:sp>
      <p:sp>
        <p:nvSpPr>
          <p:cNvPr id="50" name="Text Box 2053"/>
          <p:cNvSpPr txBox="1">
            <a:spLocks noChangeArrowheads="1"/>
          </p:cNvSpPr>
          <p:nvPr/>
        </p:nvSpPr>
        <p:spPr bwMode="auto">
          <a:xfrm>
            <a:off x="727400" y="908720"/>
            <a:ext cx="453390" cy="3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Z</a:t>
            </a:r>
          </a:p>
        </p:txBody>
      </p:sp>
      <p:sp>
        <p:nvSpPr>
          <p:cNvPr id="51" name="Text Box 2054"/>
          <p:cNvSpPr txBox="1">
            <a:spLocks noChangeArrowheads="1"/>
          </p:cNvSpPr>
          <p:nvPr/>
        </p:nvSpPr>
        <p:spPr bwMode="auto">
          <a:xfrm>
            <a:off x="792000" y="1607696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Te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2" name="Text Box 2055"/>
          <p:cNvSpPr txBox="1">
            <a:spLocks noChangeArrowheads="1"/>
          </p:cNvSpPr>
          <p:nvPr/>
        </p:nvSpPr>
        <p:spPr bwMode="auto">
          <a:xfrm>
            <a:off x="792000" y="4147220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Ag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3" name="Text Box 2056"/>
          <p:cNvSpPr txBox="1">
            <a:spLocks noChangeArrowheads="1"/>
          </p:cNvSpPr>
          <p:nvPr/>
        </p:nvSpPr>
        <p:spPr bwMode="auto">
          <a:xfrm>
            <a:off x="792000" y="3629060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Cd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4" name="Text Box 2057"/>
          <p:cNvSpPr txBox="1">
            <a:spLocks noChangeArrowheads="1"/>
          </p:cNvSpPr>
          <p:nvPr/>
        </p:nvSpPr>
        <p:spPr bwMode="auto">
          <a:xfrm>
            <a:off x="792000" y="3110900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In</a:t>
            </a:r>
          </a:p>
        </p:txBody>
      </p:sp>
      <p:sp>
        <p:nvSpPr>
          <p:cNvPr id="55" name="Text Box 2058"/>
          <p:cNvSpPr txBox="1">
            <a:spLocks noChangeArrowheads="1"/>
          </p:cNvSpPr>
          <p:nvPr/>
        </p:nvSpPr>
        <p:spPr bwMode="auto">
          <a:xfrm>
            <a:off x="792000" y="2619728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Sn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6" name="Text Box 2059"/>
          <p:cNvSpPr txBox="1">
            <a:spLocks noChangeArrowheads="1"/>
          </p:cNvSpPr>
          <p:nvPr/>
        </p:nvSpPr>
        <p:spPr bwMode="auto">
          <a:xfrm>
            <a:off x="792000" y="2125856"/>
            <a:ext cx="51816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Sb</a:t>
            </a:r>
            <a:endParaRPr kumimoji="0" lang="de-DE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57" name="Text Box 2060"/>
          <p:cNvSpPr txBox="1">
            <a:spLocks noChangeArrowheads="1"/>
          </p:cNvSpPr>
          <p:nvPr/>
        </p:nvSpPr>
        <p:spPr bwMode="auto">
          <a:xfrm>
            <a:off x="4883475" y="1046356"/>
            <a:ext cx="97155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N=Z+2</a:t>
            </a:r>
          </a:p>
        </p:txBody>
      </p:sp>
      <p:sp>
        <p:nvSpPr>
          <p:cNvPr id="58" name="Text Box 2061"/>
          <p:cNvSpPr txBox="1">
            <a:spLocks noChangeArrowheads="1"/>
          </p:cNvSpPr>
          <p:nvPr/>
        </p:nvSpPr>
        <p:spPr bwMode="auto">
          <a:xfrm>
            <a:off x="3847155" y="1046356"/>
            <a:ext cx="97155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N=Z+1</a:t>
            </a:r>
          </a:p>
        </p:txBody>
      </p:sp>
      <p:sp>
        <p:nvSpPr>
          <p:cNvPr id="59" name="Text Box 2062"/>
          <p:cNvSpPr txBox="1">
            <a:spLocks noChangeArrowheads="1"/>
          </p:cNvSpPr>
          <p:nvPr/>
        </p:nvSpPr>
        <p:spPr bwMode="auto">
          <a:xfrm>
            <a:off x="2810835" y="1046356"/>
            <a:ext cx="97155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N=Z</a:t>
            </a:r>
          </a:p>
        </p:txBody>
      </p:sp>
      <p:sp>
        <p:nvSpPr>
          <p:cNvPr id="60" name="Text Box 2063"/>
          <p:cNvSpPr txBox="1">
            <a:spLocks noChangeArrowheads="1"/>
          </p:cNvSpPr>
          <p:nvPr/>
        </p:nvSpPr>
        <p:spPr bwMode="auto">
          <a:xfrm>
            <a:off x="1839285" y="1059850"/>
            <a:ext cx="971550" cy="33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0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N=Z-1</a:t>
            </a:r>
          </a:p>
        </p:txBody>
      </p:sp>
      <p:sp>
        <p:nvSpPr>
          <p:cNvPr id="61" name="Line 2064"/>
          <p:cNvSpPr>
            <a:spLocks noChangeShapeType="1"/>
          </p:cNvSpPr>
          <p:nvPr/>
        </p:nvSpPr>
        <p:spPr bwMode="auto">
          <a:xfrm>
            <a:off x="1223970" y="2827531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2" name="Line 2065"/>
          <p:cNvSpPr>
            <a:spLocks noChangeShapeType="1"/>
          </p:cNvSpPr>
          <p:nvPr/>
        </p:nvSpPr>
        <p:spPr bwMode="auto">
          <a:xfrm>
            <a:off x="1223970" y="3321403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3" name="Line 2066"/>
          <p:cNvSpPr>
            <a:spLocks noChangeShapeType="1"/>
          </p:cNvSpPr>
          <p:nvPr/>
        </p:nvSpPr>
        <p:spPr bwMode="auto">
          <a:xfrm>
            <a:off x="1215874" y="3831466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4" name="Line 2067"/>
          <p:cNvSpPr>
            <a:spLocks noChangeShapeType="1"/>
          </p:cNvSpPr>
          <p:nvPr/>
        </p:nvSpPr>
        <p:spPr bwMode="auto">
          <a:xfrm>
            <a:off x="1223970" y="4349626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5" name="Line 2068"/>
          <p:cNvSpPr>
            <a:spLocks noChangeShapeType="1"/>
          </p:cNvSpPr>
          <p:nvPr/>
        </p:nvSpPr>
        <p:spPr bwMode="auto">
          <a:xfrm>
            <a:off x="1232066" y="2325564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6" name="Line 2069"/>
          <p:cNvSpPr>
            <a:spLocks noChangeShapeType="1"/>
          </p:cNvSpPr>
          <p:nvPr/>
        </p:nvSpPr>
        <p:spPr bwMode="auto">
          <a:xfrm>
            <a:off x="1232066" y="1815500"/>
            <a:ext cx="7127399" cy="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7" name="Line 2070"/>
          <p:cNvSpPr>
            <a:spLocks noChangeShapeType="1"/>
          </p:cNvSpPr>
          <p:nvPr/>
        </p:nvSpPr>
        <p:spPr bwMode="auto">
          <a:xfrm>
            <a:off x="2357445" y="1766923"/>
            <a:ext cx="0" cy="38862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8" name="Line 2071"/>
          <p:cNvSpPr>
            <a:spLocks noChangeShapeType="1"/>
          </p:cNvSpPr>
          <p:nvPr/>
        </p:nvSpPr>
        <p:spPr bwMode="auto">
          <a:xfrm>
            <a:off x="3328995" y="1766923"/>
            <a:ext cx="0" cy="3886200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69" name="Line 2072"/>
          <p:cNvSpPr>
            <a:spLocks noChangeShapeType="1"/>
          </p:cNvSpPr>
          <p:nvPr/>
        </p:nvSpPr>
        <p:spPr bwMode="auto">
          <a:xfrm>
            <a:off x="4365315" y="1386399"/>
            <a:ext cx="0" cy="4273471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70" name="Line 2073"/>
          <p:cNvSpPr>
            <a:spLocks noChangeShapeType="1"/>
          </p:cNvSpPr>
          <p:nvPr/>
        </p:nvSpPr>
        <p:spPr bwMode="auto">
          <a:xfrm>
            <a:off x="5417828" y="1378303"/>
            <a:ext cx="0" cy="4273471"/>
          </a:xfrm>
          <a:prstGeom prst="lin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71" name="Group 2074"/>
          <p:cNvGrpSpPr>
            <a:grpSpLocks/>
          </p:cNvGrpSpPr>
          <p:nvPr/>
        </p:nvGrpSpPr>
        <p:grpSpPr bwMode="auto">
          <a:xfrm>
            <a:off x="1904055" y="1410688"/>
            <a:ext cx="1845945" cy="1659731"/>
            <a:chOff x="912" y="852"/>
            <a:chExt cx="1368" cy="1230"/>
          </a:xfrm>
        </p:grpSpPr>
        <p:sp>
          <p:nvSpPr>
            <p:cNvPr id="87" name="Text Box 2075"/>
            <p:cNvSpPr txBox="1">
              <a:spLocks noChangeArrowheads="1"/>
            </p:cNvSpPr>
            <p:nvPr/>
          </p:nvSpPr>
          <p:spPr bwMode="auto">
            <a:xfrm>
              <a:off x="912" y="852"/>
              <a:ext cx="1296" cy="288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itchFamily="34" charset="0"/>
                </a:rPr>
                <a:t>259  </a:t>
              </a:r>
              <a:r>
                <a:rPr kumimoji="0" lang="de-DE" altLang="de-DE" sz="2400" b="0" i="0" u="none" strike="noStrike" kern="0" cap="none" spc="0" normalizeH="0" baseline="3000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itchFamily="34" charset="0"/>
                </a:rPr>
                <a:t>100</a:t>
              </a:r>
              <a:r>
                <a:rPr kumimoji="0" lang="de-DE" altLang="de-DE" sz="2400" b="0" i="0" u="none" strike="noStrike" kern="0" cap="none" spc="0" normalizeH="0" baseline="0" noProof="0" smtClean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pitchFamily="34" charset="0"/>
                </a:rPr>
                <a:t>Sn</a:t>
              </a:r>
            </a:p>
          </p:txBody>
        </p:sp>
        <p:sp>
          <p:nvSpPr>
            <p:cNvPr id="88" name="Line 2076"/>
            <p:cNvSpPr>
              <a:spLocks noChangeShapeType="1"/>
            </p:cNvSpPr>
            <p:nvPr/>
          </p:nvSpPr>
          <p:spPr bwMode="auto">
            <a:xfrm>
              <a:off x="1632" y="1200"/>
              <a:ext cx="240" cy="432"/>
            </a:xfrm>
            <a:prstGeom prst="line">
              <a:avLst/>
            </a:prstGeom>
            <a:noFill/>
            <a:ln w="50800" cap="sq">
              <a:solidFill>
                <a:srgbClr val="FF00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9" name="Oval 2077"/>
            <p:cNvSpPr>
              <a:spLocks noChangeArrowheads="1"/>
            </p:cNvSpPr>
            <p:nvPr/>
          </p:nvSpPr>
          <p:spPr bwMode="auto">
            <a:xfrm>
              <a:off x="1656" y="1698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  <p:grpSp>
        <p:nvGrpSpPr>
          <p:cNvPr id="72" name="Group 2078"/>
          <p:cNvGrpSpPr>
            <a:grpSpLocks/>
          </p:cNvGrpSpPr>
          <p:nvPr/>
        </p:nvGrpSpPr>
        <p:grpSpPr bwMode="auto">
          <a:xfrm>
            <a:off x="3911925" y="1793909"/>
            <a:ext cx="1101090" cy="790734"/>
            <a:chOff x="2400" y="1136"/>
            <a:chExt cx="816" cy="586"/>
          </a:xfrm>
        </p:grpSpPr>
        <p:sp>
          <p:nvSpPr>
            <p:cNvPr id="85" name="Oval 2079"/>
            <p:cNvSpPr>
              <a:spLocks noChangeArrowheads="1"/>
            </p:cNvSpPr>
            <p:nvPr/>
          </p:nvSpPr>
          <p:spPr bwMode="auto">
            <a:xfrm>
              <a:off x="2400" y="1338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6" name="Text Box 2080"/>
            <p:cNvSpPr txBox="1">
              <a:spLocks noChangeArrowheads="1"/>
            </p:cNvSpPr>
            <p:nvPr/>
          </p:nvSpPr>
          <p:spPr bwMode="auto">
            <a:xfrm>
              <a:off x="2688" y="1136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103</a:t>
              </a:r>
              <a:r>
                <a:rPr kumimoji="0" lang="de-DE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Sb?</a:t>
              </a:r>
            </a:p>
          </p:txBody>
        </p:sp>
      </p:grpSp>
      <p:grpSp>
        <p:nvGrpSpPr>
          <p:cNvPr id="73" name="Group 2081"/>
          <p:cNvGrpSpPr>
            <a:grpSpLocks/>
          </p:cNvGrpSpPr>
          <p:nvPr/>
        </p:nvGrpSpPr>
        <p:grpSpPr bwMode="auto">
          <a:xfrm>
            <a:off x="1619337" y="2248649"/>
            <a:ext cx="1167209" cy="797481"/>
            <a:chOff x="701" y="1491"/>
            <a:chExt cx="865" cy="591"/>
          </a:xfrm>
        </p:grpSpPr>
        <p:sp>
          <p:nvSpPr>
            <p:cNvPr id="83" name="Oval 2082"/>
            <p:cNvSpPr>
              <a:spLocks noChangeArrowheads="1"/>
            </p:cNvSpPr>
            <p:nvPr/>
          </p:nvSpPr>
          <p:spPr bwMode="auto">
            <a:xfrm>
              <a:off x="942" y="1698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4" name="Text Box 2083"/>
            <p:cNvSpPr txBox="1">
              <a:spLocks noChangeArrowheads="1"/>
            </p:cNvSpPr>
            <p:nvPr/>
          </p:nvSpPr>
          <p:spPr bwMode="auto">
            <a:xfrm>
              <a:off x="701" y="1491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99</a:t>
              </a:r>
              <a:r>
                <a:rPr kumimoji="0" lang="de-DE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Sn</a:t>
              </a:r>
            </a:p>
          </p:txBody>
        </p:sp>
      </p:grpSp>
      <p:grpSp>
        <p:nvGrpSpPr>
          <p:cNvPr id="74" name="Group 2084"/>
          <p:cNvGrpSpPr>
            <a:grpSpLocks/>
          </p:cNvGrpSpPr>
          <p:nvPr/>
        </p:nvGrpSpPr>
        <p:grpSpPr bwMode="auto">
          <a:xfrm>
            <a:off x="1511387" y="2801893"/>
            <a:ext cx="1258967" cy="752951"/>
            <a:chOff x="621" y="1914"/>
            <a:chExt cx="933" cy="558"/>
          </a:xfrm>
        </p:grpSpPr>
        <p:sp>
          <p:nvSpPr>
            <p:cNvPr id="81" name="Oval 2085"/>
            <p:cNvSpPr>
              <a:spLocks noChangeArrowheads="1"/>
            </p:cNvSpPr>
            <p:nvPr/>
          </p:nvSpPr>
          <p:spPr bwMode="auto">
            <a:xfrm>
              <a:off x="930" y="2088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2" name="Text Box 2086"/>
            <p:cNvSpPr txBox="1">
              <a:spLocks noChangeArrowheads="1"/>
            </p:cNvSpPr>
            <p:nvPr/>
          </p:nvSpPr>
          <p:spPr bwMode="auto">
            <a:xfrm>
              <a:off x="621" y="1914"/>
              <a:ext cx="43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97</a:t>
              </a:r>
              <a:r>
                <a:rPr kumimoji="0" lang="de-DE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In</a:t>
              </a:r>
            </a:p>
          </p:txBody>
        </p:sp>
      </p:grpSp>
      <p:grpSp>
        <p:nvGrpSpPr>
          <p:cNvPr id="75" name="Group 2087"/>
          <p:cNvGrpSpPr>
            <a:grpSpLocks/>
          </p:cNvGrpSpPr>
          <p:nvPr/>
        </p:nvGrpSpPr>
        <p:grpSpPr bwMode="auto">
          <a:xfrm>
            <a:off x="1403437" y="3328151"/>
            <a:ext cx="1358821" cy="762397"/>
            <a:chOff x="541" y="2273"/>
            <a:chExt cx="1007" cy="565"/>
          </a:xfrm>
        </p:grpSpPr>
        <p:sp>
          <p:nvSpPr>
            <p:cNvPr id="79" name="Oval 2088"/>
            <p:cNvSpPr>
              <a:spLocks noChangeArrowheads="1"/>
            </p:cNvSpPr>
            <p:nvPr/>
          </p:nvSpPr>
          <p:spPr bwMode="auto">
            <a:xfrm>
              <a:off x="924" y="2454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80" name="Text Box 2089"/>
            <p:cNvSpPr txBox="1">
              <a:spLocks noChangeArrowheads="1"/>
            </p:cNvSpPr>
            <p:nvPr/>
          </p:nvSpPr>
          <p:spPr bwMode="auto">
            <a:xfrm>
              <a:off x="541" y="2273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95</a:t>
              </a:r>
              <a:r>
                <a:rPr kumimoji="0" lang="de-DE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Cd</a:t>
              </a:r>
            </a:p>
          </p:txBody>
        </p:sp>
      </p:grpSp>
      <p:grpSp>
        <p:nvGrpSpPr>
          <p:cNvPr id="76" name="Group 2093"/>
          <p:cNvGrpSpPr>
            <a:grpSpLocks/>
          </p:cNvGrpSpPr>
          <p:nvPr/>
        </p:nvGrpSpPr>
        <p:grpSpPr bwMode="auto">
          <a:xfrm>
            <a:off x="1368353" y="3881394"/>
            <a:ext cx="1393905" cy="734060"/>
            <a:chOff x="515" y="2294"/>
            <a:chExt cx="1033" cy="544"/>
          </a:xfrm>
        </p:grpSpPr>
        <p:sp>
          <p:nvSpPr>
            <p:cNvPr id="77" name="Oval 2094"/>
            <p:cNvSpPr>
              <a:spLocks noChangeArrowheads="1"/>
            </p:cNvSpPr>
            <p:nvPr/>
          </p:nvSpPr>
          <p:spPr bwMode="auto">
            <a:xfrm>
              <a:off x="924" y="2454"/>
              <a:ext cx="624" cy="38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78" name="Text Box 2095"/>
            <p:cNvSpPr txBox="1">
              <a:spLocks noChangeArrowheads="1"/>
            </p:cNvSpPr>
            <p:nvPr/>
          </p:nvSpPr>
          <p:spPr bwMode="auto">
            <a:xfrm>
              <a:off x="515" y="2294"/>
              <a:ext cx="52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0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93</a:t>
              </a:r>
              <a:r>
                <a:rPr kumimoji="0" lang="de-DE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Ag</a:t>
              </a: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 of the doubly magic nucleus </a:t>
            </a:r>
            <a:r>
              <a:rPr lang="en-US" baseline="30000" dirty="0" smtClean="0"/>
              <a:t>100</a:t>
            </a:r>
            <a:r>
              <a:rPr lang="en-US" dirty="0" smtClean="0"/>
              <a:t>Sn and its decay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3899520" y="1864703"/>
            <a:ext cx="247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4051920" y="1893278"/>
            <a:ext cx="228600" cy="685800"/>
          </a:xfrm>
          <a:prstGeom prst="line">
            <a:avLst/>
          </a:prstGeom>
          <a:noFill/>
          <a:ln w="25400">
            <a:solidFill>
              <a:srgbClr val="E3722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4128120" y="1740878"/>
            <a:ext cx="116396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E37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p?</a:t>
            </a:r>
            <a:r>
              <a:rPr lang="de-DE" altLang="de-DE" sz="2000" dirty="0" smtClean="0">
                <a:solidFill>
                  <a:srgbClr val="E37222"/>
                </a:solidFill>
                <a:latin typeface="Arial" pitchFamily="34" charset="0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E37222"/>
                </a:solidFill>
                <a:latin typeface="Arial" pitchFamily="34" charset="0"/>
              </a:rPr>
              <a:t> </a:t>
            </a:r>
            <a:r>
              <a:rPr lang="de-DE" altLang="de-DE" sz="2000" dirty="0" smtClean="0">
                <a:solidFill>
                  <a:srgbClr val="E37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1.6MeV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E37222"/>
                </a:solidFill>
                <a:latin typeface="Arial" pitchFamily="34" charset="0"/>
              </a:rPr>
              <a:t>    </a:t>
            </a:r>
            <a:r>
              <a:rPr lang="de-DE" altLang="de-DE" sz="2000" dirty="0" smtClean="0">
                <a:solidFill>
                  <a:srgbClr val="E37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de-DE" altLang="de-DE" sz="2000" dirty="0" err="1" smtClean="0">
                <a:solidFill>
                  <a:srgbClr val="E37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de-DE" altLang="de-DE" sz="2000" baseline="30000" dirty="0" smtClean="0">
              <a:solidFill>
                <a:srgbClr val="E37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467544" y="836712"/>
            <a:ext cx="49136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Theoretical predictions for the </a:t>
            </a:r>
            <a:r>
              <a:rPr lang="en-US" altLang="de-DE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 level schemes</a:t>
            </a:r>
          </a:p>
        </p:txBody>
      </p:sp>
      <p:pic>
        <p:nvPicPr>
          <p:cNvPr id="7170" name="Picture 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74" y="1558613"/>
            <a:ext cx="3206922" cy="3926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2339752" y="1535887"/>
            <a:ext cx="840904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100 </a:t>
            </a:r>
            <a:r>
              <a:rPr lang="de-DE" altLang="de-DE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de-DE" altLang="de-DE" baseline="30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600000" y="1668870"/>
            <a:ext cx="2286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de-DE" altLang="de-DE" sz="20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600000" y="1876014"/>
            <a:ext cx="2286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de-DE" altLang="de-D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3600000" y="2128014"/>
            <a:ext cx="2286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DE" altLang="de-D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3600000" y="2380014"/>
            <a:ext cx="2286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de-DE" altLang="de-DE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de-DE" altLang="de-DE" sz="20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15"/>
          <p:cNvSpPr txBox="1">
            <a:spLocks noChangeArrowheads="1"/>
          </p:cNvSpPr>
          <p:nvPr/>
        </p:nvSpPr>
        <p:spPr bwMode="auto">
          <a:xfrm>
            <a:off x="3600000" y="4792014"/>
            <a:ext cx="228600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altLang="de-DE" sz="20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412000" y="5008014"/>
            <a:ext cx="64783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altLang="de-DE" sz="24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de-DE" altLang="de-DE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2776014"/>
            <a:ext cx="3980000" cy="304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Spectroscopy of the doubly magic nucleus 100Sn and its decay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86" y="999926"/>
            <a:ext cx="3344863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60000" y="692696"/>
            <a:ext cx="417928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particle energies for shell model orbitals in </a:t>
            </a:r>
            <a:r>
              <a:rPr lang="en-US" altLang="de-DE" sz="1400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008000" y="4005064"/>
            <a:ext cx="2438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E37222"/>
                </a:solidFill>
                <a:latin typeface="Times New Roman" pitchFamily="18" charset="0"/>
                <a:sym typeface="Symbol" pitchFamily="18" charset="2"/>
              </a:rPr>
              <a:t></a:t>
            </a:r>
            <a:r>
              <a:rPr lang="de-DE" altLang="de-DE" sz="1200" baseline="30000" dirty="0" smtClean="0">
                <a:solidFill>
                  <a:srgbClr val="E37222"/>
                </a:solidFill>
                <a:latin typeface="Times New Roman" pitchFamily="18" charset="0"/>
              </a:rPr>
              <a:t>+</a:t>
            </a:r>
            <a:r>
              <a:rPr lang="de-DE" altLang="de-DE" sz="1200" dirty="0" smtClean="0">
                <a:solidFill>
                  <a:srgbClr val="E37222"/>
                </a:solidFill>
                <a:latin typeface="Times New Roman" pitchFamily="18" charset="0"/>
              </a:rPr>
              <a:t>:  Q=M(Z+1)c</a:t>
            </a:r>
            <a:r>
              <a:rPr lang="de-DE" altLang="de-DE" sz="1200" baseline="30000" dirty="0" smtClean="0">
                <a:solidFill>
                  <a:srgbClr val="E37222"/>
                </a:solidFill>
                <a:latin typeface="Times New Roman" pitchFamily="18" charset="0"/>
              </a:rPr>
              <a:t>2</a:t>
            </a:r>
            <a:r>
              <a:rPr lang="de-DE" altLang="de-DE" sz="1200" dirty="0" smtClean="0">
                <a:solidFill>
                  <a:srgbClr val="E37222"/>
                </a:solidFill>
                <a:latin typeface="Times New Roman" pitchFamily="18" charset="0"/>
              </a:rPr>
              <a:t>-M(Z)c</a:t>
            </a:r>
            <a:r>
              <a:rPr lang="de-DE" altLang="de-DE" sz="1200" baseline="30000" dirty="0" smtClean="0">
                <a:solidFill>
                  <a:srgbClr val="E37222"/>
                </a:solidFill>
                <a:latin typeface="Times New Roman" pitchFamily="18" charset="0"/>
              </a:rPr>
              <a:t>2</a:t>
            </a:r>
            <a:r>
              <a:rPr lang="de-DE" altLang="de-DE" sz="1200" dirty="0" smtClean="0">
                <a:solidFill>
                  <a:srgbClr val="E37222"/>
                </a:solidFill>
                <a:latin typeface="Times New Roman" pitchFamily="18" charset="0"/>
              </a:rPr>
              <a:t>-2m</a:t>
            </a:r>
            <a:r>
              <a:rPr lang="de-DE" altLang="de-DE" sz="1200" baseline="-25000" dirty="0" smtClean="0">
                <a:solidFill>
                  <a:srgbClr val="E37222"/>
                </a:solidFill>
                <a:latin typeface="Times New Roman" pitchFamily="18" charset="0"/>
              </a:rPr>
              <a:t>e</a:t>
            </a:r>
            <a:r>
              <a:rPr lang="de-DE" altLang="de-DE" sz="1200" dirty="0" smtClean="0">
                <a:solidFill>
                  <a:srgbClr val="E37222"/>
                </a:solidFill>
                <a:latin typeface="Times New Roman" pitchFamily="18" charset="0"/>
              </a:rPr>
              <a:t>c</a:t>
            </a:r>
            <a:r>
              <a:rPr lang="de-DE" altLang="de-DE" sz="1200" baseline="30000" dirty="0" smtClean="0">
                <a:solidFill>
                  <a:srgbClr val="E37222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1008000" y="4211944"/>
            <a:ext cx="28374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EC: Q=M(Z+1)c</a:t>
            </a:r>
            <a:r>
              <a:rPr lang="de-DE" altLang="de-DE" sz="1200" baseline="30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-M(Z)c</a:t>
            </a:r>
            <a:r>
              <a:rPr lang="de-DE" altLang="de-DE" sz="1200" baseline="30000" dirty="0" smtClean="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-BE(K-</a:t>
            </a:r>
            <a:r>
              <a:rPr lang="de-DE" altLang="de-DE" sz="1200" dirty="0" err="1">
                <a:solidFill>
                  <a:srgbClr val="FF0000"/>
                </a:solidFill>
                <a:latin typeface="Times New Roman" pitchFamily="18" charset="0"/>
              </a:rPr>
              <a:t>e</a:t>
            </a:r>
            <a:r>
              <a:rPr lang="de-DE" altLang="de-DE" sz="1200" dirty="0" err="1" smtClean="0">
                <a:solidFill>
                  <a:srgbClr val="FF0000"/>
                </a:solidFill>
                <a:latin typeface="Times New Roman" pitchFamily="18" charset="0"/>
              </a:rPr>
              <a:t>lectron</a:t>
            </a:r>
            <a:r>
              <a:rPr lang="de-DE" altLang="de-DE" sz="1200" dirty="0" smtClean="0">
                <a:solidFill>
                  <a:srgbClr val="FF0000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878" y="4499944"/>
            <a:ext cx="1879714" cy="141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403648" y="5867944"/>
            <a:ext cx="19207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excitation energy in </a:t>
            </a:r>
            <a:r>
              <a:rPr lang="en-US" sz="1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1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[MeV]</a:t>
            </a: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 rot="16200000">
            <a:off x="474033" y="5219944"/>
            <a:ext cx="156132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Gamow-Teller-Strength </a:t>
            </a:r>
            <a:r>
              <a:rPr lang="en-US" sz="1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000" b="1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endParaRPr lang="en-US" sz="1000" b="1" baseline="-25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Gerade Verbindung 11"/>
          <p:cNvCxnSpPr/>
          <p:nvPr/>
        </p:nvCxnSpPr>
        <p:spPr bwMode="auto">
          <a:xfrm flipV="1">
            <a:off x="2952000" y="4535944"/>
            <a:ext cx="0" cy="126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13"/>
          <p:cNvCxnSpPr/>
          <p:nvPr/>
        </p:nvCxnSpPr>
        <p:spPr bwMode="auto">
          <a:xfrm flipV="1">
            <a:off x="2682000" y="4535944"/>
            <a:ext cx="0" cy="1260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4"/>
          <p:cNvCxnSpPr/>
          <p:nvPr/>
        </p:nvCxnSpPr>
        <p:spPr bwMode="auto">
          <a:xfrm flipH="1">
            <a:off x="2286735" y="4823944"/>
            <a:ext cx="39526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 flipH="1">
            <a:off x="2556000" y="5111944"/>
            <a:ext cx="39526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feld 15"/>
          <p:cNvSpPr txBox="1"/>
          <p:nvPr/>
        </p:nvSpPr>
        <p:spPr>
          <a:xfrm>
            <a:off x="2268000" y="4643944"/>
            <a:ext cx="400751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l-GR" sz="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sz="90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de-DE" sz="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412000" y="4931944"/>
            <a:ext cx="455253" cy="1384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de-DE" sz="9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EC-</a:t>
            </a:r>
            <a:r>
              <a:rPr lang="de-DE" sz="9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032000" y="1223944"/>
            <a:ext cx="476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is an ideal testing ground to investigate GT-strength: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4283968" y="1988840"/>
            <a:ext cx="412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ure GT spin-flip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ransition: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(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9/2</a:t>
            </a:r>
            <a:r>
              <a:rPr lang="de-DE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de-DE" sz="14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7/2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DE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de-DE" sz="14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1400" b="1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Pfeil nach rechts 20"/>
          <p:cNvSpPr/>
          <p:nvPr/>
        </p:nvSpPr>
        <p:spPr bwMode="auto">
          <a:xfrm>
            <a:off x="6840000" y="2105848"/>
            <a:ext cx="216024" cy="98430"/>
          </a:xfrm>
          <a:prstGeom prst="rightArrow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032000" y="2771944"/>
            <a:ext cx="4746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Almost the whole strength of the GT resonance is covered by the energy window of the </a:t>
            </a:r>
            <a:r>
              <a:rPr lang="el-GR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sz="14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4356000" y="3645024"/>
            <a:ext cx="4680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Theoretical calculation of the distribution of the GT-strength: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97% of the whole strength is concentrated in a single state, which is accessible in the 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de-DE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feld 26"/>
              <p:cNvSpPr txBox="1"/>
              <p:nvPr/>
            </p:nvSpPr>
            <p:spPr>
              <a:xfrm>
                <a:off x="4355894" y="4782443"/>
                <a:ext cx="3024418" cy="51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𝐺𝑇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𝐸𝑆𝑀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ℓ+1</m:t>
                          </m:r>
                        </m:den>
                      </m:f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7/2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den>
                          </m:f>
                        </m:e>
                      </m:d>
                      <m:r>
                        <a:rPr lang="de-DE" sz="1200" b="0" i="1" smtClean="0">
                          <a:solidFill>
                            <a:srgbClr val="0000CC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9/2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2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27" name="Textfeld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894" y="4782443"/>
                <a:ext cx="3024418" cy="51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feld 27"/>
          <p:cNvSpPr txBox="1"/>
          <p:nvPr/>
        </p:nvSpPr>
        <p:spPr>
          <a:xfrm>
            <a:off x="7236000" y="4895944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17.78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7346737" y="5488167"/>
            <a:ext cx="1617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ℓ=4 N</a:t>
            </a:r>
            <a:r>
              <a:rPr lang="el-GR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DE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g7/2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 N</a:t>
            </a:r>
            <a:r>
              <a:rPr lang="el-GR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g9/2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2411760" y="1583944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ℓs-coupling ~6 MeV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eschweifte Klammer rechts 8"/>
          <p:cNvSpPr/>
          <p:nvPr/>
        </p:nvSpPr>
        <p:spPr bwMode="auto">
          <a:xfrm>
            <a:off x="2286735" y="1439944"/>
            <a:ext cx="125265" cy="580230"/>
          </a:xfrm>
          <a:prstGeom prst="righ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Gamow-Teller Strength and Q</a:t>
            </a:r>
            <a:r>
              <a:rPr lang="en-US" baseline="-25000" dirty="0" smtClean="0"/>
              <a:t>EC</a:t>
            </a:r>
            <a:r>
              <a:rPr lang="en-US" dirty="0" smtClean="0"/>
              <a:t> value in the </a:t>
            </a:r>
            <a:r>
              <a:rPr lang="el-GR" dirty="0" smtClean="0"/>
              <a:t>β</a:t>
            </a:r>
            <a:r>
              <a:rPr lang="en-US" dirty="0" smtClean="0"/>
              <a:t>-decay of </a:t>
            </a:r>
            <a:r>
              <a:rPr lang="en-US" baseline="30000" dirty="0" smtClean="0"/>
              <a:t>100</a:t>
            </a:r>
            <a:r>
              <a:rPr lang="en-US" dirty="0" smtClean="0"/>
              <a:t>Sn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8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  <p:bldP spid="3" grpId="0"/>
      <p:bldP spid="16" grpId="0" animBg="1"/>
      <p:bldP spid="19" grpId="0" animBg="1"/>
      <p:bldP spid="18" grpId="0"/>
      <p:bldP spid="20" grpId="0"/>
      <p:bldP spid="21" grpId="0" animBg="1"/>
      <p:bldP spid="23" grpId="0"/>
      <p:bldP spid="25" grpId="0"/>
      <p:bldP spid="27" grpId="0"/>
      <p:bldP spid="28" grpId="0"/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22" y="764704"/>
            <a:ext cx="3352095" cy="250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6" y="3429000"/>
            <a:ext cx="3216000" cy="250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016000" y="1115944"/>
            <a:ext cx="138339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1.16 </a:t>
            </a:r>
            <a:r>
              <a:rPr lang="en-US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± 0.20 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16000" y="5371200"/>
            <a:ext cx="1901098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</a:t>
            </a:r>
            <a:r>
              <a:rPr lang="de-DE" sz="140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de-DE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3.29 </a:t>
            </a:r>
            <a:r>
              <a:rPr 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± 0.20 </a:t>
            </a:r>
            <a:r>
              <a:rPr lang="de-DE" sz="1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MeV</a:t>
            </a:r>
            <a:r>
              <a:rPr lang="de-DE" sz="1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 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4140000" y="2015944"/>
                <a:ext cx="4375300" cy="5816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1/2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7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𝐹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𝑙𝑛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𝐴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𝐺𝑇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2015944"/>
                <a:ext cx="4375300" cy="5816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feld 2"/>
          <p:cNvSpPr txBox="1"/>
          <p:nvPr/>
        </p:nvSpPr>
        <p:spPr>
          <a:xfrm>
            <a:off x="3960000" y="1115944"/>
            <a:ext cx="49157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Gamow-Teller Strength B</a:t>
            </a:r>
            <a:r>
              <a:rPr lang="en-US" sz="1400" b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(only one final state populated) can be calculated from the half life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the Fermi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Phasespace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Integral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f(Z,E</a:t>
            </a:r>
            <a:r>
              <a:rPr lang="en-US" sz="14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3960000" y="2771944"/>
                <a:ext cx="49157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  <a:r>
                  <a:rPr lang="en-US" sz="1400" baseline="-25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/(</a:t>
                </a:r>
                <a:r>
                  <a:rPr lang="en-US" sz="1400" dirty="0" err="1" smtClean="0">
                    <a:latin typeface="Times New Roman"/>
                    <a:cs typeface="Times New Roman"/>
                  </a:rPr>
                  <a:t>ħc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)</a:t>
                </a:r>
                <a:r>
                  <a:rPr lang="en-US" sz="1400" baseline="30000" dirty="0" smtClean="0">
                    <a:latin typeface="Times New Roman"/>
                    <a:cs typeface="Times New Roman"/>
                  </a:rPr>
                  <a:t>3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 = 1.16637(1)·10</a:t>
                </a:r>
                <a:r>
                  <a:rPr lang="en-US" sz="1400" baseline="30000" dirty="0" smtClean="0">
                    <a:latin typeface="Times New Roman"/>
                    <a:cs typeface="Times New Roman"/>
                  </a:rPr>
                  <a:t>-5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 GeV</a:t>
                </a:r>
                <a:r>
                  <a:rPr lang="en-US" sz="1400" baseline="30000" dirty="0" smtClean="0">
                    <a:latin typeface="Times New Roman"/>
                    <a:cs typeface="Times New Roman"/>
                  </a:rPr>
                  <a:t>-2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, </a:t>
                </a:r>
                <a:r>
                  <a:rPr lang="en-US" sz="1400" dirty="0" err="1" smtClean="0">
                    <a:latin typeface="Times New Roman"/>
                    <a:cs typeface="Times New Roman"/>
                  </a:rPr>
                  <a:t>g</a:t>
                </a:r>
                <a:r>
                  <a:rPr lang="en-US" sz="1400" baseline="-25000" dirty="0" err="1" smtClean="0">
                    <a:latin typeface="Times New Roman"/>
                    <a:cs typeface="Times New Roman"/>
                  </a:rPr>
                  <a:t>A</a:t>
                </a:r>
                <a:r>
                  <a:rPr lang="en-US" sz="1400" dirty="0" smtClean="0">
                    <a:latin typeface="Times New Roman"/>
                    <a:cs typeface="Times New Roman"/>
                  </a:rPr>
                  <a:t>/</a:t>
                </a:r>
                <a:r>
                  <a:rPr lang="en-US" sz="1400" dirty="0" err="1" smtClean="0">
                    <a:latin typeface="Times New Roman"/>
                    <a:cs typeface="Times New Roman"/>
                  </a:rPr>
                  <a:t>g</a:t>
                </a:r>
                <a14:m>
                  <m:oMath xmlns:m="http://schemas.openxmlformats.org/officeDocument/2006/math">
                    <m:r>
                      <a:rPr lang="en-US" sz="1400" i="1" baseline="-25000" dirty="0" smtClean="0">
                        <a:latin typeface="Cambria Math"/>
                        <a:cs typeface="Times New Roman"/>
                      </a:rPr>
                      <m:t>𝑉</m:t>
                    </m:r>
                  </m:oMath>
                </a14:m>
                <a:r>
                  <a:rPr lang="en-US" sz="1400" dirty="0" smtClean="0">
                    <a:latin typeface="Times New Roman"/>
                    <a:cs typeface="Times New Roman"/>
                  </a:rPr>
                  <a:t> = 1.2695 ± 0.0029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2771944"/>
                <a:ext cx="4915759" cy="307777"/>
              </a:xfrm>
              <a:prstGeom prst="rect">
                <a:avLst/>
              </a:prstGeom>
              <a:blipFill>
                <a:blip r:embed="rId6"/>
                <a:stretch>
                  <a:fillRect l="-372" t="-4000" b="-2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4140000" y="3383944"/>
                <a:ext cx="3062057" cy="5348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latin typeface="Cambria Math"/>
                        </a:rPr>
                        <m:t>𝑓</m:t>
                      </m:r>
                      <m:d>
                        <m:d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𝑍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1/2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6142.8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𝐴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/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𝑉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𝐺𝑇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3383944"/>
                <a:ext cx="3062057" cy="534826"/>
              </a:xfrm>
              <a:prstGeom prst="rect">
                <a:avLst/>
              </a:prstGeom>
              <a:blipFill>
                <a:blip r:embed="rId7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3960000" y="4201924"/>
            <a:ext cx="4915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the case of a pure Gamow-Teller decay the transition strength can be calculated in the following way: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4140000" y="4895944"/>
                <a:ext cx="1798056" cy="564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𝐺𝑇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3811.5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000" y="4895944"/>
                <a:ext cx="1798056" cy="564129"/>
              </a:xfrm>
              <a:prstGeom prst="rect">
                <a:avLst/>
              </a:prstGeom>
              <a:blipFill>
                <a:blip r:embed="rId8"/>
                <a:stretch>
                  <a:fillRect b="-10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uppieren 12"/>
          <p:cNvGrpSpPr/>
          <p:nvPr/>
        </p:nvGrpSpPr>
        <p:grpSpPr>
          <a:xfrm>
            <a:off x="5902774" y="4977772"/>
            <a:ext cx="901474" cy="395444"/>
            <a:chOff x="6228184" y="5670000"/>
            <a:chExt cx="901474" cy="395444"/>
          </a:xfrm>
        </p:grpSpPr>
        <p:sp>
          <p:nvSpPr>
            <p:cNvPr id="10" name="Textfeld 9"/>
            <p:cNvSpPr txBox="1"/>
            <p:nvPr/>
          </p:nvSpPr>
          <p:spPr>
            <a:xfrm>
              <a:off x="6228184" y="5682064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9.1</a:t>
              </a:r>
              <a:endPara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804248" y="5670000"/>
              <a:ext cx="32541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+4.8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839976" y="5850000"/>
              <a:ext cx="28373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-2.3</a:t>
              </a:r>
              <a:endParaRPr lang="en-US" sz="1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feld 13"/>
          <p:cNvSpPr txBox="1"/>
          <p:nvPr/>
        </p:nvSpPr>
        <p:spPr>
          <a:xfrm>
            <a:off x="3960000" y="5543944"/>
            <a:ext cx="27206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Fermi-integral with LOGFT program NNDC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Gamow-Teller strength and Q</a:t>
            </a:r>
            <a:r>
              <a:rPr lang="en-US" baseline="-25000" dirty="0" smtClean="0"/>
              <a:t>EC</a:t>
            </a:r>
            <a:r>
              <a:rPr lang="en-US" dirty="0" smtClean="0"/>
              <a:t> value in the </a:t>
            </a:r>
            <a:r>
              <a:rPr lang="el-GR" dirty="0" smtClean="0"/>
              <a:t>β</a:t>
            </a:r>
            <a:r>
              <a:rPr lang="en-US" dirty="0" smtClean="0"/>
              <a:t>-decay of </a:t>
            </a:r>
            <a:r>
              <a:rPr lang="en-US" baseline="30000" dirty="0" smtClean="0"/>
              <a:t>100</a:t>
            </a:r>
            <a:r>
              <a:rPr lang="en-US" dirty="0" smtClean="0"/>
              <a:t>Sn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30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11" grpId="0"/>
      <p:bldP spid="8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 descr="s192e_19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700" y="908720"/>
            <a:ext cx="4364038" cy="46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67544" y="1396935"/>
                <a:ext cx="3024418" cy="512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𝐺𝑇</m:t>
                          </m:r>
                        </m:sub>
                      </m:sSub>
                      <m:d>
                        <m:dPr>
                          <m:ctrlP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𝐸𝑆𝑀</m:t>
                          </m:r>
                        </m:e>
                      </m:d>
                      <m:r>
                        <a:rPr lang="de-DE" sz="1200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ℓ</m:t>
                          </m:r>
                        </m:num>
                        <m:den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ℓ+1</m:t>
                          </m:r>
                        </m:den>
                      </m:f>
                      <m:r>
                        <a:rPr lang="de-DE" sz="1200" b="0" i="1" smtClean="0">
                          <a:solidFill>
                            <a:srgbClr val="0066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de-DE" sz="1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1200" b="0" i="1" smtClean="0">
                                      <a:solidFill>
                                        <a:srgbClr val="006600"/>
                                      </a:solidFill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200" b="0" i="1" smtClean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sz="1200" b="0" i="1" smtClean="0">
                                      <a:solidFill>
                                        <a:srgbClr val="0066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𝜈</m:t>
                                  </m:r>
                                  <m:sSub>
                                    <m:sSubPr>
                                      <m:ctrlPr>
                                        <a:rPr lang="de-DE" sz="1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de-DE" sz="1200" b="0" i="1" smtClean="0">
                                          <a:solidFill>
                                            <a:srgbClr val="0066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7/2</m:t>
                                      </m:r>
                                    </m:sub>
                                  </m:sSub>
                                </m:sub>
                              </m:sSub>
                            </m:num>
                            <m:den>
                              <m:r>
                                <a:rPr lang="de-DE" sz="1200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  <m:t>8</m:t>
                              </m:r>
                            </m:den>
                          </m:f>
                        </m:e>
                      </m:d>
                      <m:r>
                        <a:rPr lang="de-DE" sz="1200" b="0" i="1" smtClean="0">
                          <a:solidFill>
                            <a:srgbClr val="006600"/>
                          </a:solidFill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de-DE" sz="1200" b="0" i="1" smtClean="0">
                              <a:solidFill>
                                <a:srgbClr val="006600"/>
                              </a:solidFill>
                              <a:latin typeface="Cambria Math"/>
                              <a:ea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de-DE" sz="1200" b="0" i="1" smtClean="0">
                                  <a:solidFill>
                                    <a:srgbClr val="006600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200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  <a:ea typeface="Cambria Math"/>
                                </a:rPr>
                                <m:t>9/2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sz="1200" dirty="0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1396935"/>
                <a:ext cx="3024418" cy="5120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3347650" y="1510436"/>
            <a:ext cx="734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17.78</a:t>
            </a:r>
            <a:endParaRPr lang="en-US" sz="1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11560" y="2102659"/>
            <a:ext cx="1617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ℓ=4 N</a:t>
            </a:r>
            <a:r>
              <a:rPr lang="el-GR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de-DE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g7/2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 N</a:t>
            </a:r>
            <a:r>
              <a:rPr lang="el-GR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de-DE" sz="1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g9/2</a:t>
            </a:r>
            <a:r>
              <a:rPr lang="de-DE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=10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ine 37"/>
          <p:cNvSpPr>
            <a:spLocks noChangeShapeType="1"/>
          </p:cNvSpPr>
          <p:nvPr/>
        </p:nvSpPr>
        <p:spPr bwMode="auto">
          <a:xfrm>
            <a:off x="4775201" y="2483944"/>
            <a:ext cx="0" cy="14400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" name="Rectangle 38"/>
          <p:cNvSpPr>
            <a:spLocks noChangeArrowheads="1"/>
          </p:cNvSpPr>
          <p:nvPr/>
        </p:nvSpPr>
        <p:spPr bwMode="auto">
          <a:xfrm flipV="1">
            <a:off x="4741863" y="3411240"/>
            <a:ext cx="71438" cy="71438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smtClean="0">
              <a:solidFill>
                <a:srgbClr val="000000"/>
              </a:solidFill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683568" y="3356992"/>
                <a:ext cx="1798056" cy="564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𝐺𝑇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/>
                            </a:rPr>
                            <m:t>3811.5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𝑠</m:t>
                          </m:r>
                        </m:num>
                        <m:den>
                          <m:r>
                            <a:rPr lang="de-DE" sz="1400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𝑍</m:t>
                              </m:r>
                              <m:r>
                                <a:rPr lang="de-DE" sz="1400" b="0" i="1" smtClean="0">
                                  <a:latin typeface="Cambria Math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3356992"/>
                <a:ext cx="1798056" cy="564129"/>
              </a:xfrm>
              <a:prstGeom prst="rect">
                <a:avLst/>
              </a:prstGeom>
              <a:blipFill>
                <a:blip r:embed="rId4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ieren 11"/>
          <p:cNvGrpSpPr/>
          <p:nvPr/>
        </p:nvGrpSpPr>
        <p:grpSpPr>
          <a:xfrm>
            <a:off x="2446342" y="3438820"/>
            <a:ext cx="901474" cy="395444"/>
            <a:chOff x="6228184" y="5670000"/>
            <a:chExt cx="901474" cy="395444"/>
          </a:xfrm>
        </p:grpSpPr>
        <p:sp>
          <p:nvSpPr>
            <p:cNvPr id="13" name="Textfeld 12"/>
            <p:cNvSpPr txBox="1"/>
            <p:nvPr/>
          </p:nvSpPr>
          <p:spPr>
            <a:xfrm>
              <a:off x="6228184" y="5682064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 9.1</a:t>
              </a:r>
              <a:endPara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804248" y="5670000"/>
              <a:ext cx="325410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+4.8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839976" y="5850000"/>
              <a:ext cx="28373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-2.3</a:t>
              </a:r>
              <a:endParaRPr lang="en-US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360000" y="4379620"/>
            <a:ext cx="3635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condition for the existence of isolated </a:t>
            </a:r>
            <a:r>
              <a:rPr lang="en-US" sz="1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 Gamow-Teller transition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that the spin-orbit gap between the </a:t>
            </a:r>
            <a:r>
              <a:rPr lang="en-US" sz="1200" dirty="0" smtClean="0">
                <a:latin typeface="Times New Roman"/>
                <a:cs typeface="Times New Roman"/>
              </a:rPr>
              <a:t>ℓ+1/2 and ℓ-1/2 orbits (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 </a:t>
            </a:r>
            <a:r>
              <a:rPr lang="en-US" sz="1200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100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Sn </a:t>
            </a:r>
            <a:r>
              <a:rPr lang="en-US" sz="1200" dirty="0">
                <a:solidFill>
                  <a:srgbClr val="FF0000"/>
                </a:solidFill>
                <a:latin typeface="Times New Roman"/>
                <a:cs typeface="Times New Roman"/>
              </a:rPr>
              <a:t>ℓ=4 orbitals </a:t>
            </a:r>
            <a:r>
              <a:rPr lang="el-GR" sz="1200" dirty="0">
                <a:solidFill>
                  <a:srgbClr val="FF0000"/>
                </a:solidFill>
                <a:latin typeface="Times New Roman"/>
                <a:cs typeface="Times New Roman"/>
              </a:rPr>
              <a:t>π</a:t>
            </a:r>
            <a:r>
              <a:rPr lang="de-DE" sz="1200" dirty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de-DE" sz="1200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9/2</a:t>
            </a:r>
            <a:r>
              <a:rPr lang="de-DE" sz="1200" dirty="0">
                <a:solidFill>
                  <a:srgbClr val="FF0000"/>
                </a:solidFill>
                <a:latin typeface="Times New Roman"/>
                <a:cs typeface="Times New Roman"/>
              </a:rPr>
              <a:t>,</a:t>
            </a:r>
            <a:r>
              <a:rPr lang="el-GR" sz="1200" dirty="0">
                <a:solidFill>
                  <a:srgbClr val="FF0000"/>
                </a:solidFill>
                <a:latin typeface="Times New Roman"/>
                <a:cs typeface="Times New Roman"/>
              </a:rPr>
              <a:t>υ</a:t>
            </a:r>
            <a:r>
              <a:rPr lang="de-DE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</a:t>
            </a:r>
            <a:r>
              <a:rPr lang="de-DE" sz="1200" baseline="-25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7/2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)</a:t>
            </a:r>
            <a:r>
              <a:rPr lang="en-US" sz="1200" dirty="0" smtClean="0">
                <a:latin typeface="Times New Roman"/>
                <a:cs typeface="Times New Roman"/>
              </a:rPr>
              <a:t> be sufficiently small compared to the shell gap for protons and neutrons (</a:t>
            </a:r>
            <a:r>
              <a:rPr lang="en-US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6 MeV</a:t>
            </a:r>
            <a:r>
              <a:rPr lang="en-US" sz="1200" dirty="0" smtClean="0">
                <a:latin typeface="Times New Roman"/>
                <a:cs typeface="Times New Roman"/>
              </a:rPr>
              <a:t>), so that the 1-particle-1-hole states are isolated below the 2-particle-2-hole states.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Gamow-Teller strength and Q</a:t>
            </a:r>
            <a:r>
              <a:rPr lang="en-US" baseline="-25000" dirty="0"/>
              <a:t>EC</a:t>
            </a:r>
            <a:r>
              <a:rPr lang="en-US" dirty="0"/>
              <a:t> value in the </a:t>
            </a:r>
            <a:r>
              <a:rPr lang="el-GR" dirty="0"/>
              <a:t>β</a:t>
            </a:r>
            <a:r>
              <a:rPr lang="en-US" dirty="0"/>
              <a:t>-decay of </a:t>
            </a:r>
            <a:r>
              <a:rPr lang="en-US" baseline="30000" dirty="0"/>
              <a:t>100</a:t>
            </a:r>
            <a:r>
              <a:rPr lang="en-US" dirty="0"/>
              <a:t>Sn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73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  <p:bldP spid="10" grpId="0" animBg="1"/>
      <p:bldP spid="11" grpId="0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613" y="764704"/>
            <a:ext cx="2727619" cy="5302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83568" y="2708917"/>
            <a:ext cx="242887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=E</a:t>
            </a:r>
            <a:r>
              <a:rPr lang="el-GR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+ E(1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+ 2m</a:t>
            </a:r>
            <a:r>
              <a:rPr lang="de-DE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de-DE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Gamow-Teller strength and Q</a:t>
            </a:r>
            <a:r>
              <a:rPr lang="en-US" baseline="-25000" dirty="0"/>
              <a:t>EC</a:t>
            </a:r>
            <a:r>
              <a:rPr lang="en-US" dirty="0"/>
              <a:t> value in the </a:t>
            </a:r>
            <a:r>
              <a:rPr lang="el-GR" dirty="0"/>
              <a:t>β</a:t>
            </a:r>
            <a:r>
              <a:rPr lang="en-US" dirty="0"/>
              <a:t>-decay of </a:t>
            </a:r>
            <a:r>
              <a:rPr lang="en-US" baseline="30000" dirty="0"/>
              <a:t>100</a:t>
            </a:r>
            <a:r>
              <a:rPr lang="en-US" dirty="0"/>
              <a:t>Sn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56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 txBox="1">
            <a:spLocks/>
          </p:cNvSpPr>
          <p:nvPr/>
        </p:nvSpPr>
        <p:spPr>
          <a:xfrm>
            <a:off x="422565" y="980728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DBB63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fission isomer </a:t>
            </a: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(discovered by S.M. </a:t>
            </a:r>
            <a:r>
              <a:rPr kumimoji="0" lang="en-US" sz="1200" b="0" i="0" u="none" strike="noStrike" kern="1200" cap="none" spc="0" normalizeH="0" baseline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Polikanov</a:t>
            </a: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0" u="none" strike="noStrike" kern="1200" cap="none" spc="0" normalizeH="0" baseline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Sov</a:t>
            </a: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Phys. JEPT 15 (1962) 105)</a:t>
            </a:r>
            <a:r>
              <a:rPr kumimoji="0" lang="en-US" sz="1200" b="0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endParaRPr kumimoji="0" lang="en-US" sz="1200" b="0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458789"/>
            <a:ext cx="3463766" cy="254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nhaltsplatzhalt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1" y="4132327"/>
            <a:ext cx="2971800" cy="72694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104706" y="3935309"/>
            <a:ext cx="939681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deformation</a:t>
            </a:r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276974" y="1684685"/>
            <a:ext cx="60189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lang="de-DE" sz="12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09" y="2743669"/>
            <a:ext cx="3056709" cy="2111902"/>
          </a:xfrm>
          <a:prstGeom prst="rect">
            <a:avLst/>
          </a:prstGeom>
        </p:spPr>
      </p:pic>
      <p:cxnSp>
        <p:nvCxnSpPr>
          <p:cNvPr id="13" name="Gerade Verbindung mit Pfeil 12"/>
          <p:cNvCxnSpPr>
            <a:cxnSpLocks/>
          </p:cNvCxnSpPr>
          <p:nvPr/>
        </p:nvCxnSpPr>
        <p:spPr>
          <a:xfrm>
            <a:off x="1998920" y="2070789"/>
            <a:ext cx="0" cy="180000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14" name="Gerade Verbindung mit Pfeil 13"/>
          <p:cNvCxnSpPr>
            <a:cxnSpLocks/>
          </p:cNvCxnSpPr>
          <p:nvPr/>
        </p:nvCxnSpPr>
        <p:spPr>
          <a:xfrm>
            <a:off x="3087024" y="2191290"/>
            <a:ext cx="0" cy="1692000"/>
          </a:xfrm>
          <a:prstGeom prst="straightConnector1">
            <a:avLst/>
          </a:prstGeom>
          <a:noFill/>
          <a:ln w="12700" cap="flat" cmpd="sng" algn="ctr">
            <a:solidFill>
              <a:srgbClr val="0000CC"/>
            </a:solidFill>
            <a:prstDash val="solid"/>
            <a:headEnd type="arrow"/>
            <a:tailEnd type="arrow"/>
          </a:ln>
          <a:effectLst/>
        </p:spPr>
      </p:cxnSp>
      <p:sp>
        <p:nvSpPr>
          <p:cNvPr id="17" name="Textfeld 16"/>
          <p:cNvSpPr txBox="1"/>
          <p:nvPr/>
        </p:nvSpPr>
        <p:spPr>
          <a:xfrm>
            <a:off x="1860574" y="2898789"/>
            <a:ext cx="297124" cy="318924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none" lIns="36000" tIns="36000" rIns="36000" bIns="36000" rtlCol="0" anchor="t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de-DE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959311" y="3258789"/>
            <a:ext cx="289109" cy="282573"/>
          </a:xfrm>
          <a:prstGeom prst="rect">
            <a:avLst/>
          </a:prstGeom>
          <a:solidFill>
            <a:sysClr val="window" lastClr="FFFFFF"/>
          </a:solidFill>
        </p:spPr>
        <p:txBody>
          <a:bodyPr vert="horz" wrap="none" lIns="36000" tIns="18000" rIns="36000" bIns="18000" rtlCol="0" anchor="t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de-DE" sz="16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261644" y="5134472"/>
            <a:ext cx="1443024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400" baseline="-25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=5.8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±0.3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MeV</a:t>
            </a:r>
            <a:endParaRPr lang="de-DE" sz="1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261644" y="5387570"/>
            <a:ext cx="152638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de-DE" sz="1400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de-DE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=5.45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±0.3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MeV</a:t>
            </a:r>
            <a:endParaRPr lang="de-DE" sz="14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3540599" y="3175181"/>
            <a:ext cx="998991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DE" sz="1400" b="1" baseline="-250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de-DE" sz="14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=3.8 </a:t>
            </a:r>
            <a:r>
              <a:rPr lang="de-DE" sz="14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de-DE" sz="1400" b="1" dirty="0" smtClean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04" y="3225964"/>
            <a:ext cx="891540" cy="737719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832321" y="4579113"/>
            <a:ext cx="1181734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 defTabSz="457200"/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onitor</a:t>
            </a:r>
          </a:p>
          <a:p>
            <a:pPr algn="ctr" defTabSz="457200"/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(prompt fission</a:t>
            </a:r>
            <a:r>
              <a:rPr lang="de-DE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5483090" y="4855571"/>
            <a:ext cx="1217000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Si-ring counter</a:t>
            </a:r>
          </a:p>
          <a:p>
            <a:pPr defTabSz="457200"/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(delayed fission</a:t>
            </a:r>
            <a:r>
              <a:rPr lang="de-DE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018581" y="2310971"/>
            <a:ext cx="2940228" cy="369332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baseline="30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de-DE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U(</a:t>
            </a:r>
            <a:r>
              <a:rPr lang="el-GR" dirty="0" smtClean="0">
                <a:solidFill>
                  <a:prstClr val="black"/>
                </a:solidFill>
                <a:latin typeface="Times New Roman"/>
                <a:cs typeface="Times New Roman"/>
              </a:rPr>
              <a:t>α</a:t>
            </a:r>
            <a:r>
              <a:rPr lang="de-DE" dirty="0" smtClean="0">
                <a:solidFill>
                  <a:prstClr val="black"/>
                </a:solidFill>
                <a:latin typeface="Times New Roman"/>
                <a:cs typeface="Times New Roman"/>
              </a:rPr>
              <a:t>,2n)</a:t>
            </a:r>
            <a:r>
              <a:rPr lang="de-DE" baseline="30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240f</a:t>
            </a:r>
            <a:r>
              <a:rPr lang="de-DE" dirty="0" smtClean="0">
                <a:solidFill>
                  <a:prstClr val="black"/>
                </a:solidFill>
                <a:latin typeface="Times New Roman"/>
                <a:cs typeface="Times New Roman"/>
              </a:rPr>
              <a:t>Pu, E</a:t>
            </a:r>
            <a:r>
              <a:rPr lang="el-GR" baseline="-25000" dirty="0" smtClean="0">
                <a:solidFill>
                  <a:prstClr val="black"/>
                </a:solidFill>
                <a:latin typeface="Times New Roman"/>
                <a:cs typeface="Times New Roman"/>
              </a:rPr>
              <a:t>α</a:t>
            </a:r>
            <a:r>
              <a:rPr lang="de-DE" dirty="0" smtClean="0">
                <a:solidFill>
                  <a:prstClr val="black"/>
                </a:solidFill>
                <a:latin typeface="Times New Roman"/>
                <a:cs typeface="Times New Roman"/>
              </a:rPr>
              <a:t>=25 </a:t>
            </a:r>
            <a:r>
              <a:rPr lang="de-DE" dirty="0" err="1" smtClean="0">
                <a:solidFill>
                  <a:prstClr val="black"/>
                </a:solidFill>
                <a:latin typeface="Times New Roman"/>
                <a:cs typeface="Times New Roman"/>
              </a:rPr>
              <a:t>MeV</a:t>
            </a:r>
            <a:endParaRPr lang="de-DE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5760000" y="5394731"/>
            <a:ext cx="26837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GB" altLang="de-DE" sz="1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altLang="de-DE" sz="1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Pansegrau</a:t>
            </a:r>
            <a:r>
              <a:rPr lang="en-GB" altLang="de-DE" sz="1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Lett. B484 (2000) 1</a:t>
            </a:r>
          </a:p>
          <a:p>
            <a:pPr defTabSz="457200"/>
            <a:r>
              <a:rPr lang="en-GB" altLang="de-DE" sz="1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GB" altLang="de-DE" sz="10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Gassmann</a:t>
            </a:r>
            <a:r>
              <a:rPr lang="en-GB" altLang="de-DE" sz="10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al., Phys. Lett. B497 (2001) 181</a:t>
            </a:r>
            <a:endParaRPr lang="en-GB" altLang="de-DE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540000" y="6300000"/>
            <a:ext cx="23246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H. Specht et al. Phys.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</a:rPr>
              <a:t>Lett</a:t>
            </a: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. B41 (1972) 43</a:t>
            </a: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1965053" y="5551381"/>
            <a:ext cx="11224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axis ratio 2:1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1331640" y="1581599"/>
            <a:ext cx="554639" cy="3077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240</a:t>
            </a:r>
            <a:r>
              <a:rPr kumimoji="0" lang="de-DE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Pu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1. </a:t>
            </a:r>
            <a:r>
              <a:rPr lang="en-US" dirty="0" smtClean="0"/>
              <a:t>Shape isomers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2016000" y="5112000"/>
                <a:ext cx="1005725" cy="37875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</m:den>
                      </m:f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=3.34 </m:t>
                      </m:r>
                      <m:r>
                        <a:rPr lang="de-DE" sz="1200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de-DE" sz="1200" dirty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000" y="5112000"/>
                <a:ext cx="1005725" cy="378758"/>
              </a:xfrm>
              <a:prstGeom prst="rect">
                <a:avLst/>
              </a:prstGeom>
              <a:blipFill>
                <a:blip r:embed="rId6"/>
                <a:stretch>
                  <a:fillRect l="-2395" r="-2395" b="-1250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19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338" name="Picture 2" descr="D:\web-docs\EB_at_GSI\STOPPED_BEAMS\IMAGES\12010306-new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"/>
            <a:ext cx="6912376" cy="691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22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2" y="764704"/>
            <a:ext cx="5352393" cy="538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40000" y="6300000"/>
            <a:ext cx="293061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Arial"/>
              </a:rPr>
              <a:t>D. Gassmann et al., Phys.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Arial"/>
              </a:rPr>
              <a:t>Lett</a:t>
            </a:r>
            <a:r>
              <a:rPr lang="de-DE" altLang="de-DE" sz="1000" i="1" dirty="0" smtClean="0">
                <a:solidFill>
                  <a:srgbClr val="000000"/>
                </a:solidFill>
                <a:latin typeface="Arial"/>
              </a:rPr>
              <a:t>. B497 (2001) 181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Shape isomers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4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40000" y="6300000"/>
            <a:ext cx="232467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H. Specht et al. Phys.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</a:rPr>
              <a:t>Lett</a:t>
            </a: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</a:rPr>
              <a:t>. B41 (1972) 43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5613400" y="3067646"/>
            <a:ext cx="3062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aseline="30000" dirty="0" smtClean="0">
                <a:solidFill>
                  <a:srgbClr val="0000FF"/>
                </a:solidFill>
                <a:latin typeface="Times New Roman" pitchFamily="18" charset="0"/>
              </a:rPr>
              <a:t>238</a:t>
            </a:r>
            <a:r>
              <a:rPr lang="de-DE" altLang="de-DE" sz="1400" dirty="0" smtClean="0">
                <a:solidFill>
                  <a:srgbClr val="0000FF"/>
                </a:solidFill>
                <a:latin typeface="Times New Roman" pitchFamily="18" charset="0"/>
              </a:rPr>
              <a:t>U(</a:t>
            </a:r>
            <a:r>
              <a:rPr lang="el-GR" altLang="de-DE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2n)</a:t>
            </a:r>
            <a:r>
              <a:rPr lang="de-DE" altLang="de-DE" sz="14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240f</a:t>
            </a:r>
            <a:r>
              <a:rPr lang="de-DE" altLang="de-DE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Pu, E</a:t>
            </a:r>
            <a:r>
              <a:rPr lang="el-GR" altLang="de-DE" sz="1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DE" altLang="de-DE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= 25 </a:t>
            </a:r>
            <a:r>
              <a:rPr lang="de-DE" altLang="de-DE" sz="1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MeV</a:t>
            </a:r>
            <a:endParaRPr lang="de-DE" altLang="de-DE" sz="14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conversion electrons in coincidence with delayed fission</a:t>
            </a:r>
          </a:p>
        </p:txBody>
      </p:sp>
      <p:grpSp>
        <p:nvGrpSpPr>
          <p:cNvPr id="9" name="Group 32"/>
          <p:cNvGrpSpPr>
            <a:grpSpLocks/>
          </p:cNvGrpSpPr>
          <p:nvPr/>
        </p:nvGrpSpPr>
        <p:grpSpPr bwMode="auto">
          <a:xfrm>
            <a:off x="179388" y="764704"/>
            <a:ext cx="4627562" cy="3167063"/>
            <a:chOff x="113" y="346"/>
            <a:chExt cx="2915" cy="1995"/>
          </a:xfrm>
        </p:grpSpPr>
        <p:pic>
          <p:nvPicPr>
            <p:cNvPr id="10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471"/>
              <a:ext cx="2457" cy="17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5"/>
            <p:cNvSpPr txBox="1">
              <a:spLocks noChangeArrowheads="1"/>
            </p:cNvSpPr>
            <p:nvPr/>
          </p:nvSpPr>
          <p:spPr bwMode="auto">
            <a:xfrm>
              <a:off x="1882" y="346"/>
              <a:ext cx="5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1" i="0" u="none" strike="noStrike" kern="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240</a:t>
              </a:r>
              <a:r>
                <a:rPr kumimoji="0" lang="de-DE" altLang="de-DE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Pu</a:t>
              </a:r>
            </a:p>
          </p:txBody>
        </p:sp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1627" y="2149"/>
              <a:ext cx="663" cy="1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deformation</a:t>
              </a:r>
            </a:p>
          </p:txBody>
        </p: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433" y="479"/>
              <a:ext cx="139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1. minimum            </a:t>
              </a:r>
              <a:r>
                <a:rPr kumimoji="0" lang="de-DE" altLang="de-DE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</a:rPr>
                <a:t>2. minimum</a:t>
              </a:r>
              <a:endPara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14" name="Line 24"/>
            <p:cNvSpPr>
              <a:spLocks noChangeShapeType="1"/>
            </p:cNvSpPr>
            <p:nvPr/>
          </p:nvSpPr>
          <p:spPr bwMode="auto">
            <a:xfrm>
              <a:off x="1133" y="970"/>
              <a:ext cx="0" cy="1179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7" name="Line 25"/>
            <p:cNvSpPr>
              <a:spLocks noChangeShapeType="1"/>
            </p:cNvSpPr>
            <p:nvPr/>
          </p:nvSpPr>
          <p:spPr bwMode="auto">
            <a:xfrm>
              <a:off x="1858" y="1038"/>
              <a:ext cx="0" cy="111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8" name="Text Box 26"/>
            <p:cNvSpPr txBox="1">
              <a:spLocks noChangeArrowheads="1"/>
            </p:cNvSpPr>
            <p:nvPr/>
          </p:nvSpPr>
          <p:spPr bwMode="auto">
            <a:xfrm>
              <a:off x="1000" y="1786"/>
              <a:ext cx="429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5.8</a:t>
              </a:r>
              <a:r>
                <a:rPr kumimoji="0" lang="de-DE" alt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±0.3 MeV</a:t>
              </a:r>
            </a:p>
          </p:txBody>
        </p:sp>
        <p:sp>
          <p:nvSpPr>
            <p:cNvPr id="19" name="Text Box 27"/>
            <p:cNvSpPr txBox="1">
              <a:spLocks noChangeArrowheads="1"/>
            </p:cNvSpPr>
            <p:nvPr/>
          </p:nvSpPr>
          <p:spPr bwMode="auto">
            <a:xfrm>
              <a:off x="1701" y="1786"/>
              <a:ext cx="429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</a:rPr>
                <a:t>5.5</a:t>
              </a:r>
              <a:r>
                <a:rPr kumimoji="0" lang="de-DE" altLang="de-DE" sz="10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±0.3 MeV</a:t>
              </a:r>
            </a:p>
          </p:txBody>
        </p:sp>
        <p:sp>
          <p:nvSpPr>
            <p:cNvPr id="20" name="Text Box 28"/>
            <p:cNvSpPr txBox="1">
              <a:spLocks noChangeArrowheads="1"/>
            </p:cNvSpPr>
            <p:nvPr/>
          </p:nvSpPr>
          <p:spPr bwMode="auto">
            <a:xfrm>
              <a:off x="2426" y="1559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fission isomer t</a:t>
              </a:r>
              <a:r>
                <a:rPr kumimoji="0" lang="de-DE" altLang="de-DE" sz="800" b="0" i="0" u="none" strike="noStrike" kern="0" cap="none" spc="0" normalizeH="0" baseline="-2500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1/2</a:t>
              </a:r>
              <a:r>
                <a:rPr kumimoji="0" lang="de-DE" altLang="de-DE" sz="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rPr>
                <a:t>=3.8 ns</a:t>
              </a:r>
            </a:p>
          </p:txBody>
        </p:sp>
      </p:grpSp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000" y="3572473"/>
            <a:ext cx="4600585" cy="2183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1547813" y="5083498"/>
            <a:ext cx="1250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</a:rPr>
              <a:t>axis ratio:   2:1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1</a:t>
            </a:r>
            <a:r>
              <a:rPr lang="en-US" dirty="0" smtClean="0"/>
              <a:t>. Shape isomers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22"/>
              <p:cNvSpPr txBox="1"/>
              <p:nvPr/>
            </p:nvSpPr>
            <p:spPr>
              <a:xfrm>
                <a:off x="1547664" y="4509120"/>
                <a:ext cx="1174681" cy="441788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</m:den>
                      </m:f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=3.34 </m:t>
                      </m:r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de-DE" sz="1400" dirty="0"/>
              </a:p>
            </p:txBody>
          </p:sp>
        </mc:Choice>
        <mc:Fallback xmlns="">
          <p:sp>
            <p:nvSpPr>
              <p:cNvPr id="23" name="Textfeld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4509120"/>
                <a:ext cx="1174681" cy="4417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67788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2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422565" y="971781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well-known example: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178H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DCA"/>
              </a:clrFrom>
              <a:clrTo>
                <a:srgbClr val="FF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5671"/>
            <a:ext cx="48006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586860" y="26772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5586860" y="31344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5586860" y="36678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5586860" y="42774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5586860" y="48108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5586860" y="52680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7110860" y="26772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7110860" y="31344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7110860" y="36678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7110860" y="42774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7110860" y="48108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>
            <a:off x="7110860" y="52680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5434460" y="4048814"/>
            <a:ext cx="2743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5815460" y="5191814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6120260" y="5191814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5815460" y="4734614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6120260" y="4734614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7339460" y="4734614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7644260" y="4734614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7339460" y="5191814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7644260" y="5191814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5815460" y="4201214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9" name="Oval 31"/>
          <p:cNvSpPr>
            <a:spLocks noChangeArrowheads="1"/>
          </p:cNvSpPr>
          <p:nvPr/>
        </p:nvSpPr>
        <p:spPr bwMode="auto">
          <a:xfrm>
            <a:off x="7339460" y="4201214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6194872" y="3820214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Fermi Surface</a:t>
            </a:r>
          </a:p>
        </p:txBody>
      </p:sp>
      <p:sp>
        <p:nvSpPr>
          <p:cNvPr id="31" name="Text Box 33"/>
          <p:cNvSpPr txBox="1">
            <a:spLocks noChangeArrowheads="1"/>
          </p:cNvSpPr>
          <p:nvPr/>
        </p:nvSpPr>
        <p:spPr bwMode="auto">
          <a:xfrm>
            <a:off x="5542410" y="5496614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neutron</a:t>
            </a:r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7117210" y="5496614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proton</a:t>
            </a:r>
          </a:p>
        </p:txBody>
      </p:sp>
      <p:sp>
        <p:nvSpPr>
          <p:cNvPr id="33" name="Text Box 35"/>
          <p:cNvSpPr txBox="1">
            <a:spLocks noChangeArrowheads="1"/>
          </p:cNvSpPr>
          <p:nvPr/>
        </p:nvSpPr>
        <p:spPr bwMode="auto">
          <a:xfrm>
            <a:off x="4758185" y="4120252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7/2[514]</a:t>
            </a:r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4758185" y="3510652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9/2[624]</a:t>
            </a:r>
          </a:p>
        </p:txBody>
      </p:sp>
      <p:sp>
        <p:nvSpPr>
          <p:cNvPr id="35" name="Text Box 37"/>
          <p:cNvSpPr txBox="1">
            <a:spLocks noChangeArrowheads="1"/>
          </p:cNvSpPr>
          <p:nvPr/>
        </p:nvSpPr>
        <p:spPr bwMode="auto">
          <a:xfrm>
            <a:off x="8020497" y="3515414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9/2[514]</a:t>
            </a: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8020497" y="4125014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7/2[404]</a:t>
            </a:r>
          </a:p>
        </p:txBody>
      </p:sp>
      <p:sp>
        <p:nvSpPr>
          <p:cNvPr id="37" name="Line 52"/>
          <p:cNvSpPr>
            <a:spLocks noChangeShapeType="1"/>
          </p:cNvSpPr>
          <p:nvPr/>
        </p:nvSpPr>
        <p:spPr bwMode="auto">
          <a:xfrm flipV="1">
            <a:off x="5886897" y="5039414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38" name="Line 53"/>
          <p:cNvSpPr>
            <a:spLocks noChangeShapeType="1"/>
          </p:cNvSpPr>
          <p:nvPr/>
        </p:nvSpPr>
        <p:spPr bwMode="auto">
          <a:xfrm>
            <a:off x="6191697" y="5344214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39" name="Line 54"/>
          <p:cNvSpPr>
            <a:spLocks noChangeShapeType="1"/>
          </p:cNvSpPr>
          <p:nvPr/>
        </p:nvSpPr>
        <p:spPr bwMode="auto">
          <a:xfrm flipV="1">
            <a:off x="5886897" y="4582214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0" name="Line 55"/>
          <p:cNvSpPr>
            <a:spLocks noChangeShapeType="1"/>
          </p:cNvSpPr>
          <p:nvPr/>
        </p:nvSpPr>
        <p:spPr bwMode="auto">
          <a:xfrm flipV="1">
            <a:off x="5886897" y="4048814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1" name="Line 57"/>
          <p:cNvSpPr>
            <a:spLocks noChangeShapeType="1"/>
          </p:cNvSpPr>
          <p:nvPr/>
        </p:nvSpPr>
        <p:spPr bwMode="auto">
          <a:xfrm>
            <a:off x="6191697" y="4887014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2" name="Line 58"/>
          <p:cNvSpPr>
            <a:spLocks noChangeShapeType="1"/>
          </p:cNvSpPr>
          <p:nvPr/>
        </p:nvSpPr>
        <p:spPr bwMode="auto">
          <a:xfrm flipV="1">
            <a:off x="7410897" y="4582214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3" name="Line 59"/>
          <p:cNvSpPr>
            <a:spLocks noChangeShapeType="1"/>
          </p:cNvSpPr>
          <p:nvPr/>
        </p:nvSpPr>
        <p:spPr bwMode="auto">
          <a:xfrm flipV="1">
            <a:off x="7410897" y="5039414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4" name="Line 60"/>
          <p:cNvSpPr>
            <a:spLocks noChangeShapeType="1"/>
          </p:cNvSpPr>
          <p:nvPr/>
        </p:nvSpPr>
        <p:spPr bwMode="auto">
          <a:xfrm flipV="1">
            <a:off x="7410897" y="4048814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5" name="Line 62"/>
          <p:cNvSpPr>
            <a:spLocks noChangeShapeType="1"/>
          </p:cNvSpPr>
          <p:nvPr/>
        </p:nvSpPr>
        <p:spPr bwMode="auto">
          <a:xfrm>
            <a:off x="7715697" y="4887014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6" name="Line 63"/>
          <p:cNvSpPr>
            <a:spLocks noChangeShapeType="1"/>
          </p:cNvSpPr>
          <p:nvPr/>
        </p:nvSpPr>
        <p:spPr bwMode="auto">
          <a:xfrm>
            <a:off x="7715697" y="5344214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7" name="Oval 23"/>
          <p:cNvSpPr>
            <a:spLocks noChangeArrowheads="1"/>
          </p:cNvSpPr>
          <p:nvPr/>
        </p:nvSpPr>
        <p:spPr bwMode="auto">
          <a:xfrm>
            <a:off x="6113165" y="4206502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48" name="Line 57"/>
          <p:cNvSpPr>
            <a:spLocks noChangeShapeType="1"/>
          </p:cNvSpPr>
          <p:nvPr/>
        </p:nvSpPr>
        <p:spPr bwMode="auto">
          <a:xfrm>
            <a:off x="6184602" y="4358902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9" name="Oval 25"/>
          <p:cNvSpPr>
            <a:spLocks noChangeArrowheads="1"/>
          </p:cNvSpPr>
          <p:nvPr/>
        </p:nvSpPr>
        <p:spPr bwMode="auto">
          <a:xfrm>
            <a:off x="7647798" y="4195869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50" name="Line 62"/>
          <p:cNvSpPr>
            <a:spLocks noChangeShapeType="1"/>
          </p:cNvSpPr>
          <p:nvPr/>
        </p:nvSpPr>
        <p:spPr bwMode="auto">
          <a:xfrm>
            <a:off x="7719235" y="4348269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1" name="Line 13"/>
          <p:cNvSpPr>
            <a:spLocks noChangeShapeType="1"/>
          </p:cNvSpPr>
          <p:nvPr/>
        </p:nvSpPr>
        <p:spPr bwMode="auto">
          <a:xfrm>
            <a:off x="7110860" y="2677214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2" name="Line 67"/>
          <p:cNvSpPr>
            <a:spLocks noChangeShapeType="1"/>
          </p:cNvSpPr>
          <p:nvPr/>
        </p:nvSpPr>
        <p:spPr bwMode="auto">
          <a:xfrm flipV="1">
            <a:off x="7446275" y="934293"/>
            <a:ext cx="0" cy="9667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" name="Line 68"/>
          <p:cNvSpPr>
            <a:spLocks noChangeShapeType="1"/>
          </p:cNvSpPr>
          <p:nvPr/>
        </p:nvSpPr>
        <p:spPr bwMode="auto">
          <a:xfrm>
            <a:off x="7444688" y="1924893"/>
            <a:ext cx="12303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Text Box 69"/>
          <p:cNvSpPr txBox="1">
            <a:spLocks noChangeArrowheads="1"/>
          </p:cNvSpPr>
          <p:nvPr/>
        </p:nvSpPr>
        <p:spPr bwMode="auto">
          <a:xfrm>
            <a:off x="7192094" y="548680"/>
            <a:ext cx="476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de-DE" sz="2400" b="1" dirty="0" smtClean="0">
                <a:solidFill>
                  <a:srgbClr val="0000CC"/>
                </a:solidFill>
                <a:latin typeface="Symbol" pitchFamily="18" charset="2"/>
              </a:rPr>
              <a:t>w</a:t>
            </a:r>
          </a:p>
        </p:txBody>
      </p:sp>
      <p:sp>
        <p:nvSpPr>
          <p:cNvPr id="55" name="Oval 70"/>
          <p:cNvSpPr>
            <a:spLocks noChangeAspect="1" noChangeArrowheads="1"/>
          </p:cNvSpPr>
          <p:nvPr/>
        </p:nvSpPr>
        <p:spPr bwMode="auto">
          <a:xfrm>
            <a:off x="7049400" y="1785193"/>
            <a:ext cx="755650" cy="3016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00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Rectangle 83"/>
          <p:cNvSpPr>
            <a:spLocks noChangeArrowheads="1"/>
          </p:cNvSpPr>
          <p:nvPr/>
        </p:nvSpPr>
        <p:spPr bwMode="auto">
          <a:xfrm>
            <a:off x="7154175" y="2132856"/>
            <a:ext cx="65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K=0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K-isomers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487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/>
      <p:bldP spid="55" grpId="0" animBg="1"/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422565" y="97870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well-known example:</a:t>
            </a:r>
            <a:endParaRPr lang="de-DE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178H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CA"/>
              </a:clrFrom>
              <a:clrTo>
                <a:srgbClr val="FFFD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2595"/>
            <a:ext cx="480060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8"/>
          <p:cNvGraphicFramePr>
            <a:graphicFrameLocks noChangeAspect="1"/>
          </p:cNvGraphicFramePr>
          <p:nvPr>
            <p:extLst/>
          </p:nvPr>
        </p:nvGraphicFramePr>
        <p:xfrm>
          <a:off x="1880196" y="5547820"/>
          <a:ext cx="4540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2" name="Equation" r:id="rId4" imgW="215713" imgH="253780" progId="Equation.DSMT4">
                  <p:embed/>
                </p:oleObj>
              </mc:Choice>
              <mc:Fallback>
                <p:oleObj name="Equation" r:id="rId4" imgW="215713" imgH="253780" progId="Equation.DSMT4">
                  <p:embed/>
                  <p:pic>
                    <p:nvPicPr>
                      <p:cNvPr id="7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0196" y="5547820"/>
                        <a:ext cx="4540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71"/>
          <p:cNvSpPr>
            <a:spLocks noChangeShapeType="1"/>
          </p:cNvSpPr>
          <p:nvPr/>
        </p:nvSpPr>
        <p:spPr bwMode="auto">
          <a:xfrm flipV="1">
            <a:off x="2032596" y="4328620"/>
            <a:ext cx="0" cy="1219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586860" y="26841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5586860" y="31413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5586860" y="36747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5586860" y="42843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5586860" y="48177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5586860" y="52749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>
            <a:off x="7110860" y="26841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110860" y="31413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110860" y="36747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7110860" y="42843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7110860" y="48177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>
            <a:off x="7110860" y="5274938"/>
            <a:ext cx="914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>
            <a:off x="5434460" y="4055738"/>
            <a:ext cx="27432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5815460" y="51987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6120260" y="51987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5815460" y="47415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6120260" y="47415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7339460" y="47415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7644260" y="47415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7339460" y="51987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7644260" y="51987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5815460" y="42081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5815460" y="3598538"/>
            <a:ext cx="152400" cy="152400"/>
          </a:xfrm>
          <a:prstGeom prst="ellipse">
            <a:avLst/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39460" y="420813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6194872" y="3827138"/>
            <a:ext cx="12969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Fermi Surface</a:t>
            </a:r>
          </a:p>
        </p:txBody>
      </p: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5542410" y="5503538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neutron</a:t>
            </a:r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7117210" y="5503538"/>
            <a:ext cx="83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proton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4758185" y="412717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7/2[514]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4758185" y="3517576"/>
            <a:ext cx="823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9/2[624]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8020497" y="352233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9/2[514]</a:t>
            </a:r>
          </a:p>
        </p:txBody>
      </p: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8020497" y="4131938"/>
            <a:ext cx="8239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</a:rPr>
              <a:t>7/2[404]</a:t>
            </a:r>
          </a:p>
        </p:txBody>
      </p:sp>
      <p:sp>
        <p:nvSpPr>
          <p:cNvPr id="40" name="Line 52"/>
          <p:cNvSpPr>
            <a:spLocks noChangeShapeType="1"/>
          </p:cNvSpPr>
          <p:nvPr/>
        </p:nvSpPr>
        <p:spPr bwMode="auto">
          <a:xfrm flipV="1">
            <a:off x="5886897" y="50463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1" name="Line 53"/>
          <p:cNvSpPr>
            <a:spLocks noChangeShapeType="1"/>
          </p:cNvSpPr>
          <p:nvPr/>
        </p:nvSpPr>
        <p:spPr bwMode="auto">
          <a:xfrm>
            <a:off x="6191697" y="53511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2" name="Line 54"/>
          <p:cNvSpPr>
            <a:spLocks noChangeShapeType="1"/>
          </p:cNvSpPr>
          <p:nvPr/>
        </p:nvSpPr>
        <p:spPr bwMode="auto">
          <a:xfrm flipV="1">
            <a:off x="5886897" y="45891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3" name="Line 55"/>
          <p:cNvSpPr>
            <a:spLocks noChangeShapeType="1"/>
          </p:cNvSpPr>
          <p:nvPr/>
        </p:nvSpPr>
        <p:spPr bwMode="auto">
          <a:xfrm flipV="1">
            <a:off x="5886897" y="40557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4" name="Line 56"/>
          <p:cNvSpPr>
            <a:spLocks noChangeShapeType="1"/>
          </p:cNvSpPr>
          <p:nvPr/>
        </p:nvSpPr>
        <p:spPr bwMode="auto">
          <a:xfrm flipV="1">
            <a:off x="5886897" y="34461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5" name="Line 57"/>
          <p:cNvSpPr>
            <a:spLocks noChangeShapeType="1"/>
          </p:cNvSpPr>
          <p:nvPr/>
        </p:nvSpPr>
        <p:spPr bwMode="auto">
          <a:xfrm>
            <a:off x="6191697" y="48939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6" name="Line 58"/>
          <p:cNvSpPr>
            <a:spLocks noChangeShapeType="1"/>
          </p:cNvSpPr>
          <p:nvPr/>
        </p:nvSpPr>
        <p:spPr bwMode="auto">
          <a:xfrm flipV="1">
            <a:off x="7410897" y="45891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7" name="Line 59"/>
          <p:cNvSpPr>
            <a:spLocks noChangeShapeType="1"/>
          </p:cNvSpPr>
          <p:nvPr/>
        </p:nvSpPr>
        <p:spPr bwMode="auto">
          <a:xfrm flipV="1">
            <a:off x="7410897" y="50463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8" name="Line 60"/>
          <p:cNvSpPr>
            <a:spLocks noChangeShapeType="1"/>
          </p:cNvSpPr>
          <p:nvPr/>
        </p:nvSpPr>
        <p:spPr bwMode="auto">
          <a:xfrm flipV="1">
            <a:off x="7410897" y="40557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49" name="Line 62"/>
          <p:cNvSpPr>
            <a:spLocks noChangeShapeType="1"/>
          </p:cNvSpPr>
          <p:nvPr/>
        </p:nvSpPr>
        <p:spPr bwMode="auto">
          <a:xfrm>
            <a:off x="7715697" y="48939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0" name="Line 63"/>
          <p:cNvSpPr>
            <a:spLocks noChangeShapeType="1"/>
          </p:cNvSpPr>
          <p:nvPr/>
        </p:nvSpPr>
        <p:spPr bwMode="auto">
          <a:xfrm>
            <a:off x="7715697" y="5351138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graphicFrame>
        <p:nvGraphicFramePr>
          <p:cNvPr id="51" name="Object 64"/>
          <p:cNvGraphicFramePr>
            <a:graphicFrameLocks noChangeAspect="1"/>
          </p:cNvGraphicFramePr>
          <p:nvPr>
            <p:extLst/>
          </p:nvPr>
        </p:nvGraphicFramePr>
        <p:xfrm>
          <a:off x="5810697" y="1922138"/>
          <a:ext cx="4540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3" name="Equation" r:id="rId6" imgW="215713" imgH="253780" progId="Equation.DSMT4">
                  <p:embed/>
                </p:oleObj>
              </mc:Choice>
              <mc:Fallback>
                <p:oleObj name="Equation" r:id="rId6" imgW="215713" imgH="253780" progId="Equation.DSMT4">
                  <p:embed/>
                  <p:pic>
                    <p:nvPicPr>
                      <p:cNvPr id="51" name="Object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10697" y="1922138"/>
                        <a:ext cx="454025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Oval 25"/>
          <p:cNvSpPr>
            <a:spLocks noChangeArrowheads="1"/>
          </p:cNvSpPr>
          <p:nvPr/>
        </p:nvSpPr>
        <p:spPr bwMode="auto">
          <a:xfrm>
            <a:off x="7647798" y="4202793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pitchFamily="2" charset="-122"/>
            </a:endParaRPr>
          </a:p>
        </p:txBody>
      </p:sp>
      <p:sp>
        <p:nvSpPr>
          <p:cNvPr id="53" name="Line 62"/>
          <p:cNvSpPr>
            <a:spLocks noChangeShapeType="1"/>
          </p:cNvSpPr>
          <p:nvPr/>
        </p:nvSpPr>
        <p:spPr bwMode="auto">
          <a:xfrm>
            <a:off x="7719235" y="4355193"/>
            <a:ext cx="0" cy="152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Arial"/>
              <a:ea typeface="宋体" pitchFamily="2" charset="-122"/>
            </a:endParaRPr>
          </a:p>
        </p:txBody>
      </p:sp>
      <p:sp>
        <p:nvSpPr>
          <p:cNvPr id="54" name="Line 67"/>
          <p:cNvSpPr>
            <a:spLocks noChangeShapeType="1"/>
          </p:cNvSpPr>
          <p:nvPr/>
        </p:nvSpPr>
        <p:spPr bwMode="auto">
          <a:xfrm flipV="1">
            <a:off x="7446275" y="908720"/>
            <a:ext cx="0" cy="9667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Line 68"/>
          <p:cNvSpPr>
            <a:spLocks noChangeShapeType="1"/>
          </p:cNvSpPr>
          <p:nvPr/>
        </p:nvSpPr>
        <p:spPr bwMode="auto">
          <a:xfrm>
            <a:off x="7444688" y="1899320"/>
            <a:ext cx="1230312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Oval 70"/>
          <p:cNvSpPr>
            <a:spLocks noChangeAspect="1" noChangeArrowheads="1"/>
          </p:cNvSpPr>
          <p:nvPr/>
        </p:nvSpPr>
        <p:spPr bwMode="auto">
          <a:xfrm>
            <a:off x="7049400" y="1759620"/>
            <a:ext cx="755650" cy="301625"/>
          </a:xfrm>
          <a:prstGeom prst="ellipse">
            <a:avLst/>
          </a:prstGeom>
          <a:gradFill rotWithShape="0">
            <a:gsLst>
              <a:gs pos="0">
                <a:srgbClr val="FFFFFF"/>
              </a:gs>
              <a:gs pos="100000">
                <a:srgbClr val="9900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Oval 71"/>
          <p:cNvSpPr>
            <a:spLocks noChangeAspect="1" noChangeArrowheads="1"/>
          </p:cNvSpPr>
          <p:nvPr/>
        </p:nvSpPr>
        <p:spPr bwMode="auto">
          <a:xfrm rot="19760150">
            <a:off x="7319275" y="1513558"/>
            <a:ext cx="269875" cy="763587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Line 72"/>
          <p:cNvSpPr>
            <a:spLocks noChangeShapeType="1"/>
          </p:cNvSpPr>
          <p:nvPr/>
        </p:nvSpPr>
        <p:spPr bwMode="auto">
          <a:xfrm flipH="1">
            <a:off x="8381313" y="1124620"/>
            <a:ext cx="17462" cy="765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Oval 73"/>
          <p:cNvSpPr>
            <a:spLocks noChangeAspect="1" noChangeArrowheads="1"/>
          </p:cNvSpPr>
          <p:nvPr/>
        </p:nvSpPr>
        <p:spPr bwMode="auto">
          <a:xfrm rot="17859314">
            <a:off x="7322451" y="1450057"/>
            <a:ext cx="292100" cy="911225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0" name="Picture 74" descr="BD14868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688" y="1484983"/>
            <a:ext cx="111125" cy="11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75" descr="BD14868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050" y="2061245"/>
            <a:ext cx="111125" cy="1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76"/>
          <p:cNvSpPr>
            <a:spLocks noChangeArrowheads="1"/>
          </p:cNvSpPr>
          <p:nvPr/>
        </p:nvSpPr>
        <p:spPr bwMode="auto">
          <a:xfrm>
            <a:off x="8093975" y="1891383"/>
            <a:ext cx="65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2400" b="1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K&gt;0</a:t>
            </a:r>
            <a:endParaRPr lang="en-US" altLang="de-DE" sz="2400" b="1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63" name="Line 77"/>
          <p:cNvSpPr>
            <a:spLocks noChangeShapeType="1"/>
          </p:cNvSpPr>
          <p:nvPr/>
        </p:nvSpPr>
        <p:spPr bwMode="auto">
          <a:xfrm flipV="1">
            <a:off x="7433575" y="1411958"/>
            <a:ext cx="371475" cy="4635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Line 78"/>
          <p:cNvSpPr>
            <a:spLocks noChangeShapeType="1"/>
          </p:cNvSpPr>
          <p:nvPr/>
        </p:nvSpPr>
        <p:spPr bwMode="auto">
          <a:xfrm flipV="1">
            <a:off x="7805050" y="1053183"/>
            <a:ext cx="647700" cy="3587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Line 79"/>
          <p:cNvSpPr>
            <a:spLocks noChangeShapeType="1"/>
          </p:cNvSpPr>
          <p:nvPr/>
        </p:nvSpPr>
        <p:spPr bwMode="auto">
          <a:xfrm flipV="1">
            <a:off x="7443100" y="1053183"/>
            <a:ext cx="1009650" cy="822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Text Box 80"/>
          <p:cNvSpPr txBox="1">
            <a:spLocks noChangeArrowheads="1"/>
          </p:cNvSpPr>
          <p:nvPr/>
        </p:nvSpPr>
        <p:spPr bwMode="auto">
          <a:xfrm>
            <a:off x="7373250" y="1189708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r>
              <a:rPr lang="en-US" altLang="de-DE" sz="1600" b="1" baseline="-25000" smtClean="0">
                <a:solidFill>
                  <a:srgbClr val="000000"/>
                </a:solidFill>
                <a:latin typeface="Symbol" pitchFamily="18" charset="2"/>
              </a:rPr>
              <a:t>1</a:t>
            </a:r>
          </a:p>
        </p:txBody>
      </p:sp>
      <p:sp>
        <p:nvSpPr>
          <p:cNvPr id="67" name="Text Box 81"/>
          <p:cNvSpPr txBox="1">
            <a:spLocks noChangeArrowheads="1"/>
          </p:cNvSpPr>
          <p:nvPr/>
        </p:nvSpPr>
        <p:spPr bwMode="auto">
          <a:xfrm>
            <a:off x="7805050" y="908720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r>
              <a:rPr lang="en-US" altLang="de-DE" sz="1600" b="1" baseline="-25000" smtClean="0">
                <a:solidFill>
                  <a:srgbClr val="000000"/>
                </a:solidFill>
                <a:latin typeface="Symbol" pitchFamily="18" charset="2"/>
              </a:rPr>
              <a:t>2</a:t>
            </a:r>
          </a:p>
        </p:txBody>
      </p:sp>
      <p:sp>
        <p:nvSpPr>
          <p:cNvPr id="68" name="Text Box 82"/>
          <p:cNvSpPr txBox="1">
            <a:spLocks noChangeArrowheads="1"/>
          </p:cNvSpPr>
          <p:nvPr/>
        </p:nvSpPr>
        <p:spPr bwMode="auto">
          <a:xfrm>
            <a:off x="7805050" y="1411958"/>
            <a:ext cx="48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BF5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990033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000000"/>
                </a:solidFill>
                <a:latin typeface="Palatino Linotype" pitchFamily="18" charset="0"/>
              </a:rPr>
              <a:t>j</a:t>
            </a:r>
            <a:endParaRPr lang="en-US" altLang="de-DE" sz="1600" b="1" baseline="-25000" smtClean="0">
              <a:solidFill>
                <a:srgbClr val="000000"/>
              </a:solidFill>
              <a:latin typeface="Symbol" pitchFamily="18" charset="2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2. K-isomers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18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2" grpId="0"/>
      <p:bldP spid="63" grpId="0" animBg="1"/>
      <p:bldP spid="64" grpId="0" animBg="1"/>
      <p:bldP spid="65" grpId="0" animBg="1"/>
      <p:bldP spid="66" grpId="0"/>
      <p:bldP spid="67" grpId="0"/>
      <p:bldP spid="68" grpId="0"/>
    </p:bld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2591</Words>
  <Application>Microsoft Office PowerPoint</Application>
  <PresentationFormat>Bildschirmpräsentation (4:3)</PresentationFormat>
  <Paragraphs>522</Paragraphs>
  <Slides>50</Slides>
  <Notes>7</Notes>
  <HiddenSlides>15</HiddenSlides>
  <MMClips>1</MMClips>
  <ScaleCrop>false</ScaleCrop>
  <HeadingPairs>
    <vt:vector size="8" baseType="variant">
      <vt:variant>
        <vt:lpstr>Verwendete Schriftarten</vt:lpstr>
      </vt:variant>
      <vt:variant>
        <vt:i4>14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50</vt:i4>
      </vt:variant>
    </vt:vector>
  </HeadingPairs>
  <TitlesOfParts>
    <vt:vector size="67" baseType="lpstr">
      <vt:lpstr>ＭＳ Ｐゴシック</vt:lpstr>
      <vt:lpstr>宋体</vt:lpstr>
      <vt:lpstr>Arial</vt:lpstr>
      <vt:lpstr>Arial Narrow</vt:lpstr>
      <vt:lpstr>Calibri</vt:lpstr>
      <vt:lpstr>Cambria Math</vt:lpstr>
      <vt:lpstr>Comic Sans MS</vt:lpstr>
      <vt:lpstr>Osaka</vt:lpstr>
      <vt:lpstr>Palatino</vt:lpstr>
      <vt:lpstr>Palatino Linotype</vt:lpstr>
      <vt:lpstr>Symbol</vt:lpstr>
      <vt:lpstr>Times</vt:lpstr>
      <vt:lpstr>Times New Roman</vt:lpstr>
      <vt:lpstr>Wingdings</vt:lpstr>
      <vt:lpstr>Leere Präsentation</vt:lpstr>
      <vt:lpstr>1_Larissa</vt:lpstr>
      <vt:lpstr>Equation</vt:lpstr>
      <vt:lpstr>Outline: Nuclear isomers</vt:lpstr>
      <vt:lpstr>What is a nuclear isomer?</vt:lpstr>
      <vt:lpstr>The variety of known nuclear isomers</vt:lpstr>
      <vt:lpstr>Three types of isomers</vt:lpstr>
      <vt:lpstr>1. Shape isomers</vt:lpstr>
      <vt:lpstr>1. Shape isomers</vt:lpstr>
      <vt:lpstr>1. Shape isomers</vt:lpstr>
      <vt:lpstr>2. K-isomers</vt:lpstr>
      <vt:lpstr>2. K-isomers</vt:lpstr>
      <vt:lpstr>2. K-isomers</vt:lpstr>
      <vt:lpstr>2. K-isomers</vt:lpstr>
      <vt:lpstr>Magnetic moments in 178Hf</vt:lpstr>
      <vt:lpstr>K-isomers: where to find them?</vt:lpstr>
      <vt:lpstr>K-isomers in 180Ta</vt:lpstr>
      <vt:lpstr>3. Spin isomers</vt:lpstr>
      <vt:lpstr>3. Spin isomers</vt:lpstr>
      <vt:lpstr>Core-excited states in 98Cd</vt:lpstr>
      <vt:lpstr>Physics with exotic nuclei</vt:lpstr>
      <vt:lpstr>NUclear STructure, Astrophysics and Reactions</vt:lpstr>
      <vt:lpstr>Production of Radioactive Ion Beams</vt:lpstr>
      <vt:lpstr>Outline</vt:lpstr>
      <vt:lpstr>Longer lifetime for bare atoms</vt:lpstr>
      <vt:lpstr> Experimental set-up for isomer decay gateway to nuclear structure </vt:lpstr>
      <vt:lpstr>PowerPoint-Präsentation</vt:lpstr>
      <vt:lpstr>Experimental set-up with passive target</vt:lpstr>
      <vt:lpstr>Limitations in isomeric spectroscopy</vt:lpstr>
      <vt:lpstr>Identification of (_48^130)〖Cd〗_82 </vt:lpstr>
      <vt:lpstr>Limitations in isomer spectroscopy</vt:lpstr>
      <vt:lpstr>Decay spectroscopy probes shell closures</vt:lpstr>
      <vt:lpstr>Decay spectroscopy probes shell closures</vt:lpstr>
      <vt:lpstr>Decay spectroscopy probes shell closures</vt:lpstr>
      <vt:lpstr>Decay spectroscopy probes shell closures</vt:lpstr>
      <vt:lpstr>8+(g9/2)-2 seniority isomers in 98Cd and 130Cd</vt:lpstr>
      <vt:lpstr>The astrophysical r-process ´path´</vt:lpstr>
      <vt:lpstr>Level scheme of 210Pb</vt:lpstr>
      <vt:lpstr>Level schemes of neutron-rich Pb-isotopes</vt:lpstr>
      <vt:lpstr>Nuclei populated in fragmentation</vt:lpstr>
      <vt:lpstr>γ-ray spectra and decay curves for 212,214,216Pb</vt:lpstr>
      <vt:lpstr>T=1 isospin symmetry in pf-shell nuclei search for isospin breaking effects</vt:lpstr>
      <vt:lpstr>Identification of 54Ni</vt:lpstr>
      <vt:lpstr>The big surprise …</vt:lpstr>
      <vt:lpstr>Time spectra (long range TDC)</vt:lpstr>
      <vt:lpstr>Active target SIlicon IMplantation detector and Beta Absorber</vt:lpstr>
      <vt:lpstr>Spectroscopy of the doubly magic nucleus 100Sn and its decay</vt:lpstr>
      <vt:lpstr>Spectroscopy of the doubly magic nucleus 100Sn and its decay</vt:lpstr>
      <vt:lpstr>Gamow-Teller Strength and QEC value in the β-decay of 100Sn</vt:lpstr>
      <vt:lpstr>Gamow-Teller strength and QEC value in the β-decay of 100Sn</vt:lpstr>
      <vt:lpstr>Gamow-Teller strength and QEC value in the β-decay of 100Sn</vt:lpstr>
      <vt:lpstr>Gamow-Teller strength and QEC value in the β-decay of 100Sn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Wollersheim, Hans-Juergen Dr.</dc:creator>
  <cp:lastModifiedBy>Wollersheim, Hans-Juergen Dr.</cp:lastModifiedBy>
  <cp:revision>439</cp:revision>
  <dcterms:created xsi:type="dcterms:W3CDTF">2014-04-15T06:49:44Z</dcterms:created>
  <dcterms:modified xsi:type="dcterms:W3CDTF">2022-06-12T07:59:40Z</dcterms:modified>
</cp:coreProperties>
</file>