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84" r:id="rId2"/>
    <p:sldId id="285" r:id="rId3"/>
    <p:sldId id="281" r:id="rId4"/>
    <p:sldId id="265" r:id="rId5"/>
    <p:sldId id="283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00"/>
    <a:srgbClr val="CC00CC"/>
    <a:srgbClr val="008080"/>
    <a:srgbClr val="FF00FF"/>
    <a:srgbClr val="F6F0FA"/>
    <a:srgbClr val="F4EDF9"/>
    <a:srgbClr val="F1EDF9"/>
    <a:srgbClr val="F8F6FC"/>
    <a:srgbClr val="F3E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380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068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9071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5519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7022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1889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857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780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199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5268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164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060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2022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72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.j.wollersheim@gs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hyperlink" Target="https://web-docs.gsi.de/~wolle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K-isomers in </a:t>
            </a:r>
            <a:r>
              <a:rPr lang="en-US" baseline="30000" dirty="0" smtClean="0"/>
              <a:t>180</a:t>
            </a:r>
            <a:r>
              <a:rPr lang="en-US" dirty="0" smtClean="0"/>
              <a:t>Ta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345839" y="620688"/>
            <a:ext cx="61622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Hans-Jürgen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Wollersheim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h.j.wollersheim@gsi.de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web-page: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https://web-docs.gsi.de/~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wolle/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and click on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98599"/>
            <a:ext cx="1255222" cy="8686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471675" y="5013176"/>
            <a:ext cx="59105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K-selection rule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Coulomb activation of </a:t>
            </a:r>
            <a:r>
              <a:rPr lang="en-US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excitation and decay of K=1 band in </a:t>
            </a:r>
            <a:r>
              <a:rPr lang="en-US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investigation of the K=16 isomer in 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178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Hf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euteron and 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208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Pb inelastic scattering, laser spectroscopy</a:t>
            </a:r>
          </a:p>
        </p:txBody>
      </p:sp>
    </p:spTree>
    <p:extLst>
      <p:ext uri="{BB962C8B-B14F-4D97-AF65-F5344CB8AC3E}">
        <p14:creationId xmlns:p14="http://schemas.microsoft.com/office/powerpoint/2010/main" val="288014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Dependence of the angular distribution on the </a:t>
            </a:r>
            <a:r>
              <a:rPr lang="en-US" u="sng" dirty="0" err="1" smtClean="0"/>
              <a:t>multipolarity</a:t>
            </a:r>
            <a:r>
              <a:rPr lang="en-US" dirty="0" smtClean="0"/>
              <a:t> of the excitation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" y="925068"/>
            <a:ext cx="6903720" cy="500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3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K-isomers: Where to find them?</a:t>
            </a:r>
            <a:endParaRPr lang="en-US" dirty="0"/>
          </a:p>
        </p:txBody>
      </p:sp>
      <p:pic>
        <p:nvPicPr>
          <p:cNvPr id="38" name="Picture 3" descr="Fi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770900"/>
            <a:ext cx="6731000" cy="51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540000" y="764704"/>
            <a:ext cx="49681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q"/>
            </a:pPr>
            <a:r>
              <a:rPr lang="en-US" altLang="de-DE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Deformed nuclei with axially-symmetric shape</a:t>
            </a: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540000" y="4796704"/>
            <a:ext cx="442798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q"/>
            </a:pPr>
            <a:r>
              <a:rPr lang="en-US" altLang="de-DE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High-K orbitals near the Fermi surface</a:t>
            </a:r>
            <a:r>
              <a:rPr lang="en-US" altLang="de-D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612000" y="5334541"/>
            <a:ext cx="4146996" cy="79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p"/>
            </a:pPr>
            <a:r>
              <a:rPr lang="en-US" altLang="de-DE" sz="2400" dirty="0" smtClean="0">
                <a:solidFill>
                  <a:srgbClr val="FF0000"/>
                </a:solidFill>
                <a:latin typeface="Arial Narrow" pitchFamily="34" charset="0"/>
              </a:rPr>
              <a:t>: </a:t>
            </a:r>
            <a:r>
              <a:rPr lang="en-US" alt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7/2[404], 9/2[514], 5/2[402]</a:t>
            </a:r>
          </a:p>
          <a:p>
            <a:pPr fontAlgn="base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buFont typeface="Symbol" pitchFamily="18" charset="2"/>
              <a:buNone/>
            </a:pPr>
            <a:r>
              <a:rPr lang="en-US" altLang="de-DE" sz="2400" dirty="0" smtClean="0">
                <a:solidFill>
                  <a:srgbClr val="3333CC"/>
                </a:solidFill>
                <a:latin typeface="Symbol" pitchFamily="18" charset="2"/>
              </a:rPr>
              <a:t>n:</a:t>
            </a:r>
            <a:r>
              <a:rPr lang="en-US" altLang="de-DE" sz="2400" dirty="0" smtClean="0">
                <a:solidFill>
                  <a:srgbClr val="3333CC"/>
                </a:solidFill>
                <a:latin typeface="Arial Narrow" pitchFamily="34" charset="0"/>
              </a:rPr>
              <a:t> </a:t>
            </a:r>
            <a:r>
              <a:rPr lang="en-US" altLang="de-DE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7/2[514], 9/2[624]</a:t>
            </a: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altLang="de-DE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5/2[512], 7/2[633]</a:t>
            </a:r>
            <a:endParaRPr lang="en-US" altLang="de-DE" dirty="0" smtClean="0">
              <a:solidFill>
                <a:srgbClr val="0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3832225" y="1418600"/>
            <a:ext cx="4238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F5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Mass 180 region : Yb </a:t>
            </a:r>
            <a:r>
              <a:rPr lang="en-US" altLang="de-DE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(Z=70)</a:t>
            </a:r>
            <a:r>
              <a:rPr lang="en-US" altLang="de-DE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- Ir </a:t>
            </a:r>
            <a:r>
              <a:rPr lang="en-US" altLang="de-DE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(Z=77)</a:t>
            </a:r>
          </a:p>
        </p:txBody>
      </p:sp>
      <p:grpSp>
        <p:nvGrpSpPr>
          <p:cNvPr id="43" name="Group 45"/>
          <p:cNvGrpSpPr>
            <a:grpSpLocks/>
          </p:cNvGrpSpPr>
          <p:nvPr/>
        </p:nvGrpSpPr>
        <p:grpSpPr bwMode="auto">
          <a:xfrm>
            <a:off x="533400" y="1609100"/>
            <a:ext cx="1662113" cy="1897063"/>
            <a:chOff x="249" y="1979"/>
            <a:chExt cx="1047" cy="1195"/>
          </a:xfrm>
        </p:grpSpPr>
        <p:sp>
          <p:nvSpPr>
            <p:cNvPr id="44" name="Line 29"/>
            <p:cNvSpPr>
              <a:spLocks noChangeShapeType="1"/>
            </p:cNvSpPr>
            <p:nvPr/>
          </p:nvSpPr>
          <p:spPr bwMode="auto">
            <a:xfrm flipV="1">
              <a:off x="522" y="2267"/>
              <a:ext cx="0" cy="60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5" name="Line 30"/>
            <p:cNvSpPr>
              <a:spLocks noChangeShapeType="1"/>
            </p:cNvSpPr>
            <p:nvPr/>
          </p:nvSpPr>
          <p:spPr bwMode="auto">
            <a:xfrm>
              <a:off x="521" y="2891"/>
              <a:ext cx="7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6" name="Text Box 31"/>
            <p:cNvSpPr txBox="1">
              <a:spLocks noChangeArrowheads="1"/>
            </p:cNvSpPr>
            <p:nvPr/>
          </p:nvSpPr>
          <p:spPr bwMode="auto">
            <a:xfrm>
              <a:off x="385" y="1979"/>
              <a:ext cx="3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de-DE" sz="2400" b="1" smtClean="0">
                  <a:solidFill>
                    <a:srgbClr val="0000CC"/>
                  </a:solidFill>
                  <a:latin typeface="Symbol" pitchFamily="18" charset="2"/>
                </a:rPr>
                <a:t>w</a:t>
              </a:r>
            </a:p>
          </p:txBody>
        </p:sp>
        <p:sp>
          <p:nvSpPr>
            <p:cNvPr id="47" name="Oval 32"/>
            <p:cNvSpPr>
              <a:spLocks noChangeAspect="1" noChangeArrowheads="1"/>
            </p:cNvSpPr>
            <p:nvPr/>
          </p:nvSpPr>
          <p:spPr bwMode="auto">
            <a:xfrm>
              <a:off x="272" y="2803"/>
              <a:ext cx="476" cy="19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00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8" name="Oval 33"/>
            <p:cNvSpPr>
              <a:spLocks noChangeAspect="1" noChangeArrowheads="1"/>
            </p:cNvSpPr>
            <p:nvPr/>
          </p:nvSpPr>
          <p:spPr bwMode="auto">
            <a:xfrm rot="-1839850">
              <a:off x="442" y="2648"/>
              <a:ext cx="170" cy="48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9" name="Line 34"/>
            <p:cNvSpPr>
              <a:spLocks noChangeShapeType="1"/>
            </p:cNvSpPr>
            <p:nvPr/>
          </p:nvSpPr>
          <p:spPr bwMode="auto">
            <a:xfrm flipH="1">
              <a:off x="1111" y="2403"/>
              <a:ext cx="11" cy="4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4" name="Oval 35"/>
            <p:cNvSpPr>
              <a:spLocks noChangeAspect="1" noChangeArrowheads="1"/>
            </p:cNvSpPr>
            <p:nvPr/>
          </p:nvSpPr>
          <p:spPr bwMode="auto">
            <a:xfrm rot="-3740686">
              <a:off x="444" y="2608"/>
              <a:ext cx="184" cy="57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pic>
          <p:nvPicPr>
            <p:cNvPr id="85" name="Picture 36" descr="BD14868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" y="2630"/>
              <a:ext cx="70" cy="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37" descr="BD14868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2993"/>
              <a:ext cx="70" cy="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Rectangle 38"/>
            <p:cNvSpPr>
              <a:spLocks noChangeArrowheads="1"/>
            </p:cNvSpPr>
            <p:nvPr/>
          </p:nvSpPr>
          <p:spPr bwMode="auto">
            <a:xfrm>
              <a:off x="1020" y="2886"/>
              <a:ext cx="2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2400" b="1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K</a:t>
              </a:r>
              <a:endParaRPr lang="en-US" altLang="de-DE" sz="2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88" name="Line 39"/>
            <p:cNvSpPr>
              <a:spLocks noChangeShapeType="1"/>
            </p:cNvSpPr>
            <p:nvPr/>
          </p:nvSpPr>
          <p:spPr bwMode="auto">
            <a:xfrm flipV="1">
              <a:off x="514" y="2584"/>
              <a:ext cx="234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9" name="Line 40"/>
            <p:cNvSpPr>
              <a:spLocks noChangeShapeType="1"/>
            </p:cNvSpPr>
            <p:nvPr/>
          </p:nvSpPr>
          <p:spPr bwMode="auto">
            <a:xfrm flipV="1">
              <a:off x="748" y="2358"/>
              <a:ext cx="408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0" name="Line 41"/>
            <p:cNvSpPr>
              <a:spLocks noChangeShapeType="1"/>
            </p:cNvSpPr>
            <p:nvPr/>
          </p:nvSpPr>
          <p:spPr bwMode="auto">
            <a:xfrm flipV="1">
              <a:off x="520" y="2358"/>
              <a:ext cx="636" cy="5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1" name="Text Box 42"/>
            <p:cNvSpPr txBox="1">
              <a:spLocks noChangeArrowheads="1"/>
            </p:cNvSpPr>
            <p:nvPr/>
          </p:nvSpPr>
          <p:spPr bwMode="auto">
            <a:xfrm>
              <a:off x="476" y="2444"/>
              <a:ext cx="30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BF5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9900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de-DE" sz="1600" b="1" smtClean="0">
                  <a:solidFill>
                    <a:srgbClr val="000000"/>
                  </a:solidFill>
                  <a:latin typeface="Palatino Linotype" pitchFamily="18" charset="0"/>
                </a:rPr>
                <a:t>j</a:t>
              </a:r>
              <a:r>
                <a:rPr lang="en-US" altLang="de-DE" sz="1600" b="1" baseline="-25000" smtClean="0">
                  <a:solidFill>
                    <a:srgbClr val="000000"/>
                  </a:solidFill>
                  <a:latin typeface="Symbol" pitchFamily="18" charset="2"/>
                </a:rPr>
                <a:t>1</a:t>
              </a:r>
            </a:p>
          </p:txBody>
        </p:sp>
        <p:sp>
          <p:nvSpPr>
            <p:cNvPr id="92" name="Text Box 43"/>
            <p:cNvSpPr txBox="1">
              <a:spLocks noChangeArrowheads="1"/>
            </p:cNvSpPr>
            <p:nvPr/>
          </p:nvSpPr>
          <p:spPr bwMode="auto">
            <a:xfrm>
              <a:off x="748" y="2267"/>
              <a:ext cx="30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BF5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9900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de-DE" sz="1600" b="1" smtClean="0">
                  <a:solidFill>
                    <a:srgbClr val="000000"/>
                  </a:solidFill>
                  <a:latin typeface="Palatino Linotype" pitchFamily="18" charset="0"/>
                </a:rPr>
                <a:t>j</a:t>
              </a:r>
              <a:r>
                <a:rPr lang="en-US" altLang="de-DE" sz="1600" b="1" baseline="-25000" smtClean="0">
                  <a:solidFill>
                    <a:srgbClr val="000000"/>
                  </a:solidFill>
                  <a:latin typeface="Symbol" pitchFamily="18" charset="2"/>
                </a:rPr>
                <a:t>2</a:t>
              </a:r>
            </a:p>
          </p:txBody>
        </p:sp>
        <p:sp>
          <p:nvSpPr>
            <p:cNvPr id="93" name="Text Box 44"/>
            <p:cNvSpPr txBox="1">
              <a:spLocks noChangeArrowheads="1"/>
            </p:cNvSpPr>
            <p:nvPr/>
          </p:nvSpPr>
          <p:spPr bwMode="auto">
            <a:xfrm>
              <a:off x="748" y="2584"/>
              <a:ext cx="30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BF5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9900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de-DE" sz="1600" b="1" smtClean="0">
                  <a:solidFill>
                    <a:srgbClr val="000000"/>
                  </a:solidFill>
                  <a:latin typeface="Palatino Linotype" pitchFamily="18" charset="0"/>
                </a:rPr>
                <a:t>j</a:t>
              </a:r>
              <a:endParaRPr lang="en-US" altLang="de-DE" sz="1600" b="1" baseline="-250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17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Isomerism</a:t>
            </a:r>
            <a:endParaRPr lang="en-US" dirty="0"/>
          </a:p>
        </p:txBody>
      </p:sp>
      <p:sp>
        <p:nvSpPr>
          <p:cNvPr id="17" name="Textfeld 16"/>
          <p:cNvSpPr txBox="1"/>
          <p:nvPr/>
        </p:nvSpPr>
        <p:spPr>
          <a:xfrm>
            <a:off x="360000" y="6300000"/>
            <a:ext cx="26452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Helmer &amp; Reich;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Phys. A114 (1968), 649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900000"/>
            <a:ext cx="3261360" cy="4191000"/>
          </a:xfrm>
          <a:prstGeom prst="rect">
            <a:avLst/>
          </a:prstGeom>
        </p:spPr>
      </p:pic>
      <p:grpSp>
        <p:nvGrpSpPr>
          <p:cNvPr id="8" name="Gruppieren 7"/>
          <p:cNvGrpSpPr/>
          <p:nvPr/>
        </p:nvGrpSpPr>
        <p:grpSpPr>
          <a:xfrm>
            <a:off x="882000" y="4788000"/>
            <a:ext cx="468000" cy="252000"/>
            <a:chOff x="882000" y="4860000"/>
            <a:chExt cx="468000" cy="252000"/>
          </a:xfrm>
        </p:grpSpPr>
        <p:sp>
          <p:nvSpPr>
            <p:cNvPr id="4" name="Ellipse 3"/>
            <p:cNvSpPr/>
            <p:nvPr/>
          </p:nvSpPr>
          <p:spPr>
            <a:xfrm>
              <a:off x="882000" y="4860000"/>
              <a:ext cx="468000" cy="252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ihandform 6"/>
            <p:cNvSpPr/>
            <p:nvPr/>
          </p:nvSpPr>
          <p:spPr>
            <a:xfrm>
              <a:off x="941097" y="4893155"/>
              <a:ext cx="28800" cy="1800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ihandform 18"/>
            <p:cNvSpPr>
              <a:spLocks noChangeAspect="1"/>
            </p:cNvSpPr>
            <p:nvPr/>
          </p:nvSpPr>
          <p:spPr>
            <a:xfrm>
              <a:off x="1008000" y="4860000"/>
              <a:ext cx="38016" cy="2376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ihandform 19"/>
            <p:cNvSpPr>
              <a:spLocks noChangeAspect="1"/>
            </p:cNvSpPr>
            <p:nvPr/>
          </p:nvSpPr>
          <p:spPr>
            <a:xfrm>
              <a:off x="1080000" y="4860000"/>
              <a:ext cx="39916" cy="24948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ihandform 20"/>
            <p:cNvSpPr>
              <a:spLocks noChangeAspect="1"/>
            </p:cNvSpPr>
            <p:nvPr/>
          </p:nvSpPr>
          <p:spPr>
            <a:xfrm>
              <a:off x="1160400" y="4870800"/>
              <a:ext cx="38016" cy="2376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ihandform 21"/>
            <p:cNvSpPr/>
            <p:nvPr/>
          </p:nvSpPr>
          <p:spPr>
            <a:xfrm>
              <a:off x="1242000" y="4896000"/>
              <a:ext cx="28800" cy="1800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uppieren 22"/>
          <p:cNvGrpSpPr>
            <a:grpSpLocks noChangeAspect="1"/>
          </p:cNvGrpSpPr>
          <p:nvPr/>
        </p:nvGrpSpPr>
        <p:grpSpPr>
          <a:xfrm rot="5400000">
            <a:off x="1962000" y="3574800"/>
            <a:ext cx="468000" cy="252000"/>
            <a:chOff x="882000" y="4860000"/>
            <a:chExt cx="468000" cy="252000"/>
          </a:xfrm>
        </p:grpSpPr>
        <p:sp>
          <p:nvSpPr>
            <p:cNvPr id="24" name="Ellipse 23"/>
            <p:cNvSpPr/>
            <p:nvPr/>
          </p:nvSpPr>
          <p:spPr>
            <a:xfrm>
              <a:off x="882000" y="4860000"/>
              <a:ext cx="468000" cy="252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ihandform 24"/>
            <p:cNvSpPr/>
            <p:nvPr/>
          </p:nvSpPr>
          <p:spPr>
            <a:xfrm>
              <a:off x="941097" y="4893155"/>
              <a:ext cx="28800" cy="1800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ihandform 25"/>
            <p:cNvSpPr>
              <a:spLocks noChangeAspect="1"/>
            </p:cNvSpPr>
            <p:nvPr/>
          </p:nvSpPr>
          <p:spPr>
            <a:xfrm>
              <a:off x="1008000" y="4860000"/>
              <a:ext cx="38016" cy="2376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ihandform 26"/>
            <p:cNvSpPr>
              <a:spLocks noChangeAspect="1"/>
            </p:cNvSpPr>
            <p:nvPr/>
          </p:nvSpPr>
          <p:spPr>
            <a:xfrm>
              <a:off x="1080000" y="4860000"/>
              <a:ext cx="39916" cy="24948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ihandform 27"/>
            <p:cNvSpPr>
              <a:spLocks noChangeAspect="1"/>
            </p:cNvSpPr>
            <p:nvPr/>
          </p:nvSpPr>
          <p:spPr>
            <a:xfrm>
              <a:off x="1160400" y="4870800"/>
              <a:ext cx="38016" cy="2376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ihandform 28"/>
            <p:cNvSpPr/>
            <p:nvPr/>
          </p:nvSpPr>
          <p:spPr>
            <a:xfrm>
              <a:off x="1242000" y="4896000"/>
              <a:ext cx="28800" cy="1800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uppieren 29"/>
          <p:cNvGrpSpPr>
            <a:grpSpLocks noChangeAspect="1"/>
          </p:cNvGrpSpPr>
          <p:nvPr/>
        </p:nvGrpSpPr>
        <p:grpSpPr>
          <a:xfrm rot="5400000">
            <a:off x="3117600" y="1911600"/>
            <a:ext cx="468000" cy="252000"/>
            <a:chOff x="882000" y="4860000"/>
            <a:chExt cx="468000" cy="252000"/>
          </a:xfrm>
        </p:grpSpPr>
        <p:sp>
          <p:nvSpPr>
            <p:cNvPr id="31" name="Ellipse 30"/>
            <p:cNvSpPr/>
            <p:nvPr/>
          </p:nvSpPr>
          <p:spPr>
            <a:xfrm>
              <a:off x="882000" y="4860000"/>
              <a:ext cx="468000" cy="252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ihandform 31"/>
            <p:cNvSpPr/>
            <p:nvPr/>
          </p:nvSpPr>
          <p:spPr>
            <a:xfrm>
              <a:off x="941097" y="4893155"/>
              <a:ext cx="28800" cy="1800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ihandform 32"/>
            <p:cNvSpPr>
              <a:spLocks noChangeAspect="1"/>
            </p:cNvSpPr>
            <p:nvPr/>
          </p:nvSpPr>
          <p:spPr>
            <a:xfrm>
              <a:off x="1008000" y="4860000"/>
              <a:ext cx="38016" cy="2376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ihandform 33"/>
            <p:cNvSpPr>
              <a:spLocks noChangeAspect="1"/>
            </p:cNvSpPr>
            <p:nvPr/>
          </p:nvSpPr>
          <p:spPr>
            <a:xfrm>
              <a:off x="1080000" y="4860000"/>
              <a:ext cx="39916" cy="24948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ihandform 34"/>
            <p:cNvSpPr>
              <a:spLocks noChangeAspect="1"/>
            </p:cNvSpPr>
            <p:nvPr/>
          </p:nvSpPr>
          <p:spPr>
            <a:xfrm>
              <a:off x="1160400" y="4870800"/>
              <a:ext cx="38016" cy="2376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ihandform 35"/>
            <p:cNvSpPr/>
            <p:nvPr/>
          </p:nvSpPr>
          <p:spPr>
            <a:xfrm>
              <a:off x="1242000" y="4896000"/>
              <a:ext cx="28800" cy="1800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3203848" y="1512000"/>
            <a:ext cx="260960" cy="145800"/>
            <a:chOff x="3951000" y="2358000"/>
            <a:chExt cx="260960" cy="145800"/>
          </a:xfrm>
        </p:grpSpPr>
        <p:sp>
          <p:nvSpPr>
            <p:cNvPr id="5" name="Bogen 4"/>
            <p:cNvSpPr/>
            <p:nvPr/>
          </p:nvSpPr>
          <p:spPr>
            <a:xfrm rot="10800000">
              <a:off x="3977960" y="2358000"/>
              <a:ext cx="234000" cy="1440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Bogen 36"/>
            <p:cNvSpPr/>
            <p:nvPr/>
          </p:nvSpPr>
          <p:spPr>
            <a:xfrm rot="5400000">
              <a:off x="3996000" y="2314800"/>
              <a:ext cx="144000" cy="2340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Gerade Verbindung 8"/>
            <p:cNvCxnSpPr/>
            <p:nvPr/>
          </p:nvCxnSpPr>
          <p:spPr>
            <a:xfrm rot="-1800000">
              <a:off x="4194000" y="2412000"/>
              <a:ext cx="0" cy="6110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37"/>
          <p:cNvGrpSpPr/>
          <p:nvPr/>
        </p:nvGrpSpPr>
        <p:grpSpPr>
          <a:xfrm>
            <a:off x="2052000" y="3186000"/>
            <a:ext cx="260960" cy="145800"/>
            <a:chOff x="3951000" y="2358000"/>
            <a:chExt cx="260960" cy="145800"/>
          </a:xfrm>
        </p:grpSpPr>
        <p:sp>
          <p:nvSpPr>
            <p:cNvPr id="39" name="Bogen 38"/>
            <p:cNvSpPr/>
            <p:nvPr/>
          </p:nvSpPr>
          <p:spPr>
            <a:xfrm rot="10800000">
              <a:off x="3977960" y="2358000"/>
              <a:ext cx="234000" cy="1440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Bogen 39"/>
            <p:cNvSpPr/>
            <p:nvPr/>
          </p:nvSpPr>
          <p:spPr>
            <a:xfrm rot="5400000">
              <a:off x="3996000" y="2314800"/>
              <a:ext cx="144000" cy="2340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Gerade Verbindung 40"/>
            <p:cNvCxnSpPr/>
            <p:nvPr/>
          </p:nvCxnSpPr>
          <p:spPr>
            <a:xfrm rot="-1800000">
              <a:off x="4194000" y="2412000"/>
              <a:ext cx="0" cy="6110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pieren 41"/>
          <p:cNvGrpSpPr/>
          <p:nvPr/>
        </p:nvGrpSpPr>
        <p:grpSpPr>
          <a:xfrm>
            <a:off x="982800" y="4464000"/>
            <a:ext cx="260960" cy="145800"/>
            <a:chOff x="3951000" y="2358000"/>
            <a:chExt cx="260960" cy="145800"/>
          </a:xfrm>
        </p:grpSpPr>
        <p:sp>
          <p:nvSpPr>
            <p:cNvPr id="43" name="Bogen 42"/>
            <p:cNvSpPr/>
            <p:nvPr/>
          </p:nvSpPr>
          <p:spPr>
            <a:xfrm rot="10800000">
              <a:off x="3977960" y="2358000"/>
              <a:ext cx="234000" cy="1440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Bogen 43"/>
            <p:cNvSpPr/>
            <p:nvPr/>
          </p:nvSpPr>
          <p:spPr>
            <a:xfrm rot="5400000">
              <a:off x="3996000" y="2314800"/>
              <a:ext cx="144000" cy="2340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Gerade Verbindung 44"/>
            <p:cNvCxnSpPr/>
            <p:nvPr/>
          </p:nvCxnSpPr>
          <p:spPr>
            <a:xfrm rot="-1800000">
              <a:off x="4194000" y="2412000"/>
              <a:ext cx="0" cy="6110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Ellipse 45"/>
          <p:cNvSpPr/>
          <p:nvPr/>
        </p:nvSpPr>
        <p:spPr>
          <a:xfrm>
            <a:off x="2574000" y="2556000"/>
            <a:ext cx="324000" cy="3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4139952" y="9000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= 10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4140000" y="2520000"/>
            <a:ext cx="115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= 2·10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5760000" y="2700000"/>
                <a:ext cx="3044167" cy="63914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𝐻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d>
                            <m:d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𝑒𝑥𝑝𝑒𝑟𝑖𝑚𝑒𝑛𝑡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d>
                            <m:d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𝑊𝑒𝑖𝑠𝑠𝑘𝑜𝑝𝑓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𝑒𝑠𝑡𝑖𝑚𝑎𝑡𝑒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0" y="2700000"/>
                <a:ext cx="3044167" cy="63914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0" y="3420000"/>
            <a:ext cx="3770653" cy="3095660"/>
          </a:xfrm>
          <a:prstGeom prst="rect">
            <a:avLst/>
          </a:prstGeom>
        </p:spPr>
      </p:pic>
      <p:sp>
        <p:nvSpPr>
          <p:cNvPr id="48" name="Ellipse 47"/>
          <p:cNvSpPr/>
          <p:nvPr/>
        </p:nvSpPr>
        <p:spPr>
          <a:xfrm>
            <a:off x="8017200" y="4824000"/>
            <a:ext cx="324000" cy="32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Ellipse 48"/>
          <p:cNvSpPr/>
          <p:nvPr/>
        </p:nvSpPr>
        <p:spPr>
          <a:xfrm>
            <a:off x="5148064" y="4185120"/>
            <a:ext cx="324000" cy="32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3672000" y="3600000"/>
            <a:ext cx="166584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K-selection rule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39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K-isomers in </a:t>
            </a:r>
            <a:r>
              <a:rPr lang="en-US" baseline="30000" dirty="0" smtClean="0"/>
              <a:t>180</a:t>
            </a:r>
            <a:r>
              <a:rPr lang="en-US" dirty="0" smtClean="0"/>
              <a:t>Ta</a:t>
            </a:r>
            <a:endParaRPr lang="en-US" dirty="0"/>
          </a:p>
        </p:txBody>
      </p:sp>
      <p:pic>
        <p:nvPicPr>
          <p:cNvPr id="13" name="Picture 5" descr="W-H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6754813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2235600" y="998680"/>
            <a:ext cx="431800" cy="43180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8" name="Picture 8" descr="lev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1" y="1941889"/>
            <a:ext cx="3891686" cy="341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4824000" y="1920280"/>
            <a:ext cx="324000" cy="3240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3816000" y="2244280"/>
            <a:ext cx="324000" cy="324000"/>
          </a:xfrm>
          <a:prstGeom prst="ellipse">
            <a:avLst/>
          </a:prstGeom>
          <a:noFill/>
          <a:ln w="19050" algn="ctr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2628000" y="3972280"/>
            <a:ext cx="2772000" cy="118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646800" y="3864280"/>
            <a:ext cx="720000" cy="10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4302000" y="3720280"/>
            <a:ext cx="215888" cy="21544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400" kern="0" dirty="0" smtClean="0">
                <a:solidFill>
                  <a:srgbClr val="0000CC"/>
                </a:solidFill>
                <a:latin typeface="Times New Roman" pitchFamily="18" charset="0"/>
              </a:rPr>
              <a:t>8h</a:t>
            </a: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5328000" y="3648280"/>
            <a:ext cx="743793" cy="21544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400" b="1" kern="0" dirty="0" smtClean="0">
                <a:solidFill>
                  <a:srgbClr val="FF0000"/>
                </a:solidFill>
                <a:latin typeface="Times New Roman" pitchFamily="18" charset="0"/>
              </a:rPr>
              <a:t>&gt;10</a:t>
            </a:r>
            <a:r>
              <a:rPr lang="de-DE" altLang="de-DE" sz="1400" b="1" kern="0" baseline="30000" dirty="0" smtClean="0">
                <a:solidFill>
                  <a:srgbClr val="FF0000"/>
                </a:solidFill>
                <a:latin typeface="Times New Roman" pitchFamily="18" charset="0"/>
              </a:rPr>
              <a:t>15 </a:t>
            </a:r>
            <a:r>
              <a:rPr lang="de-DE" altLang="de-DE" sz="1400" b="1" kern="0" dirty="0" smtClean="0">
                <a:solidFill>
                  <a:srgbClr val="FF0000"/>
                </a:solidFill>
                <a:latin typeface="Times New Roman" pitchFamily="18" charset="0"/>
              </a:rPr>
              <a:t>a </a:t>
            </a:r>
            <a:r>
              <a:rPr lang="de-DE" altLang="de-DE" sz="1400" kern="0" dirty="0" smtClean="0">
                <a:solidFill>
                  <a:srgbClr val="FF0000"/>
                </a:solidFill>
                <a:latin typeface="Times New Roman" pitchFamily="18" charset="0"/>
              </a:rPr>
              <a:t>!!!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360000" y="5592280"/>
            <a:ext cx="318067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</a:rPr>
              <a:t>The rarest natural isotope: abundance of 0.012%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4194000" y="3828280"/>
            <a:ext cx="57708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900" b="1" dirty="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de-DE" altLang="de-DE" sz="9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4932000" y="3576280"/>
            <a:ext cx="381515" cy="1538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000" b="1" kern="0" dirty="0" smtClean="0">
                <a:solidFill>
                  <a:srgbClr val="000000"/>
                </a:solidFill>
                <a:latin typeface="Times New Roman" pitchFamily="18" charset="0"/>
              </a:rPr>
              <a:t>75 </a:t>
            </a:r>
            <a:r>
              <a:rPr lang="de-DE" altLang="de-DE" sz="1000" b="1" kern="0" dirty="0" err="1" smtClean="0">
                <a:solidFill>
                  <a:srgbClr val="000000"/>
                </a:solidFill>
                <a:latin typeface="Times New Roman" pitchFamily="18" charset="0"/>
              </a:rPr>
              <a:t>keV</a:t>
            </a:r>
            <a:endParaRPr lang="de-DE" altLang="de-DE" sz="1000" b="1" kern="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" name="Line 21"/>
          <p:cNvSpPr>
            <a:spLocks noChangeShapeType="1"/>
          </p:cNvSpPr>
          <p:nvPr/>
        </p:nvSpPr>
        <p:spPr bwMode="auto">
          <a:xfrm>
            <a:off x="4705200" y="3756280"/>
            <a:ext cx="576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628000" y="4116296"/>
            <a:ext cx="2772000" cy="118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3646800" y="4008296"/>
            <a:ext cx="720000" cy="10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000" y="4320000"/>
            <a:ext cx="3171825" cy="1221581"/>
          </a:xfrm>
          <a:prstGeom prst="rect">
            <a:avLst/>
          </a:prstGeom>
        </p:spPr>
      </p:pic>
      <p:sp>
        <p:nvSpPr>
          <p:cNvPr id="31" name="Rechteck 30"/>
          <p:cNvSpPr/>
          <p:nvPr/>
        </p:nvSpPr>
        <p:spPr>
          <a:xfrm>
            <a:off x="3646800" y="5008409"/>
            <a:ext cx="547200" cy="47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2" name="Grafik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3960986"/>
            <a:ext cx="32385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4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activation of </a:t>
            </a:r>
            <a:r>
              <a:rPr lang="en-US" baseline="30000" dirty="0" smtClean="0"/>
              <a:t>180</a:t>
            </a:r>
            <a:r>
              <a:rPr lang="en-US" dirty="0" smtClean="0"/>
              <a:t>Ta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7" y="720004"/>
            <a:ext cx="3522311" cy="350111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3420000"/>
            <a:ext cx="4324281" cy="3017105"/>
          </a:xfrm>
          <a:prstGeom prst="rect">
            <a:avLst/>
          </a:prstGeom>
        </p:spPr>
      </p:pic>
      <p:cxnSp>
        <p:nvCxnSpPr>
          <p:cNvPr id="8" name="Gerade Verbindung 7"/>
          <p:cNvCxnSpPr/>
          <p:nvPr/>
        </p:nvCxnSpPr>
        <p:spPr>
          <a:xfrm rot="60000" flipV="1">
            <a:off x="7668344" y="4500000"/>
            <a:ext cx="720080" cy="576064"/>
          </a:xfrm>
          <a:prstGeom prst="line">
            <a:avLst/>
          </a:prstGeom>
          <a:ln w="158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rot="-1620000" flipV="1">
            <a:off x="5346000" y="5094000"/>
            <a:ext cx="576000" cy="360040"/>
          </a:xfrm>
          <a:prstGeom prst="line">
            <a:avLst/>
          </a:prstGeom>
          <a:ln w="158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rot="-240000" flipV="1">
            <a:off x="5814000" y="4590000"/>
            <a:ext cx="360000" cy="360040"/>
          </a:xfrm>
          <a:prstGeom prst="line">
            <a:avLst/>
          </a:prstGeom>
          <a:ln w="158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rot="-540000" flipV="1">
            <a:off x="6158083" y="4142816"/>
            <a:ext cx="756000" cy="360040"/>
          </a:xfrm>
          <a:prstGeom prst="line">
            <a:avLst/>
          </a:prstGeom>
          <a:ln w="158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rot="2460000" flipV="1">
            <a:off x="6988668" y="3823200"/>
            <a:ext cx="180000" cy="360040"/>
          </a:xfrm>
          <a:prstGeom prst="line">
            <a:avLst/>
          </a:prstGeom>
          <a:ln w="158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808" y="3331956"/>
            <a:ext cx="4293680" cy="307409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940000" y="3060000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excitation function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20007" y="5220000"/>
            <a:ext cx="402385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curves are calculated with the Coulomb excitation code COULEX</a:t>
            </a: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 curve:     single step E2  E* = 1.1 MeV  B(E2) = 0.3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W.u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final spin 9</a:t>
            </a:r>
            <a:r>
              <a:rPr lang="en-US" sz="1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en-US" sz="1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curve:   single step E3  E* = 1.1 MeV  B(E3) = 3.3 </a:t>
            </a:r>
            <a:r>
              <a:rPr lang="en-US" sz="1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W.u</a:t>
            </a:r>
            <a:r>
              <a:rPr lang="en-US" sz="1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final spin 9</a:t>
            </a:r>
            <a:r>
              <a:rPr lang="en-US" sz="10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green curve: single step E3  E* = 1.2 MeV  B(E3) = 4.0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W.u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final spin 9</a:t>
            </a:r>
            <a:r>
              <a:rPr lang="en-US" sz="1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1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19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2-band K-mixing </a:t>
            </a:r>
            <a:r>
              <a:rPr lang="en-US" dirty="0"/>
              <a:t>m</a:t>
            </a:r>
            <a:r>
              <a:rPr lang="en-US" dirty="0" smtClean="0"/>
              <a:t>odel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6" y="900000"/>
            <a:ext cx="6114288" cy="2758440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6552000" y="3204000"/>
            <a:ext cx="396000" cy="39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1933200" y="3348000"/>
            <a:ext cx="396000" cy="39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2772000" y="3672000"/>
            <a:ext cx="1622560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small K=1 admixture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658015" y="3672000"/>
            <a:ext cx="1622560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small K=9 admixture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743603" y="4797152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rigid rotor model</a:t>
            </a:r>
            <a:r>
              <a:rPr lang="en-US" dirty="0" smtClean="0">
                <a:solidFill>
                  <a:srgbClr val="0000CC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1743603" y="5229152"/>
                <a:ext cx="3188437" cy="319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‖"/>
                          <m:endChr m:val="‖"/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𝑀</m:t>
                          </m:r>
                          <m:d>
                            <m:d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𝐸</m:t>
                              </m:r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rad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𝐾</m:t>
                          </m:r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0|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</m:d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30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603" y="5229152"/>
                <a:ext cx="3188437" cy="319318"/>
              </a:xfrm>
              <a:prstGeom prst="rect">
                <a:avLst/>
              </a:prstGeom>
              <a:blipFill rotWithShape="1">
                <a:blip r:embed="rId3"/>
                <a:stretch>
                  <a:fillRect l="-7457" t="-119231" b="-186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124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Excitation and decay of the K=1 band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0" y="3420000"/>
            <a:ext cx="3460796" cy="164259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000" y="5328000"/>
            <a:ext cx="2882854" cy="9144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736000" y="3420000"/>
            <a:ext cx="1440000" cy="225024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2736000" y="5328000"/>
            <a:ext cx="2844000" cy="225024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/>
          <p:cNvSpPr/>
          <p:nvPr/>
        </p:nvSpPr>
        <p:spPr>
          <a:xfrm>
            <a:off x="4996800" y="3726000"/>
            <a:ext cx="252000" cy="252000"/>
          </a:xfrm>
          <a:prstGeom prst="ellipse">
            <a:avLst/>
          </a:prstGeom>
          <a:noFill/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00CC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4996800" y="4032000"/>
            <a:ext cx="252000" cy="252000"/>
          </a:xfrm>
          <a:prstGeom prst="ellipse">
            <a:avLst/>
          </a:prstGeom>
          <a:noFill/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00CC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4986000" y="4302000"/>
            <a:ext cx="252000" cy="252000"/>
          </a:xfrm>
          <a:prstGeom prst="ellipse">
            <a:avLst/>
          </a:prstGeom>
          <a:noFill/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00CC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4986000" y="4572000"/>
            <a:ext cx="252000" cy="252000"/>
          </a:xfrm>
          <a:prstGeom prst="ellipse">
            <a:avLst/>
          </a:prstGeom>
          <a:noFill/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00CC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00" y="720000"/>
            <a:ext cx="5169686" cy="2562398"/>
          </a:xfrm>
          <a:prstGeom prst="rect">
            <a:avLst/>
          </a:prstGeom>
        </p:spPr>
      </p:pic>
      <p:sp>
        <p:nvSpPr>
          <p:cNvPr id="23" name="Ellipse 22"/>
          <p:cNvSpPr/>
          <p:nvPr/>
        </p:nvSpPr>
        <p:spPr>
          <a:xfrm>
            <a:off x="4914000" y="1054800"/>
            <a:ext cx="216000" cy="216000"/>
          </a:xfrm>
          <a:prstGeom prst="ellipse">
            <a:avLst/>
          </a:prstGeom>
          <a:noFill/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00CC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5094000" y="1054800"/>
            <a:ext cx="216000" cy="216000"/>
          </a:xfrm>
          <a:prstGeom prst="ellipse">
            <a:avLst/>
          </a:prstGeom>
          <a:noFill/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00CC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5508000" y="2304000"/>
            <a:ext cx="216000" cy="216000"/>
          </a:xfrm>
          <a:prstGeom prst="ellipse">
            <a:avLst/>
          </a:prstGeom>
          <a:noFill/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00CC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4464000" y="4798800"/>
            <a:ext cx="288000" cy="288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00CC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3650400" y="4797152"/>
            <a:ext cx="288000" cy="288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00CC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760000" y="5724000"/>
            <a:ext cx="11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</a:rPr>
              <a:t>1.3·10</a:t>
            </a:r>
            <a:r>
              <a:rPr lang="en-US" sz="1400" baseline="30000" dirty="0" smtClean="0">
                <a:solidFill>
                  <a:srgbClr val="0000CC"/>
                </a:solidFill>
              </a:rPr>
              <a:t>-4</a:t>
            </a:r>
            <a:r>
              <a:rPr lang="en-US" sz="1400" dirty="0" smtClean="0">
                <a:solidFill>
                  <a:srgbClr val="0000CC"/>
                </a:solidFill>
              </a:rPr>
              <a:t> </a:t>
            </a:r>
            <a:r>
              <a:rPr lang="en-US" sz="1400" dirty="0" err="1" smtClean="0">
                <a:solidFill>
                  <a:srgbClr val="0000CC"/>
                </a:solidFill>
              </a:rPr>
              <a:t>W.u</a:t>
            </a:r>
            <a:r>
              <a:rPr lang="en-US" sz="1400" dirty="0" smtClean="0">
                <a:solidFill>
                  <a:srgbClr val="0000CC"/>
                </a:solidFill>
              </a:rPr>
              <a:t>.</a:t>
            </a:r>
            <a:endParaRPr lang="en-US" sz="1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9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Proton Neutron orbitals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0" y="720000"/>
            <a:ext cx="4402420" cy="4937760"/>
          </a:xfrm>
          <a:prstGeom prst="rect">
            <a:avLst/>
          </a:prstGeom>
        </p:spPr>
      </p:pic>
      <p:grpSp>
        <p:nvGrpSpPr>
          <p:cNvPr id="18" name="Gruppieren 17"/>
          <p:cNvGrpSpPr/>
          <p:nvPr/>
        </p:nvGrpSpPr>
        <p:grpSpPr>
          <a:xfrm>
            <a:off x="3060000" y="3816000"/>
            <a:ext cx="306376" cy="370800"/>
            <a:chOff x="1187624" y="3229200"/>
            <a:chExt cx="306376" cy="370800"/>
          </a:xfrm>
        </p:grpSpPr>
        <p:grpSp>
          <p:nvGrpSpPr>
            <p:cNvPr id="17" name="Gruppieren 16"/>
            <p:cNvGrpSpPr/>
            <p:nvPr/>
          </p:nvGrpSpPr>
          <p:grpSpPr>
            <a:xfrm>
              <a:off x="1187624" y="3229200"/>
              <a:ext cx="126000" cy="324000"/>
              <a:chOff x="1187624" y="3229200"/>
              <a:chExt cx="126000" cy="324000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1187624" y="3356992"/>
                <a:ext cx="126000" cy="126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Gerade Verbindung mit Pfeil 11"/>
              <p:cNvCxnSpPr/>
              <p:nvPr/>
            </p:nvCxnSpPr>
            <p:spPr>
              <a:xfrm rot="10800000">
                <a:off x="1249200" y="3229200"/>
                <a:ext cx="0" cy="3240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uppieren 27"/>
            <p:cNvGrpSpPr/>
            <p:nvPr/>
          </p:nvGrpSpPr>
          <p:grpSpPr>
            <a:xfrm rot="10800000">
              <a:off x="1368000" y="3276000"/>
              <a:ext cx="126000" cy="324000"/>
              <a:chOff x="1187624" y="3229200"/>
              <a:chExt cx="126000" cy="324000"/>
            </a:xfrm>
          </p:grpSpPr>
          <p:sp>
            <p:nvSpPr>
              <p:cNvPr id="29" name="Ellipse 28"/>
              <p:cNvSpPr/>
              <p:nvPr/>
            </p:nvSpPr>
            <p:spPr>
              <a:xfrm>
                <a:off x="1187624" y="3356992"/>
                <a:ext cx="126000" cy="126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Gerade Verbindung mit Pfeil 29"/>
              <p:cNvCxnSpPr/>
              <p:nvPr/>
            </p:nvCxnSpPr>
            <p:spPr>
              <a:xfrm rot="10800000">
                <a:off x="1249200" y="3229200"/>
                <a:ext cx="0" cy="3240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Gruppieren 30"/>
          <p:cNvGrpSpPr/>
          <p:nvPr/>
        </p:nvGrpSpPr>
        <p:grpSpPr>
          <a:xfrm>
            <a:off x="3060000" y="4572000"/>
            <a:ext cx="306376" cy="370800"/>
            <a:chOff x="1187624" y="3229200"/>
            <a:chExt cx="306376" cy="370800"/>
          </a:xfrm>
        </p:grpSpPr>
        <p:grpSp>
          <p:nvGrpSpPr>
            <p:cNvPr id="32" name="Gruppieren 31"/>
            <p:cNvGrpSpPr/>
            <p:nvPr/>
          </p:nvGrpSpPr>
          <p:grpSpPr>
            <a:xfrm>
              <a:off x="1187624" y="3229200"/>
              <a:ext cx="126000" cy="324000"/>
              <a:chOff x="1187624" y="3229200"/>
              <a:chExt cx="126000" cy="324000"/>
            </a:xfrm>
          </p:grpSpPr>
          <p:sp>
            <p:nvSpPr>
              <p:cNvPr id="36" name="Ellipse 35"/>
              <p:cNvSpPr/>
              <p:nvPr/>
            </p:nvSpPr>
            <p:spPr>
              <a:xfrm>
                <a:off x="1187624" y="3356992"/>
                <a:ext cx="126000" cy="126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Gerade Verbindung mit Pfeil 36"/>
              <p:cNvCxnSpPr/>
              <p:nvPr/>
            </p:nvCxnSpPr>
            <p:spPr>
              <a:xfrm rot="10800000">
                <a:off x="1249200" y="3229200"/>
                <a:ext cx="0" cy="3240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ieren 32"/>
            <p:cNvGrpSpPr/>
            <p:nvPr/>
          </p:nvGrpSpPr>
          <p:grpSpPr>
            <a:xfrm rot="10800000">
              <a:off x="1368000" y="3276000"/>
              <a:ext cx="126000" cy="324000"/>
              <a:chOff x="1187624" y="3229200"/>
              <a:chExt cx="126000" cy="324000"/>
            </a:xfrm>
          </p:grpSpPr>
          <p:sp>
            <p:nvSpPr>
              <p:cNvPr id="34" name="Ellipse 33"/>
              <p:cNvSpPr/>
              <p:nvPr/>
            </p:nvSpPr>
            <p:spPr>
              <a:xfrm>
                <a:off x="1187624" y="3356992"/>
                <a:ext cx="126000" cy="126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Gerade Verbindung mit Pfeil 34"/>
              <p:cNvCxnSpPr/>
              <p:nvPr/>
            </p:nvCxnSpPr>
            <p:spPr>
              <a:xfrm rot="10800000">
                <a:off x="1249200" y="3229200"/>
                <a:ext cx="0" cy="3240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uppieren 18"/>
          <p:cNvGrpSpPr/>
          <p:nvPr/>
        </p:nvGrpSpPr>
        <p:grpSpPr>
          <a:xfrm>
            <a:off x="4716000" y="4248000"/>
            <a:ext cx="306376" cy="370800"/>
            <a:chOff x="4193616" y="3861048"/>
            <a:chExt cx="306376" cy="370800"/>
          </a:xfrm>
        </p:grpSpPr>
        <p:cxnSp>
          <p:nvCxnSpPr>
            <p:cNvPr id="44" name="Gerade Verbindung mit Pfeil 43"/>
            <p:cNvCxnSpPr/>
            <p:nvPr/>
          </p:nvCxnSpPr>
          <p:spPr>
            <a:xfrm rot="10800000">
              <a:off x="4255192" y="3861048"/>
              <a:ext cx="0" cy="324000"/>
            </a:xfrm>
            <a:prstGeom prst="straightConnector1">
              <a:avLst/>
            </a:prstGeom>
            <a:ln>
              <a:solidFill>
                <a:srgbClr val="00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mit Pfeil 41"/>
            <p:cNvCxnSpPr/>
            <p:nvPr/>
          </p:nvCxnSpPr>
          <p:spPr>
            <a:xfrm>
              <a:off x="4438416" y="3907848"/>
              <a:ext cx="0" cy="324000"/>
            </a:xfrm>
            <a:prstGeom prst="straightConnector1">
              <a:avLst/>
            </a:prstGeom>
            <a:ln>
              <a:solidFill>
                <a:srgbClr val="00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Ellipse 42"/>
            <p:cNvSpPr/>
            <p:nvPr/>
          </p:nvSpPr>
          <p:spPr>
            <a:xfrm>
              <a:off x="4193616" y="3988840"/>
              <a:ext cx="126000" cy="12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Ellipse 40"/>
            <p:cNvSpPr/>
            <p:nvPr/>
          </p:nvSpPr>
          <p:spPr>
            <a:xfrm rot="10800000">
              <a:off x="4373992" y="3978056"/>
              <a:ext cx="126000" cy="12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4716000" y="4680000"/>
            <a:ext cx="306376" cy="370800"/>
            <a:chOff x="4193616" y="3861048"/>
            <a:chExt cx="306376" cy="370800"/>
          </a:xfrm>
        </p:grpSpPr>
        <p:cxnSp>
          <p:nvCxnSpPr>
            <p:cNvPr id="46" name="Gerade Verbindung mit Pfeil 45"/>
            <p:cNvCxnSpPr/>
            <p:nvPr/>
          </p:nvCxnSpPr>
          <p:spPr>
            <a:xfrm rot="10800000">
              <a:off x="4255192" y="3861048"/>
              <a:ext cx="0" cy="324000"/>
            </a:xfrm>
            <a:prstGeom prst="straightConnector1">
              <a:avLst/>
            </a:prstGeom>
            <a:ln>
              <a:solidFill>
                <a:srgbClr val="00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mit Pfeil 46"/>
            <p:cNvCxnSpPr/>
            <p:nvPr/>
          </p:nvCxnSpPr>
          <p:spPr>
            <a:xfrm>
              <a:off x="4438416" y="3907848"/>
              <a:ext cx="0" cy="324000"/>
            </a:xfrm>
            <a:prstGeom prst="straightConnector1">
              <a:avLst/>
            </a:prstGeom>
            <a:ln>
              <a:solidFill>
                <a:srgbClr val="00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Ellipse 47"/>
            <p:cNvSpPr/>
            <p:nvPr/>
          </p:nvSpPr>
          <p:spPr>
            <a:xfrm>
              <a:off x="4193616" y="3988840"/>
              <a:ext cx="126000" cy="12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Ellipse 48"/>
            <p:cNvSpPr/>
            <p:nvPr/>
          </p:nvSpPr>
          <p:spPr>
            <a:xfrm rot="10800000">
              <a:off x="4373992" y="3978056"/>
              <a:ext cx="126000" cy="12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uppieren 49"/>
          <p:cNvGrpSpPr/>
          <p:nvPr/>
        </p:nvGrpSpPr>
        <p:grpSpPr>
          <a:xfrm>
            <a:off x="4680000" y="3068960"/>
            <a:ext cx="306376" cy="370800"/>
            <a:chOff x="4193616" y="3861048"/>
            <a:chExt cx="306376" cy="370800"/>
          </a:xfrm>
        </p:grpSpPr>
        <p:cxnSp>
          <p:nvCxnSpPr>
            <p:cNvPr id="51" name="Gerade Verbindung mit Pfeil 50"/>
            <p:cNvCxnSpPr/>
            <p:nvPr/>
          </p:nvCxnSpPr>
          <p:spPr>
            <a:xfrm rot="10800000">
              <a:off x="4255192" y="3861048"/>
              <a:ext cx="0" cy="324000"/>
            </a:xfrm>
            <a:prstGeom prst="straightConnector1">
              <a:avLst/>
            </a:prstGeom>
            <a:ln>
              <a:solidFill>
                <a:srgbClr val="00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mit Pfeil 51"/>
            <p:cNvCxnSpPr/>
            <p:nvPr/>
          </p:nvCxnSpPr>
          <p:spPr>
            <a:xfrm>
              <a:off x="4438416" y="3907848"/>
              <a:ext cx="0" cy="324000"/>
            </a:xfrm>
            <a:prstGeom prst="straightConnector1">
              <a:avLst/>
            </a:prstGeom>
            <a:ln>
              <a:solidFill>
                <a:srgbClr val="00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Ellipse 52"/>
            <p:cNvSpPr/>
            <p:nvPr/>
          </p:nvSpPr>
          <p:spPr>
            <a:xfrm>
              <a:off x="4193616" y="3988840"/>
              <a:ext cx="126000" cy="12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Ellipse 53"/>
            <p:cNvSpPr/>
            <p:nvPr/>
          </p:nvSpPr>
          <p:spPr>
            <a:xfrm rot="10800000">
              <a:off x="4373992" y="3978056"/>
              <a:ext cx="126000" cy="12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143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of the target on the differential cross section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8" y="1030224"/>
            <a:ext cx="6882384" cy="479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4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</Words>
  <Application>Microsoft Office PowerPoint</Application>
  <PresentationFormat>Bildschirmpräsentation (4:3)</PresentationFormat>
  <Paragraphs>52</Paragraphs>
  <Slides>10</Slides>
  <Notes>1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9" baseType="lpstr">
      <vt:lpstr>Arial</vt:lpstr>
      <vt:lpstr>Arial Narrow</vt:lpstr>
      <vt:lpstr>Calibri</vt:lpstr>
      <vt:lpstr>Cambria Math</vt:lpstr>
      <vt:lpstr>Palatino Linotype</vt:lpstr>
      <vt:lpstr>Symbol</vt:lpstr>
      <vt:lpstr>Times New Roman</vt:lpstr>
      <vt:lpstr>Wingdings</vt:lpstr>
      <vt:lpstr>1_Larissa</vt:lpstr>
      <vt:lpstr>Outline: K-isomers in 180Ta</vt:lpstr>
      <vt:lpstr>K-isomers: Where to find them?</vt:lpstr>
      <vt:lpstr>Isomerism</vt:lpstr>
      <vt:lpstr>K-isomers in 180Ta</vt:lpstr>
      <vt:lpstr>Coulomb activation of 180Ta</vt:lpstr>
      <vt:lpstr>2-band K-mixing model</vt:lpstr>
      <vt:lpstr>Excitation and decay of the K=1 band</vt:lpstr>
      <vt:lpstr>Proton Neutron orbitals</vt:lpstr>
      <vt:lpstr>Influence of the target on the differential cross section</vt:lpstr>
      <vt:lpstr>Dependence of the angular distribution on the multipolarity of the excitation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331</cp:revision>
  <dcterms:created xsi:type="dcterms:W3CDTF">2016-04-06T12:04:03Z</dcterms:created>
  <dcterms:modified xsi:type="dcterms:W3CDTF">2022-05-14T13:05:44Z</dcterms:modified>
</cp:coreProperties>
</file>